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5" r:id="rId9"/>
    <p:sldId id="267" r:id="rId10"/>
    <p:sldId id="269" r:id="rId11"/>
    <p:sldId id="262" r:id="rId12"/>
    <p:sldId id="270" r:id="rId13"/>
    <p:sldId id="271" r:id="rId14"/>
  </p:sldIdLst>
  <p:sldSz cx="4178300" cy="2895600"/>
  <p:notesSz cx="4178300" cy="2895600"/>
  <p:defaultTextStyle>
    <a:defPPr>
      <a:defRPr kern="0"/>
    </a:def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36" y="-84"/>
      </p:cViewPr>
      <p:guideLst>
        <p:guide orient="horz" pos="911"/>
        <p:guide pos="131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5628" y="677818"/>
            <a:ext cx="3213735" cy="256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" b="0" i="0">
                <a:solidFill>
                  <a:srgbClr val="002060"/>
                </a:solidFill>
                <a:latin typeface="UKIJ CJK"/>
                <a:cs typeface="UKIJ CJ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26745" y="1621536"/>
            <a:ext cx="2924810" cy="723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0">
                <a:solidFill>
                  <a:schemeClr val="tx1"/>
                </a:solidFill>
                <a:latin typeface="UKIJ CJK"/>
                <a:cs typeface="UKIJ CJ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5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Image</a:t>
            </a:r>
            <a:r>
              <a:rPr dirty="0" spc="114"/>
              <a:t> </a:t>
            </a:r>
            <a:r>
              <a:rPr dirty="0"/>
              <a:t>Processing</a:t>
            </a:r>
            <a:r>
              <a:rPr dirty="0" spc="85"/>
              <a:t> </a:t>
            </a:r>
            <a:r>
              <a:rPr dirty="0" spc="-25"/>
              <a:t>Lab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002060"/>
                </a:solidFill>
                <a:latin typeface="UKIJ CJK"/>
                <a:cs typeface="UKIJ CJ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UKIJ CJK"/>
                <a:cs typeface="UKIJ CJ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5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Image</a:t>
            </a:r>
            <a:r>
              <a:rPr dirty="0" spc="114"/>
              <a:t> </a:t>
            </a:r>
            <a:r>
              <a:rPr dirty="0"/>
              <a:t>Processing</a:t>
            </a:r>
            <a:r>
              <a:rPr dirty="0" spc="85"/>
              <a:t> </a:t>
            </a:r>
            <a:r>
              <a:rPr dirty="0" spc="-25"/>
              <a:t>Lab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002060"/>
                </a:solidFill>
                <a:latin typeface="UKIJ CJK"/>
                <a:cs typeface="UKIJ CJ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08915" y="665988"/>
            <a:ext cx="1817560" cy="19110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151824" y="665988"/>
            <a:ext cx="1817560" cy="19110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5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Image</a:t>
            </a:r>
            <a:r>
              <a:rPr dirty="0" spc="114"/>
              <a:t> </a:t>
            </a:r>
            <a:r>
              <a:rPr dirty="0"/>
              <a:t>Processing</a:t>
            </a:r>
            <a:r>
              <a:rPr dirty="0" spc="85"/>
              <a:t> </a:t>
            </a:r>
            <a:r>
              <a:rPr dirty="0" spc="-25"/>
              <a:t>Lab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002060"/>
                </a:solidFill>
                <a:latin typeface="UKIJ CJK"/>
                <a:cs typeface="UKIJ CJ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5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Image</a:t>
            </a:r>
            <a:r>
              <a:rPr dirty="0" spc="114"/>
              <a:t> </a:t>
            </a:r>
            <a:r>
              <a:rPr dirty="0"/>
              <a:t>Processing</a:t>
            </a:r>
            <a:r>
              <a:rPr dirty="0" spc="85"/>
              <a:t> </a:t>
            </a:r>
            <a:r>
              <a:rPr dirty="0" spc="-25"/>
              <a:t>Lab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5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Image</a:t>
            </a:r>
            <a:r>
              <a:rPr dirty="0" spc="114"/>
              <a:t> </a:t>
            </a:r>
            <a:r>
              <a:rPr dirty="0"/>
              <a:t>Processing</a:t>
            </a:r>
            <a:r>
              <a:rPr dirty="0" spc="85"/>
              <a:t> </a:t>
            </a:r>
            <a:r>
              <a:rPr dirty="0" spc="-25"/>
              <a:t>Lab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Relationship Id="rId7" Type="http://schemas.openxmlformats.org/officeDocument/2006/relationships/image" Target="../media/image1.png"  /><Relationship Id="rId8" Type="http://schemas.openxmlformats.org/officeDocument/2006/relationships/image" Target="../media/image2.jpe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178300" cy="43501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9613" y="2728607"/>
            <a:ext cx="271881" cy="10494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4879" y="245863"/>
            <a:ext cx="1231265" cy="155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" b="0" i="0">
                <a:solidFill>
                  <a:srgbClr val="002060"/>
                </a:solidFill>
                <a:latin typeface="UKIJ CJK"/>
                <a:cs typeface="UKIJ CJ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8920" y="670213"/>
            <a:ext cx="3248660" cy="172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0">
                <a:solidFill>
                  <a:schemeClr val="tx1"/>
                </a:solidFill>
                <a:latin typeface="UKIJ CJK"/>
                <a:cs typeface="UKIJ CJ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9167" y="2736193"/>
            <a:ext cx="726440" cy="107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Image</a:t>
            </a:r>
            <a:r>
              <a:rPr dirty="0" spc="114"/>
              <a:t> </a:t>
            </a:r>
            <a:r>
              <a:rPr dirty="0"/>
              <a:t>Processing</a:t>
            </a:r>
            <a:r>
              <a:rPr dirty="0" spc="85"/>
              <a:t> </a:t>
            </a:r>
            <a:r>
              <a:rPr dirty="0" spc="-25"/>
              <a:t>Lab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08915" y="2692908"/>
            <a:ext cx="961009" cy="144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008376" y="2692908"/>
            <a:ext cx="961009" cy="144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.jpeg"  /><Relationship Id="rId3" Type="http://schemas.openxmlformats.org/officeDocument/2006/relationships/image" Target="../media/image4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5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178300" cy="273621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503724" y="902920"/>
            <a:ext cx="3142615" cy="2578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>
                <a:solidFill>
                  <a:srgbClr val="FFFFFF"/>
                </a:solidFill>
                <a:latin typeface="Times New Roman"/>
                <a:cs typeface="Times New Roman"/>
              </a:rPr>
              <a:t>Django</a:t>
            </a:r>
            <a:r>
              <a:rPr dirty="0" sz="15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FFFFFF"/>
                </a:solidFill>
                <a:latin typeface="UKIJ CJK"/>
                <a:cs typeface="UKIJ CJK"/>
              </a:rPr>
              <a:t>기반</a:t>
            </a:r>
            <a:r>
              <a:rPr dirty="0" sz="1500" spc="5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dirty="0" sz="1500">
                <a:solidFill>
                  <a:srgbClr val="FFFFFF"/>
                </a:solidFill>
                <a:latin typeface="UKIJ CJK"/>
                <a:cs typeface="UKIJ CJK"/>
              </a:rPr>
              <a:t>공유</a:t>
            </a:r>
            <a:r>
              <a:rPr dirty="0" sz="1500" spc="5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dirty="0" sz="1500">
                <a:solidFill>
                  <a:srgbClr val="FFFFFF"/>
                </a:solidFill>
                <a:latin typeface="UKIJ CJK"/>
                <a:cs typeface="UKIJ CJK"/>
              </a:rPr>
              <a:t>렌탈 플랫폼</a:t>
            </a:r>
            <a:r>
              <a:rPr dirty="0" sz="1500" spc="5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dirty="0" sz="1500" spc="-25">
                <a:solidFill>
                  <a:srgbClr val="FFFFFF"/>
                </a:solidFill>
                <a:latin typeface="UKIJ CJK"/>
                <a:cs typeface="UKIJ CJK"/>
              </a:rPr>
              <a:t>계획서</a:t>
            </a:r>
            <a:endParaRPr sz="15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8265" y="1642110"/>
            <a:ext cx="984885" cy="339090"/>
          </a:xfrm>
          <a:prstGeom prst="rect">
            <a:avLst/>
          </a:prstGeom>
        </p:spPr>
        <p:txBody>
          <a:bodyPr vert="horz" wrap="square" lIns="0" tIns="8890" rIns="0" bIns="0">
            <a:spAutoFit/>
          </a:bodyPr>
          <a:lstStyle/>
          <a:p>
            <a:pPr marL="12700" marR="5080">
              <a:lnSpc>
                <a:spcPct val="103800"/>
              </a:lnSpc>
              <a:spcBef>
                <a:spcPts val="70"/>
              </a:spcBef>
              <a:defRPr/>
            </a:pPr>
            <a:r>
              <a:rPr sz="1000">
                <a:solidFill>
                  <a:srgbClr val="ffffff"/>
                </a:solidFill>
                <a:latin typeface="UKIJ CJK"/>
                <a:ea typeface="+mj-ea"/>
                <a:cs typeface="UKIJ CJK"/>
              </a:rPr>
              <a:t>학번</a:t>
            </a:r>
            <a:r>
              <a:rPr sz="1000">
                <a:solidFill>
                  <a:srgbClr val="ffffff"/>
                </a:solidFill>
                <a:latin typeface="Times New Roman"/>
                <a:cs typeface="Times New Roman"/>
              </a:rPr>
              <a:t>: </a:t>
            </a:r>
            <a:r>
              <a:rPr sz="1000" spc="-10">
                <a:solidFill>
                  <a:srgbClr val="ffffff"/>
                </a:solidFill>
                <a:latin typeface="Times New Roman"/>
                <a:cs typeface="Times New Roman"/>
              </a:rPr>
              <a:t>2021105560 </a:t>
            </a:r>
            <a:r>
              <a:rPr sz="1000">
                <a:solidFill>
                  <a:srgbClr val="ffffff"/>
                </a:solidFill>
                <a:latin typeface="UKIJ CJK"/>
                <a:ea typeface="+mj-ea"/>
                <a:cs typeface="UKIJ CJK"/>
              </a:rPr>
              <a:t>이름</a:t>
            </a:r>
            <a:r>
              <a:rPr sz="1000" spc="-10">
                <a:solidFill>
                  <a:srgbClr val="ffffff"/>
                </a:solidFill>
                <a:latin typeface="UKIJ CJK"/>
                <a:ea typeface="+mj-ea"/>
                <a:cs typeface="UKIJ CJK"/>
              </a:rPr>
              <a:t> </a:t>
            </a:r>
            <a:r>
              <a:rPr sz="100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1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spc="-10">
                <a:solidFill>
                  <a:srgbClr val="ff0000"/>
                </a:solidFill>
                <a:latin typeface="Times New Roman"/>
                <a:cs typeface="Times New Roman"/>
              </a:rPr>
              <a:t>YINHE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5364" y="2220607"/>
            <a:ext cx="437438" cy="170345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784152" y="2218555"/>
            <a:ext cx="102616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b="1">
                <a:solidFill>
                  <a:srgbClr val="1F497D"/>
                </a:solidFill>
                <a:latin typeface="Times New Roman"/>
                <a:cs typeface="Times New Roman"/>
              </a:rPr>
              <a:t>Image</a:t>
            </a:r>
            <a:r>
              <a:rPr dirty="0" sz="850" spc="25" b="1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dirty="0" sz="850" spc="-20" b="1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dirty="0" sz="850" spc="-35" b="1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dirty="0" sz="850" spc="-25" b="1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85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36550" y="1488223"/>
            <a:ext cx="3200400" cy="721576"/>
          </a:xfrm>
          <a:prstGeom prst="rect">
            <a:avLst/>
          </a:prstGeom>
        </p:spPr>
        <p:txBody>
          <a:bodyPr vert="horz" wrap="square" lIns="0" tIns="13970" rIns="0" bIns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0"/>
              </a:spcBef>
              <a:defRPr/>
            </a:pPr>
            <a:r>
              <a:rPr/>
              <a:t>추천</a:t>
            </a:r>
            <a:r>
              <a:rPr spc="60"/>
              <a:t> </a:t>
            </a:r>
            <a:r>
              <a:rPr spc="-25"/>
              <a:t>시스템</a:t>
            </a:r>
            <a:endParaRPr spc="-25"/>
          </a:p>
          <a:p>
            <a:pPr marL="57785" marR="5080" algn="just">
              <a:lnSpc>
                <a:spcPct val="119800"/>
              </a:lnSpc>
              <a:spcBef>
                <a:spcPts val="400"/>
              </a:spcBef>
              <a:defRPr/>
            </a:pPr>
            <a:r>
              <a:rPr/>
              <a:t>추천</a:t>
            </a:r>
            <a:r>
              <a:rPr spc="160"/>
              <a:t> </a:t>
            </a:r>
            <a:r>
              <a:rPr/>
              <a:t>시스템</a:t>
            </a:r>
            <a:r>
              <a:rPr spc="160"/>
              <a:t> </a:t>
            </a:r>
            <a:r>
              <a:rPr/>
              <a:t>모듈은</a:t>
            </a:r>
            <a:r>
              <a:rPr spc="165"/>
              <a:t> </a:t>
            </a:r>
            <a:r>
              <a:rPr/>
              <a:t>사용자</a:t>
            </a:r>
            <a:r>
              <a:rPr spc="160"/>
              <a:t> </a:t>
            </a:r>
            <a:r>
              <a:rPr/>
              <a:t>행동</a:t>
            </a:r>
            <a:r>
              <a:rPr spc="165"/>
              <a:t> </a:t>
            </a:r>
            <a:r>
              <a:rPr/>
              <a:t>데이터를</a:t>
            </a:r>
            <a:r>
              <a:rPr spc="160"/>
              <a:t> </a:t>
            </a:r>
            <a:r>
              <a:rPr/>
              <a:t>통해</a:t>
            </a:r>
            <a:r>
              <a:rPr spc="165"/>
              <a:t> </a:t>
            </a:r>
            <a:r>
              <a:rPr spc="-10"/>
              <a:t>사용자에게</a:t>
            </a:r>
            <a:r>
              <a:rPr spc="500"/>
              <a:t> </a:t>
            </a:r>
            <a:r>
              <a:rPr spc="20"/>
              <a:t>맞춤형</a:t>
            </a:r>
            <a:r>
              <a:rPr spc="110"/>
              <a:t> </a:t>
            </a:r>
            <a:r>
              <a:rPr spc="20"/>
              <a:t>상품</a:t>
            </a:r>
            <a:r>
              <a:rPr spc="110"/>
              <a:t> </a:t>
            </a:r>
            <a:r>
              <a:rPr spc="20"/>
              <a:t>추천을</a:t>
            </a:r>
            <a:r>
              <a:rPr spc="114"/>
              <a:t> </a:t>
            </a:r>
            <a:r>
              <a:rPr spc="20"/>
              <a:t>제공합니다.</a:t>
            </a:r>
            <a:r>
              <a:rPr spc="75"/>
              <a:t> </a:t>
            </a:r>
            <a:r>
              <a:rPr spc="20"/>
              <a:t>추천</a:t>
            </a:r>
            <a:r>
              <a:rPr spc="100"/>
              <a:t> </a:t>
            </a:r>
            <a:r>
              <a:rPr spc="20"/>
              <a:t>알고리즘의</a:t>
            </a:r>
            <a:r>
              <a:rPr spc="114"/>
              <a:t> </a:t>
            </a:r>
            <a:r>
              <a:rPr spc="20"/>
              <a:t>경우</a:t>
            </a:r>
            <a:r>
              <a:rPr spc="100"/>
              <a:t> </a:t>
            </a:r>
            <a:r>
              <a:rPr spc="-25"/>
              <a:t>공동</a:t>
            </a:r>
            <a:r>
              <a:rPr spc="500"/>
              <a:t> </a:t>
            </a:r>
            <a:r>
              <a:rPr spc="10"/>
              <a:t>필터링</a:t>
            </a:r>
            <a:r>
              <a:rPr spc="140"/>
              <a:t> </a:t>
            </a:r>
            <a:r>
              <a:rPr spc="10"/>
              <a:t>알고리즘을</a:t>
            </a:r>
            <a:r>
              <a:rPr spc="130"/>
              <a:t> </a:t>
            </a:r>
            <a:r>
              <a:rPr spc="10"/>
              <a:t>사용하여</a:t>
            </a:r>
            <a:r>
              <a:rPr spc="145"/>
              <a:t> </a:t>
            </a:r>
            <a:r>
              <a:rPr spc="10"/>
              <a:t>사용자의</a:t>
            </a:r>
            <a:r>
              <a:rPr spc="145"/>
              <a:t> </a:t>
            </a:r>
            <a:r>
              <a:rPr spc="10"/>
              <a:t>방문</a:t>
            </a:r>
            <a:r>
              <a:rPr spc="145"/>
              <a:t> </a:t>
            </a:r>
            <a:r>
              <a:rPr spc="10"/>
              <a:t>기록,</a:t>
            </a:r>
            <a:r>
              <a:rPr spc="114"/>
              <a:t> </a:t>
            </a:r>
            <a:r>
              <a:rPr spc="10"/>
              <a:t>임대</a:t>
            </a:r>
            <a:r>
              <a:rPr spc="130"/>
              <a:t> </a:t>
            </a:r>
            <a:r>
              <a:rPr spc="-25"/>
              <a:t>기록</a:t>
            </a:r>
            <a:r>
              <a:rPr spc="500"/>
              <a:t> </a:t>
            </a:r>
            <a:r>
              <a:rPr/>
              <a:t>및</a:t>
            </a:r>
            <a:r>
              <a:rPr spc="190"/>
              <a:t> </a:t>
            </a:r>
            <a:r>
              <a:rPr/>
              <a:t>채</a:t>
            </a:r>
            <a:r>
              <a:rPr spc="5"/>
              <a:t> </a:t>
            </a:r>
            <a:r>
              <a:rPr/>
              <a:t>점</a:t>
            </a:r>
            <a:r>
              <a:rPr spc="200"/>
              <a:t> </a:t>
            </a:r>
            <a:r>
              <a:rPr/>
              <a:t>행</a:t>
            </a:r>
            <a:r>
              <a:rPr spc="5"/>
              <a:t> </a:t>
            </a:r>
            <a:r>
              <a:rPr/>
              <a:t>동</a:t>
            </a:r>
            <a:r>
              <a:rPr spc="5"/>
              <a:t> </a:t>
            </a:r>
            <a:r>
              <a:rPr/>
              <a:t>을</a:t>
            </a:r>
            <a:r>
              <a:rPr spc="200"/>
              <a:t> </a:t>
            </a:r>
            <a:r>
              <a:rPr/>
              <a:t>종</a:t>
            </a:r>
            <a:r>
              <a:rPr spc="5"/>
              <a:t> </a:t>
            </a:r>
            <a:r>
              <a:rPr/>
              <a:t>합</a:t>
            </a:r>
            <a:r>
              <a:rPr spc="5"/>
              <a:t> </a:t>
            </a:r>
            <a:r>
              <a:rPr/>
              <a:t>하</a:t>
            </a:r>
            <a:r>
              <a:rPr spc="20"/>
              <a:t> </a:t>
            </a:r>
            <a:r>
              <a:rPr/>
              <a:t>여</a:t>
            </a:r>
            <a:r>
              <a:rPr spc="190"/>
              <a:t> </a:t>
            </a:r>
            <a:r>
              <a:rPr/>
              <a:t>상</a:t>
            </a:r>
            <a:r>
              <a:rPr spc="5"/>
              <a:t> </a:t>
            </a:r>
            <a:r>
              <a:rPr/>
              <a:t>품</a:t>
            </a:r>
            <a:r>
              <a:rPr spc="200"/>
              <a:t> </a:t>
            </a:r>
            <a:r>
              <a:rPr/>
              <a:t>추</a:t>
            </a:r>
            <a:r>
              <a:rPr spc="5"/>
              <a:t> </a:t>
            </a:r>
            <a:r>
              <a:rPr/>
              <a:t>천</a:t>
            </a:r>
            <a:r>
              <a:rPr spc="20"/>
              <a:t> </a:t>
            </a:r>
            <a:r>
              <a:rPr/>
              <a:t>의</a:t>
            </a:r>
            <a:r>
              <a:rPr spc="195"/>
              <a:t> </a:t>
            </a:r>
            <a:r>
              <a:rPr/>
              <a:t>우</a:t>
            </a:r>
            <a:r>
              <a:rPr spc="5"/>
              <a:t> </a:t>
            </a:r>
            <a:r>
              <a:rPr/>
              <a:t>선</a:t>
            </a:r>
            <a:r>
              <a:rPr spc="200"/>
              <a:t> </a:t>
            </a:r>
            <a:r>
              <a:rPr/>
              <a:t>순</a:t>
            </a:r>
            <a:r>
              <a:rPr spc="5"/>
              <a:t> </a:t>
            </a:r>
            <a:r>
              <a:rPr/>
              <a:t>위</a:t>
            </a:r>
            <a:r>
              <a:rPr spc="5"/>
              <a:t> </a:t>
            </a:r>
            <a:r>
              <a:rPr spc="-50"/>
              <a:t>를</a:t>
            </a:r>
            <a:r>
              <a:rPr spc="500"/>
              <a:t> </a:t>
            </a:r>
            <a:r>
              <a:rPr spc="-10"/>
              <a:t>계산합니다.</a:t>
            </a:r>
            <a:endParaRPr spc="-10"/>
          </a:p>
        </p:txBody>
      </p:sp>
      <p:pic>
        <p:nvPicPr>
          <p:cNvPr id="4" name="object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488949" y="691074"/>
            <a:ext cx="2895600" cy="528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 idx="0"/>
          </p:nvPr>
        </p:nvSpPr>
        <p:spPr>
          <a:xfrm>
            <a:off x="184150" y="238125"/>
            <a:ext cx="685800" cy="142875"/>
          </a:xfrm>
          <a:prstGeom prst="rect">
            <a:avLst/>
          </a:prstGeom>
        </p:spPr>
        <p:txBody>
          <a:bodyPr vert="horz" wrap="square" lIns="0" tIns="16510" rIns="0" bIns="0">
            <a:spAutoFit/>
          </a:bodyPr>
          <a:lstStyle/>
          <a:p>
            <a:pPr marL="29209">
              <a:lnSpc>
                <a:spcPct val="100000"/>
              </a:lnSpc>
              <a:spcBef>
                <a:spcPts val="130"/>
              </a:spcBef>
              <a:defRPr/>
            </a:pPr>
            <a:r>
              <a:rPr>
                <a:solidFill>
                  <a:srgbClr val="000000"/>
                </a:solidFill>
              </a:rPr>
              <a:t>핵심</a:t>
            </a:r>
            <a:r>
              <a:rPr spc="90">
                <a:solidFill>
                  <a:srgbClr val="000000"/>
                </a:solidFill>
              </a:rPr>
              <a:t> </a:t>
            </a:r>
            <a:r>
              <a:rPr spc="-25">
                <a:solidFill>
                  <a:srgbClr val="000000"/>
                </a:solidFill>
              </a:rPr>
              <a:t>기능</a:t>
            </a:r>
            <a:endParaRPr spc="-25">
              <a:solidFill>
                <a:srgbClr val="000000"/>
              </a:solidFill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228600" y="533400"/>
            <a:ext cx="2089150" cy="236220"/>
          </a:xfrm>
          <a:prstGeom prst="rect">
            <a:avLst/>
          </a:prstGeom>
        </p:spPr>
        <p:txBody>
          <a:bodyPr wrap="square">
            <a:spAutoFit/>
          </a:bodyPr>
          <a:p>
            <a:pPr marL="12700">
              <a:lnSpc>
                <a:spcPct val="100000"/>
              </a:lnSpc>
              <a:spcBef>
                <a:spcPts val="110"/>
              </a:spcBef>
              <a:defRPr/>
            </a:pPr>
            <a:r>
              <a:rPr sz="1000">
                <a:latin typeface="UKIJ CJK"/>
                <a:ea typeface="+mj-ea"/>
                <a:cs typeface="UKIJ CJK"/>
              </a:rPr>
              <a:t>임대</a:t>
            </a:r>
            <a:r>
              <a:rPr sz="1000" spc="60">
                <a:latin typeface="UKIJ CJK"/>
                <a:ea typeface="+mj-ea"/>
                <a:cs typeface="UKIJ CJK"/>
              </a:rPr>
              <a:t> </a:t>
            </a:r>
            <a:r>
              <a:rPr sz="1000" spc="-25">
                <a:latin typeface="UKIJ CJK"/>
                <a:ea typeface="+mj-ea"/>
                <a:cs typeface="UKIJ CJK"/>
              </a:rPr>
              <a:t>거래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2649777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기대효과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Image</a:t>
            </a:r>
            <a:r>
              <a:rPr dirty="0" spc="114"/>
              <a:t> </a:t>
            </a:r>
            <a:r>
              <a:rPr dirty="0"/>
              <a:t>Processing</a:t>
            </a:r>
            <a:r>
              <a:rPr dirty="0" spc="85"/>
              <a:t> </a:t>
            </a:r>
            <a:r>
              <a:rPr dirty="0" spc="-25"/>
              <a:t>Lab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985" marR="5080" indent="-121920">
              <a:lnSpc>
                <a:spcPct val="101099"/>
              </a:lnSpc>
              <a:spcBef>
                <a:spcPts val="95"/>
              </a:spcBef>
              <a:buChar char="-"/>
              <a:tabLst>
                <a:tab pos="133985" algn="l"/>
              </a:tabLst>
            </a:pPr>
            <a:r>
              <a:rPr dirty="0"/>
              <a:t>시스템은</a:t>
            </a:r>
            <a:r>
              <a:rPr dirty="0" spc="80"/>
              <a:t> </a:t>
            </a:r>
            <a:r>
              <a:rPr dirty="0"/>
              <a:t>높은</a:t>
            </a:r>
            <a:r>
              <a:rPr dirty="0" spc="85"/>
              <a:t> </a:t>
            </a:r>
            <a:r>
              <a:rPr dirty="0"/>
              <a:t>동시</a:t>
            </a:r>
            <a:r>
              <a:rPr dirty="0" spc="85"/>
              <a:t> </a:t>
            </a:r>
            <a:r>
              <a:rPr dirty="0"/>
              <a:t>임대</a:t>
            </a:r>
            <a:r>
              <a:rPr dirty="0" spc="85"/>
              <a:t> </a:t>
            </a:r>
            <a:r>
              <a:rPr dirty="0"/>
              <a:t>거래를</a:t>
            </a:r>
            <a:r>
              <a:rPr dirty="0" spc="80"/>
              <a:t> </a:t>
            </a:r>
            <a:r>
              <a:rPr dirty="0"/>
              <a:t>지원하고</a:t>
            </a:r>
            <a:r>
              <a:rPr dirty="0" spc="85"/>
              <a:t> </a:t>
            </a:r>
            <a:r>
              <a:rPr dirty="0"/>
              <a:t>거래의</a:t>
            </a:r>
            <a:r>
              <a:rPr dirty="0" spc="85"/>
              <a:t> </a:t>
            </a:r>
            <a:r>
              <a:rPr dirty="0"/>
              <a:t>안전성과</a:t>
            </a:r>
            <a:r>
              <a:rPr dirty="0" spc="85"/>
              <a:t> </a:t>
            </a:r>
            <a:r>
              <a:rPr dirty="0"/>
              <a:t>효율성을</a:t>
            </a:r>
            <a:r>
              <a:rPr dirty="0" spc="85"/>
              <a:t> </a:t>
            </a:r>
            <a:r>
              <a:rPr dirty="0" spc="-50"/>
              <a:t>향</a:t>
            </a:r>
            <a:r>
              <a:rPr dirty="0" spc="500"/>
              <a:t> </a:t>
            </a:r>
            <a:r>
              <a:rPr dirty="0"/>
              <a:t>상시킬</a:t>
            </a:r>
            <a:r>
              <a:rPr dirty="0" spc="80"/>
              <a:t> </a:t>
            </a:r>
            <a:r>
              <a:rPr dirty="0"/>
              <a:t>수</a:t>
            </a:r>
            <a:r>
              <a:rPr dirty="0" spc="80"/>
              <a:t> </a:t>
            </a:r>
            <a:r>
              <a:rPr dirty="0" spc="-25"/>
              <a:t>있다.</a:t>
            </a:r>
          </a:p>
          <a:p>
            <a:pPr marL="134620" indent="-121920">
              <a:lnSpc>
                <a:spcPct val="100000"/>
              </a:lnSpc>
              <a:spcBef>
                <a:spcPts val="620"/>
              </a:spcBef>
              <a:buChar char="-"/>
              <a:tabLst>
                <a:tab pos="134620" algn="l"/>
              </a:tabLst>
            </a:pPr>
            <a:r>
              <a:rPr dirty="0"/>
              <a:t>추천</a:t>
            </a:r>
            <a:r>
              <a:rPr dirty="0" spc="80"/>
              <a:t> </a:t>
            </a:r>
            <a:r>
              <a:rPr dirty="0"/>
              <a:t>알고리즘</a:t>
            </a:r>
            <a:r>
              <a:rPr dirty="0" spc="80"/>
              <a:t> </a:t>
            </a:r>
            <a:r>
              <a:rPr dirty="0"/>
              <a:t>최적화</a:t>
            </a:r>
            <a:r>
              <a:rPr dirty="0" spc="75"/>
              <a:t> </a:t>
            </a:r>
            <a:r>
              <a:rPr dirty="0"/>
              <a:t>후</a:t>
            </a:r>
            <a:r>
              <a:rPr dirty="0" spc="80"/>
              <a:t> </a:t>
            </a:r>
            <a:r>
              <a:rPr dirty="0"/>
              <a:t>제품</a:t>
            </a:r>
            <a:r>
              <a:rPr dirty="0" spc="80"/>
              <a:t> </a:t>
            </a:r>
            <a:r>
              <a:rPr dirty="0"/>
              <a:t>추천</a:t>
            </a:r>
            <a:r>
              <a:rPr dirty="0" spc="85"/>
              <a:t> </a:t>
            </a:r>
            <a:r>
              <a:rPr dirty="0"/>
              <a:t>정확도가</a:t>
            </a:r>
            <a:r>
              <a:rPr dirty="0" spc="80"/>
              <a:t> </a:t>
            </a:r>
            <a:r>
              <a:rPr dirty="0"/>
              <a:t>15%</a:t>
            </a:r>
            <a:r>
              <a:rPr dirty="0" spc="90"/>
              <a:t> </a:t>
            </a:r>
            <a:r>
              <a:rPr dirty="0"/>
              <a:t>이상</a:t>
            </a:r>
            <a:r>
              <a:rPr dirty="0" spc="80"/>
              <a:t> </a:t>
            </a:r>
            <a:r>
              <a:rPr dirty="0" spc="-20"/>
              <a:t>향상된다.</a:t>
            </a:r>
          </a:p>
          <a:p>
            <a:pPr marL="134620" indent="-121920">
              <a:lnSpc>
                <a:spcPct val="100000"/>
              </a:lnSpc>
              <a:spcBef>
                <a:spcPts val="620"/>
              </a:spcBef>
              <a:buChar char="-"/>
              <a:tabLst>
                <a:tab pos="134620" algn="l"/>
              </a:tabLst>
            </a:pPr>
            <a:r>
              <a:rPr dirty="0"/>
              <a:t>사용자</a:t>
            </a:r>
            <a:r>
              <a:rPr dirty="0" spc="75"/>
              <a:t> </a:t>
            </a:r>
            <a:r>
              <a:rPr dirty="0"/>
              <a:t>전환율과</a:t>
            </a:r>
            <a:r>
              <a:rPr dirty="0" spc="75"/>
              <a:t> </a:t>
            </a:r>
            <a:r>
              <a:rPr dirty="0"/>
              <a:t>플랫폼</a:t>
            </a:r>
            <a:r>
              <a:rPr dirty="0" spc="80"/>
              <a:t> </a:t>
            </a:r>
            <a:r>
              <a:rPr dirty="0"/>
              <a:t>거래량은</a:t>
            </a:r>
            <a:r>
              <a:rPr dirty="0" spc="75"/>
              <a:t> </a:t>
            </a:r>
            <a:r>
              <a:rPr dirty="0"/>
              <a:t>각각</a:t>
            </a:r>
            <a:r>
              <a:rPr dirty="0" spc="80"/>
              <a:t> </a:t>
            </a:r>
            <a:r>
              <a:rPr dirty="0"/>
              <a:t>23.5%</a:t>
            </a:r>
            <a:r>
              <a:rPr dirty="0" spc="80"/>
              <a:t> </a:t>
            </a:r>
            <a:r>
              <a:rPr dirty="0"/>
              <a:t>및</a:t>
            </a:r>
            <a:r>
              <a:rPr dirty="0" spc="80"/>
              <a:t> </a:t>
            </a:r>
            <a:r>
              <a:rPr dirty="0"/>
              <a:t>20%</a:t>
            </a:r>
            <a:r>
              <a:rPr dirty="0" spc="80"/>
              <a:t> </a:t>
            </a:r>
            <a:r>
              <a:rPr dirty="0" spc="-20"/>
              <a:t>증가했다.</a:t>
            </a:r>
          </a:p>
          <a:p>
            <a:pPr marL="133985" marR="38100" indent="-121920">
              <a:lnSpc>
                <a:spcPct val="101099"/>
              </a:lnSpc>
              <a:spcBef>
                <a:spcPts val="610"/>
              </a:spcBef>
              <a:buChar char="-"/>
              <a:tabLst>
                <a:tab pos="133985" algn="l"/>
              </a:tabLst>
            </a:pPr>
            <a:r>
              <a:rPr dirty="0"/>
              <a:t>안전하고</a:t>
            </a:r>
            <a:r>
              <a:rPr dirty="0" spc="85"/>
              <a:t> </a:t>
            </a:r>
            <a:r>
              <a:rPr dirty="0"/>
              <a:t>스마트하며</a:t>
            </a:r>
            <a:r>
              <a:rPr dirty="0" spc="85"/>
              <a:t> </a:t>
            </a:r>
            <a:r>
              <a:rPr dirty="0"/>
              <a:t>효율적인</a:t>
            </a:r>
            <a:r>
              <a:rPr dirty="0" spc="85"/>
              <a:t> </a:t>
            </a:r>
            <a:r>
              <a:rPr dirty="0"/>
              <a:t>공유</a:t>
            </a:r>
            <a:r>
              <a:rPr dirty="0" spc="85"/>
              <a:t> </a:t>
            </a:r>
            <a:r>
              <a:rPr dirty="0"/>
              <a:t>임대</a:t>
            </a:r>
            <a:r>
              <a:rPr dirty="0" spc="85"/>
              <a:t> </a:t>
            </a:r>
            <a:r>
              <a:rPr dirty="0"/>
              <a:t>플랫폼을</a:t>
            </a:r>
            <a:r>
              <a:rPr dirty="0" spc="85"/>
              <a:t> </a:t>
            </a:r>
            <a:r>
              <a:rPr dirty="0"/>
              <a:t>구축하여</a:t>
            </a:r>
            <a:r>
              <a:rPr dirty="0" spc="85"/>
              <a:t> </a:t>
            </a:r>
            <a:r>
              <a:rPr dirty="0"/>
              <a:t>공유</a:t>
            </a:r>
            <a:r>
              <a:rPr dirty="0" spc="85"/>
              <a:t> </a:t>
            </a:r>
            <a:r>
              <a:rPr dirty="0" spc="-25"/>
              <a:t>경제</a:t>
            </a:r>
            <a:r>
              <a:rPr dirty="0" spc="500"/>
              <a:t> </a:t>
            </a:r>
            <a:r>
              <a:rPr dirty="0"/>
              <a:t>분야의</a:t>
            </a:r>
            <a:r>
              <a:rPr dirty="0" spc="75"/>
              <a:t> </a:t>
            </a:r>
            <a:r>
              <a:rPr dirty="0"/>
              <a:t>발전을</a:t>
            </a:r>
            <a:r>
              <a:rPr dirty="0" spc="85"/>
              <a:t> </a:t>
            </a:r>
            <a:r>
              <a:rPr dirty="0" spc="-20"/>
              <a:t>촉진한다.</a:t>
            </a:r>
          </a:p>
        </p:txBody>
      </p:sp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8920" y="670213"/>
            <a:ext cx="3248660" cy="682337"/>
          </a:xfrm>
        </p:spPr>
        <p:txBody>
          <a:bodyPr/>
          <a:p>
            <a:pPr>
              <a:defRPr/>
            </a:pPr>
            <a:r>
              <a:rPr lang="zh-CN" altLang="en-US"/>
              <a:t>이 프로젝트는 사용자 관리, 상품 관리, 임대 거래 및 추천 시스템과 같은 핵 심 기능을 포괄하고 안전 및 실용성 요구 사항을 충족하며 강력한 확장성을 구현하는 Django 프레임워크 기반 공유 임대 플랫폼을 성공적으로 구현했습 니다. 앞으로 추천 시스템을 최적화하고 개인화된 서비스 수준을 개선하며 더 많은 실용적인 기능을 추가하고 높은 동시 수요를 충족시키기 위해 시스 템 성능을 향상시킬 것입니다.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257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8920" y="670213"/>
            <a:ext cx="3248660" cy="691862"/>
          </a:xfrm>
        </p:spPr>
        <p:txBody>
          <a:bodyPr/>
          <a:p>
            <a:pPr marL="299085" indent="-287020">
              <a:lnSpc>
                <a:spcPct val="100000"/>
              </a:lnSpc>
              <a:spcBef>
                <a:spcPts val="104"/>
              </a:spcBef>
              <a:buFont typeface="mn-ea"/>
              <a:buChar char=""/>
              <a:tabLst>
                <a:tab pos="299720" algn="l"/>
              </a:tabLst>
              <a:defRPr/>
            </a:pPr>
            <a:r>
              <a:rPr lang="ko-KR" altLang="en-US" spc="-5">
                <a:solidFill>
                  <a:srgbClr val="558ed5"/>
                </a:solidFill>
                <a:latin typeface="+mn-ea"/>
                <a:cs typeface="Malgun Gothic"/>
              </a:rPr>
              <a:t>서비스 </a:t>
            </a:r>
            <a:r>
              <a:rPr lang="en-US" altLang="ko-KR" spc="-5">
                <a:solidFill>
                  <a:srgbClr val="558ed5"/>
                </a:solidFill>
                <a:latin typeface="+mn-ea"/>
                <a:cs typeface="Malgun Gothic"/>
              </a:rPr>
              <a:t>URL :  </a:t>
            </a:r>
            <a:r>
              <a:rPr lang="en-US" altLang="zh-CN" i="1" spc="-5">
                <a:solidFill>
                  <a:srgbClr val="ff0000"/>
                </a:solidFill>
                <a:latin typeface="+mn-ea"/>
                <a:cs typeface="Malgun Gothic"/>
              </a:rPr>
              <a:t>http://127.0.0.1:8000/myapp/login</a:t>
            </a:r>
            <a:endParaRPr lang="en-US" altLang="zh-CN" i="1" spc="-5">
              <a:solidFill>
                <a:srgbClr val="ff0000"/>
              </a:solidFill>
              <a:latin typeface="+mn-ea"/>
              <a:cs typeface="Malgun Gothic"/>
            </a:endParaRPr>
          </a:p>
          <a:p>
            <a:pPr marL="299085" indent="-287020">
              <a:lnSpc>
                <a:spcPct val="100000"/>
              </a:lnSpc>
              <a:spcBef>
                <a:spcPts val="104"/>
              </a:spcBef>
              <a:buFont typeface="mn-ea"/>
              <a:buChar char=""/>
              <a:tabLst>
                <a:tab pos="299720" algn="l"/>
              </a:tabLst>
              <a:defRPr/>
            </a:pPr>
            <a:r>
              <a:rPr lang="ko-KR" altLang="en-US" spc="-5">
                <a:solidFill>
                  <a:srgbClr val="558ed5"/>
                </a:solidFill>
                <a:latin typeface="+mn-ea"/>
                <a:cs typeface="Malgun Gothic"/>
              </a:rPr>
              <a:t>소스코드 </a:t>
            </a:r>
            <a:r>
              <a:rPr lang="en-US" altLang="ko-KR" spc="-5">
                <a:solidFill>
                  <a:srgbClr val="558ed5"/>
                </a:solidFill>
                <a:latin typeface="+mn-ea"/>
                <a:cs typeface="Malgun Gothic"/>
              </a:rPr>
              <a:t>git </a:t>
            </a:r>
            <a:r>
              <a:rPr lang="ko-KR" altLang="en-US" spc="-5">
                <a:solidFill>
                  <a:srgbClr val="558ed5"/>
                </a:solidFill>
                <a:latin typeface="+mn-ea"/>
                <a:cs typeface="Malgun Gothic"/>
              </a:rPr>
              <a:t>주소 </a:t>
            </a:r>
            <a:r>
              <a:rPr lang="en-US" altLang="ko-KR" spc="-5">
                <a:solidFill>
                  <a:srgbClr val="558ed5"/>
                </a:solidFill>
                <a:latin typeface="+mn-ea"/>
                <a:cs typeface="Malgun Gothic"/>
              </a:rPr>
              <a:t>: </a:t>
            </a:r>
            <a:r>
              <a:rPr lang="en-US" altLang="zh-CN" i="1" spc="-5">
                <a:solidFill>
                  <a:srgbClr val="ff0000"/>
                </a:solidFill>
                <a:latin typeface="+mn-ea"/>
                <a:cs typeface="Malgun Gothic"/>
              </a:rPr>
              <a:t>https://github.com/YIN2110/homework7.git</a:t>
            </a:r>
            <a:endParaRPr lang="en-US" altLang="zh-CN" i="1" spc="-5">
              <a:solidFill>
                <a:srgbClr val="ff0000"/>
              </a:solidFill>
              <a:latin typeface="+mn-ea"/>
              <a:cs typeface="Malgun Gothic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98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178300" cy="28956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881745" y="2705263"/>
            <a:ext cx="60960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50">
                <a:solidFill>
                  <a:srgbClr val="8A8A8A"/>
                </a:solidFill>
                <a:latin typeface="UKIJ CJK"/>
                <a:cs typeface="UKIJ CJK"/>
              </a:rPr>
              <a:t>2</a:t>
            </a:r>
            <a:endParaRPr sz="500">
              <a:latin typeface="UKIJ CJK"/>
              <a:cs typeface="UKIJ CJK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79668" y="1251221"/>
            <a:ext cx="1891664" cy="14084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 spc="-25">
                <a:solidFill>
                  <a:srgbClr val="002060"/>
                </a:solidFill>
                <a:latin typeface="UKIJ CJK"/>
                <a:cs typeface="UKIJ CJK"/>
              </a:rPr>
              <a:t>목차</a:t>
            </a:r>
            <a:endParaRPr sz="1500">
              <a:latin typeface="UKIJ CJK"/>
              <a:cs typeface="UKIJ CJK"/>
            </a:endParaRPr>
          </a:p>
          <a:p>
            <a:pPr marL="193040" indent="-144145">
              <a:lnSpc>
                <a:spcPct val="100000"/>
              </a:lnSpc>
              <a:spcBef>
                <a:spcPts val="1770"/>
              </a:spcBef>
              <a:buFont typeface="Arial"/>
              <a:buChar char="•"/>
              <a:tabLst>
                <a:tab pos="193040" algn="l"/>
              </a:tabLst>
            </a:pPr>
            <a:r>
              <a:rPr dirty="0" sz="850" spc="-20">
                <a:latin typeface="UKIJ CJK"/>
                <a:cs typeface="UKIJ CJK"/>
              </a:rPr>
              <a:t>요구조건</a:t>
            </a:r>
            <a:endParaRPr sz="850">
              <a:latin typeface="UKIJ CJK"/>
              <a:cs typeface="UKIJ CJK"/>
            </a:endParaRPr>
          </a:p>
          <a:p>
            <a:pPr marL="193040" indent="-14414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193040" algn="l"/>
              </a:tabLst>
            </a:pPr>
            <a:r>
              <a:rPr dirty="0" sz="850" spc="-25">
                <a:latin typeface="UKIJ CJK"/>
                <a:cs typeface="UKIJ CJK"/>
              </a:rPr>
              <a:t>목적</a:t>
            </a:r>
            <a:endParaRPr sz="850">
              <a:latin typeface="UKIJ CJK"/>
              <a:cs typeface="UKIJ CJK"/>
            </a:endParaRPr>
          </a:p>
          <a:p>
            <a:pPr marL="193040" indent="-14414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193040" algn="l"/>
              </a:tabLst>
            </a:pPr>
            <a:r>
              <a:rPr dirty="0" sz="850" spc="-25">
                <a:latin typeface="UKIJ CJK"/>
                <a:cs typeface="UKIJ CJK"/>
              </a:rPr>
              <a:t>필요성</a:t>
            </a:r>
            <a:endParaRPr sz="850">
              <a:latin typeface="UKIJ CJK"/>
              <a:cs typeface="UKIJ CJK"/>
            </a:endParaRPr>
          </a:p>
          <a:p>
            <a:pPr marL="193040" indent="-144145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193040" algn="l"/>
              </a:tabLst>
            </a:pPr>
            <a:r>
              <a:rPr dirty="0" sz="850" spc="-10">
                <a:latin typeface="UKIJ CJK"/>
                <a:cs typeface="UKIJ CJK"/>
              </a:rPr>
              <a:t>기능</a:t>
            </a:r>
            <a:r>
              <a:rPr dirty="0" sz="850" spc="-35">
                <a:latin typeface="UKIJ CJK"/>
                <a:cs typeface="UKIJ CJK"/>
              </a:rPr>
              <a:t> </a:t>
            </a:r>
            <a:r>
              <a:rPr dirty="0" sz="850" spc="-20">
                <a:latin typeface="UKIJ CJK"/>
                <a:cs typeface="UKIJ CJK"/>
              </a:rPr>
              <a:t>계획</a:t>
            </a:r>
            <a:r>
              <a:rPr dirty="0" sz="850" spc="-20">
                <a:latin typeface="Carlito"/>
                <a:cs typeface="Carlito"/>
              </a:rPr>
              <a:t>(</a:t>
            </a:r>
            <a:r>
              <a:rPr dirty="0" sz="850" spc="-20">
                <a:latin typeface="UKIJ CJK"/>
                <a:cs typeface="UKIJ CJK"/>
              </a:rPr>
              <a:t>신규</a:t>
            </a:r>
            <a:r>
              <a:rPr dirty="0" sz="850" spc="-25">
                <a:latin typeface="UKIJ CJK"/>
                <a:cs typeface="UKIJ CJK"/>
              </a:rPr>
              <a:t> </a:t>
            </a:r>
            <a:r>
              <a:rPr dirty="0" sz="850" spc="-20">
                <a:latin typeface="UKIJ CJK"/>
                <a:cs typeface="UKIJ CJK"/>
              </a:rPr>
              <a:t>또는</a:t>
            </a:r>
            <a:r>
              <a:rPr dirty="0" sz="850" spc="-35">
                <a:latin typeface="UKIJ CJK"/>
                <a:cs typeface="UKIJ CJK"/>
              </a:rPr>
              <a:t> </a:t>
            </a:r>
            <a:r>
              <a:rPr dirty="0" sz="850" spc="-10">
                <a:latin typeface="UKIJ CJK"/>
                <a:cs typeface="UKIJ CJK"/>
              </a:rPr>
              <a:t>추가</a:t>
            </a:r>
            <a:r>
              <a:rPr dirty="0" sz="850" spc="-35">
                <a:latin typeface="UKIJ CJK"/>
                <a:cs typeface="UKIJ CJK"/>
              </a:rPr>
              <a:t> </a:t>
            </a:r>
            <a:r>
              <a:rPr dirty="0" sz="850" spc="-10">
                <a:latin typeface="UKIJ CJK"/>
                <a:cs typeface="UKIJ CJK"/>
              </a:rPr>
              <a:t>기능</a:t>
            </a:r>
            <a:r>
              <a:rPr dirty="0" sz="850" spc="-35">
                <a:latin typeface="UKIJ CJK"/>
                <a:cs typeface="UKIJ CJK"/>
              </a:rPr>
              <a:t> </a:t>
            </a:r>
            <a:r>
              <a:rPr dirty="0" sz="850" spc="-25">
                <a:latin typeface="UKIJ CJK"/>
                <a:cs typeface="UKIJ CJK"/>
              </a:rPr>
              <a:t>중심</a:t>
            </a:r>
            <a:r>
              <a:rPr dirty="0" sz="850" spc="-25">
                <a:latin typeface="Carlito"/>
                <a:cs typeface="Carlito"/>
              </a:rPr>
              <a:t>)</a:t>
            </a:r>
            <a:endParaRPr sz="850">
              <a:latin typeface="Carlito"/>
              <a:cs typeface="Carlito"/>
            </a:endParaRPr>
          </a:p>
          <a:p>
            <a:pPr marL="193040" indent="-144145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193040" algn="l"/>
              </a:tabLst>
            </a:pPr>
            <a:r>
              <a:rPr dirty="0" sz="850" spc="-10">
                <a:latin typeface="UKIJ CJK"/>
                <a:cs typeface="UKIJ CJK"/>
              </a:rPr>
              <a:t>사용자</a:t>
            </a:r>
            <a:r>
              <a:rPr dirty="0" sz="850" spc="-50">
                <a:latin typeface="UKIJ CJK"/>
                <a:cs typeface="UKIJ CJK"/>
              </a:rPr>
              <a:t> </a:t>
            </a:r>
            <a:r>
              <a:rPr dirty="0" sz="850" spc="-10">
                <a:latin typeface="UKIJ CJK"/>
                <a:cs typeface="UKIJ CJK"/>
              </a:rPr>
              <a:t>시나리오</a:t>
            </a:r>
            <a:r>
              <a:rPr dirty="0" sz="850" spc="-10">
                <a:latin typeface="Carlito"/>
                <a:cs typeface="Carlito"/>
              </a:rPr>
              <a:t>(Ui</a:t>
            </a:r>
            <a:r>
              <a:rPr dirty="0" sz="850" spc="-20">
                <a:latin typeface="Carlito"/>
                <a:cs typeface="Carlito"/>
              </a:rPr>
              <a:t> </a:t>
            </a:r>
            <a:r>
              <a:rPr dirty="0" sz="850" spc="-25">
                <a:latin typeface="UKIJ CJK"/>
                <a:cs typeface="UKIJ CJK"/>
              </a:rPr>
              <a:t>구성</a:t>
            </a:r>
            <a:r>
              <a:rPr dirty="0" sz="850" spc="-25">
                <a:latin typeface="Carlito"/>
                <a:cs typeface="Carlito"/>
              </a:rPr>
              <a:t>)</a:t>
            </a:r>
            <a:endParaRPr sz="850">
              <a:latin typeface="Carlito"/>
              <a:cs typeface="Carlito"/>
            </a:endParaRPr>
          </a:p>
          <a:p>
            <a:pPr marL="193040" indent="-144145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193040" algn="l"/>
              </a:tabLst>
            </a:pPr>
            <a:r>
              <a:rPr dirty="0" sz="850" spc="-20">
                <a:solidFill>
                  <a:srgbClr val="1F497D"/>
                </a:solidFill>
                <a:latin typeface="UKIJ CJK"/>
                <a:cs typeface="UKIJ CJK"/>
              </a:rPr>
              <a:t>기대효과</a:t>
            </a:r>
            <a:endParaRPr sz="85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34879" y="245863"/>
            <a:ext cx="240029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25">
                <a:solidFill>
                  <a:srgbClr val="002060"/>
                </a:solidFill>
                <a:latin typeface="UKIJ CJK"/>
                <a:cs typeface="UKIJ CJK"/>
              </a:rPr>
              <a:t>목적</a:t>
            </a:r>
            <a:endParaRPr sz="850">
              <a:latin typeface="UKIJ CJK"/>
              <a:cs typeface="UKIJ CJK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Image</a:t>
            </a:r>
            <a:r>
              <a:rPr dirty="0" spc="114"/>
              <a:t> </a:t>
            </a:r>
            <a:r>
              <a:rPr dirty="0"/>
              <a:t>Processing</a:t>
            </a:r>
            <a:r>
              <a:rPr dirty="0" spc="85"/>
              <a:t> </a:t>
            </a:r>
            <a:r>
              <a:rPr dirty="0" spc="-25"/>
              <a:t>Lab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8920" y="670213"/>
            <a:ext cx="3215640" cy="2565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985" marR="5080" indent="-121920">
              <a:lnSpc>
                <a:spcPct val="101099"/>
              </a:lnSpc>
              <a:spcBef>
                <a:spcPts val="95"/>
              </a:spcBef>
            </a:pPr>
            <a:r>
              <a:rPr dirty="0" sz="750" spc="70">
                <a:solidFill>
                  <a:srgbClr val="000000"/>
                </a:solidFill>
              </a:rPr>
              <a:t>-</a:t>
            </a:r>
            <a:r>
              <a:rPr dirty="0" sz="750" spc="470">
                <a:solidFill>
                  <a:srgbClr val="000000"/>
                </a:solidFill>
              </a:rPr>
              <a:t> </a:t>
            </a:r>
            <a:r>
              <a:rPr dirty="0" sz="750">
                <a:solidFill>
                  <a:srgbClr val="000000"/>
                </a:solidFill>
              </a:rPr>
              <a:t>공유</a:t>
            </a:r>
            <a:r>
              <a:rPr dirty="0" sz="750" spc="85">
                <a:solidFill>
                  <a:srgbClr val="000000"/>
                </a:solidFill>
              </a:rPr>
              <a:t> </a:t>
            </a:r>
            <a:r>
              <a:rPr dirty="0" sz="750">
                <a:solidFill>
                  <a:srgbClr val="000000"/>
                </a:solidFill>
              </a:rPr>
              <a:t>경제</a:t>
            </a:r>
            <a:r>
              <a:rPr dirty="0" sz="750" spc="80">
                <a:solidFill>
                  <a:srgbClr val="000000"/>
                </a:solidFill>
              </a:rPr>
              <a:t> </a:t>
            </a:r>
            <a:r>
              <a:rPr dirty="0" sz="750">
                <a:solidFill>
                  <a:srgbClr val="000000"/>
                </a:solidFill>
              </a:rPr>
              <a:t>플랫폼을</a:t>
            </a:r>
            <a:r>
              <a:rPr dirty="0" sz="750" spc="85">
                <a:solidFill>
                  <a:srgbClr val="000000"/>
                </a:solidFill>
              </a:rPr>
              <a:t> </a:t>
            </a:r>
            <a:r>
              <a:rPr dirty="0" sz="750">
                <a:solidFill>
                  <a:srgbClr val="000000"/>
                </a:solidFill>
              </a:rPr>
              <a:t>구축하고</a:t>
            </a:r>
            <a:r>
              <a:rPr dirty="0" sz="750" spc="85">
                <a:solidFill>
                  <a:srgbClr val="000000"/>
                </a:solidFill>
              </a:rPr>
              <a:t> </a:t>
            </a:r>
            <a:r>
              <a:rPr dirty="0" sz="750">
                <a:solidFill>
                  <a:srgbClr val="000000"/>
                </a:solidFill>
              </a:rPr>
              <a:t>임대</a:t>
            </a:r>
            <a:r>
              <a:rPr dirty="0" sz="750" spc="80">
                <a:solidFill>
                  <a:srgbClr val="000000"/>
                </a:solidFill>
              </a:rPr>
              <a:t> </a:t>
            </a:r>
            <a:r>
              <a:rPr dirty="0" sz="750">
                <a:solidFill>
                  <a:srgbClr val="000000"/>
                </a:solidFill>
              </a:rPr>
              <a:t>서비스를</a:t>
            </a:r>
            <a:r>
              <a:rPr dirty="0" sz="750" spc="85">
                <a:solidFill>
                  <a:srgbClr val="000000"/>
                </a:solidFill>
              </a:rPr>
              <a:t> </a:t>
            </a:r>
            <a:r>
              <a:rPr dirty="0" sz="750">
                <a:solidFill>
                  <a:srgbClr val="000000"/>
                </a:solidFill>
              </a:rPr>
              <a:t>통합하며</a:t>
            </a:r>
            <a:r>
              <a:rPr dirty="0" sz="750" spc="70">
                <a:solidFill>
                  <a:srgbClr val="000000"/>
                </a:solidFill>
              </a:rPr>
              <a:t> </a:t>
            </a:r>
            <a:r>
              <a:rPr dirty="0" sz="750">
                <a:solidFill>
                  <a:srgbClr val="000000"/>
                </a:solidFill>
              </a:rPr>
              <a:t>거래</a:t>
            </a:r>
            <a:r>
              <a:rPr dirty="0" sz="750" spc="85">
                <a:solidFill>
                  <a:srgbClr val="000000"/>
                </a:solidFill>
              </a:rPr>
              <a:t> </a:t>
            </a:r>
            <a:r>
              <a:rPr dirty="0" sz="750" spc="-20">
                <a:solidFill>
                  <a:srgbClr val="000000"/>
                </a:solidFill>
              </a:rPr>
              <a:t>프로세스를</a:t>
            </a:r>
            <a:r>
              <a:rPr dirty="0" sz="750" spc="500">
                <a:solidFill>
                  <a:srgbClr val="000000"/>
                </a:solidFill>
              </a:rPr>
              <a:t> </a:t>
            </a:r>
            <a:r>
              <a:rPr dirty="0" sz="750" spc="-10">
                <a:solidFill>
                  <a:srgbClr val="000000"/>
                </a:solidFill>
              </a:rPr>
              <a:t>최적한다.</a:t>
            </a:r>
            <a:endParaRPr sz="750"/>
          </a:p>
        </p:txBody>
      </p:sp>
      <p:sp>
        <p:nvSpPr>
          <p:cNvPr id="4" name="object 4" descr=""/>
          <p:cNvSpPr txBox="1"/>
          <p:nvPr/>
        </p:nvSpPr>
        <p:spPr>
          <a:xfrm>
            <a:off x="398920" y="978969"/>
            <a:ext cx="3215640" cy="4495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34620" indent="-121920">
              <a:lnSpc>
                <a:spcPct val="100000"/>
              </a:lnSpc>
              <a:spcBef>
                <a:spcPts val="105"/>
              </a:spcBef>
              <a:buChar char="-"/>
              <a:tabLst>
                <a:tab pos="134620" algn="l"/>
              </a:tabLst>
            </a:pPr>
            <a:r>
              <a:rPr dirty="0" sz="750">
                <a:latin typeface="UKIJ CJK"/>
                <a:cs typeface="UKIJ CJK"/>
              </a:rPr>
              <a:t>플랫폼의</a:t>
            </a:r>
            <a:r>
              <a:rPr dirty="0" sz="750" spc="85">
                <a:latin typeface="UKIJ CJK"/>
                <a:cs typeface="UKIJ CJK"/>
              </a:rPr>
              <a:t> </a:t>
            </a:r>
            <a:r>
              <a:rPr dirty="0" sz="750">
                <a:latin typeface="UKIJ CJK"/>
                <a:cs typeface="UKIJ CJK"/>
              </a:rPr>
              <a:t>추천</a:t>
            </a:r>
            <a:r>
              <a:rPr dirty="0" sz="750" spc="85">
                <a:latin typeface="UKIJ CJK"/>
                <a:cs typeface="UKIJ CJK"/>
              </a:rPr>
              <a:t> </a:t>
            </a:r>
            <a:r>
              <a:rPr dirty="0" sz="750">
                <a:latin typeface="UKIJ CJK"/>
                <a:cs typeface="UKIJ CJK"/>
              </a:rPr>
              <a:t>정확도를</a:t>
            </a:r>
            <a:r>
              <a:rPr dirty="0" sz="750" spc="85">
                <a:latin typeface="UKIJ CJK"/>
                <a:cs typeface="UKIJ CJK"/>
              </a:rPr>
              <a:t> </a:t>
            </a:r>
            <a:r>
              <a:rPr dirty="0" sz="750">
                <a:latin typeface="UKIJ CJK"/>
                <a:cs typeface="UKIJ CJK"/>
              </a:rPr>
              <a:t>높이고</a:t>
            </a:r>
            <a:r>
              <a:rPr dirty="0" sz="750" spc="85">
                <a:latin typeface="UKIJ CJK"/>
                <a:cs typeface="UKIJ CJK"/>
              </a:rPr>
              <a:t> </a:t>
            </a:r>
            <a:r>
              <a:rPr dirty="0" sz="750">
                <a:latin typeface="UKIJ CJK"/>
                <a:cs typeface="UKIJ CJK"/>
              </a:rPr>
              <a:t>사용자</a:t>
            </a:r>
            <a:r>
              <a:rPr dirty="0" sz="750" spc="85">
                <a:latin typeface="UKIJ CJK"/>
                <a:cs typeface="UKIJ CJK"/>
              </a:rPr>
              <a:t> </a:t>
            </a:r>
            <a:r>
              <a:rPr dirty="0" sz="750">
                <a:latin typeface="UKIJ CJK"/>
                <a:cs typeface="UKIJ CJK"/>
              </a:rPr>
              <a:t>경험을</a:t>
            </a:r>
            <a:r>
              <a:rPr dirty="0" sz="750" spc="85">
                <a:latin typeface="UKIJ CJK"/>
                <a:cs typeface="UKIJ CJK"/>
              </a:rPr>
              <a:t> </a:t>
            </a:r>
            <a:r>
              <a:rPr dirty="0" sz="750" spc="-20">
                <a:latin typeface="UKIJ CJK"/>
                <a:cs typeface="UKIJ CJK"/>
              </a:rPr>
              <a:t>개선한다.</a:t>
            </a:r>
            <a:endParaRPr sz="750">
              <a:latin typeface="UKIJ CJK"/>
              <a:cs typeface="UKIJ CJK"/>
            </a:endParaRPr>
          </a:p>
          <a:p>
            <a:pPr marL="133985" marR="5080" indent="-121920">
              <a:lnSpc>
                <a:spcPct val="101099"/>
              </a:lnSpc>
              <a:spcBef>
                <a:spcPts val="610"/>
              </a:spcBef>
              <a:buChar char="-"/>
              <a:tabLst>
                <a:tab pos="133985" algn="l"/>
              </a:tabLst>
            </a:pPr>
            <a:r>
              <a:rPr dirty="0" sz="750">
                <a:latin typeface="UKIJ CJK"/>
                <a:cs typeface="UKIJ CJK"/>
              </a:rPr>
              <a:t>혁신적인</a:t>
            </a:r>
            <a:r>
              <a:rPr dirty="0" sz="750" spc="75">
                <a:latin typeface="UKIJ CJK"/>
                <a:cs typeface="UKIJ CJK"/>
              </a:rPr>
              <a:t> </a:t>
            </a:r>
            <a:r>
              <a:rPr dirty="0" sz="750">
                <a:latin typeface="UKIJ CJK"/>
                <a:cs typeface="UKIJ CJK"/>
              </a:rPr>
              <a:t>기술</a:t>
            </a:r>
            <a:r>
              <a:rPr dirty="0" sz="750" spc="85">
                <a:latin typeface="UKIJ CJK"/>
                <a:cs typeface="UKIJ CJK"/>
              </a:rPr>
              <a:t> </a:t>
            </a:r>
            <a:r>
              <a:rPr dirty="0" sz="750">
                <a:latin typeface="UKIJ CJK"/>
                <a:cs typeface="UKIJ CJK"/>
              </a:rPr>
              <a:t>아키텍처와</a:t>
            </a:r>
            <a:r>
              <a:rPr dirty="0" sz="750" spc="85">
                <a:latin typeface="UKIJ CJK"/>
                <a:cs typeface="UKIJ CJK"/>
              </a:rPr>
              <a:t> </a:t>
            </a:r>
            <a:r>
              <a:rPr dirty="0" sz="750">
                <a:latin typeface="UKIJ CJK"/>
                <a:cs typeface="UKIJ CJK"/>
              </a:rPr>
              <a:t>알고리즘을</a:t>
            </a:r>
            <a:r>
              <a:rPr dirty="0" sz="750" spc="90">
                <a:latin typeface="UKIJ CJK"/>
                <a:cs typeface="UKIJ CJK"/>
              </a:rPr>
              <a:t> </a:t>
            </a:r>
            <a:r>
              <a:rPr dirty="0" sz="750">
                <a:latin typeface="UKIJ CJK"/>
                <a:cs typeface="UKIJ CJK"/>
              </a:rPr>
              <a:t>통해</a:t>
            </a:r>
            <a:r>
              <a:rPr dirty="0" sz="750" spc="85">
                <a:latin typeface="UKIJ CJK"/>
                <a:cs typeface="UKIJ CJK"/>
              </a:rPr>
              <a:t> </a:t>
            </a:r>
            <a:r>
              <a:rPr dirty="0" sz="750">
                <a:latin typeface="UKIJ CJK"/>
                <a:cs typeface="UKIJ CJK"/>
              </a:rPr>
              <a:t>기존</a:t>
            </a:r>
            <a:r>
              <a:rPr dirty="0" sz="750" spc="85">
                <a:latin typeface="UKIJ CJK"/>
                <a:cs typeface="UKIJ CJK"/>
              </a:rPr>
              <a:t> </a:t>
            </a:r>
            <a:r>
              <a:rPr dirty="0" sz="750">
                <a:latin typeface="UKIJ CJK"/>
                <a:cs typeface="UKIJ CJK"/>
              </a:rPr>
              <a:t>임대</a:t>
            </a:r>
            <a:r>
              <a:rPr dirty="0" sz="750" spc="75">
                <a:latin typeface="UKIJ CJK"/>
                <a:cs typeface="UKIJ CJK"/>
              </a:rPr>
              <a:t> </a:t>
            </a:r>
            <a:r>
              <a:rPr dirty="0" sz="750">
                <a:latin typeface="UKIJ CJK"/>
                <a:cs typeface="UKIJ CJK"/>
              </a:rPr>
              <a:t>플랫폼의</a:t>
            </a:r>
            <a:r>
              <a:rPr dirty="0" sz="750" spc="90">
                <a:latin typeface="UKIJ CJK"/>
                <a:cs typeface="UKIJ CJK"/>
              </a:rPr>
              <a:t> </a:t>
            </a:r>
            <a:r>
              <a:rPr dirty="0" sz="750" spc="-25">
                <a:latin typeface="UKIJ CJK"/>
                <a:cs typeface="UKIJ CJK"/>
              </a:rPr>
              <a:t>기술적</a:t>
            </a:r>
            <a:r>
              <a:rPr dirty="0" sz="750" spc="500">
                <a:latin typeface="UKIJ CJK"/>
                <a:cs typeface="UKIJ CJK"/>
              </a:rPr>
              <a:t> </a:t>
            </a:r>
            <a:r>
              <a:rPr dirty="0" sz="750">
                <a:latin typeface="UKIJ CJK"/>
                <a:cs typeface="UKIJ CJK"/>
              </a:rPr>
              <a:t>문제를</a:t>
            </a:r>
            <a:r>
              <a:rPr dirty="0" sz="750" spc="75">
                <a:latin typeface="UKIJ CJK"/>
                <a:cs typeface="UKIJ CJK"/>
              </a:rPr>
              <a:t> </a:t>
            </a:r>
            <a:r>
              <a:rPr dirty="0" sz="750" spc="-10">
                <a:latin typeface="UKIJ CJK"/>
                <a:cs typeface="UKIJ CJK"/>
              </a:rPr>
              <a:t>해결한다.</a:t>
            </a:r>
            <a:endParaRPr sz="75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34879" y="245863"/>
            <a:ext cx="34798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25">
                <a:solidFill>
                  <a:srgbClr val="002060"/>
                </a:solidFill>
                <a:latin typeface="UKIJ CJK"/>
                <a:cs typeface="UKIJ CJK"/>
              </a:rPr>
              <a:t>필요성</a:t>
            </a:r>
            <a:endParaRPr sz="850">
              <a:latin typeface="UKIJ CJK"/>
              <a:cs typeface="UKIJ CJK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Image</a:t>
            </a:r>
            <a:r>
              <a:rPr dirty="0" spc="114"/>
              <a:t> </a:t>
            </a:r>
            <a:r>
              <a:rPr dirty="0"/>
              <a:t>Processing</a:t>
            </a:r>
            <a:r>
              <a:rPr dirty="0" spc="85"/>
              <a:t> </a:t>
            </a:r>
            <a:r>
              <a:rPr dirty="0" spc="-25"/>
              <a:t>Lab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2080" marR="5080" indent="-120014">
              <a:lnSpc>
                <a:spcPct val="101099"/>
              </a:lnSpc>
              <a:spcBef>
                <a:spcPts val="95"/>
              </a:spcBef>
            </a:pPr>
            <a:r>
              <a:rPr dirty="0" sz="750" spc="70">
                <a:solidFill>
                  <a:srgbClr val="000000"/>
                </a:solidFill>
              </a:rPr>
              <a:t>-</a:t>
            </a:r>
            <a:r>
              <a:rPr dirty="0" sz="750" spc="465">
                <a:solidFill>
                  <a:srgbClr val="000000"/>
                </a:solidFill>
              </a:rPr>
              <a:t> </a:t>
            </a:r>
            <a:r>
              <a:rPr dirty="0" sz="750">
                <a:solidFill>
                  <a:srgbClr val="000000"/>
                </a:solidFill>
              </a:rPr>
              <a:t>공유</a:t>
            </a:r>
            <a:r>
              <a:rPr dirty="0" sz="750" spc="80">
                <a:solidFill>
                  <a:srgbClr val="000000"/>
                </a:solidFill>
              </a:rPr>
              <a:t> </a:t>
            </a:r>
            <a:r>
              <a:rPr dirty="0" sz="750">
                <a:solidFill>
                  <a:srgbClr val="000000"/>
                </a:solidFill>
              </a:rPr>
              <a:t>경제가</a:t>
            </a:r>
            <a:r>
              <a:rPr dirty="0" sz="750" spc="85">
                <a:solidFill>
                  <a:srgbClr val="000000"/>
                </a:solidFill>
              </a:rPr>
              <a:t> </a:t>
            </a:r>
            <a:r>
              <a:rPr dirty="0" sz="750">
                <a:solidFill>
                  <a:srgbClr val="000000"/>
                </a:solidFill>
              </a:rPr>
              <a:t>발전함에</a:t>
            </a:r>
            <a:r>
              <a:rPr dirty="0" sz="750" spc="85">
                <a:solidFill>
                  <a:srgbClr val="000000"/>
                </a:solidFill>
              </a:rPr>
              <a:t> </a:t>
            </a:r>
            <a:r>
              <a:rPr dirty="0" sz="750">
                <a:solidFill>
                  <a:srgbClr val="000000"/>
                </a:solidFill>
              </a:rPr>
              <a:t>따라</a:t>
            </a:r>
            <a:r>
              <a:rPr dirty="0" sz="750" spc="75">
                <a:solidFill>
                  <a:srgbClr val="000000"/>
                </a:solidFill>
              </a:rPr>
              <a:t> </a:t>
            </a:r>
            <a:r>
              <a:rPr dirty="0" sz="750">
                <a:solidFill>
                  <a:srgbClr val="000000"/>
                </a:solidFill>
              </a:rPr>
              <a:t>전통적인</a:t>
            </a:r>
            <a:r>
              <a:rPr dirty="0" sz="750" spc="80">
                <a:solidFill>
                  <a:srgbClr val="000000"/>
                </a:solidFill>
              </a:rPr>
              <a:t> </a:t>
            </a:r>
            <a:r>
              <a:rPr dirty="0" sz="750">
                <a:solidFill>
                  <a:srgbClr val="000000"/>
                </a:solidFill>
              </a:rPr>
              <a:t>플랫폼은</a:t>
            </a:r>
            <a:r>
              <a:rPr dirty="0" sz="750" spc="85">
                <a:solidFill>
                  <a:srgbClr val="000000"/>
                </a:solidFill>
              </a:rPr>
              <a:t> </a:t>
            </a:r>
            <a:r>
              <a:rPr dirty="0" sz="750">
                <a:solidFill>
                  <a:srgbClr val="000000"/>
                </a:solidFill>
              </a:rPr>
              <a:t>효율적인</a:t>
            </a:r>
            <a:r>
              <a:rPr dirty="0" sz="750" spc="85">
                <a:solidFill>
                  <a:srgbClr val="000000"/>
                </a:solidFill>
              </a:rPr>
              <a:t> </a:t>
            </a:r>
            <a:r>
              <a:rPr dirty="0" sz="750">
                <a:solidFill>
                  <a:srgbClr val="000000"/>
                </a:solidFill>
              </a:rPr>
              <a:t>거래와</a:t>
            </a:r>
            <a:r>
              <a:rPr dirty="0" sz="750" spc="85">
                <a:solidFill>
                  <a:srgbClr val="000000"/>
                </a:solidFill>
              </a:rPr>
              <a:t> </a:t>
            </a:r>
            <a:r>
              <a:rPr dirty="0" sz="750" spc="-25">
                <a:solidFill>
                  <a:srgbClr val="000000"/>
                </a:solidFill>
              </a:rPr>
              <a:t>개인화</a:t>
            </a:r>
            <a:r>
              <a:rPr dirty="0" sz="750" spc="500">
                <a:solidFill>
                  <a:srgbClr val="000000"/>
                </a:solidFill>
              </a:rPr>
              <a:t> </a:t>
            </a:r>
            <a:r>
              <a:rPr dirty="0" sz="750">
                <a:solidFill>
                  <a:srgbClr val="000000"/>
                </a:solidFill>
              </a:rPr>
              <a:t>된</a:t>
            </a:r>
            <a:r>
              <a:rPr dirty="0" sz="750" spc="85">
                <a:solidFill>
                  <a:srgbClr val="000000"/>
                </a:solidFill>
              </a:rPr>
              <a:t> </a:t>
            </a:r>
            <a:r>
              <a:rPr dirty="0" sz="750">
                <a:solidFill>
                  <a:srgbClr val="000000"/>
                </a:solidFill>
              </a:rPr>
              <a:t>추천에</a:t>
            </a:r>
            <a:r>
              <a:rPr dirty="0" sz="750" spc="85">
                <a:solidFill>
                  <a:srgbClr val="000000"/>
                </a:solidFill>
              </a:rPr>
              <a:t> </a:t>
            </a:r>
            <a:r>
              <a:rPr dirty="0" sz="750">
                <a:solidFill>
                  <a:srgbClr val="000000"/>
                </a:solidFill>
              </a:rPr>
              <a:t>대한</a:t>
            </a:r>
            <a:r>
              <a:rPr dirty="0" sz="750" spc="85">
                <a:solidFill>
                  <a:srgbClr val="000000"/>
                </a:solidFill>
              </a:rPr>
              <a:t> </a:t>
            </a:r>
            <a:r>
              <a:rPr dirty="0" sz="750">
                <a:solidFill>
                  <a:srgbClr val="000000"/>
                </a:solidFill>
              </a:rPr>
              <a:t>사용자의</a:t>
            </a:r>
            <a:r>
              <a:rPr dirty="0" sz="750" spc="85">
                <a:solidFill>
                  <a:srgbClr val="000000"/>
                </a:solidFill>
              </a:rPr>
              <a:t> </a:t>
            </a:r>
            <a:r>
              <a:rPr dirty="0" sz="750">
                <a:solidFill>
                  <a:srgbClr val="000000"/>
                </a:solidFill>
              </a:rPr>
              <a:t>요구를</a:t>
            </a:r>
            <a:r>
              <a:rPr dirty="0" sz="750" spc="85">
                <a:solidFill>
                  <a:srgbClr val="000000"/>
                </a:solidFill>
              </a:rPr>
              <a:t> </a:t>
            </a:r>
            <a:r>
              <a:rPr dirty="0" sz="750">
                <a:solidFill>
                  <a:srgbClr val="000000"/>
                </a:solidFill>
              </a:rPr>
              <a:t>충족시키기</a:t>
            </a:r>
            <a:r>
              <a:rPr dirty="0" sz="750" spc="85">
                <a:solidFill>
                  <a:srgbClr val="000000"/>
                </a:solidFill>
              </a:rPr>
              <a:t> </a:t>
            </a:r>
            <a:r>
              <a:rPr dirty="0" sz="750" spc="-20">
                <a:solidFill>
                  <a:srgbClr val="000000"/>
                </a:solidFill>
              </a:rPr>
              <a:t>어렵다.</a:t>
            </a:r>
            <a:endParaRPr sz="750"/>
          </a:p>
        </p:txBody>
      </p:sp>
      <p:sp>
        <p:nvSpPr>
          <p:cNvPr id="4" name="object 4" descr=""/>
          <p:cNvSpPr txBox="1"/>
          <p:nvPr/>
        </p:nvSpPr>
        <p:spPr>
          <a:xfrm>
            <a:off x="415628" y="986573"/>
            <a:ext cx="3180715" cy="449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2080" marR="5080" indent="-120014">
              <a:lnSpc>
                <a:spcPct val="101099"/>
              </a:lnSpc>
              <a:spcBef>
                <a:spcPts val="95"/>
              </a:spcBef>
              <a:buChar char="-"/>
              <a:tabLst>
                <a:tab pos="132080" algn="l"/>
              </a:tabLst>
            </a:pPr>
            <a:r>
              <a:rPr dirty="0" sz="750">
                <a:latin typeface="UKIJ CJK"/>
                <a:cs typeface="UKIJ CJK"/>
              </a:rPr>
              <a:t>플랫폼은</a:t>
            </a:r>
            <a:r>
              <a:rPr dirty="0" sz="750" spc="85">
                <a:latin typeface="UKIJ CJK"/>
                <a:cs typeface="UKIJ CJK"/>
              </a:rPr>
              <a:t> </a:t>
            </a:r>
            <a:r>
              <a:rPr dirty="0" sz="750">
                <a:latin typeface="UKIJ CJK"/>
                <a:cs typeface="UKIJ CJK"/>
              </a:rPr>
              <a:t>비즈니스</a:t>
            </a:r>
            <a:r>
              <a:rPr dirty="0" sz="750" spc="90">
                <a:latin typeface="UKIJ CJK"/>
                <a:cs typeface="UKIJ CJK"/>
              </a:rPr>
              <a:t> </a:t>
            </a:r>
            <a:r>
              <a:rPr dirty="0" sz="750">
                <a:latin typeface="UKIJ CJK"/>
                <a:cs typeface="UKIJ CJK"/>
              </a:rPr>
              <a:t>성장을</a:t>
            </a:r>
            <a:r>
              <a:rPr dirty="0" sz="750" spc="85">
                <a:latin typeface="UKIJ CJK"/>
                <a:cs typeface="UKIJ CJK"/>
              </a:rPr>
              <a:t> </a:t>
            </a:r>
            <a:r>
              <a:rPr dirty="0" sz="750">
                <a:latin typeface="UKIJ CJK"/>
                <a:cs typeface="UKIJ CJK"/>
              </a:rPr>
              <a:t>충족시키기</a:t>
            </a:r>
            <a:r>
              <a:rPr dirty="0" sz="750" spc="90">
                <a:latin typeface="UKIJ CJK"/>
                <a:cs typeface="UKIJ CJK"/>
              </a:rPr>
              <a:t> </a:t>
            </a:r>
            <a:r>
              <a:rPr dirty="0" sz="750">
                <a:latin typeface="UKIJ CJK"/>
                <a:cs typeface="UKIJ CJK"/>
              </a:rPr>
              <a:t>위해</a:t>
            </a:r>
            <a:r>
              <a:rPr dirty="0" sz="750" spc="85">
                <a:latin typeface="UKIJ CJK"/>
                <a:cs typeface="UKIJ CJK"/>
              </a:rPr>
              <a:t> </a:t>
            </a:r>
            <a:r>
              <a:rPr dirty="0" sz="750">
                <a:latin typeface="UKIJ CJK"/>
                <a:cs typeface="UKIJ CJK"/>
              </a:rPr>
              <a:t>기술</a:t>
            </a:r>
            <a:r>
              <a:rPr dirty="0" sz="750" spc="90">
                <a:latin typeface="UKIJ CJK"/>
                <a:cs typeface="UKIJ CJK"/>
              </a:rPr>
              <a:t> </a:t>
            </a:r>
            <a:r>
              <a:rPr dirty="0" sz="750">
                <a:latin typeface="UKIJ CJK"/>
                <a:cs typeface="UKIJ CJK"/>
              </a:rPr>
              <a:t>아키텍처를</a:t>
            </a:r>
            <a:r>
              <a:rPr dirty="0" sz="750" spc="80">
                <a:latin typeface="UKIJ CJK"/>
                <a:cs typeface="UKIJ CJK"/>
              </a:rPr>
              <a:t> </a:t>
            </a:r>
            <a:r>
              <a:rPr dirty="0" sz="750" spc="-20">
                <a:latin typeface="UKIJ CJK"/>
                <a:cs typeface="UKIJ CJK"/>
              </a:rPr>
              <a:t>최적화하</a:t>
            </a:r>
            <a:r>
              <a:rPr dirty="0" sz="750" spc="500">
                <a:latin typeface="UKIJ CJK"/>
                <a:cs typeface="UKIJ CJK"/>
              </a:rPr>
              <a:t> </a:t>
            </a:r>
            <a:r>
              <a:rPr dirty="0" sz="750">
                <a:latin typeface="UKIJ CJK"/>
                <a:cs typeface="UKIJ CJK"/>
              </a:rPr>
              <a:t>고</a:t>
            </a:r>
            <a:r>
              <a:rPr dirty="0" sz="750" spc="85">
                <a:latin typeface="UKIJ CJK"/>
                <a:cs typeface="UKIJ CJK"/>
              </a:rPr>
              <a:t> </a:t>
            </a:r>
            <a:r>
              <a:rPr dirty="0" sz="750">
                <a:latin typeface="UKIJ CJK"/>
                <a:cs typeface="UKIJ CJK"/>
              </a:rPr>
              <a:t>보안과</a:t>
            </a:r>
            <a:r>
              <a:rPr dirty="0" sz="750" spc="85">
                <a:latin typeface="UKIJ CJK"/>
                <a:cs typeface="UKIJ CJK"/>
              </a:rPr>
              <a:t> </a:t>
            </a:r>
            <a:r>
              <a:rPr dirty="0" sz="750">
                <a:latin typeface="UKIJ CJK"/>
                <a:cs typeface="UKIJ CJK"/>
              </a:rPr>
              <a:t>확장성을</a:t>
            </a:r>
            <a:r>
              <a:rPr dirty="0" sz="750" spc="85">
                <a:latin typeface="UKIJ CJK"/>
                <a:cs typeface="UKIJ CJK"/>
              </a:rPr>
              <a:t> </a:t>
            </a:r>
            <a:r>
              <a:rPr dirty="0" sz="750">
                <a:latin typeface="UKIJ CJK"/>
                <a:cs typeface="UKIJ CJK"/>
              </a:rPr>
              <a:t>개선해야</a:t>
            </a:r>
            <a:r>
              <a:rPr dirty="0" sz="750" spc="85">
                <a:latin typeface="UKIJ CJK"/>
                <a:cs typeface="UKIJ CJK"/>
              </a:rPr>
              <a:t> </a:t>
            </a:r>
            <a:r>
              <a:rPr dirty="0" sz="750" spc="-25">
                <a:latin typeface="UKIJ CJK"/>
                <a:cs typeface="UKIJ CJK"/>
              </a:rPr>
              <a:t>한다.</a:t>
            </a:r>
            <a:endParaRPr sz="750">
              <a:latin typeface="UKIJ CJK"/>
              <a:cs typeface="UKIJ CJK"/>
            </a:endParaRPr>
          </a:p>
          <a:p>
            <a:pPr marL="133350" indent="-120650">
              <a:lnSpc>
                <a:spcPct val="100000"/>
              </a:lnSpc>
              <a:spcBef>
                <a:spcPts val="620"/>
              </a:spcBef>
              <a:buChar char="-"/>
              <a:tabLst>
                <a:tab pos="133350" algn="l"/>
              </a:tabLst>
            </a:pPr>
            <a:r>
              <a:rPr dirty="0" sz="750">
                <a:latin typeface="UKIJ CJK"/>
                <a:cs typeface="UKIJ CJK"/>
              </a:rPr>
              <a:t>사용자</a:t>
            </a:r>
            <a:r>
              <a:rPr dirty="0" sz="750" spc="85">
                <a:latin typeface="UKIJ CJK"/>
                <a:cs typeface="UKIJ CJK"/>
              </a:rPr>
              <a:t> </a:t>
            </a:r>
            <a:r>
              <a:rPr dirty="0" sz="750">
                <a:latin typeface="UKIJ CJK"/>
                <a:cs typeface="UKIJ CJK"/>
              </a:rPr>
              <a:t>데이터의</a:t>
            </a:r>
            <a:r>
              <a:rPr dirty="0" sz="750" spc="85">
                <a:latin typeface="UKIJ CJK"/>
                <a:cs typeface="UKIJ CJK"/>
              </a:rPr>
              <a:t> </a:t>
            </a:r>
            <a:r>
              <a:rPr dirty="0" sz="750">
                <a:latin typeface="UKIJ CJK"/>
                <a:cs typeface="UKIJ CJK"/>
              </a:rPr>
              <a:t>다차원</a:t>
            </a:r>
            <a:r>
              <a:rPr dirty="0" sz="750" spc="85">
                <a:latin typeface="UKIJ CJK"/>
                <a:cs typeface="UKIJ CJK"/>
              </a:rPr>
              <a:t> </a:t>
            </a:r>
            <a:r>
              <a:rPr dirty="0" sz="750">
                <a:latin typeface="UKIJ CJK"/>
                <a:cs typeface="UKIJ CJK"/>
              </a:rPr>
              <a:t>분석은</a:t>
            </a:r>
            <a:r>
              <a:rPr dirty="0" sz="750" spc="85">
                <a:latin typeface="UKIJ CJK"/>
                <a:cs typeface="UKIJ CJK"/>
              </a:rPr>
              <a:t> </a:t>
            </a:r>
            <a:r>
              <a:rPr dirty="0" sz="750">
                <a:latin typeface="UKIJ CJK"/>
                <a:cs typeface="UKIJ CJK"/>
              </a:rPr>
              <a:t>추천</a:t>
            </a:r>
            <a:r>
              <a:rPr dirty="0" sz="750" spc="85">
                <a:latin typeface="UKIJ CJK"/>
                <a:cs typeface="UKIJ CJK"/>
              </a:rPr>
              <a:t> </a:t>
            </a:r>
            <a:r>
              <a:rPr dirty="0" sz="750">
                <a:latin typeface="UKIJ CJK"/>
                <a:cs typeface="UKIJ CJK"/>
              </a:rPr>
              <a:t>품질을</a:t>
            </a:r>
            <a:r>
              <a:rPr dirty="0" sz="750" spc="85">
                <a:latin typeface="UKIJ CJK"/>
                <a:cs typeface="UKIJ CJK"/>
              </a:rPr>
              <a:t> </a:t>
            </a:r>
            <a:r>
              <a:rPr dirty="0" sz="750">
                <a:latin typeface="UKIJ CJK"/>
                <a:cs typeface="UKIJ CJK"/>
              </a:rPr>
              <a:t>향상시키는</a:t>
            </a:r>
            <a:r>
              <a:rPr dirty="0" sz="750" spc="85">
                <a:latin typeface="UKIJ CJK"/>
                <a:cs typeface="UKIJ CJK"/>
              </a:rPr>
              <a:t> </a:t>
            </a:r>
            <a:r>
              <a:rPr dirty="0" sz="750">
                <a:latin typeface="UKIJ CJK"/>
                <a:cs typeface="UKIJ CJK"/>
              </a:rPr>
              <a:t>열쇠가</a:t>
            </a:r>
            <a:r>
              <a:rPr dirty="0" sz="750" spc="85">
                <a:latin typeface="UKIJ CJK"/>
                <a:cs typeface="UKIJ CJK"/>
              </a:rPr>
              <a:t> </a:t>
            </a:r>
            <a:r>
              <a:rPr dirty="0" sz="750" spc="-25">
                <a:latin typeface="UKIJ CJK"/>
                <a:cs typeface="UKIJ CJK"/>
              </a:rPr>
              <a:t>된다.</a:t>
            </a:r>
            <a:endParaRPr sz="750">
              <a:latin typeface="UKIJ CJK"/>
              <a:cs typeface="UKIJ CJ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42127" y="258713"/>
            <a:ext cx="3694045" cy="150862"/>
          </a:xfrm>
        </p:spPr>
        <p:txBody>
          <a:bodyPr/>
          <a:lstStyle/>
          <a:p>
            <a:pPr lvl="0">
              <a:defRPr/>
            </a:pPr>
            <a:r>
              <a:rPr lang="ko-KR" altLang="en-US" sz="1000">
                <a:solidFill>
                  <a:schemeClr val="tx2"/>
                </a:solidFill>
              </a:rPr>
              <a:t>기능 </a:t>
            </a:r>
            <a:r>
              <a:rPr lang="en-US" altLang="ko-KR" sz="1000">
                <a:solidFill>
                  <a:schemeClr val="tx2"/>
                </a:solidFill>
              </a:rPr>
              <a:t>-</a:t>
            </a:r>
            <a:r>
              <a:rPr lang="ko-KR" altLang="en-US" sz="1000">
                <a:solidFill>
                  <a:schemeClr val="tx2"/>
                </a:solidFill>
              </a:rPr>
              <a:t> </a:t>
            </a:r>
            <a:r>
              <a:rPr lang="en-US" altLang="ko-KR" sz="1000">
                <a:solidFill>
                  <a:schemeClr val="tx2"/>
                </a:solidFill>
              </a:rPr>
              <a:t>3. Client System(Android, Java</a:t>
            </a:r>
            <a:r>
              <a:rPr lang="ko-KR" altLang="en-US" sz="1000">
                <a:solidFill>
                  <a:schemeClr val="tx2"/>
                </a:solidFill>
              </a:rPr>
              <a:t>기반</a:t>
            </a:r>
            <a:r>
              <a:rPr lang="en-US" altLang="ko-KR" sz="1000">
                <a:solidFill>
                  <a:schemeClr val="tx2"/>
                </a:solidFill>
              </a:rPr>
              <a:t>, </a:t>
            </a:r>
            <a:r>
              <a:rPr lang="ko-KR" altLang="en-US" sz="1000">
                <a:solidFill>
                  <a:schemeClr val="tx2"/>
                </a:solidFill>
              </a:rPr>
              <a:t>개별 제안</a:t>
            </a:r>
            <a:r>
              <a:rPr lang="en-US" altLang="ko-KR" sz="1000">
                <a:solidFill>
                  <a:schemeClr val="tx2"/>
                </a:solidFill>
              </a:rPr>
              <a:t>)</a:t>
            </a:r>
            <a:endParaRPr kumimoji="1" lang="ko-KR" altLang="en-US" sz="1000"/>
          </a:p>
        </p:txBody>
      </p:sp>
      <p:sp>
        <p:nvSpPr>
          <p:cNvPr id="5" name="내용 개체 틀 2"/>
          <p:cNvSpPr txBox="1"/>
          <p:nvPr/>
        </p:nvSpPr>
        <p:spPr>
          <a:xfrm>
            <a:off x="193231" y="1704926"/>
            <a:ext cx="1817561" cy="114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050" b="0" i="0">
                <a:solidFill>
                  <a:schemeClr val="bg1"/>
                </a:solidFill>
                <a:latin typeface="Consolas"/>
                <a:ea typeface="+mn-ea"/>
                <a:cs typeface="Consola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atinLnBrk="0">
              <a:defRPr/>
            </a:pPr>
            <a:endParaRPr kumimoji="1" lang="ko-KR" altLang="en-US" sz="800" kern="0"/>
          </a:p>
        </p:txBody>
      </p:sp>
      <p:sp>
        <p:nvSpPr>
          <p:cNvPr id="6" name="내용 개체 틀 3"/>
          <p:cNvSpPr txBox="1"/>
          <p:nvPr/>
        </p:nvSpPr>
        <p:spPr>
          <a:xfrm>
            <a:off x="412750" y="647651"/>
            <a:ext cx="3124200" cy="1581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050" b="0" i="0">
                <a:solidFill>
                  <a:schemeClr val="bg1"/>
                </a:solidFill>
                <a:latin typeface="Consolas"/>
                <a:ea typeface="+mn-ea"/>
                <a:cs typeface="Consola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ct val="112400"/>
              </a:lnSpc>
              <a:spcBef>
                <a:spcPts val="95"/>
              </a:spcBef>
              <a:defRPr/>
            </a:pPr>
            <a:r>
              <a:rPr sz="800">
                <a:solidFill>
                  <a:schemeClr val="tx1"/>
                </a:solidFill>
                <a:latin typeface="UKIJ CJK"/>
                <a:cs typeface="UKIJ CJK"/>
              </a:rPr>
              <a:t>사용자</a:t>
            </a:r>
            <a:r>
              <a:rPr sz="800" spc="65">
                <a:solidFill>
                  <a:schemeClr val="tx1"/>
                </a:solidFill>
                <a:latin typeface="UKIJ CJK"/>
                <a:cs typeface="UKIJ CJK"/>
              </a:rPr>
              <a:t> </a:t>
            </a:r>
            <a:r>
              <a:rPr sz="800">
                <a:solidFill>
                  <a:schemeClr val="tx1"/>
                </a:solidFill>
                <a:latin typeface="UKIJ CJK"/>
                <a:cs typeface="UKIJ CJK"/>
              </a:rPr>
              <a:t>인증:</a:t>
            </a:r>
            <a:r>
              <a:rPr sz="800" spc="75">
                <a:solidFill>
                  <a:schemeClr val="tx1"/>
                </a:solidFill>
                <a:latin typeface="UKIJ CJK"/>
                <a:cs typeface="UKIJ CJK"/>
              </a:rPr>
              <a:t> </a:t>
            </a:r>
            <a:r>
              <a:rPr sz="800">
                <a:solidFill>
                  <a:schemeClr val="tx1"/>
                </a:solidFill>
                <a:latin typeface="UKIJ CJK"/>
                <a:cs typeface="UKIJ CJK"/>
              </a:rPr>
              <a:t>(Session</a:t>
            </a:r>
            <a:r>
              <a:rPr sz="800" spc="65">
                <a:solidFill>
                  <a:schemeClr val="tx1"/>
                </a:solidFill>
                <a:latin typeface="UKIJ CJK"/>
                <a:cs typeface="UKIJ CJK"/>
              </a:rPr>
              <a:t> </a:t>
            </a:r>
            <a:r>
              <a:rPr sz="800">
                <a:solidFill>
                  <a:schemeClr val="tx1"/>
                </a:solidFill>
                <a:latin typeface="UKIJ CJK"/>
                <a:cs typeface="UKIJ CJK"/>
              </a:rPr>
              <a:t>기반</a:t>
            </a:r>
            <a:r>
              <a:rPr sz="800" spc="65">
                <a:solidFill>
                  <a:schemeClr val="tx1"/>
                </a:solidFill>
                <a:latin typeface="UKIJ CJK"/>
                <a:cs typeface="UKIJ CJK"/>
              </a:rPr>
              <a:t> </a:t>
            </a:r>
            <a:r>
              <a:rPr sz="800">
                <a:solidFill>
                  <a:schemeClr val="tx1"/>
                </a:solidFill>
                <a:latin typeface="UKIJ CJK"/>
                <a:cs typeface="UKIJ CJK"/>
              </a:rPr>
              <a:t>인증</a:t>
            </a:r>
            <a:r>
              <a:rPr sz="800" spc="70">
                <a:solidFill>
                  <a:schemeClr val="tx1"/>
                </a:solidFill>
                <a:latin typeface="UKIJ CJK"/>
                <a:cs typeface="UKIJ CJK"/>
              </a:rPr>
              <a:t> </a:t>
            </a:r>
            <a:r>
              <a:rPr sz="800">
                <a:solidFill>
                  <a:schemeClr val="tx1"/>
                </a:solidFill>
                <a:latin typeface="UKIJ CJK"/>
                <a:cs typeface="UKIJ CJK"/>
              </a:rPr>
              <a:t>메커니즘</a:t>
            </a:r>
            <a:r>
              <a:rPr sz="800" spc="65">
                <a:solidFill>
                  <a:schemeClr val="tx1"/>
                </a:solidFill>
                <a:latin typeface="UKIJ CJK"/>
                <a:cs typeface="UKIJ CJK"/>
              </a:rPr>
              <a:t> </a:t>
            </a:r>
            <a:r>
              <a:rPr sz="800">
                <a:solidFill>
                  <a:schemeClr val="tx1"/>
                </a:solidFill>
                <a:latin typeface="UKIJ CJK"/>
                <a:cs typeface="UKIJ CJK"/>
              </a:rPr>
              <a:t>적용,</a:t>
            </a:r>
            <a:r>
              <a:rPr sz="800" spc="60">
                <a:solidFill>
                  <a:schemeClr val="tx1"/>
                </a:solidFill>
                <a:latin typeface="UKIJ CJK"/>
                <a:cs typeface="UKIJ CJK"/>
              </a:rPr>
              <a:t> </a:t>
            </a:r>
            <a:r>
              <a:rPr sz="800">
                <a:solidFill>
                  <a:schemeClr val="tx1"/>
                </a:solidFill>
                <a:latin typeface="UKIJ CJK"/>
                <a:cs typeface="UKIJ CJK"/>
              </a:rPr>
              <a:t>비밀번호</a:t>
            </a:r>
            <a:r>
              <a:rPr sz="800" spc="55">
                <a:solidFill>
                  <a:schemeClr val="tx1"/>
                </a:solidFill>
                <a:latin typeface="UKIJ CJK"/>
                <a:cs typeface="UKIJ CJK"/>
              </a:rPr>
              <a:t> </a:t>
            </a:r>
            <a:r>
              <a:rPr sz="800">
                <a:solidFill>
                  <a:schemeClr val="tx1"/>
                </a:solidFill>
                <a:latin typeface="UKIJ CJK"/>
                <a:cs typeface="UKIJ CJK"/>
              </a:rPr>
              <a:t>암호화</a:t>
            </a:r>
            <a:r>
              <a:rPr sz="800" spc="55">
                <a:solidFill>
                  <a:schemeClr val="tx1"/>
                </a:solidFill>
                <a:latin typeface="UKIJ CJK"/>
                <a:cs typeface="UKIJ CJK"/>
              </a:rPr>
              <a:t> </a:t>
            </a:r>
            <a:r>
              <a:rPr sz="800">
                <a:solidFill>
                  <a:schemeClr val="tx1"/>
                </a:solidFill>
                <a:latin typeface="UKIJ CJK"/>
                <a:cs typeface="UKIJ CJK"/>
              </a:rPr>
              <a:t>및</a:t>
            </a:r>
            <a:r>
              <a:rPr sz="800" spc="65">
                <a:solidFill>
                  <a:schemeClr val="tx1"/>
                </a:solidFill>
                <a:latin typeface="UKIJ CJK"/>
                <a:cs typeface="UKIJ CJK"/>
              </a:rPr>
              <a:t> </a:t>
            </a:r>
            <a:r>
              <a:rPr sz="800">
                <a:solidFill>
                  <a:schemeClr val="tx1"/>
                </a:solidFill>
                <a:latin typeface="UKIJ CJK"/>
                <a:cs typeface="UKIJ CJK"/>
              </a:rPr>
              <a:t>권한</a:t>
            </a:r>
            <a:r>
              <a:rPr sz="800" spc="65">
                <a:solidFill>
                  <a:schemeClr val="tx1"/>
                </a:solidFill>
                <a:latin typeface="UKIJ CJK"/>
                <a:cs typeface="UKIJ CJK"/>
              </a:rPr>
              <a:t> </a:t>
            </a:r>
            <a:r>
              <a:rPr sz="800" spc="-50">
                <a:solidFill>
                  <a:schemeClr val="tx1"/>
                </a:solidFill>
                <a:latin typeface="UKIJ CJK"/>
                <a:cs typeface="UKIJ CJK"/>
              </a:rPr>
              <a:t>관</a:t>
            </a:r>
            <a:r>
              <a:rPr sz="800" spc="500">
                <a:solidFill>
                  <a:schemeClr val="tx1"/>
                </a:solidFill>
                <a:latin typeface="UKIJ CJK"/>
                <a:cs typeface="UKIJ CJK"/>
              </a:rPr>
              <a:t> </a:t>
            </a:r>
            <a:r>
              <a:rPr sz="800">
                <a:solidFill>
                  <a:schemeClr val="tx1"/>
                </a:solidFill>
                <a:latin typeface="UKIJ CJK"/>
                <a:cs typeface="UKIJ CJK"/>
              </a:rPr>
              <a:t>리를</a:t>
            </a:r>
            <a:r>
              <a:rPr sz="800" spc="55">
                <a:solidFill>
                  <a:schemeClr val="tx1"/>
                </a:solidFill>
                <a:latin typeface="UKIJ CJK"/>
                <a:cs typeface="UKIJ CJK"/>
              </a:rPr>
              <a:t> </a:t>
            </a:r>
            <a:r>
              <a:rPr sz="800">
                <a:solidFill>
                  <a:schemeClr val="tx1"/>
                </a:solidFill>
                <a:latin typeface="UKIJ CJK"/>
                <a:cs typeface="UKIJ CJK"/>
              </a:rPr>
              <a:t>통한</a:t>
            </a:r>
            <a:r>
              <a:rPr sz="800" spc="55">
                <a:solidFill>
                  <a:schemeClr val="tx1"/>
                </a:solidFill>
                <a:latin typeface="UKIJ CJK"/>
                <a:cs typeface="UKIJ CJK"/>
              </a:rPr>
              <a:t> </a:t>
            </a:r>
            <a:r>
              <a:rPr sz="800">
                <a:solidFill>
                  <a:schemeClr val="tx1"/>
                </a:solidFill>
                <a:latin typeface="UKIJ CJK"/>
                <a:cs typeface="UKIJ CJK"/>
              </a:rPr>
              <a:t>무단</a:t>
            </a:r>
            <a:r>
              <a:rPr sz="800" spc="55">
                <a:solidFill>
                  <a:schemeClr val="tx1"/>
                </a:solidFill>
                <a:latin typeface="UKIJ CJK"/>
                <a:cs typeface="UKIJ CJK"/>
              </a:rPr>
              <a:t> </a:t>
            </a:r>
            <a:r>
              <a:rPr sz="800">
                <a:solidFill>
                  <a:schemeClr val="tx1"/>
                </a:solidFill>
                <a:latin typeface="UKIJ CJK"/>
                <a:cs typeface="UKIJ CJK"/>
              </a:rPr>
              <a:t>접근</a:t>
            </a:r>
            <a:r>
              <a:rPr sz="800" spc="55">
                <a:solidFill>
                  <a:schemeClr val="tx1"/>
                </a:solidFill>
                <a:latin typeface="UKIJ CJK"/>
                <a:cs typeface="UKIJ CJK"/>
              </a:rPr>
              <a:t> </a:t>
            </a:r>
            <a:r>
              <a:rPr sz="800" spc="-25">
                <a:solidFill>
                  <a:schemeClr val="tx1"/>
                </a:solidFill>
                <a:latin typeface="UKIJ CJK"/>
                <a:cs typeface="UKIJ CJK"/>
              </a:rPr>
              <a:t>방지)</a:t>
            </a:r>
            <a:endParaRPr sz="800" spc="-25">
              <a:solidFill>
                <a:schemeClr val="tx1"/>
              </a:solidFill>
              <a:latin typeface="UKIJ CJK"/>
              <a:cs typeface="UKIJ CJK"/>
            </a:endParaRPr>
          </a:p>
          <a:p>
            <a:pPr marL="12700" marR="5080">
              <a:lnSpc>
                <a:spcPct val="112400"/>
              </a:lnSpc>
              <a:spcBef>
                <a:spcPts val="95"/>
              </a:spcBef>
              <a:defRPr/>
            </a:pPr>
            <a:endParaRPr sz="800" spc="-25">
              <a:solidFill>
                <a:schemeClr val="tx1"/>
              </a:solidFill>
              <a:latin typeface="UKIJ CJK"/>
              <a:cs typeface="UKIJ CJK"/>
            </a:endParaRPr>
          </a:p>
          <a:p>
            <a:pPr marL="12700" marR="5080">
              <a:lnSpc>
                <a:spcPct val="112400"/>
              </a:lnSpc>
              <a:spcBef>
                <a:spcPts val="95"/>
              </a:spcBef>
              <a:defRPr/>
            </a:pPr>
            <a:endParaRPr sz="800" spc="-25">
              <a:solidFill>
                <a:schemeClr val="tx1"/>
              </a:solidFill>
              <a:latin typeface="UKIJ CJK"/>
              <a:cs typeface="UKIJ CJK"/>
            </a:endParaRPr>
          </a:p>
          <a:p>
            <a:pPr marL="12700" marR="5080">
              <a:lnSpc>
                <a:spcPct val="112400"/>
              </a:lnSpc>
              <a:spcBef>
                <a:spcPts val="95"/>
              </a:spcBef>
              <a:defRPr/>
            </a:pPr>
            <a:r>
              <a:rPr lang="zh-CN" altLang="en-US" sz="800" spc="-25">
                <a:solidFill>
                  <a:schemeClr val="tx1"/>
                </a:solidFill>
                <a:latin typeface="UKIJ CJK"/>
                <a:cs typeface="UKIJ CJK"/>
              </a:rPr>
              <a:t>데이터 전송: (CSRF 보호 메커니즘 통합, 교차국 요청 위변조 방지, SQL 주입 위험 회피)</a:t>
            </a:r>
            <a:endParaRPr lang="zh-CN" altLang="en-US" sz="800" spc="-25">
              <a:solidFill>
                <a:schemeClr val="tx1"/>
              </a:solidFill>
              <a:latin typeface="UKIJ CJK"/>
              <a:cs typeface="UKIJ CJK"/>
            </a:endParaRPr>
          </a:p>
          <a:p>
            <a:pPr marL="12700" marR="5080">
              <a:lnSpc>
                <a:spcPct val="112400"/>
              </a:lnSpc>
              <a:spcBef>
                <a:spcPts val="95"/>
              </a:spcBef>
              <a:defRPr/>
            </a:pPr>
            <a:endParaRPr lang="zh-CN" altLang="en-US" sz="800" spc="-25">
              <a:solidFill>
                <a:schemeClr val="tx1"/>
              </a:solidFill>
              <a:latin typeface="UKIJ CJK"/>
              <a:cs typeface="UKIJ CJK"/>
            </a:endParaRPr>
          </a:p>
          <a:p>
            <a:pPr marL="12700" marR="5080">
              <a:lnSpc>
                <a:spcPct val="112400"/>
              </a:lnSpc>
              <a:spcBef>
                <a:spcPts val="95"/>
              </a:spcBef>
              <a:defRPr/>
            </a:pPr>
            <a:endParaRPr lang="zh-CN" altLang="en-US" sz="800" spc="-25">
              <a:solidFill>
                <a:schemeClr val="tx1"/>
              </a:solidFill>
              <a:latin typeface="UKIJ CJK"/>
              <a:cs typeface="UKIJ CJK"/>
            </a:endParaRPr>
          </a:p>
          <a:p>
            <a:pPr marL="12700" marR="5080">
              <a:lnSpc>
                <a:spcPct val="112400"/>
              </a:lnSpc>
              <a:spcBef>
                <a:spcPts val="95"/>
              </a:spcBef>
              <a:defRPr/>
            </a:pPr>
            <a:r>
              <a:rPr lang="zh-CN" altLang="en-US" sz="800" spc="-25">
                <a:solidFill>
                  <a:schemeClr val="tx1"/>
                </a:solidFill>
                <a:latin typeface="UKIJ CJK"/>
                <a:cs typeface="UKIJ CJK"/>
              </a:rPr>
              <a:t>거래 보안: (완전한 지불 프로세스 보호 메커니즘을 설계하고 로그 감사를 통 해 사용자 작업을 기록하여 후속 분석을 용이하게 함)</a:t>
            </a:r>
            <a:endParaRPr lang="zh-CN" altLang="en-US" sz="800" spc="-25">
              <a:solidFill>
                <a:schemeClr val="tx1"/>
              </a:solidFill>
              <a:latin typeface="UKIJ CJK"/>
              <a:cs typeface="UKIJ CJK"/>
            </a:endParaRPr>
          </a:p>
          <a:p>
            <a:pPr marL="12700" marR="5080">
              <a:lnSpc>
                <a:spcPct val="112400"/>
              </a:lnSpc>
              <a:spcBef>
                <a:spcPts val="95"/>
              </a:spcBef>
              <a:defRPr/>
            </a:pPr>
            <a:endParaRPr lang="zh-CN" altLang="en-US" sz="800" spc="-25">
              <a:solidFill>
                <a:schemeClr val="tx1"/>
              </a:solidFill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1786517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 idx="0"/>
          </p:nvPr>
        </p:nvSpPr>
        <p:spPr>
          <a:xfrm>
            <a:off x="234879" y="245863"/>
            <a:ext cx="1930471" cy="249437"/>
          </a:xfrm>
        </p:spPr>
        <p:txBody>
          <a:bodyPr/>
          <a:p>
            <a:pPr marL="12065">
              <a:lnSpc>
                <a:spcPct val="100000"/>
              </a:lnSpc>
              <a:spcBef>
                <a:spcPts val="104"/>
              </a:spcBef>
              <a:tabLst>
                <a:tab pos="299720" algn="l"/>
              </a:tabLst>
              <a:defRPr/>
            </a:pPr>
            <a:r>
              <a:rPr lang="ko-KR" altLang="en-US" spc="-5">
                <a:solidFill>
                  <a:srgbClr val="558ed5"/>
                </a:solidFill>
                <a:latin typeface="+mn-ea"/>
                <a:cs typeface="Malgun Gothic"/>
              </a:rPr>
              <a:t>관리 기능</a:t>
            </a:r>
            <a:r>
              <a:rPr lang="en-US" altLang="ko-KR" spc="-5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pc="-5">
                <a:solidFill>
                  <a:srgbClr val="558ed5"/>
                </a:solidFill>
                <a:latin typeface="+mn-ea"/>
                <a:cs typeface="Malgun Gothic"/>
              </a:rPr>
              <a:t>공통</a:t>
            </a:r>
            <a:r>
              <a:rPr lang="en-US" altLang="ko-KR" spc="-5">
                <a:solidFill>
                  <a:srgbClr val="558ed5"/>
                </a:solidFill>
                <a:latin typeface="+mn-ea"/>
                <a:cs typeface="Malgun Gothic"/>
              </a:rPr>
              <a:t>, </a:t>
            </a:r>
            <a:r>
              <a:rPr lang="ko-KR" altLang="en-US" spc="-5">
                <a:solidFill>
                  <a:srgbClr val="558ed5"/>
                </a:solidFill>
                <a:latin typeface="+mn-ea"/>
                <a:cs typeface="Malgun Gothic"/>
              </a:rPr>
              <a:t>일부 확장 기능 가능</a:t>
            </a:r>
            <a:r>
              <a:rPr lang="en-US" altLang="ko-KR" spc="-5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br>
              <a:rPr lang="en-US" altLang="ko-KR" spc="-5">
                <a:solidFill>
                  <a:srgbClr val="558ed5"/>
                </a:solidFill>
                <a:latin typeface="+mn-ea"/>
                <a:cs typeface="Malgun Gothic"/>
              </a:rPr>
            </a:br>
            <a:endParaRPr lang="ko-KR" altLang="en-US"/>
          </a:p>
        </p:txBody>
      </p:sp>
      <p:pic>
        <p:nvPicPr>
          <p:cNvPr id="5" name="object 6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29248" y="914400"/>
            <a:ext cx="1250302" cy="838200"/>
          </a:xfrm>
          <a:prstGeom prst="rect">
            <a:avLst/>
          </a:prstGeom>
        </p:spPr>
      </p:pic>
      <p:pic>
        <p:nvPicPr>
          <p:cNvPr id="6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2012950" y="914400"/>
            <a:ext cx="1447800" cy="914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1174750" y="2060726"/>
            <a:ext cx="2209800" cy="60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37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사용자</a:t>
            </a:r>
            <a:r>
              <a:rPr dirty="0" spc="-5"/>
              <a:t> </a:t>
            </a:r>
            <a:r>
              <a:rPr dirty="0"/>
              <a:t>시나리오(Ui </a:t>
            </a:r>
            <a:r>
              <a:rPr dirty="0" spc="-25"/>
              <a:t>구성)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Image</a:t>
            </a:r>
            <a:r>
              <a:rPr dirty="0" spc="114"/>
              <a:t> </a:t>
            </a:r>
            <a:r>
              <a:rPr dirty="0"/>
              <a:t>Processing</a:t>
            </a:r>
            <a:r>
              <a:rPr dirty="0" spc="85"/>
              <a:t> </a:t>
            </a:r>
            <a:r>
              <a:rPr dirty="0" spc="-25"/>
              <a:t>Lab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4620" indent="-121920">
              <a:lnSpc>
                <a:spcPct val="100000"/>
              </a:lnSpc>
              <a:spcBef>
                <a:spcPts val="105"/>
              </a:spcBef>
              <a:buChar char="-"/>
              <a:tabLst>
                <a:tab pos="134620" algn="l"/>
              </a:tabLst>
            </a:pPr>
            <a:r>
              <a:rPr dirty="0"/>
              <a:t>사용자</a:t>
            </a:r>
            <a:r>
              <a:rPr dirty="0" spc="65"/>
              <a:t> </a:t>
            </a:r>
            <a:r>
              <a:rPr dirty="0"/>
              <a:t>등록</a:t>
            </a:r>
            <a:r>
              <a:rPr dirty="0" spc="80"/>
              <a:t> </a:t>
            </a:r>
            <a:r>
              <a:rPr dirty="0"/>
              <a:t>및</a:t>
            </a:r>
            <a:r>
              <a:rPr dirty="0" spc="80"/>
              <a:t> </a:t>
            </a:r>
            <a:r>
              <a:rPr dirty="0" spc="-20"/>
              <a:t>로그인:</a:t>
            </a:r>
          </a:p>
          <a:p>
            <a:pPr marL="134620" indent="-121920">
              <a:lnSpc>
                <a:spcPct val="100000"/>
              </a:lnSpc>
              <a:spcBef>
                <a:spcPts val="620"/>
              </a:spcBef>
              <a:buChar char="-"/>
              <a:tabLst>
                <a:tab pos="134620" algn="l"/>
              </a:tabLst>
            </a:pPr>
            <a:r>
              <a:rPr dirty="0"/>
              <a:t>반응형</a:t>
            </a:r>
            <a:r>
              <a:rPr dirty="0" spc="85"/>
              <a:t> </a:t>
            </a:r>
            <a:r>
              <a:rPr dirty="0"/>
              <a:t>인터페이스로</a:t>
            </a:r>
            <a:r>
              <a:rPr dirty="0" spc="85"/>
              <a:t> </a:t>
            </a:r>
            <a:r>
              <a:rPr dirty="0"/>
              <a:t>다중</a:t>
            </a:r>
            <a:r>
              <a:rPr dirty="0" spc="85"/>
              <a:t> </a:t>
            </a:r>
            <a:r>
              <a:rPr dirty="0"/>
              <a:t>장치</a:t>
            </a:r>
            <a:r>
              <a:rPr dirty="0" spc="85"/>
              <a:t> </a:t>
            </a:r>
            <a:r>
              <a:rPr dirty="0"/>
              <a:t>액세스를</a:t>
            </a:r>
            <a:r>
              <a:rPr dirty="0" spc="85"/>
              <a:t> </a:t>
            </a:r>
            <a:r>
              <a:rPr dirty="0" spc="-20"/>
              <a:t>지원한다.</a:t>
            </a:r>
          </a:p>
          <a:p>
            <a:pPr marL="134620" indent="-121920">
              <a:lnSpc>
                <a:spcPct val="100000"/>
              </a:lnSpc>
              <a:spcBef>
                <a:spcPts val="620"/>
              </a:spcBef>
              <a:buChar char="-"/>
              <a:tabLst>
                <a:tab pos="134620" algn="l"/>
              </a:tabLst>
            </a:pPr>
            <a:r>
              <a:rPr dirty="0"/>
              <a:t>상품</a:t>
            </a:r>
            <a:r>
              <a:rPr dirty="0" spc="75"/>
              <a:t> </a:t>
            </a:r>
            <a:r>
              <a:rPr dirty="0"/>
              <a:t>검색</a:t>
            </a:r>
            <a:r>
              <a:rPr dirty="0" spc="80"/>
              <a:t> </a:t>
            </a:r>
            <a:r>
              <a:rPr dirty="0"/>
              <a:t>및</a:t>
            </a:r>
            <a:r>
              <a:rPr dirty="0" spc="80"/>
              <a:t> </a:t>
            </a:r>
            <a:r>
              <a:rPr dirty="0" spc="-25"/>
              <a:t>예약:</a:t>
            </a:r>
          </a:p>
          <a:p>
            <a:pPr marL="134620" indent="-121920">
              <a:lnSpc>
                <a:spcPct val="100000"/>
              </a:lnSpc>
              <a:spcBef>
                <a:spcPts val="620"/>
              </a:spcBef>
              <a:buChar char="-"/>
              <a:tabLst>
                <a:tab pos="134620" algn="l"/>
              </a:tabLst>
            </a:pPr>
            <a:r>
              <a:rPr dirty="0"/>
              <a:t>분류</a:t>
            </a:r>
            <a:r>
              <a:rPr dirty="0" spc="80"/>
              <a:t> </a:t>
            </a:r>
            <a:r>
              <a:rPr dirty="0"/>
              <a:t>내비게이션,</a:t>
            </a:r>
            <a:r>
              <a:rPr dirty="0" spc="70"/>
              <a:t> </a:t>
            </a:r>
            <a:r>
              <a:rPr dirty="0"/>
              <a:t>실시간</a:t>
            </a:r>
            <a:r>
              <a:rPr dirty="0" spc="80"/>
              <a:t> </a:t>
            </a:r>
            <a:r>
              <a:rPr dirty="0"/>
              <a:t>가격</a:t>
            </a:r>
            <a:r>
              <a:rPr dirty="0" spc="70"/>
              <a:t> </a:t>
            </a:r>
            <a:r>
              <a:rPr dirty="0"/>
              <a:t>계산</a:t>
            </a:r>
            <a:r>
              <a:rPr dirty="0" spc="80"/>
              <a:t> </a:t>
            </a:r>
            <a:r>
              <a:rPr dirty="0"/>
              <a:t>및</a:t>
            </a:r>
            <a:r>
              <a:rPr dirty="0" spc="80"/>
              <a:t> </a:t>
            </a:r>
            <a:r>
              <a:rPr dirty="0"/>
              <a:t>재고</a:t>
            </a:r>
            <a:r>
              <a:rPr dirty="0" spc="80"/>
              <a:t> </a:t>
            </a:r>
            <a:r>
              <a:rPr dirty="0" spc="-20"/>
              <a:t>검사이다.</a:t>
            </a:r>
          </a:p>
          <a:p>
            <a:pPr marL="134620" indent="-121920">
              <a:lnSpc>
                <a:spcPct val="100000"/>
              </a:lnSpc>
              <a:spcBef>
                <a:spcPts val="620"/>
              </a:spcBef>
              <a:buChar char="-"/>
              <a:tabLst>
                <a:tab pos="134620" algn="l"/>
              </a:tabLst>
            </a:pPr>
            <a:r>
              <a:rPr dirty="0"/>
              <a:t>지급</a:t>
            </a:r>
            <a:r>
              <a:rPr dirty="0" spc="65"/>
              <a:t> </a:t>
            </a:r>
            <a:r>
              <a:rPr dirty="0"/>
              <a:t>및</a:t>
            </a:r>
            <a:r>
              <a:rPr dirty="0" spc="75"/>
              <a:t> </a:t>
            </a:r>
            <a:r>
              <a:rPr dirty="0" spc="-10"/>
              <a:t>거래관리:</a:t>
            </a:r>
          </a:p>
          <a:p>
            <a:pPr marL="133985" marR="73025" indent="-121920">
              <a:lnSpc>
                <a:spcPct val="101099"/>
              </a:lnSpc>
              <a:spcBef>
                <a:spcPts val="615"/>
              </a:spcBef>
              <a:buChar char="-"/>
              <a:tabLst>
                <a:tab pos="133985" algn="l"/>
              </a:tabLst>
            </a:pPr>
            <a:r>
              <a:rPr dirty="0"/>
              <a:t>주문</a:t>
            </a:r>
            <a:r>
              <a:rPr dirty="0" spc="85"/>
              <a:t> </a:t>
            </a:r>
            <a:r>
              <a:rPr dirty="0"/>
              <a:t>상태를</a:t>
            </a:r>
            <a:r>
              <a:rPr dirty="0" spc="85"/>
              <a:t> </a:t>
            </a:r>
            <a:r>
              <a:rPr dirty="0"/>
              <a:t>실시간으로</a:t>
            </a:r>
            <a:r>
              <a:rPr dirty="0" spc="85"/>
              <a:t> </a:t>
            </a:r>
            <a:r>
              <a:rPr dirty="0"/>
              <a:t>추적하고</a:t>
            </a:r>
            <a:r>
              <a:rPr dirty="0" spc="90"/>
              <a:t> </a:t>
            </a:r>
            <a:r>
              <a:rPr dirty="0"/>
              <a:t>인터페이스가</a:t>
            </a:r>
            <a:r>
              <a:rPr dirty="0" spc="85"/>
              <a:t> </a:t>
            </a:r>
            <a:r>
              <a:rPr dirty="0"/>
              <a:t>우호적인</a:t>
            </a:r>
            <a:r>
              <a:rPr dirty="0" spc="85"/>
              <a:t> </a:t>
            </a:r>
            <a:r>
              <a:rPr dirty="0"/>
              <a:t>결제</a:t>
            </a:r>
            <a:r>
              <a:rPr dirty="0" spc="90"/>
              <a:t> </a:t>
            </a:r>
            <a:r>
              <a:rPr dirty="0" spc="-25"/>
              <a:t>프로세</a:t>
            </a:r>
            <a:r>
              <a:rPr dirty="0" spc="500"/>
              <a:t> </a:t>
            </a:r>
            <a:r>
              <a:rPr dirty="0" spc="-20"/>
              <a:t>스이다.</a:t>
            </a:r>
          </a:p>
          <a:p>
            <a:pPr marL="134620" indent="-121920">
              <a:lnSpc>
                <a:spcPct val="100000"/>
              </a:lnSpc>
              <a:spcBef>
                <a:spcPts val="620"/>
              </a:spcBef>
              <a:buChar char="-"/>
              <a:tabLst>
                <a:tab pos="134620" algn="l"/>
              </a:tabLst>
            </a:pPr>
            <a:r>
              <a:rPr dirty="0"/>
              <a:t>맞춤형</a:t>
            </a:r>
            <a:r>
              <a:rPr dirty="0" spc="85"/>
              <a:t> </a:t>
            </a:r>
            <a:r>
              <a:rPr dirty="0" spc="-25"/>
              <a:t>추천:</a:t>
            </a:r>
          </a:p>
          <a:p>
            <a:pPr marL="133985" marR="5080" indent="-121920">
              <a:lnSpc>
                <a:spcPct val="101099"/>
              </a:lnSpc>
              <a:spcBef>
                <a:spcPts val="610"/>
              </a:spcBef>
              <a:buChar char="-"/>
              <a:tabLst>
                <a:tab pos="133985" algn="l"/>
              </a:tabLst>
            </a:pPr>
            <a:r>
              <a:rPr dirty="0"/>
              <a:t>사용자</a:t>
            </a:r>
            <a:r>
              <a:rPr dirty="0" spc="85"/>
              <a:t> </a:t>
            </a:r>
            <a:r>
              <a:rPr dirty="0"/>
              <a:t>인터페이스는</a:t>
            </a:r>
            <a:r>
              <a:rPr dirty="0" spc="85"/>
              <a:t> </a:t>
            </a:r>
            <a:r>
              <a:rPr dirty="0"/>
              <a:t>권장</a:t>
            </a:r>
            <a:r>
              <a:rPr dirty="0" spc="85"/>
              <a:t> </a:t>
            </a:r>
            <a:r>
              <a:rPr dirty="0"/>
              <a:t>상품</a:t>
            </a:r>
            <a:r>
              <a:rPr dirty="0" spc="85"/>
              <a:t> </a:t>
            </a:r>
            <a:r>
              <a:rPr dirty="0"/>
              <a:t>목록을</a:t>
            </a:r>
            <a:r>
              <a:rPr dirty="0" spc="85"/>
              <a:t> </a:t>
            </a:r>
            <a:r>
              <a:rPr dirty="0"/>
              <a:t>표시하고</a:t>
            </a:r>
            <a:r>
              <a:rPr dirty="0" spc="85"/>
              <a:t> </a:t>
            </a:r>
            <a:r>
              <a:rPr dirty="0"/>
              <a:t>동적</a:t>
            </a:r>
            <a:r>
              <a:rPr dirty="0" spc="70"/>
              <a:t> </a:t>
            </a:r>
            <a:r>
              <a:rPr dirty="0"/>
              <a:t>선별</a:t>
            </a:r>
            <a:r>
              <a:rPr dirty="0" spc="90"/>
              <a:t> </a:t>
            </a:r>
            <a:r>
              <a:rPr dirty="0"/>
              <a:t>기능을</a:t>
            </a:r>
            <a:r>
              <a:rPr dirty="0" spc="85"/>
              <a:t> </a:t>
            </a:r>
            <a:r>
              <a:rPr dirty="0" spc="-25"/>
              <a:t>제공</a:t>
            </a:r>
            <a:r>
              <a:rPr dirty="0" spc="500"/>
              <a:t> </a:t>
            </a:r>
            <a:r>
              <a:rPr dirty="0" spc="-25"/>
              <a:t>한다.</a:t>
            </a:r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1174" y="654062"/>
            <a:ext cx="3155950" cy="641337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488949" y="1600200"/>
            <a:ext cx="3352799" cy="541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zh-CN" altLang="en-US" sz="1000"/>
              <a:t>이 설정은 프로젝트의 주요 URL 경로를 정의하고, 다른 앱과 Django 관리 사이트의 URL을 연결하는 역할을 합니다.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249898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645" y="228600"/>
            <a:ext cx="662305" cy="400050"/>
          </a:xfrm>
          <a:prstGeom prst="rect">
            <a:avLst/>
          </a:prstGeom>
        </p:spPr>
        <p:txBody>
          <a:bodyPr vert="horz" wrap="square" lIns="0" tIns="14604" rIns="0" bIns="0">
            <a:spAutoFit/>
          </a:bodyPr>
          <a:lstStyle/>
          <a:p>
            <a:pPr marL="36830">
              <a:lnSpc>
                <a:spcPct val="100000"/>
              </a:lnSpc>
              <a:spcBef>
                <a:spcPts val="114"/>
              </a:spcBef>
              <a:defRPr/>
            </a:pPr>
            <a:r>
              <a:rPr sz="1100">
                <a:latin typeface="UKIJ CJK"/>
                <a:ea typeface="+mj-ea"/>
                <a:cs typeface="UKIJ CJK"/>
              </a:rPr>
              <a:t>핵심</a:t>
            </a:r>
            <a:r>
              <a:rPr sz="1100" spc="80">
                <a:latin typeface="UKIJ CJK"/>
                <a:ea typeface="+mj-ea"/>
                <a:cs typeface="UKIJ CJK"/>
              </a:rPr>
              <a:t> </a:t>
            </a:r>
            <a:r>
              <a:rPr sz="1100" spc="-25">
                <a:latin typeface="UKIJ CJK"/>
                <a:ea typeface="+mj-ea"/>
                <a:cs typeface="UKIJ CJK"/>
              </a:rPr>
              <a:t>기능</a:t>
            </a:r>
            <a:endParaRPr sz="1100" spc="-25">
              <a:latin typeface="UKIJ CJK"/>
              <a:ea typeface="+mj-ea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  <a:defRPr/>
            </a:pPr>
            <a:r>
              <a:rPr sz="1000">
                <a:latin typeface="UKIJ CJK"/>
                <a:ea typeface="+mj-ea"/>
                <a:cs typeface="UKIJ CJK"/>
              </a:rPr>
              <a:t>상품</a:t>
            </a:r>
            <a:r>
              <a:rPr sz="1000" spc="50">
                <a:latin typeface="UKIJ CJK"/>
                <a:ea typeface="+mj-ea"/>
                <a:cs typeface="UKIJ CJK"/>
              </a:rPr>
              <a:t> </a:t>
            </a:r>
            <a:r>
              <a:rPr sz="1000" spc="-25">
                <a:latin typeface="UKIJ CJK"/>
                <a:ea typeface="+mj-ea"/>
                <a:cs typeface="UKIJ CJK"/>
              </a:rPr>
              <a:t>관리</a:t>
            </a:r>
            <a:endParaRPr sz="1000">
              <a:latin typeface="UKIJ CJK"/>
              <a:ea typeface="+mj-ea"/>
              <a:cs typeface="UKIJ CJK"/>
            </a:endParaRPr>
          </a:p>
        </p:txBody>
      </p:sp>
      <p:pic>
        <p:nvPicPr>
          <p:cNvPr id="3" name="object 3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750697" y="987285"/>
            <a:ext cx="2329053" cy="137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18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Malgun Gothic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Malgun Gothic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384</ep:Words>
  <ep:PresentationFormat>On-screen Show (4:3)</ep:PresentationFormat>
  <ep:Paragraphs>59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Theme</vt:lpstr>
      <vt:lpstr>슬라이드 1</vt:lpstr>
      <vt:lpstr>슬라이드 2</vt:lpstr>
      <vt:lpstr>- 공유 경제 플랫폼을 구축하고 임대 서비스를 통합하며 거래 프로세스를 최적한다.</vt:lpstr>
      <vt:lpstr>- 공유 경제가 발전함에 따라 전통적인 플랫폼은 효율적인 거래와 개인화 된 추천에 대한 사용자의 요구를 충족시키기 어렵다.</vt:lpstr>
      <vt:lpstr>기능 - 3. Client System(Android, Java기반, 개별 제안)</vt:lpstr>
      <vt:lpstr>관리 기능(공통, 일부 확장 기능 가능)</vt:lpstr>
      <vt:lpstr>사용자 시나리오(Ui 구성)</vt:lpstr>
      <vt:lpstr>슬라이드 8</vt:lpstr>
      <vt:lpstr>슬라이드 9</vt:lpstr>
      <vt:lpstr>핵심 기능</vt:lpstr>
      <vt:lpstr>기대효과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2024-12-17T13:37:19.000</dcterms:created>
  <dc:creator>36339</dc:creator>
  <cp:lastModifiedBy>36339</cp:lastModifiedBy>
  <dcterms:modified xsi:type="dcterms:W3CDTF">2024-12-17T14:12:13.921</dcterms:modified>
  <cp:revision>10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