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</p:sldIdLst>
  <p:sldSz cx="4610100" cy="3460750"/>
  <p:notesSz cx="4610100" cy="3460750"/>
  <p:embeddedFontLst>
    <p:embeddedFont>
      <p:font typeface="Calibri" panose="020F0502020204030204" pitchFamily="34" charset="0"/>
      <p:regular r:id="rId72"/>
      <p:bold r:id="rId73"/>
      <p:italic r:id="rId74"/>
      <p:boldItalic r:id="rId75"/>
    </p:embeddedFont>
    <p:embeddedFont>
      <p:font typeface="Cambria Math" panose="02040503050406030204" pitchFamily="18" charset="0"/>
      <p:regular r:id="rId76"/>
    </p:embeddedFont>
    <p:embeddedFont>
      <p:font typeface="Consolas" panose="020B0609020204030204" pitchFamily="49" charset="0"/>
      <p:regular r:id="rId77"/>
      <p:bold r:id="rId78"/>
      <p:italic r:id="rId79"/>
      <p:boldItalic r:id="rId80"/>
    </p:embeddedFont>
    <p:embeddedFont>
      <p:font typeface="Bookman Old Style" panose="02050604050505020204" pitchFamily="18" charset="0"/>
      <p:regular r:id="rId81"/>
      <p:bold r:id="rId82"/>
      <p:italic r:id="rId83"/>
      <p:boldItalic r:id="rId84"/>
    </p:embeddedFont>
    <p:embeddedFont>
      <p:font typeface="Lucida Sans" panose="020B0602030504020204" pitchFamily="34" charset="0"/>
      <p:regular r:id="rId85"/>
      <p:bold r:id="rId86"/>
      <p:italic r:id="rId87"/>
      <p:boldItalic r:id="rId88"/>
    </p:embeddedFont>
    <p:embeddedFont>
      <p:font typeface="PMingLiU" panose="020B0604020202020204" charset="-120"/>
      <p:regular r:id="rId89"/>
    </p:embeddedFont>
    <p:embeddedFont>
      <p:font typeface="Georgia" panose="02040502050405020303" pitchFamily="18" charset="0"/>
      <p:regular r:id="rId90"/>
      <p:bold r:id="rId91"/>
      <p:italic r:id="rId92"/>
      <p:boldItalic r:id="rId9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4" roundtripDataSignature="AMtx7mgGYVOcJeCNrE9WwPwPpsEV1rpV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EFB82E-E45C-4DF4-AFD7-8C2AADFE851E}">
  <a:tblStyle styleId="{48EFB82E-E45C-4DF4-AFD7-8C2AADFE851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8ECF4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/>
        <a:fill>
          <a:solidFill>
            <a:srgbClr val="E8ECF4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18AD3C5-F45F-4AC2-9C20-17E71BC9552C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23F0C3C-ABBB-4C08-A10C-7B51948847E9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2" y="514"/>
      </p:cViewPr>
      <p:guideLst>
        <p:guide orient="horz" pos="2880"/>
        <p:guide pos="2160"/>
        <p:guide orient="horz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3.fntdata"/><Relationship Id="rId89" Type="http://schemas.openxmlformats.org/officeDocument/2006/relationships/font" Target="fonts/font18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3.fntdata"/><Relationship Id="rId79" Type="http://schemas.openxmlformats.org/officeDocument/2006/relationships/font" Target="fonts/font8.fntdata"/><Relationship Id="rId5" Type="http://schemas.openxmlformats.org/officeDocument/2006/relationships/slide" Target="slides/slide4.xml"/><Relationship Id="rId90" Type="http://schemas.openxmlformats.org/officeDocument/2006/relationships/font" Target="fonts/font19.fntdata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font" Target="fonts/font9.fntdata"/><Relationship Id="rId85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4.fntdata"/><Relationship Id="rId83" Type="http://schemas.openxmlformats.org/officeDocument/2006/relationships/font" Target="fonts/font12.fntdata"/><Relationship Id="rId88" Type="http://schemas.openxmlformats.org/officeDocument/2006/relationships/font" Target="fonts/font17.fntdata"/><Relationship Id="rId91" Type="http://schemas.openxmlformats.org/officeDocument/2006/relationships/font" Target="fonts/font20.fntdata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2.fntdata"/><Relationship Id="rId78" Type="http://schemas.openxmlformats.org/officeDocument/2006/relationships/font" Target="fonts/font7.fntdata"/><Relationship Id="rId81" Type="http://schemas.openxmlformats.org/officeDocument/2006/relationships/font" Target="fonts/font10.fntdata"/><Relationship Id="rId86" Type="http://schemas.openxmlformats.org/officeDocument/2006/relationships/font" Target="fonts/font15.fntdata"/><Relationship Id="rId9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5.fntdata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92" Type="http://schemas.openxmlformats.org/officeDocument/2006/relationships/font" Target="fonts/font21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6.fntdata"/><Relationship Id="rId61" Type="http://schemas.openxmlformats.org/officeDocument/2006/relationships/slide" Target="slides/slide60.xml"/><Relationship Id="rId82" Type="http://schemas.openxmlformats.org/officeDocument/2006/relationships/font" Target="fonts/font1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.fntdata"/><Relationship Id="rId93" Type="http://schemas.openxmlformats.org/officeDocument/2006/relationships/font" Target="fonts/font22.fntdata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1997075" cy="17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2611438" y="0"/>
            <a:ext cx="1997075" cy="17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3287713"/>
            <a:ext cx="1997075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31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31:notes"/>
          <p:cNvSpPr txBox="1">
            <a:spLocks noGrp="1"/>
          </p:cNvSpPr>
          <p:nvPr>
            <p:ph type="sldNum" idx="12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33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2" name="Google Shape;242;p33:notes"/>
          <p:cNvSpPr txBox="1">
            <a:spLocks noGrp="1"/>
          </p:cNvSpPr>
          <p:nvPr>
            <p:ph type="sldNum" idx="12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9" name="Google Shape;26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7" name="Google Shape;28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3" name="Google Shape;29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6" name="Google Shape;31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7" name="Google Shape;32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9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3" name="Google Shape;33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p40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4" name="Google Shape;344;p40:notes"/>
          <p:cNvSpPr txBox="1">
            <a:spLocks noGrp="1"/>
          </p:cNvSpPr>
          <p:nvPr>
            <p:ph type="sldNum" idx="12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1" name="Google Shape;36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4" name="Google Shape;37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3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5" name="Google Shape;38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4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2" name="Google Shape;392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5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4" name="Google Shape;40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2" name="Google Shape;442;p46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3" name="Google Shape;443;p46:notes"/>
          <p:cNvSpPr txBox="1">
            <a:spLocks noGrp="1"/>
          </p:cNvSpPr>
          <p:nvPr>
            <p:ph type="sldNum" idx="12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7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3" name="Google Shape;47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8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9" name="Google Shape;47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9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6" name="Google Shape;486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0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3" name="Google Shape;50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1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7" name="Google Shape;527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2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1" name="Google Shape;5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d2d657862f_0_4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7" name="Google Shape;547;gd2d657862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800" cy="116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d2d657862f_0_10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3" name="Google Shape;553;gd2d657862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d2d657862f_0_15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0" name="Google Shape;560;gd2d65786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800" cy="116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d2d657862f_0_20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6" name="Google Shape;566;gd2d657862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800" cy="116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d2d657862f_0_25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2" name="Google Shape;572;gd2d657862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800" cy="116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22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" name="Google Shape;83;p22:notes"/>
          <p:cNvSpPr txBox="1">
            <a:spLocks noGrp="1"/>
          </p:cNvSpPr>
          <p:nvPr>
            <p:ph type="sldNum" idx="12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d2d657862f_0_30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8" name="Google Shape;578;gd2d657862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800" cy="116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d2d657862f_0_35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4" name="Google Shape;584;gd2d657862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d2d657862f_0_40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0" name="Google Shape;590;gd2d657862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800" cy="116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d2d657862f_0_54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6" name="Google Shape;596;gd2d657862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800" cy="116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d2d657862f_0_59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2" name="Google Shape;602;gd2d657862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800" cy="116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d30a40e25c_0_2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8" name="Google Shape;608;gd30a40e25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d30a40e25c_0_7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4" name="Google Shape;614;gd30a40e25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d30a40e25c_0_12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0" name="Google Shape;620;gd30a40e25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800" cy="116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d2d657862f_0_64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6" name="Google Shape;626;gd2d657862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800" cy="116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d30a40e25c_0_25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2" name="Google Shape;632;gd30a40e25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800" cy="116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d30a40e25c_0_30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8" name="Google Shape;638;gd30a40e25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800" cy="116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3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4" name="Google Shape;644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4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1" name="Google Shape;651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5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8" name="Google Shape;658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6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8" name="Google Shape;668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7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6" name="Google Shape;676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8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2" name="Google Shape;692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9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0" name="Google Shape;700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0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0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602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0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8413" y="433388"/>
            <a:ext cx="2073275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0026708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0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471902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0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8948439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0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6836929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0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0204244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0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458219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0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7137882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0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429634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0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085542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0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74968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2"/>
          <p:cNvSpPr txBox="1">
            <a:spLocks noGrp="1"/>
          </p:cNvSpPr>
          <p:nvPr>
            <p:ph type="ctrTitle"/>
          </p:nvPr>
        </p:nvSpPr>
        <p:spPr>
          <a:xfrm>
            <a:off x="576263" y="566377"/>
            <a:ext cx="3457575" cy="1204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226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2"/>
          <p:cNvSpPr txBox="1">
            <a:spLocks noGrp="1"/>
          </p:cNvSpPr>
          <p:nvPr>
            <p:ph type="subTitle" idx="1"/>
          </p:nvPr>
        </p:nvSpPr>
        <p:spPr>
          <a:xfrm>
            <a:off x="576263" y="1817695"/>
            <a:ext cx="3457575" cy="835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37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MingLiU"/>
              <a:buNone/>
              <a:defRPr sz="907"/>
            </a:lvl1pPr>
            <a:lvl2pPr lvl="1" algn="ctr">
              <a:lnSpc>
                <a:spcPct val="90000"/>
              </a:lnSpc>
              <a:spcBef>
                <a:spcPts val="189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756"/>
            </a:lvl2pPr>
            <a:lvl3pPr lvl="2" algn="ctr">
              <a:lnSpc>
                <a:spcPct val="90000"/>
              </a:lnSpc>
              <a:spcBef>
                <a:spcPts val="18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681"/>
            </a:lvl3pPr>
            <a:lvl4pPr lvl="3" algn="ctr">
              <a:lnSpc>
                <a:spcPct val="90000"/>
              </a:lnSpc>
              <a:spcBef>
                <a:spcPts val="18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605"/>
            </a:lvl4pPr>
            <a:lvl5pPr lvl="4" algn="ctr">
              <a:lnSpc>
                <a:spcPct val="90000"/>
              </a:lnSpc>
              <a:spcBef>
                <a:spcPts val="18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605"/>
            </a:lvl5pPr>
            <a:lvl6pPr lvl="5" algn="ctr">
              <a:lnSpc>
                <a:spcPct val="90000"/>
              </a:lnSpc>
              <a:spcBef>
                <a:spcPts val="18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605"/>
            </a:lvl6pPr>
            <a:lvl7pPr lvl="6" algn="ctr">
              <a:lnSpc>
                <a:spcPct val="90000"/>
              </a:lnSpc>
              <a:spcBef>
                <a:spcPts val="18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605"/>
            </a:lvl7pPr>
            <a:lvl8pPr lvl="7" algn="ctr">
              <a:lnSpc>
                <a:spcPct val="90000"/>
              </a:lnSpc>
              <a:spcBef>
                <a:spcPts val="18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605"/>
            </a:lvl8pPr>
            <a:lvl9pPr lvl="8" algn="ctr">
              <a:lnSpc>
                <a:spcPct val="90000"/>
              </a:lnSpc>
              <a:spcBef>
                <a:spcPts val="18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605"/>
            </a:lvl9pPr>
          </a:lstStyle>
          <a:p>
            <a:endParaRPr/>
          </a:p>
        </p:txBody>
      </p:sp>
      <p:sp>
        <p:nvSpPr>
          <p:cNvPr id="19" name="Google Shape;19;p62"/>
          <p:cNvSpPr txBox="1">
            <a:spLocks noGrp="1"/>
          </p:cNvSpPr>
          <p:nvPr>
            <p:ph type="dt" idx="10"/>
          </p:nvPr>
        </p:nvSpPr>
        <p:spPr>
          <a:xfrm>
            <a:off x="316944" y="3207603"/>
            <a:ext cx="1037273" cy="184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2"/>
          <p:cNvSpPr txBox="1">
            <a:spLocks noGrp="1"/>
          </p:cNvSpPr>
          <p:nvPr>
            <p:ph type="ftr" idx="11"/>
          </p:nvPr>
        </p:nvSpPr>
        <p:spPr>
          <a:xfrm>
            <a:off x="1527096" y="3207603"/>
            <a:ext cx="1555909" cy="184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2"/>
          <p:cNvSpPr txBox="1">
            <a:spLocks noGrp="1"/>
          </p:cNvSpPr>
          <p:nvPr>
            <p:ph type="sldNum" idx="12"/>
          </p:nvPr>
        </p:nvSpPr>
        <p:spPr>
          <a:xfrm>
            <a:off x="3255883" y="3207603"/>
            <a:ext cx="1037273" cy="184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45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45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45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45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45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45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45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45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45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3"/>
          <p:cNvSpPr txBox="1">
            <a:spLocks noGrp="1"/>
          </p:cNvSpPr>
          <p:nvPr>
            <p:ph type="title"/>
          </p:nvPr>
        </p:nvSpPr>
        <p:spPr>
          <a:xfrm>
            <a:off x="377774" y="211465"/>
            <a:ext cx="3854551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3333B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3"/>
          <p:cNvSpPr txBox="1">
            <a:spLocks noGrp="1"/>
          </p:cNvSpPr>
          <p:nvPr>
            <p:ph type="body" idx="1"/>
          </p:nvPr>
        </p:nvSpPr>
        <p:spPr>
          <a:xfrm>
            <a:off x="296494" y="739469"/>
            <a:ext cx="400812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3"/>
          <p:cNvSpPr txBox="1">
            <a:spLocks noGrp="1"/>
          </p:cNvSpPr>
          <p:nvPr>
            <p:ph type="ftr" idx="11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3"/>
          <p:cNvSpPr txBox="1">
            <a:spLocks noGrp="1"/>
          </p:cNvSpPr>
          <p:nvPr>
            <p:ph type="dt" idx="10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3"/>
          <p:cNvSpPr txBox="1">
            <a:spLocks noGrp="1"/>
          </p:cNvSpPr>
          <p:nvPr>
            <p:ph type="sldNum" idx="12"/>
          </p:nvPr>
        </p:nvSpPr>
        <p:spPr>
          <a:xfrm>
            <a:off x="4214228" y="3342078"/>
            <a:ext cx="313689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38100" marR="0" lvl="1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38100" marR="0" lvl="2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38100" marR="0" lvl="3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38100" marR="0" lvl="4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38100" marR="0" lvl="5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8100" marR="0" lvl="6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8100" marR="0" lvl="7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38100" marR="0" lvl="8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30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4"/>
          <p:cNvSpPr txBox="1">
            <a:spLocks noGrp="1"/>
          </p:cNvSpPr>
          <p:nvPr>
            <p:ph type="ftr" idx="11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4"/>
          <p:cNvSpPr txBox="1">
            <a:spLocks noGrp="1"/>
          </p:cNvSpPr>
          <p:nvPr>
            <p:ph type="dt" idx="10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4"/>
          <p:cNvSpPr txBox="1">
            <a:spLocks noGrp="1"/>
          </p:cNvSpPr>
          <p:nvPr>
            <p:ph type="sldNum" idx="12"/>
          </p:nvPr>
        </p:nvSpPr>
        <p:spPr>
          <a:xfrm>
            <a:off x="4214228" y="3342078"/>
            <a:ext cx="313689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38100" marR="0" lvl="1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38100" marR="0" lvl="2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38100" marR="0" lvl="3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38100" marR="0" lvl="4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38100" marR="0" lvl="5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8100" marR="0" lvl="6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8100" marR="0" lvl="7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38100" marR="0" lvl="8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30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5"/>
          <p:cNvSpPr txBox="1"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5"/>
          <p:cNvSpPr txBox="1">
            <a:spLocks noGrp="1"/>
          </p:cNvSpPr>
          <p:nvPr>
            <p:ph type="subTitle" idx="1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5"/>
          <p:cNvSpPr txBox="1">
            <a:spLocks noGrp="1"/>
          </p:cNvSpPr>
          <p:nvPr>
            <p:ph type="ftr" idx="11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5"/>
          <p:cNvSpPr txBox="1">
            <a:spLocks noGrp="1"/>
          </p:cNvSpPr>
          <p:nvPr>
            <p:ph type="dt" idx="10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5"/>
          <p:cNvSpPr txBox="1">
            <a:spLocks noGrp="1"/>
          </p:cNvSpPr>
          <p:nvPr>
            <p:ph type="sldNum" idx="12"/>
          </p:nvPr>
        </p:nvSpPr>
        <p:spPr>
          <a:xfrm>
            <a:off x="4214228" y="3342078"/>
            <a:ext cx="313689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38100" marR="0" lvl="1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38100" marR="0" lvl="2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38100" marR="0" lvl="3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38100" marR="0" lvl="4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38100" marR="0" lvl="5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8100" marR="0" lvl="6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8100" marR="0" lvl="7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38100" marR="0" lvl="8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30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6"/>
          <p:cNvSpPr txBox="1">
            <a:spLocks noGrp="1"/>
          </p:cNvSpPr>
          <p:nvPr>
            <p:ph type="title"/>
          </p:nvPr>
        </p:nvSpPr>
        <p:spPr>
          <a:xfrm>
            <a:off x="377774" y="211465"/>
            <a:ext cx="3854551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3333B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6"/>
          <p:cNvSpPr txBox="1">
            <a:spLocks noGrp="1"/>
          </p:cNvSpPr>
          <p:nvPr>
            <p:ph type="body" idx="1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6"/>
          <p:cNvSpPr txBox="1">
            <a:spLocks noGrp="1"/>
          </p:cNvSpPr>
          <p:nvPr>
            <p:ph type="body" idx="2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6"/>
          <p:cNvSpPr txBox="1">
            <a:spLocks noGrp="1"/>
          </p:cNvSpPr>
          <p:nvPr>
            <p:ph type="ftr" idx="11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6"/>
          <p:cNvSpPr txBox="1">
            <a:spLocks noGrp="1"/>
          </p:cNvSpPr>
          <p:nvPr>
            <p:ph type="dt" idx="10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6"/>
          <p:cNvSpPr txBox="1">
            <a:spLocks noGrp="1"/>
          </p:cNvSpPr>
          <p:nvPr>
            <p:ph type="sldNum" idx="12"/>
          </p:nvPr>
        </p:nvSpPr>
        <p:spPr>
          <a:xfrm>
            <a:off x="4214228" y="3342078"/>
            <a:ext cx="313689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38100" marR="0" lvl="1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38100" marR="0" lvl="2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38100" marR="0" lvl="3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38100" marR="0" lvl="4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38100" marR="0" lvl="5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8100" marR="0" lvl="6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8100" marR="0" lvl="7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38100" marR="0" lvl="8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30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7"/>
          <p:cNvSpPr txBox="1">
            <a:spLocks noGrp="1"/>
          </p:cNvSpPr>
          <p:nvPr>
            <p:ph type="title"/>
          </p:nvPr>
        </p:nvSpPr>
        <p:spPr>
          <a:xfrm>
            <a:off x="377774" y="211465"/>
            <a:ext cx="3854551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3333B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7"/>
          <p:cNvSpPr txBox="1">
            <a:spLocks noGrp="1"/>
          </p:cNvSpPr>
          <p:nvPr>
            <p:ph type="ftr" idx="11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7"/>
          <p:cNvSpPr txBox="1">
            <a:spLocks noGrp="1"/>
          </p:cNvSpPr>
          <p:nvPr>
            <p:ph type="dt" idx="10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7"/>
          <p:cNvSpPr txBox="1">
            <a:spLocks noGrp="1"/>
          </p:cNvSpPr>
          <p:nvPr>
            <p:ph type="sldNum" idx="12"/>
          </p:nvPr>
        </p:nvSpPr>
        <p:spPr>
          <a:xfrm>
            <a:off x="4214228" y="3342078"/>
            <a:ext cx="313689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38100" marR="0" lvl="1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38100" marR="0" lvl="2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38100" marR="0" lvl="3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38100" marR="0" lvl="4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38100" marR="0" lvl="5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8100" marR="0" lvl="6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8100" marR="0" lvl="7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38100" marR="0" lvl="8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30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1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61"/>
          <p:cNvSpPr txBox="1">
            <a:spLocks noGrp="1"/>
          </p:cNvSpPr>
          <p:nvPr>
            <p:ph type="title"/>
          </p:nvPr>
        </p:nvSpPr>
        <p:spPr>
          <a:xfrm>
            <a:off x="377774" y="211465"/>
            <a:ext cx="3854551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333B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61"/>
          <p:cNvSpPr txBox="1">
            <a:spLocks noGrp="1"/>
          </p:cNvSpPr>
          <p:nvPr>
            <p:ph type="body" idx="1"/>
          </p:nvPr>
        </p:nvSpPr>
        <p:spPr>
          <a:xfrm>
            <a:off x="296494" y="739469"/>
            <a:ext cx="400812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1"/>
          <p:cNvSpPr txBox="1">
            <a:spLocks noGrp="1"/>
          </p:cNvSpPr>
          <p:nvPr>
            <p:ph type="ftr" idx="11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1"/>
          <p:cNvSpPr txBox="1">
            <a:spLocks noGrp="1"/>
          </p:cNvSpPr>
          <p:nvPr>
            <p:ph type="dt" idx="10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61"/>
          <p:cNvSpPr txBox="1">
            <a:spLocks noGrp="1"/>
          </p:cNvSpPr>
          <p:nvPr>
            <p:ph type="sldNum" idx="12"/>
          </p:nvPr>
        </p:nvSpPr>
        <p:spPr>
          <a:xfrm>
            <a:off x="4214228" y="3342078"/>
            <a:ext cx="313689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38100" marR="0" lvl="1" indent="0" algn="l" rtl="0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38100" marR="0" lvl="2" indent="0" algn="l" rtl="0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38100" marR="0" lvl="3" indent="0" algn="l" rtl="0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38100" marR="0" lvl="4" indent="0" algn="l" rtl="0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38100" marR="0" lvl="5" indent="0" algn="l" rtl="0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8100" marR="0" lvl="6" indent="0" algn="l" rtl="0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8100" marR="0" lvl="7" indent="0" algn="l" rtl="0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38100" marR="0" lvl="8" indent="0" algn="l" rtl="0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30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30.png"/><Relationship Id="rId5" Type="http://schemas.openxmlformats.org/officeDocument/2006/relationships/image" Target="../media/image26.png"/><Relationship Id="rId10" Type="http://schemas.openxmlformats.org/officeDocument/2006/relationships/image" Target="../media/image29.png"/><Relationship Id="rId4" Type="http://schemas.openxmlformats.org/officeDocument/2006/relationships/image" Target="../media/image15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yes_error_rat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aive_Bayes_classifier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hyperlink" Target="https://github.com/borisgarbuzov/schulich_data_science_1/blob/master/Chapter%202/Python/Chapter_2_Naive_Bayes_example.ipynb" TargetMode="External"/><Relationship Id="rId7" Type="http://schemas.openxmlformats.org/officeDocument/2006/relationships/hyperlink" Target="https://colab.research.google.com/drive/1z8deURdHMU7ChaoVZ-Lh-LVxHOW4u6Z2?authuser=1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orisgarbuzov/schulich_data_science_1/blob/master/Chapter%202/Chapter_2_Naive_Bayes_spam.ipynb" TargetMode="External"/><Relationship Id="rId5" Type="http://schemas.openxmlformats.org/officeDocument/2006/relationships/hyperlink" Target="https://github.com/borisgarbuzov/schulich_data_science_1/blob/master/Chapter%202/Python/Chapter_2_Naive_Bayes_spam.ipynb" TargetMode="External"/><Relationship Id="rId4" Type="http://schemas.openxmlformats.org/officeDocument/2006/relationships/hyperlink" Target="https://colab.research.google.com/drive/1ybRPnR1T7O01iAiY1PFxaGD596YS47RM?authuser=1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yes_classifi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576263" y="858178"/>
            <a:ext cx="3457575" cy="902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50" tIns="17275" rIns="34550" bIns="17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`</a:t>
            </a: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576263" y="1795805"/>
            <a:ext cx="3457575" cy="62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50" tIns="17275" rIns="34550" bIns="17275" anchor="t" anchorCtr="0">
            <a:noAutofit/>
          </a:bodyPr>
          <a:lstStyle/>
          <a:p>
            <a:pPr marL="172867" lvl="0" indent="-153660" algn="ctr" rtl="0">
              <a:lnSpc>
                <a:spcPct val="90000"/>
              </a:lnSpc>
              <a:spcBef>
                <a:spcPts val="378"/>
              </a:spcBef>
              <a:spcAft>
                <a:spcPts val="0"/>
              </a:spcAft>
              <a:buSzPts val="2400"/>
              <a:buFont typeface="PMingLiU"/>
              <a:buNone/>
            </a:pPr>
            <a:endParaRPr/>
          </a:p>
        </p:txBody>
      </p:sp>
      <p:pic>
        <p:nvPicPr>
          <p:cNvPr id="56" name="Google Shape;56;p1" descr="Schulich Ranked #1 in the World in Responsible Business | Schulich ..."/>
          <p:cNvPicPr preferRelativeResize="0"/>
          <p:nvPr/>
        </p:nvPicPr>
        <p:blipFill rotWithShape="1">
          <a:blip r:embed="rId3">
            <a:alphaModFix/>
          </a:blip>
          <a:srcRect t="11735" b="10528"/>
          <a:stretch/>
        </p:blipFill>
        <p:spPr>
          <a:xfrm>
            <a:off x="0" y="433785"/>
            <a:ext cx="4610100" cy="259318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265780" y="2937930"/>
            <a:ext cx="1727953" cy="8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50" tIns="17275" rIns="34550" bIns="17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"/>
              <a:buFont typeface="Arial"/>
              <a:buNone/>
            </a:pPr>
            <a:r>
              <a:rPr lang="en-US" sz="302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Business applications of artificial intelligence II</a:t>
            </a:r>
            <a:endParaRPr sz="52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265782" y="2871607"/>
            <a:ext cx="2084225" cy="8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50" tIns="17275" rIns="34550" bIns="17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"/>
              <a:buFont typeface="Arial"/>
              <a:buNone/>
            </a:pPr>
            <a:r>
              <a:rPr lang="en-US" sz="302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SCHULICH SCHOOL OF BUSINESS |  MMAI 5090</a:t>
            </a:r>
            <a:endParaRPr sz="52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4953334" y="2937930"/>
            <a:ext cx="851214" cy="8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50" tIns="17275" rIns="34550" bIns="17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"/>
              <a:buFont typeface="Arial"/>
              <a:buNone/>
            </a:pPr>
            <a:r>
              <a:rPr lang="en-US" sz="302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2020</a:t>
            </a:r>
            <a:endParaRPr sz="52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4953334" y="2871607"/>
            <a:ext cx="851214" cy="8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50" tIns="17275" rIns="34550" bIns="17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"/>
              <a:buFont typeface="Arial"/>
              <a:buNone/>
            </a:pPr>
            <a:r>
              <a:rPr lang="en-US" sz="302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 1</a:t>
            </a:r>
            <a:endParaRPr sz="52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4">
            <a:alphaModFix/>
          </a:blip>
          <a:srcRect l="13066" t="17107" r="49469" b="2689"/>
          <a:stretch/>
        </p:blipFill>
        <p:spPr>
          <a:xfrm>
            <a:off x="5438609" y="529060"/>
            <a:ext cx="419724" cy="314793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" name="Google Shape;62;p1"/>
          <p:cNvSpPr/>
          <p:nvPr/>
        </p:nvSpPr>
        <p:spPr>
          <a:xfrm>
            <a:off x="217749" y="505515"/>
            <a:ext cx="3057344" cy="130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50" tIns="17275" rIns="34550" bIns="17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r>
              <a:rPr lang="en-US" sz="68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Schulich School of Business MMAI 5090</a:t>
            </a:r>
            <a:endParaRPr sz="68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217749" y="989020"/>
            <a:ext cx="3092101" cy="1007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50" tIns="17275" rIns="34550" bIns="17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6"/>
              <a:buFont typeface="Arial"/>
              <a:buNone/>
            </a:pPr>
            <a:r>
              <a:rPr lang="en-US" sz="756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Instructor: Boris Garbuzov</a:t>
            </a:r>
            <a:endParaRPr sz="52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7"/>
              </a:spcBef>
              <a:spcAft>
                <a:spcPts val="0"/>
              </a:spcAft>
              <a:buClr>
                <a:srgbClr val="000000"/>
              </a:buClr>
              <a:buSzPts val="756"/>
              <a:buFont typeface="Arial"/>
              <a:buNone/>
            </a:pPr>
            <a:endParaRPr sz="756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r>
              <a:rPr lang="en-US" sz="68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MMAI 5090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54"/>
              </a:spcBef>
              <a:spcAft>
                <a:spcPts val="0"/>
              </a:spcAft>
              <a:buClr>
                <a:srgbClr val="000000"/>
              </a:buClr>
              <a:buSzPts val="756"/>
              <a:buFont typeface="Arial"/>
              <a:buNone/>
            </a:pPr>
            <a:endParaRPr sz="756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4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-US" sz="60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Summer  2021</a:t>
            </a:r>
            <a:endParaRPr sz="756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217749" y="667396"/>
            <a:ext cx="4014112" cy="342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50" tIns="17275" rIns="34550" bIns="17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2"/>
              <a:buFont typeface="Arial"/>
              <a:buNone/>
            </a:pPr>
            <a:r>
              <a:rPr lang="en-US" sz="151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Business applications of artificial intelligence II</a:t>
            </a:r>
            <a:endParaRPr sz="1512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2483551" y="543359"/>
            <a:ext cx="1908800" cy="1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50" tIns="17275" rIns="34550" bIns="17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6"/>
              <a:buFont typeface="Arial"/>
              <a:buNone/>
            </a:pPr>
            <a:r>
              <a:rPr lang="en-US" sz="756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 2 : Naive Bayes Classifier </a:t>
            </a:r>
            <a:endParaRPr sz="302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0" y="200693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Ideal Bayes</a:t>
            </a:r>
            <a:endParaRPr/>
          </a:p>
        </p:txBody>
      </p:sp>
      <p:sp>
        <p:nvSpPr>
          <p:cNvPr id="172" name="Google Shape;172;p28"/>
          <p:cNvSpPr/>
          <p:nvPr/>
        </p:nvSpPr>
        <p:spPr>
          <a:xfrm>
            <a:off x="0" y="363942"/>
            <a:ext cx="69892" cy="13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3" name="Google Shape;173;p28"/>
          <p:cNvGraphicFramePr/>
          <p:nvPr/>
        </p:nvGraphicFramePr>
        <p:xfrm>
          <a:off x="168762" y="59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{018AD3C5-F45F-4AC2-9C20-17E71BC9552C}</a:tableStyleId>
              </a:tblPr>
              <a:tblGrid>
                <a:gridCol w="62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Y\X</a:t>
                      </a:r>
                      <a:endParaRPr sz="1400" u="none" strike="noStrike" cap="none"/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P(X=x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|Y=y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400" u="none" strike="noStrike" cap="none"/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P(x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|y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400" u="none" strike="noStrike" cap="none"/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P(x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|y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400" u="none" strike="noStrike" cap="none"/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P(x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|y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400" u="none" strike="noStrike" cap="none"/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4" name="Google Shape;174;p28"/>
          <p:cNvSpPr/>
          <p:nvPr/>
        </p:nvSpPr>
        <p:spPr>
          <a:xfrm>
            <a:off x="202887" y="1475321"/>
            <a:ext cx="4308915" cy="25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Then the posterior probabilities can be computed by Bayes's theorem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2457450" y="531389"/>
            <a:ext cx="1881832" cy="74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fact, only half should be given.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  P(x</a:t>
            </a:r>
            <a:r>
              <a:rPr lang="en-US" sz="1059" b="0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|y</a:t>
            </a:r>
            <a:r>
              <a:rPr lang="en-US" sz="1059" b="0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)=1-P(x</a:t>
            </a:r>
            <a:r>
              <a:rPr lang="en-US" sz="1059" b="0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|y</a:t>
            </a:r>
            <a:r>
              <a:rPr lang="en-US" sz="1059" b="0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  P(x</a:t>
            </a:r>
            <a:r>
              <a:rPr lang="en-US" sz="1059" b="0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|y</a:t>
            </a:r>
            <a:r>
              <a:rPr lang="en-US" sz="1059" b="0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)=1-P(x</a:t>
            </a:r>
            <a:r>
              <a:rPr lang="en-US" sz="1059" b="0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|y</a:t>
            </a:r>
            <a:r>
              <a:rPr lang="en-US" sz="1059" b="0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 sz="1059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0" y="2691867"/>
            <a:ext cx="4610100" cy="25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Same denominator. Compare two numerators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563" y="1677988"/>
            <a:ext cx="3073400" cy="81121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 txBox="1"/>
          <p:nvPr/>
        </p:nvSpPr>
        <p:spPr>
          <a:xfrm>
            <a:off x="1271588" y="2978150"/>
            <a:ext cx="2938462" cy="25532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975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0" y="139734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Ideal Bayes</a:t>
            </a:r>
            <a:endParaRPr/>
          </a:p>
        </p:txBody>
      </p:sp>
      <p:sp>
        <p:nvSpPr>
          <p:cNvPr id="184" name="Google Shape;184;p29"/>
          <p:cNvSpPr/>
          <p:nvPr/>
        </p:nvSpPr>
        <p:spPr>
          <a:xfrm>
            <a:off x="0" y="363942"/>
            <a:ext cx="69892" cy="13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9"/>
          <p:cNvSpPr/>
          <p:nvPr/>
        </p:nvSpPr>
        <p:spPr>
          <a:xfrm>
            <a:off x="2342096" y="1164019"/>
            <a:ext cx="2288585" cy="25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 I choose y</a:t>
            </a:r>
            <a:r>
              <a:rPr lang="en-US" sz="1059" b="0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2,</a:t>
            </a: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my prediction is </a:t>
            </a:r>
            <a:endParaRPr sz="1059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6" name="Google Shape;186;p29"/>
          <p:cNvSpPr/>
          <p:nvPr/>
        </p:nvSpPr>
        <p:spPr>
          <a:xfrm>
            <a:off x="124562" y="845548"/>
            <a:ext cx="944489" cy="25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Choose max </a:t>
            </a:r>
            <a:endParaRPr sz="681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87" name="Google Shape;187;p29"/>
          <p:cNvGraphicFramePr/>
          <p:nvPr/>
        </p:nvGraphicFramePr>
        <p:xfrm>
          <a:off x="158884" y="10495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{018AD3C5-F45F-4AC2-9C20-17E71BC9552C}</a:tableStyleId>
              </a:tblPr>
              <a:tblGrid>
                <a:gridCol w="48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Y\X</a:t>
                      </a:r>
                      <a:endParaRPr sz="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P(X=x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|Y=y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P(x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|y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P(x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|y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P(x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|y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88" name="Google Shape;188;p29"/>
          <p:cNvGrpSpPr/>
          <p:nvPr/>
        </p:nvGrpSpPr>
        <p:grpSpPr>
          <a:xfrm>
            <a:off x="407973" y="1258481"/>
            <a:ext cx="1869849" cy="718520"/>
            <a:chOff x="1078938" y="2181017"/>
            <a:chExt cx="4945054" cy="1900218"/>
          </a:xfrm>
        </p:grpSpPr>
        <p:pic>
          <p:nvPicPr>
            <p:cNvPr id="189" name="Google Shape;189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1900" y="2181017"/>
              <a:ext cx="325665" cy="91778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</p:pic>
        <p:pic>
          <p:nvPicPr>
            <p:cNvPr id="190" name="Google Shape;190;p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638362" y="2204357"/>
              <a:ext cx="341320" cy="881744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</p:pic>
        <p:pic>
          <p:nvPicPr>
            <p:cNvPr id="191" name="Google Shape;191;p2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644242" y="3067276"/>
              <a:ext cx="379750" cy="98102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</p:pic>
        <p:pic>
          <p:nvPicPr>
            <p:cNvPr id="192" name="Google Shape;192;p2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11249" y="3111725"/>
              <a:ext cx="332754" cy="93776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</p:pic>
        <p:pic>
          <p:nvPicPr>
            <p:cNvPr id="193" name="Google Shape;193;p2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078938" y="2230828"/>
              <a:ext cx="504934" cy="92999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</p:pic>
        <p:pic>
          <p:nvPicPr>
            <p:cNvPr id="194" name="Google Shape;194;p2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717471" y="3100160"/>
              <a:ext cx="381000" cy="981075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</p:pic>
      </p:grpSp>
      <p:pic>
        <p:nvPicPr>
          <p:cNvPr id="195" name="Google Shape;195;p2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575069" y="874313"/>
            <a:ext cx="1717675" cy="29686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/>
          <p:nvPr/>
        </p:nvSpPr>
        <p:spPr>
          <a:xfrm>
            <a:off x="2449553" y="2153430"/>
            <a:ext cx="2156868" cy="59215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9"/>
          <p:cNvSpPr/>
          <p:nvPr/>
        </p:nvSpPr>
        <p:spPr>
          <a:xfrm>
            <a:off x="139949" y="2071246"/>
            <a:ext cx="2295159" cy="1123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Therefore, X is not a useful predictor. It does not discriminate Y. And our misclassification probability,</a:t>
            </a:r>
            <a:r>
              <a:rPr lang="en-US" sz="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1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this distribution,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as before is just a minimal of two prior values = 2/5 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2516461" y="2745580"/>
            <a:ext cx="1680137" cy="374333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l="-5815" t="-14513" r="-5813" b="-2257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9"/>
          <p:cNvSpPr txBox="1"/>
          <p:nvPr/>
        </p:nvSpPr>
        <p:spPr>
          <a:xfrm>
            <a:off x="2986333" y="616884"/>
            <a:ext cx="740395" cy="189667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l="-5782" t="-25803" b="-1290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3033191" y="1411048"/>
            <a:ext cx="763542" cy="189667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l="-4798" t="-24994" r="-797" b="-1874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3069165" y="1949629"/>
            <a:ext cx="743985" cy="189667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l="-4876" t="-25802" b="-1612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body" idx="1"/>
          </p:nvPr>
        </p:nvSpPr>
        <p:spPr>
          <a:xfrm>
            <a:off x="78618" y="649011"/>
            <a:ext cx="1734655" cy="19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Take another example</a:t>
            </a:r>
            <a:endParaRPr>
              <a:solidFill>
                <a:srgbClr val="E36C0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MingLiU"/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207" name="Google Shape;207;p30"/>
          <p:cNvGraphicFramePr/>
          <p:nvPr/>
        </p:nvGraphicFramePr>
        <p:xfrm>
          <a:off x="78618" y="8581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{018AD3C5-F45F-4AC2-9C20-17E71BC9552C}</a:tableStyleId>
              </a:tblPr>
              <a:tblGrid>
                <a:gridCol w="48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Y\X</a:t>
                      </a:r>
                      <a:endParaRPr sz="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P(X=x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|Y=y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P(x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|y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P(x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|y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P(x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|y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08" name="Google Shape;208;p30"/>
          <p:cNvGrpSpPr/>
          <p:nvPr/>
        </p:nvGrpSpPr>
        <p:grpSpPr>
          <a:xfrm>
            <a:off x="327708" y="1067080"/>
            <a:ext cx="1893561" cy="730768"/>
            <a:chOff x="1013623" y="1968746"/>
            <a:chExt cx="5007765" cy="1932609"/>
          </a:xfrm>
        </p:grpSpPr>
        <p:pic>
          <p:nvPicPr>
            <p:cNvPr id="209" name="Google Shape;209;p3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06585" y="1968746"/>
              <a:ext cx="325665" cy="91778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</p:pic>
        <p:pic>
          <p:nvPicPr>
            <p:cNvPr id="210" name="Google Shape;210;p3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573047" y="1992086"/>
              <a:ext cx="341320" cy="881744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</p:pic>
        <p:pic>
          <p:nvPicPr>
            <p:cNvPr id="211" name="Google Shape;211;p3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514975" y="2854325"/>
              <a:ext cx="506413" cy="98107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</p:pic>
        <p:pic>
          <p:nvPicPr>
            <p:cNvPr id="212" name="Google Shape;212;p3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045934" y="2899454"/>
              <a:ext cx="332754" cy="93776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</p:pic>
        <p:pic>
          <p:nvPicPr>
            <p:cNvPr id="213" name="Google Shape;213;p3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013623" y="2018557"/>
              <a:ext cx="504934" cy="92999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</p:pic>
        <p:pic>
          <p:nvPicPr>
            <p:cNvPr id="214" name="Google Shape;214;p3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559629" y="2820875"/>
              <a:ext cx="557668" cy="108048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</p:pic>
      </p:grpSp>
      <p:sp>
        <p:nvSpPr>
          <p:cNvPr id="215" name="Google Shape;215;p30"/>
          <p:cNvSpPr txBox="1">
            <a:spLocks noGrp="1"/>
          </p:cNvSpPr>
          <p:nvPr>
            <p:ph type="title"/>
          </p:nvPr>
        </p:nvSpPr>
        <p:spPr>
          <a:xfrm>
            <a:off x="-14406" y="232649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Ideal Bayes</a:t>
            </a: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2290644" y="756133"/>
            <a:ext cx="2319456" cy="1233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rgbClr val="E36C09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059" b="0" i="0" u="none" strike="noStrike" cap="none" baseline="-25000">
                <a:solidFill>
                  <a:srgbClr val="E36C09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r>
              <a:rPr lang="en-US" sz="1059" b="0" i="0" u="none" strike="noStrike" cap="none">
                <a:solidFill>
                  <a:srgbClr val="E36C0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2/5 * 1/3 = 0,1333 : y</a:t>
            </a:r>
            <a:r>
              <a:rPr lang="en-US" sz="1059" b="0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416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3/5 * 1/10 = 0,06   : y</a:t>
            </a:r>
            <a:r>
              <a:rPr lang="en-US" sz="1059" b="0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 now we choose y</a:t>
            </a:r>
            <a:r>
              <a:rPr lang="en-US" sz="1059" b="0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when X= x</a:t>
            </a:r>
            <a:r>
              <a:rPr lang="en-US" sz="1059" b="0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 Now for </a:t>
            </a:r>
            <a:r>
              <a:rPr lang="en-US" sz="1059" b="0" i="0" u="none" strike="noStrike" cap="none">
                <a:solidFill>
                  <a:srgbClr val="E36C09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059" b="0" i="0" u="none" strike="noStrike" cap="none" baseline="-25000">
                <a:solidFill>
                  <a:srgbClr val="E36C09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r>
              <a:rPr lang="en-US" sz="1059" b="0" i="0" u="none" strike="noStrike" cap="none" baseline="-25000">
                <a:solidFill>
                  <a:srgbClr val="E36C0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 2/5 * 2/3 = 0.2667  : y</a:t>
            </a:r>
            <a:r>
              <a:rPr lang="en-US" sz="1059" b="0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1059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           3/5 * 9/10 = 0.54    : y</a:t>
            </a:r>
            <a:r>
              <a:rPr lang="en-US" sz="1059" b="0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 </a:t>
            </a: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 Here we keep our choice of y</a:t>
            </a:r>
            <a:r>
              <a:rPr lang="en-US" sz="1059" b="0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and the Bayes classifier is 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0"/>
          <p:cNvSpPr txBox="1"/>
          <p:nvPr/>
        </p:nvSpPr>
        <p:spPr>
          <a:xfrm>
            <a:off x="315487" y="1984872"/>
            <a:ext cx="605166" cy="22127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l="-6057" t="-24997" r="-3027" b="-832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0"/>
          <p:cNvSpPr txBox="1"/>
          <p:nvPr/>
        </p:nvSpPr>
        <p:spPr>
          <a:xfrm>
            <a:off x="1233880" y="1809416"/>
            <a:ext cx="784317" cy="210507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l="-5422" r="-3099" b="-2940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0"/>
          <p:cNvSpPr txBox="1"/>
          <p:nvPr/>
        </p:nvSpPr>
        <p:spPr>
          <a:xfrm>
            <a:off x="1233880" y="2117696"/>
            <a:ext cx="816634" cy="215444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l="-4476" r="-742" b="-2222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0"/>
          <p:cNvSpPr txBox="1"/>
          <p:nvPr/>
        </p:nvSpPr>
        <p:spPr>
          <a:xfrm>
            <a:off x="909799" y="1758228"/>
            <a:ext cx="30983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0"/>
          <p:cNvSpPr txBox="1"/>
          <p:nvPr/>
        </p:nvSpPr>
        <p:spPr>
          <a:xfrm>
            <a:off x="12420" y="2380603"/>
            <a:ext cx="3267241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And the misclassification error by disjoint additivity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78618" y="2653106"/>
            <a:ext cx="2548711" cy="156325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l="-1673" t="-23070" r="-953" b="-3845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78618" y="2858421"/>
            <a:ext cx="4150110" cy="156325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l="-1760" t="-26918" r="-730" b="-3845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0"/>
          <p:cNvSpPr txBox="1"/>
          <p:nvPr/>
        </p:nvSpPr>
        <p:spPr>
          <a:xfrm>
            <a:off x="87190" y="3057551"/>
            <a:ext cx="4317207" cy="231217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t="-75659" b="-12970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/>
        </p:nvSpPr>
        <p:spPr>
          <a:xfrm>
            <a:off x="2574" y="130176"/>
            <a:ext cx="45148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Bayes Error Rate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1"/>
          <p:cNvSpPr txBox="1"/>
          <p:nvPr/>
        </p:nvSpPr>
        <p:spPr>
          <a:xfrm>
            <a:off x="95250" y="511175"/>
            <a:ext cx="4422174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Bayes error rate refers to the lowest possible error rate that could be achieved if somehow we knew exactly what the “true” probability distribution of the data looked like.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On test data, no classifier (or stat. learning method) can get lower error rates than the Bayes error rate.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Of course in real life problems the Bayes error rate can’t be calculated exactly.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sng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Bayes error rate on wilki</a:t>
            </a:r>
            <a:r>
              <a:rPr lang="en-US" sz="11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>
            <a:spLocks noGrp="1"/>
          </p:cNvSpPr>
          <p:nvPr>
            <p:ph type="title"/>
          </p:nvPr>
        </p:nvSpPr>
        <p:spPr>
          <a:xfrm>
            <a:off x="0" y="205891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Ideal Bayes</a:t>
            </a:r>
            <a:endParaRPr/>
          </a:p>
        </p:txBody>
      </p:sp>
      <p:sp>
        <p:nvSpPr>
          <p:cNvPr id="237" name="Google Shape;237;p32"/>
          <p:cNvSpPr/>
          <p:nvPr/>
        </p:nvSpPr>
        <p:spPr>
          <a:xfrm>
            <a:off x="171450" y="587375"/>
            <a:ext cx="4173107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 What we did above is the best possible use of prior and conditional probabilities for classification. The proof is beyond the level of this course. 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Ideal Bayes classifier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8" name="Google Shape;238;p32"/>
          <p:cNvSpPr txBox="1"/>
          <p:nvPr/>
        </p:nvSpPr>
        <p:spPr>
          <a:xfrm>
            <a:off x="171450" y="1577975"/>
            <a:ext cx="4249307" cy="13436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149" t="-3180" r="-1002" b="-3454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>
            <a:spLocks noGrp="1"/>
          </p:cNvSpPr>
          <p:nvPr>
            <p:ph type="title"/>
          </p:nvPr>
        </p:nvSpPr>
        <p:spPr>
          <a:xfrm>
            <a:off x="0" y="182038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Estimating joint and conditional probabilities</a:t>
            </a:r>
            <a:endParaRPr/>
          </a:p>
        </p:txBody>
      </p:sp>
      <p:graphicFrame>
        <p:nvGraphicFramePr>
          <p:cNvPr id="245" name="Google Shape;245;p33"/>
          <p:cNvGraphicFramePr/>
          <p:nvPr/>
        </p:nvGraphicFramePr>
        <p:xfrm>
          <a:off x="3067334" y="90207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{48EFB82E-E45C-4DF4-AFD7-8C2AADFE851E}</a:tableStyleId>
              </a:tblPr>
              <a:tblGrid>
                <a:gridCol w="44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x</a:t>
                      </a:r>
                      <a:r>
                        <a:rPr lang="en-US" sz="1200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x</a:t>
                      </a:r>
                      <a:r>
                        <a:rPr lang="en-US" sz="1200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</a:t>
                      </a:r>
                      <a:r>
                        <a:rPr lang="en-US" sz="1200" b="1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2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</a:t>
                      </a:r>
                      <a:r>
                        <a:rPr lang="en-US" sz="1200" b="1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2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46" name="Google Shape;246;p33"/>
          <p:cNvCxnSpPr/>
          <p:nvPr/>
        </p:nvCxnSpPr>
        <p:spPr>
          <a:xfrm>
            <a:off x="3067334" y="902078"/>
            <a:ext cx="450900" cy="30414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247" name="Google Shape;247;p33"/>
          <p:cNvGraphicFramePr/>
          <p:nvPr/>
        </p:nvGraphicFramePr>
        <p:xfrm>
          <a:off x="95249" y="180674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{48EFB82E-E45C-4DF4-AFD7-8C2AADFE851E}</a:tableStyleId>
              </a:tblPr>
              <a:tblGrid>
                <a:gridCol w="44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6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x</a:t>
                      </a:r>
                      <a:r>
                        <a:rPr lang="en-US" sz="1200" b="1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2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x</a:t>
                      </a:r>
                      <a:r>
                        <a:rPr lang="en-US" sz="1200" b="1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2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π</a:t>
                      </a:r>
                      <a:r>
                        <a:rPr lang="en-US" sz="1200" b="1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</a:t>
                      </a:r>
                      <a:endParaRPr sz="12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</a:t>
                      </a:r>
                      <a:r>
                        <a:rPr lang="en-US" sz="1200" b="1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2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</a:t>
                      </a:r>
                      <a:r>
                        <a:rPr lang="en-US" sz="1200" b="1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2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P(x</a:t>
                      </a:r>
                      <a:r>
                        <a:rPr lang="en-US" sz="1200" b="1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</a:t>
                      </a: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)</a:t>
                      </a:r>
                      <a:endParaRPr sz="12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8" name="Google Shape;248;p33"/>
          <p:cNvSpPr txBox="1"/>
          <p:nvPr/>
        </p:nvSpPr>
        <p:spPr>
          <a:xfrm>
            <a:off x="3277945" y="852532"/>
            <a:ext cx="28886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3"/>
          <p:cNvSpPr txBox="1"/>
          <p:nvPr/>
        </p:nvSpPr>
        <p:spPr>
          <a:xfrm>
            <a:off x="3047274" y="1007313"/>
            <a:ext cx="27924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3"/>
          <p:cNvSpPr/>
          <p:nvPr/>
        </p:nvSpPr>
        <p:spPr>
          <a:xfrm>
            <a:off x="3732563" y="1230482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3"/>
          <p:cNvSpPr/>
          <p:nvPr/>
        </p:nvSpPr>
        <p:spPr>
          <a:xfrm>
            <a:off x="3545531" y="1369576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3"/>
          <p:cNvSpPr/>
          <p:nvPr/>
        </p:nvSpPr>
        <p:spPr>
          <a:xfrm>
            <a:off x="3762893" y="1393840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3"/>
          <p:cNvSpPr/>
          <p:nvPr/>
        </p:nvSpPr>
        <p:spPr>
          <a:xfrm>
            <a:off x="3594058" y="1533567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3"/>
          <p:cNvSpPr/>
          <p:nvPr/>
        </p:nvSpPr>
        <p:spPr>
          <a:xfrm>
            <a:off x="3581926" y="1697558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3"/>
          <p:cNvSpPr/>
          <p:nvPr/>
        </p:nvSpPr>
        <p:spPr>
          <a:xfrm>
            <a:off x="3762893" y="1588161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3"/>
          <p:cNvSpPr/>
          <p:nvPr/>
        </p:nvSpPr>
        <p:spPr>
          <a:xfrm>
            <a:off x="3823552" y="1697558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3"/>
          <p:cNvSpPr/>
          <p:nvPr/>
        </p:nvSpPr>
        <p:spPr>
          <a:xfrm>
            <a:off x="4126847" y="1642754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3"/>
          <p:cNvSpPr txBox="1"/>
          <p:nvPr/>
        </p:nvSpPr>
        <p:spPr>
          <a:xfrm>
            <a:off x="1204364" y="888494"/>
            <a:ext cx="1718740" cy="32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2"/>
              <a:buFont typeface="Arial"/>
              <a:buNone/>
            </a:pPr>
            <a:r>
              <a:rPr lang="en-US" sz="1512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Occurrences 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p33"/>
          <p:cNvCxnSpPr/>
          <p:nvPr/>
        </p:nvCxnSpPr>
        <p:spPr>
          <a:xfrm>
            <a:off x="95249" y="1806743"/>
            <a:ext cx="428303" cy="23684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0" name="Google Shape;260;p33"/>
          <p:cNvSpPr txBox="1"/>
          <p:nvPr/>
        </p:nvSpPr>
        <p:spPr>
          <a:xfrm>
            <a:off x="322383" y="1749118"/>
            <a:ext cx="28886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3"/>
          <p:cNvSpPr txBox="1"/>
          <p:nvPr/>
        </p:nvSpPr>
        <p:spPr>
          <a:xfrm>
            <a:off x="47016" y="1822676"/>
            <a:ext cx="28725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3"/>
          <p:cNvSpPr txBox="1"/>
          <p:nvPr/>
        </p:nvSpPr>
        <p:spPr>
          <a:xfrm>
            <a:off x="1937753" y="1844399"/>
            <a:ext cx="1230978" cy="3724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472" t="-14751" b="-1311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3"/>
          <p:cNvSpPr txBox="1"/>
          <p:nvPr/>
        </p:nvSpPr>
        <p:spPr>
          <a:xfrm>
            <a:off x="2423578" y="2654556"/>
            <a:ext cx="717953" cy="37241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3672" t="-14513" r="-2561" b="-1128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3"/>
          <p:cNvSpPr/>
          <p:nvPr/>
        </p:nvSpPr>
        <p:spPr>
          <a:xfrm>
            <a:off x="1395162" y="1697743"/>
            <a:ext cx="916964" cy="440565"/>
          </a:xfrm>
          <a:custGeom>
            <a:avLst/>
            <a:gdLst/>
            <a:ahLst/>
            <a:cxnLst/>
            <a:rect l="l" t="t" r="r" b="b"/>
            <a:pathLst>
              <a:path w="2003207" h="1165131" extrusionOk="0">
                <a:moveTo>
                  <a:pt x="0" y="1165131"/>
                </a:moveTo>
                <a:cubicBezTo>
                  <a:pt x="176463" y="637078"/>
                  <a:pt x="352927" y="109025"/>
                  <a:pt x="673769" y="10099"/>
                </a:cubicBezTo>
                <a:cubicBezTo>
                  <a:pt x="994611" y="-88827"/>
                  <a:pt x="1925053" y="571573"/>
                  <a:pt x="1925053" y="571573"/>
                </a:cubicBezTo>
                <a:cubicBezTo>
                  <a:pt x="2125579" y="665152"/>
                  <a:pt x="1876927" y="571573"/>
                  <a:pt x="1876927" y="571573"/>
                </a:cubicBezTo>
                <a:lnTo>
                  <a:pt x="1876927" y="571573"/>
                </a:lnTo>
              </a:path>
            </a:pathLst>
          </a:custGeom>
          <a:noFill/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3"/>
          <p:cNvSpPr/>
          <p:nvPr/>
        </p:nvSpPr>
        <p:spPr>
          <a:xfrm>
            <a:off x="1785771" y="2483953"/>
            <a:ext cx="564456" cy="306464"/>
          </a:xfrm>
          <a:custGeom>
            <a:avLst/>
            <a:gdLst/>
            <a:ahLst/>
            <a:cxnLst/>
            <a:rect l="l" t="t" r="r" b="b"/>
            <a:pathLst>
              <a:path w="1492777" h="810482" extrusionOk="0">
                <a:moveTo>
                  <a:pt x="0" y="0"/>
                </a:moveTo>
                <a:cubicBezTo>
                  <a:pt x="195179" y="294105"/>
                  <a:pt x="390358" y="588211"/>
                  <a:pt x="625642" y="721895"/>
                </a:cubicBezTo>
                <a:cubicBezTo>
                  <a:pt x="860926" y="855579"/>
                  <a:pt x="1278022" y="796759"/>
                  <a:pt x="1411706" y="802106"/>
                </a:cubicBezTo>
                <a:cubicBezTo>
                  <a:pt x="1545390" y="807453"/>
                  <a:pt x="1486569" y="780716"/>
                  <a:pt x="1427748" y="753979"/>
                </a:cubicBezTo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3"/>
          <p:cNvSpPr txBox="1"/>
          <p:nvPr/>
        </p:nvSpPr>
        <p:spPr>
          <a:xfrm>
            <a:off x="2063734" y="2254465"/>
            <a:ext cx="2385589" cy="32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2"/>
              <a:buFont typeface="Arial"/>
              <a:buNone/>
            </a:pPr>
            <a:r>
              <a:rPr lang="en-US" sz="1512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3/8 + 0/8 + 4/8 + 1/8 =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>
            <a:spLocks noGrp="1"/>
          </p:cNvSpPr>
          <p:nvPr>
            <p:ph type="title"/>
          </p:nvPr>
        </p:nvSpPr>
        <p:spPr>
          <a:xfrm>
            <a:off x="-16792" y="234452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Estimating joint and conditional probabilities</a:t>
            </a:r>
            <a:endParaRPr/>
          </a:p>
        </p:txBody>
      </p:sp>
      <p:sp>
        <p:nvSpPr>
          <p:cNvPr id="272" name="Google Shape;272;p34"/>
          <p:cNvSpPr txBox="1"/>
          <p:nvPr/>
        </p:nvSpPr>
        <p:spPr>
          <a:xfrm>
            <a:off x="179440" y="845275"/>
            <a:ext cx="2138727" cy="231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7"/>
              <a:buFont typeface="Arial"/>
              <a:buNone/>
            </a:pPr>
            <a:r>
              <a:rPr lang="en-US" sz="907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Estimates of conditional probabilities </a:t>
            </a:r>
            <a:endParaRPr sz="907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73" name="Google Shape;273;p34"/>
          <p:cNvGrpSpPr/>
          <p:nvPr/>
        </p:nvGrpSpPr>
        <p:grpSpPr>
          <a:xfrm>
            <a:off x="247656" y="1105747"/>
            <a:ext cx="1623139" cy="1181081"/>
            <a:chOff x="736599" y="1728106"/>
            <a:chExt cx="4292600" cy="3123521"/>
          </a:xfrm>
        </p:grpSpPr>
        <p:pic>
          <p:nvPicPr>
            <p:cNvPr id="274" name="Google Shape;274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36599" y="1728106"/>
              <a:ext cx="2888343" cy="3072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3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732197" y="2841171"/>
              <a:ext cx="1231687" cy="9790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Google Shape;276;p3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790950" y="3867377"/>
              <a:ext cx="1238249" cy="984250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277" name="Google Shape;277;p34"/>
          <p:cNvGraphicFramePr/>
          <p:nvPr/>
        </p:nvGraphicFramePr>
        <p:xfrm>
          <a:off x="2209115" y="119226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{48EFB82E-E45C-4DF4-AFD7-8C2AADFE851E}</a:tableStyleId>
              </a:tblPr>
              <a:tblGrid>
                <a:gridCol w="45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x</a:t>
                      </a:r>
                      <a:r>
                        <a:rPr lang="en-US" sz="1200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x</a:t>
                      </a:r>
                      <a:r>
                        <a:rPr lang="en-US" sz="1200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</a:t>
                      </a:r>
                      <a:r>
                        <a:rPr lang="en-US" sz="1200" b="1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2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</a:t>
                      </a:r>
                      <a:r>
                        <a:rPr lang="en-US" sz="1200" b="1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2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4/5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1/5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78" name="Google Shape;278;p34"/>
          <p:cNvCxnSpPr/>
          <p:nvPr/>
        </p:nvCxnSpPr>
        <p:spPr>
          <a:xfrm>
            <a:off x="2209115" y="1192267"/>
            <a:ext cx="450900" cy="30414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9" name="Google Shape;279;p34"/>
          <p:cNvSpPr txBox="1"/>
          <p:nvPr/>
        </p:nvSpPr>
        <p:spPr>
          <a:xfrm>
            <a:off x="2456706" y="1149144"/>
            <a:ext cx="29848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4"/>
          <p:cNvSpPr txBox="1"/>
          <p:nvPr/>
        </p:nvSpPr>
        <p:spPr>
          <a:xfrm>
            <a:off x="2178474" y="1264740"/>
            <a:ext cx="28725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88332" y="836355"/>
            <a:ext cx="1547457" cy="2859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2" name="Google Shape;282;p34"/>
          <p:cNvCxnSpPr/>
          <p:nvPr/>
        </p:nvCxnSpPr>
        <p:spPr>
          <a:xfrm flipH="1">
            <a:off x="3290871" y="1106777"/>
            <a:ext cx="679166" cy="530985"/>
          </a:xfrm>
          <a:prstGeom prst="straightConnector1">
            <a:avLst/>
          </a:prstGeom>
          <a:noFill/>
          <a:ln w="444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83" name="Google Shape;283;p34"/>
          <p:cNvSpPr/>
          <p:nvPr/>
        </p:nvSpPr>
        <p:spPr>
          <a:xfrm>
            <a:off x="1744449" y="2284730"/>
            <a:ext cx="28384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Full conditional probability of a subcase Y=</a:t>
            </a:r>
            <a:r>
              <a:rPr lang="en-US" sz="1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1000" b="0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1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4" name="Google Shape;284;p34"/>
          <p:cNvCxnSpPr/>
          <p:nvPr/>
        </p:nvCxnSpPr>
        <p:spPr>
          <a:xfrm rot="10800000">
            <a:off x="3581060" y="1724201"/>
            <a:ext cx="395152" cy="598902"/>
          </a:xfrm>
          <a:prstGeom prst="straightConnector1">
            <a:avLst/>
          </a:prstGeom>
          <a:noFill/>
          <a:ln w="444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>
            <a:spLocks noGrp="1"/>
          </p:cNvSpPr>
          <p:nvPr>
            <p:ph type="title"/>
          </p:nvPr>
        </p:nvSpPr>
        <p:spPr>
          <a:xfrm>
            <a:off x="17493" y="282575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Bayes classifier quiz practice</a:t>
            </a:r>
            <a:endParaRPr/>
          </a:p>
        </p:txBody>
      </p:sp>
      <p:sp>
        <p:nvSpPr>
          <p:cNvPr id="290" name="Google Shape;290;p35"/>
          <p:cNvSpPr txBox="1">
            <a:spLocks noGrp="1"/>
          </p:cNvSpPr>
          <p:nvPr>
            <p:ph type="body" idx="1"/>
          </p:nvPr>
        </p:nvSpPr>
        <p:spPr>
          <a:xfrm>
            <a:off x="181110" y="663575"/>
            <a:ext cx="4282865" cy="2063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864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10">
                <a:latin typeface="Georgia"/>
                <a:ea typeface="Georgia"/>
                <a:cs typeface="Georgia"/>
                <a:sym typeface="Georgia"/>
              </a:rPr>
              <a:t>Suppose, one of the classifiers in A-D is Bayesian. If r is the classifier's error rate, which of the classifiers is Bayesian? </a:t>
            </a:r>
            <a:endParaRPr/>
          </a:p>
          <a:p>
            <a:pPr marL="0" lvl="0" indent="864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10">
              <a:latin typeface="Georgia"/>
              <a:ea typeface="Georgia"/>
              <a:cs typeface="Georgia"/>
              <a:sym typeface="Georgia"/>
            </a:endParaRPr>
          </a:p>
          <a:p>
            <a:pPr marL="0" lvl="0" indent="864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10">
                <a:latin typeface="Georgia"/>
                <a:ea typeface="Georgia"/>
                <a:cs typeface="Georgia"/>
                <a:sym typeface="Georgia"/>
              </a:rPr>
              <a:t>A: r = 0.14</a:t>
            </a:r>
            <a:endParaRPr/>
          </a:p>
          <a:p>
            <a:pPr marL="0" lvl="0" indent="864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10">
                <a:latin typeface="Georgia"/>
                <a:ea typeface="Georgia"/>
                <a:cs typeface="Georgia"/>
                <a:sym typeface="Georgia"/>
              </a:rPr>
              <a:t>B: r = 0.137</a:t>
            </a:r>
            <a:endParaRPr/>
          </a:p>
          <a:p>
            <a:pPr marL="0" lvl="0" indent="864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10">
                <a:latin typeface="Georgia"/>
                <a:ea typeface="Georgia"/>
                <a:cs typeface="Georgia"/>
                <a:sym typeface="Georgia"/>
              </a:rPr>
              <a:t>C: r = 0.13</a:t>
            </a:r>
            <a:endParaRPr/>
          </a:p>
          <a:p>
            <a:pPr marL="0" lvl="0" indent="864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10">
                <a:latin typeface="Georgia"/>
                <a:ea typeface="Georgia"/>
                <a:cs typeface="Georgia"/>
                <a:sym typeface="Georgia"/>
              </a:rPr>
              <a:t>D: r = 0.135</a:t>
            </a:r>
            <a:endParaRPr/>
          </a:p>
          <a:p>
            <a:pPr marL="0" lvl="0" indent="864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1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36" descr="7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6723" y="344145"/>
            <a:ext cx="1285511" cy="1050474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6"/>
          <p:cNvSpPr txBox="1">
            <a:spLocks noGrp="1"/>
          </p:cNvSpPr>
          <p:nvPr>
            <p:ph type="title"/>
          </p:nvPr>
        </p:nvSpPr>
        <p:spPr>
          <a:xfrm>
            <a:off x="0" y="173565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Two predictors</a:t>
            </a:r>
            <a:endParaRPr/>
          </a:p>
        </p:txBody>
      </p:sp>
      <p:sp>
        <p:nvSpPr>
          <p:cNvPr id="297" name="Google Shape;297;p36"/>
          <p:cNvSpPr txBox="1">
            <a:spLocks noGrp="1"/>
          </p:cNvSpPr>
          <p:nvPr>
            <p:ph type="body" idx="1"/>
          </p:nvPr>
        </p:nvSpPr>
        <p:spPr>
          <a:xfrm>
            <a:off x="185256" y="470247"/>
            <a:ext cx="2756870" cy="817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</a:pP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Joint distribution of 3 variables: X</a:t>
            </a:r>
            <a:r>
              <a:rPr lang="en-US" sz="1000" baseline="-25000"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, X</a:t>
            </a:r>
            <a:r>
              <a:rPr lang="en-US" sz="1000" baseline="-25000"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, Y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</a:pP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Again, we illustrate just the minimal case of 2 values each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</a:pP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Probability space of a size 2</a:t>
            </a:r>
            <a:r>
              <a:rPr lang="en-US" sz="1000" baseline="30000">
                <a:latin typeface="Georgia"/>
                <a:ea typeface="Georgia"/>
                <a:cs typeface="Georgia"/>
                <a:sym typeface="Georgia"/>
              </a:rPr>
              <a:t>3</a:t>
            </a: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 = 8 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</a:pP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Use X</a:t>
            </a:r>
            <a:r>
              <a:rPr lang="en-US" sz="1000" baseline="-25000"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, X</a:t>
            </a:r>
            <a:r>
              <a:rPr lang="en-US" sz="1000" baseline="-25000"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 to predict Y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</a:pP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(X</a:t>
            </a:r>
            <a:r>
              <a:rPr lang="en-US" sz="1000" baseline="-25000"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, X</a:t>
            </a:r>
            <a:r>
              <a:rPr lang="en-US" sz="1000" baseline="-25000"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)  -&gt;  Y 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MingLiU"/>
              <a:buNone/>
            </a:pPr>
            <a:endParaRPr sz="1000"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298" name="Google Shape;298;p36"/>
          <p:cNvGraphicFramePr/>
          <p:nvPr/>
        </p:nvGraphicFramePr>
        <p:xfrm>
          <a:off x="213179" y="203252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{48EFB82E-E45C-4DF4-AFD7-8C2AADFE851E}</a:tableStyleId>
              </a:tblPr>
              <a:tblGrid>
                <a:gridCol w="45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99" name="Google Shape;299;p36"/>
          <p:cNvCxnSpPr/>
          <p:nvPr/>
        </p:nvCxnSpPr>
        <p:spPr>
          <a:xfrm>
            <a:off x="213179" y="2025856"/>
            <a:ext cx="450900" cy="30414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0" name="Google Shape;300;p36"/>
          <p:cNvSpPr txBox="1"/>
          <p:nvPr/>
        </p:nvSpPr>
        <p:spPr>
          <a:xfrm>
            <a:off x="413310" y="1963848"/>
            <a:ext cx="327334" cy="27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Font typeface="Arial"/>
              <a:buNone/>
            </a:pPr>
            <a:r>
              <a:rPr lang="en-US" sz="121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10" b="1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121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1" name="Google Shape;301;p36"/>
          <p:cNvSpPr txBox="1"/>
          <p:nvPr/>
        </p:nvSpPr>
        <p:spPr>
          <a:xfrm>
            <a:off x="154032" y="2061461"/>
            <a:ext cx="340158" cy="27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Font typeface="Arial"/>
              <a:buNone/>
            </a:pPr>
            <a:r>
              <a:rPr lang="en-US" sz="121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10" b="1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121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02" name="Google Shape;302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987" y="1686475"/>
            <a:ext cx="1584325" cy="2243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" name="Google Shape;303;p36"/>
          <p:cNvCxnSpPr/>
          <p:nvPr/>
        </p:nvCxnSpPr>
        <p:spPr>
          <a:xfrm flipH="1">
            <a:off x="1289768" y="1945606"/>
            <a:ext cx="321060" cy="509486"/>
          </a:xfrm>
          <a:prstGeom prst="straightConnector1">
            <a:avLst/>
          </a:prstGeom>
          <a:noFill/>
          <a:ln w="444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pic>
        <p:nvPicPr>
          <p:cNvPr id="304" name="Google Shape;304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6063" y="3097213"/>
            <a:ext cx="1231900" cy="2301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5" name="Google Shape;305;p36"/>
          <p:cNvGraphicFramePr/>
          <p:nvPr/>
        </p:nvGraphicFramePr>
        <p:xfrm>
          <a:off x="2560060" y="205676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{48EFB82E-E45C-4DF4-AFD7-8C2AADFE851E}</a:tableStyleId>
              </a:tblPr>
              <a:tblGrid>
                <a:gridCol w="45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06" name="Google Shape;306;p36"/>
          <p:cNvCxnSpPr/>
          <p:nvPr/>
        </p:nvCxnSpPr>
        <p:spPr>
          <a:xfrm>
            <a:off x="2569178" y="2064862"/>
            <a:ext cx="450900" cy="30414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7" name="Google Shape;307;p36"/>
          <p:cNvSpPr txBox="1"/>
          <p:nvPr/>
        </p:nvSpPr>
        <p:spPr>
          <a:xfrm>
            <a:off x="1122266" y="1322742"/>
            <a:ext cx="199445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Tables of joint conditional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6"/>
          <p:cNvSpPr txBox="1"/>
          <p:nvPr/>
        </p:nvSpPr>
        <p:spPr>
          <a:xfrm>
            <a:off x="2508506" y="2083995"/>
            <a:ext cx="340158" cy="27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Font typeface="Arial"/>
              <a:buNone/>
            </a:pPr>
            <a:r>
              <a:rPr lang="en-US" sz="121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10" b="1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121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09" name="Google Shape;309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60060" y="1652100"/>
            <a:ext cx="1376940" cy="249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0" name="Google Shape;310;p36"/>
          <p:cNvCxnSpPr/>
          <p:nvPr/>
        </p:nvCxnSpPr>
        <p:spPr>
          <a:xfrm flipH="1">
            <a:off x="3621910" y="1887453"/>
            <a:ext cx="207140" cy="536689"/>
          </a:xfrm>
          <a:prstGeom prst="straightConnector1">
            <a:avLst/>
          </a:prstGeom>
          <a:noFill/>
          <a:ln w="444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pic>
        <p:nvPicPr>
          <p:cNvPr id="311" name="Google Shape;311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589213" y="3068638"/>
            <a:ext cx="1500187" cy="255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472943" y="2369002"/>
            <a:ext cx="766766" cy="351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86188" y="2341563"/>
            <a:ext cx="761880" cy="355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7"/>
          <p:cNvSpPr txBox="1">
            <a:spLocks noGrp="1"/>
          </p:cNvSpPr>
          <p:nvPr>
            <p:ph type="title"/>
          </p:nvPr>
        </p:nvSpPr>
        <p:spPr>
          <a:xfrm>
            <a:off x="23936" y="229761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Two predictors</a:t>
            </a:r>
            <a:endParaRPr/>
          </a:p>
        </p:txBody>
      </p:sp>
      <p:sp>
        <p:nvSpPr>
          <p:cNvPr id="319" name="Google Shape;319;p37"/>
          <p:cNvSpPr txBox="1">
            <a:spLocks noGrp="1"/>
          </p:cNvSpPr>
          <p:nvPr>
            <p:ph type="body" idx="1"/>
          </p:nvPr>
        </p:nvSpPr>
        <p:spPr>
          <a:xfrm>
            <a:off x="117311" y="790690"/>
            <a:ext cx="4414582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864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Suppose, we have our predictors  X</a:t>
            </a:r>
            <a:r>
              <a:rPr lang="en-US" baseline="-25000">
                <a:latin typeface="Georgia"/>
                <a:ea typeface="Georgia"/>
                <a:cs typeface="Georgia"/>
                <a:sym typeface="Georgia"/>
              </a:rPr>
              <a:t>1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= 1, X</a:t>
            </a:r>
            <a:r>
              <a:rPr lang="en-US" baseline="-25000"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= 1  What is the most precise prediction for Y?  Again, we compute 2 posterior probabilities </a:t>
            </a:r>
            <a:endParaRPr/>
          </a:p>
          <a:p>
            <a:pPr marL="0" lvl="0" indent="864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0" name="Google Shape;320;p37"/>
          <p:cNvSpPr txBox="1"/>
          <p:nvPr/>
        </p:nvSpPr>
        <p:spPr>
          <a:xfrm>
            <a:off x="171450" y="1270000"/>
            <a:ext cx="1651000" cy="495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7"/>
          <p:cNvSpPr/>
          <p:nvPr/>
        </p:nvSpPr>
        <p:spPr>
          <a:xfrm>
            <a:off x="1812408" y="1179415"/>
            <a:ext cx="2743200" cy="74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and choose the larger.  This will be an ideal Bayes classifier based on 2 predictors. 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to compute these posteriors?  By Bayes formula. 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975" y="1952625"/>
            <a:ext cx="2708275" cy="768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7"/>
          <p:cNvSpPr/>
          <p:nvPr/>
        </p:nvSpPr>
        <p:spPr>
          <a:xfrm>
            <a:off x="23936" y="2873375"/>
            <a:ext cx="357694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Which one is bigger?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Both have the same denominator.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 we need to compare just numerators.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4" name="Google Shape;324;p37"/>
          <p:cNvCxnSpPr/>
          <p:nvPr/>
        </p:nvCxnSpPr>
        <p:spPr>
          <a:xfrm>
            <a:off x="1812408" y="1270044"/>
            <a:ext cx="0" cy="56304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>
            <a:spLocks noGrp="1"/>
          </p:cNvSpPr>
          <p:nvPr>
            <p:ph type="title"/>
          </p:nvPr>
        </p:nvSpPr>
        <p:spPr>
          <a:xfrm>
            <a:off x="1" y="67187"/>
            <a:ext cx="4610099" cy="325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Agenda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247650" y="536554"/>
            <a:ext cx="3786600" cy="1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75" rIns="0" bIns="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Learning function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Model accuracy ?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Bayesian classifier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 predictors case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One and two predictors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Ideal Bayesian classification rate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Estimation of probabilities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Conditional independence. Naive Bayes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Python implementation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Questions and discussion</a:t>
            </a:r>
            <a:endParaRPr sz="12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4260608" y="3342078"/>
            <a:ext cx="267970" cy="89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7F7F7F"/>
                </a:solidFill>
                <a:latin typeface="Georgia"/>
                <a:ea typeface="Georgia"/>
                <a:cs typeface="Georgia"/>
                <a:sym typeface="Georgia"/>
              </a:rPr>
              <a:t>2</a:t>
            </a:fld>
            <a:r>
              <a:rPr lang="en-US" sz="600" b="0" i="0" u="none" strike="noStrike" cap="none">
                <a:solidFill>
                  <a:srgbClr val="7F7F7F"/>
                </a:solidFill>
                <a:latin typeface="Georgia"/>
                <a:ea typeface="Georgia"/>
                <a:cs typeface="Georgia"/>
                <a:sym typeface="Georgia"/>
              </a:rPr>
              <a:t> / 30</a:t>
            </a:r>
            <a:endParaRPr sz="6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>
            <a:spLocks noGrp="1"/>
          </p:cNvSpPr>
          <p:nvPr>
            <p:ph type="title"/>
          </p:nvPr>
        </p:nvSpPr>
        <p:spPr>
          <a:xfrm>
            <a:off x="0" y="282575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Two predictors</a:t>
            </a:r>
            <a:endParaRPr/>
          </a:p>
        </p:txBody>
      </p:sp>
      <p:sp>
        <p:nvSpPr>
          <p:cNvPr id="330" name="Google Shape;330;p38"/>
          <p:cNvSpPr txBox="1"/>
          <p:nvPr/>
        </p:nvSpPr>
        <p:spPr>
          <a:xfrm>
            <a:off x="323850" y="587375"/>
            <a:ext cx="4114800" cy="2590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9"/>
          <p:cNvSpPr txBox="1">
            <a:spLocks noGrp="1"/>
          </p:cNvSpPr>
          <p:nvPr>
            <p:ph type="title"/>
          </p:nvPr>
        </p:nvSpPr>
        <p:spPr>
          <a:xfrm>
            <a:off x="0" y="282575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Fully estimated Bayes classifier example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36" name="Google Shape;336;p39" descr="72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050" y="815975"/>
            <a:ext cx="2155250" cy="185121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7" name="Google Shape;337;p39"/>
          <p:cNvGraphicFramePr/>
          <p:nvPr/>
        </p:nvGraphicFramePr>
        <p:xfrm>
          <a:off x="2277828" y="96837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{523F0C3C-ABBB-4C08-A10C-7B51948847E9}</a:tableStyleId>
              </a:tblPr>
              <a:tblGrid>
                <a:gridCol w="115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4575" marR="34575" marT="17300" marB="17300">
                    <a:solidFill>
                      <a:srgbClr val="DAE5F1">
                        <a:alpha val="6627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4575" marR="34575" marT="17300" marB="17300">
                    <a:solidFill>
                      <a:srgbClr val="FDE9D8">
                        <a:alpha val="674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38" name="Google Shape;338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7113" y="1030288"/>
            <a:ext cx="1098550" cy="1122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67959" y="1042194"/>
            <a:ext cx="1082675" cy="109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56238" y="2413794"/>
            <a:ext cx="2156402" cy="2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0"/>
          <p:cNvSpPr txBox="1">
            <a:spLocks noGrp="1"/>
          </p:cNvSpPr>
          <p:nvPr>
            <p:ph type="title"/>
          </p:nvPr>
        </p:nvSpPr>
        <p:spPr>
          <a:xfrm>
            <a:off x="0" y="506575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Conditional independence assumption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7" name="Google Shape;347;p40"/>
          <p:cNvSpPr txBox="1">
            <a:spLocks noGrp="1"/>
          </p:cNvSpPr>
          <p:nvPr>
            <p:ph type="body" idx="1"/>
          </p:nvPr>
        </p:nvSpPr>
        <p:spPr>
          <a:xfrm>
            <a:off x="323119" y="840084"/>
            <a:ext cx="3976211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As, before, consider joint distribution of 3 variables: X</a:t>
            </a:r>
            <a:r>
              <a:rPr lang="en-US" baseline="-25000"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X</a:t>
            </a:r>
            <a:r>
              <a:rPr lang="en-US" baseline="-25000"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Y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Again, we illustrate just the minimal case of 2 values each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Probability space of a size 2</a:t>
            </a:r>
            <a:r>
              <a:rPr lang="en-US" baseline="30000">
                <a:latin typeface="Georgia"/>
                <a:ea typeface="Georgia"/>
                <a:cs typeface="Georgia"/>
                <a:sym typeface="Georgia"/>
              </a:rPr>
              <a:t>3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= 8 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MingLiU"/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48" name="Google Shape;348;p40" descr="7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830" y="1618594"/>
            <a:ext cx="1527039" cy="1247842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0"/>
          <p:cNvSpPr/>
          <p:nvPr/>
        </p:nvSpPr>
        <p:spPr>
          <a:xfrm>
            <a:off x="2562822" y="1327139"/>
            <a:ext cx="1462260" cy="25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X</a:t>
            </a:r>
            <a:r>
              <a:rPr lang="en-US" sz="1059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X</a:t>
            </a:r>
            <a:r>
              <a:rPr lang="en-US" sz="1059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predict Y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0"/>
          <p:cNvSpPr txBox="1"/>
          <p:nvPr/>
        </p:nvSpPr>
        <p:spPr>
          <a:xfrm>
            <a:off x="1913189" y="2131963"/>
            <a:ext cx="638467" cy="221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7"/>
              <a:buFont typeface="Arial"/>
              <a:buNone/>
            </a:pPr>
            <a:r>
              <a:rPr lang="en-US" sz="907" b="0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Cond. ind</a:t>
            </a:r>
            <a:endParaRPr sz="907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1" name="Google Shape;351;p40"/>
          <p:cNvSpPr txBox="1"/>
          <p:nvPr/>
        </p:nvSpPr>
        <p:spPr>
          <a:xfrm>
            <a:off x="2507923" y="1684608"/>
            <a:ext cx="291702" cy="282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600" b="0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16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2" name="Google Shape;352;p40"/>
          <p:cNvSpPr txBox="1"/>
          <p:nvPr/>
        </p:nvSpPr>
        <p:spPr>
          <a:xfrm>
            <a:off x="2507923" y="2482729"/>
            <a:ext cx="291702" cy="23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600" b="0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16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53" name="Google Shape;353;p40"/>
          <p:cNvCxnSpPr>
            <a:stCxn id="352" idx="3"/>
            <a:endCxn id="354" idx="1"/>
          </p:cNvCxnSpPr>
          <p:nvPr/>
        </p:nvCxnSpPr>
        <p:spPr>
          <a:xfrm rot="10800000" flipH="1">
            <a:off x="2799625" y="2179449"/>
            <a:ext cx="812100" cy="418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5" name="Google Shape;355;p40"/>
          <p:cNvCxnSpPr>
            <a:endCxn id="354" idx="1"/>
          </p:cNvCxnSpPr>
          <p:nvPr/>
        </p:nvCxnSpPr>
        <p:spPr>
          <a:xfrm>
            <a:off x="2756841" y="1885750"/>
            <a:ext cx="855000" cy="293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54" name="Google Shape;354;p40"/>
          <p:cNvSpPr txBox="1"/>
          <p:nvPr/>
        </p:nvSpPr>
        <p:spPr>
          <a:xfrm>
            <a:off x="3611841" y="2069913"/>
            <a:ext cx="207043" cy="21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0"/>
          <p:cNvSpPr txBox="1"/>
          <p:nvPr/>
        </p:nvSpPr>
        <p:spPr>
          <a:xfrm>
            <a:off x="3042242" y="1826032"/>
            <a:ext cx="323804" cy="148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7"/>
              <a:buFont typeface="Arial"/>
              <a:buNone/>
            </a:pPr>
            <a:r>
              <a:rPr lang="en-US" sz="907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dep</a:t>
            </a:r>
            <a:endParaRPr sz="90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0"/>
          <p:cNvSpPr txBox="1"/>
          <p:nvPr/>
        </p:nvSpPr>
        <p:spPr>
          <a:xfrm>
            <a:off x="3076084" y="2442649"/>
            <a:ext cx="324239" cy="148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7"/>
              <a:buFont typeface="Arial"/>
              <a:buNone/>
            </a:pPr>
            <a:r>
              <a:rPr lang="en-US" sz="907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dep</a:t>
            </a:r>
            <a:endParaRPr sz="90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8" name="Google Shape;358;p40"/>
          <p:cNvCxnSpPr>
            <a:stCxn id="351" idx="2"/>
            <a:endCxn id="352" idx="0"/>
          </p:cNvCxnSpPr>
          <p:nvPr/>
        </p:nvCxnSpPr>
        <p:spPr>
          <a:xfrm>
            <a:off x="2653774" y="1967457"/>
            <a:ext cx="0" cy="515400"/>
          </a:xfrm>
          <a:prstGeom prst="straightConnector1">
            <a:avLst/>
          </a:prstGeom>
          <a:noFill/>
          <a:ln w="9525" cap="flat" cmpd="sng">
            <a:solidFill>
              <a:srgbClr val="F591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1"/>
          <p:cNvSpPr txBox="1">
            <a:spLocks noGrp="1"/>
          </p:cNvSpPr>
          <p:nvPr>
            <p:ph type="title"/>
          </p:nvPr>
        </p:nvSpPr>
        <p:spPr>
          <a:xfrm>
            <a:off x="0" y="219174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Conditional independence assumption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4" name="Google Shape;364;p41"/>
          <p:cNvSpPr txBox="1">
            <a:spLocks noGrp="1"/>
          </p:cNvSpPr>
          <p:nvPr>
            <p:ph type="body" idx="1"/>
          </p:nvPr>
        </p:nvSpPr>
        <p:spPr>
          <a:xfrm>
            <a:off x="158472" y="766633"/>
            <a:ext cx="429315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But assume conditional independence of two predictors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This means, joint tables of X</a:t>
            </a:r>
            <a:r>
              <a:rPr lang="en-US" baseline="-25000"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X</a:t>
            </a:r>
            <a:r>
              <a:rPr lang="en-US" baseline="-25000"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conditioned on Y, contain products </a:t>
            </a:r>
            <a:endParaRPr/>
          </a:p>
        </p:txBody>
      </p:sp>
      <p:graphicFrame>
        <p:nvGraphicFramePr>
          <p:cNvPr id="365" name="Google Shape;365;p41"/>
          <p:cNvGraphicFramePr/>
          <p:nvPr/>
        </p:nvGraphicFramePr>
        <p:xfrm>
          <a:off x="2549962" y="119546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{48EFB82E-E45C-4DF4-AFD7-8C2AADFE851E}</a:tableStyleId>
              </a:tblPr>
              <a:tblGrid>
                <a:gridCol w="39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1-p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 </a:t>
                      </a:r>
                      <a:r>
                        <a:rPr lang="en-US" sz="1200" u="none" strike="noStrike" cap="none"/>
                        <a:t>(1-</a:t>
                      </a: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200" u="none" strike="noStrike" cap="none"/>
                        <a:t>)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1-p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(1-</a:t>
                      </a: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200" u="none" strike="noStrike" cap="none"/>
                        <a:t>)</a:t>
                      </a: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strike="noStrike" cap="none"/>
                        <a:t>(1-</a:t>
                      </a: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200" u="none" strike="noStrike" cap="none"/>
                        <a:t>) (1-</a:t>
                      </a: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200" u="none" strike="noStrike" cap="none"/>
                        <a:t>)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66" name="Google Shape;366;p41"/>
          <p:cNvCxnSpPr/>
          <p:nvPr/>
        </p:nvCxnSpPr>
        <p:spPr>
          <a:xfrm>
            <a:off x="2531439" y="1187042"/>
            <a:ext cx="418765" cy="312563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7" name="Google Shape;367;p41"/>
          <p:cNvSpPr txBox="1"/>
          <p:nvPr/>
        </p:nvSpPr>
        <p:spPr>
          <a:xfrm>
            <a:off x="2657492" y="1122091"/>
            <a:ext cx="340158" cy="27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Font typeface="Arial"/>
              <a:buNone/>
            </a:pPr>
            <a:r>
              <a:rPr lang="en-US" sz="121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10" b="1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121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8" name="Google Shape;368;p41"/>
          <p:cNvSpPr txBox="1"/>
          <p:nvPr/>
        </p:nvSpPr>
        <p:spPr>
          <a:xfrm>
            <a:off x="2493825" y="1257272"/>
            <a:ext cx="327334" cy="27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Font typeface="Arial"/>
              <a:buNone/>
            </a:pPr>
            <a:r>
              <a:rPr lang="en-US" sz="121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10" b="1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121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9" name="Google Shape;369;p41"/>
          <p:cNvSpPr txBox="1"/>
          <p:nvPr/>
        </p:nvSpPr>
        <p:spPr>
          <a:xfrm>
            <a:off x="593725" y="1292225"/>
            <a:ext cx="1466414" cy="2698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136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1"/>
          <p:cNvSpPr txBox="1"/>
          <p:nvPr/>
        </p:nvSpPr>
        <p:spPr>
          <a:xfrm>
            <a:off x="53975" y="1592263"/>
            <a:ext cx="2478088" cy="5270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1"/>
          <p:cNvSpPr/>
          <p:nvPr/>
        </p:nvSpPr>
        <p:spPr>
          <a:xfrm>
            <a:off x="189169" y="2466186"/>
            <a:ext cx="4324028" cy="41832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882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2"/>
          <p:cNvSpPr txBox="1">
            <a:spLocks noGrp="1"/>
          </p:cNvSpPr>
          <p:nvPr>
            <p:ph type="title"/>
          </p:nvPr>
        </p:nvSpPr>
        <p:spPr>
          <a:xfrm>
            <a:off x="0" y="299819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Conditional independence assumption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377" name="Google Shape;377;p42"/>
          <p:cNvGraphicFramePr/>
          <p:nvPr/>
        </p:nvGraphicFramePr>
        <p:xfrm>
          <a:off x="2549962" y="119546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{48EFB82E-E45C-4DF4-AFD7-8C2AADFE851E}</a:tableStyleId>
              </a:tblPr>
              <a:tblGrid>
                <a:gridCol w="39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1-q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 </a:t>
                      </a:r>
                      <a:r>
                        <a:rPr lang="en-US" sz="1200" u="none" strike="noStrike" cap="none"/>
                        <a:t>(1-</a:t>
                      </a: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200" u="none" strike="noStrike" cap="none"/>
                        <a:t>)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1-q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(1-</a:t>
                      </a: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200" u="none" strike="noStrike" cap="none"/>
                        <a:t>)</a:t>
                      </a: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strike="noStrike" cap="none"/>
                        <a:t>(1-</a:t>
                      </a: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200" u="none" strike="noStrike" cap="none"/>
                        <a:t>) (1-</a:t>
                      </a: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200" u="none" strike="noStrike" cap="none"/>
                        <a:t>)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78" name="Google Shape;378;p42"/>
          <p:cNvCxnSpPr/>
          <p:nvPr/>
        </p:nvCxnSpPr>
        <p:spPr>
          <a:xfrm>
            <a:off x="2531439" y="1187042"/>
            <a:ext cx="418765" cy="312563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9" name="Google Shape;379;p42"/>
          <p:cNvSpPr txBox="1"/>
          <p:nvPr/>
        </p:nvSpPr>
        <p:spPr>
          <a:xfrm>
            <a:off x="2663445" y="1115789"/>
            <a:ext cx="340158" cy="27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Font typeface="Arial"/>
              <a:buNone/>
            </a:pPr>
            <a:r>
              <a:rPr lang="en-US" sz="121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10" b="1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121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0" name="Google Shape;380;p42"/>
          <p:cNvSpPr txBox="1"/>
          <p:nvPr/>
        </p:nvSpPr>
        <p:spPr>
          <a:xfrm>
            <a:off x="2506190" y="1250499"/>
            <a:ext cx="327334" cy="27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Font typeface="Arial"/>
              <a:buNone/>
            </a:pPr>
            <a:r>
              <a:rPr lang="en-US" sz="121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10" b="1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121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81" name="Google Shape;38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975" y="1292225"/>
            <a:ext cx="1093788" cy="2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250" y="1573373"/>
            <a:ext cx="2360185" cy="490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>
            <a:spLocks noGrp="1"/>
          </p:cNvSpPr>
          <p:nvPr>
            <p:ph type="title"/>
          </p:nvPr>
        </p:nvSpPr>
        <p:spPr>
          <a:xfrm>
            <a:off x="0" y="206375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Conditional independence assumption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8" name="Google Shape;388;p43"/>
          <p:cNvSpPr/>
          <p:nvPr/>
        </p:nvSpPr>
        <p:spPr>
          <a:xfrm>
            <a:off x="99581" y="831850"/>
            <a:ext cx="3729470" cy="589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 our predictor pair is X</a:t>
            </a:r>
            <a:r>
              <a:rPr lang="en-US" sz="1059" b="0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=i, X</a:t>
            </a:r>
            <a:r>
              <a:rPr lang="en-US" sz="1059" b="0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=j .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to make a decision on Y value?  If all the above probabilities are given,  we compare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3"/>
          <p:cNvSpPr txBox="1"/>
          <p:nvPr/>
        </p:nvSpPr>
        <p:spPr>
          <a:xfrm>
            <a:off x="704850" y="1422400"/>
            <a:ext cx="3352800" cy="1223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4"/>
          <p:cNvSpPr txBox="1">
            <a:spLocks noGrp="1"/>
          </p:cNvSpPr>
          <p:nvPr>
            <p:ph type="title"/>
          </p:nvPr>
        </p:nvSpPr>
        <p:spPr>
          <a:xfrm>
            <a:off x="0" y="228991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Joint estimation based on independence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5" name="Google Shape;395;p44"/>
          <p:cNvSpPr txBox="1">
            <a:spLocks noGrp="1"/>
          </p:cNvSpPr>
          <p:nvPr>
            <p:ph type="body" idx="1"/>
          </p:nvPr>
        </p:nvSpPr>
        <p:spPr>
          <a:xfrm>
            <a:off x="292248" y="877129"/>
            <a:ext cx="3976211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We assume independence of X</a:t>
            </a:r>
            <a:r>
              <a:rPr lang="en-US" baseline="-25000"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and X</a:t>
            </a:r>
            <a:r>
              <a:rPr lang="en-US" baseline="-25000"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both conditioned on Y </a:t>
            </a:r>
            <a:endParaRPr/>
          </a:p>
        </p:txBody>
      </p:sp>
      <p:sp>
        <p:nvSpPr>
          <p:cNvPr id="396" name="Google Shape;396;p44"/>
          <p:cNvSpPr/>
          <p:nvPr/>
        </p:nvSpPr>
        <p:spPr>
          <a:xfrm>
            <a:off x="363008" y="1401230"/>
            <a:ext cx="2122697" cy="25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terms of joint conditional cdf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4314" y="1125238"/>
            <a:ext cx="573088" cy="249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8827" y="1127673"/>
            <a:ext cx="579438" cy="239712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44"/>
          <p:cNvSpPr/>
          <p:nvPr/>
        </p:nvSpPr>
        <p:spPr>
          <a:xfrm>
            <a:off x="863204" y="1113099"/>
            <a:ext cx="451246" cy="25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||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0" name="Google Shape;400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8938" y="1738313"/>
            <a:ext cx="2911475" cy="261937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4"/>
          <p:cNvSpPr/>
          <p:nvPr/>
        </p:nvSpPr>
        <p:spPr>
          <a:xfrm>
            <a:off x="281751" y="2138813"/>
            <a:ext cx="4113474" cy="41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Assumption of independence is one of the ways to get rid of gaps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First compute the marginal frequencies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>
            <a:spLocks noGrp="1"/>
          </p:cNvSpPr>
          <p:nvPr>
            <p:ph type="title"/>
          </p:nvPr>
        </p:nvSpPr>
        <p:spPr>
          <a:xfrm>
            <a:off x="-18657" y="192553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Joint estimation based on independence. Example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7" name="Google Shape;407;p45"/>
          <p:cNvSpPr txBox="1">
            <a:spLocks noGrp="1"/>
          </p:cNvSpPr>
          <p:nvPr>
            <p:ph type="body" idx="1"/>
          </p:nvPr>
        </p:nvSpPr>
        <p:spPr>
          <a:xfrm>
            <a:off x="192151" y="864780"/>
            <a:ext cx="4375002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Suppose we have the same occurrences table as in the previous slide </a:t>
            </a:r>
            <a:endParaRPr/>
          </a:p>
        </p:txBody>
      </p:sp>
      <p:graphicFrame>
        <p:nvGraphicFramePr>
          <p:cNvPr id="408" name="Google Shape;408;p45"/>
          <p:cNvGraphicFramePr/>
          <p:nvPr/>
        </p:nvGraphicFramePr>
        <p:xfrm>
          <a:off x="312594" y="150177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{48EFB82E-E45C-4DF4-AFD7-8C2AADFE851E}</a:tableStyleId>
              </a:tblPr>
              <a:tblGrid>
                <a:gridCol w="44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9" name="Google Shape;409;p45"/>
          <p:cNvSpPr/>
          <p:nvPr/>
        </p:nvSpPr>
        <p:spPr>
          <a:xfrm>
            <a:off x="977824" y="1830179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45"/>
          <p:cNvSpPr/>
          <p:nvPr/>
        </p:nvSpPr>
        <p:spPr>
          <a:xfrm>
            <a:off x="790792" y="1969273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45"/>
          <p:cNvSpPr/>
          <p:nvPr/>
        </p:nvSpPr>
        <p:spPr>
          <a:xfrm>
            <a:off x="1008153" y="1993537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5"/>
          <p:cNvSpPr/>
          <p:nvPr/>
        </p:nvSpPr>
        <p:spPr>
          <a:xfrm>
            <a:off x="857841" y="2151787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45"/>
          <p:cNvSpPr/>
          <p:nvPr/>
        </p:nvSpPr>
        <p:spPr>
          <a:xfrm>
            <a:off x="876580" y="2297255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45"/>
          <p:cNvSpPr/>
          <p:nvPr/>
        </p:nvSpPr>
        <p:spPr>
          <a:xfrm>
            <a:off x="1063721" y="2144638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45"/>
          <p:cNvSpPr/>
          <p:nvPr/>
        </p:nvSpPr>
        <p:spPr>
          <a:xfrm>
            <a:off x="1068812" y="2297255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45"/>
          <p:cNvSpPr/>
          <p:nvPr/>
        </p:nvSpPr>
        <p:spPr>
          <a:xfrm>
            <a:off x="1372108" y="2242451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7" name="Google Shape;417;p45"/>
          <p:cNvCxnSpPr/>
          <p:nvPr/>
        </p:nvCxnSpPr>
        <p:spPr>
          <a:xfrm>
            <a:off x="313859" y="1508898"/>
            <a:ext cx="443462" cy="294041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8" name="Google Shape;418;p45"/>
          <p:cNvSpPr txBox="1"/>
          <p:nvPr/>
        </p:nvSpPr>
        <p:spPr>
          <a:xfrm>
            <a:off x="464609" y="1455675"/>
            <a:ext cx="340158" cy="27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Font typeface="Arial"/>
              <a:buNone/>
            </a:pPr>
            <a:r>
              <a:rPr lang="en-US" sz="121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10" b="1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121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9" name="Google Shape;419;p45"/>
          <p:cNvSpPr txBox="1"/>
          <p:nvPr/>
        </p:nvSpPr>
        <p:spPr>
          <a:xfrm>
            <a:off x="255479" y="1566235"/>
            <a:ext cx="327334" cy="27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Font typeface="Arial"/>
              <a:buNone/>
            </a:pPr>
            <a:r>
              <a:rPr lang="en-US" sz="121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10" b="1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121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420" name="Google Shape;420;p45"/>
          <p:cNvGraphicFramePr/>
          <p:nvPr/>
        </p:nvGraphicFramePr>
        <p:xfrm>
          <a:off x="2245132" y="152029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{48EFB82E-E45C-4DF4-AFD7-8C2AADFE851E}</a:tableStyleId>
              </a:tblPr>
              <a:tblGrid>
                <a:gridCol w="44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1" name="Google Shape;421;p45"/>
          <p:cNvSpPr/>
          <p:nvPr/>
        </p:nvSpPr>
        <p:spPr>
          <a:xfrm>
            <a:off x="2910361" y="1848702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45"/>
          <p:cNvSpPr/>
          <p:nvPr/>
        </p:nvSpPr>
        <p:spPr>
          <a:xfrm>
            <a:off x="2723329" y="1987796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45"/>
          <p:cNvSpPr/>
          <p:nvPr/>
        </p:nvSpPr>
        <p:spPr>
          <a:xfrm>
            <a:off x="2940691" y="2012060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45"/>
          <p:cNvSpPr/>
          <p:nvPr/>
        </p:nvSpPr>
        <p:spPr>
          <a:xfrm>
            <a:off x="2790379" y="2170310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5"/>
          <p:cNvSpPr/>
          <p:nvPr/>
        </p:nvSpPr>
        <p:spPr>
          <a:xfrm>
            <a:off x="2809118" y="2315778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45"/>
          <p:cNvSpPr/>
          <p:nvPr/>
        </p:nvSpPr>
        <p:spPr>
          <a:xfrm>
            <a:off x="2996259" y="2163161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45"/>
          <p:cNvSpPr/>
          <p:nvPr/>
        </p:nvSpPr>
        <p:spPr>
          <a:xfrm>
            <a:off x="3001350" y="2315778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45"/>
          <p:cNvSpPr/>
          <p:nvPr/>
        </p:nvSpPr>
        <p:spPr>
          <a:xfrm>
            <a:off x="3304645" y="2260974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9" name="Google Shape;429;p45"/>
          <p:cNvCxnSpPr/>
          <p:nvPr/>
        </p:nvCxnSpPr>
        <p:spPr>
          <a:xfrm>
            <a:off x="2246396" y="1527421"/>
            <a:ext cx="443462" cy="294041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0" name="Google Shape;430;p45"/>
          <p:cNvSpPr txBox="1"/>
          <p:nvPr/>
        </p:nvSpPr>
        <p:spPr>
          <a:xfrm>
            <a:off x="2397147" y="1474198"/>
            <a:ext cx="340158" cy="27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Font typeface="Arial"/>
              <a:buNone/>
            </a:pPr>
            <a:r>
              <a:rPr lang="en-US" sz="121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10" b="1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121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1" name="Google Shape;431;p45"/>
          <p:cNvSpPr txBox="1"/>
          <p:nvPr/>
        </p:nvSpPr>
        <p:spPr>
          <a:xfrm>
            <a:off x="2188016" y="1584757"/>
            <a:ext cx="327334" cy="27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Font typeface="Arial"/>
              <a:buNone/>
            </a:pPr>
            <a:r>
              <a:rPr lang="en-US" sz="121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10" b="1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121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2" name="Google Shape;432;p45"/>
          <p:cNvSpPr txBox="1"/>
          <p:nvPr/>
        </p:nvSpPr>
        <p:spPr>
          <a:xfrm>
            <a:off x="700778" y="2491460"/>
            <a:ext cx="335467" cy="20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rmAutofit/>
          </a:bodyPr>
          <a:lstStyle/>
          <a:p>
            <a:pPr marL="86434" marR="0" lvl="0" indent="-864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Y=1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5"/>
          <p:cNvSpPr txBox="1"/>
          <p:nvPr/>
        </p:nvSpPr>
        <p:spPr>
          <a:xfrm>
            <a:off x="3607609" y="1844773"/>
            <a:ext cx="549508" cy="20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rmAutofit/>
          </a:bodyPr>
          <a:lstStyle/>
          <a:p>
            <a:pPr marL="86434" marR="0" lvl="0" indent="-864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3+0=3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45"/>
          <p:cNvSpPr txBox="1"/>
          <p:nvPr/>
        </p:nvSpPr>
        <p:spPr>
          <a:xfrm>
            <a:off x="3605727" y="2185794"/>
            <a:ext cx="549508" cy="20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rmAutofit/>
          </a:bodyPr>
          <a:lstStyle/>
          <a:p>
            <a:pPr marL="86434" marR="0" lvl="0" indent="-864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4+1=5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45"/>
          <p:cNvSpPr txBox="1"/>
          <p:nvPr/>
        </p:nvSpPr>
        <p:spPr>
          <a:xfrm>
            <a:off x="2725928" y="2514311"/>
            <a:ext cx="432198" cy="20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rmAutofit/>
          </a:bodyPr>
          <a:lstStyle/>
          <a:p>
            <a:pPr marL="86434" marR="0" lvl="0" indent="-864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3+4=7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45"/>
          <p:cNvSpPr txBox="1"/>
          <p:nvPr/>
        </p:nvSpPr>
        <p:spPr>
          <a:xfrm>
            <a:off x="3158126" y="2509983"/>
            <a:ext cx="447601" cy="20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rmAutofit/>
          </a:bodyPr>
          <a:lstStyle/>
          <a:p>
            <a:pPr marL="86434" marR="0" lvl="0" indent="-864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0+1=1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45"/>
          <p:cNvSpPr txBox="1"/>
          <p:nvPr/>
        </p:nvSpPr>
        <p:spPr>
          <a:xfrm>
            <a:off x="3707633" y="2556552"/>
            <a:ext cx="919962" cy="20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rmAutofit/>
          </a:bodyPr>
          <a:lstStyle/>
          <a:p>
            <a:pPr marL="86434" marR="0" lvl="0" indent="-864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7+1=3+5=8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8" name="Google Shape;438;p45"/>
          <p:cNvCxnSpPr/>
          <p:nvPr/>
        </p:nvCxnSpPr>
        <p:spPr>
          <a:xfrm>
            <a:off x="1779711" y="1954107"/>
            <a:ext cx="408305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39" name="Google Shape;439;p45"/>
          <p:cNvSpPr txBox="1"/>
          <p:nvPr/>
        </p:nvSpPr>
        <p:spPr>
          <a:xfrm>
            <a:off x="2322545" y="2521809"/>
            <a:ext cx="335467" cy="20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rmAutofit/>
          </a:bodyPr>
          <a:lstStyle/>
          <a:p>
            <a:pPr marL="86434" marR="0" lvl="0" indent="-864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Y=1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6"/>
          <p:cNvSpPr txBox="1">
            <a:spLocks noGrp="1"/>
          </p:cNvSpPr>
          <p:nvPr>
            <p:ph type="title"/>
          </p:nvPr>
        </p:nvSpPr>
        <p:spPr>
          <a:xfrm>
            <a:off x="-26416" y="298551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Joint estimation based on independence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6" name="Google Shape;446;p46"/>
          <p:cNvSpPr txBox="1">
            <a:spLocks noGrp="1"/>
          </p:cNvSpPr>
          <p:nvPr>
            <p:ph type="body" idx="1"/>
          </p:nvPr>
        </p:nvSpPr>
        <p:spPr>
          <a:xfrm>
            <a:off x="166704" y="877129"/>
            <a:ext cx="1778182" cy="643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Convert absolute frequencies to relative, dividing by the grand total </a:t>
            </a:r>
            <a:endParaRPr/>
          </a:p>
        </p:txBody>
      </p:sp>
      <p:graphicFrame>
        <p:nvGraphicFramePr>
          <p:cNvPr id="447" name="Google Shape;447;p46"/>
          <p:cNvGraphicFramePr/>
          <p:nvPr/>
        </p:nvGraphicFramePr>
        <p:xfrm>
          <a:off x="276577" y="161211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{48EFB82E-E45C-4DF4-AFD7-8C2AADFE851E}</a:tableStyleId>
              </a:tblPr>
              <a:tblGrid>
                <a:gridCol w="44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?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?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?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?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48" name="Google Shape;448;p46"/>
          <p:cNvCxnSpPr/>
          <p:nvPr/>
        </p:nvCxnSpPr>
        <p:spPr>
          <a:xfrm>
            <a:off x="277841" y="1619239"/>
            <a:ext cx="443462" cy="294041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9" name="Google Shape;449;p46"/>
          <p:cNvSpPr txBox="1"/>
          <p:nvPr/>
        </p:nvSpPr>
        <p:spPr>
          <a:xfrm>
            <a:off x="428592" y="1566016"/>
            <a:ext cx="340158" cy="27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Font typeface="Arial"/>
              <a:buNone/>
            </a:pPr>
            <a:r>
              <a:rPr lang="en-US" sz="121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10" b="1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121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0" name="Google Shape;450;p46"/>
          <p:cNvSpPr txBox="1"/>
          <p:nvPr/>
        </p:nvSpPr>
        <p:spPr>
          <a:xfrm>
            <a:off x="219461" y="1676575"/>
            <a:ext cx="327334" cy="27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Font typeface="Arial"/>
              <a:buNone/>
            </a:pPr>
            <a:r>
              <a:rPr lang="en-US" sz="121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10" b="1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121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1" name="Google Shape;451;p46"/>
          <p:cNvSpPr txBox="1"/>
          <p:nvPr/>
        </p:nvSpPr>
        <p:spPr>
          <a:xfrm>
            <a:off x="1623826" y="1937041"/>
            <a:ext cx="549508" cy="20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rmAutofit/>
          </a:bodyPr>
          <a:lstStyle/>
          <a:p>
            <a:pPr marL="86434" marR="0" lvl="0" indent="-864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3/8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46"/>
          <p:cNvSpPr txBox="1"/>
          <p:nvPr/>
        </p:nvSpPr>
        <p:spPr>
          <a:xfrm>
            <a:off x="1650581" y="2272508"/>
            <a:ext cx="549508" cy="20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rmAutofit/>
          </a:bodyPr>
          <a:lstStyle/>
          <a:p>
            <a:pPr marL="86434" marR="0" lvl="0" indent="-864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5/8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6"/>
          <p:cNvSpPr txBox="1"/>
          <p:nvPr/>
        </p:nvSpPr>
        <p:spPr>
          <a:xfrm>
            <a:off x="732677" y="2607975"/>
            <a:ext cx="398942" cy="20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rmAutofit/>
          </a:bodyPr>
          <a:lstStyle/>
          <a:p>
            <a:pPr marL="86434" marR="0" lvl="0" indent="-864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7/8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46"/>
          <p:cNvSpPr txBox="1"/>
          <p:nvPr/>
        </p:nvSpPr>
        <p:spPr>
          <a:xfrm>
            <a:off x="1189571" y="2601801"/>
            <a:ext cx="417464" cy="20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rmAutofit/>
          </a:bodyPr>
          <a:lstStyle/>
          <a:p>
            <a:pPr marL="86434" marR="0" lvl="0" indent="-864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1/8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46"/>
          <p:cNvSpPr txBox="1"/>
          <p:nvPr/>
        </p:nvSpPr>
        <p:spPr>
          <a:xfrm>
            <a:off x="1731683" y="2601800"/>
            <a:ext cx="316945" cy="20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rmAutofit/>
          </a:bodyPr>
          <a:lstStyle/>
          <a:p>
            <a:pPr marL="86434" marR="0" lvl="0" indent="-864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46"/>
          <p:cNvSpPr/>
          <p:nvPr/>
        </p:nvSpPr>
        <p:spPr>
          <a:xfrm>
            <a:off x="2053307" y="967941"/>
            <a:ext cx="2635658" cy="25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Fill the joint by the product of marginals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7" name="Google Shape;457;p46"/>
          <p:cNvGraphicFramePr/>
          <p:nvPr/>
        </p:nvGraphicFramePr>
        <p:xfrm>
          <a:off x="2753982" y="161544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{48EFB82E-E45C-4DF4-AFD7-8C2AADFE851E}</a:tableStyleId>
              </a:tblPr>
              <a:tblGrid>
                <a:gridCol w="44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58" name="Google Shape;458;p46"/>
          <p:cNvCxnSpPr/>
          <p:nvPr/>
        </p:nvCxnSpPr>
        <p:spPr>
          <a:xfrm>
            <a:off x="2755246" y="1622571"/>
            <a:ext cx="443462" cy="294041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9" name="Google Shape;459;p46"/>
          <p:cNvSpPr txBox="1"/>
          <p:nvPr/>
        </p:nvSpPr>
        <p:spPr>
          <a:xfrm>
            <a:off x="2905997" y="1569348"/>
            <a:ext cx="340158" cy="27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Font typeface="Arial"/>
              <a:buNone/>
            </a:pPr>
            <a:r>
              <a:rPr lang="en-US" sz="121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10" b="1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121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0" name="Google Shape;460;p46"/>
          <p:cNvSpPr txBox="1"/>
          <p:nvPr/>
        </p:nvSpPr>
        <p:spPr>
          <a:xfrm>
            <a:off x="2696866" y="1679907"/>
            <a:ext cx="327334" cy="27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Font typeface="Arial"/>
              <a:buNone/>
            </a:pPr>
            <a:r>
              <a:rPr lang="en-US" sz="121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10" b="1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121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1" name="Google Shape;461;p46"/>
          <p:cNvSpPr txBox="1"/>
          <p:nvPr/>
        </p:nvSpPr>
        <p:spPr>
          <a:xfrm>
            <a:off x="4101231" y="1940372"/>
            <a:ext cx="549508" cy="20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rmAutofit/>
          </a:bodyPr>
          <a:lstStyle/>
          <a:p>
            <a:pPr marL="86434" marR="0" lvl="0" indent="-864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3/8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46"/>
          <p:cNvSpPr txBox="1"/>
          <p:nvPr/>
        </p:nvSpPr>
        <p:spPr>
          <a:xfrm>
            <a:off x="4105494" y="2272507"/>
            <a:ext cx="549508" cy="20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rmAutofit/>
          </a:bodyPr>
          <a:lstStyle/>
          <a:p>
            <a:pPr marL="86434" marR="0" lvl="0" indent="-864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5/8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46"/>
          <p:cNvSpPr txBox="1"/>
          <p:nvPr/>
        </p:nvSpPr>
        <p:spPr>
          <a:xfrm>
            <a:off x="3210082" y="2611306"/>
            <a:ext cx="352274" cy="20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rmAutofit/>
          </a:bodyPr>
          <a:lstStyle/>
          <a:p>
            <a:pPr marL="86434" marR="0" lvl="0" indent="-864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7/8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46"/>
          <p:cNvSpPr txBox="1"/>
          <p:nvPr/>
        </p:nvSpPr>
        <p:spPr>
          <a:xfrm>
            <a:off x="3666976" y="2605132"/>
            <a:ext cx="549508" cy="20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rmAutofit/>
          </a:bodyPr>
          <a:lstStyle/>
          <a:p>
            <a:pPr marL="86434" marR="0" lvl="0" indent="-864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1/8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46"/>
          <p:cNvSpPr txBox="1"/>
          <p:nvPr/>
        </p:nvSpPr>
        <p:spPr>
          <a:xfrm>
            <a:off x="4196870" y="2565809"/>
            <a:ext cx="316945" cy="20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rmAutofit/>
          </a:bodyPr>
          <a:lstStyle/>
          <a:p>
            <a:pPr marL="86434" marR="0" lvl="0" indent="-864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6" name="Google Shape;466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28605" y="1898353"/>
            <a:ext cx="339926" cy="326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14164" y="1902750"/>
            <a:ext cx="271255" cy="318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48872" y="2207065"/>
            <a:ext cx="313484" cy="320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714164" y="2207065"/>
            <a:ext cx="306654" cy="3208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0" name="Google Shape;470;p46"/>
          <p:cNvCxnSpPr/>
          <p:nvPr/>
        </p:nvCxnSpPr>
        <p:spPr>
          <a:xfrm>
            <a:off x="2048628" y="2075384"/>
            <a:ext cx="575705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7"/>
          <p:cNvSpPr txBox="1"/>
          <p:nvPr/>
        </p:nvSpPr>
        <p:spPr>
          <a:xfrm>
            <a:off x="0" y="130175"/>
            <a:ext cx="46101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Bayes Optimal Classifier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6" name="Google Shape;476;p47"/>
          <p:cNvPicPr preferRelativeResize="0"/>
          <p:nvPr/>
        </p:nvPicPr>
        <p:blipFill rotWithShape="1">
          <a:blip r:embed="rId3">
            <a:alphaModFix/>
          </a:blip>
          <a:srcRect l="10570" t="19931" r="5830" b="21609"/>
          <a:stretch/>
        </p:blipFill>
        <p:spPr>
          <a:xfrm>
            <a:off x="781050" y="587374"/>
            <a:ext cx="2971800" cy="2688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>
            <a:spLocks noGrp="1"/>
          </p:cNvSpPr>
          <p:nvPr>
            <p:ph type="title"/>
          </p:nvPr>
        </p:nvSpPr>
        <p:spPr>
          <a:xfrm>
            <a:off x="1381734" y="211465"/>
            <a:ext cx="184340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Classification Problems</a:t>
            </a:r>
            <a:endParaRPr/>
          </a:p>
        </p:txBody>
      </p:sp>
      <p:sp>
        <p:nvSpPr>
          <p:cNvPr id="78" name="Google Shape;78;p21"/>
          <p:cNvSpPr txBox="1"/>
          <p:nvPr/>
        </p:nvSpPr>
        <p:spPr>
          <a:xfrm>
            <a:off x="4214215" y="3342078"/>
            <a:ext cx="314325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</a:t>
            </a:fld>
            <a:r>
              <a:rPr lang="en-US"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/ 30</a:t>
            </a:r>
            <a:endParaRPr sz="600" b="0" i="0" u="none" strike="noStrike" cap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9" name="Google Shape;79;p21"/>
          <p:cNvSpPr txBox="1"/>
          <p:nvPr/>
        </p:nvSpPr>
        <p:spPr>
          <a:xfrm>
            <a:off x="206463" y="815975"/>
            <a:ext cx="4193946" cy="1502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25400" marR="68580" lvl="0" indent="0" algn="l" rtl="0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Here the response variable </a:t>
            </a:r>
            <a:r>
              <a:rPr lang="en-US" sz="1100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   </a:t>
            </a:r>
            <a:r>
              <a:rPr lang="en-US" sz="11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is </a:t>
            </a:r>
            <a:r>
              <a:rPr lang="en-US" sz="1100" b="0" i="1" u="none" strike="noStrike" cap="none">
                <a:solidFill>
                  <a:srgbClr val="009900"/>
                </a:solidFill>
                <a:latin typeface="Georgia"/>
                <a:ea typeface="Georgia"/>
                <a:cs typeface="Georgia"/>
                <a:sym typeface="Georgia"/>
              </a:rPr>
              <a:t>qualitative </a:t>
            </a:r>
            <a:r>
              <a:rPr lang="en-US" sz="11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— e.g. email is one  of C = (</a:t>
            </a:r>
            <a:r>
              <a:rPr lang="en-US" sz="1100" b="0" i="0" u="none" strike="noStrike" cap="none">
                <a:solidFill>
                  <a:srgbClr val="990000"/>
                </a:solidFill>
                <a:latin typeface="Georgia"/>
                <a:ea typeface="Georgia"/>
                <a:cs typeface="Georgia"/>
                <a:sym typeface="Georgia"/>
              </a:rPr>
              <a:t>spam</a:t>
            </a:r>
            <a:r>
              <a:rPr lang="en-US" sz="1100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1100" b="0" i="0" u="none" strike="noStrike" cap="none">
                <a:solidFill>
                  <a:srgbClr val="990000"/>
                </a:solidFill>
                <a:latin typeface="Georgia"/>
                <a:ea typeface="Georgia"/>
                <a:cs typeface="Georgia"/>
                <a:sym typeface="Georgia"/>
              </a:rPr>
              <a:t>ham</a:t>
            </a:r>
            <a:r>
              <a:rPr lang="en-US" sz="11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(</a:t>
            </a:r>
            <a:r>
              <a:rPr lang="en-US" sz="1100" b="0" i="0" u="none" strike="noStrike" cap="none">
                <a:solidFill>
                  <a:srgbClr val="990000"/>
                </a:solidFill>
                <a:latin typeface="Georgia"/>
                <a:ea typeface="Georgia"/>
                <a:cs typeface="Georgia"/>
                <a:sym typeface="Georgia"/>
              </a:rPr>
              <a:t>ham</a:t>
            </a:r>
            <a:r>
              <a:rPr lang="en-US" sz="11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=good email), digit class is one of  C  = {</a:t>
            </a:r>
            <a:r>
              <a:rPr lang="en-US" sz="1100" b="0" i="0" u="none" strike="noStrike" cap="none">
                <a:solidFill>
                  <a:srgbClr val="990000"/>
                </a:solidFill>
                <a:latin typeface="Georgia"/>
                <a:ea typeface="Georgia"/>
                <a:cs typeface="Georgia"/>
                <a:sym typeface="Georgia"/>
              </a:rPr>
              <a:t>0</a:t>
            </a:r>
            <a:r>
              <a:rPr lang="en-US" sz="1100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1100" b="0" i="0" u="none" strike="noStrike" cap="none">
                <a:solidFill>
                  <a:srgbClr val="990000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1100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. . . , </a:t>
            </a:r>
            <a:r>
              <a:rPr lang="en-US" sz="1100" b="0" i="0" u="none" strike="noStrike" cap="none">
                <a:solidFill>
                  <a:srgbClr val="990000"/>
                </a:solidFill>
                <a:latin typeface="Georgia"/>
                <a:ea typeface="Georgia"/>
                <a:cs typeface="Georgia"/>
                <a:sym typeface="Georgia"/>
              </a:rPr>
              <a:t>9</a:t>
            </a:r>
            <a:r>
              <a:rPr lang="en-US" sz="11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}. Our goals are to:</a:t>
            </a:r>
            <a:endParaRPr sz="11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02260" marR="17780" lvl="0" indent="-132714" algn="l" rtl="0">
              <a:lnSpc>
                <a:spcPct val="102699"/>
              </a:lnSpc>
              <a:spcBef>
                <a:spcPts val="30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Lucida Sans"/>
              <a:buChar char="•"/>
            </a:pPr>
            <a:r>
              <a:rPr lang="en-US" sz="11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Build a classifier </a:t>
            </a:r>
            <a:r>
              <a:rPr lang="en-US" sz="1100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US" sz="11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lang="en-US" sz="1100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1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that assigns a class label from C    to  a future unlabeled observation </a:t>
            </a:r>
            <a:r>
              <a:rPr lang="en-US" sz="1100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1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11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02260" marR="0" lvl="0" indent="-133348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Lucida Sans"/>
              <a:buChar char="•"/>
            </a:pPr>
            <a:r>
              <a:rPr lang="en-US" sz="11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Assess the uncertainty in each classification</a:t>
            </a:r>
            <a:endParaRPr sz="11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02260" marR="0" lvl="0" indent="-133348" algn="l" rtl="0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Lucida Sans"/>
              <a:buChar char="•"/>
            </a:pPr>
            <a:r>
              <a:rPr lang="en-US" sz="11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Understand the roles of the different predictors among</a:t>
            </a:r>
            <a:endParaRPr sz="11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0226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 </a:t>
            </a:r>
            <a:r>
              <a:rPr lang="en-US" sz="11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= (</a:t>
            </a:r>
            <a:r>
              <a:rPr lang="en-US" sz="1100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00" b="0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1100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X</a:t>
            </a:r>
            <a:r>
              <a:rPr lang="en-US" sz="1200" b="0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1100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. . . , X</a:t>
            </a:r>
            <a:r>
              <a:rPr lang="en-US" sz="1200" b="0" i="1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11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).</a:t>
            </a:r>
            <a:endParaRPr sz="11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8"/>
          <p:cNvSpPr txBox="1">
            <a:spLocks noGrp="1"/>
          </p:cNvSpPr>
          <p:nvPr>
            <p:ph type="title"/>
          </p:nvPr>
        </p:nvSpPr>
        <p:spPr>
          <a:xfrm>
            <a:off x="-11860" y="256748"/>
            <a:ext cx="4602517" cy="389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Naive Bayesian classifier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2" name="Google Shape;482;p48"/>
          <p:cNvSpPr txBox="1">
            <a:spLocks noGrp="1"/>
          </p:cNvSpPr>
          <p:nvPr>
            <p:ph type="body" idx="1"/>
          </p:nvPr>
        </p:nvSpPr>
        <p:spPr>
          <a:xfrm>
            <a:off x="171450" y="646420"/>
            <a:ext cx="434300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</a:pPr>
            <a:r>
              <a:rPr lang="en-US" sz="10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Naive Bayes classifier on Wiki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If we have many features, each taking on many values,  our occurrence table will be sparse. This means, most of the cells will have zero frequency.  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Having the direct estimated Bayes classifier will compare zeros in most of the cases.  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 That is why we better assume independence to estimate the probabilities.  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83" name="Google Shape;483;p48" descr="73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0650" y="2035175"/>
            <a:ext cx="1769176" cy="1129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9"/>
          <p:cNvSpPr txBox="1">
            <a:spLocks noGrp="1"/>
          </p:cNvSpPr>
          <p:nvPr>
            <p:ph type="title"/>
          </p:nvPr>
        </p:nvSpPr>
        <p:spPr>
          <a:xfrm>
            <a:off x="7583" y="209697"/>
            <a:ext cx="4602517" cy="389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Naive Bayesian classifier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9" name="Google Shape;489;p49"/>
          <p:cNvSpPr txBox="1">
            <a:spLocks noGrp="1"/>
          </p:cNvSpPr>
          <p:nvPr>
            <p:ph type="body" idx="1"/>
          </p:nvPr>
        </p:nvSpPr>
        <p:spPr>
          <a:xfrm>
            <a:off x="223565" y="801770"/>
            <a:ext cx="4291285" cy="103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Suppose, we have the following occurrence table for the first class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If combination for some value x</a:t>
            </a:r>
            <a:r>
              <a:rPr lang="en-US" baseline="-250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of variable X, and some value y</a:t>
            </a:r>
            <a:r>
              <a:rPr lang="en-US" baseline="-250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of variable Y, the combination (x</a:t>
            </a:r>
            <a:r>
              <a:rPr lang="en-US" baseline="-250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y</a:t>
            </a:r>
            <a:r>
              <a:rPr lang="en-US" baseline="-250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) did not occur in the training set, but it is expected in the testing set, it is recommended to add a very small frequency of this value, taking away from the other values. </a:t>
            </a:r>
            <a:r>
              <a:rPr lang="en-US" sz="907">
                <a:latin typeface="Georgia"/>
                <a:ea typeface="Georgia"/>
                <a:cs typeface="Georgia"/>
                <a:sym typeface="Georgia"/>
              </a:rPr>
              <a:t> </a:t>
            </a:r>
            <a:endParaRPr/>
          </a:p>
        </p:txBody>
      </p:sp>
      <p:sp>
        <p:nvSpPr>
          <p:cNvPr id="490" name="Google Shape;490;p49"/>
          <p:cNvSpPr txBox="1"/>
          <p:nvPr/>
        </p:nvSpPr>
        <p:spPr>
          <a:xfrm>
            <a:off x="3512446" y="2471343"/>
            <a:ext cx="679167" cy="222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rmAutofit/>
          </a:bodyPr>
          <a:lstStyle/>
          <a:p>
            <a:pPr marL="86434" marR="0" lvl="0" indent="-864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 Y=1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91" name="Google Shape;491;p49"/>
          <p:cNvGraphicFramePr/>
          <p:nvPr/>
        </p:nvGraphicFramePr>
        <p:xfrm>
          <a:off x="1009650" y="192763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{48EFB82E-E45C-4DF4-AFD7-8C2AADFE851E}</a:tableStyleId>
              </a:tblPr>
              <a:tblGrid>
                <a:gridCol w="41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92" name="Google Shape;492;p49"/>
          <p:cNvCxnSpPr/>
          <p:nvPr/>
        </p:nvCxnSpPr>
        <p:spPr>
          <a:xfrm>
            <a:off x="1009650" y="1927638"/>
            <a:ext cx="414648" cy="346974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3" name="Google Shape;493;p49"/>
          <p:cNvSpPr txBox="1"/>
          <p:nvPr/>
        </p:nvSpPr>
        <p:spPr>
          <a:xfrm>
            <a:off x="1139357" y="1869375"/>
            <a:ext cx="37142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00" b="1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120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4" name="Google Shape;494;p49"/>
          <p:cNvSpPr txBox="1"/>
          <p:nvPr/>
        </p:nvSpPr>
        <p:spPr>
          <a:xfrm>
            <a:off x="958830" y="2033790"/>
            <a:ext cx="33855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00" b="1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120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5" name="Google Shape;495;p49"/>
          <p:cNvSpPr/>
          <p:nvPr/>
        </p:nvSpPr>
        <p:spPr>
          <a:xfrm>
            <a:off x="1479838" y="2335895"/>
            <a:ext cx="61894" cy="67724"/>
          </a:xfrm>
          <a:prstGeom prst="ellipse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49"/>
          <p:cNvSpPr/>
          <p:nvPr/>
        </p:nvSpPr>
        <p:spPr>
          <a:xfrm>
            <a:off x="1691765" y="2438530"/>
            <a:ext cx="61894" cy="67724"/>
          </a:xfrm>
          <a:prstGeom prst="ellipse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49"/>
          <p:cNvSpPr/>
          <p:nvPr/>
        </p:nvSpPr>
        <p:spPr>
          <a:xfrm>
            <a:off x="1920365" y="2761694"/>
            <a:ext cx="61894" cy="67724"/>
          </a:xfrm>
          <a:prstGeom prst="ellipse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49"/>
          <p:cNvSpPr/>
          <p:nvPr/>
        </p:nvSpPr>
        <p:spPr>
          <a:xfrm>
            <a:off x="2050010" y="2761694"/>
            <a:ext cx="61894" cy="67724"/>
          </a:xfrm>
          <a:prstGeom prst="ellipse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49"/>
          <p:cNvSpPr/>
          <p:nvPr/>
        </p:nvSpPr>
        <p:spPr>
          <a:xfrm>
            <a:off x="2110893" y="2643481"/>
            <a:ext cx="61894" cy="67724"/>
          </a:xfrm>
          <a:prstGeom prst="ellipse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49"/>
          <p:cNvSpPr/>
          <p:nvPr/>
        </p:nvSpPr>
        <p:spPr>
          <a:xfrm>
            <a:off x="2417327" y="2403619"/>
            <a:ext cx="61894" cy="67724"/>
          </a:xfrm>
          <a:prstGeom prst="ellipse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0"/>
          <p:cNvSpPr txBox="1">
            <a:spLocks noGrp="1"/>
          </p:cNvSpPr>
          <p:nvPr>
            <p:ph type="title"/>
          </p:nvPr>
        </p:nvSpPr>
        <p:spPr>
          <a:xfrm>
            <a:off x="7583" y="258509"/>
            <a:ext cx="4602517" cy="389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Naive Bayesian classifier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6" name="Google Shape;506;p50"/>
          <p:cNvSpPr txBox="1">
            <a:spLocks noGrp="1"/>
          </p:cNvSpPr>
          <p:nvPr>
            <p:ph type="body" idx="1"/>
          </p:nvPr>
        </p:nvSpPr>
        <p:spPr>
          <a:xfrm>
            <a:off x="147162" y="652763"/>
            <a:ext cx="4368778" cy="28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25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687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Compute joint conditional probabilities, assuming conditional independence </a:t>
            </a:r>
            <a:endParaRPr sz="907"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507" name="Google Shape;507;p50"/>
          <p:cNvGraphicFramePr/>
          <p:nvPr/>
        </p:nvGraphicFramePr>
        <p:xfrm>
          <a:off x="222272" y="130685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{48EFB82E-E45C-4DF4-AFD7-8C2AADFE851E}</a:tableStyleId>
              </a:tblPr>
              <a:tblGrid>
                <a:gridCol w="36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6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6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</a:t>
                      </a:r>
                      <a:endParaRPr sz="16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6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6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600" b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08" name="Google Shape;508;p50"/>
          <p:cNvGraphicFramePr/>
          <p:nvPr/>
        </p:nvGraphicFramePr>
        <p:xfrm>
          <a:off x="2660780" y="130685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{48EFB82E-E45C-4DF4-AFD7-8C2AADFE851E}</a:tableStyleId>
              </a:tblPr>
              <a:tblGrid>
                <a:gridCol w="36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6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6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</a:t>
                      </a:r>
                      <a:endParaRPr sz="16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6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600" b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6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6</a:t>
                      </a:r>
                      <a:endParaRPr sz="1600" b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600" b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5</a:t>
                      </a:r>
                      <a:endParaRPr sz="1600" b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600" b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8</a:t>
                      </a:r>
                      <a:endParaRPr sz="1600" b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09" name="Google Shape;509;p50"/>
          <p:cNvCxnSpPr/>
          <p:nvPr/>
        </p:nvCxnSpPr>
        <p:spPr>
          <a:xfrm>
            <a:off x="222272" y="1306855"/>
            <a:ext cx="381108" cy="348647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0" name="Google Shape;510;p50"/>
          <p:cNvCxnSpPr/>
          <p:nvPr/>
        </p:nvCxnSpPr>
        <p:spPr>
          <a:xfrm>
            <a:off x="2660780" y="1306854"/>
            <a:ext cx="381108" cy="348647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1" name="Google Shape;511;p50"/>
          <p:cNvSpPr/>
          <p:nvPr/>
        </p:nvSpPr>
        <p:spPr>
          <a:xfrm>
            <a:off x="603380" y="2682546"/>
            <a:ext cx="10278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 Y = 1</a:t>
            </a:r>
            <a:endParaRPr sz="1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2" name="Google Shape;512;p50"/>
          <p:cNvSpPr txBox="1"/>
          <p:nvPr/>
        </p:nvSpPr>
        <p:spPr>
          <a:xfrm>
            <a:off x="332765" y="1216769"/>
            <a:ext cx="37142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00" b="1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120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3" name="Google Shape;513;p50"/>
          <p:cNvSpPr txBox="1"/>
          <p:nvPr/>
        </p:nvSpPr>
        <p:spPr>
          <a:xfrm>
            <a:off x="2736980" y="1223787"/>
            <a:ext cx="37142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00" b="1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120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4" name="Google Shape;514;p50"/>
          <p:cNvSpPr txBox="1"/>
          <p:nvPr/>
        </p:nvSpPr>
        <p:spPr>
          <a:xfrm>
            <a:off x="179925" y="1406557"/>
            <a:ext cx="33855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00" b="1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120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5" name="Google Shape;515;p50"/>
          <p:cNvSpPr txBox="1"/>
          <p:nvPr/>
        </p:nvSpPr>
        <p:spPr>
          <a:xfrm>
            <a:off x="2594260" y="1376407"/>
            <a:ext cx="33855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00" b="1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120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6" name="Google Shape;516;p50"/>
          <p:cNvSpPr/>
          <p:nvPr/>
        </p:nvSpPr>
        <p:spPr>
          <a:xfrm>
            <a:off x="3108408" y="2666806"/>
            <a:ext cx="10518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 Y = 2</a:t>
            </a:r>
            <a:endParaRPr sz="1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7" name="Google Shape;517;p50"/>
          <p:cNvSpPr/>
          <p:nvPr/>
        </p:nvSpPr>
        <p:spPr>
          <a:xfrm>
            <a:off x="3194180" y="1731702"/>
            <a:ext cx="61894" cy="67724"/>
          </a:xfrm>
          <a:prstGeom prst="ellipse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50"/>
          <p:cNvSpPr/>
          <p:nvPr/>
        </p:nvSpPr>
        <p:spPr>
          <a:xfrm>
            <a:off x="3544233" y="1765564"/>
            <a:ext cx="61894" cy="67724"/>
          </a:xfrm>
          <a:prstGeom prst="ellipse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50"/>
          <p:cNvSpPr/>
          <p:nvPr/>
        </p:nvSpPr>
        <p:spPr>
          <a:xfrm>
            <a:off x="3422780" y="1995576"/>
            <a:ext cx="61894" cy="67724"/>
          </a:xfrm>
          <a:prstGeom prst="ellipse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50"/>
          <p:cNvSpPr/>
          <p:nvPr/>
        </p:nvSpPr>
        <p:spPr>
          <a:xfrm>
            <a:off x="3485993" y="2196870"/>
            <a:ext cx="61894" cy="67724"/>
          </a:xfrm>
          <a:prstGeom prst="ellipse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50"/>
          <p:cNvSpPr/>
          <p:nvPr/>
        </p:nvSpPr>
        <p:spPr>
          <a:xfrm>
            <a:off x="3583460" y="2162089"/>
            <a:ext cx="61894" cy="67724"/>
          </a:xfrm>
          <a:prstGeom prst="ellipse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50"/>
          <p:cNvSpPr/>
          <p:nvPr/>
        </p:nvSpPr>
        <p:spPr>
          <a:xfrm>
            <a:off x="3644227" y="2075534"/>
            <a:ext cx="61894" cy="67724"/>
          </a:xfrm>
          <a:prstGeom prst="ellipse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50"/>
          <p:cNvSpPr/>
          <p:nvPr/>
        </p:nvSpPr>
        <p:spPr>
          <a:xfrm>
            <a:off x="3891719" y="2034533"/>
            <a:ext cx="61894" cy="67724"/>
          </a:xfrm>
          <a:prstGeom prst="ellipse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50"/>
          <p:cNvSpPr/>
          <p:nvPr/>
        </p:nvSpPr>
        <p:spPr>
          <a:xfrm>
            <a:off x="3901593" y="2194087"/>
            <a:ext cx="61894" cy="67724"/>
          </a:xfrm>
          <a:prstGeom prst="ellipse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1"/>
          <p:cNvSpPr txBox="1">
            <a:spLocks noGrp="1"/>
          </p:cNvSpPr>
          <p:nvPr>
            <p:ph type="title"/>
          </p:nvPr>
        </p:nvSpPr>
        <p:spPr>
          <a:xfrm>
            <a:off x="0" y="284982"/>
            <a:ext cx="4602517" cy="389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Naive Bayesian classifier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0" name="Google Shape;530;p51"/>
          <p:cNvSpPr/>
          <p:nvPr/>
        </p:nvSpPr>
        <p:spPr>
          <a:xfrm>
            <a:off x="115252" y="737610"/>
            <a:ext cx="4247197" cy="41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grand total = 6 + 8 = 14 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Now we can estimate the prior distribution of class variable Y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1" name="Google Shape;531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946" y="1085347"/>
            <a:ext cx="2043201" cy="357849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51"/>
          <p:cNvSpPr/>
          <p:nvPr/>
        </p:nvSpPr>
        <p:spPr>
          <a:xfrm>
            <a:off x="115252" y="1390302"/>
            <a:ext cx="3584037" cy="41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Assuming conditional independence, the product table for the second class is 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51"/>
          <p:cNvSpPr txBox="1"/>
          <p:nvPr/>
        </p:nvSpPr>
        <p:spPr>
          <a:xfrm>
            <a:off x="2470150" y="2554288"/>
            <a:ext cx="733425" cy="55403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4" name="Google Shape;534;p51"/>
          <p:cNvGraphicFramePr/>
          <p:nvPr/>
        </p:nvGraphicFramePr>
        <p:xfrm>
          <a:off x="216946" y="1966978"/>
          <a:ext cx="1828875" cy="1473235"/>
        </p:xfrm>
        <a:graphic>
          <a:graphicData uri="http://schemas.openxmlformats.org/drawingml/2006/table">
            <a:tbl>
              <a:tblPr firstRow="1" bandRow="1">
                <a:noFill/>
                <a:tableStyleId>{48EFB82E-E45C-4DF4-AFD7-8C2AADFE851E}</a:tableStyleId>
              </a:tblPr>
              <a:tblGrid>
                <a:gridCol w="36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6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6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</a:t>
                      </a:r>
                      <a:endParaRPr sz="16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6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6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600" b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5" name="Google Shape;535;p51"/>
          <p:cNvSpPr/>
          <p:nvPr/>
        </p:nvSpPr>
        <p:spPr>
          <a:xfrm>
            <a:off x="2210455" y="1996827"/>
            <a:ext cx="101771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Y = 2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51"/>
          <p:cNvSpPr/>
          <p:nvPr/>
        </p:nvSpPr>
        <p:spPr>
          <a:xfrm>
            <a:off x="323850" y="1904494"/>
            <a:ext cx="3241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00" b="1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120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537" name="Google Shape;537;p51"/>
          <p:cNvCxnSpPr/>
          <p:nvPr/>
        </p:nvCxnSpPr>
        <p:spPr>
          <a:xfrm>
            <a:off x="216946" y="1966978"/>
            <a:ext cx="349876" cy="310387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8" name="Google Shape;538;p51"/>
          <p:cNvSpPr/>
          <p:nvPr/>
        </p:nvSpPr>
        <p:spPr>
          <a:xfrm>
            <a:off x="190898" y="2033840"/>
            <a:ext cx="33855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00" b="1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120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2"/>
          <p:cNvSpPr txBox="1">
            <a:spLocks noGrp="1"/>
          </p:cNvSpPr>
          <p:nvPr>
            <p:ph type="title"/>
          </p:nvPr>
        </p:nvSpPr>
        <p:spPr>
          <a:xfrm>
            <a:off x="0" y="282575"/>
            <a:ext cx="4602517" cy="389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Naive Bayesian</a:t>
            </a:r>
            <a:r>
              <a:rPr lang="en-US">
                <a:solidFill>
                  <a:srgbClr val="366092"/>
                </a:solidFill>
              </a:rPr>
              <a:t>: The Basic Idea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4" name="Google Shape;544;p52"/>
          <p:cNvSpPr txBox="1"/>
          <p:nvPr/>
        </p:nvSpPr>
        <p:spPr>
          <a:xfrm>
            <a:off x="419200" y="775025"/>
            <a:ext cx="40359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For a given new record to be classified, find other records like it (i.e., same values for the predictors)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What is the prevalent class among those records?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Assign that class to your new record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d2d657862f_0_4"/>
          <p:cNvSpPr txBox="1">
            <a:spLocks noGrp="1"/>
          </p:cNvSpPr>
          <p:nvPr>
            <p:ph type="title"/>
          </p:nvPr>
        </p:nvSpPr>
        <p:spPr>
          <a:xfrm>
            <a:off x="0" y="282575"/>
            <a:ext cx="46026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</a:rPr>
              <a:t>Usage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0" name="Google Shape;550;gd2d657862f_0_4"/>
          <p:cNvSpPr txBox="1"/>
          <p:nvPr/>
        </p:nvSpPr>
        <p:spPr>
          <a:xfrm>
            <a:off x="419200" y="775025"/>
            <a:ext cx="40359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Requires categorical variables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Numerical variable must be binned and converted to categorical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Can be used with very large data sets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Example:  Spell check programs assign your misspelled word to an established “class” (i.e., correctly spelled word)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d2d657862f_0_10"/>
          <p:cNvSpPr txBox="1">
            <a:spLocks noGrp="1"/>
          </p:cNvSpPr>
          <p:nvPr>
            <p:ph type="title"/>
          </p:nvPr>
        </p:nvSpPr>
        <p:spPr>
          <a:xfrm>
            <a:off x="0" y="282575"/>
            <a:ext cx="46026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>
                <a:solidFill>
                  <a:srgbClr val="366092"/>
                </a:solidFill>
              </a:rPr>
              <a:t>Solution – Naive Bayes</a:t>
            </a:r>
            <a:endParaRPr>
              <a:solidFill>
                <a:srgbClr val="36609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>
              <a:solidFill>
                <a:srgbClr val="36609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>
              <a:solidFill>
                <a:srgbClr val="366092"/>
              </a:solidFill>
            </a:endParaRPr>
          </a:p>
        </p:txBody>
      </p:sp>
      <p:sp>
        <p:nvSpPr>
          <p:cNvPr id="556" name="Google Shape;556;gd2d657862f_0_10"/>
          <p:cNvSpPr txBox="1"/>
          <p:nvPr/>
        </p:nvSpPr>
        <p:spPr>
          <a:xfrm>
            <a:off x="419200" y="775025"/>
            <a:ext cx="4035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557" name="Google Shape;557;gd2d657862f_0_10"/>
          <p:cNvSpPr txBox="1"/>
          <p:nvPr/>
        </p:nvSpPr>
        <p:spPr>
          <a:xfrm>
            <a:off x="311950" y="770150"/>
            <a:ext cx="40359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Assume independence of predictor variables (within each class)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Use multiplication rule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Find same probability that record belongs to class C, given predictor values, without limiting calculation to records that share all those same values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d2d657862f_0_15"/>
          <p:cNvSpPr txBox="1">
            <a:spLocks noGrp="1"/>
          </p:cNvSpPr>
          <p:nvPr>
            <p:ph type="title"/>
          </p:nvPr>
        </p:nvSpPr>
        <p:spPr>
          <a:xfrm>
            <a:off x="0" y="282575"/>
            <a:ext cx="46026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</a:rPr>
              <a:t>Calculation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3" name="Google Shape;563;gd2d657862f_0_15"/>
          <p:cNvSpPr txBox="1"/>
          <p:nvPr/>
        </p:nvSpPr>
        <p:spPr>
          <a:xfrm>
            <a:off x="121850" y="555675"/>
            <a:ext cx="43332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Take a record, and note its predictor values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Find the probabilities those predictor values occur across all records in C1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Multiply them together, then by proportion of records belonging to C1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Same for C2, C3, etc.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Prob. of belonging to C1 is value from step (3) divide by sum of all such values C1 … Cn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Establish &amp; adjust a “cutoff” prob. for class of interest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d2d657862f_0_20"/>
          <p:cNvSpPr txBox="1">
            <a:spLocks noGrp="1"/>
          </p:cNvSpPr>
          <p:nvPr>
            <p:ph type="title"/>
          </p:nvPr>
        </p:nvSpPr>
        <p:spPr>
          <a:xfrm>
            <a:off x="0" y="282575"/>
            <a:ext cx="46026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</a:rPr>
              <a:t>Example: Financial Fraud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9" name="Google Shape;569;gd2d657862f_0_20"/>
          <p:cNvSpPr txBox="1"/>
          <p:nvPr/>
        </p:nvSpPr>
        <p:spPr>
          <a:xfrm>
            <a:off x="419200" y="775025"/>
            <a:ext cx="40359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Target variable:  Audit finds fraud, no fraud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Predictors:  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2571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Prior pending legal charges (yes/no)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2571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Size of firm (small/large)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d2d657862f_0_25"/>
          <p:cNvSpPr txBox="1"/>
          <p:nvPr/>
        </p:nvSpPr>
        <p:spPr>
          <a:xfrm>
            <a:off x="419200" y="775025"/>
            <a:ext cx="4035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  <p:pic>
        <p:nvPicPr>
          <p:cNvPr id="575" name="Google Shape;575;gd2d657862f_0_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570" y="541875"/>
            <a:ext cx="3873976" cy="272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title"/>
          </p:nvPr>
        </p:nvSpPr>
        <p:spPr>
          <a:xfrm>
            <a:off x="0" y="211465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Ideal prior</a:t>
            </a:r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35816" y="663575"/>
            <a:ext cx="4274284" cy="22238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138" b="-1367"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 </a:t>
            </a:r>
            <a:endParaRPr/>
          </a:p>
        </p:txBody>
      </p:sp>
      <p:graphicFrame>
        <p:nvGraphicFramePr>
          <p:cNvPr id="87" name="Google Shape;87;p22"/>
          <p:cNvGraphicFramePr/>
          <p:nvPr/>
        </p:nvGraphicFramePr>
        <p:xfrm>
          <a:off x="2686050" y="1196975"/>
          <a:ext cx="1066800" cy="274330"/>
        </p:xfrm>
        <a:graphic>
          <a:graphicData uri="http://schemas.openxmlformats.org/drawingml/2006/table">
            <a:tbl>
              <a:tblPr firstRow="1" bandRow="1">
                <a:noFill/>
                <a:tableStyleId>{48EFB82E-E45C-4DF4-AFD7-8C2AADFE851E}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1-p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2d657862f_0_30"/>
          <p:cNvSpPr txBox="1">
            <a:spLocks noGrp="1"/>
          </p:cNvSpPr>
          <p:nvPr>
            <p:ph type="title"/>
          </p:nvPr>
        </p:nvSpPr>
        <p:spPr>
          <a:xfrm>
            <a:off x="0" y="282575"/>
            <a:ext cx="46026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</a:rPr>
              <a:t>Exact Bayes Calculations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1" name="Google Shape;581;gd2d657862f_0_30"/>
          <p:cNvSpPr txBox="1"/>
          <p:nvPr/>
        </p:nvSpPr>
        <p:spPr>
          <a:xfrm>
            <a:off x="419200" y="775025"/>
            <a:ext cx="40359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Goal</a:t>
            </a: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: classify (as “fraudulent” or as “truthful”) a small firm with charges filed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There are 2 firms like that, one fraudulent and the other truthful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P(fraud | charges=y, size=small) = ½ = 0.50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Note: calculation is limited to the two firms matching those characteristics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d2d657862f_0_35"/>
          <p:cNvSpPr txBox="1">
            <a:spLocks noGrp="1"/>
          </p:cNvSpPr>
          <p:nvPr>
            <p:ph type="title"/>
          </p:nvPr>
        </p:nvSpPr>
        <p:spPr>
          <a:xfrm>
            <a:off x="0" y="282575"/>
            <a:ext cx="46026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8571"/>
              <a:buNone/>
            </a:pPr>
            <a:r>
              <a:rPr lang="en-US">
                <a:solidFill>
                  <a:srgbClr val="366092"/>
                </a:solidFill>
              </a:rPr>
              <a:t>Naïve Bayes Calculations</a:t>
            </a:r>
            <a:endParaRPr>
              <a:solidFill>
                <a:srgbClr val="36609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8571"/>
              <a:buNone/>
            </a:pPr>
            <a:endParaRPr>
              <a:solidFill>
                <a:srgbClr val="36609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>
              <a:solidFill>
                <a:srgbClr val="366092"/>
              </a:solidFill>
            </a:endParaRPr>
          </a:p>
        </p:txBody>
      </p:sp>
      <p:sp>
        <p:nvSpPr>
          <p:cNvPr id="587" name="Google Shape;587;gd2d657862f_0_35"/>
          <p:cNvSpPr txBox="1"/>
          <p:nvPr/>
        </p:nvSpPr>
        <p:spPr>
          <a:xfrm>
            <a:off x="309575" y="566725"/>
            <a:ext cx="40359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Compute 2 quantities: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Proportion of “charges = y” among frauds, times proportion of “small” among frauds, times proportion frauds                  = 3/4 * 1/4 * 4/10 = 0.075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Prop “charges = y” among frauds, times prop. “small” among truthfuls, times prop. truthfuls  = 1/6 * 4/6 * 6/10 = 0.067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P(fraud | charges, small) = 0.075/(0.075+0.067)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         			          = 0.53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d2d657862f_0_40"/>
          <p:cNvSpPr txBox="1">
            <a:spLocks noGrp="1"/>
          </p:cNvSpPr>
          <p:nvPr>
            <p:ph type="title"/>
          </p:nvPr>
        </p:nvSpPr>
        <p:spPr>
          <a:xfrm>
            <a:off x="0" y="282575"/>
            <a:ext cx="46026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</a:rPr>
              <a:t>Naïve Bayes, cont.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3" name="Google Shape;593;gd2d657862f_0_40"/>
          <p:cNvSpPr txBox="1"/>
          <p:nvPr/>
        </p:nvSpPr>
        <p:spPr>
          <a:xfrm>
            <a:off x="419200" y="775025"/>
            <a:ext cx="40359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Note that probability estimate does not differ greatly from exact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All records are used in calculations, not just those matching predictor values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This makes calculations practical in most circumstances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Relies on assumption of independence between predictor variables within each class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d2d657862f_0_54"/>
          <p:cNvSpPr txBox="1">
            <a:spLocks noGrp="1"/>
          </p:cNvSpPr>
          <p:nvPr>
            <p:ph type="title"/>
          </p:nvPr>
        </p:nvSpPr>
        <p:spPr>
          <a:xfrm>
            <a:off x="0" y="282575"/>
            <a:ext cx="46026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</a:rPr>
              <a:t>Independence Assumption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9" name="Google Shape;599;gd2d657862f_0_54"/>
          <p:cNvSpPr txBox="1"/>
          <p:nvPr/>
        </p:nvSpPr>
        <p:spPr>
          <a:xfrm>
            <a:off x="419200" y="775025"/>
            <a:ext cx="40359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MingLiU"/>
              <a:buChar char="●"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Not strictly justified (variables often correlated with one another)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MingLiU"/>
              <a:buChar char="●"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Often “good enough” – ranking of probabilities is more important than unbiased estimate of actual probabilities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d2d657862f_0_59"/>
          <p:cNvSpPr txBox="1">
            <a:spLocks noGrp="1"/>
          </p:cNvSpPr>
          <p:nvPr>
            <p:ph type="title"/>
          </p:nvPr>
        </p:nvSpPr>
        <p:spPr>
          <a:xfrm>
            <a:off x="3750" y="112075"/>
            <a:ext cx="46026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</a:rPr>
              <a:t>Example - Flight Delays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5" name="Google Shape;605;gd2d657862f_0_59"/>
          <p:cNvSpPr txBox="1"/>
          <p:nvPr/>
        </p:nvSpPr>
        <p:spPr>
          <a:xfrm>
            <a:off x="53600" y="409275"/>
            <a:ext cx="45339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>
                <a:latin typeface="PMingLiU"/>
                <a:ea typeface="PMingLiU"/>
                <a:cs typeface="PMingLiU"/>
                <a:sym typeface="PMingLiU"/>
              </a:rPr>
              <a:t>Predictors</a:t>
            </a:r>
            <a:endParaRPr sz="1100" b="1"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u="sng">
                <a:latin typeface="PMingLiU"/>
                <a:ea typeface="PMingLiU"/>
                <a:cs typeface="PMingLiU"/>
                <a:sym typeface="PMingLiU"/>
              </a:rPr>
              <a:t>Day of Week</a:t>
            </a:r>
            <a:r>
              <a:rPr lang="en-US" sz="1000">
                <a:latin typeface="PMingLiU"/>
                <a:ea typeface="PMingLiU"/>
                <a:cs typeface="PMingLiU"/>
                <a:sym typeface="PMingLiU"/>
              </a:rPr>
              <a:t>	Coded as 1 = Monday, 2 = Tuesday, ..., 7 = Sunday</a:t>
            </a:r>
            <a:endParaRPr sz="1000"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u="sng">
                <a:latin typeface="PMingLiU"/>
                <a:ea typeface="PMingLiU"/>
                <a:cs typeface="PMingLiU"/>
                <a:sym typeface="PMingLiU"/>
              </a:rPr>
              <a:t>Sch. Dep. Time</a:t>
            </a:r>
            <a:r>
              <a:rPr lang="en-US" sz="1000">
                <a:latin typeface="PMingLiU"/>
                <a:ea typeface="PMingLiU"/>
                <a:cs typeface="PMingLiU"/>
                <a:sym typeface="PMingLiU"/>
              </a:rPr>
              <a:t>	Broken down into 18 intervals between 6:00 AM and 10:00 PM</a:t>
            </a:r>
            <a:endParaRPr sz="1000"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u="sng">
                <a:latin typeface="PMingLiU"/>
                <a:ea typeface="PMingLiU"/>
                <a:cs typeface="PMingLiU"/>
                <a:sym typeface="PMingLiU"/>
              </a:rPr>
              <a:t>Origin</a:t>
            </a:r>
            <a:r>
              <a:rPr lang="en-US" sz="1000">
                <a:latin typeface="PMingLiU"/>
                <a:ea typeface="PMingLiU"/>
                <a:cs typeface="PMingLiU"/>
                <a:sym typeface="PMingLiU"/>
              </a:rPr>
              <a:t>		Three airport codes: DCA (Reagan National), IAD (Dulles),</a:t>
            </a:r>
            <a:endParaRPr sz="1000"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PMingLiU"/>
                <a:ea typeface="PMingLiU"/>
                <a:cs typeface="PMingLiU"/>
                <a:sym typeface="PMingLiU"/>
              </a:rPr>
              <a:t>                                           BWI (Baltimore–Washington Int’l)</a:t>
            </a:r>
            <a:endParaRPr sz="1000"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u="sng">
                <a:latin typeface="PMingLiU"/>
                <a:ea typeface="PMingLiU"/>
                <a:cs typeface="PMingLiU"/>
                <a:sym typeface="PMingLiU"/>
              </a:rPr>
              <a:t>Destination</a:t>
            </a:r>
            <a:r>
              <a:rPr lang="en-US" sz="1000">
                <a:latin typeface="PMingLiU"/>
                <a:ea typeface="PMingLiU"/>
                <a:cs typeface="PMingLiU"/>
                <a:sym typeface="PMingLiU"/>
              </a:rPr>
              <a:t>	Three airport codes: JFK (Kennedy), LGA (LaGuardia), </a:t>
            </a:r>
            <a:endParaRPr sz="1000"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PMingLiU"/>
                <a:ea typeface="PMingLiU"/>
                <a:cs typeface="PMingLiU"/>
                <a:sym typeface="PMingLiU"/>
              </a:rPr>
              <a:t>                                          EWR  (Newark)</a:t>
            </a:r>
            <a:endParaRPr sz="1000"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PMingLiU"/>
                <a:ea typeface="PMingLiU"/>
                <a:cs typeface="PMingLiU"/>
                <a:sym typeface="PMingLiU"/>
              </a:rPr>
              <a:t>Carrier		Eight airline codes: CO (Continental), DH (Atlantic Coast), </a:t>
            </a:r>
            <a:endParaRPr sz="1000"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PMingLiU"/>
                <a:ea typeface="PMingLiU"/>
                <a:cs typeface="PMingLiU"/>
                <a:sym typeface="PMingLiU"/>
              </a:rPr>
              <a:t>                             DL (Delta),  MQ (American Eagle), OH (Comair), </a:t>
            </a:r>
            <a:endParaRPr sz="1000"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PMingLiU"/>
                <a:ea typeface="PMingLiU"/>
                <a:cs typeface="PMingLiU"/>
                <a:sym typeface="PMingLiU"/>
              </a:rPr>
              <a:t>                             RU (Continental Express), UA (United), and US (USAirways)</a:t>
            </a:r>
            <a:endParaRPr sz="1000"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d30a40e25c_0_2"/>
          <p:cNvSpPr txBox="1">
            <a:spLocks noGrp="1"/>
          </p:cNvSpPr>
          <p:nvPr>
            <p:ph type="title"/>
          </p:nvPr>
        </p:nvSpPr>
        <p:spPr>
          <a:xfrm>
            <a:off x="90925" y="64925"/>
            <a:ext cx="46026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>
                <a:solidFill>
                  <a:srgbClr val="366092"/>
                </a:solidFill>
              </a:rPr>
              <a:t>Data Prep</a:t>
            </a:r>
            <a:endParaRPr>
              <a:solidFill>
                <a:srgbClr val="36609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>
              <a:solidFill>
                <a:srgbClr val="36609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>
              <a:solidFill>
                <a:srgbClr val="36609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>
              <a:solidFill>
                <a:srgbClr val="366092"/>
              </a:solidFill>
            </a:endParaRPr>
          </a:p>
        </p:txBody>
      </p:sp>
      <p:sp>
        <p:nvSpPr>
          <p:cNvPr id="611" name="Google Shape;611;gd30a40e25c_0_2"/>
          <p:cNvSpPr txBox="1"/>
          <p:nvPr/>
        </p:nvSpPr>
        <p:spPr>
          <a:xfrm>
            <a:off x="37800" y="269600"/>
            <a:ext cx="4534500" cy="3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delays_df = pd.read_csv(</a:t>
            </a:r>
            <a:r>
              <a:rPr lang="en-US" sz="10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'FlightDelays.csv'</a:t>
            </a: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convert to categorical</a:t>
            </a:r>
            <a:endParaRPr sz="100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delays_df.DAY_WEEK = delays_df.DAY_WEEK.astype(</a:t>
            </a:r>
            <a:r>
              <a:rPr lang="en-US" sz="10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'category'</a:t>
            </a: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delays_df[</a:t>
            </a:r>
            <a:r>
              <a:rPr lang="en-US" sz="10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'Flight Status'</a:t>
            </a: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= delays_df[</a:t>
            </a:r>
            <a:r>
              <a:rPr lang="en-US" sz="10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'Flight Status'</a:t>
            </a: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].astype(</a:t>
            </a:r>
            <a:r>
              <a:rPr lang="en-US" sz="10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'category'</a:t>
            </a: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create hourly bins departure time</a:t>
            </a:r>
            <a:endParaRPr sz="100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delays_df.CRS_DEP_TIME = [</a:t>
            </a:r>
            <a:r>
              <a:rPr lang="en-US" sz="10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round</a:t>
            </a: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(t / </a:t>
            </a:r>
            <a:r>
              <a:rPr lang="en-US" sz="10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0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 </a:t>
            </a:r>
            <a:r>
              <a:rPr lang="en-US" sz="10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delays_df.CRS_DEP_TIME]</a:t>
            </a:r>
            <a:endParaRPr sz="10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delays_df.CRS_DEP_TIME = delays_df.CRS_DEP_TIME.astype(</a:t>
            </a:r>
            <a:r>
              <a:rPr lang="en-US" sz="10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'category'</a:t>
            </a: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predictors = [</a:t>
            </a:r>
            <a:r>
              <a:rPr lang="en-US" sz="10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'DAY_WEEK'</a:t>
            </a: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'CRS_DEP_TIME'</a:t>
            </a: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'ORIGIN'</a:t>
            </a: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'DEST'</a:t>
            </a: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'CARRIER'</a:t>
            </a: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outcome = </a:t>
            </a:r>
            <a:r>
              <a:rPr lang="en-US" sz="10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'Flight Status'</a:t>
            </a:r>
            <a:endParaRPr sz="100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d30a40e25c_0_7"/>
          <p:cNvSpPr txBox="1">
            <a:spLocks noGrp="1"/>
          </p:cNvSpPr>
          <p:nvPr>
            <p:ph type="title"/>
          </p:nvPr>
        </p:nvSpPr>
        <p:spPr>
          <a:xfrm>
            <a:off x="3750" y="101175"/>
            <a:ext cx="46026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>
                <a:solidFill>
                  <a:srgbClr val="366092"/>
                </a:solidFill>
              </a:rPr>
              <a:t>Dummies and Partitioning</a:t>
            </a:r>
            <a:endParaRPr>
              <a:solidFill>
                <a:srgbClr val="36609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>
              <a:solidFill>
                <a:srgbClr val="36609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>
              <a:solidFill>
                <a:srgbClr val="366092"/>
              </a:solidFill>
            </a:endParaRPr>
          </a:p>
        </p:txBody>
      </p:sp>
      <p:sp>
        <p:nvSpPr>
          <p:cNvPr id="617" name="Google Shape;617;gd30a40e25c_0_7"/>
          <p:cNvSpPr txBox="1"/>
          <p:nvPr/>
        </p:nvSpPr>
        <p:spPr>
          <a:xfrm>
            <a:off x="133425" y="338875"/>
            <a:ext cx="4429200" cy="28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 = pd.get_dummies(delays_df[predictors])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y = delays_df[</a:t>
            </a:r>
            <a:r>
              <a:rPr lang="en-US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'Flight Status'</a:t>
            </a:r>
            <a:r>
              <a:rPr lang="en-US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].astype(</a:t>
            </a:r>
            <a:r>
              <a:rPr lang="en-US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'category'</a:t>
            </a:r>
            <a:r>
              <a:rPr lang="en-US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classes = list(y.cat.categories)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split into training and validation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X_train, X_valid, y_train, y_valid = train_test_split(X, y,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test_size=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0.40</a:t>
            </a:r>
            <a:r>
              <a:rPr lang="en-US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random_state=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d30a40e25c_0_12"/>
          <p:cNvSpPr txBox="1">
            <a:spLocks noGrp="1"/>
          </p:cNvSpPr>
          <p:nvPr>
            <p:ph type="title"/>
          </p:nvPr>
        </p:nvSpPr>
        <p:spPr>
          <a:xfrm>
            <a:off x="25375" y="206375"/>
            <a:ext cx="46026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</a:rPr>
              <a:t>Run Naive Bayes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3" name="Google Shape;623;gd30a40e25c_0_12"/>
          <p:cNvSpPr txBox="1"/>
          <p:nvPr/>
        </p:nvSpPr>
        <p:spPr>
          <a:xfrm>
            <a:off x="191450" y="465500"/>
            <a:ext cx="4263600" cy="30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run naive Bayes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delays_nb = MultinomialNB(alpha=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0.01</a:t>
            </a:r>
            <a:r>
              <a:rPr lang="en-US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delays_nb.fit(X_train, y_train)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predict probabilities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predProb_train = delays_nb.predict_proba(X_train)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predProb_valid = delays_nb.predict_proba(X_valid)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predict class membership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y_valid_pred = delays_nb.predict(X_valid)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d2d657862f_0_64"/>
          <p:cNvSpPr txBox="1">
            <a:spLocks noGrp="1"/>
          </p:cNvSpPr>
          <p:nvPr>
            <p:ph type="title"/>
          </p:nvPr>
        </p:nvSpPr>
        <p:spPr>
          <a:xfrm>
            <a:off x="0" y="282575"/>
            <a:ext cx="46026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</a:rPr>
              <a:t>Advantages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9" name="Google Shape;629;gd2d657862f_0_64"/>
          <p:cNvSpPr txBox="1"/>
          <p:nvPr/>
        </p:nvSpPr>
        <p:spPr>
          <a:xfrm>
            <a:off x="422825" y="764150"/>
            <a:ext cx="4035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MingLiU"/>
              <a:buChar char="●"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Handles purely categorical data well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MingLiU"/>
              <a:buChar char="●"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Works well with very large data sets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MingLiU"/>
              <a:buChar char="●"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Simple &amp; computationally efficient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d30a40e25c_0_25"/>
          <p:cNvSpPr txBox="1">
            <a:spLocks noGrp="1"/>
          </p:cNvSpPr>
          <p:nvPr>
            <p:ph type="title"/>
          </p:nvPr>
        </p:nvSpPr>
        <p:spPr>
          <a:xfrm>
            <a:off x="0" y="282575"/>
            <a:ext cx="46026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</a:rPr>
              <a:t>Shortcomings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5" name="Google Shape;635;gd30a40e25c_0_25"/>
          <p:cNvSpPr txBox="1"/>
          <p:nvPr/>
        </p:nvSpPr>
        <p:spPr>
          <a:xfrm>
            <a:off x="419200" y="775025"/>
            <a:ext cx="40359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MingLiU"/>
              <a:buChar char="●"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Requires large number of records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MingLiU"/>
              <a:buChar char="●"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Problematic when a predictor category is not present in training data 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4953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PMingLiU"/>
                <a:ea typeface="PMingLiU"/>
                <a:cs typeface="PMingLiU"/>
                <a:sym typeface="PMingLiU"/>
              </a:rPr>
              <a:t>Assigns 0 probability of response, ignoring information in other variables</a:t>
            </a:r>
            <a:endParaRPr sz="1100"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title"/>
          </p:nvPr>
        </p:nvSpPr>
        <p:spPr>
          <a:xfrm>
            <a:off x="13763" y="251509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Ideal prior classifier</a:t>
            </a:r>
            <a:endParaRPr/>
          </a:p>
        </p:txBody>
      </p:sp>
      <p:graphicFrame>
        <p:nvGraphicFramePr>
          <p:cNvPr id="93" name="Google Shape;93;p23"/>
          <p:cNvGraphicFramePr/>
          <p:nvPr/>
        </p:nvGraphicFramePr>
        <p:xfrm>
          <a:off x="675707" y="770975"/>
          <a:ext cx="3286200" cy="594775"/>
        </p:xfrm>
        <a:graphic>
          <a:graphicData uri="http://schemas.openxmlformats.org/drawingml/2006/table">
            <a:tbl>
              <a:tblPr firstRow="1" bandRow="1">
                <a:noFill/>
                <a:tableStyleId>{48EFB82E-E45C-4DF4-AFD7-8C2AADFE851E}</a:tableStyleId>
              </a:tblPr>
              <a:tblGrid>
                <a:gridCol w="91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9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Class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</a:t>
                      </a:r>
                      <a:r>
                        <a:rPr lang="en-US" sz="1100" b="1" i="0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100" b="1" i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</a:t>
                      </a:r>
                      <a:r>
                        <a:rPr lang="en-US" sz="1100" b="1" i="0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100" b="1" i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…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</a:t>
                      </a:r>
                      <a:r>
                        <a:rPr lang="en-US" sz="1100" b="1" i="0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</a:t>
                      </a:r>
                      <a:endParaRPr sz="1100" b="1" i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Probability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</a:t>
                      </a:r>
                      <a:r>
                        <a:rPr lang="en-US" sz="1100" b="1" i="0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100" b="1" i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</a:t>
                      </a:r>
                      <a:r>
                        <a:rPr lang="en-US" sz="1100" b="1" i="0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100" b="1" i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…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</a:t>
                      </a:r>
                      <a:r>
                        <a:rPr lang="en-US" sz="1100" b="1" i="0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</a:t>
                      </a:r>
                      <a:endParaRPr sz="1100" b="1" i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4" name="Google Shape;94;p23"/>
          <p:cNvSpPr txBox="1"/>
          <p:nvPr/>
        </p:nvSpPr>
        <p:spPr>
          <a:xfrm>
            <a:off x="1974541" y="1562710"/>
            <a:ext cx="600357" cy="4451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83662" t="-121890" r="-88765" b="-18214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3"/>
          <p:cNvSpPr/>
          <p:nvPr/>
        </p:nvSpPr>
        <p:spPr>
          <a:xfrm>
            <a:off x="0" y="2204861"/>
            <a:ext cx="4549441" cy="83561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72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d30a40e25c_0_30"/>
          <p:cNvSpPr txBox="1">
            <a:spLocks noGrp="1"/>
          </p:cNvSpPr>
          <p:nvPr>
            <p:ph type="title"/>
          </p:nvPr>
        </p:nvSpPr>
        <p:spPr>
          <a:xfrm>
            <a:off x="0" y="282575"/>
            <a:ext cx="46026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</a:rPr>
              <a:t>Summary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1" name="Google Shape;641;gd30a40e25c_0_30"/>
          <p:cNvSpPr txBox="1"/>
          <p:nvPr/>
        </p:nvSpPr>
        <p:spPr>
          <a:xfrm>
            <a:off x="419200" y="775025"/>
            <a:ext cx="40359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MingLiU"/>
              <a:buChar char="●"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No statistical models involved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MingLiU"/>
              <a:buChar char="●"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Naïve Bayes (like KNN) pays attention to complex interactions and local structure 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MingLiU"/>
              <a:buChar char="●"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Computational challenges remain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3"/>
          <p:cNvSpPr txBox="1">
            <a:spLocks noGrp="1"/>
          </p:cNvSpPr>
          <p:nvPr>
            <p:ph type="title"/>
          </p:nvPr>
        </p:nvSpPr>
        <p:spPr>
          <a:xfrm>
            <a:off x="316943" y="220532"/>
            <a:ext cx="3976211" cy="308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12"/>
              <a:t>Naive Bayes in Python</a:t>
            </a:r>
            <a:endParaRPr sz="1512"/>
          </a:p>
        </p:txBody>
      </p:sp>
      <p:sp>
        <p:nvSpPr>
          <p:cNvPr id="647" name="Google Shape;647;p53"/>
          <p:cNvSpPr txBox="1"/>
          <p:nvPr/>
        </p:nvSpPr>
        <p:spPr>
          <a:xfrm>
            <a:off x="202642" y="587375"/>
            <a:ext cx="438840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sng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Simple Naive Bayes</a:t>
            </a:r>
            <a:r>
              <a:rPr lang="en-US"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– on GitHub                               </a:t>
            </a:r>
            <a:r>
              <a:rPr lang="en-US" sz="1000" b="0" i="0" u="sng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colab</a:t>
            </a:r>
            <a:endParaRPr sz="10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sng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Spam filtratio</a:t>
            </a:r>
            <a:r>
              <a:rPr lang="en-US" sz="1400" b="0" i="0" u="sng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n</a:t>
            </a:r>
            <a:r>
              <a:rPr lang="en-US"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– on GitHub                                       </a:t>
            </a:r>
            <a:r>
              <a:rPr lang="en-US" sz="1000" b="0" i="0" u="sng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colab</a:t>
            </a:r>
            <a:endParaRPr sz="10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48" name="Google Shape;648;p5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95335" y="1110595"/>
            <a:ext cx="3019425" cy="226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3" name="Google Shape;653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450" y="1124575"/>
            <a:ext cx="1765093" cy="1039931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54"/>
          <p:cNvSpPr txBox="1"/>
          <p:nvPr/>
        </p:nvSpPr>
        <p:spPr>
          <a:xfrm>
            <a:off x="-10177" y="206375"/>
            <a:ext cx="4610100" cy="32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2"/>
              <a:buFont typeface="Arial"/>
              <a:buNone/>
            </a:pPr>
            <a:r>
              <a:rPr lang="en-US" sz="1512" b="0" i="0" u="none" strike="noStrike" cap="none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Naïve Bayes quiz practice. Problem setting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54"/>
          <p:cNvSpPr txBox="1"/>
          <p:nvPr/>
        </p:nvSpPr>
        <p:spPr>
          <a:xfrm>
            <a:off x="247650" y="612544"/>
            <a:ext cx="4191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Using this data, choose the right answer for the following 4 questions</a:t>
            </a:r>
            <a:endParaRPr sz="11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5"/>
          <p:cNvSpPr txBox="1"/>
          <p:nvPr/>
        </p:nvSpPr>
        <p:spPr>
          <a:xfrm>
            <a:off x="295715" y="668587"/>
            <a:ext cx="3922869" cy="8371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54" t="-1455" b="-5254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1" name="Google Shape;661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6250" y="1654175"/>
            <a:ext cx="1381516" cy="89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86050" y="1666865"/>
            <a:ext cx="1364644" cy="878362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55"/>
          <p:cNvSpPr txBox="1"/>
          <p:nvPr/>
        </p:nvSpPr>
        <p:spPr>
          <a:xfrm>
            <a:off x="167351" y="2035814"/>
            <a:ext cx="304892" cy="27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Font typeface="Arial"/>
              <a:buNone/>
            </a:pPr>
            <a:r>
              <a:rPr lang="en-US" sz="121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55"/>
          <p:cNvSpPr txBox="1"/>
          <p:nvPr/>
        </p:nvSpPr>
        <p:spPr>
          <a:xfrm>
            <a:off x="2373144" y="2035814"/>
            <a:ext cx="312906" cy="27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Font typeface="Arial"/>
              <a:buNone/>
            </a:pPr>
            <a:r>
              <a:rPr lang="en-US" sz="121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55"/>
          <p:cNvSpPr txBox="1"/>
          <p:nvPr/>
        </p:nvSpPr>
        <p:spPr>
          <a:xfrm>
            <a:off x="-16440" y="300150"/>
            <a:ext cx="4610100" cy="32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2"/>
              <a:buFont typeface="Arial"/>
              <a:buNone/>
            </a:pPr>
            <a:r>
              <a:rPr lang="en-US" sz="1512" b="0" i="0" u="none" strike="noStrike" cap="none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Naïve Bayes quiz practice. Question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56"/>
          <p:cNvSpPr txBox="1">
            <a:spLocks noGrp="1"/>
          </p:cNvSpPr>
          <p:nvPr>
            <p:ph type="title"/>
          </p:nvPr>
        </p:nvSpPr>
        <p:spPr>
          <a:xfrm>
            <a:off x="294006" y="971236"/>
            <a:ext cx="3976211" cy="6463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757" t="-9431" r="-151" b="-15090"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671" name="Google Shape;671;p56"/>
          <p:cNvSpPr txBox="1"/>
          <p:nvPr/>
        </p:nvSpPr>
        <p:spPr>
          <a:xfrm>
            <a:off x="857250" y="1730375"/>
            <a:ext cx="2618024" cy="21544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4193" t="-157111" r="-16312" b="-24567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56"/>
          <p:cNvSpPr txBox="1"/>
          <p:nvPr/>
        </p:nvSpPr>
        <p:spPr>
          <a:xfrm>
            <a:off x="867674" y="2568575"/>
            <a:ext cx="2753126" cy="20941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3756" t="-157111" r="-13269" b="-24567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56"/>
          <p:cNvSpPr txBox="1"/>
          <p:nvPr/>
        </p:nvSpPr>
        <p:spPr>
          <a:xfrm>
            <a:off x="-22938" y="282575"/>
            <a:ext cx="4610100" cy="32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2"/>
              <a:buFont typeface="Arial"/>
              <a:buNone/>
            </a:pPr>
            <a:r>
              <a:rPr lang="en-US" sz="1512" b="0" i="0" u="none" strike="noStrike" cap="none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Naïve Bayes quiz practice. Question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7"/>
          <p:cNvSpPr txBox="1">
            <a:spLocks noGrp="1"/>
          </p:cNvSpPr>
          <p:nvPr>
            <p:ph type="title"/>
          </p:nvPr>
        </p:nvSpPr>
        <p:spPr>
          <a:xfrm>
            <a:off x="171450" y="682759"/>
            <a:ext cx="4114800" cy="7394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923" t="-5781" r="-1182" b="-17350"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 </a:t>
            </a:r>
            <a:endParaRPr/>
          </a:p>
        </p:txBody>
      </p:sp>
      <p:graphicFrame>
        <p:nvGraphicFramePr>
          <p:cNvPr id="679" name="Google Shape;679;p57"/>
          <p:cNvGraphicFramePr/>
          <p:nvPr/>
        </p:nvGraphicFramePr>
        <p:xfrm>
          <a:off x="2747218" y="1594454"/>
          <a:ext cx="1642900" cy="1096575"/>
        </p:xfrm>
        <a:graphic>
          <a:graphicData uri="http://schemas.openxmlformats.org/drawingml/2006/table">
            <a:tbl>
              <a:tblPr firstRow="1" bandRow="1">
                <a:noFill/>
                <a:tableStyleId>{523F0C3C-ABBB-4C08-A10C-7B51948847E9}</a:tableStyleId>
              </a:tblPr>
              <a:tblGrid>
                <a:gridCol w="41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0.24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0.08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0.08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0.36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0.12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0.12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80" name="Google Shape;680;p57"/>
          <p:cNvCxnSpPr/>
          <p:nvPr/>
        </p:nvCxnSpPr>
        <p:spPr>
          <a:xfrm>
            <a:off x="2747218" y="1594454"/>
            <a:ext cx="412740" cy="35353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1" name="Google Shape;681;p57"/>
          <p:cNvSpPr txBox="1"/>
          <p:nvPr/>
        </p:nvSpPr>
        <p:spPr>
          <a:xfrm>
            <a:off x="2912009" y="1569157"/>
            <a:ext cx="351190" cy="231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7"/>
              <a:buFont typeface="Arial"/>
              <a:buNone/>
            </a:pPr>
            <a:r>
              <a:rPr lang="en-US" sz="907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907" b="1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907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2" name="Google Shape;682;p57"/>
          <p:cNvSpPr txBox="1"/>
          <p:nvPr/>
        </p:nvSpPr>
        <p:spPr>
          <a:xfrm>
            <a:off x="2716330" y="1710416"/>
            <a:ext cx="371274" cy="231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7"/>
              <a:buFont typeface="Arial"/>
              <a:buNone/>
            </a:pPr>
            <a:r>
              <a:rPr lang="en-US" sz="907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907" b="1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907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3" name="Google Shape;683;p57"/>
          <p:cNvSpPr txBox="1"/>
          <p:nvPr/>
        </p:nvSpPr>
        <p:spPr>
          <a:xfrm>
            <a:off x="2381250" y="1988858"/>
            <a:ext cx="28565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57"/>
          <p:cNvSpPr txBox="1"/>
          <p:nvPr/>
        </p:nvSpPr>
        <p:spPr>
          <a:xfrm>
            <a:off x="93218" y="2011697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57"/>
          <p:cNvSpPr txBox="1"/>
          <p:nvPr/>
        </p:nvSpPr>
        <p:spPr>
          <a:xfrm>
            <a:off x="-15162" y="257782"/>
            <a:ext cx="4610100" cy="32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2"/>
              <a:buFont typeface="Arial"/>
              <a:buNone/>
            </a:pPr>
            <a:r>
              <a:rPr lang="en-US" sz="1512" b="0" i="0" u="none" strike="noStrike" cap="none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Naïve Bayes quiz practice. Question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86" name="Google Shape;686;p57"/>
          <p:cNvGraphicFramePr/>
          <p:nvPr/>
        </p:nvGraphicFramePr>
        <p:xfrm>
          <a:off x="418427" y="1614278"/>
          <a:ext cx="1642875" cy="1096575"/>
        </p:xfrm>
        <a:graphic>
          <a:graphicData uri="http://schemas.openxmlformats.org/drawingml/2006/table">
            <a:tbl>
              <a:tblPr firstRow="1" bandRow="1">
                <a:noFill/>
                <a:tableStyleId>{523F0C3C-ABBB-4C08-A10C-7B51948847E9}</a:tableStyleId>
              </a:tblPr>
              <a:tblGrid>
                <a:gridCol w="41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0.16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0.16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0.08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0.24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0.24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0.12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87" name="Google Shape;687;p57"/>
          <p:cNvCxnSpPr/>
          <p:nvPr/>
        </p:nvCxnSpPr>
        <p:spPr>
          <a:xfrm>
            <a:off x="418427" y="1614278"/>
            <a:ext cx="412740" cy="35353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8" name="Google Shape;688;p57"/>
          <p:cNvSpPr txBox="1"/>
          <p:nvPr/>
        </p:nvSpPr>
        <p:spPr>
          <a:xfrm>
            <a:off x="583218" y="1588981"/>
            <a:ext cx="351190" cy="231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7"/>
              <a:buFont typeface="Arial"/>
              <a:buNone/>
            </a:pPr>
            <a:r>
              <a:rPr lang="en-US" sz="907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907" b="1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907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9" name="Google Shape;689;p57"/>
          <p:cNvSpPr txBox="1"/>
          <p:nvPr/>
        </p:nvSpPr>
        <p:spPr>
          <a:xfrm>
            <a:off x="387539" y="1730240"/>
            <a:ext cx="371274" cy="231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7"/>
              <a:buFont typeface="Arial"/>
              <a:buNone/>
            </a:pPr>
            <a:r>
              <a:rPr lang="en-US" sz="907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907" b="1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907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58"/>
          <p:cNvSpPr txBox="1">
            <a:spLocks noGrp="1"/>
          </p:cNvSpPr>
          <p:nvPr>
            <p:ph type="title"/>
          </p:nvPr>
        </p:nvSpPr>
        <p:spPr>
          <a:xfrm>
            <a:off x="171450" y="886761"/>
            <a:ext cx="4438650" cy="50122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471" t="-12043" b="-6020"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695" name="Google Shape;695;p58"/>
          <p:cNvSpPr txBox="1"/>
          <p:nvPr/>
        </p:nvSpPr>
        <p:spPr>
          <a:xfrm>
            <a:off x="476250" y="1654175"/>
            <a:ext cx="1112292" cy="24622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0926" t="-24383" r="-4913" b="-4877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58"/>
          <p:cNvSpPr txBox="1"/>
          <p:nvPr/>
        </p:nvSpPr>
        <p:spPr>
          <a:xfrm>
            <a:off x="3005919" y="1654175"/>
            <a:ext cx="950517" cy="24622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2817" t="-24383" r="-5764" b="-4877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58"/>
          <p:cNvSpPr txBox="1"/>
          <p:nvPr/>
        </p:nvSpPr>
        <p:spPr>
          <a:xfrm>
            <a:off x="0" y="282575"/>
            <a:ext cx="4610100" cy="32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2"/>
              <a:buFont typeface="Arial"/>
              <a:buNone/>
            </a:pPr>
            <a:r>
              <a:rPr lang="en-US" sz="1512" b="0" i="0" u="none" strike="noStrike" cap="none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Naïve Bayes quiz practice. Question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9"/>
          <p:cNvSpPr txBox="1">
            <a:spLocks noGrp="1"/>
          </p:cNvSpPr>
          <p:nvPr>
            <p:ph type="ctrTitle"/>
          </p:nvPr>
        </p:nvSpPr>
        <p:spPr>
          <a:xfrm>
            <a:off x="17495" y="282575"/>
            <a:ext cx="461009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Naïve Bayes Quiz question 5</a:t>
            </a:r>
            <a:endParaRPr/>
          </a:p>
        </p:txBody>
      </p:sp>
      <p:sp>
        <p:nvSpPr>
          <p:cNvPr id="703" name="Google Shape;703;p59"/>
          <p:cNvSpPr/>
          <p:nvPr/>
        </p:nvSpPr>
        <p:spPr>
          <a:xfrm>
            <a:off x="247650" y="737691"/>
            <a:ext cx="426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Which module contains constructors of different naive Bayesian classifiers?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59"/>
          <p:cNvSpPr/>
          <p:nvPr/>
        </p:nvSpPr>
        <p:spPr>
          <a:xfrm>
            <a:off x="400050" y="1425575"/>
            <a:ext cx="38862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U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sklearn.naive_bayes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U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sklearn.NB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U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sklearn.bayesian_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algorithms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UcPeriod"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sklearn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60"/>
          <p:cNvSpPr txBox="1">
            <a:spLocks noGrp="1"/>
          </p:cNvSpPr>
          <p:nvPr>
            <p:ph type="body" idx="1"/>
          </p:nvPr>
        </p:nvSpPr>
        <p:spPr>
          <a:xfrm>
            <a:off x="296494" y="739469"/>
            <a:ext cx="414215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Georgia"/>
                <a:ea typeface="Georgia"/>
                <a:cs typeface="Georgia"/>
                <a:sym typeface="Georgia"/>
              </a:rPr>
              <a:t>Which type should  X and y arguments have to be submitted to fit() method of MultinomialNB object?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0" name="Google Shape;710;p60"/>
          <p:cNvSpPr txBox="1">
            <a:spLocks noGrp="1"/>
          </p:cNvSpPr>
          <p:nvPr>
            <p:ph type="title"/>
          </p:nvPr>
        </p:nvSpPr>
        <p:spPr>
          <a:xfrm>
            <a:off x="0" y="211465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Naïve Bayes Quiz question 6</a:t>
            </a:r>
            <a:endParaRPr/>
          </a:p>
        </p:txBody>
      </p:sp>
      <p:sp>
        <p:nvSpPr>
          <p:cNvPr id="711" name="Google Shape;711;p60"/>
          <p:cNvSpPr/>
          <p:nvPr/>
        </p:nvSpPr>
        <p:spPr>
          <a:xfrm>
            <a:off x="400050" y="1501775"/>
            <a:ext cx="230505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U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Array-like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U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Dataframe</a:t>
            </a:r>
            <a:endParaRPr sz="1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U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Series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U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Dictionary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0"/>
          <p:cNvSpPr txBox="1">
            <a:spLocks noGrp="1"/>
          </p:cNvSpPr>
          <p:nvPr>
            <p:ph type="title"/>
          </p:nvPr>
        </p:nvSpPr>
        <p:spPr>
          <a:xfrm>
            <a:off x="577849" y="592238"/>
            <a:ext cx="3454403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dirty="0" smtClean="0"/>
              <a:t>Bayes classifier.  </a:t>
            </a:r>
            <a:r>
              <a:rPr lang="en-US" dirty="0"/>
              <a:t>Quiz </a:t>
            </a:r>
            <a:r>
              <a:rPr lang="en-US" dirty="0" smtClean="0"/>
              <a:t>question 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Текст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13853" y="987878"/>
                <a:ext cx="2767620" cy="1976548"/>
              </a:xfrm>
            </p:spPr>
            <p:txBody>
              <a:bodyPr/>
              <a:lstStyle/>
              <a:p>
                <a:r>
                  <a:rPr lang="en-CA" dirty="0" smtClean="0">
                    <a:latin typeface="Times New Roman" panose="02020603050405020304" pitchFamily="18" charset="0"/>
                  </a:rPr>
                  <a:t>Q1. Suppose, we have the following data</a:t>
                </a:r>
              </a:p>
              <a:p>
                <a:endParaRPr lang="en-CA" dirty="0">
                  <a:latin typeface="Times New Roman" panose="02020603050405020304" pitchFamily="18" charset="0"/>
                </a:endParaRPr>
              </a:p>
              <a:p>
                <a:pPr marL="0"/>
                <a:r>
                  <a:rPr lang="en-CA" dirty="0">
                    <a:latin typeface="Times New Roman" panose="02020603050405020304" pitchFamily="18" charset="0"/>
                  </a:rPr>
                  <a:t>This data has just classes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∈ {1, 2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CA" dirty="0">
                    <a:latin typeface="Times New Roman" panose="02020603050405020304" pitchFamily="18" charset="0"/>
                  </a:rPr>
                  <a:t>but no predictors X</a:t>
                </a:r>
                <a:r>
                  <a:rPr lang="en-CA" dirty="0" smtClean="0">
                    <a:latin typeface="Times New Roman" panose="02020603050405020304" pitchFamily="18" charset="0"/>
                  </a:rPr>
                  <a:t>. </a:t>
                </a:r>
              </a:p>
              <a:p>
                <a:pPr marL="0"/>
                <a:r>
                  <a:rPr lang="en-CA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CA" i="1" dirty="0">
                    <a:latin typeface="Times New Roman" panose="02020603050405020304" pitchFamily="18" charset="0"/>
                  </a:rPr>
                  <a:t>Note, {</a:t>
                </a:r>
                <a:r>
                  <a:rPr lang="en-CA" i="1" dirty="0">
                    <a:solidFill>
                      <a:srgbClr val="FA00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CA" i="1" dirty="0">
                    <a:latin typeface="Times New Roman" panose="02020603050405020304" pitchFamily="18" charset="0"/>
                  </a:rPr>
                  <a:t>, </a:t>
                </a:r>
                <a:r>
                  <a:rPr lang="en-CA" i="1" dirty="0">
                    <a:solidFill>
                      <a:srgbClr val="00B050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CA" i="1" dirty="0">
                    <a:latin typeface="Times New Roman" panose="02020603050405020304" pitchFamily="18" charset="0"/>
                  </a:rPr>
                  <a:t>} are class labels, and they are not counts. </a:t>
                </a:r>
                <a:endParaRPr lang="en-CA" i="1" dirty="0" smtClean="0">
                  <a:latin typeface="Times New Roman" panose="02020603050405020304" pitchFamily="18" charset="0"/>
                </a:endParaRPr>
              </a:p>
              <a:p>
                <a:pPr marL="0"/>
                <a:r>
                  <a:rPr lang="en-CA" dirty="0" smtClean="0">
                    <a:latin typeface="Times New Roman" panose="02020603050405020304" pitchFamily="18" charset="0"/>
                  </a:rPr>
                  <a:t>Estimate </a:t>
                </a:r>
                <a:r>
                  <a:rPr lang="en-CA" dirty="0">
                    <a:latin typeface="Times New Roman" panose="02020603050405020304" pitchFamily="18" charset="0"/>
                  </a:rPr>
                  <a:t>the prior probabilities of the </a:t>
                </a:r>
                <a:r>
                  <a:rPr lang="en-CA" dirty="0" smtClean="0">
                    <a:latin typeface="Times New Roman" panose="02020603050405020304" pitchFamily="18" charset="0"/>
                  </a:rPr>
                  <a:t>classes </a:t>
                </a:r>
              </a:p>
              <a:p>
                <a:pPr mar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</a:endParaRPr>
              </a:p>
              <a:p>
                <a:pPr mar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 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</a:endParaRPr>
              </a:p>
              <a:p>
                <a:pPr marL="0"/>
                <a:r>
                  <a:rPr lang="en-CA" dirty="0" smtClean="0">
                    <a:latin typeface="Times New Roman" panose="02020603050405020304" pitchFamily="18" charset="0"/>
                  </a:rPr>
                  <a:t> </a:t>
                </a:r>
                <a:endParaRPr lang="en-CA" dirty="0">
                  <a:latin typeface="Times New Roman" panose="02020603050405020304" pitchFamily="18" charset="0"/>
                </a:endParaRPr>
              </a:p>
              <a:p>
                <a:endParaRPr lang="en-CA" dirty="0" smtClean="0">
                  <a:latin typeface="Times New Roman" panose="02020603050405020304" pitchFamily="18" charset="0"/>
                </a:endParaRPr>
              </a:p>
              <a:p>
                <a:endParaRPr lang="en-CA" dirty="0" smtClean="0">
                  <a:latin typeface="Times New Roman" panose="02020603050405020304" pitchFamily="18" charset="0"/>
                </a:endParaRPr>
              </a:p>
              <a:p>
                <a:endParaRPr lang="en-CA" dirty="0">
                  <a:latin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Текс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13853" y="987878"/>
                <a:ext cx="2767620" cy="1976548"/>
              </a:xfrm>
              <a:blipFill>
                <a:blip r:embed="rId3"/>
                <a:stretch>
                  <a:fillRect l="-3084"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3128335" y="1131032"/>
          <a:ext cx="488288" cy="148962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44144">
                  <a:extLst>
                    <a:ext uri="{9D8B030D-6E8A-4147-A177-3AD203B41FA5}">
                      <a16:colId xmlns:a16="http://schemas.microsoft.com/office/drawing/2014/main" val="3738277797"/>
                    </a:ext>
                  </a:extLst>
                </a:gridCol>
                <a:gridCol w="244144">
                  <a:extLst>
                    <a:ext uri="{9D8B030D-6E8A-4147-A177-3AD203B41FA5}">
                      <a16:colId xmlns:a16="http://schemas.microsoft.com/office/drawing/2014/main" val="2776783731"/>
                    </a:ext>
                  </a:extLst>
                </a:gridCol>
              </a:tblGrid>
              <a:tr h="24827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#</a:t>
                      </a:r>
                      <a:endParaRPr lang="en-US" sz="900" dirty="0"/>
                    </a:p>
                  </a:txBody>
                  <a:tcPr marL="68517" marR="68517" marT="34259" marB="3425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Y</a:t>
                      </a:r>
                      <a:endParaRPr lang="en-US" sz="900" dirty="0"/>
                    </a:p>
                  </a:txBody>
                  <a:tcPr marL="68517" marR="68517" marT="34259" marB="3425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445814"/>
                  </a:ext>
                </a:extLst>
              </a:tr>
              <a:tr h="24827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68517" marR="68517" marT="34259" marB="342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68517" marR="68517" marT="34259" marB="34259"/>
                </a:tc>
                <a:extLst>
                  <a:ext uri="{0D108BD9-81ED-4DB2-BD59-A6C34878D82A}">
                    <a16:rowId xmlns:a16="http://schemas.microsoft.com/office/drawing/2014/main" val="2237542729"/>
                  </a:ext>
                </a:extLst>
              </a:tr>
              <a:tr h="24827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68517" marR="68517" marT="34259" marB="342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68517" marR="68517" marT="34259" marB="34259"/>
                </a:tc>
                <a:extLst>
                  <a:ext uri="{0D108BD9-81ED-4DB2-BD59-A6C34878D82A}">
                    <a16:rowId xmlns:a16="http://schemas.microsoft.com/office/drawing/2014/main" val="1529868144"/>
                  </a:ext>
                </a:extLst>
              </a:tr>
              <a:tr h="24827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 marL="68517" marR="68517" marT="34259" marB="342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68517" marR="68517" marT="34259" marB="34259"/>
                </a:tc>
                <a:extLst>
                  <a:ext uri="{0D108BD9-81ED-4DB2-BD59-A6C34878D82A}">
                    <a16:rowId xmlns:a16="http://schemas.microsoft.com/office/drawing/2014/main" val="1967985660"/>
                  </a:ext>
                </a:extLst>
              </a:tr>
              <a:tr h="24827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L="68517" marR="68517" marT="34259" marB="342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68517" marR="68517" marT="34259" marB="34259"/>
                </a:tc>
                <a:extLst>
                  <a:ext uri="{0D108BD9-81ED-4DB2-BD59-A6C34878D82A}">
                    <a16:rowId xmlns:a16="http://schemas.microsoft.com/office/drawing/2014/main" val="2385660535"/>
                  </a:ext>
                </a:extLst>
              </a:tr>
              <a:tr h="24827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marL="68517" marR="68517" marT="34259" marB="342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68517" marR="68517" marT="34259" marB="34259"/>
                </a:tc>
                <a:extLst>
                  <a:ext uri="{0D108BD9-81ED-4DB2-BD59-A6C34878D82A}">
                    <a16:rowId xmlns:a16="http://schemas.microsoft.com/office/drawing/2014/main" val="1608968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53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title"/>
          </p:nvPr>
        </p:nvSpPr>
        <p:spPr>
          <a:xfrm>
            <a:off x="0" y="211465"/>
            <a:ext cx="459105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Ideal prior</a:t>
            </a:r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body" idx="1"/>
          </p:nvPr>
        </p:nvSpPr>
        <p:spPr>
          <a:xfrm>
            <a:off x="296494" y="739469"/>
            <a:ext cx="40081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Georgia"/>
                <a:ea typeface="Georgia"/>
                <a:cs typeface="Georgia"/>
                <a:sym typeface="Georgia"/>
              </a:rPr>
              <a:t>Let us compare this choice to another tempting solution to randomize my decision independently, assigning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Google Shape;102;p24"/>
          <p:cNvSpPr txBox="1"/>
          <p:nvPr/>
        </p:nvSpPr>
        <p:spPr>
          <a:xfrm>
            <a:off x="296494" y="1413456"/>
            <a:ext cx="435247" cy="2844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2673" t="-19146" r="-19715" b="-637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4"/>
          <p:cNvSpPr txBox="1"/>
          <p:nvPr/>
        </p:nvSpPr>
        <p:spPr>
          <a:xfrm>
            <a:off x="915097" y="1205917"/>
            <a:ext cx="5341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1, 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4"/>
          <p:cNvSpPr txBox="1"/>
          <p:nvPr/>
        </p:nvSpPr>
        <p:spPr>
          <a:xfrm>
            <a:off x="915097" y="1540100"/>
            <a:ext cx="7489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2, 1-p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4"/>
          <p:cNvSpPr txBox="1"/>
          <p:nvPr/>
        </p:nvSpPr>
        <p:spPr>
          <a:xfrm>
            <a:off x="690159" y="1261901"/>
            <a:ext cx="36539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4"/>
          <p:cNvSpPr txBox="1"/>
          <p:nvPr/>
        </p:nvSpPr>
        <p:spPr>
          <a:xfrm>
            <a:off x="247650" y="1886138"/>
            <a:ext cx="290496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Here p is the same true known P{Y=1}. </a:t>
            </a:r>
            <a:endParaRPr sz="12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Then the probability of misclassification</a:t>
            </a:r>
            <a:endParaRPr sz="12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Google Shape;107;p24"/>
          <p:cNvSpPr txBox="1"/>
          <p:nvPr/>
        </p:nvSpPr>
        <p:spPr>
          <a:xfrm>
            <a:off x="210716" y="2371509"/>
            <a:ext cx="4298613" cy="58830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557" t="-9274" r="-2834" b="-2370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0"/>
          <p:cNvSpPr txBox="1">
            <a:spLocks noGrp="1"/>
          </p:cNvSpPr>
          <p:nvPr>
            <p:ph type="title"/>
          </p:nvPr>
        </p:nvSpPr>
        <p:spPr>
          <a:xfrm>
            <a:off x="577849" y="592238"/>
            <a:ext cx="3454403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dirty="0" smtClean="0"/>
              <a:t>Bayes classifier.  </a:t>
            </a:r>
            <a:r>
              <a:rPr lang="en-US" dirty="0"/>
              <a:t>Quiz </a:t>
            </a:r>
            <a:r>
              <a:rPr lang="en-US" dirty="0" smtClean="0"/>
              <a:t>question 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Текст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00015" y="987878"/>
                <a:ext cx="3160261" cy="1701876"/>
              </a:xfrm>
            </p:spPr>
            <p:txBody>
              <a:bodyPr/>
              <a:lstStyle/>
              <a:p>
                <a:pPr marL="0"/>
                <a:r>
                  <a:rPr lang="en-CA" dirty="0" smtClean="0">
                    <a:latin typeface="Times New Roman" panose="02020603050405020304" pitchFamily="18" charset="0"/>
                  </a:rPr>
                  <a:t>Q2. If new point y comes in, and we do not know its value, what is our best bet to classify it?</a:t>
                </a:r>
              </a:p>
              <a:p>
                <a:pPr marL="0"/>
                <a:r>
                  <a:rPr lang="en-CA" dirty="0">
                    <a:latin typeface="Times New Roman" panose="02020603050405020304" pitchFamily="18" charset="0"/>
                  </a:rPr>
                  <a:t> </a:t>
                </a:r>
              </a:p>
              <a:p>
                <a:pPr marL="256928" fontAlgn="ctr">
                  <a:buFont typeface="+mj-lt"/>
                  <a:buAutoNum type="alphaU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rgbClr val="FA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A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CA" dirty="0" smtClean="0">
                    <a:solidFill>
                      <a:srgbClr val="FA0000"/>
                    </a:solidFill>
                    <a:latin typeface="Times New Roman" panose="02020603050405020304" pitchFamily="18" charset="0"/>
                  </a:rPr>
                  <a:t>= 1</a:t>
                </a:r>
              </a:p>
              <a:p>
                <a:pPr marL="256928" fontAlgn="ctr">
                  <a:buFont typeface="+mj-lt"/>
                  <a:buAutoNum type="alphaU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CA" dirty="0" smtClean="0">
                    <a:solidFill>
                      <a:srgbClr val="00B050"/>
                    </a:solidFill>
                    <a:latin typeface="Times New Roman" panose="02020603050405020304" pitchFamily="18" charset="0"/>
                  </a:rPr>
                  <a:t>= 2</a:t>
                </a:r>
              </a:p>
              <a:p>
                <a:pPr marL="0"/>
                <a:r>
                  <a:rPr lang="en-CA" dirty="0" smtClean="0">
                    <a:latin typeface="Times New Roman" panose="02020603050405020304" pitchFamily="18" charset="0"/>
                  </a:rPr>
                  <a:t> </a:t>
                </a:r>
                <a:endParaRPr lang="en-CA" dirty="0">
                  <a:latin typeface="Times New Roman" panose="02020603050405020304" pitchFamily="18" charset="0"/>
                </a:endParaRPr>
              </a:p>
              <a:p>
                <a:endParaRPr lang="en-CA" dirty="0" smtClean="0">
                  <a:latin typeface="Times New Roman" panose="02020603050405020304" pitchFamily="18" charset="0"/>
                </a:endParaRPr>
              </a:p>
              <a:p>
                <a:endParaRPr lang="en-CA" dirty="0" smtClean="0">
                  <a:latin typeface="Times New Roman" panose="02020603050405020304" pitchFamily="18" charset="0"/>
                </a:endParaRPr>
              </a:p>
              <a:p>
                <a:endParaRPr lang="en-CA" dirty="0" smtClean="0">
                  <a:latin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Текс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00015" y="987878"/>
                <a:ext cx="3160261" cy="1701876"/>
              </a:xfrm>
              <a:blipFill>
                <a:blip r:embed="rId3"/>
                <a:stretch>
                  <a:fillRect l="-2697" t="-2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20105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0"/>
          <p:cNvSpPr txBox="1">
            <a:spLocks noGrp="1"/>
          </p:cNvSpPr>
          <p:nvPr>
            <p:ph type="title"/>
          </p:nvPr>
        </p:nvSpPr>
        <p:spPr>
          <a:xfrm>
            <a:off x="585223" y="281163"/>
            <a:ext cx="3454403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dirty="0" smtClean="0"/>
              <a:t>Bayes classifier.  </a:t>
            </a:r>
            <a:r>
              <a:rPr lang="en-US" dirty="0"/>
              <a:t>Quiz </a:t>
            </a:r>
            <a:r>
              <a:rPr lang="en-US" dirty="0" smtClean="0"/>
              <a:t>question 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Текст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39548" y="816679"/>
                <a:ext cx="2512342" cy="1862048"/>
              </a:xfrm>
            </p:spPr>
            <p:txBody>
              <a:bodyPr/>
              <a:lstStyle/>
              <a:p>
                <a:pPr marL="0"/>
                <a:r>
                  <a:rPr lang="en-CA" dirty="0">
                    <a:latin typeface="Times New Roman" panose="02020603050405020304" pitchFamily="18" charset="0"/>
                  </a:rPr>
                  <a:t>Q3. </a:t>
                </a:r>
              </a:p>
              <a:p>
                <a:pPr marL="0" algn="just"/>
                <a:r>
                  <a:rPr lang="en-CA" dirty="0">
                    <a:latin typeface="Times New Roman" panose="02020603050405020304" pitchFamily="18" charset="0"/>
                  </a:rPr>
                  <a:t>Now, suppose, we obtained more information about our 5 points, thus having two predictor columns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dirty="0">
                    <a:latin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dirty="0">
                    <a:latin typeface="Times New Roman" panose="02020603050405020304" pitchFamily="18" charset="0"/>
                  </a:rPr>
                  <a:t>. This allows us to compose the following tall format </a:t>
                </a:r>
                <a:r>
                  <a:rPr lang="en-CA" dirty="0">
                    <a:latin typeface="Times New Roman" panose="02020603050405020304" pitchFamily="18" charset="0"/>
                  </a:rPr>
                  <a:t>table. </a:t>
                </a:r>
                <a:r>
                  <a:rPr lang="en-CA" dirty="0">
                    <a:latin typeface="Times New Roman" panose="02020603050405020304" pitchFamily="18" charset="0"/>
                  </a:rPr>
                  <a:t>We need to convert it to a wide format. Which one is right?</a:t>
                </a:r>
              </a:p>
              <a:p>
                <a:pPr algn="just"/>
                <a:endParaRPr lang="en-CA" dirty="0" smtClean="0">
                  <a:latin typeface="Times New Roman" panose="02020603050405020304" pitchFamily="18" charset="0"/>
                </a:endParaRPr>
              </a:p>
              <a:p>
                <a:endParaRPr lang="en-CA" dirty="0" smtClean="0">
                  <a:latin typeface="Times New Roman" panose="02020603050405020304" pitchFamily="18" charset="0"/>
                </a:endParaRPr>
              </a:p>
              <a:p>
                <a:endParaRPr lang="en-CA" dirty="0" smtClean="0">
                  <a:latin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Текс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9548" y="816679"/>
                <a:ext cx="2512342" cy="1862048"/>
              </a:xfrm>
              <a:blipFill>
                <a:blip r:embed="rId3"/>
                <a:stretch>
                  <a:fillRect l="-3641" t="-2623" r="-3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3035920"/>
                  </p:ext>
                </p:extLst>
              </p:nvPr>
            </p:nvGraphicFramePr>
            <p:xfrm>
              <a:off x="3098423" y="1067401"/>
              <a:ext cx="1067995" cy="1402956"/>
            </p:xfrm>
            <a:graphic>
              <a:graphicData uri="http://schemas.openxmlformats.org/drawingml/2006/table">
                <a:tbl>
                  <a:tblPr firstRow="1" bandRow="1">
                    <a:tableStyleId>{018AD3C5-F45F-4AC2-9C20-17E71BC9552C}</a:tableStyleId>
                  </a:tblPr>
                  <a:tblGrid>
                    <a:gridCol w="267004">
                      <a:extLst>
                        <a:ext uri="{9D8B030D-6E8A-4147-A177-3AD203B41FA5}">
                          <a16:colId xmlns:a16="http://schemas.microsoft.com/office/drawing/2014/main" val="4205481488"/>
                        </a:ext>
                      </a:extLst>
                    </a:gridCol>
                    <a:gridCol w="266993">
                      <a:extLst>
                        <a:ext uri="{9D8B030D-6E8A-4147-A177-3AD203B41FA5}">
                          <a16:colId xmlns:a16="http://schemas.microsoft.com/office/drawing/2014/main" val="4211527562"/>
                        </a:ext>
                      </a:extLst>
                    </a:gridCol>
                    <a:gridCol w="266999">
                      <a:extLst>
                        <a:ext uri="{9D8B030D-6E8A-4147-A177-3AD203B41FA5}">
                          <a16:colId xmlns:a16="http://schemas.microsoft.com/office/drawing/2014/main" val="2631839922"/>
                        </a:ext>
                      </a:extLst>
                    </a:gridCol>
                    <a:gridCol w="266999">
                      <a:extLst>
                        <a:ext uri="{9D8B030D-6E8A-4147-A177-3AD203B41FA5}">
                          <a16:colId xmlns:a16="http://schemas.microsoft.com/office/drawing/2014/main" val="1183621506"/>
                        </a:ext>
                      </a:extLst>
                    </a:gridCol>
                  </a:tblGrid>
                  <a:tr h="2338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#</a:t>
                          </a:r>
                          <a:endParaRPr lang="en-US" sz="1050" dirty="0"/>
                        </a:p>
                      </a:txBody>
                      <a:tcPr marL="34576" marR="34576" marT="17288" marB="17288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34576" marR="34576" marT="17288" marB="17288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34576" marR="34576" marT="17288" marB="17288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34576" marR="34576" marT="17288" marB="17288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5076362"/>
                      </a:ext>
                    </a:extLst>
                  </a:tr>
                  <a:tr h="2338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1</a:t>
                          </a:r>
                          <a:endParaRPr lang="en-US" sz="105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1</a:t>
                          </a:r>
                          <a:endParaRPr lang="en-US" sz="105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1</a:t>
                          </a:r>
                          <a:endParaRPr lang="en-US" sz="105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en-US" sz="105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3688128855"/>
                      </a:ext>
                    </a:extLst>
                  </a:tr>
                  <a:tr h="2338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2</a:t>
                          </a:r>
                          <a:endParaRPr lang="en-US" sz="105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2</a:t>
                          </a:r>
                          <a:endParaRPr lang="en-US" sz="105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2</a:t>
                          </a:r>
                          <a:endParaRPr lang="en-US" sz="105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en-US" sz="105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3506902686"/>
                      </a:ext>
                    </a:extLst>
                  </a:tr>
                  <a:tr h="2338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3</a:t>
                          </a:r>
                          <a:endParaRPr lang="en-US" sz="105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2</a:t>
                          </a:r>
                          <a:endParaRPr lang="en-US" sz="105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2</a:t>
                          </a:r>
                          <a:endParaRPr lang="en-US" sz="105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en-US" sz="105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1943134331"/>
                      </a:ext>
                    </a:extLst>
                  </a:tr>
                  <a:tr h="2338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4</a:t>
                          </a:r>
                          <a:endParaRPr lang="en-US" sz="105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1</a:t>
                          </a:r>
                          <a:endParaRPr lang="en-US" sz="105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2</a:t>
                          </a:r>
                          <a:endParaRPr lang="en-US" sz="105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05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1470609015"/>
                      </a:ext>
                    </a:extLst>
                  </a:tr>
                  <a:tr h="2338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5</a:t>
                          </a:r>
                          <a:endParaRPr lang="en-US" sz="105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2</a:t>
                          </a:r>
                          <a:endParaRPr lang="en-US" sz="105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2</a:t>
                          </a:r>
                          <a:endParaRPr lang="en-US" sz="105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05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18490047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3035920"/>
                  </p:ext>
                </p:extLst>
              </p:nvPr>
            </p:nvGraphicFramePr>
            <p:xfrm>
              <a:off x="3098423" y="1067401"/>
              <a:ext cx="1067995" cy="1402956"/>
            </p:xfrm>
            <a:graphic>
              <a:graphicData uri="http://schemas.openxmlformats.org/drawingml/2006/table">
                <a:tbl>
                  <a:tblPr firstRow="1" bandRow="1">
                    <a:tableStyleId>{018AD3C5-F45F-4AC2-9C20-17E71BC9552C}</a:tableStyleId>
                  </a:tblPr>
                  <a:tblGrid>
                    <a:gridCol w="267004">
                      <a:extLst>
                        <a:ext uri="{9D8B030D-6E8A-4147-A177-3AD203B41FA5}">
                          <a16:colId xmlns:a16="http://schemas.microsoft.com/office/drawing/2014/main" val="4205481488"/>
                        </a:ext>
                      </a:extLst>
                    </a:gridCol>
                    <a:gridCol w="266993">
                      <a:extLst>
                        <a:ext uri="{9D8B030D-6E8A-4147-A177-3AD203B41FA5}">
                          <a16:colId xmlns:a16="http://schemas.microsoft.com/office/drawing/2014/main" val="4211527562"/>
                        </a:ext>
                      </a:extLst>
                    </a:gridCol>
                    <a:gridCol w="266999">
                      <a:extLst>
                        <a:ext uri="{9D8B030D-6E8A-4147-A177-3AD203B41FA5}">
                          <a16:colId xmlns:a16="http://schemas.microsoft.com/office/drawing/2014/main" val="2631839922"/>
                        </a:ext>
                      </a:extLst>
                    </a:gridCol>
                    <a:gridCol w="266999">
                      <a:extLst>
                        <a:ext uri="{9D8B030D-6E8A-4147-A177-3AD203B41FA5}">
                          <a16:colId xmlns:a16="http://schemas.microsoft.com/office/drawing/2014/main" val="1183621506"/>
                        </a:ext>
                      </a:extLst>
                    </a:gridCol>
                  </a:tblGrid>
                  <a:tr h="2338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#</a:t>
                          </a:r>
                          <a:endParaRPr lang="en-US" sz="1050" dirty="0"/>
                        </a:p>
                      </a:txBody>
                      <a:tcPr marL="34576" marR="34576" marT="17288" marB="17288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576" marR="34576" marT="17288" marB="17288">
                        <a:blipFill>
                          <a:blip r:embed="rId4"/>
                          <a:stretch>
                            <a:fillRect l="-102273" t="-10256" r="-204545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576" marR="34576" marT="17288" marB="17288">
                        <a:blipFill>
                          <a:blip r:embed="rId4"/>
                          <a:stretch>
                            <a:fillRect l="-202273" t="-10256" r="-104545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576" marR="34576" marT="17288" marB="17288">
                        <a:blipFill>
                          <a:blip r:embed="rId4"/>
                          <a:stretch>
                            <a:fillRect l="-302273" t="-10256" r="-4545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5076362"/>
                      </a:ext>
                    </a:extLst>
                  </a:tr>
                  <a:tr h="2338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1</a:t>
                          </a:r>
                          <a:endParaRPr lang="en-US" sz="105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1</a:t>
                          </a:r>
                          <a:endParaRPr lang="en-US" sz="105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1</a:t>
                          </a:r>
                          <a:endParaRPr lang="en-US" sz="105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en-US" sz="105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3688128855"/>
                      </a:ext>
                    </a:extLst>
                  </a:tr>
                  <a:tr h="2338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2</a:t>
                          </a:r>
                          <a:endParaRPr lang="en-US" sz="105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2</a:t>
                          </a:r>
                          <a:endParaRPr lang="en-US" sz="105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2</a:t>
                          </a:r>
                          <a:endParaRPr lang="en-US" sz="105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en-US" sz="105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3506902686"/>
                      </a:ext>
                    </a:extLst>
                  </a:tr>
                  <a:tr h="2338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3</a:t>
                          </a:r>
                          <a:endParaRPr lang="en-US" sz="105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2</a:t>
                          </a:r>
                          <a:endParaRPr lang="en-US" sz="105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2</a:t>
                          </a:r>
                          <a:endParaRPr lang="en-US" sz="105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en-US" sz="105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1943134331"/>
                      </a:ext>
                    </a:extLst>
                  </a:tr>
                  <a:tr h="2338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4</a:t>
                          </a:r>
                          <a:endParaRPr lang="en-US" sz="105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1</a:t>
                          </a:r>
                          <a:endParaRPr lang="en-US" sz="105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2</a:t>
                          </a:r>
                          <a:endParaRPr lang="en-US" sz="105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05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1470609015"/>
                      </a:ext>
                    </a:extLst>
                  </a:tr>
                  <a:tr h="2338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5</a:t>
                          </a:r>
                          <a:endParaRPr lang="en-US" sz="105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2</a:t>
                          </a:r>
                          <a:endParaRPr lang="en-US" sz="105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2</a:t>
                          </a:r>
                          <a:endParaRPr lang="en-US" sz="105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05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184900473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802" y="2208990"/>
            <a:ext cx="2409834" cy="113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866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0"/>
          <p:cNvSpPr txBox="1">
            <a:spLocks noGrp="1"/>
          </p:cNvSpPr>
          <p:nvPr>
            <p:ph type="title"/>
          </p:nvPr>
        </p:nvSpPr>
        <p:spPr>
          <a:xfrm>
            <a:off x="577849" y="592238"/>
            <a:ext cx="3454403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dirty="0" smtClean="0"/>
              <a:t>Bayes classifier.  </a:t>
            </a:r>
            <a:r>
              <a:rPr lang="en-US" dirty="0"/>
              <a:t>Quiz </a:t>
            </a:r>
            <a:r>
              <a:rPr lang="en-US" dirty="0" smtClean="0"/>
              <a:t>question 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Текст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88293" y="1067402"/>
                <a:ext cx="4061965" cy="2717539"/>
              </a:xfrm>
            </p:spPr>
            <p:txBody>
              <a:bodyPr/>
              <a:lstStyle/>
              <a:p>
                <a:r>
                  <a:rPr lang="en-CA" dirty="0" smtClean="0">
                    <a:latin typeface="+mn-lt"/>
                  </a:rPr>
                  <a:t>Q4. If we have new point X= (2, 2), how do we intuitively classify it? </a:t>
                </a:r>
              </a:p>
              <a:p>
                <a:r>
                  <a:rPr lang="en-CA" dirty="0">
                    <a:latin typeface="+mn-lt"/>
                  </a:rPr>
                  <a:t> </a:t>
                </a:r>
              </a:p>
              <a:p>
                <a:pPr marL="344153" indent="-172867" fontAlgn="ctr">
                  <a:buFont typeface="+mj-lt"/>
                  <a:buAutoNum type="alphaU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dirty="0" smtClean="0">
                            <a:latin typeface="+mn-lt"/>
                          </a:rPr>
                        </m:ctrlPr>
                      </m:accPr>
                      <m:e>
                        <m:r>
                          <a:rPr lang="en-CA" i="1" dirty="0" smtClean="0">
                            <a:latin typeface="+mn-lt"/>
                          </a:rPr>
                          <m:t>𝑌</m:t>
                        </m:r>
                      </m:e>
                    </m:acc>
                    <m:r>
                      <a:rPr lang="en-CA" i="1" dirty="0" smtClean="0">
                        <a:latin typeface="+mn-lt"/>
                      </a:rPr>
                      <m:t> (2</m:t>
                    </m:r>
                    <m:r>
                      <a:rPr lang="en-CA" i="1" dirty="0">
                        <a:latin typeface="+mn-lt"/>
                      </a:rPr>
                      <m:t>, 2) = 1</m:t>
                    </m:r>
                  </m:oMath>
                </a14:m>
                <a:endParaRPr lang="en-CA" dirty="0">
                  <a:latin typeface="+mn-lt"/>
                </a:endParaRPr>
              </a:p>
              <a:p>
                <a:pPr marL="344153" indent="-172867" fontAlgn="ctr">
                  <a:buFont typeface="+mj-lt"/>
                  <a:buAutoNum type="alphaU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dirty="0" smtClean="0">
                            <a:latin typeface="+mn-lt"/>
                          </a:rPr>
                        </m:ctrlPr>
                      </m:accPr>
                      <m:e>
                        <m:r>
                          <a:rPr lang="en-CA" i="1" dirty="0" smtClean="0">
                            <a:latin typeface="+mn-lt"/>
                          </a:rPr>
                          <m:t>𝑌</m:t>
                        </m:r>
                      </m:e>
                    </m:acc>
                    <m:r>
                      <a:rPr lang="en-CA" i="1" dirty="0" smtClean="0">
                        <a:latin typeface="+mn-lt"/>
                      </a:rPr>
                      <m:t> (2</m:t>
                    </m:r>
                    <m:r>
                      <a:rPr lang="en-CA" i="1" dirty="0">
                        <a:latin typeface="+mn-lt"/>
                      </a:rPr>
                      <m:t>, 2) = 2</m:t>
                    </m:r>
                  </m:oMath>
                </a14:m>
                <a:endParaRPr lang="en-CA" dirty="0">
                  <a:latin typeface="+mn-lt"/>
                </a:endParaRPr>
              </a:p>
              <a:p>
                <a:endParaRPr lang="en-CA" dirty="0" smtClean="0">
                  <a:latin typeface="+mn-lt"/>
                </a:endParaRPr>
              </a:p>
              <a:p>
                <a:r>
                  <a:rPr lang="en-CA" dirty="0">
                    <a:latin typeface="+mn-lt"/>
                  </a:rPr>
                  <a:t>Q5. If we have a new point </a:t>
                </a:r>
                <a:r>
                  <a:rPr lang="en-CA" dirty="0" smtClean="0">
                    <a:latin typeface="+mn-lt"/>
                  </a:rPr>
                  <a:t>X </a:t>
                </a:r>
                <a:r>
                  <a:rPr lang="en-CA" dirty="0">
                    <a:latin typeface="+mn-lt"/>
                  </a:rPr>
                  <a:t>= (2, 1), what methods we can apply for its classification?</a:t>
                </a:r>
              </a:p>
              <a:p>
                <a:r>
                  <a:rPr lang="en-CA" dirty="0">
                    <a:latin typeface="+mn-lt"/>
                  </a:rPr>
                  <a:t> </a:t>
                </a:r>
              </a:p>
              <a:p>
                <a:pPr marL="344153" indent="-172867" fontAlgn="ctr">
                  <a:buFont typeface="+mj-lt"/>
                  <a:buAutoNum type="alphaUcPeriod"/>
                </a:pPr>
                <a:r>
                  <a:rPr lang="en-CA" dirty="0">
                    <a:latin typeface="+mn-lt"/>
                  </a:rPr>
                  <a:t>Exact Bayesian classifier. </a:t>
                </a:r>
              </a:p>
              <a:p>
                <a:pPr marL="344153" indent="-172867" fontAlgn="ctr">
                  <a:buFont typeface="+mj-lt"/>
                  <a:buAutoNum type="alphaUcPeriod"/>
                </a:pPr>
                <a:r>
                  <a:rPr lang="en-CA" dirty="0">
                    <a:latin typeface="+mn-lt"/>
                  </a:rPr>
                  <a:t>Naive Bayesian classifier. </a:t>
                </a:r>
              </a:p>
              <a:p>
                <a:pPr marL="344153" indent="-172867" fontAlgn="ctr">
                  <a:buFont typeface="+mj-lt"/>
                  <a:buAutoNum type="alphaUcPeriod"/>
                </a:pPr>
                <a:r>
                  <a:rPr lang="en-CA" dirty="0">
                    <a:latin typeface="+mn-lt"/>
                  </a:rPr>
                  <a:t>Both</a:t>
                </a:r>
              </a:p>
              <a:p>
                <a:pPr marL="344153" indent="-172867" fontAlgn="ctr">
                  <a:buFont typeface="+mj-lt"/>
                  <a:buAutoNum type="alphaUcPeriod"/>
                </a:pPr>
                <a:r>
                  <a:rPr lang="en-CA" dirty="0">
                    <a:latin typeface="+mn-lt"/>
                  </a:rPr>
                  <a:t>Neither</a:t>
                </a:r>
              </a:p>
              <a:p>
                <a:endParaRPr lang="en-CA" dirty="0" smtClean="0">
                  <a:latin typeface="Times New Roman" panose="02020603050405020304" pitchFamily="18" charset="0"/>
                </a:endParaRPr>
              </a:p>
              <a:p>
                <a:endParaRPr lang="en-CA" dirty="0" smtClean="0">
                  <a:latin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Текс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8293" y="1067402"/>
                <a:ext cx="4061965" cy="2717539"/>
              </a:xfrm>
              <a:blipFill>
                <a:blip r:embed="rId3"/>
                <a:stretch>
                  <a:fillRect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0075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0"/>
          <p:cNvSpPr txBox="1">
            <a:spLocks noGrp="1"/>
          </p:cNvSpPr>
          <p:nvPr>
            <p:ph type="title"/>
          </p:nvPr>
        </p:nvSpPr>
        <p:spPr>
          <a:xfrm>
            <a:off x="577849" y="592238"/>
            <a:ext cx="3454403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dirty="0" smtClean="0"/>
              <a:t>Bayes classifier.  </a:t>
            </a:r>
            <a:r>
              <a:rPr lang="en-US" dirty="0"/>
              <a:t>Quiz </a:t>
            </a:r>
            <a:r>
              <a:rPr lang="en-US" dirty="0" smtClean="0"/>
              <a:t>question 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Текст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88293" y="1067402"/>
                <a:ext cx="4061965" cy="1184940"/>
              </a:xfrm>
            </p:spPr>
            <p:txBody>
              <a:bodyPr/>
              <a:lstStyle/>
              <a:p>
                <a:r>
                  <a:rPr lang="en-US" dirty="0" smtClean="0">
                    <a:latin typeface="+mn-lt"/>
                  </a:rPr>
                  <a:t>Q6. Estimate </a:t>
                </a:r>
                <a:r>
                  <a:rPr lang="en-US" dirty="0">
                    <a:latin typeface="+mn-lt"/>
                  </a:rPr>
                  <a:t>the joint probabilities </a:t>
                </a:r>
                <a:endParaRPr lang="en-US" dirty="0" smtClean="0"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+mn-lt"/>
                      </a:rPr>
                      <m:t>𝑃</m:t>
                    </m:r>
                    <m:r>
                      <a:rPr lang="en-US" i="1" dirty="0" smtClean="0">
                        <a:latin typeface="+mn-lt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+mn-lt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+mn-lt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+mn-lt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+mn-lt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+mn-lt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+mn-lt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+mn-lt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+mn-lt"/>
                      </a:rPr>
                      <m:t> | </m:t>
                    </m:r>
                    <m:r>
                      <a:rPr lang="en-US" i="1" dirty="0" smtClean="0">
                        <a:latin typeface="+mn-lt"/>
                      </a:rPr>
                      <m:t>𝑌</m:t>
                    </m:r>
                    <m:r>
                      <a:rPr lang="en-US" i="1" dirty="0" smtClean="0">
                        <a:latin typeface="+mn-lt"/>
                      </a:rPr>
                      <m:t>=1), </m:t>
                    </m:r>
                  </m:oMath>
                </a14:m>
                <a:r>
                  <a:rPr lang="en-US" dirty="0">
                    <a:latin typeface="+mn-lt"/>
                  </a:rPr>
                  <a:t>conditioned on class Y.</a:t>
                </a:r>
                <a:endParaRPr lang="en-CA" dirty="0" smtClean="0">
                  <a:latin typeface="+mn-lt"/>
                </a:endParaRPr>
              </a:p>
              <a:p>
                <a:endParaRPr lang="en-CA" dirty="0" smtClean="0">
                  <a:latin typeface="+mn-lt"/>
                </a:endParaRPr>
              </a:p>
              <a:p>
                <a:endParaRPr lang="en-CA" dirty="0">
                  <a:latin typeface="+mn-lt"/>
                </a:endParaRPr>
              </a:p>
              <a:p>
                <a:endParaRPr lang="en-CA" dirty="0" smtClean="0">
                  <a:latin typeface="+mn-lt"/>
                </a:endParaRPr>
              </a:p>
              <a:p>
                <a:r>
                  <a:rPr lang="en-CA" dirty="0" smtClean="0">
                    <a:latin typeface="+mn-lt"/>
                  </a:rPr>
                  <a:t>A			B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2" name="Текс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8293" y="1067402"/>
                <a:ext cx="4061965" cy="1184940"/>
              </a:xfrm>
              <a:blipFill>
                <a:blip r:embed="rId3"/>
                <a:stretch>
                  <a:fillRect t="-4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1137281"/>
                  </p:ext>
                </p:extLst>
              </p:nvPr>
            </p:nvGraphicFramePr>
            <p:xfrm>
              <a:off x="408933" y="2080727"/>
              <a:ext cx="1205610" cy="9806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1870">
                      <a:extLst>
                        <a:ext uri="{9D8B030D-6E8A-4147-A177-3AD203B41FA5}">
                          <a16:colId xmlns:a16="http://schemas.microsoft.com/office/drawing/2014/main" val="1840193892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251450465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627893656"/>
                        </a:ext>
                      </a:extLst>
                    </a:gridCol>
                  </a:tblGrid>
                  <a:tr h="320636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 </a:t>
                          </a:r>
                          <a:r>
                            <a:rPr lang="en-US" sz="100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1000" b="0" baseline="0" dirty="0" smtClean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34576" marR="34576" marT="17288" marB="17288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2715503473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34576" marR="34576" marT="17288" marB="17288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1/3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0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3363260385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0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2/3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29022332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1137281"/>
                  </p:ext>
                </p:extLst>
              </p:nvPr>
            </p:nvGraphicFramePr>
            <p:xfrm>
              <a:off x="408933" y="2080727"/>
              <a:ext cx="1205610" cy="9806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1870">
                      <a:extLst>
                        <a:ext uri="{9D8B030D-6E8A-4147-A177-3AD203B41FA5}">
                          <a16:colId xmlns:a16="http://schemas.microsoft.com/office/drawing/2014/main" val="1840193892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251450465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627893656"/>
                        </a:ext>
                      </a:extLst>
                    </a:gridCol>
                  </a:tblGrid>
                  <a:tr h="3393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576" marR="34576" marT="17288" marB="17288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4"/>
                          <a:stretch>
                            <a:fillRect l="-1515" t="-8929" r="-203030" b="-1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2715503473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34576" marR="34576" marT="17288" marB="17288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1/3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0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3363260385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0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2/3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29022332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7186163"/>
                  </p:ext>
                </p:extLst>
              </p:nvPr>
            </p:nvGraphicFramePr>
            <p:xfrm>
              <a:off x="2217811" y="2080727"/>
              <a:ext cx="1205610" cy="9806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1870">
                      <a:extLst>
                        <a:ext uri="{9D8B030D-6E8A-4147-A177-3AD203B41FA5}">
                          <a16:colId xmlns:a16="http://schemas.microsoft.com/office/drawing/2014/main" val="1840193892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251450465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627893656"/>
                        </a:ext>
                      </a:extLst>
                    </a:gridCol>
                  </a:tblGrid>
                  <a:tr h="320636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 </a:t>
                          </a:r>
                          <a:r>
                            <a:rPr lang="en-US" sz="100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1000" b="0" baseline="0" dirty="0" smtClean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34576" marR="34576" marT="17288" marB="17288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2715503473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34576" marR="34576" marT="17288" marB="17288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0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2/3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3363260385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1/3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0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29022332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7186163"/>
                  </p:ext>
                </p:extLst>
              </p:nvPr>
            </p:nvGraphicFramePr>
            <p:xfrm>
              <a:off x="2217811" y="2080727"/>
              <a:ext cx="1205610" cy="9806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1870">
                      <a:extLst>
                        <a:ext uri="{9D8B030D-6E8A-4147-A177-3AD203B41FA5}">
                          <a16:colId xmlns:a16="http://schemas.microsoft.com/office/drawing/2014/main" val="1840193892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251450465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627893656"/>
                        </a:ext>
                      </a:extLst>
                    </a:gridCol>
                  </a:tblGrid>
                  <a:tr h="3393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576" marR="34576" marT="17288" marB="17288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5"/>
                          <a:stretch>
                            <a:fillRect l="-1515" t="-8929" r="-204545" b="-1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2715503473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34576" marR="34576" marT="17288" marB="17288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0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2/3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3363260385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1/3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0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290223326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479536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0"/>
          <p:cNvSpPr txBox="1">
            <a:spLocks noGrp="1"/>
          </p:cNvSpPr>
          <p:nvPr>
            <p:ph type="title"/>
          </p:nvPr>
        </p:nvSpPr>
        <p:spPr>
          <a:xfrm>
            <a:off x="577849" y="592238"/>
            <a:ext cx="3454403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dirty="0" smtClean="0"/>
              <a:t>Bayes classifier.  </a:t>
            </a:r>
            <a:r>
              <a:rPr lang="en-US" dirty="0"/>
              <a:t>Quiz </a:t>
            </a:r>
            <a:r>
              <a:rPr lang="en-US" dirty="0" smtClean="0"/>
              <a:t>question 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Текст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88293" y="1067402"/>
                <a:ext cx="4061965" cy="2145716"/>
              </a:xfrm>
            </p:spPr>
            <p:txBody>
              <a:bodyPr/>
              <a:lstStyle/>
              <a:p>
                <a:r>
                  <a:rPr lang="en-CA" dirty="0" smtClean="0">
                    <a:latin typeface="+mn-lt"/>
                  </a:rPr>
                  <a:t>Q7.  </a:t>
                </a:r>
                <a:r>
                  <a:rPr lang="en-US" dirty="0" smtClean="0">
                    <a:latin typeface="+mn-lt"/>
                  </a:rPr>
                  <a:t>Estimate </a:t>
                </a:r>
                <a:r>
                  <a:rPr lang="en-US" dirty="0">
                    <a:latin typeface="+mn-lt"/>
                  </a:rPr>
                  <a:t>the marginal  probabilities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+mn-lt"/>
                      </a:rPr>
                      <m:t>𝑃</m:t>
                    </m:r>
                    <m:r>
                      <a:rPr lang="en-US" i="1" dirty="0" smtClean="0">
                        <a:latin typeface="+mn-lt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+mn-lt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+mn-lt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+mn-lt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+mn-lt"/>
                      </a:rPr>
                      <m:t> </m:t>
                    </m:r>
                    <m:r>
                      <a:rPr lang="en-US" b="0" i="1" dirty="0" smtClean="0">
                        <a:latin typeface="+mn-lt"/>
                      </a:rPr>
                      <m:t> </m:t>
                    </m:r>
                    <m:r>
                      <a:rPr lang="en-US" i="1" dirty="0" smtClean="0">
                        <a:latin typeface="+mn-lt"/>
                      </a:rPr>
                      <m:t>| </m:t>
                    </m:r>
                    <m:r>
                      <a:rPr lang="en-US" i="1" dirty="0" smtClean="0">
                        <a:latin typeface="+mn-lt"/>
                      </a:rPr>
                      <m:t>𝑌</m:t>
                    </m:r>
                    <m:r>
                      <a:rPr lang="en-US" i="1" dirty="0" smtClean="0">
                        <a:latin typeface="+mn-lt"/>
                      </a:rPr>
                      <m:t>=1)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 smtClean="0">
                  <a:latin typeface="+mn-lt"/>
                </a:endParaRPr>
              </a:p>
              <a:p>
                <a:pPr marL="344153" indent="-172867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+mn-lt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+mn-lt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+mn-lt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+mn-lt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+mn-lt"/>
                          </a:rPr>
                          <m:t>=1</m:t>
                        </m:r>
                      </m:e>
                      <m:e>
                        <m:r>
                          <a:rPr lang="en-US" b="0" i="1" smtClean="0">
                            <a:latin typeface="+mn-lt"/>
                          </a:rPr>
                          <m:t>𝑌</m:t>
                        </m:r>
                        <m:r>
                          <a:rPr lang="en-US" b="0" i="1" smtClean="0">
                            <a:latin typeface="+mn-lt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+mn-lt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+mn-lt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+mn-lt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+mn-lt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+mn-lt"/>
                      </a:rPr>
                      <m:t> ,  </m:t>
                    </m:r>
                    <m:r>
                      <a:rPr lang="en-US" b="0" i="1" smtClean="0">
                        <a:latin typeface="+mn-lt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+mn-lt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+mn-lt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+mn-lt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+mn-lt"/>
                          </a:rPr>
                          <m:t>=2</m:t>
                        </m:r>
                      </m:e>
                      <m:e>
                        <m:r>
                          <a:rPr lang="en-US" b="0" i="1" smtClean="0">
                            <a:latin typeface="+mn-lt"/>
                          </a:rPr>
                          <m:t>𝑌</m:t>
                        </m:r>
                        <m:r>
                          <a:rPr lang="en-US" b="0" i="1" smtClean="0">
                            <a:latin typeface="+mn-lt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+mn-lt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+mn-lt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+mn-lt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+mn-lt"/>
                          </a:rPr>
                          <m:t>3</m:t>
                        </m:r>
                      </m:den>
                    </m:f>
                  </m:oMath>
                </a14:m>
                <a:endParaRPr lang="en-US" dirty="0" smtClean="0">
                  <a:latin typeface="+mn-lt"/>
                </a:endParaRPr>
              </a:p>
              <a:p>
                <a:pPr marL="344153" indent="-172867">
                  <a:buFont typeface="+mj-lt"/>
                  <a:buAutoNum type="alphaUcPeriod"/>
                </a:pPr>
                <a:endParaRPr lang="en-US" dirty="0" smtClean="0">
                  <a:latin typeface="+mn-lt"/>
                </a:endParaRPr>
              </a:p>
              <a:p>
                <a:pPr marL="344153" indent="-172867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i="1">
                        <a:latin typeface="+mn-lt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+mn-lt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+mn-lt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+mn-lt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+mn-lt"/>
                          </a:rPr>
                          <m:t>=1</m:t>
                        </m:r>
                      </m:e>
                      <m:e>
                        <m:r>
                          <a:rPr lang="en-US" i="1">
                            <a:latin typeface="+mn-lt"/>
                          </a:rPr>
                          <m:t>𝑌</m:t>
                        </m:r>
                        <m:r>
                          <a:rPr lang="en-US" i="1">
                            <a:latin typeface="+mn-lt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+mn-lt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+mn-lt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+mn-lt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+mn-lt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+mn-lt"/>
                      </a:rPr>
                      <m:t> ,  </m:t>
                    </m:r>
                    <m:r>
                      <a:rPr lang="en-US" i="1">
                        <a:latin typeface="+mn-lt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+mn-lt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+mn-lt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+mn-lt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+mn-lt"/>
                          </a:rPr>
                          <m:t>=2</m:t>
                        </m:r>
                      </m:e>
                      <m:e>
                        <m:r>
                          <a:rPr lang="en-US" i="1">
                            <a:latin typeface="+mn-lt"/>
                          </a:rPr>
                          <m:t>𝑌</m:t>
                        </m:r>
                        <m:r>
                          <a:rPr lang="en-US" i="1">
                            <a:latin typeface="+mn-lt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+mn-lt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+mn-lt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+mn-lt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+mn-lt"/>
                          </a:rPr>
                          <m:t>3</m:t>
                        </m:r>
                      </m:den>
                    </m:f>
                  </m:oMath>
                </a14:m>
                <a:endParaRPr lang="en-US" dirty="0" smtClean="0">
                  <a:latin typeface="+mn-lt"/>
                </a:endParaRPr>
              </a:p>
              <a:p>
                <a:pPr marL="344153" indent="-172867">
                  <a:buFont typeface="+mj-lt"/>
                  <a:buAutoNum type="alphaUcPeriod"/>
                </a:pPr>
                <a:endParaRPr lang="en-US" dirty="0">
                  <a:latin typeface="+mn-lt"/>
                </a:endParaRPr>
              </a:p>
              <a:p>
                <a:r>
                  <a:rPr lang="en-CA" dirty="0" smtClean="0">
                    <a:latin typeface="+mn-lt"/>
                  </a:rPr>
                  <a:t>Q8.  </a:t>
                </a:r>
                <a:r>
                  <a:rPr lang="en-US" dirty="0">
                    <a:latin typeface="+mn-lt"/>
                  </a:rPr>
                  <a:t>Estimate </a:t>
                </a:r>
                <a:r>
                  <a:rPr lang="en-US" dirty="0">
                    <a:latin typeface="+mn-lt"/>
                  </a:rPr>
                  <a:t>the marginal  probabilities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+mn-lt"/>
                      </a:rPr>
                      <m:t>𝑃</m:t>
                    </m:r>
                    <m:r>
                      <a:rPr lang="en-US" i="1" dirty="0">
                        <a:latin typeface="+mn-lt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+mn-lt"/>
                          </a:rPr>
                        </m:ctrlPr>
                      </m:sSubPr>
                      <m:e>
                        <m:r>
                          <a:rPr lang="en-US" i="1" dirty="0">
                            <a:latin typeface="+mn-lt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+mn-lt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+mn-lt"/>
                      </a:rPr>
                      <m:t>  | </m:t>
                    </m:r>
                    <m:r>
                      <a:rPr lang="en-US" i="1" dirty="0">
                        <a:latin typeface="+mn-lt"/>
                      </a:rPr>
                      <m:t>𝑌</m:t>
                    </m:r>
                    <m:r>
                      <a:rPr lang="en-US" i="1" dirty="0">
                        <a:latin typeface="+mn-lt"/>
                      </a:rPr>
                      <m:t>=1)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344153" indent="-172867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i="1">
                        <a:latin typeface="+mn-lt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+mn-lt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+mn-lt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+mn-lt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+mn-lt"/>
                          </a:rPr>
                          <m:t>=1</m:t>
                        </m:r>
                      </m:e>
                      <m:e>
                        <m:r>
                          <a:rPr lang="en-US" i="1">
                            <a:latin typeface="+mn-lt"/>
                          </a:rPr>
                          <m:t>𝑌</m:t>
                        </m:r>
                        <m:r>
                          <a:rPr lang="en-US" i="1">
                            <a:latin typeface="+mn-lt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+mn-lt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+mn-lt"/>
                          </a:rPr>
                        </m:ctrlPr>
                      </m:fPr>
                      <m:num>
                        <m:r>
                          <a:rPr lang="en-US" i="1">
                            <a:latin typeface="+mn-lt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+mn-lt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+mn-lt"/>
                      </a:rPr>
                      <m:t> ,  </m:t>
                    </m:r>
                    <m:r>
                      <a:rPr lang="en-US" i="1">
                        <a:latin typeface="+mn-lt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+mn-lt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+mn-lt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+mn-lt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+mn-lt"/>
                          </a:rPr>
                          <m:t>=2</m:t>
                        </m:r>
                      </m:e>
                      <m:e>
                        <m:r>
                          <a:rPr lang="en-US" i="1">
                            <a:latin typeface="+mn-lt"/>
                          </a:rPr>
                          <m:t>𝑌</m:t>
                        </m:r>
                        <m:r>
                          <a:rPr lang="en-US" i="1">
                            <a:latin typeface="+mn-lt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+mn-lt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+mn-lt"/>
                          </a:rPr>
                        </m:ctrlPr>
                      </m:fPr>
                      <m:num>
                        <m:r>
                          <a:rPr lang="en-US" i="1">
                            <a:latin typeface="+mn-lt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+mn-lt"/>
                          </a:rPr>
                          <m:t>3</m:t>
                        </m:r>
                      </m:den>
                    </m:f>
                  </m:oMath>
                </a14:m>
                <a:endParaRPr lang="en-US" dirty="0">
                  <a:latin typeface="+mn-lt"/>
                </a:endParaRPr>
              </a:p>
              <a:p>
                <a:pPr marL="344153" indent="-172867">
                  <a:buFont typeface="+mj-lt"/>
                  <a:buAutoNum type="alphaUcPeriod"/>
                </a:pPr>
                <a:endParaRPr lang="en-US" dirty="0">
                  <a:latin typeface="+mn-lt"/>
                </a:endParaRPr>
              </a:p>
              <a:p>
                <a:pPr marL="344153" indent="-172867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i="1">
                        <a:latin typeface="+mn-lt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+mn-lt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+mn-lt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+mn-lt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+mn-lt"/>
                          </a:rPr>
                          <m:t>=1</m:t>
                        </m:r>
                      </m:e>
                      <m:e>
                        <m:r>
                          <a:rPr lang="en-US" i="1">
                            <a:latin typeface="+mn-lt"/>
                          </a:rPr>
                          <m:t>𝑌</m:t>
                        </m:r>
                        <m:r>
                          <a:rPr lang="en-US" i="1">
                            <a:latin typeface="+mn-lt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+mn-lt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+mn-lt"/>
                          </a:rPr>
                        </m:ctrlPr>
                      </m:fPr>
                      <m:num>
                        <m:r>
                          <a:rPr lang="en-US" i="1">
                            <a:latin typeface="+mn-lt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+mn-lt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+mn-lt"/>
                      </a:rPr>
                      <m:t> ,  </m:t>
                    </m:r>
                    <m:r>
                      <a:rPr lang="en-US" i="1">
                        <a:latin typeface="+mn-lt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+mn-lt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+mn-lt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+mn-lt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+mn-lt"/>
                          </a:rPr>
                          <m:t>=2</m:t>
                        </m:r>
                      </m:e>
                      <m:e>
                        <m:r>
                          <a:rPr lang="en-US" i="1">
                            <a:latin typeface="+mn-lt"/>
                          </a:rPr>
                          <m:t>𝑌</m:t>
                        </m:r>
                        <m:r>
                          <a:rPr lang="en-US" i="1">
                            <a:latin typeface="+mn-lt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+mn-lt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+mn-lt"/>
                          </a:rPr>
                        </m:ctrlPr>
                      </m:fPr>
                      <m:num>
                        <m:r>
                          <a:rPr lang="en-US" i="1">
                            <a:latin typeface="+mn-lt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+mn-lt"/>
                          </a:rPr>
                          <m:t>3</m:t>
                        </m:r>
                      </m:den>
                    </m:f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2" name="Текс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8293" y="1067402"/>
                <a:ext cx="4061965" cy="2145716"/>
              </a:xfrm>
              <a:blipFill>
                <a:blip r:embed="rId3"/>
                <a:stretch>
                  <a:fillRect t="-2273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0698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0"/>
          <p:cNvSpPr txBox="1">
            <a:spLocks noGrp="1"/>
          </p:cNvSpPr>
          <p:nvPr>
            <p:ph type="title"/>
          </p:nvPr>
        </p:nvSpPr>
        <p:spPr>
          <a:xfrm>
            <a:off x="577849" y="592238"/>
            <a:ext cx="3454403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dirty="0" smtClean="0"/>
              <a:t>Bayes classifier.  </a:t>
            </a:r>
            <a:r>
              <a:rPr lang="en-US" dirty="0"/>
              <a:t>Quiz </a:t>
            </a:r>
            <a:r>
              <a:rPr lang="en-US" dirty="0" smtClean="0"/>
              <a:t>question 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Текст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88293" y="1067402"/>
                <a:ext cx="4061965" cy="1184940"/>
              </a:xfrm>
            </p:spPr>
            <p:txBody>
              <a:bodyPr/>
              <a:lstStyle/>
              <a:p>
                <a:r>
                  <a:rPr lang="en-US" dirty="0" smtClean="0">
                    <a:latin typeface="+mn-lt"/>
                  </a:rPr>
                  <a:t>Q9. Estimate </a:t>
                </a:r>
                <a:r>
                  <a:rPr lang="en-US" dirty="0">
                    <a:latin typeface="+mn-lt"/>
                  </a:rPr>
                  <a:t>the joint probabilities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+mn-lt"/>
                      </a:rPr>
                      <m:t>𝑃</m:t>
                    </m:r>
                    <m:r>
                      <a:rPr lang="en-US" i="1" dirty="0" smtClean="0">
                        <a:latin typeface="+mn-lt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+mn-lt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+mn-lt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+mn-lt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+mn-lt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+mn-lt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+mn-lt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+mn-lt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+mn-lt"/>
                      </a:rPr>
                      <m:t> | </m:t>
                    </m:r>
                    <m:r>
                      <a:rPr lang="en-US" i="1" dirty="0" smtClean="0">
                        <a:latin typeface="+mn-lt"/>
                      </a:rPr>
                      <m:t>𝑌</m:t>
                    </m:r>
                    <m:r>
                      <a:rPr lang="en-US" i="1" dirty="0" smtClean="0">
                        <a:latin typeface="+mn-lt"/>
                      </a:rPr>
                      <m:t>=2), </m:t>
                    </m:r>
                  </m:oMath>
                </a14:m>
                <a:r>
                  <a:rPr lang="en-US" dirty="0">
                    <a:latin typeface="+mn-lt"/>
                  </a:rPr>
                  <a:t>conditioned on class Y.</a:t>
                </a:r>
                <a:endParaRPr lang="en-CA" dirty="0" smtClean="0">
                  <a:latin typeface="+mn-lt"/>
                </a:endParaRPr>
              </a:p>
              <a:p>
                <a:endParaRPr lang="en-CA" dirty="0" smtClean="0">
                  <a:latin typeface="Times New Roman" panose="02020603050405020304" pitchFamily="18" charset="0"/>
                </a:endParaRPr>
              </a:p>
              <a:p>
                <a:endParaRPr lang="en-CA" dirty="0">
                  <a:latin typeface="Times New Roman" panose="02020603050405020304" pitchFamily="18" charset="0"/>
                </a:endParaRPr>
              </a:p>
              <a:p>
                <a:endParaRPr lang="en-CA" dirty="0" smtClean="0">
                  <a:latin typeface="Times New Roman" panose="02020603050405020304" pitchFamily="18" charset="0"/>
                </a:endParaRPr>
              </a:p>
              <a:p>
                <a:r>
                  <a:rPr lang="en-CA" dirty="0" smtClean="0">
                    <a:latin typeface="Times New Roman" panose="02020603050405020304" pitchFamily="18" charset="0"/>
                  </a:rPr>
                  <a:t>A			B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Текс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8293" y="1067402"/>
                <a:ext cx="4061965" cy="1184940"/>
              </a:xfrm>
              <a:blipFill>
                <a:blip r:embed="rId3"/>
                <a:stretch>
                  <a:fillRect t="-4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5006092"/>
                  </p:ext>
                </p:extLst>
              </p:nvPr>
            </p:nvGraphicFramePr>
            <p:xfrm>
              <a:off x="431056" y="2193909"/>
              <a:ext cx="1205610" cy="9806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1870">
                      <a:extLst>
                        <a:ext uri="{9D8B030D-6E8A-4147-A177-3AD203B41FA5}">
                          <a16:colId xmlns:a16="http://schemas.microsoft.com/office/drawing/2014/main" val="1840193892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251450465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627893656"/>
                        </a:ext>
                      </a:extLst>
                    </a:gridCol>
                  </a:tblGrid>
                  <a:tr h="320636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 </a:t>
                          </a:r>
                          <a:r>
                            <a:rPr lang="en-US" sz="100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1000" b="0" baseline="0" dirty="0" smtClean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34576" marR="34576" marT="17288" marB="17288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2715503473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34576" marR="34576" marT="17288" marB="17288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0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3363260385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0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29022332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5006092"/>
                  </p:ext>
                </p:extLst>
              </p:nvPr>
            </p:nvGraphicFramePr>
            <p:xfrm>
              <a:off x="431056" y="2193909"/>
              <a:ext cx="1205610" cy="9806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1870">
                      <a:extLst>
                        <a:ext uri="{9D8B030D-6E8A-4147-A177-3AD203B41FA5}">
                          <a16:colId xmlns:a16="http://schemas.microsoft.com/office/drawing/2014/main" val="1840193892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251450465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627893656"/>
                        </a:ext>
                      </a:extLst>
                    </a:gridCol>
                  </a:tblGrid>
                  <a:tr h="3393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576" marR="34576" marT="17288" marB="17288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4"/>
                          <a:stretch>
                            <a:fillRect l="-1515" t="-7143" r="-204545" b="-1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2715503473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34576" marR="34576" marT="17288" marB="17288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0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3363260385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0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29022332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8474042"/>
                  </p:ext>
                </p:extLst>
              </p:nvPr>
            </p:nvGraphicFramePr>
            <p:xfrm>
              <a:off x="2225185" y="2193909"/>
              <a:ext cx="1205610" cy="9806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1870">
                      <a:extLst>
                        <a:ext uri="{9D8B030D-6E8A-4147-A177-3AD203B41FA5}">
                          <a16:colId xmlns:a16="http://schemas.microsoft.com/office/drawing/2014/main" val="1840193892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251450465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627893656"/>
                        </a:ext>
                      </a:extLst>
                    </a:gridCol>
                  </a:tblGrid>
                  <a:tr h="320636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 </a:t>
                          </a:r>
                          <a:r>
                            <a:rPr lang="en-US" sz="100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1000" b="0" baseline="0" dirty="0" smtClean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34576" marR="34576" marT="17288" marB="17288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2715503473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34576" marR="34576" marT="17288" marB="17288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0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1/2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3363260385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0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1/2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29022332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8474042"/>
                  </p:ext>
                </p:extLst>
              </p:nvPr>
            </p:nvGraphicFramePr>
            <p:xfrm>
              <a:off x="2225185" y="2193909"/>
              <a:ext cx="1205610" cy="9806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1870">
                      <a:extLst>
                        <a:ext uri="{9D8B030D-6E8A-4147-A177-3AD203B41FA5}">
                          <a16:colId xmlns:a16="http://schemas.microsoft.com/office/drawing/2014/main" val="1840193892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251450465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627893656"/>
                        </a:ext>
                      </a:extLst>
                    </a:gridCol>
                  </a:tblGrid>
                  <a:tr h="3393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576" marR="34576" marT="17288" marB="17288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5"/>
                          <a:stretch>
                            <a:fillRect l="-3030" t="-7143" r="-203030" b="-1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2715503473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34576" marR="34576" marT="17288" marB="17288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0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1/2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3363260385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0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1/2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290223326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360875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0"/>
          <p:cNvSpPr txBox="1">
            <a:spLocks noGrp="1"/>
          </p:cNvSpPr>
          <p:nvPr>
            <p:ph type="title"/>
          </p:nvPr>
        </p:nvSpPr>
        <p:spPr>
          <a:xfrm>
            <a:off x="577849" y="592238"/>
            <a:ext cx="3454403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dirty="0" smtClean="0"/>
              <a:t>Bayes classifier.  </a:t>
            </a:r>
            <a:r>
              <a:rPr lang="en-US" dirty="0"/>
              <a:t>Quiz </a:t>
            </a:r>
            <a:r>
              <a:rPr lang="en-US" dirty="0" smtClean="0"/>
              <a:t>question 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Текст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88293" y="1067402"/>
                <a:ext cx="4061965" cy="2001445"/>
              </a:xfrm>
            </p:spPr>
            <p:txBody>
              <a:bodyPr/>
              <a:lstStyle/>
              <a:p>
                <a:r>
                  <a:rPr lang="en-CA" dirty="0" smtClean="0">
                    <a:latin typeface="+mn-lt"/>
                  </a:rPr>
                  <a:t>Q10.  </a:t>
                </a:r>
                <a:r>
                  <a:rPr lang="en-US" dirty="0" smtClean="0">
                    <a:latin typeface="+mn-lt"/>
                  </a:rPr>
                  <a:t>Estimate </a:t>
                </a:r>
                <a:r>
                  <a:rPr lang="en-US" dirty="0">
                    <a:latin typeface="+mn-lt"/>
                  </a:rPr>
                  <a:t>the marginal  probabilities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+mn-lt"/>
                      </a:rPr>
                      <m:t>𝑃</m:t>
                    </m:r>
                    <m:r>
                      <a:rPr lang="en-US" i="1" dirty="0" smtClean="0">
                        <a:latin typeface="+mn-lt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+mn-lt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+mn-lt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+mn-lt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+mn-lt"/>
                      </a:rPr>
                      <m:t> </m:t>
                    </m:r>
                    <m:r>
                      <a:rPr lang="en-US" b="0" i="1" dirty="0" smtClean="0">
                        <a:latin typeface="+mn-lt"/>
                      </a:rPr>
                      <m:t> </m:t>
                    </m:r>
                    <m:r>
                      <a:rPr lang="en-US" i="1" dirty="0" smtClean="0">
                        <a:latin typeface="+mn-lt"/>
                      </a:rPr>
                      <m:t>| </m:t>
                    </m:r>
                    <m:r>
                      <a:rPr lang="en-US" i="1" dirty="0" smtClean="0">
                        <a:latin typeface="+mn-lt"/>
                      </a:rPr>
                      <m:t>𝑌</m:t>
                    </m:r>
                    <m:r>
                      <a:rPr lang="en-US" i="1" dirty="0" smtClean="0">
                        <a:latin typeface="+mn-lt"/>
                      </a:rPr>
                      <m:t>=2)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 smtClean="0">
                  <a:latin typeface="+mn-lt"/>
                </a:endParaRPr>
              </a:p>
              <a:p>
                <a:pPr marL="344153" indent="-172867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+mn-lt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+mn-lt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+mn-lt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+mn-lt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+mn-lt"/>
                          </a:rPr>
                          <m:t>=1</m:t>
                        </m:r>
                      </m:e>
                      <m:e>
                        <m:r>
                          <a:rPr lang="en-US" b="0" i="1" smtClean="0">
                            <a:latin typeface="+mn-lt"/>
                          </a:rPr>
                          <m:t>𝑌</m:t>
                        </m:r>
                        <m:r>
                          <a:rPr lang="en-US" b="0" i="1" smtClean="0">
                            <a:latin typeface="+mn-lt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+mn-lt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+mn-lt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+mn-lt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+mn-lt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+mn-lt"/>
                      </a:rPr>
                      <m:t> ,  </m:t>
                    </m:r>
                    <m:r>
                      <a:rPr lang="en-US" b="0" i="1" smtClean="0">
                        <a:latin typeface="+mn-lt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+mn-lt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+mn-lt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+mn-lt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+mn-lt"/>
                          </a:rPr>
                          <m:t>=2</m:t>
                        </m:r>
                      </m:e>
                      <m:e>
                        <m:r>
                          <a:rPr lang="en-US" b="0" i="1" smtClean="0">
                            <a:latin typeface="+mn-lt"/>
                          </a:rPr>
                          <m:t>𝑌</m:t>
                        </m:r>
                        <m:r>
                          <a:rPr lang="en-US" b="0" i="1" smtClean="0">
                            <a:latin typeface="+mn-lt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+mn-lt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+mn-lt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+mn-lt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+mn-lt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>
                  <a:latin typeface="+mn-lt"/>
                </a:endParaRPr>
              </a:p>
              <a:p>
                <a:pPr marL="344153" indent="-172867">
                  <a:buFont typeface="+mj-lt"/>
                  <a:buAutoNum type="alphaUcPeriod"/>
                </a:pPr>
                <a:endParaRPr lang="en-US" dirty="0" smtClean="0">
                  <a:latin typeface="+mn-lt"/>
                </a:endParaRPr>
              </a:p>
              <a:p>
                <a:pPr marL="344153" indent="-172867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i="1">
                        <a:latin typeface="+mn-lt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+mn-lt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+mn-lt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+mn-lt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+mn-lt"/>
                          </a:rPr>
                          <m:t>=1</m:t>
                        </m:r>
                      </m:e>
                      <m:e>
                        <m:r>
                          <a:rPr lang="en-US" i="1">
                            <a:latin typeface="+mn-lt"/>
                          </a:rPr>
                          <m:t>𝑌</m:t>
                        </m:r>
                        <m:r>
                          <a:rPr lang="en-US" i="1">
                            <a:latin typeface="+mn-lt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+mn-lt"/>
                      </a:rPr>
                      <m:t>=</m:t>
                    </m:r>
                    <m:r>
                      <a:rPr lang="en-US" b="0" i="1" smtClean="0">
                        <a:latin typeface="+mn-lt"/>
                      </a:rPr>
                      <m:t>0</m:t>
                    </m:r>
                    <m:r>
                      <a:rPr lang="en-US" i="1">
                        <a:latin typeface="+mn-lt"/>
                      </a:rPr>
                      <m:t> ,  </m:t>
                    </m:r>
                    <m:r>
                      <a:rPr lang="en-US" i="1">
                        <a:latin typeface="+mn-lt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+mn-lt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+mn-lt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+mn-lt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+mn-lt"/>
                          </a:rPr>
                          <m:t>=2</m:t>
                        </m:r>
                      </m:e>
                      <m:e>
                        <m:r>
                          <a:rPr lang="en-US" i="1">
                            <a:latin typeface="+mn-lt"/>
                          </a:rPr>
                          <m:t>𝑌</m:t>
                        </m:r>
                        <m:r>
                          <a:rPr lang="en-US" i="1">
                            <a:latin typeface="+mn-lt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+mn-lt"/>
                      </a:rPr>
                      <m:t>=</m:t>
                    </m:r>
                    <m:r>
                      <a:rPr lang="en-US" b="0" i="1" smtClean="0">
                        <a:latin typeface="+mn-lt"/>
                      </a:rPr>
                      <m:t>1</m:t>
                    </m:r>
                  </m:oMath>
                </a14:m>
                <a:endParaRPr lang="en-US" dirty="0" smtClean="0">
                  <a:latin typeface="+mn-lt"/>
                </a:endParaRPr>
              </a:p>
              <a:p>
                <a:pPr marL="344153" indent="-172867">
                  <a:buFont typeface="+mj-lt"/>
                  <a:buAutoNum type="alphaUcPeriod"/>
                </a:pPr>
                <a:endParaRPr lang="en-US" dirty="0">
                  <a:latin typeface="+mn-lt"/>
                </a:endParaRPr>
              </a:p>
              <a:p>
                <a:r>
                  <a:rPr lang="en-CA" dirty="0" smtClean="0">
                    <a:latin typeface="+mn-lt"/>
                  </a:rPr>
                  <a:t>Q11.  </a:t>
                </a:r>
                <a:r>
                  <a:rPr lang="en-US" dirty="0">
                    <a:latin typeface="+mn-lt"/>
                  </a:rPr>
                  <a:t>Estimate </a:t>
                </a:r>
                <a:r>
                  <a:rPr lang="en-US" dirty="0">
                    <a:latin typeface="+mn-lt"/>
                  </a:rPr>
                  <a:t>the marginal  probabilities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+mn-lt"/>
                      </a:rPr>
                      <m:t>𝑃</m:t>
                    </m:r>
                    <m:r>
                      <a:rPr lang="en-US" i="1" dirty="0">
                        <a:latin typeface="+mn-lt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+mn-lt"/>
                          </a:rPr>
                        </m:ctrlPr>
                      </m:sSubPr>
                      <m:e>
                        <m:r>
                          <a:rPr lang="en-US" i="1" dirty="0">
                            <a:latin typeface="+mn-lt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+mn-lt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+mn-lt"/>
                      </a:rPr>
                      <m:t>  | </m:t>
                    </m:r>
                    <m:r>
                      <a:rPr lang="en-US" i="1" dirty="0">
                        <a:latin typeface="+mn-lt"/>
                      </a:rPr>
                      <m:t>𝑌</m:t>
                    </m:r>
                    <m:r>
                      <a:rPr lang="en-US" i="1" dirty="0">
                        <a:latin typeface="+mn-lt"/>
                      </a:rPr>
                      <m:t>=2)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344153" indent="-172867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i="1">
                        <a:latin typeface="+mn-lt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+mn-lt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+mn-lt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+mn-lt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+mn-lt"/>
                          </a:rPr>
                          <m:t>=1</m:t>
                        </m:r>
                      </m:e>
                      <m:e>
                        <m:r>
                          <a:rPr lang="en-US" i="1">
                            <a:latin typeface="+mn-lt"/>
                          </a:rPr>
                          <m:t>𝑌</m:t>
                        </m:r>
                        <m:r>
                          <a:rPr lang="en-US" i="1">
                            <a:latin typeface="+mn-lt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+mn-lt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+mn-lt"/>
                          </a:rPr>
                        </m:ctrlPr>
                      </m:fPr>
                      <m:num>
                        <m:r>
                          <a:rPr lang="en-US" i="1">
                            <a:latin typeface="+mn-lt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+mn-lt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+mn-lt"/>
                      </a:rPr>
                      <m:t> ,  </m:t>
                    </m:r>
                    <m:r>
                      <a:rPr lang="en-US" i="1">
                        <a:latin typeface="+mn-lt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+mn-lt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+mn-lt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+mn-lt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+mn-lt"/>
                          </a:rPr>
                          <m:t>=2</m:t>
                        </m:r>
                      </m:e>
                      <m:e>
                        <m:r>
                          <a:rPr lang="en-US" i="1">
                            <a:latin typeface="+mn-lt"/>
                          </a:rPr>
                          <m:t>𝑌</m:t>
                        </m:r>
                        <m:r>
                          <a:rPr lang="en-US" i="1">
                            <a:latin typeface="+mn-lt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+mn-lt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+mn-lt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+mn-lt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+mn-lt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latin typeface="+mn-lt"/>
                </a:endParaRPr>
              </a:p>
              <a:p>
                <a:pPr marL="344153" indent="-172867">
                  <a:buFont typeface="+mj-lt"/>
                  <a:buAutoNum type="alphaUcPeriod"/>
                </a:pPr>
                <a:endParaRPr lang="en-US" dirty="0">
                  <a:latin typeface="+mn-lt"/>
                </a:endParaRPr>
              </a:p>
              <a:p>
                <a:pPr marL="344153" indent="-172867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i="1">
                        <a:latin typeface="+mn-lt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+mn-lt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+mn-lt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+mn-lt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+mn-lt"/>
                          </a:rPr>
                          <m:t>=1</m:t>
                        </m:r>
                      </m:e>
                      <m:e>
                        <m:r>
                          <a:rPr lang="en-US" i="1">
                            <a:latin typeface="+mn-lt"/>
                          </a:rPr>
                          <m:t>𝑌</m:t>
                        </m:r>
                        <m:r>
                          <a:rPr lang="en-US" i="1">
                            <a:latin typeface="+mn-lt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+mn-lt"/>
                      </a:rPr>
                      <m:t>=</m:t>
                    </m:r>
                    <m:r>
                      <a:rPr lang="en-US" b="0" i="1" smtClean="0">
                        <a:latin typeface="+mn-lt"/>
                      </a:rPr>
                      <m:t>0</m:t>
                    </m:r>
                    <m:r>
                      <a:rPr lang="en-US" i="1">
                        <a:latin typeface="+mn-lt"/>
                      </a:rPr>
                      <m:t> ,  </m:t>
                    </m:r>
                    <m:r>
                      <a:rPr lang="en-US" i="1">
                        <a:latin typeface="+mn-lt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+mn-lt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+mn-lt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+mn-lt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+mn-lt"/>
                          </a:rPr>
                          <m:t>=2</m:t>
                        </m:r>
                      </m:e>
                      <m:e>
                        <m:r>
                          <a:rPr lang="en-US" i="1">
                            <a:latin typeface="+mn-lt"/>
                          </a:rPr>
                          <m:t>𝑌</m:t>
                        </m:r>
                        <m:r>
                          <a:rPr lang="en-US" i="1">
                            <a:latin typeface="+mn-lt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+mn-lt"/>
                      </a:rPr>
                      <m:t>=</m:t>
                    </m:r>
                    <m:r>
                      <a:rPr lang="en-US" b="0" i="1" smtClean="0">
                        <a:latin typeface="+mn-lt"/>
                      </a:rPr>
                      <m:t>1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2" name="Текс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8293" y="1067402"/>
                <a:ext cx="4061965" cy="2001445"/>
              </a:xfrm>
              <a:blipFill>
                <a:blip r:embed="rId3"/>
                <a:stretch>
                  <a:fillRect t="-2439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9884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0"/>
          <p:cNvSpPr txBox="1">
            <a:spLocks noGrp="1"/>
          </p:cNvSpPr>
          <p:nvPr>
            <p:ph type="title"/>
          </p:nvPr>
        </p:nvSpPr>
        <p:spPr>
          <a:xfrm>
            <a:off x="577849" y="592238"/>
            <a:ext cx="3454403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dirty="0" smtClean="0"/>
              <a:t>Bayes classifier.  </a:t>
            </a:r>
            <a:r>
              <a:rPr lang="en-US" dirty="0"/>
              <a:t>Quiz </a:t>
            </a:r>
            <a:r>
              <a:rPr lang="en-US" dirty="0" smtClean="0"/>
              <a:t>question 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Текст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74068" y="922813"/>
                <a:ext cx="4061965" cy="1354217"/>
              </a:xfrm>
            </p:spPr>
            <p:txBody>
              <a:bodyPr/>
              <a:lstStyle/>
              <a:p>
                <a:r>
                  <a:rPr lang="en-CA" dirty="0" smtClean="0">
                    <a:latin typeface="+mn-lt"/>
                  </a:rPr>
                  <a:t>Q12. </a:t>
                </a:r>
              </a:p>
              <a:p>
                <a:r>
                  <a:rPr lang="en-US" dirty="0">
                    <a:latin typeface="+mn-lt"/>
                  </a:rPr>
                  <a:t>Assuming independence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+mn-lt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+mn-lt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+mn-lt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+mn-lt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+mn-lt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+mn-lt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+mn-lt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+mn-lt"/>
                      </a:rPr>
                      <m:t> </m:t>
                    </m:r>
                  </m:oMath>
                </a14:m>
                <a:r>
                  <a:rPr lang="en-US" dirty="0">
                    <a:latin typeface="+mn-lt"/>
                  </a:rPr>
                  <a:t>under condition of class Y, produce the joint distribution table of predictors in the first class: </a:t>
                </a:r>
                <a:endParaRPr lang="en-US" dirty="0" smtClean="0">
                  <a:latin typeface="+mn-lt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+mn-lt"/>
                        </a:rPr>
                        <m:t>𝑃</m:t>
                      </m:r>
                      <m:r>
                        <a:rPr lang="en-US" i="1" dirty="0" smtClean="0">
                          <a:latin typeface="+mn-lt"/>
                        </a:rPr>
                        <m:t>( </m:t>
                      </m:r>
                      <m:sSub>
                        <m:sSubPr>
                          <m:ctrlPr>
                            <a:rPr lang="en-US" i="1" dirty="0" smtClean="0">
                              <a:latin typeface="+mn-lt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+mn-lt"/>
                            </a:rPr>
                            <m:t>𝑋</m:t>
                          </m:r>
                        </m:e>
                        <m:sub>
                          <m:r>
                            <a:rPr lang="en-US" i="1" dirty="0" smtClean="0">
                              <a:latin typeface="+mn-lt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+mn-lt"/>
                        </a:rPr>
                        <m:t>, </m:t>
                      </m:r>
                      <m:sSub>
                        <m:sSubPr>
                          <m:ctrlPr>
                            <a:rPr lang="en-US" i="1" dirty="0" smtClean="0">
                              <a:latin typeface="+mn-lt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+mn-lt"/>
                            </a:rPr>
                            <m:t>𝑋</m:t>
                          </m:r>
                        </m:e>
                        <m:sub>
                          <m:r>
                            <a:rPr lang="en-US" i="1" dirty="0" smtClean="0">
                              <a:latin typeface="+mn-lt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+mn-lt"/>
                        </a:rPr>
                        <m:t>|</m:t>
                      </m:r>
                      <m:r>
                        <a:rPr lang="en-US" i="1" dirty="0" smtClean="0">
                          <a:latin typeface="+mn-lt"/>
                        </a:rPr>
                        <m:t>𝑌</m:t>
                      </m:r>
                      <m:r>
                        <a:rPr lang="en-US" i="1" dirty="0" smtClean="0">
                          <a:latin typeface="+mn-lt"/>
                        </a:rPr>
                        <m:t>=1) = </m:t>
                      </m:r>
                      <m:r>
                        <a:rPr lang="en-US" i="1" dirty="0" smtClean="0">
                          <a:latin typeface="+mn-lt"/>
                        </a:rPr>
                        <m:t>𝑃</m:t>
                      </m:r>
                      <m:r>
                        <a:rPr lang="en-US" i="1" dirty="0" smtClean="0">
                          <a:latin typeface="+mn-lt"/>
                        </a:rPr>
                        <m:t>(</m:t>
                      </m:r>
                      <m:sSub>
                        <m:sSubPr>
                          <m:ctrlPr>
                            <a:rPr lang="en-US" i="1" dirty="0" smtClean="0">
                              <a:latin typeface="+mn-lt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+mn-lt"/>
                            </a:rPr>
                            <m:t>𝑋</m:t>
                          </m:r>
                        </m:e>
                        <m:sub>
                          <m:r>
                            <a:rPr lang="en-US" i="1" dirty="0" smtClean="0">
                              <a:latin typeface="+mn-lt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+mn-lt"/>
                        </a:rPr>
                        <m:t>|</m:t>
                      </m:r>
                      <m:r>
                        <a:rPr lang="en-US" i="1" dirty="0" smtClean="0">
                          <a:latin typeface="+mn-lt"/>
                        </a:rPr>
                        <m:t>𝑌</m:t>
                      </m:r>
                      <m:r>
                        <a:rPr lang="en-US" i="1" dirty="0" smtClean="0">
                          <a:latin typeface="+mn-lt"/>
                        </a:rPr>
                        <m:t>=1) </m:t>
                      </m:r>
                      <m:r>
                        <a:rPr lang="en-US" i="1" dirty="0" smtClean="0">
                          <a:latin typeface="+mn-lt"/>
                        </a:rPr>
                        <m:t>𝑃</m:t>
                      </m:r>
                      <m:r>
                        <a:rPr lang="en-US" i="1" dirty="0" smtClean="0">
                          <a:latin typeface="+mn-lt"/>
                        </a:rPr>
                        <m:t>(</m:t>
                      </m:r>
                      <m:sSub>
                        <m:sSubPr>
                          <m:ctrlPr>
                            <a:rPr lang="en-US" i="1" dirty="0" smtClean="0">
                              <a:latin typeface="+mn-lt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+mn-lt"/>
                            </a:rPr>
                            <m:t>𝑋</m:t>
                          </m:r>
                        </m:e>
                        <m:sub>
                          <m:r>
                            <a:rPr lang="en-US" i="1" dirty="0" smtClean="0">
                              <a:latin typeface="+mn-lt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+mn-lt"/>
                        </a:rPr>
                        <m:t>|</m:t>
                      </m:r>
                      <m:r>
                        <a:rPr lang="en-US" i="1" dirty="0" smtClean="0">
                          <a:latin typeface="+mn-lt"/>
                        </a:rPr>
                        <m:t>𝑌</m:t>
                      </m:r>
                      <m:r>
                        <a:rPr lang="en-US" i="1" dirty="0" smtClean="0">
                          <a:latin typeface="+mn-lt"/>
                        </a:rPr>
                        <m:t>=1) </m:t>
                      </m:r>
                    </m:oMath>
                  </m:oMathPara>
                </a14:m>
                <a:endParaRPr lang="en-CA" dirty="0">
                  <a:latin typeface="+mn-lt"/>
                </a:endParaRPr>
              </a:p>
              <a:p>
                <a:endParaRPr lang="en-CA" dirty="0" smtClean="0">
                  <a:latin typeface="Times New Roman" panose="02020603050405020304" pitchFamily="18" charset="0"/>
                </a:endParaRPr>
              </a:p>
              <a:p>
                <a:r>
                  <a:rPr lang="en-CA" dirty="0" smtClean="0">
                    <a:latin typeface="Times New Roman" panose="02020603050405020304" pitchFamily="18" charset="0"/>
                  </a:rPr>
                  <a:t>A			B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Текс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4068" y="922813"/>
                <a:ext cx="4061965" cy="1354217"/>
              </a:xfrm>
              <a:blipFill>
                <a:blip r:embed="rId3"/>
                <a:stretch>
                  <a:fillRect t="-3587" r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8093770"/>
                  </p:ext>
                </p:extLst>
              </p:nvPr>
            </p:nvGraphicFramePr>
            <p:xfrm>
              <a:off x="416307" y="2107820"/>
              <a:ext cx="1205610" cy="9806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1870">
                      <a:extLst>
                        <a:ext uri="{9D8B030D-6E8A-4147-A177-3AD203B41FA5}">
                          <a16:colId xmlns:a16="http://schemas.microsoft.com/office/drawing/2014/main" val="1840193892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251450465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627893656"/>
                        </a:ext>
                      </a:extLst>
                    </a:gridCol>
                  </a:tblGrid>
                  <a:tr h="320636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 </a:t>
                          </a:r>
                          <a:r>
                            <a:rPr lang="en-US" sz="100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1000" b="0" baseline="0" dirty="0" smtClean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34576" marR="34576" marT="17288" marB="17288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2715503473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34576" marR="34576" marT="17288" marB="17288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2/9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3/9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3363260385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3/9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4/9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29022332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8093770"/>
                  </p:ext>
                </p:extLst>
              </p:nvPr>
            </p:nvGraphicFramePr>
            <p:xfrm>
              <a:off x="416307" y="2107820"/>
              <a:ext cx="1205610" cy="9806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1870">
                      <a:extLst>
                        <a:ext uri="{9D8B030D-6E8A-4147-A177-3AD203B41FA5}">
                          <a16:colId xmlns:a16="http://schemas.microsoft.com/office/drawing/2014/main" val="1840193892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251450465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627893656"/>
                        </a:ext>
                      </a:extLst>
                    </a:gridCol>
                  </a:tblGrid>
                  <a:tr h="3393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576" marR="34576" marT="17288" marB="17288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4"/>
                          <a:stretch>
                            <a:fillRect l="-1515" t="-7143" r="-204545" b="-1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2715503473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34576" marR="34576" marT="17288" marB="17288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2/9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3/9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3363260385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3/9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4/9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29022332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0677766"/>
                  </p:ext>
                </p:extLst>
              </p:nvPr>
            </p:nvGraphicFramePr>
            <p:xfrm>
              <a:off x="2305050" y="2107820"/>
              <a:ext cx="1205610" cy="9806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1870">
                      <a:extLst>
                        <a:ext uri="{9D8B030D-6E8A-4147-A177-3AD203B41FA5}">
                          <a16:colId xmlns:a16="http://schemas.microsoft.com/office/drawing/2014/main" val="1840193892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251450465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627893656"/>
                        </a:ext>
                      </a:extLst>
                    </a:gridCol>
                  </a:tblGrid>
                  <a:tr h="320636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 </a:t>
                          </a:r>
                          <a:r>
                            <a:rPr lang="en-US" sz="100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1000" b="0" baseline="0" dirty="0" smtClean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34576" marR="34576" marT="17288" marB="17288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2715503473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34576" marR="34576" marT="17288" marB="17288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1/9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2/9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3363260385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2/9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4/9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29022332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0677766"/>
                  </p:ext>
                </p:extLst>
              </p:nvPr>
            </p:nvGraphicFramePr>
            <p:xfrm>
              <a:off x="2305050" y="2107820"/>
              <a:ext cx="1205610" cy="9806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1870">
                      <a:extLst>
                        <a:ext uri="{9D8B030D-6E8A-4147-A177-3AD203B41FA5}">
                          <a16:colId xmlns:a16="http://schemas.microsoft.com/office/drawing/2014/main" val="1840193892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251450465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627893656"/>
                        </a:ext>
                      </a:extLst>
                    </a:gridCol>
                  </a:tblGrid>
                  <a:tr h="3393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576" marR="34576" marT="17288" marB="17288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5"/>
                          <a:stretch>
                            <a:fillRect l="-1515" t="-7143" r="-203030" b="-1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2715503473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34576" marR="34576" marT="17288" marB="17288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1/9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2/9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3363260385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2/9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4/9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290223326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8968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0"/>
          <p:cNvSpPr txBox="1">
            <a:spLocks noGrp="1"/>
          </p:cNvSpPr>
          <p:nvPr>
            <p:ph type="title"/>
          </p:nvPr>
        </p:nvSpPr>
        <p:spPr>
          <a:xfrm>
            <a:off x="577849" y="592238"/>
            <a:ext cx="3454403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dirty="0" smtClean="0"/>
              <a:t>Bayes classifier.  </a:t>
            </a:r>
            <a:r>
              <a:rPr lang="en-US" dirty="0"/>
              <a:t>Quiz </a:t>
            </a:r>
            <a:r>
              <a:rPr lang="en-US" dirty="0" smtClean="0"/>
              <a:t>question 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Текст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74068" y="922813"/>
                <a:ext cx="4061965" cy="1354217"/>
              </a:xfrm>
            </p:spPr>
            <p:txBody>
              <a:bodyPr/>
              <a:lstStyle/>
              <a:p>
                <a:r>
                  <a:rPr lang="en-CA" dirty="0" smtClean="0">
                    <a:latin typeface="+mn-lt"/>
                  </a:rPr>
                  <a:t>Q13. </a:t>
                </a:r>
              </a:p>
              <a:p>
                <a:r>
                  <a:rPr lang="en-US" dirty="0">
                    <a:latin typeface="+mn-lt"/>
                  </a:rPr>
                  <a:t>Assuming independence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+mn-lt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+mn-lt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+mn-lt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+mn-lt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+mn-lt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+mn-lt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+mn-lt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+mn-lt"/>
                      </a:rPr>
                      <m:t> </m:t>
                    </m:r>
                  </m:oMath>
                </a14:m>
                <a:r>
                  <a:rPr lang="en-US" dirty="0">
                    <a:latin typeface="+mn-lt"/>
                  </a:rPr>
                  <a:t>under condition of class Y, produce the joint distribution table of predictors in the first class: </a:t>
                </a:r>
                <a:endParaRPr lang="en-US" dirty="0" smtClean="0">
                  <a:latin typeface="+mn-lt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+mn-lt"/>
                        </a:rPr>
                        <m:t>𝑃</m:t>
                      </m:r>
                      <m:r>
                        <a:rPr lang="en-US" i="1" dirty="0" smtClean="0">
                          <a:latin typeface="+mn-lt"/>
                        </a:rPr>
                        <m:t>( </m:t>
                      </m:r>
                      <m:sSub>
                        <m:sSubPr>
                          <m:ctrlPr>
                            <a:rPr lang="en-US" i="1" dirty="0" smtClean="0">
                              <a:latin typeface="+mn-lt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+mn-lt"/>
                            </a:rPr>
                            <m:t>𝑋</m:t>
                          </m:r>
                        </m:e>
                        <m:sub>
                          <m:r>
                            <a:rPr lang="en-US" i="1" dirty="0" smtClean="0">
                              <a:latin typeface="+mn-lt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+mn-lt"/>
                        </a:rPr>
                        <m:t>, </m:t>
                      </m:r>
                      <m:sSub>
                        <m:sSubPr>
                          <m:ctrlPr>
                            <a:rPr lang="en-US" i="1" dirty="0" smtClean="0">
                              <a:latin typeface="+mn-lt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+mn-lt"/>
                            </a:rPr>
                            <m:t>𝑋</m:t>
                          </m:r>
                        </m:e>
                        <m:sub>
                          <m:r>
                            <a:rPr lang="en-US" i="1" dirty="0" smtClean="0">
                              <a:latin typeface="+mn-lt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+mn-lt"/>
                        </a:rPr>
                        <m:t>|</m:t>
                      </m:r>
                      <m:r>
                        <a:rPr lang="en-US" i="1" dirty="0" smtClean="0">
                          <a:latin typeface="+mn-lt"/>
                        </a:rPr>
                        <m:t>𝑌</m:t>
                      </m:r>
                      <m:r>
                        <a:rPr lang="en-US" i="1" dirty="0" smtClean="0">
                          <a:latin typeface="+mn-lt"/>
                        </a:rPr>
                        <m:t>=2) = </m:t>
                      </m:r>
                      <m:r>
                        <a:rPr lang="en-US" i="1" dirty="0" smtClean="0">
                          <a:latin typeface="+mn-lt"/>
                        </a:rPr>
                        <m:t>𝑃</m:t>
                      </m:r>
                      <m:r>
                        <a:rPr lang="en-US" i="1" dirty="0" smtClean="0">
                          <a:latin typeface="+mn-lt"/>
                        </a:rPr>
                        <m:t>(</m:t>
                      </m:r>
                      <m:sSub>
                        <m:sSubPr>
                          <m:ctrlPr>
                            <a:rPr lang="en-US" i="1" dirty="0" smtClean="0">
                              <a:latin typeface="+mn-lt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+mn-lt"/>
                            </a:rPr>
                            <m:t>𝑋</m:t>
                          </m:r>
                        </m:e>
                        <m:sub>
                          <m:r>
                            <a:rPr lang="en-US" i="1" dirty="0" smtClean="0">
                              <a:latin typeface="+mn-lt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+mn-lt"/>
                        </a:rPr>
                        <m:t>|</m:t>
                      </m:r>
                      <m:r>
                        <a:rPr lang="en-US" i="1" dirty="0" smtClean="0">
                          <a:latin typeface="+mn-lt"/>
                        </a:rPr>
                        <m:t>𝑌</m:t>
                      </m:r>
                      <m:r>
                        <a:rPr lang="en-US" i="1" dirty="0" smtClean="0">
                          <a:latin typeface="+mn-lt"/>
                        </a:rPr>
                        <m:t>=2) </m:t>
                      </m:r>
                      <m:r>
                        <a:rPr lang="en-US" i="1" dirty="0" smtClean="0">
                          <a:latin typeface="+mn-lt"/>
                        </a:rPr>
                        <m:t>𝑃</m:t>
                      </m:r>
                      <m:r>
                        <a:rPr lang="en-US" i="1" dirty="0" smtClean="0">
                          <a:latin typeface="+mn-lt"/>
                        </a:rPr>
                        <m:t>(</m:t>
                      </m:r>
                      <m:sSub>
                        <m:sSubPr>
                          <m:ctrlPr>
                            <a:rPr lang="en-US" i="1" dirty="0" smtClean="0">
                              <a:latin typeface="+mn-lt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+mn-lt"/>
                            </a:rPr>
                            <m:t>𝑋</m:t>
                          </m:r>
                        </m:e>
                        <m:sub>
                          <m:r>
                            <a:rPr lang="en-US" i="1" dirty="0" smtClean="0">
                              <a:latin typeface="+mn-lt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+mn-lt"/>
                        </a:rPr>
                        <m:t>|</m:t>
                      </m:r>
                      <m:r>
                        <a:rPr lang="en-US" i="1" dirty="0" smtClean="0">
                          <a:latin typeface="+mn-lt"/>
                        </a:rPr>
                        <m:t>𝑌</m:t>
                      </m:r>
                      <m:r>
                        <a:rPr lang="en-US" i="1" dirty="0" smtClean="0">
                          <a:latin typeface="+mn-lt"/>
                        </a:rPr>
                        <m:t>=2) </m:t>
                      </m:r>
                    </m:oMath>
                  </m:oMathPara>
                </a14:m>
                <a:endParaRPr lang="en-CA" dirty="0">
                  <a:latin typeface="+mn-lt"/>
                </a:endParaRPr>
              </a:p>
              <a:p>
                <a:endParaRPr lang="en-CA" dirty="0" smtClean="0">
                  <a:latin typeface="+mn-lt"/>
                </a:endParaRPr>
              </a:p>
              <a:p>
                <a:r>
                  <a:rPr lang="en-CA" dirty="0" smtClean="0">
                    <a:latin typeface="+mn-lt"/>
                  </a:rPr>
                  <a:t>A	</a:t>
                </a:r>
                <a:r>
                  <a:rPr lang="en-CA" dirty="0" smtClean="0">
                    <a:latin typeface="Times New Roman" panose="02020603050405020304" pitchFamily="18" charset="0"/>
                  </a:rPr>
                  <a:t>		B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Текс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4068" y="922813"/>
                <a:ext cx="4061965" cy="1354217"/>
              </a:xfrm>
              <a:blipFill>
                <a:blip r:embed="rId3"/>
                <a:stretch>
                  <a:fillRect t="-3587" r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0633400"/>
                  </p:ext>
                </p:extLst>
              </p:nvPr>
            </p:nvGraphicFramePr>
            <p:xfrm>
              <a:off x="401559" y="2201283"/>
              <a:ext cx="1205610" cy="9806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1870">
                      <a:extLst>
                        <a:ext uri="{9D8B030D-6E8A-4147-A177-3AD203B41FA5}">
                          <a16:colId xmlns:a16="http://schemas.microsoft.com/office/drawing/2014/main" val="1840193892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251450465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627893656"/>
                        </a:ext>
                      </a:extLst>
                    </a:gridCol>
                  </a:tblGrid>
                  <a:tr h="320636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 </a:t>
                          </a:r>
                          <a:r>
                            <a:rPr lang="en-US" sz="100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1000" b="0" baseline="0" dirty="0" smtClean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34576" marR="34576" marT="17288" marB="17288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34576" marR="34576" marT="17288" marB="1728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34576" marR="34576" marT="17288" marB="17288" anchor="ctr"/>
                    </a:tc>
                    <a:extLst>
                      <a:ext uri="{0D108BD9-81ED-4DB2-BD59-A6C34878D82A}">
                        <a16:rowId xmlns:a16="http://schemas.microsoft.com/office/drawing/2014/main" val="2715503473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34576" marR="34576" marT="17288" marB="17288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0</a:t>
                          </a:r>
                          <a:endParaRPr lang="en-US" sz="1000" dirty="0"/>
                        </a:p>
                      </a:txBody>
                      <a:tcPr marL="34576" marR="34576" marT="17288" marB="1728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1/2</a:t>
                          </a:r>
                          <a:endParaRPr lang="en-US" sz="1000" dirty="0"/>
                        </a:p>
                      </a:txBody>
                      <a:tcPr marL="34576" marR="34576" marT="17288" marB="17288" anchor="ctr"/>
                    </a:tc>
                    <a:extLst>
                      <a:ext uri="{0D108BD9-81ED-4DB2-BD59-A6C34878D82A}">
                        <a16:rowId xmlns:a16="http://schemas.microsoft.com/office/drawing/2014/main" val="3363260385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34576" marR="34576" marT="17288" marB="1728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1/2</a:t>
                          </a:r>
                          <a:endParaRPr lang="en-US" sz="1000" dirty="0"/>
                        </a:p>
                      </a:txBody>
                      <a:tcPr marL="34576" marR="34576" marT="17288" marB="1728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0</a:t>
                          </a:r>
                          <a:endParaRPr lang="en-US" sz="1000" dirty="0"/>
                        </a:p>
                      </a:txBody>
                      <a:tcPr marL="34576" marR="34576" marT="17288" marB="17288" anchor="ctr"/>
                    </a:tc>
                    <a:extLst>
                      <a:ext uri="{0D108BD9-81ED-4DB2-BD59-A6C34878D82A}">
                        <a16:rowId xmlns:a16="http://schemas.microsoft.com/office/drawing/2014/main" val="29022332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0633400"/>
                  </p:ext>
                </p:extLst>
              </p:nvPr>
            </p:nvGraphicFramePr>
            <p:xfrm>
              <a:off x="401559" y="2201283"/>
              <a:ext cx="1205610" cy="9806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1870">
                      <a:extLst>
                        <a:ext uri="{9D8B030D-6E8A-4147-A177-3AD203B41FA5}">
                          <a16:colId xmlns:a16="http://schemas.microsoft.com/office/drawing/2014/main" val="1840193892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251450465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627893656"/>
                        </a:ext>
                      </a:extLst>
                    </a:gridCol>
                  </a:tblGrid>
                  <a:tr h="3393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576" marR="34576" marT="17288" marB="17288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4"/>
                          <a:stretch>
                            <a:fillRect l="-1515" t="-1786" r="-204545" b="-1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34576" marR="34576" marT="17288" marB="1728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34576" marR="34576" marT="17288" marB="17288" anchor="ctr"/>
                    </a:tc>
                    <a:extLst>
                      <a:ext uri="{0D108BD9-81ED-4DB2-BD59-A6C34878D82A}">
                        <a16:rowId xmlns:a16="http://schemas.microsoft.com/office/drawing/2014/main" val="2715503473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34576" marR="34576" marT="17288" marB="17288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0</a:t>
                          </a:r>
                          <a:endParaRPr lang="en-US" sz="1000" dirty="0"/>
                        </a:p>
                      </a:txBody>
                      <a:tcPr marL="34576" marR="34576" marT="17288" marB="1728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1/2</a:t>
                          </a:r>
                          <a:endParaRPr lang="en-US" sz="1000" dirty="0"/>
                        </a:p>
                      </a:txBody>
                      <a:tcPr marL="34576" marR="34576" marT="17288" marB="17288" anchor="ctr"/>
                    </a:tc>
                    <a:extLst>
                      <a:ext uri="{0D108BD9-81ED-4DB2-BD59-A6C34878D82A}">
                        <a16:rowId xmlns:a16="http://schemas.microsoft.com/office/drawing/2014/main" val="3363260385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34576" marR="34576" marT="17288" marB="1728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1/2</a:t>
                          </a:r>
                          <a:endParaRPr lang="en-US" sz="1000" dirty="0"/>
                        </a:p>
                      </a:txBody>
                      <a:tcPr marL="34576" marR="34576" marT="17288" marB="1728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0</a:t>
                          </a:r>
                          <a:endParaRPr lang="en-US" sz="1000" dirty="0"/>
                        </a:p>
                      </a:txBody>
                      <a:tcPr marL="34576" marR="34576" marT="17288" marB="17288" anchor="ctr"/>
                    </a:tc>
                    <a:extLst>
                      <a:ext uri="{0D108BD9-81ED-4DB2-BD59-A6C34878D82A}">
                        <a16:rowId xmlns:a16="http://schemas.microsoft.com/office/drawing/2014/main" val="29022332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0269858"/>
                  </p:ext>
                </p:extLst>
              </p:nvPr>
            </p:nvGraphicFramePr>
            <p:xfrm>
              <a:off x="2305050" y="2175030"/>
              <a:ext cx="1205610" cy="9806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1870">
                      <a:extLst>
                        <a:ext uri="{9D8B030D-6E8A-4147-A177-3AD203B41FA5}">
                          <a16:colId xmlns:a16="http://schemas.microsoft.com/office/drawing/2014/main" val="1840193892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251450465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627893656"/>
                        </a:ext>
                      </a:extLst>
                    </a:gridCol>
                  </a:tblGrid>
                  <a:tr h="320636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 </a:t>
                          </a:r>
                          <a:r>
                            <a:rPr lang="en-US" sz="100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1000" b="0" baseline="0" dirty="0" smtClean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34576" marR="34576" marT="17288" marB="17288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34576" marR="34576" marT="17288" marB="1728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34576" marR="34576" marT="17288" marB="17288" anchor="ctr"/>
                    </a:tc>
                    <a:extLst>
                      <a:ext uri="{0D108BD9-81ED-4DB2-BD59-A6C34878D82A}">
                        <a16:rowId xmlns:a16="http://schemas.microsoft.com/office/drawing/2014/main" val="2715503473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34576" marR="34576" marT="17288" marB="17288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0</a:t>
                          </a:r>
                          <a:endParaRPr lang="en-US" sz="1000" dirty="0"/>
                        </a:p>
                      </a:txBody>
                      <a:tcPr marL="34576" marR="34576" marT="17288" marB="1728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1/2</a:t>
                          </a:r>
                          <a:endParaRPr lang="en-US" sz="1000" dirty="0"/>
                        </a:p>
                      </a:txBody>
                      <a:tcPr marL="34576" marR="34576" marT="17288" marB="17288" anchor="ctr"/>
                    </a:tc>
                    <a:extLst>
                      <a:ext uri="{0D108BD9-81ED-4DB2-BD59-A6C34878D82A}">
                        <a16:rowId xmlns:a16="http://schemas.microsoft.com/office/drawing/2014/main" val="3363260385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34576" marR="34576" marT="17288" marB="1728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0</a:t>
                          </a:r>
                          <a:endParaRPr lang="en-US" sz="1000" dirty="0"/>
                        </a:p>
                      </a:txBody>
                      <a:tcPr marL="34576" marR="34576" marT="17288" marB="1728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1/2</a:t>
                          </a:r>
                          <a:endParaRPr lang="en-US" sz="1000" dirty="0"/>
                        </a:p>
                      </a:txBody>
                      <a:tcPr marL="34576" marR="34576" marT="17288" marB="17288" anchor="ctr"/>
                    </a:tc>
                    <a:extLst>
                      <a:ext uri="{0D108BD9-81ED-4DB2-BD59-A6C34878D82A}">
                        <a16:rowId xmlns:a16="http://schemas.microsoft.com/office/drawing/2014/main" val="29022332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0269858"/>
                  </p:ext>
                </p:extLst>
              </p:nvPr>
            </p:nvGraphicFramePr>
            <p:xfrm>
              <a:off x="2305050" y="2175030"/>
              <a:ext cx="1205610" cy="9806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1870">
                      <a:extLst>
                        <a:ext uri="{9D8B030D-6E8A-4147-A177-3AD203B41FA5}">
                          <a16:colId xmlns:a16="http://schemas.microsoft.com/office/drawing/2014/main" val="1840193892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251450465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627893656"/>
                        </a:ext>
                      </a:extLst>
                    </a:gridCol>
                  </a:tblGrid>
                  <a:tr h="3393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576" marR="34576" marT="17288" marB="17288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5"/>
                          <a:stretch>
                            <a:fillRect l="-1515" t="-1786" r="-203030" b="-1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34576" marR="34576" marT="17288" marB="1728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34576" marR="34576" marT="17288" marB="17288" anchor="ctr"/>
                    </a:tc>
                    <a:extLst>
                      <a:ext uri="{0D108BD9-81ED-4DB2-BD59-A6C34878D82A}">
                        <a16:rowId xmlns:a16="http://schemas.microsoft.com/office/drawing/2014/main" val="2715503473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34576" marR="34576" marT="17288" marB="17288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0</a:t>
                          </a:r>
                          <a:endParaRPr lang="en-US" sz="1000" dirty="0"/>
                        </a:p>
                      </a:txBody>
                      <a:tcPr marL="34576" marR="34576" marT="17288" marB="1728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1/2</a:t>
                          </a:r>
                          <a:endParaRPr lang="en-US" sz="1000" dirty="0"/>
                        </a:p>
                      </a:txBody>
                      <a:tcPr marL="34576" marR="34576" marT="17288" marB="17288" anchor="ctr"/>
                    </a:tc>
                    <a:extLst>
                      <a:ext uri="{0D108BD9-81ED-4DB2-BD59-A6C34878D82A}">
                        <a16:rowId xmlns:a16="http://schemas.microsoft.com/office/drawing/2014/main" val="3363260385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34576" marR="34576" marT="17288" marB="1728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0</a:t>
                          </a:r>
                          <a:endParaRPr lang="en-US" sz="1000" dirty="0"/>
                        </a:p>
                      </a:txBody>
                      <a:tcPr marL="34576" marR="34576" marT="17288" marB="1728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1/2</a:t>
                          </a:r>
                          <a:endParaRPr lang="en-US" sz="1000" dirty="0"/>
                        </a:p>
                      </a:txBody>
                      <a:tcPr marL="34576" marR="34576" marT="17288" marB="17288" anchor="ctr"/>
                    </a:tc>
                    <a:extLst>
                      <a:ext uri="{0D108BD9-81ED-4DB2-BD59-A6C34878D82A}">
                        <a16:rowId xmlns:a16="http://schemas.microsoft.com/office/drawing/2014/main" val="290223326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52498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0"/>
          <p:cNvSpPr txBox="1">
            <a:spLocks noGrp="1"/>
          </p:cNvSpPr>
          <p:nvPr>
            <p:ph type="title"/>
          </p:nvPr>
        </p:nvSpPr>
        <p:spPr>
          <a:xfrm>
            <a:off x="577849" y="592238"/>
            <a:ext cx="3454403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dirty="0" smtClean="0"/>
              <a:t>Bayes classifier.  </a:t>
            </a:r>
            <a:r>
              <a:rPr lang="en-US" dirty="0"/>
              <a:t>Quiz </a:t>
            </a:r>
            <a:r>
              <a:rPr lang="en-US" dirty="0" smtClean="0"/>
              <a:t>question 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Текст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88293" y="1067402"/>
                <a:ext cx="4061965" cy="2031325"/>
              </a:xfrm>
            </p:spPr>
            <p:txBody>
              <a:bodyPr/>
              <a:lstStyle/>
              <a:p>
                <a:pPr marL="1200" indent="-1200"/>
                <a:r>
                  <a:rPr lang="en-CA" dirty="0" smtClean="0">
                    <a:latin typeface="+mn-lt"/>
                  </a:rPr>
                  <a:t>Q14. </a:t>
                </a:r>
              </a:p>
              <a:p>
                <a:pPr marL="1200" indent="-1200"/>
                <a:r>
                  <a:rPr lang="en-US" dirty="0">
                    <a:latin typeface="+mn-lt"/>
                  </a:rPr>
                  <a:t>Using your estimate of joint distribution in questions 6 and 9, classify newly-arriving observation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+mn-lt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+mn-lt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+mn-lt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+mn-lt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+mn-lt"/>
                      </a:rPr>
                      <m:t>=1, </m:t>
                    </m:r>
                    <m:sSub>
                      <m:sSubPr>
                        <m:ctrlPr>
                          <a:rPr lang="en-US" i="1" dirty="0" smtClean="0">
                            <a:latin typeface="+mn-lt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+mn-lt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+mn-lt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+mn-lt"/>
                      </a:rPr>
                      <m:t>=2)</m:t>
                    </m:r>
                  </m:oMath>
                </a14:m>
                <a:r>
                  <a:rPr lang="en-US" dirty="0">
                    <a:latin typeface="+mn-lt"/>
                  </a:rPr>
                  <a:t>, by the exact Bayes </a:t>
                </a:r>
                <a:r>
                  <a:rPr lang="en-US" dirty="0" smtClean="0">
                    <a:latin typeface="+mn-lt"/>
                  </a:rPr>
                  <a:t>classifier</a:t>
                </a:r>
              </a:p>
              <a:p>
                <a:pPr marL="1200" indent="-1200"/>
                <a:endParaRPr lang="en-US" dirty="0" smtClean="0">
                  <a:latin typeface="+mn-lt"/>
                </a:endParaRPr>
              </a:p>
              <a:p>
                <a:pPr marL="1200" indent="-1200"/>
                <a:endParaRPr lang="en-US" dirty="0">
                  <a:latin typeface="+mn-lt"/>
                </a:endParaRPr>
              </a:p>
              <a:p>
                <a:pPr marL="1200" indent="-1200"/>
                <a:r>
                  <a:rPr lang="en-CA" dirty="0" smtClean="0">
                    <a:latin typeface="+mn-lt"/>
                  </a:rPr>
                  <a:t>Q15. </a:t>
                </a:r>
                <a:endParaRPr lang="en-CA" dirty="0">
                  <a:latin typeface="+mn-lt"/>
                </a:endParaRPr>
              </a:p>
              <a:p>
                <a:pPr marL="1200" indent="-1200"/>
                <a:r>
                  <a:rPr lang="en-US" dirty="0">
                    <a:latin typeface="+mn-lt"/>
                  </a:rPr>
                  <a:t>Using your estimate of joint distribution in questions </a:t>
                </a:r>
                <a:r>
                  <a:rPr lang="en-US" dirty="0" smtClean="0">
                    <a:latin typeface="+mn-lt"/>
                  </a:rPr>
                  <a:t>12 </a:t>
                </a:r>
                <a:r>
                  <a:rPr lang="en-US" dirty="0">
                    <a:latin typeface="+mn-lt"/>
                  </a:rPr>
                  <a:t>and </a:t>
                </a:r>
                <a:r>
                  <a:rPr lang="en-US" dirty="0" smtClean="0">
                    <a:latin typeface="+mn-lt"/>
                  </a:rPr>
                  <a:t>13, </a:t>
                </a:r>
                <a:r>
                  <a:rPr lang="en-US" dirty="0">
                    <a:latin typeface="+mn-lt"/>
                  </a:rPr>
                  <a:t>classify newly-arriving observation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+mn-lt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+mn-lt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+mn-lt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+mn-lt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+mn-lt"/>
                      </a:rPr>
                      <m:t>=1, </m:t>
                    </m:r>
                    <m:sSub>
                      <m:sSubPr>
                        <m:ctrlPr>
                          <a:rPr lang="en-US" i="1" dirty="0" smtClean="0">
                            <a:latin typeface="+mn-lt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+mn-lt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+mn-lt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+mn-lt"/>
                      </a:rPr>
                      <m:t>=2)</m:t>
                    </m:r>
                  </m:oMath>
                </a14:m>
                <a:r>
                  <a:rPr lang="en-US" dirty="0">
                    <a:latin typeface="+mn-lt"/>
                  </a:rPr>
                  <a:t>, by the </a:t>
                </a:r>
                <a:r>
                  <a:rPr lang="en-US" dirty="0" smtClean="0">
                    <a:latin typeface="+mn-lt"/>
                  </a:rPr>
                  <a:t>Naive </a:t>
                </a:r>
                <a:r>
                  <a:rPr lang="en-US" dirty="0">
                    <a:latin typeface="+mn-lt"/>
                  </a:rPr>
                  <a:t>Bayes classifier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Текс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8293" y="1067402"/>
                <a:ext cx="4061965" cy="2031325"/>
              </a:xfrm>
              <a:blipFill>
                <a:blip r:embed="rId3"/>
                <a:stretch>
                  <a:fillRect l="-2099" t="-2402" r="-1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381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title"/>
          </p:nvPr>
        </p:nvSpPr>
        <p:spPr>
          <a:xfrm>
            <a:off x="0" y="211465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Ideal prior</a:t>
            </a:r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body" idx="1"/>
          </p:nvPr>
        </p:nvSpPr>
        <p:spPr>
          <a:xfrm>
            <a:off x="429741" y="2591394"/>
            <a:ext cx="400812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Georgia"/>
                <a:ea typeface="Georgia"/>
                <a:cs typeface="Georgia"/>
                <a:sym typeface="Georgia"/>
              </a:rPr>
              <a:t>Since there is no x, the posterior probability is just prior</a:t>
            </a:r>
            <a:endParaRPr/>
          </a:p>
        </p:txBody>
      </p:sp>
      <p:sp>
        <p:nvSpPr>
          <p:cNvPr id="114" name="Google Shape;114;p25"/>
          <p:cNvSpPr/>
          <p:nvPr/>
        </p:nvSpPr>
        <p:spPr>
          <a:xfrm>
            <a:off x="641524" y="1129447"/>
            <a:ext cx="989044" cy="839755"/>
          </a:xfrm>
          <a:custGeom>
            <a:avLst/>
            <a:gdLst/>
            <a:ahLst/>
            <a:cxnLst/>
            <a:rect l="l" t="t" r="r" b="b"/>
            <a:pathLst>
              <a:path w="989044" h="839755" extrusionOk="0">
                <a:moveTo>
                  <a:pt x="0" y="839755"/>
                </a:moveTo>
                <a:cubicBezTo>
                  <a:pt x="153955" y="419877"/>
                  <a:pt x="307910" y="0"/>
                  <a:pt x="472751" y="0"/>
                </a:cubicBezTo>
                <a:cubicBezTo>
                  <a:pt x="637592" y="0"/>
                  <a:pt x="758889" y="323461"/>
                  <a:pt x="989044" y="839755"/>
                </a:cubicBezTo>
              </a:path>
            </a:pathLst>
          </a:cu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25"/>
          <p:cNvCxnSpPr>
            <a:stCxn id="114" idx="1"/>
          </p:cNvCxnSpPr>
          <p:nvPr/>
        </p:nvCxnSpPr>
        <p:spPr>
          <a:xfrm flipH="1">
            <a:off x="641475" y="1129447"/>
            <a:ext cx="472800" cy="83970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16" name="Google Shape;116;p25"/>
          <p:cNvCxnSpPr>
            <a:stCxn id="114" idx="1"/>
          </p:cNvCxnSpPr>
          <p:nvPr/>
        </p:nvCxnSpPr>
        <p:spPr>
          <a:xfrm>
            <a:off x="1114275" y="1129447"/>
            <a:ext cx="516300" cy="83970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17" name="Google Shape;117;p25"/>
          <p:cNvCxnSpPr/>
          <p:nvPr/>
        </p:nvCxnSpPr>
        <p:spPr>
          <a:xfrm rot="10800000">
            <a:off x="641524" y="758879"/>
            <a:ext cx="0" cy="1210323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18" name="Google Shape;118;p25"/>
          <p:cNvCxnSpPr>
            <a:stCxn id="114" idx="0"/>
          </p:cNvCxnSpPr>
          <p:nvPr/>
        </p:nvCxnSpPr>
        <p:spPr>
          <a:xfrm>
            <a:off x="641524" y="1969202"/>
            <a:ext cx="1504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19" name="Google Shape;119;p25"/>
          <p:cNvCxnSpPr/>
          <p:nvPr/>
        </p:nvCxnSpPr>
        <p:spPr>
          <a:xfrm>
            <a:off x="641524" y="1129447"/>
            <a:ext cx="47275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20" name="Google Shape;120;p25"/>
          <p:cNvCxnSpPr>
            <a:stCxn id="114" idx="1"/>
          </p:cNvCxnSpPr>
          <p:nvPr/>
        </p:nvCxnSpPr>
        <p:spPr>
          <a:xfrm>
            <a:off x="1114275" y="1129447"/>
            <a:ext cx="0" cy="839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21" name="Google Shape;121;p25"/>
          <p:cNvSpPr txBox="1"/>
          <p:nvPr/>
        </p:nvSpPr>
        <p:spPr>
          <a:xfrm>
            <a:off x="2009280" y="1981189"/>
            <a:ext cx="2728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5"/>
          <p:cNvSpPr txBox="1"/>
          <p:nvPr/>
        </p:nvSpPr>
        <p:spPr>
          <a:xfrm>
            <a:off x="453409" y="956611"/>
            <a:ext cx="120225" cy="34567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9996" t="-3506" r="-29995" b="-1403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5"/>
          <p:cNvSpPr txBox="1"/>
          <p:nvPr/>
        </p:nvSpPr>
        <p:spPr>
          <a:xfrm>
            <a:off x="1054162" y="2052821"/>
            <a:ext cx="120225" cy="34567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9996" t="-3567" r="-29995" b="-1606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5"/>
          <p:cNvSpPr txBox="1"/>
          <p:nvPr/>
        </p:nvSpPr>
        <p:spPr>
          <a:xfrm>
            <a:off x="2254509" y="1129447"/>
            <a:ext cx="233910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determinstic</a:t>
            </a:r>
            <a:r>
              <a:rPr lang="en-US"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≤ </a:t>
            </a:r>
            <a:r>
              <a:rPr lang="en-US" sz="1400" b="0" i="0" u="none" strike="noStrike" cap="none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randomized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5"/>
          <p:cNvSpPr txBox="1"/>
          <p:nvPr/>
        </p:nvSpPr>
        <p:spPr>
          <a:xfrm>
            <a:off x="398134" y="1948152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endParaRPr sz="1200" b="0" i="0" u="none" strike="noStrike" cap="non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26" name="Google Shape;126;p25"/>
          <p:cNvSpPr txBox="1"/>
          <p:nvPr/>
        </p:nvSpPr>
        <p:spPr>
          <a:xfrm>
            <a:off x="1502653" y="1959554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0" y="186771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Estimating prior probabilities</a:t>
            </a:r>
            <a:endParaRPr/>
          </a:p>
        </p:txBody>
      </p:sp>
      <p:sp>
        <p:nvSpPr>
          <p:cNvPr id="132" name="Google Shape;132;p26"/>
          <p:cNvSpPr txBox="1"/>
          <p:nvPr/>
        </p:nvSpPr>
        <p:spPr>
          <a:xfrm>
            <a:off x="1019574" y="627866"/>
            <a:ext cx="2735731" cy="4305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0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6"/>
          <p:cNvSpPr txBox="1"/>
          <p:nvPr/>
        </p:nvSpPr>
        <p:spPr>
          <a:xfrm>
            <a:off x="342520" y="1197150"/>
            <a:ext cx="1504349" cy="131510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807" b="-323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6"/>
          <p:cNvSpPr/>
          <p:nvPr/>
        </p:nvSpPr>
        <p:spPr>
          <a:xfrm>
            <a:off x="2533650" y="1284019"/>
            <a:ext cx="1686326" cy="110399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9525" cap="flat" cmpd="sng">
            <a:solidFill>
              <a:srgbClr val="F5913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6"/>
          <p:cNvSpPr txBox="1"/>
          <p:nvPr/>
        </p:nvSpPr>
        <p:spPr>
          <a:xfrm>
            <a:off x="2990420" y="1994500"/>
            <a:ext cx="282450" cy="32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2"/>
              <a:buFont typeface="Arial"/>
              <a:buNone/>
            </a:pPr>
            <a:r>
              <a:rPr lang="en-US" sz="1512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2822400" y="1505425"/>
            <a:ext cx="282450" cy="32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2"/>
              <a:buFont typeface="Arial"/>
              <a:buNone/>
            </a:pPr>
            <a:r>
              <a:rPr lang="en-US" sz="1512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3353168" y="1444493"/>
            <a:ext cx="282450" cy="32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2"/>
              <a:buFont typeface="Arial"/>
              <a:buNone/>
            </a:pPr>
            <a:r>
              <a:rPr lang="en-US" sz="1512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3343464" y="1902243"/>
            <a:ext cx="282450" cy="32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2"/>
              <a:buFont typeface="Arial"/>
              <a:buNone/>
            </a:pPr>
            <a:r>
              <a:rPr lang="en-US" sz="1512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3669803" y="1639260"/>
            <a:ext cx="282450" cy="32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2"/>
              <a:buFont typeface="Arial"/>
              <a:buNone/>
            </a:pPr>
            <a:r>
              <a:rPr lang="en-US" sz="1512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0" y="182297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Ideal Bayes</a:t>
            </a:r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body" idx="1"/>
          </p:nvPr>
        </p:nvSpPr>
        <p:spPr>
          <a:xfrm>
            <a:off x="92614" y="840084"/>
            <a:ext cx="2932764" cy="104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2500" lnSpcReduction="20000"/>
          </a:bodyPr>
          <a:lstStyle/>
          <a:p>
            <a:pPr marL="0" lvl="0" indent="5186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37592"/>
              <a:buNone/>
            </a:pPr>
            <a:r>
              <a:rPr lang="en-US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Bayes classifier on Wiki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 </a:t>
            </a:r>
            <a:endParaRPr/>
          </a:p>
          <a:p>
            <a:pPr marL="0" lvl="0" indent="5186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37592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Probability space </a:t>
            </a:r>
            <a:endParaRPr/>
          </a:p>
          <a:p>
            <a:pPr marL="0" lvl="0" indent="5186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37592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Suppose, as before, we have 2 classes, and X predictor with 2 values. For example, presence of the word "free" in the letter. The minimal settings for Bayes classifier. Let the prior distribution of Y be given as before. 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0" lvl="0" indent="5186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37592"/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6" name="Google Shape;146;p27"/>
          <p:cNvSpPr/>
          <p:nvPr/>
        </p:nvSpPr>
        <p:spPr>
          <a:xfrm>
            <a:off x="0" y="363942"/>
            <a:ext cx="69892" cy="13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" name="Google Shape;147;p27"/>
          <p:cNvGrpSpPr/>
          <p:nvPr/>
        </p:nvGrpSpPr>
        <p:grpSpPr>
          <a:xfrm>
            <a:off x="3000681" y="793132"/>
            <a:ext cx="1832034" cy="998642"/>
            <a:chOff x="4074" y="10519"/>
            <a:chExt cx="4207" cy="2116"/>
          </a:xfrm>
        </p:grpSpPr>
        <p:sp>
          <p:nvSpPr>
            <p:cNvPr id="148" name="Google Shape;148;p27"/>
            <p:cNvSpPr/>
            <p:nvPr/>
          </p:nvSpPr>
          <p:spPr>
            <a:xfrm>
              <a:off x="4074" y="10519"/>
              <a:ext cx="4207" cy="21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575" tIns="17275" rIns="34575" bIns="17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10"/>
                <a:buFont typeface="Arial"/>
                <a:buNone/>
              </a:pPr>
              <a:endParaRPr sz="121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" name="Google Shape;149;p27"/>
            <p:cNvGrpSpPr/>
            <p:nvPr/>
          </p:nvGrpSpPr>
          <p:grpSpPr>
            <a:xfrm>
              <a:off x="4074" y="10519"/>
              <a:ext cx="4207" cy="2116"/>
              <a:chOff x="4074" y="10519"/>
              <a:chExt cx="4207" cy="2116"/>
            </a:xfrm>
          </p:grpSpPr>
          <p:sp>
            <p:nvSpPr>
              <p:cNvPr id="150" name="Google Shape;150;p27"/>
              <p:cNvSpPr txBox="1"/>
              <p:nvPr/>
            </p:nvSpPr>
            <p:spPr>
              <a:xfrm>
                <a:off x="6323" y="12158"/>
                <a:ext cx="456" cy="4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575" tIns="17275" rIns="34575" bIns="17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10"/>
                  <a:buFont typeface="Arial"/>
                  <a:buNone/>
                </a:pPr>
                <a:r>
                  <a:rPr lang="en-US" sz="121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r>
                  <a:rPr lang="en-US" sz="1210" b="0" i="0" u="none" strike="noStrike" cap="none" baseline="-25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sz="121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7"/>
              <p:cNvSpPr txBox="1"/>
              <p:nvPr/>
            </p:nvSpPr>
            <p:spPr>
              <a:xfrm>
                <a:off x="5302" y="12157"/>
                <a:ext cx="456" cy="4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575" tIns="17275" rIns="34575" bIns="17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10"/>
                  <a:buFont typeface="Arial"/>
                  <a:buNone/>
                </a:pPr>
                <a:r>
                  <a:rPr lang="en-US" sz="121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r>
                  <a:rPr lang="en-US" sz="1210" b="0" i="0" u="none" strike="noStrike" cap="none" baseline="-25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121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2" name="Google Shape;152;p27"/>
              <p:cNvCxnSpPr/>
              <p:nvPr/>
            </p:nvCxnSpPr>
            <p:spPr>
              <a:xfrm>
                <a:off x="4259" y="12157"/>
                <a:ext cx="2867" cy="1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53" name="Google Shape;153;p27"/>
              <p:cNvCxnSpPr/>
              <p:nvPr/>
            </p:nvCxnSpPr>
            <p:spPr>
              <a:xfrm rot="10800000" flipH="1">
                <a:off x="4530" y="10519"/>
                <a:ext cx="1" cy="1815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54" name="Google Shape;154;p27"/>
              <p:cNvCxnSpPr/>
              <p:nvPr/>
            </p:nvCxnSpPr>
            <p:spPr>
              <a:xfrm>
                <a:off x="4530" y="10771"/>
                <a:ext cx="2168" cy="1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sp>
            <p:nvSpPr>
              <p:cNvPr id="155" name="Google Shape;155;p27"/>
              <p:cNvSpPr txBox="1"/>
              <p:nvPr/>
            </p:nvSpPr>
            <p:spPr>
              <a:xfrm>
                <a:off x="4074" y="10594"/>
                <a:ext cx="456" cy="7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575" tIns="17275" rIns="34575" bIns="17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10"/>
                  <a:buFont typeface="Arial"/>
                  <a:buNone/>
                </a:pPr>
                <a:r>
                  <a:rPr lang="en-US" sz="121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r>
                  <a:rPr lang="en-US" sz="1210" b="0" i="0" u="none" strike="noStrike" cap="none" baseline="-25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sz="121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7"/>
              <p:cNvSpPr txBox="1"/>
              <p:nvPr/>
            </p:nvSpPr>
            <p:spPr>
              <a:xfrm>
                <a:off x="7156" y="11795"/>
                <a:ext cx="1125" cy="6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575" tIns="17275" rIns="34575" bIns="17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10"/>
                  <a:buFont typeface="Arial"/>
                  <a:buNone/>
                </a:pPr>
                <a:r>
                  <a:rPr lang="en-US" sz="121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 </a:t>
                </a:r>
                <a:endParaRPr sz="121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7"/>
              <p:cNvSpPr txBox="1"/>
              <p:nvPr/>
            </p:nvSpPr>
            <p:spPr>
              <a:xfrm>
                <a:off x="4074" y="11363"/>
                <a:ext cx="456" cy="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575" tIns="17275" rIns="34575" bIns="17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10"/>
                  <a:buFont typeface="Arial"/>
                  <a:buNone/>
                </a:pPr>
                <a:r>
                  <a:rPr lang="en-US" sz="121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r>
                  <a:rPr lang="en-US" sz="1210" b="0" i="0" u="none" strike="noStrike" cap="none" baseline="-25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121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8" name="Google Shape;158;p27"/>
              <p:cNvCxnSpPr/>
              <p:nvPr/>
            </p:nvCxnSpPr>
            <p:spPr>
              <a:xfrm>
                <a:off x="5435" y="12070"/>
                <a:ext cx="1" cy="168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9" name="Google Shape;159;p27"/>
              <p:cNvCxnSpPr/>
              <p:nvPr/>
            </p:nvCxnSpPr>
            <p:spPr>
              <a:xfrm>
                <a:off x="6493" y="12078"/>
                <a:ext cx="1" cy="182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60" name="Google Shape;160;p27"/>
              <p:cNvSpPr/>
              <p:nvPr/>
            </p:nvSpPr>
            <p:spPr>
              <a:xfrm>
                <a:off x="5397" y="10715"/>
                <a:ext cx="110" cy="11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34575" tIns="17275" rIns="34575" bIns="17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10"/>
                  <a:buFont typeface="Arial"/>
                  <a:buNone/>
                </a:pPr>
                <a:endParaRPr sz="121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27"/>
              <p:cNvSpPr/>
              <p:nvPr/>
            </p:nvSpPr>
            <p:spPr>
              <a:xfrm>
                <a:off x="5397" y="11590"/>
                <a:ext cx="110" cy="11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34575" tIns="17275" rIns="34575" bIns="17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10"/>
                  <a:buFont typeface="Arial"/>
                  <a:buNone/>
                </a:pPr>
                <a:endParaRPr sz="121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27"/>
              <p:cNvSpPr/>
              <p:nvPr/>
            </p:nvSpPr>
            <p:spPr>
              <a:xfrm>
                <a:off x="6383" y="10715"/>
                <a:ext cx="110" cy="11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34575" tIns="17275" rIns="34575" bIns="17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10"/>
                  <a:buFont typeface="Arial"/>
                  <a:buNone/>
                </a:pPr>
                <a:endParaRPr sz="121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27"/>
              <p:cNvSpPr/>
              <p:nvPr/>
            </p:nvSpPr>
            <p:spPr>
              <a:xfrm>
                <a:off x="6383" y="11591"/>
                <a:ext cx="110" cy="11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34575" tIns="17275" rIns="34575" bIns="17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10"/>
                  <a:buFont typeface="Arial"/>
                  <a:buNone/>
                </a:pPr>
                <a:endParaRPr sz="121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27"/>
              <p:cNvSpPr txBox="1"/>
              <p:nvPr/>
            </p:nvSpPr>
            <p:spPr>
              <a:xfrm>
                <a:off x="6779" y="10977"/>
                <a:ext cx="525" cy="6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575" tIns="17275" rIns="34575" bIns="17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10"/>
                  <a:buFont typeface="Arial"/>
                  <a:buNone/>
                </a:pPr>
                <a:r>
                  <a:rPr lang="en-US" sz="121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Ω</a:t>
                </a:r>
                <a:endParaRPr sz="121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10"/>
                  <a:buFont typeface="Arial"/>
                  <a:buNone/>
                </a:pPr>
                <a:endParaRPr sz="121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aphicFrame>
        <p:nvGraphicFramePr>
          <p:cNvPr id="165" name="Google Shape;165;p27"/>
          <p:cNvGraphicFramePr/>
          <p:nvPr/>
        </p:nvGraphicFramePr>
        <p:xfrm>
          <a:off x="143449" y="19044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{018AD3C5-F45F-4AC2-9C20-17E71BC9552C}</a:tableStyleId>
              </a:tblPr>
              <a:tblGrid>
                <a:gridCol w="36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π</a:t>
                      </a:r>
                      <a:r>
                        <a:rPr lang="en-US" sz="1100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r>
                        <a:rPr lang="en-US" sz="11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=p</a:t>
                      </a:r>
                      <a:endParaRPr sz="1400" u="none" strike="noStrike" cap="none"/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π</a:t>
                      </a:r>
                      <a:r>
                        <a:rPr lang="en-US" sz="1100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r>
                        <a:rPr lang="en-US" sz="11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=1-p</a:t>
                      </a:r>
                      <a:endParaRPr sz="1400" u="none" strike="noStrike" cap="none"/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6" name="Google Shape;166;p27"/>
          <p:cNvSpPr/>
          <p:nvPr/>
        </p:nvSpPr>
        <p:spPr>
          <a:xfrm>
            <a:off x="155643" y="2216230"/>
            <a:ext cx="3347391" cy="25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Let the conditional probabilities be given on top of it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2177</Words>
  <Application>Microsoft Office PowerPoint</Application>
  <PresentationFormat>Произвольный</PresentationFormat>
  <Paragraphs>806</Paragraphs>
  <Slides>69</Slides>
  <Notes>69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69</vt:i4>
      </vt:variant>
    </vt:vector>
  </HeadingPairs>
  <TitlesOfParts>
    <vt:vector size="80" baseType="lpstr">
      <vt:lpstr>Times New Roman</vt:lpstr>
      <vt:lpstr>Calibri</vt:lpstr>
      <vt:lpstr>Cambria Math</vt:lpstr>
      <vt:lpstr>Consolas</vt:lpstr>
      <vt:lpstr>Arial</vt:lpstr>
      <vt:lpstr>Bookman Old Style</vt:lpstr>
      <vt:lpstr>Lucida Sans</vt:lpstr>
      <vt:lpstr>PMingLiU</vt:lpstr>
      <vt:lpstr>Courier New</vt:lpstr>
      <vt:lpstr>Georgia</vt:lpstr>
      <vt:lpstr>Office Theme</vt:lpstr>
      <vt:lpstr>`</vt:lpstr>
      <vt:lpstr>Agenda</vt:lpstr>
      <vt:lpstr>Classification Problems</vt:lpstr>
      <vt:lpstr>Ideal prior</vt:lpstr>
      <vt:lpstr>Ideal prior classifier</vt:lpstr>
      <vt:lpstr>Ideal prior</vt:lpstr>
      <vt:lpstr>Ideal prior</vt:lpstr>
      <vt:lpstr>Estimating prior probabilities</vt:lpstr>
      <vt:lpstr>Ideal Bayes</vt:lpstr>
      <vt:lpstr>Ideal Bayes</vt:lpstr>
      <vt:lpstr>Ideal Bayes</vt:lpstr>
      <vt:lpstr>Ideal Bayes</vt:lpstr>
      <vt:lpstr>Презентация PowerPoint</vt:lpstr>
      <vt:lpstr>Ideal Bayes</vt:lpstr>
      <vt:lpstr>Estimating joint and conditional probabilities</vt:lpstr>
      <vt:lpstr>Estimating joint and conditional probabilities</vt:lpstr>
      <vt:lpstr>Bayes classifier quiz practice</vt:lpstr>
      <vt:lpstr>Two predictors</vt:lpstr>
      <vt:lpstr>Two predictors</vt:lpstr>
      <vt:lpstr>Two predictors</vt:lpstr>
      <vt:lpstr>Fully estimated Bayes classifier example</vt:lpstr>
      <vt:lpstr>Conditional independence assumption</vt:lpstr>
      <vt:lpstr>Conditional independence assumption</vt:lpstr>
      <vt:lpstr>Conditional independence assumption</vt:lpstr>
      <vt:lpstr>Conditional independence assumption</vt:lpstr>
      <vt:lpstr>Joint estimation based on independence</vt:lpstr>
      <vt:lpstr>Joint estimation based on independence. Example</vt:lpstr>
      <vt:lpstr>Joint estimation based on independence</vt:lpstr>
      <vt:lpstr>Презентация PowerPoint</vt:lpstr>
      <vt:lpstr>Naive Bayesian classifier</vt:lpstr>
      <vt:lpstr>Naive Bayesian classifier</vt:lpstr>
      <vt:lpstr>Naive Bayesian classifier</vt:lpstr>
      <vt:lpstr>Naive Bayesian classifier</vt:lpstr>
      <vt:lpstr>Naive Bayesian: The Basic Idea</vt:lpstr>
      <vt:lpstr>Usage</vt:lpstr>
      <vt:lpstr>Solution – Naive Bayes  </vt:lpstr>
      <vt:lpstr>Calculation</vt:lpstr>
      <vt:lpstr>Example: Financial Fraud</vt:lpstr>
      <vt:lpstr>Презентация PowerPoint</vt:lpstr>
      <vt:lpstr>Exact Bayes Calculations</vt:lpstr>
      <vt:lpstr>Naïve Bayes Calculations  </vt:lpstr>
      <vt:lpstr>Naïve Bayes, cont.</vt:lpstr>
      <vt:lpstr>Independence Assumption</vt:lpstr>
      <vt:lpstr>Example - Flight Delays</vt:lpstr>
      <vt:lpstr>Data Prep   </vt:lpstr>
      <vt:lpstr>Dummies and Partitioning  </vt:lpstr>
      <vt:lpstr>Run Naive Bayes</vt:lpstr>
      <vt:lpstr>Advantages</vt:lpstr>
      <vt:lpstr>Shortcomings</vt:lpstr>
      <vt:lpstr>Summary</vt:lpstr>
      <vt:lpstr>Naive Bayes in Python</vt:lpstr>
      <vt:lpstr>Презентация PowerPoint</vt:lpstr>
      <vt:lpstr>Презентация PowerPoint</vt:lpstr>
      <vt:lpstr> </vt:lpstr>
      <vt:lpstr> </vt:lpstr>
      <vt:lpstr> </vt:lpstr>
      <vt:lpstr>Naïve Bayes Quiz question 5</vt:lpstr>
      <vt:lpstr>Naïve Bayes Quiz question 6</vt:lpstr>
      <vt:lpstr>Bayes classifier.  Quiz question </vt:lpstr>
      <vt:lpstr>Bayes classifier.  Quiz question </vt:lpstr>
      <vt:lpstr>Bayes classifier.  Quiz question </vt:lpstr>
      <vt:lpstr>Bayes classifier.  Quiz question </vt:lpstr>
      <vt:lpstr>Bayes classifier.  Quiz question </vt:lpstr>
      <vt:lpstr>Bayes classifier.  Quiz question </vt:lpstr>
      <vt:lpstr>Bayes classifier.  Quiz question </vt:lpstr>
      <vt:lpstr>Bayes classifier.  Quiz question </vt:lpstr>
      <vt:lpstr>Bayes classifier.  Quiz question </vt:lpstr>
      <vt:lpstr>Bayes classifier.  Quiz question </vt:lpstr>
      <vt:lpstr>Bayes classifier.  Quiz question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`</dc:title>
  <dc:creator>Катя Глиняная</dc:creator>
  <cp:lastModifiedBy>Катя Глиняная</cp:lastModifiedBy>
  <cp:revision>5</cp:revision>
  <dcterms:created xsi:type="dcterms:W3CDTF">2020-08-29T13:27:38Z</dcterms:created>
  <dcterms:modified xsi:type="dcterms:W3CDTF">2021-04-28T15:56:08Z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2015-07-23T00:00:00Z</vt:filetime>
  </property>
  <property fmtid="{D5CDD505-2E9C-101B-9397-08002B2CF9AE}" pid="3" name="Creator">
    <vt:lpwstr>LaTeX with Beamer class version 3.26</vt:lpwstr>
  </property>
  <property fmtid="{D5CDD505-2E9C-101B-9397-08002B2CF9AE}" pid="4" name="LastSaved">
    <vt:filetime>2020-08-29T00:00:00Z</vt:filetime>
  </property>
</Properties>
</file>