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393" r:id="rId5"/>
    <p:sldId id="394" r:id="rId6"/>
    <p:sldId id="395" r:id="rId7"/>
    <p:sldId id="396" r:id="rId8"/>
    <p:sldId id="397" r:id="rId9"/>
    <p:sldId id="398" r:id="rId10"/>
    <p:sldId id="399" r:id="rId11"/>
    <p:sldId id="314" r:id="rId12"/>
    <p:sldId id="389" r:id="rId13"/>
    <p:sldId id="390" r:id="rId14"/>
    <p:sldId id="391" r:id="rId15"/>
    <p:sldId id="400" r:id="rId16"/>
    <p:sldId id="401" r:id="rId17"/>
    <p:sldId id="38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6" r:id="rId65"/>
    <p:sldId id="402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07" r:id="rId77"/>
    <p:sldId id="308" r:id="rId78"/>
    <p:sldId id="309" r:id="rId79"/>
    <p:sldId id="310" r:id="rId80"/>
    <p:sldId id="311" r:id="rId81"/>
    <p:sldId id="312" r:id="rId82"/>
    <p:sldId id="313" r:id="rId83"/>
  </p:sldIdLst>
  <p:sldSz cx="4610100" cy="3460750"/>
  <p:notesSz cx="4610100" cy="3460750"/>
  <p:embeddedFontLst>
    <p:embeddedFont>
      <p:font typeface="Bookman Old Style" panose="02050604050505020204" pitchFamily="18" charset="0"/>
      <p:regular r:id="rId85"/>
      <p:bold r:id="rId86"/>
      <p:italic r:id="rId87"/>
      <p:boldItalic r:id="rId88"/>
    </p:embeddedFont>
    <p:embeddedFont>
      <p:font typeface="Calibri" panose="020F0502020204030204" pitchFamily="34" charset="0"/>
      <p:regular r:id="rId89"/>
      <p:bold r:id="rId90"/>
      <p:italic r:id="rId91"/>
      <p:boldItalic r:id="rId92"/>
    </p:embeddedFont>
    <p:embeddedFont>
      <p:font typeface="Cambria Math" panose="02040503050406030204" pitchFamily="18" charset="0"/>
      <p:regular r:id="rId93"/>
    </p:embeddedFont>
    <p:embeddedFont>
      <p:font typeface="Consolas" panose="020B0609020204030204" pitchFamily="49" charset="0"/>
      <p:regular r:id="rId94"/>
      <p:bold r:id="rId95"/>
      <p:italic r:id="rId96"/>
      <p:boldItalic r:id="rId97"/>
    </p:embeddedFont>
    <p:embeddedFont>
      <p:font typeface="Georgia" panose="02040502050405020303" pitchFamily="18" charset="0"/>
      <p:regular r:id="rId98"/>
      <p:bold r:id="rId99"/>
      <p:italic r:id="rId100"/>
      <p:boldItalic r:id="rId101"/>
    </p:embeddedFont>
    <p:embeddedFont>
      <p:font typeface="Lucida Sans" panose="020B0602030504020204" pitchFamily="34" charset="0"/>
      <p:regular r:id="rId102"/>
      <p:bold r:id="rId103"/>
      <p:italic r:id="rId104"/>
      <p:boldItalic r:id="rId105"/>
    </p:embeddedFont>
    <p:embeddedFont>
      <p:font typeface="Lucida Sans Unicode" panose="020B0602030504020204" pitchFamily="34" charset="0"/>
      <p:regular r:id="rId106"/>
    </p:embeddedFont>
    <p:embeddedFont>
      <p:font typeface="Palatino Linotype" panose="02040502050505030304" pitchFamily="18" charset="0"/>
      <p:regular r:id="rId107"/>
      <p:bold r:id="rId108"/>
      <p:italic r:id="rId109"/>
      <p:boldItalic r:id="rId110"/>
    </p:embeddedFont>
    <p:embeddedFont>
      <p:font typeface="PMingLiU" panose="02020500000000000000" pitchFamily="18" charset="-120"/>
      <p:regular r:id="rId1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2" roundtripDataSignature="AMtx7mgGYVOcJeCNrE9WwPwPpsEV1rpV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EFB82E-E45C-4DF4-AFD7-8C2AADFE851E}">
  <a:tblStyle styleId="{48EFB82E-E45C-4DF4-AFD7-8C2AADFE85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8ECF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E8ECF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18AD3C5-F45F-4AC2-9C20-17E71BC9552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23F0C3C-ABBB-4C08-A10C-7B51948847E9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88" y="64"/>
      </p:cViewPr>
      <p:guideLst>
        <p:guide orient="horz" pos="2880"/>
        <p:guide pos="2160"/>
        <p:guide orient="horz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font" Target="fonts/font5.fntdata"/><Relationship Id="rId112" Type="http://customschemas.google.com/relationships/presentationmetadata" Target="metadata"/><Relationship Id="rId16" Type="http://schemas.openxmlformats.org/officeDocument/2006/relationships/slide" Target="slides/slide15.xml"/><Relationship Id="rId107" Type="http://schemas.openxmlformats.org/officeDocument/2006/relationships/font" Target="fonts/font23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8.fntdata"/><Relationship Id="rId5" Type="http://schemas.openxmlformats.org/officeDocument/2006/relationships/slide" Target="slides/slide4.xml"/><Relationship Id="rId90" Type="http://schemas.openxmlformats.org/officeDocument/2006/relationships/font" Target="fonts/font6.fntdata"/><Relationship Id="rId95" Type="http://schemas.openxmlformats.org/officeDocument/2006/relationships/font" Target="fonts/font1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font" Target="fonts/font1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9.fntdata"/><Relationship Id="rId108" Type="http://schemas.openxmlformats.org/officeDocument/2006/relationships/font" Target="fonts/font24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font" Target="fonts/font7.fntdata"/><Relationship Id="rId96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22.fntdata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2.fntdata"/><Relationship Id="rId94" Type="http://schemas.openxmlformats.org/officeDocument/2006/relationships/font" Target="fonts/font10.fntdata"/><Relationship Id="rId99" Type="http://schemas.openxmlformats.org/officeDocument/2006/relationships/font" Target="fonts/font15.fntdata"/><Relationship Id="rId10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25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3.fntdata"/><Relationship Id="rId104" Type="http://schemas.openxmlformats.org/officeDocument/2006/relationships/font" Target="fonts/font2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8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3.fntdata"/><Relationship Id="rId110" Type="http://schemas.openxmlformats.org/officeDocument/2006/relationships/font" Target="fonts/font26.fntdata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6.fntdata"/><Relationship Id="rId105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9.fntdata"/><Relationship Id="rId98" Type="http://schemas.openxmlformats.org/officeDocument/2006/relationships/font" Target="fonts/font1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font" Target="fonts/font4.fntdata"/><Relationship Id="rId111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2611438" y="0"/>
            <a:ext cx="1997075" cy="173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3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1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3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33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7" name="Google Shape;32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40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p4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3" name="Google Shape;443;p46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3" name="Google Shape;47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2d657862f_0_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gd2d657862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d2d657862f_0_1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gd2d65786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d2d657862f_0_1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0" name="Google Shape;560;gd2d65786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d2d657862f_0_2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6" name="Google Shape;566;gd2d657862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2d657862f_0_2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gd2d657862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22:notes"/>
          <p:cNvSpPr txBox="1">
            <a:spLocks noGrp="1"/>
          </p:cNvSpPr>
          <p:nvPr>
            <p:ph type="sldNum" idx="12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d2d657862f_0_3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8" name="Google Shape;578;gd2d65786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d2d657862f_0_3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gd2d657862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d2d657862f_0_4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0" name="Google Shape;590;gd2d657862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2d657862f_0_5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6" name="Google Shape;596;gd2d657862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2d657862f_0_5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2" name="Google Shape;602;gd2d657862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d30a40e25c_0_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8" name="Google Shape;608;gd30a40e25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d30a40e25c_0_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4" name="Google Shape;614;gd30a40e25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d30a40e25c_0_12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0" name="Google Shape;620;gd30a40e25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d2d657862f_0_6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6" name="Google Shape;626;gd2d657862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d30a40e25c_0_2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400" cy="13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2" name="Google Shape;632;gd30a40e25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800" cy="116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4" name="Google Shape;64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6944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42545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46155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74113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19417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72752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317674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68294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36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79509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30102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4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1" name="Google Shape;65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8" name="Google Shape;65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8" name="Google Shape;66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6" name="Google Shape;67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8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2" name="Google Shape;69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9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0" name="Google Shape;70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0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7" name="Google Shape;7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:notes"/>
          <p:cNvSpPr txBox="1">
            <a:spLocks noGrp="1"/>
          </p:cNvSpPr>
          <p:nvPr>
            <p:ph type="body" idx="1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2"/>
          <p:cNvSpPr txBox="1">
            <a:spLocks noGrp="1"/>
          </p:cNvSpPr>
          <p:nvPr>
            <p:ph type="ctrTitle"/>
          </p:nvPr>
        </p:nvSpPr>
        <p:spPr>
          <a:xfrm>
            <a:off x="576263" y="566377"/>
            <a:ext cx="3457575" cy="1204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226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2"/>
          <p:cNvSpPr txBox="1">
            <a:spLocks noGrp="1"/>
          </p:cNvSpPr>
          <p:nvPr>
            <p:ph type="subTitle" idx="1"/>
          </p:nvPr>
        </p:nvSpPr>
        <p:spPr>
          <a:xfrm>
            <a:off x="576263" y="1817695"/>
            <a:ext cx="3457575" cy="83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MingLiU"/>
              <a:buNone/>
              <a:defRPr sz="907"/>
            </a:lvl1pPr>
            <a:lvl2pPr lvl="1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756"/>
            </a:lvl2pPr>
            <a:lvl3pPr lvl="2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681"/>
            </a:lvl3pPr>
            <a:lvl4pPr lvl="3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4pPr>
            <a:lvl5pPr lvl="4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5pPr>
            <a:lvl6pPr lvl="5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6pPr>
            <a:lvl7pPr lvl="6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7pPr>
            <a:lvl8pPr lvl="7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8pPr>
            <a:lvl9pPr lvl="8" algn="ctr">
              <a:lnSpc>
                <a:spcPct val="90000"/>
              </a:lnSpc>
              <a:spcBef>
                <a:spcPts val="18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605"/>
            </a:lvl9pPr>
          </a:lstStyle>
          <a:p>
            <a:endParaRPr/>
          </a:p>
        </p:txBody>
      </p:sp>
      <p:sp>
        <p:nvSpPr>
          <p:cNvPr id="19" name="Google Shape;19;p62"/>
          <p:cNvSpPr txBox="1">
            <a:spLocks noGrp="1"/>
          </p:cNvSpPr>
          <p:nvPr>
            <p:ph type="dt" idx="10"/>
          </p:nvPr>
        </p:nvSpPr>
        <p:spPr>
          <a:xfrm>
            <a:off x="316944" y="3207603"/>
            <a:ext cx="1037273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2"/>
          <p:cNvSpPr txBox="1">
            <a:spLocks noGrp="1"/>
          </p:cNvSpPr>
          <p:nvPr>
            <p:ph type="ftr" idx="11"/>
          </p:nvPr>
        </p:nvSpPr>
        <p:spPr>
          <a:xfrm>
            <a:off x="1527096" y="3207603"/>
            <a:ext cx="1555909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2"/>
          <p:cNvSpPr txBox="1">
            <a:spLocks noGrp="1"/>
          </p:cNvSpPr>
          <p:nvPr>
            <p:ph type="sldNum" idx="12"/>
          </p:nvPr>
        </p:nvSpPr>
        <p:spPr>
          <a:xfrm>
            <a:off x="3255883" y="3207603"/>
            <a:ext cx="1037273" cy="184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4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3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3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00812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3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3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3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4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4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4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5"/>
          <p:cNvSpPr txBox="1"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5"/>
          <p:cNvSpPr txBox="1">
            <a:spLocks noGrp="1"/>
          </p:cNvSpPr>
          <p:nvPr>
            <p:ph type="subTitle" idx="1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5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5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5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6"/>
          <p:cNvSpPr txBox="1">
            <a:spLocks noGrp="1"/>
          </p:cNvSpPr>
          <p:nvPr>
            <p:ph type="body" idx="1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6"/>
          <p:cNvSpPr txBox="1">
            <a:spLocks noGrp="1"/>
          </p:cNvSpPr>
          <p:nvPr>
            <p:ph type="body" idx="2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6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6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6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7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7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7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7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/>
          <p:nvPr/>
        </p:nvSpPr>
        <p:spPr>
          <a:xfrm>
            <a:off x="0" y="0"/>
            <a:ext cx="4608004" cy="449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61"/>
          <p:cNvSpPr txBox="1">
            <a:spLocks noGrp="1"/>
          </p:cNvSpPr>
          <p:nvPr>
            <p:ph type="title"/>
          </p:nvPr>
        </p:nvSpPr>
        <p:spPr>
          <a:xfrm>
            <a:off x="377774" y="211465"/>
            <a:ext cx="3854551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333B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1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00812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1"/>
          <p:cNvSpPr txBox="1">
            <a:spLocks noGrp="1"/>
          </p:cNvSpPr>
          <p:nvPr>
            <p:ph type="ftr" idx="11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1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61"/>
          <p:cNvSpPr txBox="1">
            <a:spLocks noGrp="1"/>
          </p:cNvSpPr>
          <p:nvPr>
            <p:ph type="sldNum" idx="12"/>
          </p:nvPr>
        </p:nvSpPr>
        <p:spPr>
          <a:xfrm>
            <a:off x="4214228" y="3342078"/>
            <a:ext cx="313689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L="38100" marR="0" lvl="1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L="38100" marR="0" lvl="2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L="38100" marR="0" lvl="3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L="38100" marR="0" lvl="4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L="38100" marR="0" lvl="5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8100" marR="0" lvl="6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8100" marR="0" lvl="7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38100" marR="0" lvl="8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30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yes_classifi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yes_error_rat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ive_Bayes_classifie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hyperlink" Target="https://github.com/borisgarbuzov/schulich_data_science_1/blob/master/Chapter%202/Python/Chapter_2_Naive_Bayes_example.ipynb" TargetMode="External"/><Relationship Id="rId7" Type="http://schemas.openxmlformats.org/officeDocument/2006/relationships/hyperlink" Target="https://colab.research.google.com/drive/1z8deURdHMU7ChaoVZ-Lh-LVxHOW4u6Z2?authuser=1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orisgarbuzov/schulich_data_science_1/blob/master/Chapter%202/Chapter_2_Naive_Bayes_spam.ipynb" TargetMode="External"/><Relationship Id="rId5" Type="http://schemas.openxmlformats.org/officeDocument/2006/relationships/hyperlink" Target="https://github.com/borisgarbuzov/schulich_data_science_1/blob/master/Chapter%202/Python/Chapter_2_Naive_Bayes_spam.ipynb" TargetMode="External"/><Relationship Id="rId4" Type="http://schemas.openxmlformats.org/officeDocument/2006/relationships/hyperlink" Target="https://colab.research.google.com/drive/1ybRPnR1T7O01iAiY1PFxaGD596YS47RM?authuser=1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NUL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576263" y="858178"/>
            <a:ext cx="3457575" cy="902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`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576263" y="1795805"/>
            <a:ext cx="3457575" cy="62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172867" lvl="0" indent="-153660" algn="ctr" rtl="0">
              <a:lnSpc>
                <a:spcPct val="90000"/>
              </a:lnSpc>
              <a:spcBef>
                <a:spcPts val="378"/>
              </a:spcBef>
              <a:spcAft>
                <a:spcPts val="0"/>
              </a:spcAft>
              <a:buSzPts val="2400"/>
              <a:buFont typeface="PMingLiU"/>
              <a:buNone/>
            </a:pPr>
            <a:endParaRPr/>
          </a:p>
        </p:txBody>
      </p:sp>
      <p:pic>
        <p:nvPicPr>
          <p:cNvPr id="56" name="Google Shape;56;p1" descr="Schulich Ranked #1 in the World in Responsible Business | Schulich ..."/>
          <p:cNvPicPr preferRelativeResize="0"/>
          <p:nvPr/>
        </p:nvPicPr>
        <p:blipFill rotWithShape="1">
          <a:blip r:embed="rId3">
            <a:alphaModFix/>
          </a:blip>
          <a:srcRect t="11735" b="10528"/>
          <a:stretch/>
        </p:blipFill>
        <p:spPr>
          <a:xfrm>
            <a:off x="0" y="433785"/>
            <a:ext cx="4610100" cy="259318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265780" y="2937930"/>
            <a:ext cx="1727953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lang="en-US" sz="30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applications of artificial intelligence II</a:t>
            </a:r>
            <a:endParaRPr sz="5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65782" y="2871607"/>
            <a:ext cx="2084225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lang="en-US" sz="30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|  MMAI 5090</a:t>
            </a:r>
            <a:endParaRPr sz="5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953334" y="2937930"/>
            <a:ext cx="851214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lang="en-US" sz="30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5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953334" y="2871607"/>
            <a:ext cx="851214" cy="81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2"/>
              <a:buFont typeface="Arial"/>
              <a:buNone/>
            </a:pPr>
            <a:r>
              <a:rPr lang="en-US" sz="302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1</a:t>
            </a:r>
            <a:endParaRPr sz="5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l="13066" t="17107" r="49469" b="2689"/>
          <a:stretch/>
        </p:blipFill>
        <p:spPr>
          <a:xfrm>
            <a:off x="5438609" y="529060"/>
            <a:ext cx="419724" cy="314793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217749" y="505515"/>
            <a:ext cx="3057344" cy="13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rPr lang="en-US" sz="6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Schulich School of Business MMAI 5090</a:t>
            </a:r>
            <a:endParaRPr sz="68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7749" y="989020"/>
            <a:ext cx="3092101" cy="1007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r>
              <a:rPr lang="en-US" sz="756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Instructor: Boris Garbuzov</a:t>
            </a:r>
            <a:endParaRPr sz="52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7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endParaRPr sz="756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r>
              <a:rPr lang="en-US" sz="68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MMAI 5090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54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endParaRPr sz="756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4"/>
              </a:spcBef>
              <a:spcAft>
                <a:spcPts val="0"/>
              </a:spcAft>
              <a:buClr>
                <a:srgbClr val="000000"/>
              </a:buClr>
              <a:buSzPts val="605"/>
              <a:buFont typeface="Arial"/>
              <a:buNone/>
            </a:pPr>
            <a:r>
              <a:rPr lang="en-US" sz="60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Summer  2021</a:t>
            </a:r>
            <a:endParaRPr sz="756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217749" y="667396"/>
            <a:ext cx="4014112" cy="34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applications of artificial intelligence II</a:t>
            </a:r>
            <a:endParaRPr sz="1512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483551" y="543359"/>
            <a:ext cx="1908800" cy="164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17275" rIns="34550" bIns="172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6"/>
              <a:buFont typeface="Arial"/>
              <a:buNone/>
            </a:pPr>
            <a:r>
              <a:rPr lang="en-US" sz="756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MODULE 2 : Naive Bayes Classifier </a:t>
            </a:r>
            <a:endParaRPr sz="302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0606" y="211465"/>
            <a:ext cx="12071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Types </a:t>
            </a:r>
            <a:r>
              <a:rPr spc="-40" dirty="0"/>
              <a:t>of</a:t>
            </a:r>
            <a:r>
              <a:rPr spc="200" dirty="0"/>
              <a:t> </a:t>
            </a:r>
            <a:r>
              <a:rPr spc="-45" dirty="0"/>
              <a:t>errors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226928" y="3342078"/>
            <a:ext cx="300989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600" b="0" i="0" kern="1200">
                <a:solidFill>
                  <a:srgbClr val="7F7F7F"/>
                </a:solidFill>
                <a:latin typeface="Bookman Old Style"/>
                <a:ea typeface="+mn-ea"/>
                <a:cs typeface="Bookman Old Styl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ts val="670"/>
              </a:lnSpc>
            </a:pPr>
            <a:fld id="{81D60167-4931-47E6-BA6A-407CBD079E47}" type="slidenum">
              <a:rPr lang="en-CA" spc="-10" smtClean="0"/>
              <a:pPr marL="25400">
                <a:lnSpc>
                  <a:spcPts val="670"/>
                </a:lnSpc>
              </a:pPr>
              <a:t>10</a:t>
            </a:fld>
            <a:r>
              <a:rPr lang="en-CA" spc="-105"/>
              <a:t> </a:t>
            </a:r>
            <a:r>
              <a:rPr lang="en-CA" spc="5"/>
              <a:t>/</a:t>
            </a:r>
            <a:r>
              <a:rPr lang="en-CA" spc="-105"/>
              <a:t> </a:t>
            </a:r>
            <a:r>
              <a:rPr lang="en-CA" spc="-10"/>
              <a:t>40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09194" y="648295"/>
            <a:ext cx="4218723" cy="191536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839469" marR="17780" indent="-789305">
              <a:lnSpc>
                <a:spcPct val="102699"/>
              </a:lnSpc>
              <a:spcBef>
                <a:spcPts val="55"/>
              </a:spcBef>
            </a:pPr>
            <a:r>
              <a:rPr sz="1100" spc="40" dirty="0">
                <a:solidFill>
                  <a:srgbClr val="3333B2"/>
                </a:solidFill>
                <a:latin typeface="PMingLiU"/>
                <a:cs typeface="PMingLiU"/>
              </a:rPr>
              <a:t>False </a:t>
            </a:r>
            <a:r>
              <a:rPr sz="1100" spc="45" dirty="0">
                <a:solidFill>
                  <a:srgbClr val="3333B2"/>
                </a:solidFill>
                <a:latin typeface="PMingLiU"/>
                <a:cs typeface="PMingLiU"/>
              </a:rPr>
              <a:t>positive </a:t>
            </a:r>
            <a:r>
              <a:rPr sz="1100" spc="65" dirty="0">
                <a:solidFill>
                  <a:srgbClr val="3333B2"/>
                </a:solidFill>
                <a:latin typeface="PMingLiU"/>
                <a:cs typeface="PMingLiU"/>
              </a:rPr>
              <a:t>rate: </a:t>
            </a:r>
            <a:r>
              <a:rPr sz="1100" spc="90" dirty="0">
                <a:latin typeface="PMingLiU"/>
                <a:cs typeface="PMingLiU"/>
              </a:rPr>
              <a:t>The </a:t>
            </a:r>
            <a:r>
              <a:rPr sz="1100" spc="55" dirty="0">
                <a:latin typeface="PMingLiU"/>
                <a:cs typeface="PMingLiU"/>
              </a:rPr>
              <a:t>fraction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50" dirty="0">
                <a:latin typeface="PMingLiU"/>
                <a:cs typeface="PMingLiU"/>
              </a:rPr>
              <a:t>negative examples </a:t>
            </a:r>
            <a:r>
              <a:rPr sz="1100" spc="110" dirty="0">
                <a:latin typeface="PMingLiU"/>
                <a:cs typeface="PMingLiU"/>
              </a:rPr>
              <a:t>that </a:t>
            </a:r>
            <a:r>
              <a:rPr sz="1100" spc="60" dirty="0">
                <a:latin typeface="PMingLiU"/>
                <a:cs typeface="PMingLiU"/>
              </a:rPr>
              <a:t>are  </a:t>
            </a:r>
            <a:r>
              <a:rPr sz="1100" spc="25" dirty="0">
                <a:latin typeface="PMingLiU"/>
                <a:cs typeface="PMingLiU"/>
              </a:rPr>
              <a:t>classified </a:t>
            </a:r>
            <a:r>
              <a:rPr sz="1100" spc="55" dirty="0">
                <a:latin typeface="PMingLiU"/>
                <a:cs typeface="PMingLiU"/>
              </a:rPr>
              <a:t>as </a:t>
            </a:r>
            <a:r>
              <a:rPr sz="1100" spc="45" dirty="0">
                <a:latin typeface="PMingLiU"/>
                <a:cs typeface="PMingLiU"/>
              </a:rPr>
              <a:t>positive </a:t>
            </a:r>
            <a:r>
              <a:rPr sz="1100" spc="-10" dirty="0">
                <a:latin typeface="PMingLiU"/>
                <a:cs typeface="PMingLiU"/>
              </a:rPr>
              <a:t>— </a:t>
            </a:r>
            <a:r>
              <a:rPr sz="1100" spc="35" dirty="0">
                <a:latin typeface="PMingLiU"/>
                <a:cs typeface="PMingLiU"/>
              </a:rPr>
              <a:t>0.2% </a:t>
            </a:r>
            <a:r>
              <a:rPr sz="1100" spc="50" dirty="0">
                <a:latin typeface="PMingLiU"/>
                <a:cs typeface="PMingLiU"/>
              </a:rPr>
              <a:t>in</a:t>
            </a:r>
            <a:r>
              <a:rPr sz="1100" spc="20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example.</a:t>
            </a:r>
            <a:endParaRPr sz="1100" dirty="0">
              <a:latin typeface="PMingLiU"/>
              <a:cs typeface="PMingLiU"/>
            </a:endParaRPr>
          </a:p>
          <a:p>
            <a:pPr marL="839469" marR="17780" indent="-789305">
              <a:lnSpc>
                <a:spcPct val="102600"/>
              </a:lnSpc>
              <a:spcBef>
                <a:spcPts val="300"/>
              </a:spcBef>
            </a:pPr>
            <a:r>
              <a:rPr sz="1100" spc="40" dirty="0">
                <a:solidFill>
                  <a:srgbClr val="3333B2"/>
                </a:solidFill>
                <a:latin typeface="PMingLiU"/>
                <a:cs typeface="PMingLiU"/>
              </a:rPr>
              <a:t>False </a:t>
            </a:r>
            <a:r>
              <a:rPr sz="1100" spc="50" dirty="0">
                <a:solidFill>
                  <a:srgbClr val="3333B2"/>
                </a:solidFill>
                <a:latin typeface="PMingLiU"/>
                <a:cs typeface="PMingLiU"/>
              </a:rPr>
              <a:t>negative </a:t>
            </a:r>
            <a:r>
              <a:rPr sz="1100" spc="65" dirty="0">
                <a:solidFill>
                  <a:srgbClr val="3333B2"/>
                </a:solidFill>
                <a:latin typeface="PMingLiU"/>
                <a:cs typeface="PMingLiU"/>
              </a:rPr>
              <a:t>rate: </a:t>
            </a:r>
            <a:r>
              <a:rPr sz="1100" spc="90" dirty="0">
                <a:latin typeface="PMingLiU"/>
                <a:cs typeface="PMingLiU"/>
              </a:rPr>
              <a:t>The </a:t>
            </a:r>
            <a:r>
              <a:rPr sz="1100" spc="55" dirty="0">
                <a:latin typeface="PMingLiU"/>
                <a:cs typeface="PMingLiU"/>
              </a:rPr>
              <a:t>fraction </a:t>
            </a:r>
            <a:r>
              <a:rPr sz="1100" spc="5" dirty="0">
                <a:latin typeface="PMingLiU"/>
                <a:cs typeface="PMingLiU"/>
              </a:rPr>
              <a:t>of </a:t>
            </a:r>
            <a:r>
              <a:rPr sz="1100" spc="45" dirty="0">
                <a:latin typeface="PMingLiU"/>
                <a:cs typeface="PMingLiU"/>
              </a:rPr>
              <a:t>positive </a:t>
            </a:r>
            <a:r>
              <a:rPr sz="1100" spc="50" dirty="0">
                <a:latin typeface="PMingLiU"/>
                <a:cs typeface="PMingLiU"/>
              </a:rPr>
              <a:t>examples </a:t>
            </a:r>
            <a:r>
              <a:rPr sz="1100" spc="110" dirty="0">
                <a:latin typeface="PMingLiU"/>
                <a:cs typeface="PMingLiU"/>
              </a:rPr>
              <a:t>that </a:t>
            </a:r>
            <a:r>
              <a:rPr sz="1100" spc="60" dirty="0">
                <a:latin typeface="PMingLiU"/>
                <a:cs typeface="PMingLiU"/>
              </a:rPr>
              <a:t>are  </a:t>
            </a:r>
            <a:r>
              <a:rPr sz="1100" spc="25" dirty="0">
                <a:latin typeface="PMingLiU"/>
                <a:cs typeface="PMingLiU"/>
              </a:rPr>
              <a:t>classified </a:t>
            </a:r>
            <a:r>
              <a:rPr sz="1100" spc="55" dirty="0">
                <a:latin typeface="PMingLiU"/>
                <a:cs typeface="PMingLiU"/>
              </a:rPr>
              <a:t>as </a:t>
            </a:r>
            <a:r>
              <a:rPr sz="1100" spc="50" dirty="0">
                <a:latin typeface="PMingLiU"/>
                <a:cs typeface="PMingLiU"/>
              </a:rPr>
              <a:t>negative </a:t>
            </a:r>
            <a:r>
              <a:rPr sz="1100" spc="-10" dirty="0">
                <a:latin typeface="PMingLiU"/>
                <a:cs typeface="PMingLiU"/>
              </a:rPr>
              <a:t>— </a:t>
            </a:r>
            <a:r>
              <a:rPr sz="1100" spc="35" dirty="0">
                <a:latin typeface="PMingLiU"/>
                <a:cs typeface="PMingLiU"/>
              </a:rPr>
              <a:t>75.7% </a:t>
            </a:r>
            <a:r>
              <a:rPr sz="1100" spc="50" dirty="0">
                <a:latin typeface="PMingLiU"/>
                <a:cs typeface="PMingLiU"/>
              </a:rPr>
              <a:t>in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example.</a:t>
            </a:r>
            <a:endParaRPr sz="1100" dirty="0">
              <a:latin typeface="PMingLiU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630"/>
              </a:spcBef>
            </a:pPr>
            <a:r>
              <a:rPr sz="1100" spc="40" dirty="0">
                <a:latin typeface="PMingLiU"/>
                <a:cs typeface="PMingLiU"/>
              </a:rPr>
              <a:t>We </a:t>
            </a:r>
            <a:r>
              <a:rPr sz="1100" spc="65" dirty="0">
                <a:latin typeface="PMingLiU"/>
                <a:cs typeface="PMingLiU"/>
              </a:rPr>
              <a:t>produced this </a:t>
            </a:r>
            <a:r>
              <a:rPr sz="1100" spc="70" dirty="0">
                <a:latin typeface="PMingLiU"/>
                <a:cs typeface="PMingLiU"/>
              </a:rPr>
              <a:t>table </a:t>
            </a:r>
            <a:r>
              <a:rPr sz="1100" spc="55" dirty="0">
                <a:latin typeface="PMingLiU"/>
                <a:cs typeface="PMingLiU"/>
              </a:rPr>
              <a:t>by </a:t>
            </a:r>
            <a:r>
              <a:rPr sz="1100" spc="30" dirty="0">
                <a:latin typeface="PMingLiU"/>
                <a:cs typeface="PMingLiU"/>
              </a:rPr>
              <a:t>classifying </a:t>
            </a:r>
            <a:r>
              <a:rPr sz="1100" spc="80" dirty="0">
                <a:latin typeface="PMingLiU"/>
                <a:cs typeface="PMingLiU"/>
              </a:rPr>
              <a:t>to </a:t>
            </a:r>
            <a:r>
              <a:rPr sz="1100" spc="35" dirty="0">
                <a:latin typeface="PMingLiU"/>
                <a:cs typeface="PMingLiU"/>
              </a:rPr>
              <a:t>class </a:t>
            </a:r>
            <a:r>
              <a:rPr sz="1100" spc="35" dirty="0">
                <a:solidFill>
                  <a:srgbClr val="990000"/>
                </a:solidFill>
                <a:latin typeface="PMingLiU"/>
                <a:cs typeface="PMingLiU"/>
              </a:rPr>
              <a:t>Yes</a:t>
            </a:r>
            <a:r>
              <a:rPr sz="1100" spc="235" dirty="0">
                <a:solidFill>
                  <a:srgbClr val="990000"/>
                </a:solidFill>
                <a:latin typeface="PMingLiU"/>
                <a:cs typeface="PMingLiU"/>
              </a:rPr>
              <a:t> </a:t>
            </a:r>
            <a:r>
              <a:rPr sz="1100" dirty="0">
                <a:latin typeface="PMingLiU"/>
                <a:cs typeface="PMingLiU"/>
              </a:rPr>
              <a:t>if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1285" algn="ctr">
              <a:lnSpc>
                <a:spcPct val="100000"/>
              </a:lnSpc>
            </a:pPr>
            <a:r>
              <a:rPr lang="en-US" sz="1100" spc="65" dirty="0">
                <a:latin typeface="PMingLiU"/>
                <a:cs typeface="PMingLiU"/>
              </a:rPr>
              <a:t>  </a:t>
            </a:r>
            <a:r>
              <a:rPr sz="1100" spc="65" dirty="0">
                <a:latin typeface="PMingLiU"/>
                <a:cs typeface="PMingLiU"/>
              </a:rPr>
              <a:t>(</a:t>
            </a:r>
            <a:r>
              <a:rPr sz="1100" spc="65" dirty="0">
                <a:solidFill>
                  <a:srgbClr val="990000"/>
                </a:solidFill>
                <a:latin typeface="PMingLiU"/>
                <a:cs typeface="PMingLiU"/>
              </a:rPr>
              <a:t>Default</a:t>
            </a:r>
            <a:r>
              <a:rPr sz="1100" spc="10" dirty="0">
                <a:solidFill>
                  <a:srgbClr val="990000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15" dirty="0"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990000"/>
                </a:solidFill>
                <a:latin typeface="PMingLiU"/>
                <a:cs typeface="PMingLiU"/>
              </a:rPr>
              <a:t>Yes</a:t>
            </a:r>
            <a:r>
              <a:rPr sz="1100" spc="50" dirty="0">
                <a:latin typeface="Lucida Sans Unicode"/>
                <a:cs typeface="Lucida Sans Unicode"/>
              </a:rPr>
              <a:t>|</a:t>
            </a:r>
            <a:r>
              <a:rPr sz="1100" spc="50" dirty="0">
                <a:solidFill>
                  <a:srgbClr val="990000"/>
                </a:solidFill>
                <a:latin typeface="PMingLiU"/>
                <a:cs typeface="PMingLiU"/>
              </a:rPr>
              <a:t>Balance</a:t>
            </a:r>
            <a:r>
              <a:rPr sz="1100" b="0" i="1" spc="50" dirty="0">
                <a:latin typeface="Bookman Old Style"/>
                <a:cs typeface="Bookman Old Style"/>
              </a:rPr>
              <a:t>,</a:t>
            </a:r>
            <a:r>
              <a:rPr sz="1100" b="0" i="1" spc="-150" dirty="0">
                <a:latin typeface="Bookman Old Style"/>
                <a:cs typeface="Bookman Old Style"/>
              </a:rPr>
              <a:t> </a:t>
            </a:r>
            <a:r>
              <a:rPr sz="1100" spc="114" dirty="0">
                <a:solidFill>
                  <a:srgbClr val="990000"/>
                </a:solidFill>
                <a:latin typeface="PMingLiU"/>
                <a:cs typeface="PMingLiU"/>
              </a:rPr>
              <a:t>Student</a:t>
            </a:r>
            <a:r>
              <a:rPr sz="1100" spc="114" dirty="0">
                <a:latin typeface="PMingLiU"/>
                <a:cs typeface="PMingLiU"/>
              </a:rPr>
              <a:t>)</a:t>
            </a:r>
            <a:r>
              <a:rPr sz="1100" spc="10" dirty="0">
                <a:latin typeface="PMingLiU"/>
                <a:cs typeface="PMingLiU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5" dirty="0">
                <a:latin typeface="PMingLiU"/>
                <a:cs typeface="PMingLiU"/>
              </a:rPr>
              <a:t>0</a:t>
            </a:r>
            <a:r>
              <a:rPr sz="1100" b="0" i="1" spc="5" dirty="0">
                <a:latin typeface="Bookman Old Style"/>
                <a:cs typeface="Bookman Old Style"/>
              </a:rPr>
              <a:t>.</a:t>
            </a:r>
            <a:r>
              <a:rPr sz="1100" spc="5" dirty="0">
                <a:latin typeface="PMingLiU"/>
                <a:cs typeface="PMingLiU"/>
              </a:rPr>
              <a:t>5</a:t>
            </a:r>
            <a:endParaRPr sz="1100" dirty="0">
              <a:latin typeface="PMingLiU"/>
              <a:cs typeface="PMingLiU"/>
            </a:endParaRPr>
          </a:p>
          <a:p>
            <a:pPr marL="50800" marR="102235">
              <a:lnSpc>
                <a:spcPct val="102600"/>
              </a:lnSpc>
              <a:spcBef>
                <a:spcPts val="1595"/>
              </a:spcBef>
            </a:pPr>
            <a:r>
              <a:rPr sz="1100" spc="40" dirty="0">
                <a:latin typeface="PMingLiU"/>
                <a:cs typeface="PMingLiU"/>
              </a:rPr>
              <a:t>We </a:t>
            </a:r>
            <a:r>
              <a:rPr sz="1100" spc="65" dirty="0">
                <a:latin typeface="PMingLiU"/>
                <a:cs typeface="PMingLiU"/>
              </a:rPr>
              <a:t>can </a:t>
            </a:r>
            <a:r>
              <a:rPr sz="1100" spc="50" dirty="0">
                <a:latin typeface="PMingLiU"/>
                <a:cs typeface="PMingLiU"/>
              </a:rPr>
              <a:t>change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45" dirty="0">
                <a:latin typeface="PMingLiU"/>
                <a:cs typeface="PMingLiU"/>
              </a:rPr>
              <a:t>two </a:t>
            </a:r>
            <a:r>
              <a:rPr sz="1100" spc="55" dirty="0">
                <a:latin typeface="PMingLiU"/>
                <a:cs typeface="PMingLiU"/>
              </a:rPr>
              <a:t>error </a:t>
            </a:r>
            <a:r>
              <a:rPr sz="1100" spc="70" dirty="0">
                <a:latin typeface="PMingLiU"/>
                <a:cs typeface="PMingLiU"/>
              </a:rPr>
              <a:t>rates </a:t>
            </a:r>
            <a:r>
              <a:rPr sz="1100" spc="55" dirty="0">
                <a:latin typeface="PMingLiU"/>
                <a:cs typeface="PMingLiU"/>
              </a:rPr>
              <a:t>by </a:t>
            </a:r>
            <a:r>
              <a:rPr sz="1100" spc="50" dirty="0">
                <a:latin typeface="PMingLiU"/>
                <a:cs typeface="PMingLiU"/>
              </a:rPr>
              <a:t>changing </a:t>
            </a:r>
            <a:r>
              <a:rPr sz="1100" spc="80" dirty="0">
                <a:latin typeface="PMingLiU"/>
                <a:cs typeface="PMingLiU"/>
              </a:rPr>
              <a:t>the </a:t>
            </a:r>
            <a:r>
              <a:rPr sz="1100" spc="60" dirty="0">
                <a:latin typeface="PMingLiU"/>
                <a:cs typeface="PMingLiU"/>
              </a:rPr>
              <a:t>threshold  </a:t>
            </a:r>
            <a:r>
              <a:rPr sz="1100" spc="50" dirty="0">
                <a:latin typeface="PMingLiU"/>
                <a:cs typeface="PMingLiU"/>
              </a:rPr>
              <a:t>from </a:t>
            </a:r>
            <a:r>
              <a:rPr sz="1100" spc="30" dirty="0">
                <a:latin typeface="PMingLiU"/>
                <a:cs typeface="PMingLiU"/>
              </a:rPr>
              <a:t>0.5 </a:t>
            </a:r>
            <a:r>
              <a:rPr sz="1100" spc="80" dirty="0">
                <a:latin typeface="PMingLiU"/>
                <a:cs typeface="PMingLiU"/>
              </a:rPr>
              <a:t>to </a:t>
            </a:r>
            <a:r>
              <a:rPr sz="1100" spc="45" dirty="0">
                <a:latin typeface="PMingLiU"/>
                <a:cs typeface="PMingLiU"/>
              </a:rPr>
              <a:t>some </a:t>
            </a:r>
            <a:r>
              <a:rPr sz="1100" spc="70" dirty="0">
                <a:latin typeface="PMingLiU"/>
                <a:cs typeface="PMingLiU"/>
              </a:rPr>
              <a:t>other </a:t>
            </a:r>
            <a:r>
              <a:rPr sz="1100" spc="40" dirty="0">
                <a:latin typeface="PMingLiU"/>
                <a:cs typeface="PMingLiU"/>
              </a:rPr>
              <a:t>value </a:t>
            </a:r>
            <a:r>
              <a:rPr sz="1100" spc="50" dirty="0">
                <a:latin typeface="PMingLiU"/>
                <a:cs typeface="PMingLiU"/>
              </a:rPr>
              <a:t>in </a:t>
            </a:r>
            <a:r>
              <a:rPr sz="1100" spc="-15" dirty="0">
                <a:latin typeface="PMingLiU"/>
                <a:cs typeface="PMingLiU"/>
              </a:rPr>
              <a:t>[0</a:t>
            </a:r>
            <a:r>
              <a:rPr sz="1100" b="0" i="1" spc="-15" dirty="0">
                <a:latin typeface="Bookman Old Style"/>
                <a:cs typeface="Bookman Old Style"/>
              </a:rPr>
              <a:t>,</a:t>
            </a:r>
            <a:r>
              <a:rPr sz="1100" b="0" i="1" dirty="0">
                <a:latin typeface="Bookman Old Style"/>
                <a:cs typeface="Bookman Old Style"/>
              </a:rPr>
              <a:t> </a:t>
            </a:r>
            <a:r>
              <a:rPr sz="1100" dirty="0">
                <a:latin typeface="PMingLiU"/>
                <a:cs typeface="PMingLiU"/>
              </a:rPr>
              <a:t>1]: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49007" y="2689094"/>
            <a:ext cx="345880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20" dirty="0">
                <a:latin typeface="PMingLiU"/>
                <a:cs typeface="PMingLiU"/>
              </a:rPr>
              <a:t>(</a:t>
            </a:r>
            <a:r>
              <a:rPr sz="1100" spc="120" dirty="0">
                <a:solidFill>
                  <a:srgbClr val="990000"/>
                </a:solidFill>
                <a:latin typeface="PMingLiU"/>
                <a:cs typeface="PMingLiU"/>
              </a:rPr>
              <a:t>Default</a:t>
            </a:r>
            <a:r>
              <a:rPr sz="1100" spc="25" dirty="0">
                <a:solidFill>
                  <a:srgbClr val="990000"/>
                </a:solidFill>
                <a:latin typeface="PMingLiU"/>
                <a:cs typeface="PMingLiU"/>
              </a:rPr>
              <a:t> </a:t>
            </a:r>
            <a:r>
              <a:rPr sz="1100" spc="260" dirty="0">
                <a:latin typeface="PMingLiU"/>
                <a:cs typeface="PMingLiU"/>
              </a:rPr>
              <a:t>=</a:t>
            </a:r>
            <a:r>
              <a:rPr sz="1100" spc="25" dirty="0">
                <a:latin typeface="PMingLiU"/>
                <a:cs typeface="PMingLiU"/>
              </a:rPr>
              <a:t> </a:t>
            </a:r>
            <a:r>
              <a:rPr sz="1100" spc="50" dirty="0">
                <a:solidFill>
                  <a:srgbClr val="990000"/>
                </a:solidFill>
                <a:latin typeface="PMingLiU"/>
                <a:cs typeface="PMingLiU"/>
              </a:rPr>
              <a:t>Yes</a:t>
            </a:r>
            <a:r>
              <a:rPr sz="1100" spc="50" dirty="0">
                <a:latin typeface="Lucida Sans Unicode"/>
                <a:cs typeface="Lucida Sans Unicode"/>
              </a:rPr>
              <a:t>|</a:t>
            </a:r>
            <a:r>
              <a:rPr sz="1100" spc="50" dirty="0">
                <a:solidFill>
                  <a:srgbClr val="990000"/>
                </a:solidFill>
                <a:latin typeface="PMingLiU"/>
                <a:cs typeface="PMingLiU"/>
              </a:rPr>
              <a:t>Balance</a:t>
            </a:r>
            <a:r>
              <a:rPr sz="1100" b="0" i="1" spc="50" dirty="0">
                <a:latin typeface="Bookman Old Style"/>
                <a:cs typeface="Bookman Old Style"/>
              </a:rPr>
              <a:t>,</a:t>
            </a:r>
            <a:r>
              <a:rPr sz="1100" b="0" i="1" spc="-145" dirty="0">
                <a:latin typeface="Bookman Old Style"/>
                <a:cs typeface="Bookman Old Style"/>
              </a:rPr>
              <a:t> </a:t>
            </a:r>
            <a:r>
              <a:rPr sz="1100" spc="114" dirty="0">
                <a:solidFill>
                  <a:srgbClr val="990000"/>
                </a:solidFill>
                <a:latin typeface="PMingLiU"/>
                <a:cs typeface="PMingLiU"/>
              </a:rPr>
              <a:t>Student</a:t>
            </a:r>
            <a:r>
              <a:rPr sz="1100" spc="114" dirty="0">
                <a:latin typeface="PMingLiU"/>
                <a:cs typeface="PMingLiU"/>
              </a:rPr>
              <a:t>)</a:t>
            </a:r>
            <a:r>
              <a:rPr sz="1100" spc="30" dirty="0">
                <a:latin typeface="PMingLiU"/>
                <a:cs typeface="PMingLiU"/>
              </a:rPr>
              <a:t> </a:t>
            </a:r>
            <a:r>
              <a:rPr sz="1100" spc="-30" dirty="0">
                <a:latin typeface="Lucida Sans Unicode"/>
                <a:cs typeface="Lucida Sans Unicode"/>
              </a:rPr>
              <a:t>≥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5" dirty="0">
                <a:latin typeface="Palatino Linotype"/>
                <a:cs typeface="Palatino Linotype"/>
              </a:rPr>
              <a:t>threshold</a:t>
            </a:r>
            <a:r>
              <a:rPr sz="1100" b="0" i="1" spc="5" dirty="0">
                <a:latin typeface="Bookman Old Style"/>
                <a:cs typeface="Bookman Old Style"/>
              </a:rPr>
              <a:t>,</a:t>
            </a:r>
            <a:endParaRPr sz="1100" dirty="0">
              <a:latin typeface="Bookman Old Style"/>
              <a:cs typeface="Bookman Old Sty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94" y="2944963"/>
            <a:ext cx="2186356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5" dirty="0">
                <a:latin typeface="PMingLiU"/>
                <a:cs typeface="PMingLiU"/>
              </a:rPr>
              <a:t>and </a:t>
            </a:r>
            <a:r>
              <a:rPr sz="1100" spc="55" dirty="0">
                <a:latin typeface="PMingLiU"/>
                <a:cs typeface="PMingLiU"/>
              </a:rPr>
              <a:t>vary</a:t>
            </a:r>
            <a:r>
              <a:rPr sz="1100" spc="5" dirty="0">
                <a:latin typeface="PMingLiU"/>
                <a:cs typeface="PMingLiU"/>
              </a:rPr>
              <a:t> </a:t>
            </a:r>
            <a:r>
              <a:rPr sz="1100" i="1" spc="15" dirty="0">
                <a:latin typeface="Palatino Linotype"/>
                <a:cs typeface="Palatino Linotype"/>
              </a:rPr>
              <a:t>threshold</a:t>
            </a:r>
            <a:r>
              <a:rPr sz="1100" spc="15" dirty="0">
                <a:latin typeface="PMingLiU"/>
                <a:cs typeface="PMingLiU"/>
              </a:rPr>
              <a:t>.</a:t>
            </a:r>
            <a:endParaRPr sz="1100">
              <a:latin typeface="PMingLiU"/>
              <a:cs typeface="PMingLiU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1009650" y="1730375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03040" progId="Equation.KSEE3">
                  <p:embed/>
                </p:oleObj>
              </mc:Choice>
              <mc:Fallback>
                <p:oleObj name="Equation" r:id="rId2" imgW="190440" imgH="203040" progId="Equation.KSEE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730375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658507" y="2651243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03040" progId="Equation.KSEE3">
                  <p:embed/>
                </p:oleObj>
              </mc:Choice>
              <mc:Fallback>
                <p:oleObj name="Equation" r:id="rId2" imgW="190440" imgH="203040" progId="Equation.KSEE3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07" y="2651243"/>
                        <a:ext cx="1905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079696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" y="211465"/>
            <a:ext cx="4591050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Quiz practice. Confusion matrix questions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256" y="626181"/>
            <a:ext cx="4008120" cy="338554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Suppose you built a model for solving a classification problem and got the result in the form of a</a:t>
            </a:r>
            <a:r>
              <a:rPr lang="ru-RU" dirty="0">
                <a:latin typeface="Georgia" panose="02040502050405020303" pitchFamily="18" charset="0"/>
              </a:rPr>
              <a:t> </a:t>
            </a:r>
            <a:r>
              <a:rPr lang="en-US" dirty="0">
                <a:latin typeface="Georgia" panose="02040502050405020303" pitchFamily="18" charset="0"/>
              </a:rPr>
              <a:t>confusion matrix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120775"/>
            <a:ext cx="4261459" cy="633282"/>
          </a:xfrm>
          <a:prstGeom prst="rect">
            <a:avLst/>
          </a:prstGeom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171450" y="1919187"/>
            <a:ext cx="4008120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100" b="0" i="0">
                <a:solidFill>
                  <a:schemeClr val="tx1"/>
                </a:solidFill>
                <a:latin typeface="PMingLiU"/>
                <a:ea typeface="+mn-ea"/>
                <a:cs typeface="PMingLiU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latin typeface="Georgia" panose="02040502050405020303" pitchFamily="18" charset="0"/>
              </a:rPr>
              <a:t>Now, your boss asks you three questions:</a:t>
            </a:r>
          </a:p>
          <a:p>
            <a:pPr marL="228600" indent="-228600">
              <a:buAutoNum type="arabicPeriod"/>
            </a:pPr>
            <a:r>
              <a:rPr lang="en-US" kern="0" dirty="0">
                <a:latin typeface="Georgia" panose="02040502050405020303" pitchFamily="18" charset="0"/>
              </a:rPr>
              <a:t>What percent of your predictions were correct?</a:t>
            </a:r>
          </a:p>
          <a:p>
            <a:pPr marL="228600" indent="-228600">
              <a:buAutoNum type="arabicPeriod"/>
            </a:pPr>
            <a:r>
              <a:rPr lang="en-US" kern="0" dirty="0">
                <a:latin typeface="Georgia" panose="02040502050405020303" pitchFamily="18" charset="0"/>
              </a:rPr>
              <a:t>What percent of the positive cases did you catch?</a:t>
            </a:r>
          </a:p>
          <a:p>
            <a:pPr marL="228600" indent="-228600">
              <a:buAutoNum type="arabicPeriod"/>
            </a:pPr>
            <a:r>
              <a:rPr lang="en-US" kern="0" dirty="0">
                <a:latin typeface="Georgia" panose="02040502050405020303" pitchFamily="18" charset="0"/>
              </a:rPr>
              <a:t>What percent of positive predictions were correct?</a:t>
            </a:r>
          </a:p>
          <a:p>
            <a:pPr marL="228600" indent="-228600">
              <a:buAutoNum type="arabicPeriod"/>
            </a:pPr>
            <a:endParaRPr lang="en-US" kern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0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Classification metrics quiz. FP &amp; FN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00050" y="663575"/>
            <a:ext cx="4008120" cy="2600712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False positive also named as …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Georgia" panose="02040502050405020303" pitchFamily="18" charset="0"/>
              </a:rPr>
              <a:t>type</a:t>
            </a:r>
            <a:r>
              <a:rPr lang="uk-UA" dirty="0">
                <a:latin typeface="Georgia" panose="02040502050405020303" pitchFamily="18" charset="0"/>
              </a:rPr>
              <a:t> I </a:t>
            </a:r>
            <a:r>
              <a:rPr lang="uk-UA" dirty="0" err="1">
                <a:latin typeface="Georgia" panose="02040502050405020303" pitchFamily="18" charset="0"/>
              </a:rPr>
              <a:t>errors</a:t>
            </a:r>
            <a:endParaRPr lang="uk-UA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Georgia" panose="02040502050405020303" pitchFamily="18" charset="0"/>
              </a:rPr>
              <a:t>α</a:t>
            </a:r>
            <a:r>
              <a:rPr lang="el-GR" dirty="0">
                <a:latin typeface="Georgia" panose="02040502050405020303" pitchFamily="18" charset="0"/>
              </a:rPr>
              <a:t> errors</a:t>
            </a:r>
            <a:endParaRPr lang="en-US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Georgia" panose="02040502050405020303" pitchFamily="18" charset="0"/>
              </a:rPr>
              <a:t>type</a:t>
            </a:r>
            <a:r>
              <a:rPr lang="uk-UA" dirty="0">
                <a:latin typeface="Georgia" panose="02040502050405020303" pitchFamily="18" charset="0"/>
              </a:rPr>
              <a:t> II </a:t>
            </a:r>
            <a:r>
              <a:rPr lang="uk-UA" dirty="0" err="1">
                <a:latin typeface="Georgia" panose="02040502050405020303" pitchFamily="18" charset="0"/>
              </a:rPr>
              <a:t>errors</a:t>
            </a:r>
            <a:endParaRPr lang="uk-UA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Georgia" panose="02040502050405020303" pitchFamily="18" charset="0"/>
              </a:rPr>
              <a:t>β</a:t>
            </a:r>
            <a:r>
              <a:rPr lang="el-GR" dirty="0">
                <a:latin typeface="Georgia" panose="02040502050405020303" pitchFamily="18" charset="0"/>
              </a:rPr>
              <a:t> errors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False negative also named as …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Georgia" panose="02040502050405020303" pitchFamily="18" charset="0"/>
              </a:rPr>
              <a:t>type</a:t>
            </a:r>
            <a:r>
              <a:rPr lang="uk-UA" dirty="0">
                <a:latin typeface="Georgia" panose="02040502050405020303" pitchFamily="18" charset="0"/>
              </a:rPr>
              <a:t> I </a:t>
            </a:r>
            <a:r>
              <a:rPr lang="uk-UA" dirty="0" err="1">
                <a:latin typeface="Georgia" panose="02040502050405020303" pitchFamily="18" charset="0"/>
              </a:rPr>
              <a:t>errors</a:t>
            </a:r>
            <a:endParaRPr lang="uk-UA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Georgia" panose="02040502050405020303" pitchFamily="18" charset="0"/>
              </a:rPr>
              <a:t>α</a:t>
            </a:r>
            <a:r>
              <a:rPr lang="el-GR" dirty="0">
                <a:latin typeface="Georgia" panose="02040502050405020303" pitchFamily="18" charset="0"/>
              </a:rPr>
              <a:t> errors</a:t>
            </a:r>
            <a:endParaRPr lang="en-US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uk-UA" dirty="0" err="1">
                <a:latin typeface="Georgia" panose="02040502050405020303" pitchFamily="18" charset="0"/>
              </a:rPr>
              <a:t>type</a:t>
            </a:r>
            <a:r>
              <a:rPr lang="uk-UA" dirty="0">
                <a:latin typeface="Georgia" panose="02040502050405020303" pitchFamily="18" charset="0"/>
              </a:rPr>
              <a:t> II </a:t>
            </a:r>
            <a:r>
              <a:rPr lang="uk-UA" dirty="0" err="1">
                <a:latin typeface="Georgia" panose="02040502050405020303" pitchFamily="18" charset="0"/>
              </a:rPr>
              <a:t>errors</a:t>
            </a:r>
            <a:endParaRPr lang="uk-UA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dirty="0">
                <a:latin typeface="Georgia" panose="02040502050405020303" pitchFamily="18" charset="0"/>
              </a:rPr>
              <a:t>β</a:t>
            </a:r>
            <a:r>
              <a:rPr lang="el-GR" dirty="0">
                <a:latin typeface="Georgia" panose="02040502050405020303" pitchFamily="18" charset="0"/>
              </a:rPr>
              <a:t> errors</a:t>
            </a:r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5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Classification metrics quiz. Accuracy advantages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3850" y="815975"/>
            <a:ext cx="3276600" cy="1508105"/>
          </a:xfrm>
        </p:spPr>
        <p:txBody>
          <a:bodyPr/>
          <a:lstStyle/>
          <a:p>
            <a:r>
              <a:rPr lang="en-US" sz="1400" dirty="0">
                <a:latin typeface="Georgia" panose="02040502050405020303" pitchFamily="18" charset="0"/>
              </a:rPr>
              <a:t>Advantages of “accuracy” metric: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Useless on unbalanced sets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Useful on unbalanced sets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Easy to interpret</a:t>
            </a:r>
            <a:endParaRPr lang="ru-RU" sz="1400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Simple calculation principle</a:t>
            </a:r>
          </a:p>
          <a:p>
            <a:pPr marL="228600" indent="-228600">
              <a:buFont typeface="+mj-lt"/>
              <a:buAutoNum type="alphaUcPeriod"/>
            </a:pPr>
            <a:endParaRPr 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7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Classification metrics quiz. Accuracy disadvantages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815975"/>
            <a:ext cx="4008120" cy="1292662"/>
          </a:xfrm>
        </p:spPr>
        <p:txBody>
          <a:bodyPr/>
          <a:lstStyle/>
          <a:p>
            <a:r>
              <a:rPr lang="en-US" sz="1400" dirty="0">
                <a:latin typeface="Georgia" panose="02040502050405020303" pitchFamily="18" charset="0"/>
              </a:rPr>
              <a:t>Disadvantages of “accuracy” metric:</a:t>
            </a:r>
          </a:p>
          <a:p>
            <a:endParaRPr lang="en-US" sz="1400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Useless on unbalanced sets</a:t>
            </a: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Hard to interpret</a:t>
            </a:r>
            <a:endParaRPr lang="ru-RU" sz="1400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400" dirty="0">
                <a:latin typeface="Georgia" panose="02040502050405020303" pitchFamily="18" charset="0"/>
              </a:rPr>
              <a:t>Complex calculation principle</a:t>
            </a:r>
            <a:endParaRPr lang="ru-RU" sz="1400" dirty="0">
              <a:latin typeface="Georgia" panose="02040502050405020303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310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Classification metrics quiz. Python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6494" y="739469"/>
            <a:ext cx="4008120" cy="118494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Which function can we use to get precision, recall, f1-score and accuracy metrics?</a:t>
            </a:r>
          </a:p>
          <a:p>
            <a:endParaRPr lang="en-US" dirty="0"/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Courier New" panose="02070309020205020404" pitchFamily="49" charset="0"/>
              </a:rPr>
              <a:t>sklearn.metrics.describe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Courier New" panose="02070309020205020404" pitchFamily="49" charset="0"/>
              </a:rPr>
              <a:t>sklearn.metrics.classification_report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Courier New" panose="02070309020205020404" pitchFamily="49" charset="0"/>
              </a:rPr>
              <a:t>sklearn.metrics.metrics</a:t>
            </a:r>
            <a:r>
              <a:rPr lang="en-US" dirty="0">
                <a:latin typeface="Courier New" panose="02070309020205020404" pitchFamily="49" charset="0"/>
              </a:rPr>
              <a:t>()</a:t>
            </a:r>
          </a:p>
          <a:p>
            <a:pPr marL="228600" indent="-228600">
              <a:buFont typeface="+mj-lt"/>
              <a:buAutoNum type="alphaUcPeriod"/>
            </a:pPr>
            <a:r>
              <a:rPr lang="en-US" dirty="0" err="1">
                <a:latin typeface="Courier New" panose="02070309020205020404" pitchFamily="49" charset="0"/>
              </a:rPr>
              <a:t>sklearn.metrics.results</a:t>
            </a:r>
            <a:r>
              <a:rPr lang="en-US" dirty="0">
                <a:latin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9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Classification report</a:t>
            </a:r>
          </a:p>
        </p:txBody>
      </p:sp>
      <p:pic>
        <p:nvPicPr>
          <p:cNvPr id="1026" name="Picture 2" descr="Machine generated alternative text:&#10;e.ø &#10;l.ø &#10;accuracy &#10;macro avg &#10;weighted avg &#10;precision &#10;0.57 &#10;e. 72 &#10;e. 95 &#10;0.70 &#10;e. 71 &#10;e. 76 &#10;e. 71 &#10;e. 81 &#10;e. 71 &#10;recall &#10;fl &#10;- score &#10;0.96 &#10;0.55 &#10;0.76 &#10;0.71 &#10;support &#10;24 &#10;62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89" y="511175"/>
            <a:ext cx="327932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2921" y="1882775"/>
                <a:ext cx="2611421" cy="320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dirty="0">
                    <a:latin typeface="Georgia" panose="02040502050405020303" pitchFamily="18" charset="0"/>
                  </a:rPr>
                  <a:t>Macro </a:t>
                </a:r>
                <a:r>
                  <a:rPr lang="en-US" sz="1200" dirty="0" err="1">
                    <a:latin typeface="Georgia" panose="02040502050405020303" pitchFamily="18" charset="0"/>
                  </a:rPr>
                  <a:t>avg</a:t>
                </a:r>
                <a:r>
                  <a:rPr lang="en-US" sz="1200" dirty="0">
                    <a:latin typeface="Georgia" panose="02040502050405020303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metric</m:t>
                        </m:r>
                        <m:d>
                          <m:d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metric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400" dirty="0">
                    <a:latin typeface="Georgia" panose="02040502050405020303" pitchFamily="18" charset="0"/>
                  </a:rPr>
                  <a:t>,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1" y="1882775"/>
                <a:ext cx="2611421" cy="320985"/>
              </a:xfrm>
              <a:prstGeom prst="rect">
                <a:avLst/>
              </a:prstGeom>
              <a:blipFill>
                <a:blip r:embed="rId3"/>
                <a:stretch>
                  <a:fillRect l="-3497" t="-1887" r="-3263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2921" y="2207459"/>
                <a:ext cx="3688189" cy="1070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Weighted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avg</m:t>
                    </m:r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𝑚𝑒𝑡𝑟𝑖𝑐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2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i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𝑚𝑒𝑡𝑟𝑖𝑐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200" i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1200" dirty="0">
                    <a:latin typeface="Georgia" panose="02040502050405020303" pitchFamily="18" charset="0"/>
                  </a:rPr>
                  <a:t>,</a:t>
                </a:r>
              </a:p>
              <a:p>
                <a:endParaRPr lang="en-US" sz="1200" dirty="0">
                  <a:latin typeface="Georgia" panose="02040502050405020303" pitchFamily="18" charset="0"/>
                </a:endParaRP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where n – number of classes,</a:t>
                </a:r>
              </a:p>
              <a:p>
                <a:r>
                  <a:rPr lang="en-US" sz="1200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sz="1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i="0" dirty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0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200" b="0" i="1" dirty="0">
                  <a:latin typeface="Georgia" panose="02040502050405020303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latin typeface="Georgia" panose="02040502050405020303" pitchFamily="18" charset="0"/>
                  </a:rPr>
                  <a:t> - </a:t>
                </a:r>
                <a:r>
                  <a:rPr lang="en-US" sz="1200" dirty="0" err="1">
                    <a:latin typeface="Georgia" panose="02040502050405020303" pitchFamily="18" charset="0"/>
                  </a:rPr>
                  <a:t>num</a:t>
                </a:r>
                <a:r>
                  <a:rPr lang="en-US" sz="1200" dirty="0">
                    <a:latin typeface="Georgia" panose="02040502050405020303" pitchFamily="18" charset="0"/>
                  </a:rPr>
                  <a:t> of </a:t>
                </a:r>
                <a:r>
                  <a:rPr lang="en-US" sz="1200" dirty="0" err="1">
                    <a:latin typeface="Georgia" panose="02040502050405020303" pitchFamily="18" charset="0"/>
                  </a:rPr>
                  <a:t>i</a:t>
                </a:r>
                <a:r>
                  <a:rPr lang="en-US" sz="1200" dirty="0">
                    <a:latin typeface="Georgia" panose="02040502050405020303" pitchFamily="18" charset="0"/>
                  </a:rPr>
                  <a:t>-class examples (“support” column value)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21" y="2207459"/>
                <a:ext cx="3688189" cy="1070165"/>
              </a:xfrm>
              <a:prstGeom prst="rect">
                <a:avLst/>
              </a:prstGeom>
              <a:blipFill>
                <a:blip r:embed="rId4"/>
                <a:stretch>
                  <a:fillRect l="-2479" t="-5114" r="-1653" b="-19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90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Classification metrics quiz. Interpretation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0990" y="815975"/>
            <a:ext cx="4008120" cy="507831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Interpret precision metric and write it formula</a:t>
            </a:r>
          </a:p>
          <a:p>
            <a:pPr marL="228600" indent="-228600">
              <a:buFontTx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Interpret recall metric and write it formula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770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335816" y="663575"/>
            <a:ext cx="4274284" cy="22238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38" b="-1367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87" name="Google Shape;87;p22"/>
          <p:cNvGraphicFramePr/>
          <p:nvPr/>
        </p:nvGraphicFramePr>
        <p:xfrm>
          <a:off x="2686050" y="1196975"/>
          <a:ext cx="1066800" cy="27433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1-p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13763" y="25150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Ideal prior classifier</a:t>
            </a:r>
            <a:endParaRPr/>
          </a:p>
        </p:txBody>
      </p:sp>
      <p:graphicFrame>
        <p:nvGraphicFramePr>
          <p:cNvPr id="93" name="Google Shape;93;p23"/>
          <p:cNvGraphicFramePr/>
          <p:nvPr/>
        </p:nvGraphicFramePr>
        <p:xfrm>
          <a:off x="675707" y="770975"/>
          <a:ext cx="3286200" cy="594775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9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Class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Probability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…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i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r>
                        <a:rPr lang="en-US" sz="1100" b="1" i="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</a:t>
                      </a:r>
                      <a:endParaRPr sz="1100" b="1" i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" name="Google Shape;94;p23"/>
          <p:cNvSpPr txBox="1"/>
          <p:nvPr/>
        </p:nvSpPr>
        <p:spPr>
          <a:xfrm>
            <a:off x="1974541" y="1562710"/>
            <a:ext cx="600357" cy="4451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3662" t="-121890" r="-88765" b="-182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/>
          <p:nvPr/>
        </p:nvSpPr>
        <p:spPr>
          <a:xfrm>
            <a:off x="0" y="2204861"/>
            <a:ext cx="4549441" cy="8356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7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" y="67187"/>
            <a:ext cx="4610099" cy="325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Agenda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47650" y="536554"/>
            <a:ext cx="3786600" cy="1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sp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Learning function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Model accuracy ?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Bayesian classifier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predictors case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One and two predictors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Ideal Bayesian classification rate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Estimation of probabilities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Conditional independence. Naive Bayes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Python implementation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Questions and discussion</a:t>
            </a:r>
            <a:endParaRPr sz="12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4260608" y="3342078"/>
            <a:ext cx="267970" cy="8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2</a:t>
            </a:fld>
            <a:r>
              <a:rPr lang="en-US" sz="600" b="0" i="0" u="none" strike="noStrike" cap="none">
                <a:solidFill>
                  <a:srgbClr val="7F7F7F"/>
                </a:solidFill>
                <a:latin typeface="Georgia"/>
                <a:ea typeface="Georgia"/>
                <a:cs typeface="Georgia"/>
                <a:sym typeface="Georgia"/>
              </a:rPr>
              <a:t> / 30</a:t>
            </a:r>
            <a:endParaRPr sz="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59105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0081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Let us compare this choice to another tempting solution to randomize my decision independently, assigning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4"/>
          <p:cNvSpPr txBox="1"/>
          <p:nvPr/>
        </p:nvSpPr>
        <p:spPr>
          <a:xfrm>
            <a:off x="296494" y="1413456"/>
            <a:ext cx="435247" cy="28443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673" t="-19146" r="-19715" b="-63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4"/>
          <p:cNvSpPr txBox="1"/>
          <p:nvPr/>
        </p:nvSpPr>
        <p:spPr>
          <a:xfrm>
            <a:off x="915097" y="1205917"/>
            <a:ext cx="5341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1, 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915097" y="1540100"/>
            <a:ext cx="748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2, 1-p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690159" y="1261901"/>
            <a:ext cx="36539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247650" y="1886138"/>
            <a:ext cx="290496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p is the same true known P{Y=1}. </a:t>
            </a:r>
            <a:endParaRPr sz="1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the probability of misclassification</a:t>
            </a:r>
            <a:endParaRPr sz="12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4"/>
          <p:cNvSpPr txBox="1"/>
          <p:nvPr/>
        </p:nvSpPr>
        <p:spPr>
          <a:xfrm>
            <a:off x="210716" y="2371509"/>
            <a:ext cx="4298613" cy="58830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557" t="-9274" r="-2834" b="-2370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prior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429741" y="2591394"/>
            <a:ext cx="400812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latin typeface="Georgia"/>
                <a:ea typeface="Georgia"/>
                <a:cs typeface="Georgia"/>
                <a:sym typeface="Georgia"/>
              </a:rPr>
              <a:t>Since there is no x, the posterior probability is just prior</a:t>
            </a:r>
            <a:endParaRPr/>
          </a:p>
        </p:txBody>
      </p:sp>
      <p:sp>
        <p:nvSpPr>
          <p:cNvPr id="114" name="Google Shape;114;p25"/>
          <p:cNvSpPr/>
          <p:nvPr/>
        </p:nvSpPr>
        <p:spPr>
          <a:xfrm>
            <a:off x="641524" y="1129447"/>
            <a:ext cx="989044" cy="839755"/>
          </a:xfrm>
          <a:custGeom>
            <a:avLst/>
            <a:gdLst/>
            <a:ahLst/>
            <a:cxnLst/>
            <a:rect l="l" t="t" r="r" b="b"/>
            <a:pathLst>
              <a:path w="989044" h="839755" extrusionOk="0">
                <a:moveTo>
                  <a:pt x="0" y="839755"/>
                </a:moveTo>
                <a:cubicBezTo>
                  <a:pt x="153955" y="419877"/>
                  <a:pt x="307910" y="0"/>
                  <a:pt x="472751" y="0"/>
                </a:cubicBezTo>
                <a:cubicBezTo>
                  <a:pt x="637592" y="0"/>
                  <a:pt x="758889" y="323461"/>
                  <a:pt x="989044" y="839755"/>
                </a:cubicBezTo>
              </a:path>
            </a:pathLst>
          </a:cu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5"/>
          <p:cNvCxnSpPr>
            <a:stCxn id="114" idx="1"/>
          </p:cNvCxnSpPr>
          <p:nvPr/>
        </p:nvCxnSpPr>
        <p:spPr>
          <a:xfrm flipH="1">
            <a:off x="641475" y="1129447"/>
            <a:ext cx="472800" cy="8397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16" name="Google Shape;116;p25"/>
          <p:cNvCxnSpPr>
            <a:stCxn id="114" idx="1"/>
          </p:cNvCxnSpPr>
          <p:nvPr/>
        </p:nvCxnSpPr>
        <p:spPr>
          <a:xfrm>
            <a:off x="1114275" y="1129447"/>
            <a:ext cx="516300" cy="83970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17" name="Google Shape;117;p25"/>
          <p:cNvCxnSpPr/>
          <p:nvPr/>
        </p:nvCxnSpPr>
        <p:spPr>
          <a:xfrm rot="10800000">
            <a:off x="641524" y="758879"/>
            <a:ext cx="0" cy="121032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18" name="Google Shape;118;p25"/>
          <p:cNvCxnSpPr>
            <a:stCxn id="114" idx="0"/>
          </p:cNvCxnSpPr>
          <p:nvPr/>
        </p:nvCxnSpPr>
        <p:spPr>
          <a:xfrm>
            <a:off x="641524" y="1969202"/>
            <a:ext cx="1504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119" name="Google Shape;119;p25"/>
          <p:cNvCxnSpPr/>
          <p:nvPr/>
        </p:nvCxnSpPr>
        <p:spPr>
          <a:xfrm>
            <a:off x="641524" y="1129447"/>
            <a:ext cx="47275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20" name="Google Shape;120;p25"/>
          <p:cNvCxnSpPr>
            <a:stCxn id="114" idx="1"/>
          </p:cNvCxnSpPr>
          <p:nvPr/>
        </p:nvCxnSpPr>
        <p:spPr>
          <a:xfrm>
            <a:off x="1114275" y="1129447"/>
            <a:ext cx="0" cy="83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21" name="Google Shape;121;p25"/>
          <p:cNvSpPr txBox="1"/>
          <p:nvPr/>
        </p:nvSpPr>
        <p:spPr>
          <a:xfrm>
            <a:off x="2009280" y="1981189"/>
            <a:ext cx="2728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5"/>
          <p:cNvSpPr txBox="1"/>
          <p:nvPr/>
        </p:nvSpPr>
        <p:spPr>
          <a:xfrm>
            <a:off x="453409" y="956611"/>
            <a:ext cx="120225" cy="3456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996" t="-3506" r="-29995" b="-140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1054162" y="2052821"/>
            <a:ext cx="120225" cy="34567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9996" t="-3567" r="-29995" b="-1606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2254509" y="1129447"/>
            <a:ext cx="23391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determinstic</a:t>
            </a: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≤ </a:t>
            </a:r>
            <a:r>
              <a:rPr lang="en-US" sz="1400" b="0" i="0" u="none" strike="noStrike" cap="none">
                <a:solidFill>
                  <a:srgbClr val="0070C0"/>
                </a:solidFill>
                <a:latin typeface="Georgia"/>
                <a:ea typeface="Georgia"/>
                <a:cs typeface="Georgia"/>
                <a:sym typeface="Georgia"/>
              </a:rPr>
              <a:t>randomized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398134" y="1948152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 sz="1200" b="0" i="0" u="none" strike="noStrike" cap="non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1502653" y="1959554"/>
            <a:ext cx="2696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0" y="18677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prior probabilities</a:t>
            </a:r>
            <a:endParaRPr/>
          </a:p>
        </p:txBody>
      </p:sp>
      <p:sp>
        <p:nvSpPr>
          <p:cNvPr id="132" name="Google Shape;132;p26"/>
          <p:cNvSpPr txBox="1"/>
          <p:nvPr/>
        </p:nvSpPr>
        <p:spPr>
          <a:xfrm>
            <a:off x="1019574" y="627866"/>
            <a:ext cx="2735731" cy="43050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342520" y="1197150"/>
            <a:ext cx="1504349" cy="131510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807" b="-32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2533650" y="1284019"/>
            <a:ext cx="1686326" cy="110399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2990420" y="1994500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2822400" y="1505425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353168" y="1444493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343464" y="1902243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669803" y="1639260"/>
            <a:ext cx="28245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0" y="182297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92614" y="840084"/>
            <a:ext cx="2932764" cy="104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 lnSpcReduction="20000"/>
          </a:bodyPr>
          <a:lstStyle/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rPr lang="en-US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Bayes classifier on Wiki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Probability space </a:t>
            </a:r>
            <a:endParaRPr/>
          </a:p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as before, we have 2 classes, and X predictor with 2 values. For example, presence of the word "free" in the letter. The minimal settings for Bayes classifier. Let the prior distribution of Y be given as before. 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marL="0" lvl="0" indent="5186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37592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27"/>
          <p:cNvGrpSpPr/>
          <p:nvPr/>
        </p:nvGrpSpPr>
        <p:grpSpPr>
          <a:xfrm>
            <a:off x="3000681" y="793132"/>
            <a:ext cx="1832034" cy="998642"/>
            <a:chOff x="4074" y="10519"/>
            <a:chExt cx="4207" cy="2116"/>
          </a:xfrm>
        </p:grpSpPr>
        <p:sp>
          <p:nvSpPr>
            <p:cNvPr id="148" name="Google Shape;148;p27"/>
            <p:cNvSpPr/>
            <p:nvPr/>
          </p:nvSpPr>
          <p:spPr>
            <a:xfrm>
              <a:off x="4074" y="10519"/>
              <a:ext cx="4207" cy="2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575" tIns="17275" rIns="34575" bIns="17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0"/>
                <a:buFont typeface="Arial"/>
                <a:buNone/>
              </a:pPr>
              <a:endParaRPr sz="12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" name="Google Shape;149;p27"/>
            <p:cNvGrpSpPr/>
            <p:nvPr/>
          </p:nvGrpSpPr>
          <p:grpSpPr>
            <a:xfrm>
              <a:off x="4074" y="10519"/>
              <a:ext cx="4207" cy="2116"/>
              <a:chOff x="4074" y="10519"/>
              <a:chExt cx="4207" cy="2116"/>
            </a:xfrm>
          </p:grpSpPr>
          <p:sp>
            <p:nvSpPr>
              <p:cNvPr id="150" name="Google Shape;150;p27"/>
              <p:cNvSpPr txBox="1"/>
              <p:nvPr/>
            </p:nvSpPr>
            <p:spPr>
              <a:xfrm>
                <a:off x="6323" y="12158"/>
                <a:ext cx="456" cy="4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US" sz="1210" b="0" i="0" u="none" strike="noStrike" cap="none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 txBox="1"/>
              <p:nvPr/>
            </p:nvSpPr>
            <p:spPr>
              <a:xfrm>
                <a:off x="5302" y="12157"/>
                <a:ext cx="456" cy="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r>
                  <a:rPr lang="en-US" sz="1210" b="0" i="0" u="none" strike="noStrike" cap="none" baseline="-25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21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2" name="Google Shape;152;p27"/>
              <p:cNvCxnSpPr/>
              <p:nvPr/>
            </p:nvCxnSpPr>
            <p:spPr>
              <a:xfrm>
                <a:off x="4259" y="12157"/>
                <a:ext cx="2867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53" name="Google Shape;153;p27"/>
              <p:cNvCxnSpPr/>
              <p:nvPr/>
            </p:nvCxnSpPr>
            <p:spPr>
              <a:xfrm rot="10800000" flipH="1">
                <a:off x="4530" y="10519"/>
                <a:ext cx="1" cy="1815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54" name="Google Shape;154;p27"/>
              <p:cNvCxnSpPr/>
              <p:nvPr/>
            </p:nvCxnSpPr>
            <p:spPr>
              <a:xfrm>
                <a:off x="4530" y="10771"/>
                <a:ext cx="2168" cy="1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sp>
            <p:nvSpPr>
              <p:cNvPr id="155" name="Google Shape;155;p27"/>
              <p:cNvSpPr txBox="1"/>
              <p:nvPr/>
            </p:nvSpPr>
            <p:spPr>
              <a:xfrm>
                <a:off x="4074" y="10594"/>
                <a:ext cx="456" cy="7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US" sz="1210" b="0" i="0" u="none" strike="noStrike" cap="none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 txBox="1"/>
              <p:nvPr/>
            </p:nvSpPr>
            <p:spPr>
              <a:xfrm>
                <a:off x="7156" y="11795"/>
                <a:ext cx="1125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 </a:t>
                </a: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 txBox="1"/>
              <p:nvPr/>
            </p:nvSpPr>
            <p:spPr>
              <a:xfrm>
                <a:off x="4074" y="11363"/>
                <a:ext cx="456" cy="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r>
                  <a:rPr lang="en-US" sz="1210" b="0" i="0" u="none" strike="noStrike" cap="none" baseline="-25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8" name="Google Shape;158;p27"/>
              <p:cNvCxnSpPr/>
              <p:nvPr/>
            </p:nvCxnSpPr>
            <p:spPr>
              <a:xfrm>
                <a:off x="5435" y="12070"/>
                <a:ext cx="1" cy="168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" name="Google Shape;159;p27"/>
              <p:cNvCxnSpPr/>
              <p:nvPr/>
            </p:nvCxnSpPr>
            <p:spPr>
              <a:xfrm>
                <a:off x="6493" y="12078"/>
                <a:ext cx="1" cy="182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0" name="Google Shape;160;p27"/>
              <p:cNvSpPr/>
              <p:nvPr/>
            </p:nvSpPr>
            <p:spPr>
              <a:xfrm>
                <a:off x="5397" y="10715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endParaRPr sz="121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5397" y="11590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endParaRPr sz="121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6383" y="10715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endParaRPr sz="121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6383" y="11591"/>
                <a:ext cx="110" cy="110"/>
              </a:xfrm>
              <a:prstGeom prst="ellips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endParaRPr sz="121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7"/>
              <p:cNvSpPr txBox="1"/>
              <p:nvPr/>
            </p:nvSpPr>
            <p:spPr>
              <a:xfrm>
                <a:off x="6779" y="10977"/>
                <a:ext cx="525" cy="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575" tIns="17275" rIns="34575" bIns="17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r>
                  <a:rPr lang="en-US" sz="121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Ω</a:t>
                </a: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10"/>
                  <a:buFont typeface="Arial"/>
                  <a:buNone/>
                </a:pPr>
                <a:endParaRPr sz="121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aphicFrame>
        <p:nvGraphicFramePr>
          <p:cNvPr id="165" name="Google Shape;165;p27"/>
          <p:cNvGraphicFramePr/>
          <p:nvPr/>
        </p:nvGraphicFramePr>
        <p:xfrm>
          <a:off x="143449" y="1904446"/>
          <a:ext cx="893825" cy="176784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36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lang="en-US" sz="11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=p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lang="en-US" sz="11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r>
                        <a:rPr lang="en-US" sz="11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=1-p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Google Shape;166;p27"/>
          <p:cNvSpPr/>
          <p:nvPr/>
        </p:nvSpPr>
        <p:spPr>
          <a:xfrm>
            <a:off x="155643" y="2216230"/>
            <a:ext cx="3347391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Let the conditional probabilities be given on top of it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0" y="200693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28"/>
          <p:cNvGraphicFramePr/>
          <p:nvPr/>
        </p:nvGraphicFramePr>
        <p:xfrm>
          <a:off x="168762" y="598525"/>
          <a:ext cx="2136275" cy="544449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62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strike="noStrike" cap="none"/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" name="Google Shape;174;p28"/>
          <p:cNvSpPr/>
          <p:nvPr/>
        </p:nvSpPr>
        <p:spPr>
          <a:xfrm>
            <a:off x="202887" y="1475321"/>
            <a:ext cx="4308915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Then the posterior probabilities can be computed by Bayes's theorem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2457450" y="531389"/>
            <a:ext cx="1881832" cy="7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fact, only half should be given.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 P(x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)=1-P(x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 P(x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)=1-P(x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059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0" y="2691867"/>
            <a:ext cx="4610100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Same denominator. Compare two numerators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63" y="1677988"/>
            <a:ext cx="3073400" cy="81121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1271588" y="2978150"/>
            <a:ext cx="2938462" cy="25532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7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0" y="139734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0" y="363942"/>
            <a:ext cx="69892" cy="13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2342096" y="1164019"/>
            <a:ext cx="2288585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I choose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2,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my prediction is </a:t>
            </a:r>
            <a:endParaRPr sz="1059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124562" y="845548"/>
            <a:ext cx="944489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Choose max </a:t>
            </a:r>
            <a:endParaRPr sz="681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158884" y="1049561"/>
          <a:ext cx="2162625" cy="900075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4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8" name="Google Shape;188;p29"/>
          <p:cNvGrpSpPr/>
          <p:nvPr/>
        </p:nvGrpSpPr>
        <p:grpSpPr>
          <a:xfrm>
            <a:off x="407973" y="1258481"/>
            <a:ext cx="1869849" cy="718520"/>
            <a:chOff x="1078938" y="2181017"/>
            <a:chExt cx="4945054" cy="1900218"/>
          </a:xfrm>
        </p:grpSpPr>
        <p:pic>
          <p:nvPicPr>
            <p:cNvPr id="189" name="Google Shape;189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71900" y="2181017"/>
              <a:ext cx="325665" cy="91778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0" name="Google Shape;190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638362" y="2204357"/>
              <a:ext cx="341320" cy="8817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1" name="Google Shape;191;p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644242" y="3067276"/>
              <a:ext cx="379750" cy="98102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2" name="Google Shape;192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1249" y="3111725"/>
              <a:ext cx="332754" cy="93776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3" name="Google Shape;193;p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78938" y="2230828"/>
              <a:ext cx="504934" cy="92999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194" name="Google Shape;194;p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717471" y="3100160"/>
              <a:ext cx="381000" cy="981075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</p:grpSp>
      <p:pic>
        <p:nvPicPr>
          <p:cNvPr id="195" name="Google Shape;195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75069" y="874313"/>
            <a:ext cx="1717675" cy="29686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/>
          <p:nvPr/>
        </p:nvSpPr>
        <p:spPr>
          <a:xfrm>
            <a:off x="2449553" y="2153430"/>
            <a:ext cx="2156868" cy="5921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139949" y="2071246"/>
            <a:ext cx="2295159" cy="112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Therefore, X is not a useful predictor. It does not discriminate Y. And our misclassification probability,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 this distribution,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 before is just a minimal of two prior values = 2/5 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2516461" y="2745580"/>
            <a:ext cx="1680137" cy="374333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815" t="-14513" r="-5813" b="-2257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2986333" y="616884"/>
            <a:ext cx="740395" cy="18966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5782" t="-25803" b="-129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033191" y="1411048"/>
            <a:ext cx="763542" cy="18966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4798" t="-24994" r="-797" b="-187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069165" y="1949629"/>
            <a:ext cx="743985" cy="18966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4876" t="-25802" b="-161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body" idx="1"/>
          </p:nvPr>
        </p:nvSpPr>
        <p:spPr>
          <a:xfrm>
            <a:off x="78618" y="649011"/>
            <a:ext cx="1734655" cy="19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Take another example</a:t>
            </a:r>
            <a:endParaRPr>
              <a:solidFill>
                <a:srgbClr val="E36C0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MingLiU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07" name="Google Shape;207;p30"/>
          <p:cNvGraphicFramePr/>
          <p:nvPr/>
        </p:nvGraphicFramePr>
        <p:xfrm>
          <a:off x="78618" y="858160"/>
          <a:ext cx="2162625" cy="900075"/>
        </p:xfrm>
        <a:graphic>
          <a:graphicData uri="http://schemas.openxmlformats.org/drawingml/2006/table">
            <a:tbl>
              <a:tblPr>
                <a:noFill/>
                <a:tableStyleId>{018AD3C5-F45F-4AC2-9C20-17E71BC9552C}</a:tableStyleId>
              </a:tblPr>
              <a:tblGrid>
                <a:gridCol w="4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Y\X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P(X=x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|Y=y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P(x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|y</a:t>
                      </a:r>
                      <a:r>
                        <a:rPr lang="en-US" sz="1100" u="none" strike="noStrike" cap="none" baseline="-25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1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5925" marR="259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8" name="Google Shape;208;p30"/>
          <p:cNvGrpSpPr/>
          <p:nvPr/>
        </p:nvGrpSpPr>
        <p:grpSpPr>
          <a:xfrm>
            <a:off x="327708" y="1067080"/>
            <a:ext cx="1893561" cy="730768"/>
            <a:chOff x="1013623" y="1968746"/>
            <a:chExt cx="5007765" cy="1932609"/>
          </a:xfrm>
        </p:grpSpPr>
        <p:pic>
          <p:nvPicPr>
            <p:cNvPr id="209" name="Google Shape;209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06585" y="1968746"/>
              <a:ext cx="325665" cy="91778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0" name="Google Shape;210;p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573047" y="1992086"/>
              <a:ext cx="341320" cy="881744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1" name="Google Shape;211;p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14975" y="2854325"/>
              <a:ext cx="506413" cy="98107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</p:pic>
        <p:pic>
          <p:nvPicPr>
            <p:cNvPr id="212" name="Google Shape;212;p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45934" y="2899454"/>
              <a:ext cx="332754" cy="937762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3" name="Google Shape;213;p3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13623" y="2018557"/>
              <a:ext cx="504934" cy="92999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</p:pic>
        <p:pic>
          <p:nvPicPr>
            <p:cNvPr id="214" name="Google Shape;214;p3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559629" y="2820875"/>
              <a:ext cx="557668" cy="108048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</p:pic>
      </p:grpSp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-14406" y="23264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2290644" y="756133"/>
            <a:ext cx="2319456" cy="123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059" b="0" i="0" u="none" strike="noStrike" cap="none" baseline="-25000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1059" b="0" i="0" u="none" strike="noStrike" cap="non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2/5 * 1/3 = 0,1333 :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416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3/5 * 1/10 = 0,06   :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now we choose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when X= 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Now for </a:t>
            </a:r>
            <a:r>
              <a:rPr lang="en-US" sz="1059" b="0" i="0" u="none" strike="noStrike" cap="none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059" b="0" i="0" u="none" strike="noStrike" cap="none" baseline="-25000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en-US" sz="1059" b="0" i="0" u="none" strike="noStrike" cap="none" baseline="-25000">
                <a:solidFill>
                  <a:srgbClr val="E36C09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2/5 * 2/3 = 0.2667  :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059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                    3/5 * 9/10 = 0.54    :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Here we keep our choice of y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and the Bayes classifier is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315487" y="1984872"/>
            <a:ext cx="605166" cy="22127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6057" t="-24997" r="-3027" b="-83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0"/>
          <p:cNvSpPr txBox="1"/>
          <p:nvPr/>
        </p:nvSpPr>
        <p:spPr>
          <a:xfrm>
            <a:off x="1233880" y="1809416"/>
            <a:ext cx="784317" cy="21050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5422" r="-3099" b="-2940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0"/>
          <p:cNvSpPr txBox="1"/>
          <p:nvPr/>
        </p:nvSpPr>
        <p:spPr>
          <a:xfrm>
            <a:off x="1233880" y="2117696"/>
            <a:ext cx="816634" cy="21544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4476" r="-742" b="-222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909799" y="1758228"/>
            <a:ext cx="3098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2420" y="2380603"/>
            <a:ext cx="3267241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the misclassification error by disjoint additivity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78618" y="2653106"/>
            <a:ext cx="2548711" cy="1563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673" t="-23070" r="-953" b="-38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78618" y="2858421"/>
            <a:ext cx="4150110" cy="15632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l="-1760" t="-26918" r="-730" b="-3845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87190" y="3057551"/>
            <a:ext cx="4317207" cy="231217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t="-75659" b="-1297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/>
        </p:nvSpPr>
        <p:spPr>
          <a:xfrm>
            <a:off x="2574" y="130176"/>
            <a:ext cx="4514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Error Rate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95250" y="511175"/>
            <a:ext cx="4422174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Bayes error rate refers to the lowest possible error rate that could be achieved if somehow we knew exactly what the “true” probability distribution of the data looked like.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 test data, no classifier (or stat. learning method) can get lower error rates than the Bayes error rate.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Of course in real life problems the Bayes error rate can’t be calculated exactly.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sng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Bayes error rate on </a:t>
            </a:r>
            <a:r>
              <a:rPr lang="en-US" sz="1100" b="0" i="0" u="sng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wilki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0" y="20589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Ideal Bayes</a:t>
            </a: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171450" y="587375"/>
            <a:ext cx="4173107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What we did above is the best possible use of prior and conditional probabilities for classification. The proof is beyond the level of this course.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Ideal Bayes classifier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171450" y="1577975"/>
            <a:ext cx="4249307" cy="13436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149" t="-3180" r="-1002" b="-345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>
            <a:spLocks noGrp="1"/>
          </p:cNvSpPr>
          <p:nvPr>
            <p:ph type="title"/>
          </p:nvPr>
        </p:nvSpPr>
        <p:spPr>
          <a:xfrm>
            <a:off x="0" y="182038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joint and conditional probabilities</a:t>
            </a:r>
            <a:endParaRPr/>
          </a:p>
        </p:txBody>
      </p:sp>
      <p:graphicFrame>
        <p:nvGraphicFramePr>
          <p:cNvPr id="245" name="Google Shape;245;p33"/>
          <p:cNvGraphicFramePr/>
          <p:nvPr/>
        </p:nvGraphicFramePr>
        <p:xfrm>
          <a:off x="3067334" y="902078"/>
          <a:ext cx="1330425" cy="90465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6" name="Google Shape;246;p33"/>
          <p:cNvCxnSpPr/>
          <p:nvPr/>
        </p:nvCxnSpPr>
        <p:spPr>
          <a:xfrm>
            <a:off x="3067334" y="902078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247" name="Google Shape;247;p33"/>
          <p:cNvGraphicFramePr/>
          <p:nvPr/>
        </p:nvGraphicFramePr>
        <p:xfrm>
          <a:off x="95249" y="1806743"/>
          <a:ext cx="1773100" cy="1271065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π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P(x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</a:t>
                      </a: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)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0" u="none" strike="noStrike" cap="none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8" name="Google Shape;248;p33"/>
          <p:cNvSpPr txBox="1"/>
          <p:nvPr/>
        </p:nvSpPr>
        <p:spPr>
          <a:xfrm>
            <a:off x="3277945" y="852532"/>
            <a:ext cx="2888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3047274" y="1007313"/>
            <a:ext cx="27924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3732563" y="1230482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3545531" y="1369576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3762893" y="1393840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3594058" y="1533567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3581926" y="169755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3762893" y="1588161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3823552" y="169755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4126847" y="1642754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1204364" y="888494"/>
            <a:ext cx="1718740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Occurrences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33"/>
          <p:cNvCxnSpPr/>
          <p:nvPr/>
        </p:nvCxnSpPr>
        <p:spPr>
          <a:xfrm>
            <a:off x="95249" y="1806743"/>
            <a:ext cx="428303" cy="23684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33"/>
          <p:cNvSpPr txBox="1"/>
          <p:nvPr/>
        </p:nvSpPr>
        <p:spPr>
          <a:xfrm>
            <a:off x="322383" y="1749118"/>
            <a:ext cx="28886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47016" y="1822676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937753" y="1844399"/>
            <a:ext cx="1230978" cy="3724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72" t="-14751" b="-131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2423578" y="2654556"/>
            <a:ext cx="717953" cy="3724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3672" t="-14513" r="-2561" b="-112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1395162" y="1697743"/>
            <a:ext cx="916964" cy="440565"/>
          </a:xfrm>
          <a:custGeom>
            <a:avLst/>
            <a:gdLst/>
            <a:ahLst/>
            <a:cxnLst/>
            <a:rect l="l" t="t" r="r" b="b"/>
            <a:pathLst>
              <a:path w="2003207" h="1165131" extrusionOk="0">
                <a:moveTo>
                  <a:pt x="0" y="1165131"/>
                </a:moveTo>
                <a:cubicBezTo>
                  <a:pt x="176463" y="637078"/>
                  <a:pt x="352927" y="109025"/>
                  <a:pt x="673769" y="10099"/>
                </a:cubicBezTo>
                <a:cubicBezTo>
                  <a:pt x="994611" y="-88827"/>
                  <a:pt x="1925053" y="571573"/>
                  <a:pt x="1925053" y="571573"/>
                </a:cubicBezTo>
                <a:cubicBezTo>
                  <a:pt x="2125579" y="665152"/>
                  <a:pt x="1876927" y="571573"/>
                  <a:pt x="1876927" y="571573"/>
                </a:cubicBezTo>
                <a:lnTo>
                  <a:pt x="1876927" y="571573"/>
                </a:lnTo>
              </a:path>
            </a:pathLst>
          </a:cu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/>
          <p:nvPr/>
        </p:nvSpPr>
        <p:spPr>
          <a:xfrm>
            <a:off x="1785771" y="2483953"/>
            <a:ext cx="564456" cy="306464"/>
          </a:xfrm>
          <a:custGeom>
            <a:avLst/>
            <a:gdLst/>
            <a:ahLst/>
            <a:cxnLst/>
            <a:rect l="l" t="t" r="r" b="b"/>
            <a:pathLst>
              <a:path w="1492777" h="810482" extrusionOk="0">
                <a:moveTo>
                  <a:pt x="0" y="0"/>
                </a:moveTo>
                <a:cubicBezTo>
                  <a:pt x="195179" y="294105"/>
                  <a:pt x="390358" y="588211"/>
                  <a:pt x="625642" y="721895"/>
                </a:cubicBezTo>
                <a:cubicBezTo>
                  <a:pt x="860926" y="855579"/>
                  <a:pt x="1278022" y="796759"/>
                  <a:pt x="1411706" y="802106"/>
                </a:cubicBezTo>
                <a:cubicBezTo>
                  <a:pt x="1545390" y="807453"/>
                  <a:pt x="1486569" y="780716"/>
                  <a:pt x="1427748" y="753979"/>
                </a:cubicBezTo>
              </a:path>
            </a:pathLst>
          </a:custGeom>
          <a:noFill/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2063734" y="2254465"/>
            <a:ext cx="2385589" cy="32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512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 + 0/8 + 4/8 + 1/8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1381734" y="211465"/>
            <a:ext cx="184340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Classification Problems</a:t>
            </a:r>
            <a:endParaRPr/>
          </a:p>
        </p:txBody>
      </p:sp>
      <p:sp>
        <p:nvSpPr>
          <p:cNvPr id="78" name="Google Shape;78;p21"/>
          <p:cNvSpPr txBox="1"/>
          <p:nvPr/>
        </p:nvSpPr>
        <p:spPr>
          <a:xfrm>
            <a:off x="4214215" y="3342078"/>
            <a:ext cx="3143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fld>
            <a:r>
              <a:rPr lang="en-US" sz="600" b="0" i="0" u="none" strike="noStrike" cap="none">
                <a:solidFill>
                  <a:srgbClr val="7F7F7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/ 30</a:t>
            </a:r>
            <a:endParaRPr sz="6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9" name="Google Shape;79;p21"/>
          <p:cNvSpPr txBox="1"/>
          <p:nvPr/>
        </p:nvSpPr>
        <p:spPr>
          <a:xfrm>
            <a:off x="206463" y="815975"/>
            <a:ext cx="4193946" cy="150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25400" marR="68580" lvl="0" indent="0" algn="l" rtl="0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Here the response variable 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   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is </a:t>
            </a:r>
            <a:r>
              <a:rPr lang="en-US" sz="1100" b="0" i="1" u="none" strike="noStrike" cap="none">
                <a:solidFill>
                  <a:srgbClr val="009900"/>
                </a:solidFill>
                <a:latin typeface="Georgia"/>
                <a:ea typeface="Georgia"/>
                <a:cs typeface="Georgia"/>
                <a:sym typeface="Georgia"/>
              </a:rPr>
              <a:t>qualitative 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— e.g. email is one  of C = (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spam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ham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(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ham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=good email), digit class is one of  C  = {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0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. . . , </a:t>
            </a:r>
            <a:r>
              <a:rPr lang="en-US" sz="1100" b="0" i="0" u="none" strike="noStrike" cap="none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9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}. Our goals are to: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17780" lvl="0" indent="-132714" algn="l" rtl="0">
              <a:lnSpc>
                <a:spcPct val="102699"/>
              </a:lnSpc>
              <a:spcBef>
                <a:spcPts val="30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Build a classifier 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that assigns a class label from C    to  a future unlabeled observation 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0" lvl="0" indent="-133348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Assess the uncertainty in each classification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0" lvl="0" indent="-133348" algn="l" rtl="0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3333B2"/>
              </a:buClr>
              <a:buSzPts val="1000"/>
              <a:buFont typeface="Lucida Sans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 the roles of the different predictors among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0226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 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 (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200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. . . , X</a:t>
            </a:r>
            <a:r>
              <a:rPr lang="en-US" sz="1200" b="0" i="1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).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-16792" y="234452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Estimating joint and conditional probabilities</a:t>
            </a:r>
            <a:endParaRPr/>
          </a:p>
        </p:txBody>
      </p:sp>
      <p:sp>
        <p:nvSpPr>
          <p:cNvPr id="272" name="Google Shape;272;p34"/>
          <p:cNvSpPr txBox="1"/>
          <p:nvPr/>
        </p:nvSpPr>
        <p:spPr>
          <a:xfrm>
            <a:off x="179440" y="845275"/>
            <a:ext cx="2138727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Estimates of conditional probabilities </a:t>
            </a:r>
            <a:endParaRPr sz="907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73" name="Google Shape;273;p34"/>
          <p:cNvGrpSpPr/>
          <p:nvPr/>
        </p:nvGrpSpPr>
        <p:grpSpPr>
          <a:xfrm>
            <a:off x="247656" y="1105747"/>
            <a:ext cx="1623139" cy="1181081"/>
            <a:chOff x="736599" y="1728106"/>
            <a:chExt cx="4292600" cy="3123521"/>
          </a:xfrm>
        </p:grpSpPr>
        <p:pic>
          <p:nvPicPr>
            <p:cNvPr id="274" name="Google Shape;274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36599" y="1728106"/>
              <a:ext cx="2888343" cy="30727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732197" y="2841171"/>
              <a:ext cx="1231687" cy="979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0950" y="3867377"/>
              <a:ext cx="1238249" cy="9842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7" name="Google Shape;277;p34"/>
          <p:cNvGraphicFramePr/>
          <p:nvPr>
            <p:extLst>
              <p:ext uri="{D42A27DB-BD31-4B8C-83A1-F6EECF244321}">
                <p14:modId xmlns:p14="http://schemas.microsoft.com/office/powerpoint/2010/main" val="1629328564"/>
              </p:ext>
            </p:extLst>
          </p:nvPr>
        </p:nvGraphicFramePr>
        <p:xfrm>
          <a:off x="2209115" y="1192268"/>
          <a:ext cx="1520125" cy="90465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u="none" strike="noStrike" cap="none" baseline="-25000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 dirty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x</a:t>
                      </a:r>
                      <a:r>
                        <a:rPr lang="en-US" sz="1200" u="none" strike="noStrike" cap="none" baseline="-25000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lang="en-US" sz="1200" u="none" strike="noStrike" cap="none" dirty="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strike="noStrike" cap="none" dirty="0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</a:t>
                      </a:r>
                      <a:r>
                        <a:rPr lang="en-US" sz="1200" b="1" u="none" strike="noStrike" cap="none" baseline="-25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4/5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1/5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78" name="Google Shape;278;p34"/>
          <p:cNvCxnSpPr/>
          <p:nvPr/>
        </p:nvCxnSpPr>
        <p:spPr>
          <a:xfrm>
            <a:off x="2209115" y="1192267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34"/>
          <p:cNvSpPr txBox="1"/>
          <p:nvPr/>
        </p:nvSpPr>
        <p:spPr>
          <a:xfrm>
            <a:off x="2456706" y="1149144"/>
            <a:ext cx="29848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2178474" y="1264740"/>
            <a:ext cx="28725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88332" y="836355"/>
            <a:ext cx="1547457" cy="2859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4"/>
          <p:cNvCxnSpPr/>
          <p:nvPr/>
        </p:nvCxnSpPr>
        <p:spPr>
          <a:xfrm flipH="1">
            <a:off x="3290871" y="1106777"/>
            <a:ext cx="679166" cy="530985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83" name="Google Shape;283;p34"/>
          <p:cNvSpPr/>
          <p:nvPr/>
        </p:nvSpPr>
        <p:spPr>
          <a:xfrm>
            <a:off x="1744449" y="2284730"/>
            <a:ext cx="28384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Full conditional probability of a subcase Y=</a:t>
            </a:r>
            <a:r>
              <a:rPr lang="en-US" sz="10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lang="en-US" sz="1000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34"/>
          <p:cNvCxnSpPr/>
          <p:nvPr/>
        </p:nvCxnSpPr>
        <p:spPr>
          <a:xfrm rot="10800000">
            <a:off x="3581060" y="1724201"/>
            <a:ext cx="395152" cy="598902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>
            <a:spLocks noGrp="1"/>
          </p:cNvSpPr>
          <p:nvPr>
            <p:ph type="title"/>
          </p:nvPr>
        </p:nvSpPr>
        <p:spPr>
          <a:xfrm>
            <a:off x="17493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classifier quiz practice</a:t>
            </a:r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body" idx="1"/>
          </p:nvPr>
        </p:nvSpPr>
        <p:spPr>
          <a:xfrm>
            <a:off x="181110" y="663575"/>
            <a:ext cx="4282865" cy="2063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Suppose, one of the classifiers in A-D is Bayesian. If r is the classifier's error rate, which of the classifiers is Bayesian? 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10">
              <a:latin typeface="Georgia"/>
              <a:ea typeface="Georgia"/>
              <a:cs typeface="Georgia"/>
              <a:sym typeface="Georgia"/>
            </a:endParaRPr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A: r = 0.14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B: r = 0.137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C: r = 0.13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10">
                <a:latin typeface="Georgia"/>
                <a:ea typeface="Georgia"/>
                <a:cs typeface="Georgia"/>
                <a:sym typeface="Georgia"/>
              </a:rPr>
              <a:t>D: r = 0.135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1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6" descr="7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6723" y="344145"/>
            <a:ext cx="1285511" cy="1050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6"/>
          <p:cNvSpPr txBox="1">
            <a:spLocks noGrp="1"/>
          </p:cNvSpPr>
          <p:nvPr>
            <p:ph type="title"/>
          </p:nvPr>
        </p:nvSpPr>
        <p:spPr>
          <a:xfrm>
            <a:off x="0" y="1735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297" name="Google Shape;297;p36"/>
          <p:cNvSpPr txBox="1">
            <a:spLocks noGrp="1"/>
          </p:cNvSpPr>
          <p:nvPr>
            <p:ph type="body" idx="1"/>
          </p:nvPr>
        </p:nvSpPr>
        <p:spPr>
          <a:xfrm>
            <a:off x="185256" y="470247"/>
            <a:ext cx="2756870" cy="817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Joint distribution of 3 variables: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Y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Again, we illustrate just the minimal case of 2 values each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Probability space of a size 2</a:t>
            </a:r>
            <a:r>
              <a:rPr lang="en-US" sz="1000" baseline="30000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 = 8 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Use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 to predict Y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(X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sz="1000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)  -&gt;  Y 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MingLiU"/>
              <a:buNone/>
            </a:pP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98" name="Google Shape;298;p36"/>
          <p:cNvGraphicFramePr/>
          <p:nvPr/>
        </p:nvGraphicFramePr>
        <p:xfrm>
          <a:off x="213179" y="2032522"/>
          <a:ext cx="1168200" cy="90465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9" name="Google Shape;299;p36"/>
          <p:cNvCxnSpPr/>
          <p:nvPr/>
        </p:nvCxnSpPr>
        <p:spPr>
          <a:xfrm>
            <a:off x="213179" y="2025856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0" name="Google Shape;300;p36"/>
          <p:cNvSpPr txBox="1"/>
          <p:nvPr/>
        </p:nvSpPr>
        <p:spPr>
          <a:xfrm>
            <a:off x="413310" y="1963848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1" name="Google Shape;301;p36"/>
          <p:cNvSpPr txBox="1"/>
          <p:nvPr/>
        </p:nvSpPr>
        <p:spPr>
          <a:xfrm>
            <a:off x="154032" y="2061461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2" name="Google Shape;30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987" y="1686475"/>
            <a:ext cx="1584325" cy="224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6"/>
          <p:cNvCxnSpPr/>
          <p:nvPr/>
        </p:nvCxnSpPr>
        <p:spPr>
          <a:xfrm flipH="1">
            <a:off x="1289768" y="1945606"/>
            <a:ext cx="321060" cy="509486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304" name="Google Shape;30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6063" y="3097213"/>
            <a:ext cx="1231900" cy="23018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5" name="Google Shape;305;p36"/>
          <p:cNvGraphicFramePr/>
          <p:nvPr/>
        </p:nvGraphicFramePr>
        <p:xfrm>
          <a:off x="2560060" y="2056765"/>
          <a:ext cx="1168200" cy="90465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 dirty="0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 dirty="0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06" name="Google Shape;306;p36"/>
          <p:cNvCxnSpPr/>
          <p:nvPr/>
        </p:nvCxnSpPr>
        <p:spPr>
          <a:xfrm>
            <a:off x="2569178" y="2064862"/>
            <a:ext cx="450900" cy="30414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" name="Google Shape;307;p36"/>
          <p:cNvSpPr txBox="1"/>
          <p:nvPr/>
        </p:nvSpPr>
        <p:spPr>
          <a:xfrm>
            <a:off x="1122266" y="1322742"/>
            <a:ext cx="19944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Tables of joint conditional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2508506" y="2083995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09" name="Google Shape;309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60060" y="1652100"/>
            <a:ext cx="1376940" cy="249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36"/>
          <p:cNvCxnSpPr/>
          <p:nvPr/>
        </p:nvCxnSpPr>
        <p:spPr>
          <a:xfrm flipH="1">
            <a:off x="3621910" y="1887453"/>
            <a:ext cx="207140" cy="536689"/>
          </a:xfrm>
          <a:prstGeom prst="straightConnector1">
            <a:avLst/>
          </a:prstGeom>
          <a:noFill/>
          <a:ln w="4445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311" name="Google Shape;311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89213" y="3068638"/>
            <a:ext cx="1500187" cy="25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72943" y="2369002"/>
            <a:ext cx="766766" cy="351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86188" y="2341563"/>
            <a:ext cx="761880" cy="35554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0CE338-9AC7-48F4-9BBE-4B2F87D30C72}"/>
              </a:ext>
            </a:extLst>
          </p:cNvPr>
          <p:cNvSpPr txBox="1"/>
          <p:nvPr/>
        </p:nvSpPr>
        <p:spPr>
          <a:xfrm>
            <a:off x="2645177" y="2012324"/>
            <a:ext cx="5437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u="none" strike="noStrike" cap="none" dirty="0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400" u="none" strike="noStrike" cap="none" baseline="-25000" dirty="0">
                <a:latin typeface="Georgia"/>
                <a:ea typeface="Georgia"/>
                <a:cs typeface="Georgia"/>
                <a:sym typeface="Georgia"/>
              </a:rPr>
              <a:t>1</a:t>
            </a:r>
            <a:endParaRPr lang="en-US" sz="1400" u="none" strike="noStrike" cap="none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>
            <a:spLocks noGrp="1"/>
          </p:cNvSpPr>
          <p:nvPr>
            <p:ph type="title"/>
          </p:nvPr>
        </p:nvSpPr>
        <p:spPr>
          <a:xfrm>
            <a:off x="23936" y="22976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319" name="Google Shape;319;p37"/>
          <p:cNvSpPr txBox="1">
            <a:spLocks noGrp="1"/>
          </p:cNvSpPr>
          <p:nvPr>
            <p:ph type="body" idx="1"/>
          </p:nvPr>
        </p:nvSpPr>
        <p:spPr>
          <a:xfrm>
            <a:off x="117311" y="790690"/>
            <a:ext cx="4414582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we have our predictors 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= 1,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= 1  What is the most precise prediction for Y?  Again, we compute 2 posterior probabilities </a:t>
            </a:r>
            <a:endParaRPr/>
          </a:p>
          <a:p>
            <a:pPr marL="0" lvl="0" indent="864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171450" y="1270000"/>
            <a:ext cx="1651000" cy="495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1812408" y="1179415"/>
            <a:ext cx="2743200" cy="74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 choose the larger.  This will be an ideal Bayes classifier based on 2 predictors.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compute these posteriors?  By Bayes formula.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975" y="1952625"/>
            <a:ext cx="2708275" cy="7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7"/>
          <p:cNvSpPr/>
          <p:nvPr/>
        </p:nvSpPr>
        <p:spPr>
          <a:xfrm>
            <a:off x="23936" y="2873375"/>
            <a:ext cx="357694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one is bigger?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Both have the same denominator.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 we need to compare just numerators.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37"/>
          <p:cNvCxnSpPr/>
          <p:nvPr/>
        </p:nvCxnSpPr>
        <p:spPr>
          <a:xfrm>
            <a:off x="1812408" y="1270044"/>
            <a:ext cx="0" cy="56304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Two predictors</a:t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323850" y="587375"/>
            <a:ext cx="4114800" cy="259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Fully estimated Bayes classifier example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36" name="Google Shape;336;p39" descr="72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50" y="815975"/>
            <a:ext cx="2155250" cy="185121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7" name="Google Shape;337;p39"/>
          <p:cNvGraphicFramePr/>
          <p:nvPr/>
        </p:nvGraphicFramePr>
        <p:xfrm>
          <a:off x="2277828" y="968375"/>
          <a:ext cx="2313200" cy="1371600"/>
        </p:xfrm>
        <a:graphic>
          <a:graphicData uri="http://schemas.openxmlformats.org/drawingml/2006/table">
            <a:tbl>
              <a:tblPr firstRow="1" bandRow="1">
                <a:noFill/>
                <a:tableStyleId>{523F0C3C-ABBB-4C08-A10C-7B51948847E9}</a:tableStyleId>
              </a:tblPr>
              <a:tblGrid>
                <a:gridCol w="11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4575" marR="34575" marT="17300" marB="17300">
                    <a:solidFill>
                      <a:srgbClr val="DAE5F1">
                        <a:alpha val="6627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4575" marR="34575" marT="17300" marB="17300">
                    <a:solidFill>
                      <a:srgbClr val="FDE9D8">
                        <a:alpha val="6745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7113" y="1030288"/>
            <a:ext cx="1098550" cy="112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67959" y="1042194"/>
            <a:ext cx="1082675" cy="10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56238" y="2413794"/>
            <a:ext cx="2156402" cy="2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>
            <a:spLocks noGrp="1"/>
          </p:cNvSpPr>
          <p:nvPr>
            <p:ph type="title"/>
          </p:nvPr>
        </p:nvSpPr>
        <p:spPr>
          <a:xfrm>
            <a:off x="0" y="5065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7" name="Google Shape;347;p40"/>
          <p:cNvSpPr txBox="1">
            <a:spLocks noGrp="1"/>
          </p:cNvSpPr>
          <p:nvPr>
            <p:ph type="body" idx="1"/>
          </p:nvPr>
        </p:nvSpPr>
        <p:spPr>
          <a:xfrm>
            <a:off x="323119" y="840084"/>
            <a:ext cx="3976211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As, before, consider joint distribution of 3 variables: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Y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Again, we illustrate just the minimal case of 2 values each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Probability space of a size 2</a:t>
            </a:r>
            <a:r>
              <a:rPr lang="en-US" baseline="30000"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= 8 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MingLiU"/>
              <a:buNone/>
            </a:pP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48" name="Google Shape;348;p40" descr="7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830" y="1618594"/>
            <a:ext cx="1527039" cy="124784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0"/>
          <p:cNvSpPr/>
          <p:nvPr/>
        </p:nvSpPr>
        <p:spPr>
          <a:xfrm>
            <a:off x="2562822" y="1327139"/>
            <a:ext cx="1462260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predict Y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1913189" y="2131963"/>
            <a:ext cx="638467" cy="22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0" i="0" u="none" strike="noStrike" cap="non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Cond. ind</a:t>
            </a:r>
            <a:endParaRPr sz="907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507923" y="1684608"/>
            <a:ext cx="291702" cy="282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2507923" y="2482729"/>
            <a:ext cx="291702" cy="23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600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3" name="Google Shape;353;p40"/>
          <p:cNvCxnSpPr>
            <a:stCxn id="352" idx="3"/>
            <a:endCxn id="354" idx="1"/>
          </p:cNvCxnSpPr>
          <p:nvPr/>
        </p:nvCxnSpPr>
        <p:spPr>
          <a:xfrm rot="10800000" flipH="1">
            <a:off x="2799625" y="2179449"/>
            <a:ext cx="812100" cy="418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5" name="Google Shape;355;p40"/>
          <p:cNvCxnSpPr>
            <a:endCxn id="354" idx="1"/>
          </p:cNvCxnSpPr>
          <p:nvPr/>
        </p:nvCxnSpPr>
        <p:spPr>
          <a:xfrm>
            <a:off x="2756841" y="1885750"/>
            <a:ext cx="855000" cy="293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4" name="Google Shape;354;p40"/>
          <p:cNvSpPr txBox="1"/>
          <p:nvPr/>
        </p:nvSpPr>
        <p:spPr>
          <a:xfrm>
            <a:off x="3611841" y="2069913"/>
            <a:ext cx="207043" cy="219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3042242" y="1826032"/>
            <a:ext cx="323804" cy="14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</a:t>
            </a:r>
            <a:endParaRPr sz="90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3076084" y="2442649"/>
            <a:ext cx="324239" cy="14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</a:t>
            </a:r>
            <a:endParaRPr sz="90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0"/>
          <p:cNvCxnSpPr>
            <a:stCxn id="351" idx="2"/>
            <a:endCxn id="352" idx="0"/>
          </p:cNvCxnSpPr>
          <p:nvPr/>
        </p:nvCxnSpPr>
        <p:spPr>
          <a:xfrm>
            <a:off x="2653774" y="1967457"/>
            <a:ext cx="0" cy="515400"/>
          </a:xfrm>
          <a:prstGeom prst="straightConnector1">
            <a:avLst/>
          </a:prstGeom>
          <a:noFill/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>
            <a:spLocks noGrp="1"/>
          </p:cNvSpPr>
          <p:nvPr>
            <p:ph type="title"/>
          </p:nvPr>
        </p:nvSpPr>
        <p:spPr>
          <a:xfrm>
            <a:off x="0" y="219174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4" name="Google Shape;364;p41"/>
          <p:cNvSpPr txBox="1">
            <a:spLocks noGrp="1"/>
          </p:cNvSpPr>
          <p:nvPr>
            <p:ph type="body" idx="1"/>
          </p:nvPr>
        </p:nvSpPr>
        <p:spPr>
          <a:xfrm>
            <a:off x="158472" y="766633"/>
            <a:ext cx="42931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But assume conditional independence of two predictors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This means, joint tables of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conditioned on Y, contain products </a:t>
            </a:r>
            <a:endParaRPr/>
          </a:p>
        </p:txBody>
      </p:sp>
      <p:graphicFrame>
        <p:nvGraphicFramePr>
          <p:cNvPr id="365" name="Google Shape;365;p41"/>
          <p:cNvGraphicFramePr/>
          <p:nvPr/>
        </p:nvGraphicFramePr>
        <p:xfrm>
          <a:off x="2549962" y="1195466"/>
          <a:ext cx="1951075" cy="90465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39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 </a:t>
                      </a: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strike="noStrike" cap="none"/>
                        <a:t>)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/>
                        <a:t>)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/>
                        <a:t>) 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strike="noStrike" cap="none"/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6" name="Google Shape;366;p41"/>
          <p:cNvCxnSpPr/>
          <p:nvPr/>
        </p:nvCxnSpPr>
        <p:spPr>
          <a:xfrm>
            <a:off x="2531439" y="1187042"/>
            <a:ext cx="418765" cy="3125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7" name="Google Shape;367;p41"/>
          <p:cNvSpPr txBox="1"/>
          <p:nvPr/>
        </p:nvSpPr>
        <p:spPr>
          <a:xfrm>
            <a:off x="2657492" y="1122091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2493825" y="1257272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593725" y="1292225"/>
            <a:ext cx="1466414" cy="2698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3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53975" y="1592263"/>
            <a:ext cx="2478088" cy="5270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189169" y="2466186"/>
            <a:ext cx="4324028" cy="41832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8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0" y="299819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377" name="Google Shape;377;p42"/>
          <p:cNvGraphicFramePr/>
          <p:nvPr/>
        </p:nvGraphicFramePr>
        <p:xfrm>
          <a:off x="2549962" y="1195466"/>
          <a:ext cx="1951075" cy="90465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39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 </a:t>
                      </a: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strike="noStrike" cap="none"/>
                        <a:t>)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1-q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2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/>
                        <a:t>)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2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/>
                        <a:t>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200" u="none" strike="noStrike" cap="none"/>
                        <a:t>) (1-</a:t>
                      </a: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</a:t>
                      </a:r>
                      <a:r>
                        <a:rPr lang="en-US" sz="1200" u="none" strike="noStrike" cap="none" baseline="-25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-US" sz="1200" u="none" strike="noStrike" cap="none"/>
                        <a:t>)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8" name="Google Shape;378;p42"/>
          <p:cNvCxnSpPr/>
          <p:nvPr/>
        </p:nvCxnSpPr>
        <p:spPr>
          <a:xfrm>
            <a:off x="2531439" y="1187042"/>
            <a:ext cx="418765" cy="312563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9" name="Google Shape;379;p42"/>
          <p:cNvSpPr txBox="1"/>
          <p:nvPr/>
        </p:nvSpPr>
        <p:spPr>
          <a:xfrm>
            <a:off x="2663445" y="1115789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42"/>
          <p:cNvSpPr txBox="1"/>
          <p:nvPr/>
        </p:nvSpPr>
        <p:spPr>
          <a:xfrm>
            <a:off x="2506190" y="1250499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81" name="Google Shape;38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1975" y="1292225"/>
            <a:ext cx="1093788" cy="26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250" y="1573373"/>
            <a:ext cx="2360185" cy="49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0" y="20637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Conditional 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99581" y="831850"/>
            <a:ext cx="3729470" cy="58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our predictor pair is 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=i, X</a:t>
            </a:r>
            <a:r>
              <a:rPr lang="en-US" sz="1059" b="0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=j .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How to make a decision on Y value?  If all the above probabilities are given,  we compare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704850" y="1422400"/>
            <a:ext cx="3352800" cy="1223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22" y="211465"/>
            <a:ext cx="4597778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TPR &amp; FNR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55642" y="1256276"/>
            <a:ext cx="435008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67168" y="1292506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24250" y="1256276"/>
            <a:ext cx="381000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608772" y="1607625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7650" y="7780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TPR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31718" y="778092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FNR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  <p:pic>
        <p:nvPicPr>
          <p:cNvPr id="4097" name="Picture 1" descr="Machine generated alternative text:&#10;sensitivity, recall, hit rate, or true positive rate (TPR) &#10;TPR &#10;— 1 — FNR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" y="2279410"/>
            <a:ext cx="2756657" cy="49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971550" y="1997996"/>
            <a:ext cx="0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</p:cNvCxnSpPr>
          <p:nvPr/>
        </p:nvCxnSpPr>
        <p:spPr>
          <a:xfrm>
            <a:off x="3524250" y="1997996"/>
            <a:ext cx="0" cy="889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9" name="Picture 3" descr="Machine generated alternative text:&#10;miss rate or false negative rate (FNR) &#10;FNR &#10;1 — TPR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185" y="2897471"/>
            <a:ext cx="2533650" cy="54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0140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>
            <a:spLocks noGrp="1"/>
          </p:cNvSpPr>
          <p:nvPr>
            <p:ph type="title"/>
          </p:nvPr>
        </p:nvSpPr>
        <p:spPr>
          <a:xfrm>
            <a:off x="0" y="22899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5" name="Google Shape;395;p44"/>
          <p:cNvSpPr txBox="1">
            <a:spLocks noGrp="1"/>
          </p:cNvSpPr>
          <p:nvPr>
            <p:ph type="body" idx="1"/>
          </p:nvPr>
        </p:nvSpPr>
        <p:spPr>
          <a:xfrm>
            <a:off x="292248" y="877129"/>
            <a:ext cx="3976211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We assume independence of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and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both conditioned on Y </a:t>
            </a:r>
            <a:endParaRPr/>
          </a:p>
        </p:txBody>
      </p:sp>
      <p:sp>
        <p:nvSpPr>
          <p:cNvPr id="396" name="Google Shape;396;p44"/>
          <p:cNvSpPr/>
          <p:nvPr/>
        </p:nvSpPr>
        <p:spPr>
          <a:xfrm>
            <a:off x="363008" y="1401230"/>
            <a:ext cx="2122697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terms of joint conditional cdf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314" y="1125238"/>
            <a:ext cx="573088" cy="24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8827" y="1127673"/>
            <a:ext cx="579438" cy="23971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4"/>
          <p:cNvSpPr/>
          <p:nvPr/>
        </p:nvSpPr>
        <p:spPr>
          <a:xfrm>
            <a:off x="863204" y="1113099"/>
            <a:ext cx="451246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8938" y="1738313"/>
            <a:ext cx="2911475" cy="26193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4"/>
          <p:cNvSpPr/>
          <p:nvPr/>
        </p:nvSpPr>
        <p:spPr>
          <a:xfrm>
            <a:off x="281751" y="2138813"/>
            <a:ext cx="4113474" cy="4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Assumption of independence is one of the ways to get rid of gaps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 compute the marginal frequencies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title"/>
          </p:nvPr>
        </p:nvSpPr>
        <p:spPr>
          <a:xfrm>
            <a:off x="-18657" y="192553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independence. Example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7" name="Google Shape;407;p45"/>
          <p:cNvSpPr txBox="1">
            <a:spLocks noGrp="1"/>
          </p:cNvSpPr>
          <p:nvPr>
            <p:ph type="body" idx="1"/>
          </p:nvPr>
        </p:nvSpPr>
        <p:spPr>
          <a:xfrm>
            <a:off x="192151" y="864780"/>
            <a:ext cx="4375002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Georgia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 we have the same occurrences table as in the previous slide </a:t>
            </a:r>
            <a:endParaRPr/>
          </a:p>
        </p:txBody>
      </p:sp>
      <p:graphicFrame>
        <p:nvGraphicFramePr>
          <p:cNvPr id="408" name="Google Shape;408;p45"/>
          <p:cNvGraphicFramePr/>
          <p:nvPr/>
        </p:nvGraphicFramePr>
        <p:xfrm>
          <a:off x="312594" y="1501775"/>
          <a:ext cx="1330425" cy="90465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" name="Google Shape;409;p45"/>
          <p:cNvSpPr/>
          <p:nvPr/>
        </p:nvSpPr>
        <p:spPr>
          <a:xfrm>
            <a:off x="977824" y="1830179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5"/>
          <p:cNvSpPr/>
          <p:nvPr/>
        </p:nvSpPr>
        <p:spPr>
          <a:xfrm>
            <a:off x="790792" y="1969273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5"/>
          <p:cNvSpPr/>
          <p:nvPr/>
        </p:nvSpPr>
        <p:spPr>
          <a:xfrm>
            <a:off x="1008153" y="1993537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>
            <a:off x="857841" y="2151787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876580" y="2297255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1063721" y="214463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5"/>
          <p:cNvSpPr/>
          <p:nvPr/>
        </p:nvSpPr>
        <p:spPr>
          <a:xfrm>
            <a:off x="1068812" y="2297255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5"/>
          <p:cNvSpPr/>
          <p:nvPr/>
        </p:nvSpPr>
        <p:spPr>
          <a:xfrm>
            <a:off x="1372108" y="2242451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45"/>
          <p:cNvCxnSpPr/>
          <p:nvPr/>
        </p:nvCxnSpPr>
        <p:spPr>
          <a:xfrm>
            <a:off x="313859" y="1508898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8" name="Google Shape;418;p45"/>
          <p:cNvSpPr txBox="1"/>
          <p:nvPr/>
        </p:nvSpPr>
        <p:spPr>
          <a:xfrm>
            <a:off x="464609" y="1455675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p45"/>
          <p:cNvSpPr txBox="1"/>
          <p:nvPr/>
        </p:nvSpPr>
        <p:spPr>
          <a:xfrm>
            <a:off x="255479" y="1566235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420" name="Google Shape;420;p45"/>
          <p:cNvGraphicFramePr/>
          <p:nvPr/>
        </p:nvGraphicFramePr>
        <p:xfrm>
          <a:off x="2245132" y="1520298"/>
          <a:ext cx="1330425" cy="90465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1" name="Google Shape;421;p45"/>
          <p:cNvSpPr/>
          <p:nvPr/>
        </p:nvSpPr>
        <p:spPr>
          <a:xfrm>
            <a:off x="2910361" y="1848702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2723329" y="1987796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2940691" y="2012060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5"/>
          <p:cNvSpPr/>
          <p:nvPr/>
        </p:nvSpPr>
        <p:spPr>
          <a:xfrm>
            <a:off x="2790379" y="2170310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5"/>
          <p:cNvSpPr/>
          <p:nvPr/>
        </p:nvSpPr>
        <p:spPr>
          <a:xfrm>
            <a:off x="2809118" y="231577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5"/>
          <p:cNvSpPr/>
          <p:nvPr/>
        </p:nvSpPr>
        <p:spPr>
          <a:xfrm>
            <a:off x="2996259" y="2163161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5"/>
          <p:cNvSpPr/>
          <p:nvPr/>
        </p:nvSpPr>
        <p:spPr>
          <a:xfrm>
            <a:off x="3001350" y="2315778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3304645" y="2260974"/>
            <a:ext cx="60659" cy="54593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1"/>
              <a:buFont typeface="Arial"/>
              <a:buNone/>
            </a:pPr>
            <a:endParaRPr sz="681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45"/>
          <p:cNvCxnSpPr/>
          <p:nvPr/>
        </p:nvCxnSpPr>
        <p:spPr>
          <a:xfrm>
            <a:off x="2246396" y="1527421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0" name="Google Shape;430;p45"/>
          <p:cNvSpPr txBox="1"/>
          <p:nvPr/>
        </p:nvSpPr>
        <p:spPr>
          <a:xfrm>
            <a:off x="2397147" y="1474198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1" name="Google Shape;431;p45"/>
          <p:cNvSpPr txBox="1"/>
          <p:nvPr/>
        </p:nvSpPr>
        <p:spPr>
          <a:xfrm>
            <a:off x="2188016" y="1584757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2" name="Google Shape;432;p45"/>
          <p:cNvSpPr txBox="1"/>
          <p:nvPr/>
        </p:nvSpPr>
        <p:spPr>
          <a:xfrm>
            <a:off x="700778" y="2491460"/>
            <a:ext cx="335467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5"/>
          <p:cNvSpPr txBox="1"/>
          <p:nvPr/>
        </p:nvSpPr>
        <p:spPr>
          <a:xfrm>
            <a:off x="3607609" y="1844773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3+0=3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5"/>
          <p:cNvSpPr txBox="1"/>
          <p:nvPr/>
        </p:nvSpPr>
        <p:spPr>
          <a:xfrm>
            <a:off x="3605727" y="2185794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4+1=5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5"/>
          <p:cNvSpPr txBox="1"/>
          <p:nvPr/>
        </p:nvSpPr>
        <p:spPr>
          <a:xfrm>
            <a:off x="2725928" y="2514311"/>
            <a:ext cx="43219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3+4=7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5"/>
          <p:cNvSpPr txBox="1"/>
          <p:nvPr/>
        </p:nvSpPr>
        <p:spPr>
          <a:xfrm>
            <a:off x="3158126" y="2509983"/>
            <a:ext cx="447601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0+1=1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5"/>
          <p:cNvSpPr txBox="1"/>
          <p:nvPr/>
        </p:nvSpPr>
        <p:spPr>
          <a:xfrm>
            <a:off x="3707633" y="2556552"/>
            <a:ext cx="919962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7+1=3+5=8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45"/>
          <p:cNvCxnSpPr/>
          <p:nvPr/>
        </p:nvCxnSpPr>
        <p:spPr>
          <a:xfrm>
            <a:off x="1779711" y="1954107"/>
            <a:ext cx="40830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9" name="Google Shape;439;p45"/>
          <p:cNvSpPr txBox="1"/>
          <p:nvPr/>
        </p:nvSpPr>
        <p:spPr>
          <a:xfrm>
            <a:off x="2322545" y="2521809"/>
            <a:ext cx="335467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>
            <a:spLocks noGrp="1"/>
          </p:cNvSpPr>
          <p:nvPr>
            <p:ph type="title"/>
          </p:nvPr>
        </p:nvSpPr>
        <p:spPr>
          <a:xfrm>
            <a:off x="-26416" y="298551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Joint estimation based on independence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6" name="Google Shape;446;p46"/>
          <p:cNvSpPr txBox="1">
            <a:spLocks noGrp="1"/>
          </p:cNvSpPr>
          <p:nvPr>
            <p:ph type="body" idx="1"/>
          </p:nvPr>
        </p:nvSpPr>
        <p:spPr>
          <a:xfrm>
            <a:off x="166704" y="877129"/>
            <a:ext cx="1778182" cy="643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Convert absolute frequencies to relative, dividing by the grand total </a:t>
            </a:r>
            <a:endParaRPr/>
          </a:p>
        </p:txBody>
      </p:sp>
      <p:graphicFrame>
        <p:nvGraphicFramePr>
          <p:cNvPr id="447" name="Google Shape;447;p46"/>
          <p:cNvGraphicFramePr/>
          <p:nvPr/>
        </p:nvGraphicFramePr>
        <p:xfrm>
          <a:off x="276577" y="1612116"/>
          <a:ext cx="1330425" cy="90465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?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48" name="Google Shape;448;p46"/>
          <p:cNvCxnSpPr/>
          <p:nvPr/>
        </p:nvCxnSpPr>
        <p:spPr>
          <a:xfrm>
            <a:off x="277841" y="1619239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9" name="Google Shape;449;p46"/>
          <p:cNvSpPr txBox="1"/>
          <p:nvPr/>
        </p:nvSpPr>
        <p:spPr>
          <a:xfrm>
            <a:off x="428592" y="1566016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219461" y="1676575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1623826" y="1937041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1650581" y="2272508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732677" y="2607975"/>
            <a:ext cx="398942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1189571" y="2601801"/>
            <a:ext cx="417464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46"/>
          <p:cNvSpPr txBox="1"/>
          <p:nvPr/>
        </p:nvSpPr>
        <p:spPr>
          <a:xfrm>
            <a:off x="1731683" y="2601800"/>
            <a:ext cx="316945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6"/>
          <p:cNvSpPr/>
          <p:nvPr/>
        </p:nvSpPr>
        <p:spPr>
          <a:xfrm>
            <a:off x="2053307" y="967941"/>
            <a:ext cx="2635658" cy="25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Fill the joint by the product of marginals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7" name="Google Shape;457;p46"/>
          <p:cNvGraphicFramePr/>
          <p:nvPr/>
        </p:nvGraphicFramePr>
        <p:xfrm>
          <a:off x="2753982" y="1615448"/>
          <a:ext cx="1330425" cy="90465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58" name="Google Shape;458;p46"/>
          <p:cNvCxnSpPr/>
          <p:nvPr/>
        </p:nvCxnSpPr>
        <p:spPr>
          <a:xfrm>
            <a:off x="2755246" y="1622571"/>
            <a:ext cx="443462" cy="294041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9" name="Google Shape;459;p46"/>
          <p:cNvSpPr txBox="1"/>
          <p:nvPr/>
        </p:nvSpPr>
        <p:spPr>
          <a:xfrm>
            <a:off x="2905997" y="1569348"/>
            <a:ext cx="340158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0" name="Google Shape;460;p46"/>
          <p:cNvSpPr txBox="1"/>
          <p:nvPr/>
        </p:nvSpPr>
        <p:spPr>
          <a:xfrm>
            <a:off x="2696866" y="1679907"/>
            <a:ext cx="327334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1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1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Google Shape;461;p46"/>
          <p:cNvSpPr txBox="1"/>
          <p:nvPr/>
        </p:nvSpPr>
        <p:spPr>
          <a:xfrm>
            <a:off x="4101231" y="1940372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6"/>
          <p:cNvSpPr txBox="1"/>
          <p:nvPr/>
        </p:nvSpPr>
        <p:spPr>
          <a:xfrm>
            <a:off x="4105494" y="2272507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6"/>
          <p:cNvSpPr txBox="1"/>
          <p:nvPr/>
        </p:nvSpPr>
        <p:spPr>
          <a:xfrm>
            <a:off x="3210082" y="2611306"/>
            <a:ext cx="352274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7/8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6"/>
          <p:cNvSpPr txBox="1"/>
          <p:nvPr/>
        </p:nvSpPr>
        <p:spPr>
          <a:xfrm>
            <a:off x="3666976" y="2605132"/>
            <a:ext cx="549508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1/8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6"/>
          <p:cNvSpPr txBox="1"/>
          <p:nvPr/>
        </p:nvSpPr>
        <p:spPr>
          <a:xfrm>
            <a:off x="4196870" y="2565809"/>
            <a:ext cx="316945" cy="20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8605" y="1898353"/>
            <a:ext cx="339926" cy="326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164" y="1902750"/>
            <a:ext cx="271255" cy="31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8872" y="2207065"/>
            <a:ext cx="313484" cy="320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14164" y="2207065"/>
            <a:ext cx="306654" cy="3208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0" name="Google Shape;470;p46"/>
          <p:cNvCxnSpPr/>
          <p:nvPr/>
        </p:nvCxnSpPr>
        <p:spPr>
          <a:xfrm>
            <a:off x="2048628" y="2075384"/>
            <a:ext cx="575705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7"/>
          <p:cNvSpPr txBox="1"/>
          <p:nvPr/>
        </p:nvSpPr>
        <p:spPr>
          <a:xfrm>
            <a:off x="0" y="130175"/>
            <a:ext cx="46101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Bayes Optimal Classifier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47"/>
          <p:cNvPicPr preferRelativeResize="0"/>
          <p:nvPr/>
        </p:nvPicPr>
        <p:blipFill rotWithShape="1">
          <a:blip r:embed="rId3">
            <a:alphaModFix/>
          </a:blip>
          <a:srcRect l="10570" t="19931" r="5830" b="21609"/>
          <a:stretch/>
        </p:blipFill>
        <p:spPr>
          <a:xfrm>
            <a:off x="781050" y="587374"/>
            <a:ext cx="2971800" cy="2688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"/>
          <p:cNvSpPr txBox="1">
            <a:spLocks noGrp="1"/>
          </p:cNvSpPr>
          <p:nvPr>
            <p:ph type="title"/>
          </p:nvPr>
        </p:nvSpPr>
        <p:spPr>
          <a:xfrm>
            <a:off x="-11860" y="256748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Google Shape;482;p48"/>
          <p:cNvSpPr txBox="1">
            <a:spLocks noGrp="1"/>
          </p:cNvSpPr>
          <p:nvPr>
            <p:ph type="body" idx="1"/>
          </p:nvPr>
        </p:nvSpPr>
        <p:spPr>
          <a:xfrm>
            <a:off x="171450" y="646420"/>
            <a:ext cx="434300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</a:pPr>
            <a:r>
              <a:rPr lang="en-US" sz="10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Naive Bayes classifier on Wiki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If we have many features, each taking on many values,  our occurrence table will be sparse. This means, most of the cells will have zero frequency.  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Having the direct estimated Bayes classifier will compare zeros in most of the cases.  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latin typeface="Georgia"/>
                <a:ea typeface="Georgia"/>
                <a:cs typeface="Georgia"/>
                <a:sym typeface="Georgia"/>
              </a:rPr>
              <a:t> That is why we better assume independence to estimate the probabilities.  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83" name="Google Shape;483;p48" descr="73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0650" y="2035175"/>
            <a:ext cx="1769176" cy="1129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9"/>
          <p:cNvSpPr txBox="1">
            <a:spLocks noGrp="1"/>
          </p:cNvSpPr>
          <p:nvPr>
            <p:ph type="title"/>
          </p:nvPr>
        </p:nvSpPr>
        <p:spPr>
          <a:xfrm>
            <a:off x="7583" y="209697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Google Shape;489;p49"/>
          <p:cNvSpPr txBox="1">
            <a:spLocks noGrp="1"/>
          </p:cNvSpPr>
          <p:nvPr>
            <p:ph type="body" idx="1"/>
          </p:nvPr>
        </p:nvSpPr>
        <p:spPr>
          <a:xfrm>
            <a:off x="223565" y="801770"/>
            <a:ext cx="4291285" cy="103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Suppose, we have the following occurrence table for the first class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If combination for some value 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variable X, and some value y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of variable Y, the combination (x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, y</a:t>
            </a:r>
            <a:r>
              <a:rPr lang="en-US" baseline="-25000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) did not occur in the training set, but it is expected in the testing set, it is recommended to add a very small frequency of this value, taking away from the other values. </a:t>
            </a:r>
            <a:r>
              <a:rPr lang="en-US" sz="907">
                <a:latin typeface="Georgia"/>
                <a:ea typeface="Georgia"/>
                <a:cs typeface="Georgia"/>
                <a:sym typeface="Georgia"/>
              </a:rPr>
              <a:t> </a:t>
            </a:r>
            <a:endParaRPr/>
          </a:p>
        </p:txBody>
      </p:sp>
      <p:sp>
        <p:nvSpPr>
          <p:cNvPr id="490" name="Google Shape;490;p49"/>
          <p:cNvSpPr txBox="1"/>
          <p:nvPr/>
        </p:nvSpPr>
        <p:spPr>
          <a:xfrm>
            <a:off x="3512446" y="2471343"/>
            <a:ext cx="679167" cy="22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75" tIns="17275" rIns="34575" bIns="17275" anchor="t" anchorCtr="0">
            <a:normAutofit/>
          </a:bodyPr>
          <a:lstStyle/>
          <a:p>
            <a:pPr marL="86434" marR="0" lvl="0" indent="-864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Y=1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1" name="Google Shape;491;p49"/>
          <p:cNvGraphicFramePr/>
          <p:nvPr/>
        </p:nvGraphicFramePr>
        <p:xfrm>
          <a:off x="1009650" y="1927638"/>
          <a:ext cx="2080750" cy="140212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4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92" name="Google Shape;492;p49"/>
          <p:cNvCxnSpPr/>
          <p:nvPr/>
        </p:nvCxnSpPr>
        <p:spPr>
          <a:xfrm>
            <a:off x="1009650" y="1927638"/>
            <a:ext cx="414648" cy="34697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49"/>
          <p:cNvSpPr txBox="1"/>
          <p:nvPr/>
        </p:nvSpPr>
        <p:spPr>
          <a:xfrm>
            <a:off x="1139357" y="1869375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4" name="Google Shape;494;p49"/>
          <p:cNvSpPr txBox="1"/>
          <p:nvPr/>
        </p:nvSpPr>
        <p:spPr>
          <a:xfrm>
            <a:off x="958830" y="2033790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5" name="Google Shape;495;p49"/>
          <p:cNvSpPr/>
          <p:nvPr/>
        </p:nvSpPr>
        <p:spPr>
          <a:xfrm>
            <a:off x="1479838" y="2335895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9"/>
          <p:cNvSpPr/>
          <p:nvPr/>
        </p:nvSpPr>
        <p:spPr>
          <a:xfrm>
            <a:off x="1691765" y="2438530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9"/>
          <p:cNvSpPr/>
          <p:nvPr/>
        </p:nvSpPr>
        <p:spPr>
          <a:xfrm>
            <a:off x="1920365" y="276169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49"/>
          <p:cNvSpPr/>
          <p:nvPr/>
        </p:nvSpPr>
        <p:spPr>
          <a:xfrm>
            <a:off x="2050010" y="276169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9"/>
          <p:cNvSpPr/>
          <p:nvPr/>
        </p:nvSpPr>
        <p:spPr>
          <a:xfrm>
            <a:off x="2110893" y="2643481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49"/>
          <p:cNvSpPr/>
          <p:nvPr/>
        </p:nvSpPr>
        <p:spPr>
          <a:xfrm>
            <a:off x="2417327" y="2403619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0"/>
          <p:cNvSpPr txBox="1">
            <a:spLocks noGrp="1"/>
          </p:cNvSpPr>
          <p:nvPr>
            <p:ph type="title"/>
          </p:nvPr>
        </p:nvSpPr>
        <p:spPr>
          <a:xfrm>
            <a:off x="7583" y="258509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6" name="Google Shape;506;p50"/>
          <p:cNvSpPr txBox="1">
            <a:spLocks noGrp="1"/>
          </p:cNvSpPr>
          <p:nvPr>
            <p:ph type="body" idx="1"/>
          </p:nvPr>
        </p:nvSpPr>
        <p:spPr>
          <a:xfrm>
            <a:off x="147162" y="652763"/>
            <a:ext cx="4368778" cy="28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870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Compute joint conditional probabilities, assuming conditional independence </a:t>
            </a:r>
            <a:endParaRPr sz="907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507" name="Google Shape;507;p50"/>
          <p:cNvGraphicFramePr/>
          <p:nvPr/>
        </p:nvGraphicFramePr>
        <p:xfrm>
          <a:off x="222272" y="1306855"/>
          <a:ext cx="1828875" cy="146891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3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08" name="Google Shape;508;p50"/>
          <p:cNvGraphicFramePr/>
          <p:nvPr/>
        </p:nvGraphicFramePr>
        <p:xfrm>
          <a:off x="2660780" y="1306855"/>
          <a:ext cx="1828750" cy="1402120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3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09" name="Google Shape;509;p50"/>
          <p:cNvCxnSpPr/>
          <p:nvPr/>
        </p:nvCxnSpPr>
        <p:spPr>
          <a:xfrm>
            <a:off x="222272" y="1306855"/>
            <a:ext cx="381108" cy="34864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0" name="Google Shape;510;p50"/>
          <p:cNvCxnSpPr/>
          <p:nvPr/>
        </p:nvCxnSpPr>
        <p:spPr>
          <a:xfrm>
            <a:off x="2660780" y="1306854"/>
            <a:ext cx="381108" cy="34864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1" name="Google Shape;511;p50"/>
          <p:cNvSpPr/>
          <p:nvPr/>
        </p:nvSpPr>
        <p:spPr>
          <a:xfrm>
            <a:off x="603380" y="2682546"/>
            <a:ext cx="10278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 = 1</a:t>
            </a: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2" name="Google Shape;512;p50"/>
          <p:cNvSpPr txBox="1"/>
          <p:nvPr/>
        </p:nvSpPr>
        <p:spPr>
          <a:xfrm>
            <a:off x="332765" y="1216769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3" name="Google Shape;513;p50"/>
          <p:cNvSpPr txBox="1"/>
          <p:nvPr/>
        </p:nvSpPr>
        <p:spPr>
          <a:xfrm>
            <a:off x="2736980" y="1223787"/>
            <a:ext cx="3714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4" name="Google Shape;514;p50"/>
          <p:cNvSpPr txBox="1"/>
          <p:nvPr/>
        </p:nvSpPr>
        <p:spPr>
          <a:xfrm>
            <a:off x="179925" y="140655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5" name="Google Shape;515;p50"/>
          <p:cNvSpPr txBox="1"/>
          <p:nvPr/>
        </p:nvSpPr>
        <p:spPr>
          <a:xfrm>
            <a:off x="2594260" y="1376407"/>
            <a:ext cx="33855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Google Shape;516;p50"/>
          <p:cNvSpPr/>
          <p:nvPr/>
        </p:nvSpPr>
        <p:spPr>
          <a:xfrm>
            <a:off x="3108408" y="2666806"/>
            <a:ext cx="10518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Class Y = 2</a:t>
            </a:r>
            <a:endParaRPr sz="14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50"/>
          <p:cNvSpPr/>
          <p:nvPr/>
        </p:nvSpPr>
        <p:spPr>
          <a:xfrm>
            <a:off x="3194180" y="1731702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50"/>
          <p:cNvSpPr/>
          <p:nvPr/>
        </p:nvSpPr>
        <p:spPr>
          <a:xfrm>
            <a:off x="3544233" y="176556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50"/>
          <p:cNvSpPr/>
          <p:nvPr/>
        </p:nvSpPr>
        <p:spPr>
          <a:xfrm>
            <a:off x="3422780" y="1995576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0"/>
          <p:cNvSpPr/>
          <p:nvPr/>
        </p:nvSpPr>
        <p:spPr>
          <a:xfrm>
            <a:off x="3485993" y="2196870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50"/>
          <p:cNvSpPr/>
          <p:nvPr/>
        </p:nvSpPr>
        <p:spPr>
          <a:xfrm>
            <a:off x="3583460" y="2162089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0"/>
          <p:cNvSpPr/>
          <p:nvPr/>
        </p:nvSpPr>
        <p:spPr>
          <a:xfrm>
            <a:off x="3644227" y="2075534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50"/>
          <p:cNvSpPr/>
          <p:nvPr/>
        </p:nvSpPr>
        <p:spPr>
          <a:xfrm>
            <a:off x="3891719" y="2034533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0"/>
          <p:cNvSpPr/>
          <p:nvPr/>
        </p:nvSpPr>
        <p:spPr>
          <a:xfrm>
            <a:off x="3901593" y="2194087"/>
            <a:ext cx="61894" cy="67724"/>
          </a:xfrm>
          <a:prstGeom prst="ellipse">
            <a:avLst/>
          </a:prstGeom>
          <a:gradFill>
            <a:gsLst>
              <a:gs pos="0">
                <a:schemeClr val="dk1"/>
              </a:gs>
              <a:gs pos="80000">
                <a:schemeClr val="dk1"/>
              </a:gs>
              <a:gs pos="100000">
                <a:schemeClr val="dk1"/>
              </a:gs>
            </a:gsLst>
            <a:lin ang="16200000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>
            <a:spLocks noGrp="1"/>
          </p:cNvSpPr>
          <p:nvPr>
            <p:ph type="title"/>
          </p:nvPr>
        </p:nvSpPr>
        <p:spPr>
          <a:xfrm>
            <a:off x="0" y="284982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 classifier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51"/>
          <p:cNvSpPr/>
          <p:nvPr/>
        </p:nvSpPr>
        <p:spPr>
          <a:xfrm>
            <a:off x="115252" y="737610"/>
            <a:ext cx="4247197" cy="4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grand total = 6 + 8 = 14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 we can estimate the prior distribution of class variable Y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1" name="Google Shape;53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946" y="1085347"/>
            <a:ext cx="2043201" cy="3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1"/>
          <p:cNvSpPr/>
          <p:nvPr/>
        </p:nvSpPr>
        <p:spPr>
          <a:xfrm>
            <a:off x="115252" y="1390302"/>
            <a:ext cx="3584037" cy="41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9"/>
              <a:buFont typeface="Arial"/>
              <a:buNone/>
            </a:pPr>
            <a:r>
              <a:rPr lang="en-US" sz="1059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Assuming conditional independence, the product table for the second class is 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1"/>
          <p:cNvSpPr txBox="1"/>
          <p:nvPr/>
        </p:nvSpPr>
        <p:spPr>
          <a:xfrm>
            <a:off x="2470150" y="2554288"/>
            <a:ext cx="733425" cy="55403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4" name="Google Shape;534;p51"/>
          <p:cNvGraphicFramePr/>
          <p:nvPr/>
        </p:nvGraphicFramePr>
        <p:xfrm>
          <a:off x="216946" y="1966978"/>
          <a:ext cx="1828875" cy="1473235"/>
        </p:xfrm>
        <a:graphic>
          <a:graphicData uri="http://schemas.openxmlformats.org/drawingml/2006/table">
            <a:tbl>
              <a:tblPr firstRow="1" bandRow="1">
                <a:noFill/>
                <a:tableStyleId>{48EFB82E-E45C-4DF4-AFD7-8C2AADFE851E}</a:tableStyleId>
              </a:tblPr>
              <a:tblGrid>
                <a:gridCol w="36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600" b="1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600" b="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5" name="Google Shape;535;p51"/>
          <p:cNvSpPr/>
          <p:nvPr/>
        </p:nvSpPr>
        <p:spPr>
          <a:xfrm>
            <a:off x="2210455" y="1996827"/>
            <a:ext cx="13320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Y = 2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1"/>
          <p:cNvSpPr/>
          <p:nvPr/>
        </p:nvSpPr>
        <p:spPr>
          <a:xfrm>
            <a:off x="323850" y="1904494"/>
            <a:ext cx="3241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37" name="Google Shape;537;p51"/>
          <p:cNvCxnSpPr/>
          <p:nvPr/>
        </p:nvCxnSpPr>
        <p:spPr>
          <a:xfrm>
            <a:off x="216946" y="1966978"/>
            <a:ext cx="349876" cy="310387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8" name="Google Shape;538;p51"/>
          <p:cNvSpPr/>
          <p:nvPr/>
        </p:nvSpPr>
        <p:spPr>
          <a:xfrm>
            <a:off x="190898" y="2033840"/>
            <a:ext cx="33855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1200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200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2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517" cy="389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Naive Bayesian</a:t>
            </a:r>
            <a:r>
              <a:rPr lang="en-US">
                <a:solidFill>
                  <a:srgbClr val="366092"/>
                </a:solidFill>
              </a:rPr>
              <a:t>: The Basic Idea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4" name="Google Shape;544;p52"/>
          <p:cNvSpPr txBox="1"/>
          <p:nvPr/>
        </p:nvSpPr>
        <p:spPr>
          <a:xfrm>
            <a:off x="419200" y="775025"/>
            <a:ext cx="403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For a given new record to be classified, find other records like it (i.e., same values for the predictors)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What is the prevalent class among those records?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Assign that class to your new record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d2d657862f_0_4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Usage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0" name="Google Shape;550;gd2d657862f_0_4"/>
          <p:cNvSpPr txBox="1"/>
          <p:nvPr/>
        </p:nvSpPr>
        <p:spPr>
          <a:xfrm>
            <a:off x="419200" y="775025"/>
            <a:ext cx="4035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Requires categorical variables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Numerical variable must be binned and converted to categorical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Can be used with very large data sets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Example:  Spell check programs assign your misspelled word to an established “class” (i.e., correctly spelled word)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TNR &amp; FPR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1336642" y="1256275"/>
            <a:ext cx="435008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448168" y="1617436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943350" y="1232056"/>
            <a:ext cx="381000" cy="702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027872" y="1269540"/>
            <a:ext cx="211956" cy="2854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77809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TNR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718" y="77809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FPR</a:t>
            </a:r>
          </a:p>
        </p:txBody>
      </p:sp>
      <p:cxnSp>
        <p:nvCxnSpPr>
          <p:cNvPr id="13" name="Прямая со стрелкой 12"/>
          <p:cNvCxnSpPr>
            <a:stCxn id="4" idx="2"/>
          </p:cNvCxnSpPr>
          <p:nvPr/>
        </p:nvCxnSpPr>
        <p:spPr>
          <a:xfrm>
            <a:off x="971550" y="1997996"/>
            <a:ext cx="0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1" name="Picture 1" descr="Machine generated alternative text:&#10;specificity, selectivity or true negative rate (TNR) &#10;TN &#10;TNR &#10;N &#10;TN &#10;1 - FPR &#10;TN + FP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4373"/>
            <a:ext cx="2381250" cy="47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933" y="2927015"/>
            <a:ext cx="2489167" cy="531986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5" idx="2"/>
          </p:cNvCxnSpPr>
          <p:nvPr/>
        </p:nvCxnSpPr>
        <p:spPr>
          <a:xfrm>
            <a:off x="3524250" y="1997996"/>
            <a:ext cx="0" cy="875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51AD40-6C74-4B57-AFB8-5E52F162D948}"/>
              </a:ext>
            </a:extLst>
          </p:cNvPr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</p:spTree>
    <p:extLst>
      <p:ext uri="{BB962C8B-B14F-4D97-AF65-F5344CB8AC3E}">
        <p14:creationId xmlns:p14="http://schemas.microsoft.com/office/powerpoint/2010/main" val="3098283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2d657862f_0_1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366092"/>
                </a:solidFill>
              </a:rPr>
              <a:t>Solution – Naive Bayes</a:t>
            </a: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>
              <a:solidFill>
                <a:srgbClr val="366092"/>
              </a:solidFill>
            </a:endParaRPr>
          </a:p>
        </p:txBody>
      </p:sp>
      <p:sp>
        <p:nvSpPr>
          <p:cNvPr id="556" name="Google Shape;556;gd2d657862f_0_10"/>
          <p:cNvSpPr txBox="1"/>
          <p:nvPr/>
        </p:nvSpPr>
        <p:spPr>
          <a:xfrm>
            <a:off x="419200" y="775025"/>
            <a:ext cx="4035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557" name="Google Shape;557;gd2d657862f_0_10"/>
          <p:cNvSpPr txBox="1"/>
          <p:nvPr/>
        </p:nvSpPr>
        <p:spPr>
          <a:xfrm>
            <a:off x="311950" y="770150"/>
            <a:ext cx="4035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Assume independence of predictor variables (within each class)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Use multiplication rule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Find same probability that record belongs to class C, given predictor values, without limiting calculation to records that share all those same values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d2d657862f_0_15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Calculation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3" name="Google Shape;563;gd2d657862f_0_15"/>
          <p:cNvSpPr txBox="1"/>
          <p:nvPr/>
        </p:nvSpPr>
        <p:spPr>
          <a:xfrm>
            <a:off x="121850" y="555675"/>
            <a:ext cx="43332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Take a record, and note its predictor values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Find the probabilities those predictor values occur across all records in C1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Multiply them together, then by proportion of records belonging to C1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Same for C2, C3, etc.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Prob. of belonging to C1 is value from step (3) divide by sum of all such values C1 … Cn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Establish &amp; adjust a “cutoff” prob. for class of interest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2d657862f_0_2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Example: Financial Fraud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9" name="Google Shape;569;gd2d657862f_0_20"/>
          <p:cNvSpPr txBox="1"/>
          <p:nvPr/>
        </p:nvSpPr>
        <p:spPr>
          <a:xfrm>
            <a:off x="419200" y="775025"/>
            <a:ext cx="4035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Target variable:  Audit finds fraud, no fraud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Predictors:  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2571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Prior pending legal charges (yes/no)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2571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Size of firm (small/large)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2d657862f_0_25"/>
          <p:cNvSpPr txBox="1"/>
          <p:nvPr/>
        </p:nvSpPr>
        <p:spPr>
          <a:xfrm>
            <a:off x="419200" y="775025"/>
            <a:ext cx="4035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575" name="Google Shape;575;gd2d657862f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570" y="541875"/>
            <a:ext cx="3873976" cy="27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2d657862f_0_3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Exact Bayes Calculations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1" name="Google Shape;581;gd2d657862f_0_30"/>
          <p:cNvSpPr txBox="1"/>
          <p:nvPr/>
        </p:nvSpPr>
        <p:spPr>
          <a:xfrm>
            <a:off x="419200" y="775025"/>
            <a:ext cx="4035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Goal</a:t>
            </a: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: classify (as “fraudulent” or as “truthful”) a small firm with charges filed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There are 2 firms like that, one fraudulent and the other truthful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P(fraud | charges=y, size=small) = ½ = 0.50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Note: calculation is limited to the two firms matching those characteristics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d2d657862f_0_35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r>
              <a:rPr lang="en-US">
                <a:solidFill>
                  <a:srgbClr val="366092"/>
                </a:solidFill>
              </a:rPr>
              <a:t>Naïve Bayes Calculations</a:t>
            </a: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8571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>
              <a:solidFill>
                <a:srgbClr val="366092"/>
              </a:solidFill>
            </a:endParaRPr>
          </a:p>
        </p:txBody>
      </p:sp>
      <p:sp>
        <p:nvSpPr>
          <p:cNvPr id="587" name="Google Shape;587;gd2d657862f_0_35"/>
          <p:cNvSpPr txBox="1"/>
          <p:nvPr/>
        </p:nvSpPr>
        <p:spPr>
          <a:xfrm>
            <a:off x="309575" y="566725"/>
            <a:ext cx="4035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Compute 2 quantities: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Proportion of “charges = y” among frauds, times proportion of “small” among frauds, times proportion frauds                  = 3/4 * 1/4 * 4/10 = 0.075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Prop “charges = y” among frauds, times prop. “small” among truthfuls, times prop. truthfuls  = 1/6 * 4/6 * 6/10 = 0.067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P(fraud | charges, small) = 0.075/(0.075+0.067)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         			          = 0.53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2d657862f_0_40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Naïve Bayes, cont.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3" name="Google Shape;593;gd2d657862f_0_40"/>
          <p:cNvSpPr txBox="1"/>
          <p:nvPr/>
        </p:nvSpPr>
        <p:spPr>
          <a:xfrm>
            <a:off x="419200" y="775025"/>
            <a:ext cx="40359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Note that probability estimate does not differ greatly from exact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All records are used in calculations, not just those matching predictor values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This makes calculations practical in most circumstances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MingLiU"/>
              <a:buChar char="●"/>
            </a:pPr>
            <a:r>
              <a:rPr lang="en-US" sz="1400" b="0" i="0" u="none" strike="noStrike" cap="none">
                <a:solidFill>
                  <a:srgbClr val="000000"/>
                </a:solidFill>
                <a:latin typeface="PMingLiU"/>
                <a:ea typeface="PMingLiU"/>
                <a:cs typeface="PMingLiU"/>
                <a:sym typeface="PMingLiU"/>
              </a:rPr>
              <a:t>Relies on assumption of independence between predictor variables within each class</a:t>
            </a: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2d657862f_0_54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Independence Assumption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9" name="Google Shape;599;gd2d657862f_0_54"/>
          <p:cNvSpPr txBox="1"/>
          <p:nvPr/>
        </p:nvSpPr>
        <p:spPr>
          <a:xfrm>
            <a:off x="419200" y="775025"/>
            <a:ext cx="40359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Not strictly justified (variables often correlated with one another)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Often “good enough” – ranking of probabilities is more important than unbiased estimate of actual probabilities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2d657862f_0_59"/>
          <p:cNvSpPr txBox="1">
            <a:spLocks noGrp="1"/>
          </p:cNvSpPr>
          <p:nvPr>
            <p:ph type="title"/>
          </p:nvPr>
        </p:nvSpPr>
        <p:spPr>
          <a:xfrm>
            <a:off x="3750" y="1120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Example - Flight Delays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Google Shape;605;gd2d657862f_0_59"/>
          <p:cNvSpPr txBox="1"/>
          <p:nvPr/>
        </p:nvSpPr>
        <p:spPr>
          <a:xfrm>
            <a:off x="53600" y="409275"/>
            <a:ext cx="45339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>
                <a:latin typeface="PMingLiU"/>
                <a:ea typeface="PMingLiU"/>
                <a:cs typeface="PMingLiU"/>
                <a:sym typeface="PMingLiU"/>
              </a:rPr>
              <a:t>Predictors</a:t>
            </a:r>
            <a:endParaRPr sz="1100" b="1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Day of Week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Coded as 1 = Monday, 2 = Tuesday, ..., 7 = Sunday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Sch. Dep. Time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Broken down into 18 intervals between 6:00 AM and 10:00 PM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Origin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	Three airport codes: DCA (Reagan National), IAD (Dulles),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              BWI (Baltimore–Washington Int’l)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u="sng">
                <a:latin typeface="PMingLiU"/>
                <a:ea typeface="PMingLiU"/>
                <a:cs typeface="PMingLiU"/>
                <a:sym typeface="PMingLiU"/>
              </a:rPr>
              <a:t>Destination</a:t>
            </a: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	Three airport codes: JFK (Kennedy), LGA (LaGuardia), 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             EWR  (Newark)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Carrier		Eight airline codes: CO (Continental), DH (Atlantic Coast), 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DL (Delta),  MQ (American Eagle), OH (Comair), 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latin typeface="PMingLiU"/>
                <a:ea typeface="PMingLiU"/>
                <a:cs typeface="PMingLiU"/>
                <a:sym typeface="PMingLiU"/>
              </a:rPr>
              <a:t>                             RU (Continental Express), UA (United), and US (USAirways)</a:t>
            </a:r>
            <a:endParaRPr sz="10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d30a40e25c_0_2"/>
          <p:cNvSpPr txBox="1">
            <a:spLocks noGrp="1"/>
          </p:cNvSpPr>
          <p:nvPr>
            <p:ph type="title"/>
          </p:nvPr>
        </p:nvSpPr>
        <p:spPr>
          <a:xfrm>
            <a:off x="90925" y="6492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366092"/>
                </a:solidFill>
              </a:rPr>
              <a:t>Data Prep</a:t>
            </a: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rgbClr val="366092"/>
              </a:solidFill>
            </a:endParaRPr>
          </a:p>
        </p:txBody>
      </p:sp>
      <p:sp>
        <p:nvSpPr>
          <p:cNvPr id="611" name="Google Shape;611;gd30a40e25c_0_2"/>
          <p:cNvSpPr txBox="1"/>
          <p:nvPr/>
        </p:nvSpPr>
        <p:spPr>
          <a:xfrm>
            <a:off x="37800" y="269600"/>
            <a:ext cx="4534500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 = pd.read_csv(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'FlightDelays.csv'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convert to categorical</a:t>
            </a:r>
            <a:endParaRPr sz="10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delays_df.DAY_WEEK = delays_df.DAY_WEEK.astype(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delays_df[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= delays_df[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].astype(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create hourly bins departure time</a:t>
            </a:r>
            <a:endParaRPr sz="10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delays_df.CRS_DEP_TIME = [</a:t>
            </a:r>
            <a:r>
              <a:rPr lang="en-US" sz="10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(t / </a:t>
            </a:r>
            <a:r>
              <a:rPr lang="en-US" sz="10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10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 </a:t>
            </a:r>
            <a:r>
              <a:rPr lang="en-US" sz="10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delays_df.CRS_DEP_TIME]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delays_df.CRS_DEP_TIME = delays_df.CRS_DEP_TIME.astype(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predictors = [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'DAY_WEEK'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'CRS_DEP_TIME'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'ORIGIN'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'DEST'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'CARRIER'</a:t>
            </a: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0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outcome = </a:t>
            </a:r>
            <a:r>
              <a:rPr lang="en-US" sz="100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endParaRPr sz="1000">
              <a:solidFill>
                <a:srgbClr val="A31515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24" y="211465"/>
            <a:ext cx="4601352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PPV &amp; FDR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71550" y="1232057"/>
            <a:ext cx="800100" cy="385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25432" y="1321017"/>
            <a:ext cx="305844" cy="205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24250" y="1224642"/>
            <a:ext cx="800100" cy="392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981450" y="1314196"/>
            <a:ext cx="252086" cy="1744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7780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PPV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718" y="778092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FDR</a:t>
            </a:r>
          </a:p>
        </p:txBody>
      </p:sp>
      <p:cxnSp>
        <p:nvCxnSpPr>
          <p:cNvPr id="13" name="Прямая со стрелкой 12"/>
          <p:cNvCxnSpPr>
            <a:stCxn id="4" idx="2"/>
          </p:cNvCxnSpPr>
          <p:nvPr/>
        </p:nvCxnSpPr>
        <p:spPr>
          <a:xfrm>
            <a:off x="971550" y="1997996"/>
            <a:ext cx="0" cy="28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5" name="Picture 1" descr="Machine generated alternative text:&#10;precision or positive predictive value (PPV) &#10;ppv &#10;1 - FDR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" y="2320135"/>
            <a:ext cx="2374726" cy="4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250" y="2836144"/>
            <a:ext cx="2226626" cy="596161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stCxn id="5" idx="2"/>
          </p:cNvCxnSpPr>
          <p:nvPr/>
        </p:nvCxnSpPr>
        <p:spPr>
          <a:xfrm>
            <a:off x="3524250" y="1997996"/>
            <a:ext cx="0" cy="81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922345D-BFA4-4489-A497-0D8F029EB7C8}"/>
              </a:ext>
            </a:extLst>
          </p:cNvPr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</p:spTree>
    <p:extLst>
      <p:ext uri="{BB962C8B-B14F-4D97-AF65-F5344CB8AC3E}">
        <p14:creationId xmlns:p14="http://schemas.microsoft.com/office/powerpoint/2010/main" val="116166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30a40e25c_0_7"/>
          <p:cNvSpPr txBox="1">
            <a:spLocks noGrp="1"/>
          </p:cNvSpPr>
          <p:nvPr>
            <p:ph type="title"/>
          </p:nvPr>
        </p:nvSpPr>
        <p:spPr>
          <a:xfrm>
            <a:off x="3750" y="1011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-US">
                <a:solidFill>
                  <a:srgbClr val="366092"/>
                </a:solidFill>
              </a:rPr>
              <a:t>Dummies and Partitioning</a:t>
            </a: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>
              <a:solidFill>
                <a:srgbClr val="36609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>
              <a:solidFill>
                <a:srgbClr val="366092"/>
              </a:solidFill>
            </a:endParaRPr>
          </a:p>
        </p:txBody>
      </p:sp>
      <p:sp>
        <p:nvSpPr>
          <p:cNvPr id="617" name="Google Shape;617;gd30a40e25c_0_7"/>
          <p:cNvSpPr txBox="1"/>
          <p:nvPr/>
        </p:nvSpPr>
        <p:spPr>
          <a:xfrm>
            <a:off x="133425" y="338875"/>
            <a:ext cx="4429200" cy="28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 = pd.get_dummies(delays_df[predictors])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 = delays_df[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'Flight Status'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].astype(</a:t>
            </a:r>
            <a:r>
              <a:rPr lang="en-US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'category'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classes = list(y.cat.categories)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split into training and validation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X_train, X_valid, y_train, y_valid = train_test_split(X, y,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test_size=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0.40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random_state=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30a40e25c_0_12"/>
          <p:cNvSpPr txBox="1">
            <a:spLocks noGrp="1"/>
          </p:cNvSpPr>
          <p:nvPr>
            <p:ph type="title"/>
          </p:nvPr>
        </p:nvSpPr>
        <p:spPr>
          <a:xfrm>
            <a:off x="25375" y="2063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Run Naive Bayes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3" name="Google Shape;623;gd30a40e25c_0_12"/>
          <p:cNvSpPr txBox="1"/>
          <p:nvPr/>
        </p:nvSpPr>
        <p:spPr>
          <a:xfrm>
            <a:off x="191450" y="465500"/>
            <a:ext cx="4263600" cy="30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run naive Bayes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delays_nb = MultinomialNB(alpha=</a:t>
            </a:r>
            <a:r>
              <a:rPr lang="en-US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delays_nb.fit(X_train, y_train)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predict probabilities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predProb_train = delays_nb.predict_proba(X_train)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predProb_valid = delays_nb.predict_proba(X_valid)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predict class membership</a:t>
            </a:r>
            <a:endParaRPr sz="105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y_valid_pred = delays_nb.predict(X_valid)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d2d657862f_0_64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Advantages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9" name="Google Shape;629;gd2d657862f_0_64"/>
          <p:cNvSpPr txBox="1"/>
          <p:nvPr/>
        </p:nvSpPr>
        <p:spPr>
          <a:xfrm>
            <a:off x="422825" y="764150"/>
            <a:ext cx="40359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Handles purely categorical data well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Works well with very large data sets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Simple &amp; computationally efficient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30a40e25c_0_25"/>
          <p:cNvSpPr txBox="1">
            <a:spLocks noGrp="1"/>
          </p:cNvSpPr>
          <p:nvPr>
            <p:ph type="title"/>
          </p:nvPr>
        </p:nvSpPr>
        <p:spPr>
          <a:xfrm>
            <a:off x="0" y="282575"/>
            <a:ext cx="46026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366092"/>
                </a:solidFill>
              </a:rPr>
              <a:t>Shortcomings</a:t>
            </a:r>
            <a:endParaRPr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5" name="Google Shape;635;gd30a40e25c_0_25"/>
          <p:cNvSpPr txBox="1"/>
          <p:nvPr/>
        </p:nvSpPr>
        <p:spPr>
          <a:xfrm>
            <a:off x="419200" y="775025"/>
            <a:ext cx="4035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Requires large number of records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MingLiU"/>
              <a:buChar char="●"/>
            </a:pPr>
            <a:r>
              <a:rPr lang="en-US">
                <a:latin typeface="PMingLiU"/>
                <a:ea typeface="PMingLiU"/>
                <a:cs typeface="PMingLiU"/>
                <a:sym typeface="PMingLiU"/>
              </a:rPr>
              <a:t>Problematic when a predictor category is not present in training data </a:t>
            </a: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4953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PMingLiU"/>
                <a:ea typeface="PMingLiU"/>
                <a:cs typeface="PMingLiU"/>
                <a:sym typeface="PMingLiU"/>
              </a:rPr>
              <a:t>Assigns 0 probability of response, ignoring information in other variables</a:t>
            </a:r>
            <a:endParaRPr sz="1100"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3"/>
          <p:cNvSpPr txBox="1">
            <a:spLocks noGrp="1"/>
          </p:cNvSpPr>
          <p:nvPr>
            <p:ph type="title"/>
          </p:nvPr>
        </p:nvSpPr>
        <p:spPr>
          <a:xfrm>
            <a:off x="316943" y="220532"/>
            <a:ext cx="3976211" cy="30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12"/>
              <a:t>Naive Bayes in Python</a:t>
            </a:r>
            <a:endParaRPr sz="1512"/>
          </a:p>
        </p:txBody>
      </p:sp>
      <p:sp>
        <p:nvSpPr>
          <p:cNvPr id="647" name="Google Shape;647;p53"/>
          <p:cNvSpPr txBox="1"/>
          <p:nvPr/>
        </p:nvSpPr>
        <p:spPr>
          <a:xfrm>
            <a:off x="202642" y="587375"/>
            <a:ext cx="43884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Simple Naive Bayes</a:t>
            </a: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on GitHub                               </a:t>
            </a:r>
            <a:r>
              <a:rPr lang="en-US" sz="10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endParaRPr sz="1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Spam filtratio</a:t>
            </a:r>
            <a:r>
              <a:rPr lang="en-US" sz="14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– on GitHub                                       </a:t>
            </a:r>
            <a:r>
              <a:rPr lang="en-US" sz="1000" b="0" i="0" u="sng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</a:t>
            </a:r>
            <a:endParaRPr sz="10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48" name="Google Shape;648;p5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5335" y="1110595"/>
            <a:ext cx="3019425" cy="226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/>
              <a:t>Bayes classifier quiz practice 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13853" y="987878"/>
                <a:ext cx="2767620" cy="1976548"/>
              </a:xfrm>
            </p:spPr>
            <p:txBody>
              <a:bodyPr/>
              <a:lstStyle/>
              <a:p>
                <a:r>
                  <a:rPr lang="en-CA" dirty="0">
                    <a:latin typeface="Times New Roman" panose="02020603050405020304" pitchFamily="18" charset="0"/>
                  </a:rPr>
                  <a:t>Q1. Suppose, we have the following data</a:t>
                </a: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pPr marL="0"/>
                <a:r>
                  <a:rPr lang="en-CA" dirty="0">
                    <a:latin typeface="Times New Roman" panose="02020603050405020304" pitchFamily="18" charset="0"/>
                  </a:rPr>
                  <a:t>This data has just classes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∈ {1, 2}, 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</a:rPr>
                  <a:t>but no predictors X. </a:t>
                </a:r>
              </a:p>
              <a:p>
                <a:pPr marL="0"/>
                <a:r>
                  <a:rPr lang="en-CA" dirty="0">
                    <a:latin typeface="Times New Roman" panose="02020603050405020304" pitchFamily="18" charset="0"/>
                  </a:rPr>
                  <a:t> </a:t>
                </a:r>
                <a:r>
                  <a:rPr lang="en-CA" i="1" dirty="0">
                    <a:latin typeface="Times New Roman" panose="02020603050405020304" pitchFamily="18" charset="0"/>
                  </a:rPr>
                  <a:t>Note, {</a:t>
                </a:r>
                <a:r>
                  <a:rPr lang="en-CA" i="1" dirty="0">
                    <a:solidFill>
                      <a:srgbClr val="FA000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CA" i="1" dirty="0">
                    <a:latin typeface="Times New Roman" panose="02020603050405020304" pitchFamily="18" charset="0"/>
                  </a:rPr>
                  <a:t>, </a:t>
                </a:r>
                <a:r>
                  <a:rPr lang="en-CA" i="1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CA" i="1" dirty="0">
                    <a:latin typeface="Times New Roman" panose="02020603050405020304" pitchFamily="18" charset="0"/>
                  </a:rPr>
                  <a:t>} are class labels, and they are not counts. </a:t>
                </a:r>
              </a:p>
              <a:p>
                <a:pPr marL="0"/>
                <a:r>
                  <a:rPr lang="en-CA" dirty="0">
                    <a:latin typeface="Times New Roman" panose="02020603050405020304" pitchFamily="18" charset="0"/>
                  </a:rPr>
                  <a:t>Estimate the prior probabilities of the classes </a:t>
                </a:r>
              </a:p>
              <a:p>
                <a:pPr mar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</a:endParaRPr>
              </a:p>
              <a:p>
                <a:pPr marL="0"/>
                <a:r>
                  <a:rPr lang="en-CA" dirty="0">
                    <a:latin typeface="Times New Roman" panose="02020603050405020304" pitchFamily="18" charset="0"/>
                  </a:rPr>
                  <a:t> </a:t>
                </a: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853" y="987878"/>
                <a:ext cx="2767620" cy="1976548"/>
              </a:xfrm>
              <a:blipFill>
                <a:blip r:embed="rId3"/>
                <a:stretch>
                  <a:fillRect l="-3084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3128335" y="1131032"/>
          <a:ext cx="488288" cy="148962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244144">
                  <a:extLst>
                    <a:ext uri="{9D8B030D-6E8A-4147-A177-3AD203B41FA5}">
                      <a16:colId xmlns:a16="http://schemas.microsoft.com/office/drawing/2014/main" val="3738277797"/>
                    </a:ext>
                  </a:extLst>
                </a:gridCol>
                <a:gridCol w="244144">
                  <a:extLst>
                    <a:ext uri="{9D8B030D-6E8A-4147-A177-3AD203B41FA5}">
                      <a16:colId xmlns:a16="http://schemas.microsoft.com/office/drawing/2014/main" val="2776783731"/>
                    </a:ext>
                  </a:extLst>
                </a:gridCol>
              </a:tblGrid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#</a:t>
                      </a:r>
                    </a:p>
                  </a:txBody>
                  <a:tcPr marL="68517" marR="68517" marT="34259" marB="3425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Y</a:t>
                      </a:r>
                    </a:p>
                  </a:txBody>
                  <a:tcPr marL="68517" marR="68517" marT="34259" marB="34259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445814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1</a:t>
                      </a:r>
                    </a:p>
                  </a:txBody>
                  <a:tcPr marL="68517" marR="68517" marT="34259" marB="34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8517" marR="68517" marT="34259" marB="34259"/>
                </a:tc>
                <a:extLst>
                  <a:ext uri="{0D108BD9-81ED-4DB2-BD59-A6C34878D82A}">
                    <a16:rowId xmlns:a16="http://schemas.microsoft.com/office/drawing/2014/main" val="2237542729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2</a:t>
                      </a:r>
                    </a:p>
                  </a:txBody>
                  <a:tcPr marL="68517" marR="68517" marT="34259" marB="34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68517" marR="68517" marT="34259" marB="34259"/>
                </a:tc>
                <a:extLst>
                  <a:ext uri="{0D108BD9-81ED-4DB2-BD59-A6C34878D82A}">
                    <a16:rowId xmlns:a16="http://schemas.microsoft.com/office/drawing/2014/main" val="1529868144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3</a:t>
                      </a:r>
                    </a:p>
                  </a:txBody>
                  <a:tcPr marL="68517" marR="68517" marT="34259" marB="34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8517" marR="68517" marT="34259" marB="34259"/>
                </a:tc>
                <a:extLst>
                  <a:ext uri="{0D108BD9-81ED-4DB2-BD59-A6C34878D82A}">
                    <a16:rowId xmlns:a16="http://schemas.microsoft.com/office/drawing/2014/main" val="1967985660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4</a:t>
                      </a:r>
                    </a:p>
                  </a:txBody>
                  <a:tcPr marL="68517" marR="68517" marT="34259" marB="34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8517" marR="68517" marT="34259" marB="34259"/>
                </a:tc>
                <a:extLst>
                  <a:ext uri="{0D108BD9-81ED-4DB2-BD59-A6C34878D82A}">
                    <a16:rowId xmlns:a16="http://schemas.microsoft.com/office/drawing/2014/main" val="2385660535"/>
                  </a:ext>
                </a:extLst>
              </a:tr>
              <a:tr h="24827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5</a:t>
                      </a:r>
                    </a:p>
                  </a:txBody>
                  <a:tcPr marL="68517" marR="68517" marT="34259" marB="342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 marL="68517" marR="68517" marT="34259" marB="34259"/>
                </a:tc>
                <a:extLst>
                  <a:ext uri="{0D108BD9-81ED-4DB2-BD59-A6C34878D82A}">
                    <a16:rowId xmlns:a16="http://schemas.microsoft.com/office/drawing/2014/main" val="160896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109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/>
              <a:t>Bayes classifier quiz practice 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00015" y="987878"/>
                <a:ext cx="3160261" cy="1701876"/>
              </a:xfrm>
            </p:spPr>
            <p:txBody>
              <a:bodyPr/>
              <a:lstStyle/>
              <a:p>
                <a:pPr marL="0"/>
                <a:r>
                  <a:rPr lang="en-CA" dirty="0">
                    <a:latin typeface="Times New Roman" panose="02020603050405020304" pitchFamily="18" charset="0"/>
                  </a:rPr>
                  <a:t>Q2. If new point y comes in, and we do not know its value, what is our best bet to classify it?</a:t>
                </a:r>
              </a:p>
              <a:p>
                <a:pPr marL="0"/>
                <a:r>
                  <a:rPr lang="en-CA" dirty="0">
                    <a:latin typeface="Times New Roman" panose="02020603050405020304" pitchFamily="18" charset="0"/>
                  </a:rPr>
                  <a:t> </a:t>
                </a:r>
              </a:p>
              <a:p>
                <a:pPr marL="256928" fontAlgn="ctr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A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A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CA" dirty="0">
                    <a:solidFill>
                      <a:srgbClr val="FA0000"/>
                    </a:solidFill>
                    <a:latin typeface="Times New Roman" panose="02020603050405020304" pitchFamily="18" charset="0"/>
                  </a:rPr>
                  <a:t>= 1</a:t>
                </a:r>
              </a:p>
              <a:p>
                <a:pPr marL="256928" fontAlgn="ctr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CA" dirty="0">
                    <a:solidFill>
                      <a:srgbClr val="00B050"/>
                    </a:solidFill>
                    <a:latin typeface="Times New Roman" panose="02020603050405020304" pitchFamily="18" charset="0"/>
                  </a:rPr>
                  <a:t>= 2</a:t>
                </a:r>
              </a:p>
              <a:p>
                <a:pPr marL="0"/>
                <a:r>
                  <a:rPr lang="en-CA" dirty="0">
                    <a:latin typeface="Times New Roman" panose="02020603050405020304" pitchFamily="18" charset="0"/>
                  </a:rPr>
                  <a:t> </a:t>
                </a: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00015" y="987878"/>
                <a:ext cx="3160261" cy="1701876"/>
              </a:xfrm>
              <a:blipFill>
                <a:blip r:embed="rId3"/>
                <a:stretch>
                  <a:fillRect l="-2697" t="-2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273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85223" y="281163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/>
              <a:t>Bayes classifier quiz practice 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39548" y="816679"/>
                <a:ext cx="2512342" cy="1862048"/>
              </a:xfrm>
            </p:spPr>
            <p:txBody>
              <a:bodyPr/>
              <a:lstStyle/>
              <a:p>
                <a:pPr marL="0"/>
                <a:r>
                  <a:rPr lang="en-CA" dirty="0">
                    <a:latin typeface="Times New Roman" panose="02020603050405020304" pitchFamily="18" charset="0"/>
                  </a:rPr>
                  <a:t>Q3. </a:t>
                </a:r>
              </a:p>
              <a:p>
                <a:pPr marL="0" algn="just"/>
                <a:r>
                  <a:rPr lang="en-CA" dirty="0">
                    <a:latin typeface="Times New Roman" panose="02020603050405020304" pitchFamily="18" charset="0"/>
                  </a:rPr>
                  <a:t>Now, suppose, we obtained more information about our 5 training points, thus having two predictor 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</a:rPr>
                  <a:t>. This allows us to compose the following tall format table. We need to convert it to a wide format. Which one is right?</a:t>
                </a:r>
              </a:p>
              <a:p>
                <a:pPr algn="just"/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9548" y="816679"/>
                <a:ext cx="2512342" cy="1862048"/>
              </a:xfrm>
              <a:blipFill>
                <a:blip r:embed="rId3"/>
                <a:stretch>
                  <a:fillRect l="-3641" t="-2623" r="-33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3098423" y="1067401"/>
              <a:ext cx="1067995" cy="1402956"/>
            </p:xfrm>
            <a:graphic>
              <a:graphicData uri="http://schemas.openxmlformats.org/drawingml/2006/table">
                <a:tbl>
                  <a:tblPr firstRow="1" bandRow="1">
                    <a:tableStyleId>{018AD3C5-F45F-4AC2-9C20-17E71BC9552C}</a:tableStyleId>
                  </a:tblPr>
                  <a:tblGrid>
                    <a:gridCol w="267004">
                      <a:extLst>
                        <a:ext uri="{9D8B030D-6E8A-4147-A177-3AD203B41FA5}">
                          <a16:colId xmlns:a16="http://schemas.microsoft.com/office/drawing/2014/main" val="4205481488"/>
                        </a:ext>
                      </a:extLst>
                    </a:gridCol>
                    <a:gridCol w="266993">
                      <a:extLst>
                        <a:ext uri="{9D8B030D-6E8A-4147-A177-3AD203B41FA5}">
                          <a16:colId xmlns:a16="http://schemas.microsoft.com/office/drawing/2014/main" val="4211527562"/>
                        </a:ext>
                      </a:extLst>
                    </a:gridCol>
                    <a:gridCol w="266999">
                      <a:extLst>
                        <a:ext uri="{9D8B030D-6E8A-4147-A177-3AD203B41FA5}">
                          <a16:colId xmlns:a16="http://schemas.microsoft.com/office/drawing/2014/main" val="2631839922"/>
                        </a:ext>
                      </a:extLst>
                    </a:gridCol>
                    <a:gridCol w="266999">
                      <a:extLst>
                        <a:ext uri="{9D8B030D-6E8A-4147-A177-3AD203B41FA5}">
                          <a16:colId xmlns:a16="http://schemas.microsoft.com/office/drawing/2014/main" val="1183621506"/>
                        </a:ext>
                      </a:extLst>
                    </a:gridCol>
                  </a:tblGrid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#</a:t>
                          </a:r>
                        </a:p>
                      </a:txBody>
                      <a:tcPr marL="34576" marR="34576" marT="17288" marB="17288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34576" marR="34576" marT="17288" marB="17288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34576" marR="34576" marT="17288" marB="17288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 marL="34576" marR="34576" marT="17288" marB="17288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076362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688128855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506902686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3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943134331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4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470609015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5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849004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3035920"/>
                  </p:ext>
                </p:extLst>
              </p:nvPr>
            </p:nvGraphicFramePr>
            <p:xfrm>
              <a:off x="3098423" y="1067401"/>
              <a:ext cx="1067995" cy="1402956"/>
            </p:xfrm>
            <a:graphic>
              <a:graphicData uri="http://schemas.openxmlformats.org/drawingml/2006/table">
                <a:tbl>
                  <a:tblPr firstRow="1" bandRow="1">
                    <a:tableStyleId>{018AD3C5-F45F-4AC2-9C20-17E71BC9552C}</a:tableStyleId>
                  </a:tblPr>
                  <a:tblGrid>
                    <a:gridCol w="267004">
                      <a:extLst>
                        <a:ext uri="{9D8B030D-6E8A-4147-A177-3AD203B41FA5}">
                          <a16:colId xmlns:a16="http://schemas.microsoft.com/office/drawing/2014/main" val="4205481488"/>
                        </a:ext>
                      </a:extLst>
                    </a:gridCol>
                    <a:gridCol w="266993">
                      <a:extLst>
                        <a:ext uri="{9D8B030D-6E8A-4147-A177-3AD203B41FA5}">
                          <a16:colId xmlns:a16="http://schemas.microsoft.com/office/drawing/2014/main" val="4211527562"/>
                        </a:ext>
                      </a:extLst>
                    </a:gridCol>
                    <a:gridCol w="266999">
                      <a:extLst>
                        <a:ext uri="{9D8B030D-6E8A-4147-A177-3AD203B41FA5}">
                          <a16:colId xmlns:a16="http://schemas.microsoft.com/office/drawing/2014/main" val="2631839922"/>
                        </a:ext>
                      </a:extLst>
                    </a:gridCol>
                    <a:gridCol w="266999">
                      <a:extLst>
                        <a:ext uri="{9D8B030D-6E8A-4147-A177-3AD203B41FA5}">
                          <a16:colId xmlns:a16="http://schemas.microsoft.com/office/drawing/2014/main" val="1183621506"/>
                        </a:ext>
                      </a:extLst>
                    </a:gridCol>
                  </a:tblGrid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#</a:t>
                          </a:r>
                          <a:endParaRPr lang="en-US" sz="1050" dirty="0"/>
                        </a:p>
                      </a:txBody>
                      <a:tcPr marL="34576" marR="34576" marT="17288" marB="17288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4"/>
                          <a:stretch>
                            <a:fillRect l="-102273" t="-10256" r="-20454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4"/>
                          <a:stretch>
                            <a:fillRect l="-202273" t="-10256" r="-10454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blipFill>
                          <a:blip r:embed="rId4"/>
                          <a:stretch>
                            <a:fillRect l="-302273" t="-10256" r="-454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5076362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105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688128855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105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506902686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3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C00000"/>
                              </a:solidFill>
                            </a:rPr>
                            <a:t>1</a:t>
                          </a:r>
                          <a:endParaRPr lang="en-US" sz="105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943134331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4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1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05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470609015"/>
                      </a:ext>
                    </a:extLst>
                  </a:tr>
                  <a:tr h="23382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5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/>
                            <a:t>2</a:t>
                          </a:r>
                          <a:endParaRPr lang="en-US" sz="105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50" dirty="0" smtClean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  <a:endParaRPr lang="en-US" sz="105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184900473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02" y="2208990"/>
            <a:ext cx="2409834" cy="11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862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8" y="307623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/>
              <a:t>Bayes classifier quiz practice 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4066" y="788844"/>
                <a:ext cx="4061965" cy="2257138"/>
              </a:xfrm>
            </p:spPr>
            <p:txBody>
              <a:bodyPr/>
              <a:lstStyle/>
              <a:p>
                <a:r>
                  <a:rPr lang="en-CA" dirty="0">
                    <a:latin typeface="+mn-lt"/>
                  </a:rPr>
                  <a:t>Q4. If we have new point X= (2, 2), how do we intuitively classify it? </a:t>
                </a:r>
              </a:p>
              <a:p>
                <a:r>
                  <a:rPr lang="en-CA" dirty="0">
                    <a:latin typeface="+mn-lt"/>
                  </a:rPr>
                  <a:t> </a:t>
                </a:r>
              </a:p>
              <a:p>
                <a:pPr marL="344153" indent="-172867" fontAlgn="ctr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CA" i="1" dirty="0" smtClean="0">
                        <a:latin typeface="Cambria Math" panose="02040503050406030204" pitchFamily="18" charset="0"/>
                      </a:rPr>
                      <m:t> (2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, 2) = </m:t>
                    </m:r>
                    <m:r>
                      <a:rPr lang="en-CA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dirty="0">
                  <a:latin typeface="+mn-lt"/>
                </a:endParaRPr>
              </a:p>
              <a:p>
                <a:pPr marL="344153" indent="-172867" fontAlgn="ctr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CA" i="1" dirty="0" smtClean="0">
                        <a:latin typeface="Cambria Math" panose="02040503050406030204" pitchFamily="18" charset="0"/>
                      </a:rPr>
                      <m:t> (2</m:t>
                    </m:r>
                    <m:r>
                      <a:rPr lang="en-CA" i="1" dirty="0">
                        <a:latin typeface="Cambria Math" panose="02040503050406030204" pitchFamily="18" charset="0"/>
                      </a:rPr>
                      <m:t>, 2) = </m:t>
                    </m:r>
                    <m:r>
                      <a:rPr lang="en-CA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CA" dirty="0">
                  <a:latin typeface="+mn-lt"/>
                </a:endParaRPr>
              </a:p>
              <a:p>
                <a:endParaRPr lang="en-CA" dirty="0">
                  <a:latin typeface="+mn-lt"/>
                </a:endParaRPr>
              </a:p>
              <a:p>
                <a:r>
                  <a:rPr lang="en-CA" dirty="0">
                    <a:latin typeface="+mn-lt"/>
                  </a:rPr>
                  <a:t>Q5. If we have a new point X = (2, 1), what methods can we apply for its classification?</a:t>
                </a:r>
              </a:p>
              <a:p>
                <a:r>
                  <a:rPr lang="en-CA" dirty="0">
                    <a:latin typeface="+mn-lt"/>
                  </a:rPr>
                  <a:t> </a:t>
                </a:r>
              </a:p>
              <a:p>
                <a:pPr marL="344153" indent="-172867" fontAlgn="ctr">
                  <a:buFont typeface="+mj-lt"/>
                  <a:buAutoNum type="alphaUcPeriod"/>
                </a:pPr>
                <a:r>
                  <a:rPr lang="en-CA" dirty="0">
                    <a:latin typeface="+mn-lt"/>
                  </a:rPr>
                  <a:t>Exact Bayesian classifier. </a:t>
                </a:r>
              </a:p>
              <a:p>
                <a:pPr marL="344153" indent="-172867" fontAlgn="ctr">
                  <a:buFont typeface="+mj-lt"/>
                  <a:buAutoNum type="alphaUcPeriod"/>
                </a:pPr>
                <a:r>
                  <a:rPr lang="en-CA" dirty="0">
                    <a:latin typeface="+mn-lt"/>
                  </a:rPr>
                  <a:t>Naive Bayesian classifier. </a:t>
                </a:r>
              </a:p>
              <a:p>
                <a:pPr marL="344153" indent="-172867" fontAlgn="ctr">
                  <a:buFont typeface="+mj-lt"/>
                  <a:buAutoNum type="alphaUcPeriod"/>
                </a:pPr>
                <a:r>
                  <a:rPr lang="en-CA" dirty="0">
                    <a:latin typeface="+mn-lt"/>
                  </a:rPr>
                  <a:t>Both</a:t>
                </a:r>
              </a:p>
              <a:p>
                <a:pPr marL="344153" indent="-172867" fontAlgn="ctr">
                  <a:buFont typeface="+mj-lt"/>
                  <a:buAutoNum type="alphaUcPeriod"/>
                </a:pPr>
                <a:r>
                  <a:rPr lang="en-CA" dirty="0">
                    <a:latin typeface="+mn-lt"/>
                  </a:rPr>
                  <a:t>Neither</a:t>
                </a: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066" y="788844"/>
                <a:ext cx="4061965" cy="2257138"/>
              </a:xfrm>
              <a:blipFill>
                <a:blip r:embed="rId3"/>
                <a:stretch>
                  <a:fillRect t="-2156" b="-1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7103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/>
              <a:t>Bayes classifier quiz practice 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731120"/>
              </a:xfrm>
            </p:spPr>
            <p:txBody>
              <a:bodyPr/>
              <a:lstStyle/>
              <a:p>
                <a:r>
                  <a:rPr lang="en-US" dirty="0">
                    <a:latin typeface="+mn-lt"/>
                  </a:rPr>
                  <a:t>Q6. Estimate the joint probabilities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=1), </m:t>
                    </m:r>
                  </m:oMath>
                </a14:m>
                <a:r>
                  <a:rPr lang="en-US" dirty="0">
                    <a:latin typeface="+mn-lt"/>
                  </a:rPr>
                  <a:t>conditioned on class Y.</a:t>
                </a:r>
                <a:endParaRPr lang="en-CA" dirty="0">
                  <a:latin typeface="+mn-lt"/>
                </a:endParaRPr>
              </a:p>
              <a:p>
                <a:endParaRPr lang="en-CA" dirty="0">
                  <a:latin typeface="+mn-lt"/>
                </a:endParaRPr>
              </a:p>
              <a:p>
                <a:endParaRPr lang="en-CA" dirty="0">
                  <a:latin typeface="+mn-lt"/>
                </a:endParaRPr>
              </a:p>
              <a:p>
                <a:endParaRPr lang="en-CA" dirty="0">
                  <a:latin typeface="+mn-lt"/>
                </a:endParaRPr>
              </a:p>
              <a:p>
                <a:r>
                  <a:rPr lang="en-CA" dirty="0">
                    <a:latin typeface="+mn-lt"/>
                  </a:rPr>
                  <a:t>A			B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731120"/>
              </a:xfrm>
              <a:blipFill>
                <a:blip r:embed="rId3"/>
                <a:stretch>
                  <a:fillRect t="-6667" b="-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/>
            </p:nvGraphicFramePr>
            <p:xfrm>
              <a:off x="408933" y="2080727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 </a:t>
                          </a:r>
                          <a:r>
                            <a:rPr lang="en-US" sz="1000" baseline="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1/3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2/3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137281"/>
                  </p:ext>
                </p:extLst>
              </p:nvPr>
            </p:nvGraphicFramePr>
            <p:xfrm>
              <a:off x="408933" y="2080727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1515" t="-8929" r="-20303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2217811" y="2080727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 </a:t>
                          </a:r>
                          <a:r>
                            <a:rPr lang="en-US" sz="1000" baseline="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2/3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1/3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7186163"/>
                  </p:ext>
                </p:extLst>
              </p:nvPr>
            </p:nvGraphicFramePr>
            <p:xfrm>
              <a:off x="2217811" y="2080727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1515" t="-8929" r="-204545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1/3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5161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>
                <a:latin typeface="Georgia" panose="02040502050405020303" pitchFamily="18" charset="0"/>
              </a:rPr>
              <a:t>NPV &amp; FOR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739775"/>
            <a:ext cx="1600200" cy="12582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739775"/>
            <a:ext cx="1600200" cy="1258221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933450" y="1555009"/>
            <a:ext cx="838200" cy="442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376422" y="1671416"/>
            <a:ext cx="319028" cy="210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24250" y="1555008"/>
            <a:ext cx="800100" cy="4429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611387" y="1671416"/>
            <a:ext cx="281859" cy="2101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eorgia" panose="0204050205040502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650" y="7780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NPV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1718" y="77809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FOR</a:t>
            </a:r>
          </a:p>
        </p:txBody>
      </p:sp>
      <p:pic>
        <p:nvPicPr>
          <p:cNvPr id="7171" name="Picture 3" descr="Machine generated alternative text:&#10;negative predictive value (NPV) &#10;TN &#10;NPV &#10;TN + FN &#10;- 1 - FOR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267958"/>
            <a:ext cx="2286000" cy="57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Machine generated alternative text:&#10;false omission rate (FOR) &#10;FOR &#10;FN + TN &#10;1 - NPV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28" y="2867762"/>
            <a:ext cx="2271772" cy="58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Прямая со стрелкой 13"/>
          <p:cNvCxnSpPr>
            <a:stCxn id="4" idx="2"/>
          </p:cNvCxnSpPr>
          <p:nvPr/>
        </p:nvCxnSpPr>
        <p:spPr>
          <a:xfrm>
            <a:off x="971550" y="1997996"/>
            <a:ext cx="0" cy="26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2"/>
          </p:cNvCxnSpPr>
          <p:nvPr/>
        </p:nvCxnSpPr>
        <p:spPr>
          <a:xfrm>
            <a:off x="3524250" y="1997996"/>
            <a:ext cx="0" cy="79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CAA6C6-DFCB-4F13-8DB9-E4F5B47FA7CB}"/>
              </a:ext>
            </a:extLst>
          </p:cNvPr>
          <p:cNvSpPr txBox="1"/>
          <p:nvPr/>
        </p:nvSpPr>
        <p:spPr>
          <a:xfrm>
            <a:off x="1749279" y="1415385"/>
            <a:ext cx="10550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Georgia" panose="02040502050405020303" pitchFamily="18" charset="0"/>
              </a:rPr>
              <a:t>&lt;complement&gt;</a:t>
            </a:r>
          </a:p>
        </p:txBody>
      </p:sp>
    </p:spTree>
    <p:extLst>
      <p:ext uri="{BB962C8B-B14F-4D97-AF65-F5344CB8AC3E}">
        <p14:creationId xmlns:p14="http://schemas.microsoft.com/office/powerpoint/2010/main" val="34006641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/>
              <a:t>Bayes classifier quiz practice 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2145716"/>
              </a:xfrm>
            </p:spPr>
            <p:txBody>
              <a:bodyPr/>
              <a:lstStyle/>
              <a:p>
                <a:r>
                  <a:rPr lang="en-CA" dirty="0">
                    <a:latin typeface="+mn-lt"/>
                  </a:rPr>
                  <a:t>Q7.  </a:t>
                </a:r>
                <a:r>
                  <a:rPr lang="en-US" dirty="0">
                    <a:latin typeface="+mn-lt"/>
                  </a:rPr>
                  <a:t>Estimate the marginal  probabilities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>
                  <a:latin typeface="+mn-lt"/>
                </a:endParaRPr>
              </a:p>
              <a:p>
                <a:r>
                  <a:rPr lang="en-CA" dirty="0">
                    <a:latin typeface="+mn-lt"/>
                  </a:rPr>
                  <a:t>Q8.  </a:t>
                </a:r>
                <a:r>
                  <a:rPr lang="en-US" dirty="0">
                    <a:latin typeface="+mn-lt"/>
                  </a:rPr>
                  <a:t>Estimate the marginal  probabilities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2145716"/>
              </a:xfrm>
              <a:blipFill>
                <a:blip r:embed="rId3"/>
                <a:stretch>
                  <a:fillRect t="-227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595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/>
              <a:t>Bayes classifier quiz practice 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8293" y="1067402"/>
                <a:ext cx="4168650" cy="719009"/>
              </a:xfrm>
            </p:spPr>
            <p:txBody>
              <a:bodyPr/>
              <a:lstStyle/>
              <a:p>
                <a:r>
                  <a:rPr lang="en-US" dirty="0">
                    <a:latin typeface="+mn-lt"/>
                  </a:rPr>
                  <a:t>Q9. Estimate the joint probabilities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=2), </m:t>
                    </m:r>
                  </m:oMath>
                </a14:m>
                <a:r>
                  <a:rPr lang="en-US" dirty="0">
                    <a:latin typeface="+mn-lt"/>
                  </a:rPr>
                  <a:t>conditioned on class Y.</a:t>
                </a:r>
                <a:endParaRPr lang="en-CA" dirty="0">
                  <a:latin typeface="+mn-lt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r>
                  <a:rPr lang="en-CA" dirty="0">
                    <a:latin typeface="Times New Roman" panose="02020603050405020304" pitchFamily="18" charset="0"/>
                  </a:rPr>
                  <a:t>A			B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293" y="1067402"/>
                <a:ext cx="4168650" cy="719009"/>
              </a:xfrm>
              <a:blipFill>
                <a:blip r:embed="rId3"/>
                <a:stretch>
                  <a:fillRect t="-6780" r="-3070" b="-533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/>
            </p:nvGraphicFramePr>
            <p:xfrm>
              <a:off x="431056" y="2193909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 </a:t>
                          </a:r>
                          <a:r>
                            <a:rPr lang="en-US" sz="1000" baseline="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5006092"/>
                  </p:ext>
                </p:extLst>
              </p:nvPr>
            </p:nvGraphicFramePr>
            <p:xfrm>
              <a:off x="431056" y="2193909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1515" t="-7143" r="-204545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2225185" y="2193909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 </a:t>
                          </a:r>
                          <a:r>
                            <a:rPr lang="en-US" sz="1000" baseline="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1/2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1/2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474042"/>
                  </p:ext>
                </p:extLst>
              </p:nvPr>
            </p:nvGraphicFramePr>
            <p:xfrm>
              <a:off x="2225185" y="2193909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3030" t="-7143" r="-20303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55301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8" y="343957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/>
              <a:t>Bayes classifier quiz practice 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8293" y="756954"/>
                <a:ext cx="4061965" cy="2170722"/>
              </a:xfrm>
            </p:spPr>
            <p:txBody>
              <a:bodyPr/>
              <a:lstStyle/>
              <a:p>
                <a:r>
                  <a:rPr lang="en-CA" dirty="0">
                    <a:latin typeface="+mn-lt"/>
                  </a:rPr>
                  <a:t>Q10.  </a:t>
                </a:r>
                <a:r>
                  <a:rPr lang="en-US" dirty="0">
                    <a:latin typeface="+mn-lt"/>
                  </a:rPr>
                  <a:t>Estimate the marginal  probabilities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171286" indent="0"/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>
                  <a:latin typeface="+mn-lt"/>
                </a:endParaRPr>
              </a:p>
              <a:p>
                <a:r>
                  <a:rPr lang="en-CA" dirty="0">
                    <a:latin typeface="+mn-lt"/>
                  </a:rPr>
                  <a:t>Q11.  </a:t>
                </a:r>
                <a:r>
                  <a:rPr lang="en-US" dirty="0">
                    <a:latin typeface="+mn-lt"/>
                  </a:rPr>
                  <a:t>Estimate the marginal  probabilities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:endParaRPr lang="en-US" dirty="0">
                  <a:latin typeface="+mn-lt"/>
                </a:endParaRPr>
              </a:p>
              <a:p>
                <a:pPr marL="344153" indent="-172867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293" y="756954"/>
                <a:ext cx="4061965" cy="2170722"/>
              </a:xfrm>
              <a:blipFill>
                <a:blip r:embed="rId3"/>
                <a:stretch>
                  <a:fillRect t="-2247" b="-4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477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/>
              <a:t>Bayes classifier quiz practice 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4068" y="922813"/>
                <a:ext cx="4061965" cy="1354217"/>
              </a:xfrm>
            </p:spPr>
            <p:txBody>
              <a:bodyPr/>
              <a:lstStyle/>
              <a:p>
                <a:r>
                  <a:rPr lang="en-CA" dirty="0">
                    <a:latin typeface="+mn-lt"/>
                  </a:rPr>
                  <a:t>Q12. </a:t>
                </a:r>
              </a:p>
              <a:p>
                <a:r>
                  <a:rPr lang="en-US" dirty="0">
                    <a:latin typeface="+mn-lt"/>
                  </a:rPr>
                  <a:t>Assuming independence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under condition of class Y, produce the joint distribution table of predictors in the first class: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=1) </m:t>
                      </m:r>
                    </m:oMath>
                  </m:oMathPara>
                </a14:m>
                <a:endParaRPr lang="en-CA" dirty="0">
                  <a:latin typeface="+mn-lt"/>
                </a:endParaRPr>
              </a:p>
              <a:p>
                <a:endParaRPr lang="en-CA" dirty="0">
                  <a:latin typeface="Times New Roman" panose="02020603050405020304" pitchFamily="18" charset="0"/>
                </a:endParaRPr>
              </a:p>
              <a:p>
                <a:r>
                  <a:rPr lang="en-CA" dirty="0">
                    <a:latin typeface="Times New Roman" panose="02020603050405020304" pitchFamily="18" charset="0"/>
                  </a:rPr>
                  <a:t>A			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068" y="922813"/>
                <a:ext cx="4061965" cy="1354217"/>
              </a:xfrm>
              <a:blipFill>
                <a:blip r:embed="rId3"/>
                <a:stretch>
                  <a:fillRect t="-3587"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/>
            </p:nvGraphicFramePr>
            <p:xfrm>
              <a:off x="416307" y="210782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 </a:t>
                          </a:r>
                          <a:r>
                            <a:rPr lang="en-US" sz="1000" baseline="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2/9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3/9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3/9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4/9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8093770"/>
                  </p:ext>
                </p:extLst>
              </p:nvPr>
            </p:nvGraphicFramePr>
            <p:xfrm>
              <a:off x="416307" y="210782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1515" t="-7143" r="-204545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3/9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3/9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4/9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2305050" y="210782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 </a:t>
                          </a:r>
                          <a:r>
                            <a:rPr lang="en-US" sz="1000" baseline="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1/9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2/9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2/9</a:t>
                          </a:r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4/9</a:t>
                          </a:r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677766"/>
                  </p:ext>
                </p:extLst>
              </p:nvPr>
            </p:nvGraphicFramePr>
            <p:xfrm>
              <a:off x="2305050" y="210782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1515" t="-7143" r="-20303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4/9</a:t>
                          </a:r>
                          <a:endParaRPr lang="en-US" sz="1000" dirty="0"/>
                        </a:p>
                      </a:txBody>
                      <a:tcPr marL="34576" marR="34576" marT="17288" marB="17288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31786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8" y="307883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/>
              <a:t>Bayes classifier quiz practice 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74068" y="702453"/>
                <a:ext cx="4061965" cy="1350405"/>
              </a:xfrm>
            </p:spPr>
            <p:txBody>
              <a:bodyPr/>
              <a:lstStyle/>
              <a:p>
                <a:r>
                  <a:rPr lang="en-CA" dirty="0">
                    <a:latin typeface="+mn-lt"/>
                  </a:rPr>
                  <a:t>Q13. </a:t>
                </a:r>
              </a:p>
              <a:p>
                <a:r>
                  <a:rPr lang="en-US" dirty="0">
                    <a:latin typeface="+mn-lt"/>
                  </a:rPr>
                  <a:t>Assuming independence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n-lt"/>
                  </a:rPr>
                  <a:t>under condition of class Y, produce the joint distribution table of predictors in the second class: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=2)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=2) </m:t>
                      </m:r>
                    </m:oMath>
                  </m:oMathPara>
                </a14:m>
                <a:endParaRPr lang="en-CA" dirty="0">
                  <a:latin typeface="+mn-lt"/>
                </a:endParaRPr>
              </a:p>
              <a:p>
                <a:endParaRPr lang="en-CA" dirty="0">
                  <a:latin typeface="+mn-lt"/>
                </a:endParaRPr>
              </a:p>
              <a:p>
                <a:r>
                  <a:rPr lang="en-CA" dirty="0">
                    <a:latin typeface="+mn-lt"/>
                  </a:rPr>
                  <a:t>A	</a:t>
                </a:r>
                <a:r>
                  <a:rPr lang="en-CA" dirty="0">
                    <a:latin typeface="Times New Roman" panose="02020603050405020304" pitchFamily="18" charset="0"/>
                  </a:rPr>
                  <a:t>		B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068" y="702453"/>
                <a:ext cx="4061965" cy="1350405"/>
              </a:xfrm>
              <a:blipFill>
                <a:blip r:embed="rId3"/>
                <a:stretch>
                  <a:fillRect t="-3604" r="-9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/>
            </p:nvGraphicFramePr>
            <p:xfrm>
              <a:off x="401559" y="2201283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 </a:t>
                          </a:r>
                          <a:r>
                            <a:rPr lang="en-US" sz="1000" baseline="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1/2</a:t>
                          </a:r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1/2</a:t>
                          </a:r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0633400"/>
                  </p:ext>
                </p:extLst>
              </p:nvPr>
            </p:nvGraphicFramePr>
            <p:xfrm>
              <a:off x="401559" y="2201283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4"/>
                          <a:stretch>
                            <a:fillRect l="-1515" t="-1786" r="-204545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2305050" y="217503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20636">
                    <a:tc>
                      <a:txBody>
                        <a:bodyPr/>
                        <a:lstStyle/>
                        <a:p>
                          <a:r>
                            <a:rPr lang="en-US" sz="1000" dirty="0"/>
                            <a:t> </a:t>
                          </a:r>
                          <a:r>
                            <a:rPr lang="en-US" sz="1000" baseline="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000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000" b="0" baseline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000" dirty="0"/>
                        </a:p>
                      </a:txBody>
                      <a:tcPr marL="34576" marR="34576" marT="17288" marB="1728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 marL="34576" marR="34576" marT="17288" marB="1728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1/2</a:t>
                          </a:r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0</a:t>
                          </a:r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1/2</a:t>
                          </a:r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0269858"/>
                  </p:ext>
                </p:extLst>
              </p:nvPr>
            </p:nvGraphicFramePr>
            <p:xfrm>
              <a:off x="2305050" y="2175030"/>
              <a:ext cx="1205610" cy="9806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1870">
                      <a:extLst>
                        <a:ext uri="{9D8B030D-6E8A-4147-A177-3AD203B41FA5}">
                          <a16:colId xmlns:a16="http://schemas.microsoft.com/office/drawing/2014/main" val="1840193892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251450465"/>
                        </a:ext>
                      </a:extLst>
                    </a:gridCol>
                    <a:gridCol w="401870">
                      <a:extLst>
                        <a:ext uri="{9D8B030D-6E8A-4147-A177-3AD203B41FA5}">
                          <a16:colId xmlns:a16="http://schemas.microsoft.com/office/drawing/2014/main" val="1627893656"/>
                        </a:ext>
                      </a:extLst>
                    </a:gridCol>
                  </a:tblGrid>
                  <a:tr h="3393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34576" marR="34576" marT="17288" marB="1728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>
                          <a:blip r:embed="rId5"/>
                          <a:stretch>
                            <a:fillRect l="-1515" t="-1786" r="-203030" b="-1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715503473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</a:t>
                          </a:r>
                          <a:endParaRPr lang="en-US" sz="1000" dirty="0"/>
                        </a:p>
                      </a:txBody>
                      <a:tcPr marL="34576" marR="34576" marT="17288" marB="1728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3363260385"/>
                      </a:ext>
                    </a:extLst>
                  </a:tr>
                  <a:tr h="3206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0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 smtClean="0"/>
                            <a:t>1/2</a:t>
                          </a:r>
                          <a:endParaRPr lang="en-US" sz="1000" dirty="0"/>
                        </a:p>
                      </a:txBody>
                      <a:tcPr marL="34576" marR="34576" marT="17288" marB="17288" anchor="ctr"/>
                    </a:tc>
                    <a:extLst>
                      <a:ext uri="{0D108BD9-81ED-4DB2-BD59-A6C34878D82A}">
                        <a16:rowId xmlns:a16="http://schemas.microsoft.com/office/drawing/2014/main" val="29022332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77508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577849" y="592238"/>
            <a:ext cx="345440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dirty="0"/>
              <a:t>Bayes classifier quiz practice 1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1851411"/>
              </a:xfrm>
            </p:spPr>
            <p:txBody>
              <a:bodyPr/>
              <a:lstStyle/>
              <a:p>
                <a:pPr marL="1200" indent="-1200"/>
                <a:r>
                  <a:rPr lang="en-CA" dirty="0">
                    <a:latin typeface="+mn-lt"/>
                  </a:rPr>
                  <a:t>Q14. </a:t>
                </a:r>
              </a:p>
              <a:p>
                <a:pPr marL="1200" indent="-1200"/>
                <a:r>
                  <a:rPr lang="en-US" dirty="0">
                    <a:latin typeface="+mn-lt"/>
                  </a:rPr>
                  <a:t>Using your estimate of joint distribution in questions 6 and 9, classify newly-arriving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dirty="0">
                    <a:latin typeface="+mn-lt"/>
                  </a:rPr>
                  <a:t>, by the exact Bayes classifier</a:t>
                </a:r>
              </a:p>
              <a:p>
                <a:pPr marL="1200" indent="-1200"/>
                <a:endParaRPr lang="en-US" dirty="0">
                  <a:latin typeface="+mn-lt"/>
                </a:endParaRPr>
              </a:p>
              <a:p>
                <a:pPr marL="1200" indent="-1200"/>
                <a:endParaRPr lang="en-US" dirty="0">
                  <a:latin typeface="+mn-lt"/>
                </a:endParaRPr>
              </a:p>
              <a:p>
                <a:pPr marL="1200" indent="-1200"/>
                <a:r>
                  <a:rPr lang="en-CA" dirty="0">
                    <a:latin typeface="+mn-lt"/>
                  </a:rPr>
                  <a:t>Q15. </a:t>
                </a:r>
              </a:p>
              <a:p>
                <a:pPr marL="1200" indent="-1200"/>
                <a:r>
                  <a:rPr lang="en-US" dirty="0">
                    <a:latin typeface="+mn-lt"/>
                  </a:rPr>
                  <a:t>Using your estimate of joint distribution in questions 12 and 13, classify newly-arriving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dirty="0">
                    <a:latin typeface="+mn-lt"/>
                  </a:rPr>
                  <a:t>, by the Naive Bayes classifier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8293" y="1067402"/>
                <a:ext cx="4061965" cy="1851411"/>
              </a:xfrm>
              <a:blipFill>
                <a:blip r:embed="rId3"/>
                <a:stretch>
                  <a:fillRect l="-2099" t="-2632" r="-13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942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124575"/>
            <a:ext cx="1765093" cy="1039931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4"/>
          <p:cNvSpPr txBox="1"/>
          <p:nvPr/>
        </p:nvSpPr>
        <p:spPr>
          <a:xfrm>
            <a:off x="-10177" y="206375"/>
            <a:ext cx="46101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600" dirty="0">
                <a:solidFill>
                  <a:srgbClr val="0070C0"/>
                </a:solidFill>
                <a:latin typeface="+mj-lt"/>
              </a:rPr>
              <a:t>Bayes classifier quiz practice 2</a:t>
            </a:r>
            <a:r>
              <a:rPr lang="en-US" sz="1600" b="0" i="0" u="none" strike="noStrike" cap="none" dirty="0">
                <a:solidFill>
                  <a:srgbClr val="0070C0"/>
                </a:solidFill>
                <a:latin typeface="+mj-lt"/>
                <a:ea typeface="Georgia"/>
                <a:cs typeface="Georgia"/>
                <a:sym typeface="Georgia"/>
              </a:rPr>
              <a:t>. Problem setting</a:t>
            </a:r>
            <a:endParaRPr sz="1600" b="0" i="0" u="none" strike="noStrike" cap="none" dirty="0">
              <a:solidFill>
                <a:srgbClr val="0070C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4"/>
          <p:cNvSpPr txBox="1"/>
          <p:nvPr/>
        </p:nvSpPr>
        <p:spPr>
          <a:xfrm>
            <a:off x="247650" y="612544"/>
            <a:ext cx="4191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this data, choose the right answer for the following 4 questions</a:t>
            </a:r>
            <a:endParaRPr sz="11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5"/>
          <p:cNvSpPr txBox="1"/>
          <p:nvPr/>
        </p:nvSpPr>
        <p:spPr>
          <a:xfrm>
            <a:off x="295715" y="668587"/>
            <a:ext cx="3922869" cy="837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4" t="-1455" b="-525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250" y="1654175"/>
            <a:ext cx="1381516" cy="89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86050" y="1666865"/>
            <a:ext cx="1364644" cy="8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5"/>
          <p:cNvSpPr txBox="1"/>
          <p:nvPr/>
        </p:nvSpPr>
        <p:spPr>
          <a:xfrm>
            <a:off x="167351" y="2035814"/>
            <a:ext cx="304892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55"/>
          <p:cNvSpPr txBox="1"/>
          <p:nvPr/>
        </p:nvSpPr>
        <p:spPr>
          <a:xfrm>
            <a:off x="2373144" y="2035814"/>
            <a:ext cx="312906" cy="27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Font typeface="Arial"/>
              <a:buNone/>
            </a:pPr>
            <a:r>
              <a:rPr lang="en-US" sz="121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55"/>
          <p:cNvSpPr txBox="1"/>
          <p:nvPr/>
        </p:nvSpPr>
        <p:spPr>
          <a:xfrm>
            <a:off x="-16440" y="300150"/>
            <a:ext cx="4610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400" dirty="0">
                <a:solidFill>
                  <a:srgbClr val="0070C0"/>
                </a:solidFill>
                <a:latin typeface="+mj-lt"/>
              </a:rPr>
              <a:t>Bayes classifier quiz practice 2</a:t>
            </a:r>
            <a:r>
              <a:rPr lang="en-US" sz="1400" b="0" i="0" u="none" strike="noStrike" cap="none" dirty="0">
                <a:solidFill>
                  <a:srgbClr val="0070C0"/>
                </a:solidFill>
                <a:latin typeface="+mj-lt"/>
                <a:ea typeface="Georgia"/>
                <a:cs typeface="Georgia"/>
                <a:sym typeface="Georgia"/>
              </a:rPr>
              <a:t>. Question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6"/>
          <p:cNvSpPr txBox="1">
            <a:spLocks noGrp="1"/>
          </p:cNvSpPr>
          <p:nvPr>
            <p:ph type="title"/>
          </p:nvPr>
        </p:nvSpPr>
        <p:spPr>
          <a:xfrm>
            <a:off x="294006" y="971236"/>
            <a:ext cx="3976211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57" t="-9431" r="-151" b="-15090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71" name="Google Shape;671;p56"/>
          <p:cNvSpPr txBox="1"/>
          <p:nvPr/>
        </p:nvSpPr>
        <p:spPr>
          <a:xfrm>
            <a:off x="857250" y="1730375"/>
            <a:ext cx="2618024" cy="2154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193" t="-157111" r="-16312" b="-2456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56"/>
          <p:cNvSpPr txBox="1"/>
          <p:nvPr/>
        </p:nvSpPr>
        <p:spPr>
          <a:xfrm>
            <a:off x="867674" y="2568575"/>
            <a:ext cx="2753126" cy="20941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756" t="-157111" r="-13269" b="-2456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6"/>
          <p:cNvSpPr txBox="1"/>
          <p:nvPr/>
        </p:nvSpPr>
        <p:spPr>
          <a:xfrm>
            <a:off x="-22938" y="282575"/>
            <a:ext cx="4610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400" dirty="0">
                <a:solidFill>
                  <a:srgbClr val="0070C0"/>
                </a:solidFill>
                <a:latin typeface="+mj-lt"/>
              </a:rPr>
              <a:t>Bayes classifier quiz practice 2</a:t>
            </a:r>
            <a:r>
              <a:rPr lang="en-US" sz="1400" b="0" i="0" u="none" strike="noStrike" cap="none" dirty="0">
                <a:solidFill>
                  <a:srgbClr val="0070C0"/>
                </a:solidFill>
                <a:latin typeface="+mj-lt"/>
                <a:ea typeface="Georgia"/>
                <a:cs typeface="Georgia"/>
                <a:sym typeface="Georgia"/>
              </a:rPr>
              <a:t>. Question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7"/>
          <p:cNvSpPr txBox="1">
            <a:spLocks noGrp="1"/>
          </p:cNvSpPr>
          <p:nvPr>
            <p:ph type="title"/>
          </p:nvPr>
        </p:nvSpPr>
        <p:spPr>
          <a:xfrm>
            <a:off x="171450" y="682759"/>
            <a:ext cx="4114800" cy="7394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923" t="-5781" r="-1182" b="-17350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679" name="Google Shape;679;p57"/>
          <p:cNvGraphicFramePr/>
          <p:nvPr/>
        </p:nvGraphicFramePr>
        <p:xfrm>
          <a:off x="2747218" y="1594454"/>
          <a:ext cx="1642900" cy="1096575"/>
        </p:xfrm>
        <a:graphic>
          <a:graphicData uri="http://schemas.openxmlformats.org/drawingml/2006/table">
            <a:tbl>
              <a:tblPr firstRow="1" bandRow="1">
                <a:noFill/>
                <a:tableStyleId>{523F0C3C-ABBB-4C08-A10C-7B51948847E9}</a:tableStyleId>
              </a:tblPr>
              <a:tblGrid>
                <a:gridCol w="4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0.36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80" name="Google Shape;680;p57"/>
          <p:cNvCxnSpPr/>
          <p:nvPr/>
        </p:nvCxnSpPr>
        <p:spPr>
          <a:xfrm>
            <a:off x="2747218" y="1594454"/>
            <a:ext cx="412740" cy="35353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1" name="Google Shape;681;p57"/>
          <p:cNvSpPr txBox="1"/>
          <p:nvPr/>
        </p:nvSpPr>
        <p:spPr>
          <a:xfrm>
            <a:off x="2912009" y="1569157"/>
            <a:ext cx="351190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907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2" name="Google Shape;682;p57"/>
          <p:cNvSpPr txBox="1"/>
          <p:nvPr/>
        </p:nvSpPr>
        <p:spPr>
          <a:xfrm>
            <a:off x="2716330" y="1710416"/>
            <a:ext cx="371274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907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Google Shape;683;p57"/>
          <p:cNvSpPr txBox="1"/>
          <p:nvPr/>
        </p:nvSpPr>
        <p:spPr>
          <a:xfrm>
            <a:off x="2381250" y="1988858"/>
            <a:ext cx="2856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7"/>
          <p:cNvSpPr txBox="1"/>
          <p:nvPr/>
        </p:nvSpPr>
        <p:spPr>
          <a:xfrm>
            <a:off x="93218" y="2011697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7"/>
          <p:cNvSpPr txBox="1"/>
          <p:nvPr/>
        </p:nvSpPr>
        <p:spPr>
          <a:xfrm>
            <a:off x="-15162" y="257782"/>
            <a:ext cx="4610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400" dirty="0">
                <a:solidFill>
                  <a:srgbClr val="0070C0"/>
                </a:solidFill>
                <a:latin typeface="+mj-lt"/>
              </a:rPr>
              <a:t>Bayes classifier quiz practice 2</a:t>
            </a:r>
            <a:r>
              <a:rPr lang="en-US" sz="1400" b="0" i="0" u="none" strike="noStrike" cap="none" dirty="0">
                <a:solidFill>
                  <a:srgbClr val="0070C0"/>
                </a:solidFill>
                <a:latin typeface="+mj-lt"/>
                <a:ea typeface="Georgia"/>
                <a:cs typeface="Georgia"/>
                <a:sym typeface="Georgia"/>
              </a:rPr>
              <a:t>. Question 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6" name="Google Shape;686;p57"/>
          <p:cNvGraphicFramePr/>
          <p:nvPr/>
        </p:nvGraphicFramePr>
        <p:xfrm>
          <a:off x="418427" y="1614278"/>
          <a:ext cx="1642875" cy="1096575"/>
        </p:xfrm>
        <a:graphic>
          <a:graphicData uri="http://schemas.openxmlformats.org/drawingml/2006/table">
            <a:tbl>
              <a:tblPr firstRow="1" bandRow="1">
                <a:noFill/>
                <a:tableStyleId>{523F0C3C-ABBB-4C08-A10C-7B51948847E9}</a:tableStyleId>
              </a:tblPr>
              <a:tblGrid>
                <a:gridCol w="4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0.16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0.16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0.08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0.24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0.12</a:t>
                      </a:r>
                      <a:endParaRPr sz="1400" u="none" strike="noStrike" cap="none"/>
                    </a:p>
                  </a:txBody>
                  <a:tcPr marL="34575" marR="34575" marT="17300" marB="17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87" name="Google Shape;687;p57"/>
          <p:cNvCxnSpPr/>
          <p:nvPr/>
        </p:nvCxnSpPr>
        <p:spPr>
          <a:xfrm>
            <a:off x="418427" y="1614278"/>
            <a:ext cx="412740" cy="35353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8" name="Google Shape;688;p57"/>
          <p:cNvSpPr txBox="1"/>
          <p:nvPr/>
        </p:nvSpPr>
        <p:spPr>
          <a:xfrm>
            <a:off x="583218" y="1588981"/>
            <a:ext cx="351190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sz="907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9" name="Google Shape;689;p57"/>
          <p:cNvSpPr txBox="1"/>
          <p:nvPr/>
        </p:nvSpPr>
        <p:spPr>
          <a:xfrm>
            <a:off x="387539" y="1730240"/>
            <a:ext cx="371274" cy="231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7"/>
              <a:buFont typeface="Arial"/>
              <a:buNone/>
            </a:pPr>
            <a:r>
              <a:rPr lang="en-US" sz="907" b="1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lang="en-US" sz="907" b="1" i="0" u="none" strike="noStrike" cap="none" baseline="-25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907" b="1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Accuracy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663575"/>
            <a:ext cx="1600200" cy="1258221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3600450" y="1109477"/>
            <a:ext cx="838200" cy="812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33872" y="70186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Accuracy</a:t>
            </a:r>
          </a:p>
        </p:txBody>
      </p:sp>
      <p:sp>
        <p:nvSpPr>
          <p:cNvPr id="12" name="Овал 11"/>
          <p:cNvSpPr/>
          <p:nvPr/>
        </p:nvSpPr>
        <p:spPr>
          <a:xfrm>
            <a:off x="3646842" y="1148159"/>
            <a:ext cx="762000" cy="734954"/>
          </a:xfrm>
          <a:prstGeom prst="ellipse">
            <a:avLst/>
          </a:prstGeom>
          <a:noFill/>
          <a:scene3d>
            <a:camera prst="isometricLeftDown">
              <a:rot lat="3600000" lon="3000000" rev="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72" y="2720975"/>
            <a:ext cx="1988635" cy="381000"/>
          </a:xfrm>
          <a:prstGeom prst="rect">
            <a:avLst/>
          </a:prstGeom>
        </p:spPr>
      </p:pic>
      <p:cxnSp>
        <p:nvCxnSpPr>
          <p:cNvPr id="15" name="Прямая со стрелкой 14"/>
          <p:cNvCxnSpPr>
            <a:stCxn id="4" idx="2"/>
          </p:cNvCxnSpPr>
          <p:nvPr/>
        </p:nvCxnSpPr>
        <p:spPr>
          <a:xfrm>
            <a:off x="3638550" y="1921796"/>
            <a:ext cx="6524" cy="79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0050" y="740145"/>
            <a:ext cx="1721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More interpretable metric</a:t>
            </a:r>
            <a:r>
              <a:rPr lang="ru-RU" sz="1400" dirty="0">
                <a:latin typeface="Georgia" panose="02040502050405020303" pitchFamily="18" charset="0"/>
              </a:rPr>
              <a:t>, </a:t>
            </a:r>
            <a:r>
              <a:rPr lang="en-US" sz="1400" dirty="0">
                <a:latin typeface="Georgia" panose="02040502050405020303" pitchFamily="18" charset="0"/>
              </a:rPr>
              <a:t>but useless on unbalanced sets</a:t>
            </a:r>
          </a:p>
        </p:txBody>
      </p:sp>
    </p:spTree>
    <p:extLst>
      <p:ext uri="{BB962C8B-B14F-4D97-AF65-F5344CB8AC3E}">
        <p14:creationId xmlns:p14="http://schemas.microsoft.com/office/powerpoint/2010/main" val="14100343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8"/>
          <p:cNvSpPr txBox="1">
            <a:spLocks noGrp="1"/>
          </p:cNvSpPr>
          <p:nvPr>
            <p:ph type="title"/>
          </p:nvPr>
        </p:nvSpPr>
        <p:spPr>
          <a:xfrm>
            <a:off x="171450" y="886761"/>
            <a:ext cx="4438650" cy="5012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71" t="-12043" b="-6020"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695" name="Google Shape;695;p58"/>
          <p:cNvSpPr txBox="1"/>
          <p:nvPr/>
        </p:nvSpPr>
        <p:spPr>
          <a:xfrm>
            <a:off x="476250" y="1654175"/>
            <a:ext cx="1112292" cy="24622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0926" t="-24383" r="-4913" b="-487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58"/>
          <p:cNvSpPr txBox="1"/>
          <p:nvPr/>
        </p:nvSpPr>
        <p:spPr>
          <a:xfrm>
            <a:off x="3005919" y="1654175"/>
            <a:ext cx="950517" cy="24622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2817" t="-24383" r="-5764" b="-487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8"/>
          <p:cNvSpPr txBox="1"/>
          <p:nvPr/>
        </p:nvSpPr>
        <p:spPr>
          <a:xfrm>
            <a:off x="0" y="282575"/>
            <a:ext cx="46101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12"/>
              <a:buFont typeface="Arial"/>
              <a:buNone/>
            </a:pPr>
            <a:r>
              <a:rPr lang="en-US" sz="1400" dirty="0">
                <a:solidFill>
                  <a:srgbClr val="0070C0"/>
                </a:solidFill>
                <a:latin typeface="+mj-lt"/>
              </a:rPr>
              <a:t>Bayes classifier quiz practice 2</a:t>
            </a:r>
            <a:r>
              <a:rPr lang="en-US" sz="1400" b="0" i="0" u="none" strike="noStrike" cap="none" dirty="0">
                <a:solidFill>
                  <a:srgbClr val="0070C0"/>
                </a:solidFill>
                <a:latin typeface="+mj-lt"/>
                <a:ea typeface="Georgia"/>
                <a:cs typeface="Georgia"/>
                <a:sym typeface="Georgia"/>
              </a:rPr>
              <a:t>. Question 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9"/>
          <p:cNvSpPr txBox="1">
            <a:spLocks noGrp="1"/>
          </p:cNvSpPr>
          <p:nvPr>
            <p:ph type="ctrTitle"/>
          </p:nvPr>
        </p:nvSpPr>
        <p:spPr>
          <a:xfrm>
            <a:off x="17495" y="282575"/>
            <a:ext cx="46100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0070C0"/>
                </a:solidFill>
                <a:latin typeface="+mj-lt"/>
              </a:rPr>
              <a:t>Bayes classifier quiz practice 2</a:t>
            </a:r>
            <a:r>
              <a:rPr lang="en-US" sz="1400" b="0" i="0" u="none" strike="noStrike" cap="none" dirty="0">
                <a:solidFill>
                  <a:srgbClr val="0070C0"/>
                </a:solidFill>
                <a:latin typeface="+mj-lt"/>
                <a:ea typeface="Georgia"/>
                <a:cs typeface="Georgia"/>
                <a:sym typeface="Georgia"/>
              </a:rPr>
              <a:t>. Question 5</a:t>
            </a:r>
            <a:endParaRPr dirty="0"/>
          </a:p>
        </p:txBody>
      </p:sp>
      <p:sp>
        <p:nvSpPr>
          <p:cNvPr id="703" name="Google Shape;703;p59"/>
          <p:cNvSpPr/>
          <p:nvPr/>
        </p:nvSpPr>
        <p:spPr>
          <a:xfrm>
            <a:off x="247650" y="737691"/>
            <a:ext cx="4267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Which module contains constructors of different naive Bayesian classifiers?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59"/>
          <p:cNvSpPr/>
          <p:nvPr/>
        </p:nvSpPr>
        <p:spPr>
          <a:xfrm>
            <a:off x="400050" y="1425575"/>
            <a:ext cx="3886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sklearn.naive_bayes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sklearn.NB</a:t>
            </a: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sklearn.bayesian_</a:t>
            </a: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algorithms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sklearn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0"/>
          <p:cNvSpPr txBox="1">
            <a:spLocks noGrp="1"/>
          </p:cNvSpPr>
          <p:nvPr>
            <p:ph type="body" idx="1"/>
          </p:nvPr>
        </p:nvSpPr>
        <p:spPr>
          <a:xfrm>
            <a:off x="296494" y="739469"/>
            <a:ext cx="41421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Georgia"/>
                <a:ea typeface="Georgia"/>
                <a:cs typeface="Georgia"/>
                <a:sym typeface="Georgia"/>
              </a:rPr>
              <a:t>Which type should  X and y arguments have to be submitted to fit() method of MultinomialNB object?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0" name="Google Shape;710;p60"/>
          <p:cNvSpPr txBox="1"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0070C0"/>
                </a:solidFill>
                <a:latin typeface="+mj-lt"/>
              </a:rPr>
              <a:t>Bayes classifier quiz practice 2</a:t>
            </a:r>
            <a:r>
              <a:rPr lang="en-US" sz="1400" b="0" i="0" u="none" strike="noStrike" cap="none" dirty="0">
                <a:solidFill>
                  <a:srgbClr val="0070C0"/>
                </a:solidFill>
                <a:latin typeface="+mj-lt"/>
                <a:ea typeface="Georgia"/>
                <a:cs typeface="Georgia"/>
                <a:sym typeface="Georgia"/>
              </a:rPr>
              <a:t>. Question 6</a:t>
            </a:r>
            <a:endParaRPr dirty="0"/>
          </a:p>
        </p:txBody>
      </p:sp>
      <p:sp>
        <p:nvSpPr>
          <p:cNvPr id="711" name="Google Shape;711;p60"/>
          <p:cNvSpPr/>
          <p:nvPr/>
        </p:nvSpPr>
        <p:spPr>
          <a:xfrm>
            <a:off x="400050" y="1501775"/>
            <a:ext cx="230505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Array-like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Dataframe</a:t>
            </a:r>
            <a:endParaRPr sz="14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lphaU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Dictionary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11465"/>
            <a:ext cx="4610100" cy="215444"/>
          </a:xfrm>
        </p:spPr>
        <p:txBody>
          <a:bodyPr/>
          <a:lstStyle/>
          <a:p>
            <a:pPr algn="ctr"/>
            <a:r>
              <a:rPr lang="en-US" dirty="0"/>
              <a:t>F</a:t>
            </a:r>
            <a:r>
              <a:rPr lang="en-US" baseline="-25000" dirty="0"/>
              <a:t>1 </a:t>
            </a:r>
            <a:r>
              <a:rPr lang="en-US" dirty="0"/>
              <a:t>score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43" y="1349375"/>
            <a:ext cx="2157413" cy="31961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23850" y="775211"/>
            <a:ext cx="4114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Georgia" panose="02040502050405020303" pitchFamily="18" charset="0"/>
              </a:rPr>
              <a:t>Is the harmonic mean of precision and recall metrics. It is also named as Dice similarity coefficient, DSC or </a:t>
            </a:r>
            <a:r>
              <a:rPr lang="en-US" sz="1100" dirty="0" err="1">
                <a:latin typeface="Georgia" panose="02040502050405020303" pitchFamily="18" charset="0"/>
              </a:rPr>
              <a:t>Sørensen</a:t>
            </a:r>
            <a:r>
              <a:rPr lang="en-US" sz="1100" dirty="0">
                <a:latin typeface="Georgia" panose="02040502050405020303" pitchFamily="18" charset="0"/>
              </a:rPr>
              <a:t> index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187575"/>
            <a:ext cx="3971925" cy="501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03148" y="1819305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eorgia" panose="02040502050405020303" pitchFamily="18" charset="0"/>
              </a:rPr>
              <a:t>Identically</a:t>
            </a:r>
            <a:r>
              <a:rPr lang="ru-RU" sz="1100" dirty="0">
                <a:latin typeface="Georgia" panose="02040502050405020303" pitchFamily="18" charset="0"/>
              </a:rPr>
              <a:t> </a:t>
            </a:r>
            <a:r>
              <a:rPr lang="en-US" sz="1100" dirty="0">
                <a:latin typeface="Georgia" panose="02040502050405020303" pitchFamily="18" charset="0"/>
              </a:rPr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231063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3916</Words>
  <Application>Microsoft Office PowerPoint</Application>
  <PresentationFormat>Custom</PresentationFormat>
  <Paragraphs>885</Paragraphs>
  <Slides>82</Slides>
  <Notes>68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6" baseType="lpstr">
      <vt:lpstr>Courier New</vt:lpstr>
      <vt:lpstr>Lucida Sans</vt:lpstr>
      <vt:lpstr>Cambria Math</vt:lpstr>
      <vt:lpstr>Lucida Sans Unicode</vt:lpstr>
      <vt:lpstr>Consolas</vt:lpstr>
      <vt:lpstr>Bookman Old Style</vt:lpstr>
      <vt:lpstr>Times New Roman</vt:lpstr>
      <vt:lpstr>Georgia</vt:lpstr>
      <vt:lpstr>Arial</vt:lpstr>
      <vt:lpstr>Palatino Linotype</vt:lpstr>
      <vt:lpstr>Calibri</vt:lpstr>
      <vt:lpstr>PMingLiU</vt:lpstr>
      <vt:lpstr>Office Theme</vt:lpstr>
      <vt:lpstr>Equation</vt:lpstr>
      <vt:lpstr>`</vt:lpstr>
      <vt:lpstr>Agenda</vt:lpstr>
      <vt:lpstr>Classification Problems</vt:lpstr>
      <vt:lpstr>TPR &amp; FNR</vt:lpstr>
      <vt:lpstr>TNR &amp; FPR</vt:lpstr>
      <vt:lpstr>PPV &amp; FDR</vt:lpstr>
      <vt:lpstr>NPV &amp; FOR</vt:lpstr>
      <vt:lpstr>Accuracy</vt:lpstr>
      <vt:lpstr>F1 score</vt:lpstr>
      <vt:lpstr>Types of errors</vt:lpstr>
      <vt:lpstr>Quiz practice. Confusion matrix questions</vt:lpstr>
      <vt:lpstr>Classification metrics quiz. FP &amp; FN</vt:lpstr>
      <vt:lpstr>Classification metrics quiz. Accuracy advantages</vt:lpstr>
      <vt:lpstr>Classification metrics quiz. Accuracy disadvantages</vt:lpstr>
      <vt:lpstr>Classification metrics quiz. Python</vt:lpstr>
      <vt:lpstr>Classification report</vt:lpstr>
      <vt:lpstr>Classification metrics quiz. Interpretation</vt:lpstr>
      <vt:lpstr>Ideal prior</vt:lpstr>
      <vt:lpstr>Ideal prior classifier</vt:lpstr>
      <vt:lpstr>Ideal prior</vt:lpstr>
      <vt:lpstr>Ideal prior</vt:lpstr>
      <vt:lpstr>Estimating prior probabilities</vt:lpstr>
      <vt:lpstr>Ideal Bayes</vt:lpstr>
      <vt:lpstr>Ideal Bayes</vt:lpstr>
      <vt:lpstr>Ideal Bayes</vt:lpstr>
      <vt:lpstr>Ideal Bayes</vt:lpstr>
      <vt:lpstr>PowerPoint Presentation</vt:lpstr>
      <vt:lpstr>Ideal Bayes</vt:lpstr>
      <vt:lpstr>Estimating joint and conditional probabilities</vt:lpstr>
      <vt:lpstr>Estimating joint and conditional probabilities</vt:lpstr>
      <vt:lpstr>Bayes classifier quiz practice</vt:lpstr>
      <vt:lpstr>Two predictors</vt:lpstr>
      <vt:lpstr>Two predictors</vt:lpstr>
      <vt:lpstr>Two predictors</vt:lpstr>
      <vt:lpstr>Fully estimated Bayes classifier example</vt:lpstr>
      <vt:lpstr>Conditional independence assumption</vt:lpstr>
      <vt:lpstr>Conditional independence assumption</vt:lpstr>
      <vt:lpstr>Conditional independence assumption</vt:lpstr>
      <vt:lpstr>Conditional independence assumption</vt:lpstr>
      <vt:lpstr>Joint estimation based on independence</vt:lpstr>
      <vt:lpstr>Joint estimation based on independence. Example</vt:lpstr>
      <vt:lpstr>Joint estimation based on independence</vt:lpstr>
      <vt:lpstr>PowerPoint Presentation</vt:lpstr>
      <vt:lpstr>Naive Bayesian classifier</vt:lpstr>
      <vt:lpstr>Naive Bayesian classifier</vt:lpstr>
      <vt:lpstr>Naive Bayesian classifier</vt:lpstr>
      <vt:lpstr>Naive Bayesian classifier</vt:lpstr>
      <vt:lpstr>Naive Bayesian: The Basic Idea</vt:lpstr>
      <vt:lpstr>Usage</vt:lpstr>
      <vt:lpstr>Solution – Naive Bayes  </vt:lpstr>
      <vt:lpstr>Calculation</vt:lpstr>
      <vt:lpstr>Example: Financial Fraud</vt:lpstr>
      <vt:lpstr>PowerPoint Presentation</vt:lpstr>
      <vt:lpstr>Exact Bayes Calculations</vt:lpstr>
      <vt:lpstr>Naïve Bayes Calculations  </vt:lpstr>
      <vt:lpstr>Naïve Bayes, cont.</vt:lpstr>
      <vt:lpstr>Independence Assumption</vt:lpstr>
      <vt:lpstr>Example - Flight Delays</vt:lpstr>
      <vt:lpstr>Data Prep   </vt:lpstr>
      <vt:lpstr>Dummies and Partitioning  </vt:lpstr>
      <vt:lpstr>Run Naive Bayes</vt:lpstr>
      <vt:lpstr>Advantages</vt:lpstr>
      <vt:lpstr>Shortcomings</vt:lpstr>
      <vt:lpstr>Naive Bayes in Python</vt:lpstr>
      <vt:lpstr>Bayes classifier quiz practice 1</vt:lpstr>
      <vt:lpstr>Bayes classifier quiz practice 1</vt:lpstr>
      <vt:lpstr>Bayes classifier quiz practice 1</vt:lpstr>
      <vt:lpstr>Bayes classifier quiz practice 1</vt:lpstr>
      <vt:lpstr>Bayes classifier quiz practice 1</vt:lpstr>
      <vt:lpstr>Bayes classifier quiz practice 1</vt:lpstr>
      <vt:lpstr>Bayes classifier quiz practice 1</vt:lpstr>
      <vt:lpstr>Bayes classifier quiz practice 1</vt:lpstr>
      <vt:lpstr>Bayes classifier quiz practice 1</vt:lpstr>
      <vt:lpstr>Bayes classifier quiz practice 1</vt:lpstr>
      <vt:lpstr>Bayes classifier quiz practice 1</vt:lpstr>
      <vt:lpstr>PowerPoint Presentation</vt:lpstr>
      <vt:lpstr>PowerPoint Presentation</vt:lpstr>
      <vt:lpstr> </vt:lpstr>
      <vt:lpstr> </vt:lpstr>
      <vt:lpstr> </vt:lpstr>
      <vt:lpstr>Bayes classifier quiz practice 2. Question 5</vt:lpstr>
      <vt:lpstr>Bayes classifier quiz practice 2. Question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cp:lastModifiedBy>boris garbuzov</cp:lastModifiedBy>
  <cp:revision>12</cp:revision>
  <dcterms:created xsi:type="dcterms:W3CDTF">2020-08-29T13:27:38Z</dcterms:created>
  <dcterms:modified xsi:type="dcterms:W3CDTF">2021-04-28T16:49:06Z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2015-07-23T00:00:00Z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2020-08-29T00:00:00Z</vt:filetime>
  </property>
</Properties>
</file>