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0"/>
  </p:notesMasterIdLst>
  <p:sldIdLst>
    <p:sldId id="256" r:id="rId2"/>
    <p:sldId id="257" r:id="rId3"/>
    <p:sldId id="258" r:id="rId4"/>
    <p:sldId id="393" r:id="rId5"/>
    <p:sldId id="394" r:id="rId6"/>
    <p:sldId id="395" r:id="rId7"/>
    <p:sldId id="396" r:id="rId8"/>
    <p:sldId id="397" r:id="rId9"/>
    <p:sldId id="398" r:id="rId10"/>
    <p:sldId id="399" r:id="rId11"/>
    <p:sldId id="314" r:id="rId12"/>
    <p:sldId id="389" r:id="rId13"/>
    <p:sldId id="390" r:id="rId14"/>
    <p:sldId id="391" r:id="rId15"/>
    <p:sldId id="400" r:id="rId16"/>
    <p:sldId id="401" r:id="rId17"/>
    <p:sldId id="38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403" r:id="rId65"/>
    <p:sldId id="404" r:id="rId66"/>
    <p:sldId id="405" r:id="rId67"/>
    <p:sldId id="406" r:id="rId68"/>
    <p:sldId id="407" r:id="rId69"/>
    <p:sldId id="306" r:id="rId70"/>
    <p:sldId id="402" r:id="rId71"/>
    <p:sldId id="315" r:id="rId72"/>
    <p:sldId id="316" r:id="rId73"/>
    <p:sldId id="317" r:id="rId74"/>
    <p:sldId id="318" r:id="rId75"/>
    <p:sldId id="319" r:id="rId76"/>
    <p:sldId id="320" r:id="rId77"/>
    <p:sldId id="321" r:id="rId78"/>
    <p:sldId id="322" r:id="rId79"/>
    <p:sldId id="323" r:id="rId80"/>
    <p:sldId id="324" r:id="rId81"/>
    <p:sldId id="408" r:id="rId82"/>
    <p:sldId id="307" r:id="rId83"/>
    <p:sldId id="308" r:id="rId84"/>
    <p:sldId id="309" r:id="rId85"/>
    <p:sldId id="310" r:id="rId86"/>
    <p:sldId id="311" r:id="rId87"/>
    <p:sldId id="312" r:id="rId88"/>
    <p:sldId id="313" r:id="rId89"/>
  </p:sldIdLst>
  <p:sldSz cx="4610100" cy="3460750"/>
  <p:notesSz cx="4610100" cy="3460750"/>
  <p:embeddedFontLst>
    <p:embeddedFont>
      <p:font typeface="Bookman Old Style" panose="02050604050505020204" pitchFamily="18" charset="0"/>
      <p:regular r:id="rId91"/>
      <p:bold r:id="rId92"/>
      <p:italic r:id="rId93"/>
      <p:boldItalic r:id="rId94"/>
    </p:embeddedFont>
    <p:embeddedFont>
      <p:font typeface="Calibri" panose="020F0502020204030204" pitchFamily="34" charset="0"/>
      <p:regular r:id="rId95"/>
      <p:bold r:id="rId96"/>
      <p:italic r:id="rId97"/>
      <p:boldItalic r:id="rId98"/>
    </p:embeddedFont>
    <p:embeddedFont>
      <p:font typeface="Cambria Math" panose="02040503050406030204" pitchFamily="18" charset="0"/>
      <p:regular r:id="rId99"/>
    </p:embeddedFont>
    <p:embeddedFont>
      <p:font typeface="Consolas" panose="020B0609020204030204" pitchFamily="49" charset="0"/>
      <p:regular r:id="rId100"/>
      <p:bold r:id="rId101"/>
      <p:italic r:id="rId102"/>
      <p:boldItalic r:id="rId103"/>
    </p:embeddedFont>
    <p:embeddedFont>
      <p:font typeface="Georgia" panose="02040502050405020303" pitchFamily="18" charset="0"/>
      <p:regular r:id="rId104"/>
      <p:bold r:id="rId105"/>
      <p:italic r:id="rId106"/>
      <p:boldItalic r:id="rId107"/>
    </p:embeddedFont>
    <p:embeddedFont>
      <p:font typeface="Lucida Sans" panose="020B0602030504020204" pitchFamily="34" charset="0"/>
      <p:regular r:id="rId108"/>
      <p:bold r:id="rId109"/>
      <p:italic r:id="rId110"/>
      <p:boldItalic r:id="rId111"/>
    </p:embeddedFont>
    <p:embeddedFont>
      <p:font typeface="Lucida Sans Unicode" panose="020B0602030504020204" pitchFamily="34" charset="0"/>
      <p:regular r:id="rId112"/>
    </p:embeddedFont>
    <p:embeddedFont>
      <p:font typeface="Palatino Linotype" panose="02040502050505030304" pitchFamily="18" charset="0"/>
      <p:regular r:id="rId113"/>
      <p:bold r:id="rId114"/>
      <p:italic r:id="rId115"/>
      <p:boldItalic r:id="rId116"/>
    </p:embeddedFont>
    <p:embeddedFont>
      <p:font typeface="PMingLiU" panose="02020500000000000000" pitchFamily="18" charset="-120"/>
      <p:regular r:id="rId1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orient="horz">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gGYVOcJeCNrE9WwPwPpsEV1rpV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EFB82E-E45C-4DF4-AFD7-8C2AADFE851E}">
  <a:tblStyle styleId="{48EFB82E-E45C-4DF4-AFD7-8C2AADFE851E}"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E8ECF4"/>
          </a:solidFill>
        </a:fill>
      </a:tcStyle>
    </a:lastRow>
    <a:seCell>
      <a:tcTxStyle b="off" i="off"/>
      <a:tcStyle>
        <a:tcBdr/>
      </a:tcStyle>
    </a:seCell>
    <a:swCell>
      <a:tcTxStyle b="off" i="off"/>
      <a:tcStyle>
        <a:tcBdr/>
      </a:tcStyle>
    </a:swCell>
    <a:firstRow>
      <a:tcTxStyle b="on" i="off"/>
      <a:tcStyle>
        <a:tcBdr/>
        <a:fill>
          <a:solidFill>
            <a:srgbClr val="E8ECF4"/>
          </a:solidFill>
        </a:fill>
      </a:tcStyle>
    </a:firstRow>
    <a:neCell>
      <a:tcTxStyle b="off" i="off"/>
      <a:tcStyle>
        <a:tcBdr/>
      </a:tcStyle>
    </a:neCell>
    <a:nwCell>
      <a:tcTxStyle b="off" i="off"/>
      <a:tcStyle>
        <a:tcBdr/>
      </a:tcStyle>
    </a:nwCell>
  </a:tblStyle>
  <a:tblStyle styleId="{018AD3C5-F45F-4AC2-9C20-17E71BC9552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23F0C3C-ABBB-4C08-A10C-7B51948847E9}"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588" y="64"/>
      </p:cViewPr>
      <p:guideLst>
        <p:guide orient="horz" pos="2880"/>
        <p:guide pos="2160"/>
        <p:guide orient="horz"/>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2.fntdata"/><Relationship Id="rId16" Type="http://schemas.openxmlformats.org/officeDocument/2006/relationships/slide" Target="slides/slide15.xml"/><Relationship Id="rId107" Type="http://schemas.openxmlformats.org/officeDocument/2006/relationships/font" Target="fonts/font1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3.fntdata"/><Relationship Id="rId118"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3.fntdata"/><Relationship Id="rId108" Type="http://schemas.openxmlformats.org/officeDocument/2006/relationships/font" Target="fonts/font18.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4.fntdata"/><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0.fntdata"/><Relationship Id="rId115" Type="http://schemas.openxmlformats.org/officeDocument/2006/relationships/font" Target="fonts/font2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997075" cy="1730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2611438" y="0"/>
            <a:ext cx="1997075" cy="1730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287713"/>
            <a:ext cx="1997075" cy="1730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4588" y="685800"/>
            <a:ext cx="4568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1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3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1: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3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33: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3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3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3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4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40: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4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4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4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4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46: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2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4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6" name="Google Shape;486;p4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3" name="Google Shape;503;p5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51: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5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2d657862f_0_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d2d657862f_0_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d2d657862f_0_1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3" name="Google Shape;553;gd2d657862f_0_1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d2d657862f_0_1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gd2d657862f_0_1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d2d657862f_0_2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d2d657862f_0_2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2d657862f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gd2d657862f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2: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22:notes"/>
          <p:cNvSpPr txBox="1">
            <a:spLocks noGrp="1"/>
          </p:cNvSpPr>
          <p:nvPr>
            <p:ph type="sldNum" idx="12"/>
          </p:nvPr>
        </p:nvSpPr>
        <p:spPr>
          <a:xfrm>
            <a:off x="2611438" y="3287713"/>
            <a:ext cx="1997075" cy="17303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2d657862f_0_3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gd2d657862f_0_3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2d657862f_0_3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gd2d657862f_0_3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d2d657862f_0_40: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gd2d657862f_0_4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d2d657862f_0_5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d2d657862f_0_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d2d657862f_0_59: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gd2d657862f_0_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30a40e25c_0_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gd30a40e25c_0_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30a40e25c_0_7: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gd30a40e25c_0_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d30a40e25c_0_12: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0" name="Google Shape;620;gd30a40e25c_0_12: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d2d657862f_0_64: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d2d657862f_0_6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30a40e25c_0_25:notes"/>
          <p:cNvSpPr txBox="1">
            <a:spLocks noGrp="1"/>
          </p:cNvSpPr>
          <p:nvPr>
            <p:ph type="body" idx="1"/>
          </p:nvPr>
        </p:nvSpPr>
        <p:spPr>
          <a:xfrm>
            <a:off x="460375" y="1665288"/>
            <a:ext cx="3689400" cy="1363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2" name="Google Shape;632;gd30a40e25c_0_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2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0224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0180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4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458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85064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3: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4" name="Google Shape;644;p53: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694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2545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4615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7411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1941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72752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7674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6829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30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50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30102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6488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4: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54: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5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5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8" name="Google Shape;668;p5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p5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58: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p58: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9: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0" name="Google Shape;700;p59: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60: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7" name="Google Shape;707;p60: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6: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26: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7:notes"/>
          <p:cNvSpPr txBox="1">
            <a:spLocks noGrp="1"/>
          </p:cNvSpPr>
          <p:nvPr>
            <p:ph type="body" idx="1"/>
          </p:nvPr>
        </p:nvSpPr>
        <p:spPr>
          <a:xfrm>
            <a:off x="460375" y="1665288"/>
            <a:ext cx="3689350" cy="13636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27:notes"/>
          <p:cNvSpPr>
            <a:spLocks noGrp="1" noRot="1" noChangeAspect="1"/>
          </p:cNvSpPr>
          <p:nvPr>
            <p:ph type="sldImg" idx="2"/>
          </p:nvPr>
        </p:nvSpPr>
        <p:spPr>
          <a:xfrm>
            <a:off x="1527175" y="433388"/>
            <a:ext cx="1555750" cy="11668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62"/>
          <p:cNvSpPr txBox="1">
            <a:spLocks noGrp="1"/>
          </p:cNvSpPr>
          <p:nvPr>
            <p:ph type="ctrTitle"/>
          </p:nvPr>
        </p:nvSpPr>
        <p:spPr>
          <a:xfrm>
            <a:off x="576263" y="566377"/>
            <a:ext cx="3457575" cy="120485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226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ubTitle" idx="1"/>
          </p:nvPr>
        </p:nvSpPr>
        <p:spPr>
          <a:xfrm>
            <a:off x="576263" y="1817695"/>
            <a:ext cx="3457575" cy="835547"/>
          </a:xfrm>
          <a:prstGeom prst="rect">
            <a:avLst/>
          </a:prstGeom>
          <a:noFill/>
          <a:ln>
            <a:noFill/>
          </a:ln>
        </p:spPr>
        <p:txBody>
          <a:bodyPr spcFirstLastPara="1" wrap="square" lIns="91425" tIns="45700" rIns="91425" bIns="45700" anchor="t" anchorCtr="0">
            <a:noAutofit/>
          </a:bodyPr>
          <a:lstStyle>
            <a:lvl1pPr lvl="0" algn="ctr">
              <a:lnSpc>
                <a:spcPct val="90000"/>
              </a:lnSpc>
              <a:spcBef>
                <a:spcPts val="378"/>
              </a:spcBef>
              <a:spcAft>
                <a:spcPts val="0"/>
              </a:spcAft>
              <a:buClr>
                <a:schemeClr val="dk1"/>
              </a:buClr>
              <a:buSzPts val="2400"/>
              <a:buFont typeface="PMingLiU"/>
              <a:buNone/>
              <a:defRPr sz="907"/>
            </a:lvl1pPr>
            <a:lvl2pPr lvl="1" algn="ctr">
              <a:lnSpc>
                <a:spcPct val="90000"/>
              </a:lnSpc>
              <a:spcBef>
                <a:spcPts val="189"/>
              </a:spcBef>
              <a:spcAft>
                <a:spcPts val="0"/>
              </a:spcAft>
              <a:buClr>
                <a:schemeClr val="dk1"/>
              </a:buClr>
              <a:buSzPts val="2000"/>
              <a:buFont typeface="Calibri"/>
              <a:buNone/>
              <a:defRPr sz="756"/>
            </a:lvl2pPr>
            <a:lvl3pPr lvl="2" algn="ctr">
              <a:lnSpc>
                <a:spcPct val="90000"/>
              </a:lnSpc>
              <a:spcBef>
                <a:spcPts val="189"/>
              </a:spcBef>
              <a:spcAft>
                <a:spcPts val="0"/>
              </a:spcAft>
              <a:buClr>
                <a:schemeClr val="dk1"/>
              </a:buClr>
              <a:buSzPts val="1800"/>
              <a:buFont typeface="Calibri"/>
              <a:buNone/>
              <a:defRPr sz="681"/>
            </a:lvl3pPr>
            <a:lvl4pPr lvl="3" algn="ctr">
              <a:lnSpc>
                <a:spcPct val="90000"/>
              </a:lnSpc>
              <a:spcBef>
                <a:spcPts val="189"/>
              </a:spcBef>
              <a:spcAft>
                <a:spcPts val="0"/>
              </a:spcAft>
              <a:buClr>
                <a:schemeClr val="dk1"/>
              </a:buClr>
              <a:buSzPts val="1600"/>
              <a:buFont typeface="Calibri"/>
              <a:buNone/>
              <a:defRPr sz="605"/>
            </a:lvl4pPr>
            <a:lvl5pPr lvl="4" algn="ctr">
              <a:lnSpc>
                <a:spcPct val="90000"/>
              </a:lnSpc>
              <a:spcBef>
                <a:spcPts val="189"/>
              </a:spcBef>
              <a:spcAft>
                <a:spcPts val="0"/>
              </a:spcAft>
              <a:buClr>
                <a:schemeClr val="dk1"/>
              </a:buClr>
              <a:buSzPts val="1600"/>
              <a:buFont typeface="Calibri"/>
              <a:buNone/>
              <a:defRPr sz="605"/>
            </a:lvl5pPr>
            <a:lvl6pPr lvl="5" algn="ctr">
              <a:lnSpc>
                <a:spcPct val="90000"/>
              </a:lnSpc>
              <a:spcBef>
                <a:spcPts val="189"/>
              </a:spcBef>
              <a:spcAft>
                <a:spcPts val="0"/>
              </a:spcAft>
              <a:buClr>
                <a:schemeClr val="dk1"/>
              </a:buClr>
              <a:buSzPts val="1600"/>
              <a:buFont typeface="Calibri"/>
              <a:buNone/>
              <a:defRPr sz="605"/>
            </a:lvl6pPr>
            <a:lvl7pPr lvl="6" algn="ctr">
              <a:lnSpc>
                <a:spcPct val="90000"/>
              </a:lnSpc>
              <a:spcBef>
                <a:spcPts val="189"/>
              </a:spcBef>
              <a:spcAft>
                <a:spcPts val="0"/>
              </a:spcAft>
              <a:buClr>
                <a:schemeClr val="dk1"/>
              </a:buClr>
              <a:buSzPts val="1600"/>
              <a:buFont typeface="Calibri"/>
              <a:buNone/>
              <a:defRPr sz="605"/>
            </a:lvl7pPr>
            <a:lvl8pPr lvl="7" algn="ctr">
              <a:lnSpc>
                <a:spcPct val="90000"/>
              </a:lnSpc>
              <a:spcBef>
                <a:spcPts val="189"/>
              </a:spcBef>
              <a:spcAft>
                <a:spcPts val="0"/>
              </a:spcAft>
              <a:buClr>
                <a:schemeClr val="dk1"/>
              </a:buClr>
              <a:buSzPts val="1600"/>
              <a:buFont typeface="Calibri"/>
              <a:buNone/>
              <a:defRPr sz="605"/>
            </a:lvl8pPr>
            <a:lvl9pPr lvl="8" algn="ctr">
              <a:lnSpc>
                <a:spcPct val="90000"/>
              </a:lnSpc>
              <a:spcBef>
                <a:spcPts val="189"/>
              </a:spcBef>
              <a:spcAft>
                <a:spcPts val="0"/>
              </a:spcAft>
              <a:buClr>
                <a:schemeClr val="dk1"/>
              </a:buClr>
              <a:buSzPts val="1600"/>
              <a:buFont typeface="Calibri"/>
              <a:buNone/>
              <a:defRPr sz="605"/>
            </a:lvl9pPr>
          </a:lstStyle>
          <a:p>
            <a:endParaRPr/>
          </a:p>
        </p:txBody>
      </p:sp>
      <p:sp>
        <p:nvSpPr>
          <p:cNvPr id="19" name="Google Shape;19;p62"/>
          <p:cNvSpPr txBox="1">
            <a:spLocks noGrp="1"/>
          </p:cNvSpPr>
          <p:nvPr>
            <p:ph type="dt" idx="10"/>
          </p:nvPr>
        </p:nvSpPr>
        <p:spPr>
          <a:xfrm>
            <a:off x="316944" y="3207603"/>
            <a:ext cx="1037273" cy="18425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0" name="Google Shape;20;p62"/>
          <p:cNvSpPr txBox="1">
            <a:spLocks noGrp="1"/>
          </p:cNvSpPr>
          <p:nvPr>
            <p:ph type="ftr" idx="11"/>
          </p:nvPr>
        </p:nvSpPr>
        <p:spPr>
          <a:xfrm>
            <a:off x="1527096" y="3207603"/>
            <a:ext cx="1555909" cy="18425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62"/>
          <p:cNvSpPr txBox="1">
            <a:spLocks noGrp="1"/>
          </p:cNvSpPr>
          <p:nvPr>
            <p:ph type="sldNum" idx="12"/>
          </p:nvPr>
        </p:nvSpPr>
        <p:spPr>
          <a:xfrm>
            <a:off x="3255883" y="3207603"/>
            <a:ext cx="1037273" cy="18425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5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2"/>
        <p:cNvGrpSpPr/>
        <p:nvPr/>
      </p:nvGrpSpPr>
      <p:grpSpPr>
        <a:xfrm>
          <a:off x="0" y="0"/>
          <a:ext cx="0" cy="0"/>
          <a:chOff x="0" y="0"/>
          <a:chExt cx="0" cy="0"/>
        </a:xfrm>
      </p:grpSpPr>
      <p:sp>
        <p:nvSpPr>
          <p:cNvPr id="23" name="Google Shape;23;p63"/>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chemeClr val="dk1"/>
                </a:solidFill>
                <a:latin typeface="PMingLiU"/>
                <a:ea typeface="PMingLiU"/>
                <a:cs typeface="PMingLiU"/>
                <a:sym typeface="PMingLiU"/>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3"/>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3"/>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
        <p:cNvGrpSpPr/>
        <p:nvPr/>
      </p:nvGrpSpPr>
      <p:grpSpPr>
        <a:xfrm>
          <a:off x="0" y="0"/>
          <a:ext cx="0" cy="0"/>
          <a:chOff x="0" y="0"/>
          <a:chExt cx="0" cy="0"/>
        </a:xfrm>
      </p:grpSpPr>
      <p:sp>
        <p:nvSpPr>
          <p:cNvPr id="29" name="Google Shape;29;p64"/>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4"/>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2"/>
        <p:cNvGrpSpPr/>
        <p:nvPr/>
      </p:nvGrpSpPr>
      <p:grpSpPr>
        <a:xfrm>
          <a:off x="0" y="0"/>
          <a:ext cx="0" cy="0"/>
          <a:chOff x="0" y="0"/>
          <a:chExt cx="0" cy="0"/>
        </a:xfrm>
      </p:grpSpPr>
      <p:sp>
        <p:nvSpPr>
          <p:cNvPr id="33" name="Google Shape;33;p65"/>
          <p:cNvSpPr txBox="1">
            <a:spLocks noGrp="1"/>
          </p:cNvSpPr>
          <p:nvPr>
            <p:ph type="ctrTitle"/>
          </p:nvPr>
        </p:nvSpPr>
        <p:spPr>
          <a:xfrm>
            <a:off x="345757" y="1072832"/>
            <a:ext cx="3918585" cy="72675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subTitle" idx="1"/>
          </p:nvPr>
        </p:nvSpPr>
        <p:spPr>
          <a:xfrm>
            <a:off x="691515" y="1938020"/>
            <a:ext cx="3227070" cy="8651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5"/>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230505"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66"/>
          <p:cNvSpPr txBox="1">
            <a:spLocks noGrp="1"/>
          </p:cNvSpPr>
          <p:nvPr>
            <p:ph type="body" idx="2"/>
          </p:nvPr>
        </p:nvSpPr>
        <p:spPr>
          <a:xfrm>
            <a:off x="2374201" y="795972"/>
            <a:ext cx="2005393" cy="228409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66"/>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6"/>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b="0" i="0">
                <a:solidFill>
                  <a:srgbClr val="3333B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7"/>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7"/>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1"/>
          <p:cNvSpPr/>
          <p:nvPr/>
        </p:nvSpPr>
        <p:spPr>
          <a:xfrm>
            <a:off x="0" y="0"/>
            <a:ext cx="4608004" cy="44999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61"/>
          <p:cNvSpPr txBox="1">
            <a:spLocks noGrp="1"/>
          </p:cNvSpPr>
          <p:nvPr>
            <p:ph type="title"/>
          </p:nvPr>
        </p:nvSpPr>
        <p:spPr>
          <a:xfrm>
            <a:off x="377774" y="211465"/>
            <a:ext cx="3854551" cy="2444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3333B2"/>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61"/>
          <p:cNvSpPr txBox="1">
            <a:spLocks noGrp="1"/>
          </p:cNvSpPr>
          <p:nvPr>
            <p:ph type="body" idx="1"/>
          </p:nvPr>
        </p:nvSpPr>
        <p:spPr>
          <a:xfrm>
            <a:off x="296494" y="739469"/>
            <a:ext cx="4008120" cy="7080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PMingLiU"/>
                <a:ea typeface="PMingLiU"/>
                <a:cs typeface="PMingLiU"/>
                <a:sym typeface="PMingLiU"/>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1567434" y="3218497"/>
            <a:ext cx="1475232" cy="17303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dt" idx="10"/>
          </p:nvPr>
        </p:nvSpPr>
        <p:spPr>
          <a:xfrm>
            <a:off x="230505" y="3218497"/>
            <a:ext cx="1060323" cy="1730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1"/>
          <p:cNvSpPr txBox="1">
            <a:spLocks noGrp="1"/>
          </p:cNvSpPr>
          <p:nvPr>
            <p:ph type="sldNum" idx="12"/>
          </p:nvPr>
        </p:nvSpPr>
        <p:spPr>
          <a:xfrm>
            <a:off x="4214228" y="3342078"/>
            <a:ext cx="313689" cy="101600"/>
          </a:xfrm>
          <a:prstGeom prst="rect">
            <a:avLst/>
          </a:prstGeom>
          <a:noFill/>
          <a:ln>
            <a:noFill/>
          </a:ln>
        </p:spPr>
        <p:txBody>
          <a:bodyPr spcFirstLastPara="1" wrap="square" lIns="0" tIns="0" rIns="0" bIns="0" anchor="t" anchorCtr="0">
            <a:spAutoFit/>
          </a:bodyPr>
          <a:lstStyle>
            <a:lvl1pPr marL="38100" marR="0" lvl="0"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1pPr>
            <a:lvl2pPr marL="38100" marR="0" lvl="1"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2pPr>
            <a:lvl3pPr marL="38100" marR="0" lvl="2"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3pPr>
            <a:lvl4pPr marL="38100" marR="0" lvl="3"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4pPr>
            <a:lvl5pPr marL="38100" marR="0" lvl="4"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5pPr>
            <a:lvl6pPr marL="38100" marR="0" lvl="5"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6pPr>
            <a:lvl7pPr marL="38100" marR="0" lvl="6"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7pPr>
            <a:lvl8pPr marL="38100" marR="0" lvl="7"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8pPr>
            <a:lvl9pPr marL="38100" marR="0" lvl="8" indent="0" algn="l" rtl="0">
              <a:lnSpc>
                <a:spcPct val="111666"/>
              </a:lnSpc>
              <a:spcBef>
                <a:spcPts val="0"/>
              </a:spcBef>
              <a:spcAft>
                <a:spcPts val="0"/>
              </a:spcAft>
              <a:buClr>
                <a:srgbClr val="000000"/>
              </a:buClr>
              <a:buSzPts val="600"/>
              <a:buFont typeface="Arial"/>
              <a:buNone/>
              <a:defRPr sz="600" b="0" i="0" u="none" strike="noStrike" cap="none">
                <a:solidFill>
                  <a:srgbClr val="7F7F7F"/>
                </a:solidFill>
                <a:latin typeface="Bookman Old Style"/>
                <a:ea typeface="Bookman Old Style"/>
                <a:cs typeface="Bookman Old Style"/>
                <a:sym typeface="Bookman Old Style"/>
              </a:defRPr>
            </a:lvl9pPr>
          </a:lstStyle>
          <a:p>
            <a:pPr marL="38100" lvl="0" indent="0" algn="l" rtl="0">
              <a:spcBef>
                <a:spcPts val="0"/>
              </a:spcBef>
              <a:spcAft>
                <a:spcPts val="0"/>
              </a:spcAft>
              <a:buNone/>
            </a:pPr>
            <a:fld id="{00000000-1234-1234-1234-123412341234}" type="slidenum">
              <a:rPr lang="en-US"/>
              <a:t>‹#›</a:t>
            </a:fld>
            <a:r>
              <a:rPr lang="en-US"/>
              <a:t> / 30</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Bayes_classifi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43.png"/><Relationship Id="rId1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Bayes_error_rate"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Naive_Bayes_classifier"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geeksforgeeks.org/ml-understanding-hypothesi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6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hyperlink" Target="https://github.com/borisgarbuzov/schulich_data_science_1/blob/master/Chapter%202/Python/Chapter_2_Naive_Bayes_example.ipynb" TargetMode="External"/><Relationship Id="rId7" Type="http://schemas.openxmlformats.org/officeDocument/2006/relationships/hyperlink" Target="https://colab.research.google.com/drive/1z8deURdHMU7ChaoVZ-Lh-LVxHOW4u6Z2?authuser=1"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s://github.com/borisgarbuzov/schulich_data_science_1/blob/master/Chapter%202/Chapter_2_Naive_Bayes_spam.ipynb" TargetMode="External"/><Relationship Id="rId5" Type="http://schemas.openxmlformats.org/officeDocument/2006/relationships/hyperlink" Target="https://github.com/borisgarbuzov/schulich_data_science_1/blob/master/Chapter%202/Python/Chapter_2_Naive_Bayes_spam.ipynb" TargetMode="External"/><Relationship Id="rId4" Type="http://schemas.openxmlformats.org/officeDocument/2006/relationships/hyperlink" Target="https://colab.research.google.com/drive/1ybRPnR1T7O01iAiY1PFxaGD596YS47RM?authuser=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NUL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7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7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7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8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8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8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576263" y="858178"/>
            <a:ext cx="3457575" cy="902811"/>
          </a:xfrm>
          <a:prstGeom prst="rect">
            <a:avLst/>
          </a:prstGeom>
          <a:noFill/>
          <a:ln>
            <a:noFill/>
          </a:ln>
        </p:spPr>
        <p:txBody>
          <a:bodyPr spcFirstLastPara="1" wrap="square" lIns="34550" tIns="17275" rIns="34550" bIns="17275" anchor="b" anchorCtr="0">
            <a:noAutofit/>
          </a:bodyPr>
          <a:lstStyle/>
          <a:p>
            <a:pPr marL="0" lvl="0" indent="0" algn="ctr" rtl="0">
              <a:lnSpc>
                <a:spcPct val="90000"/>
              </a:lnSpc>
              <a:spcBef>
                <a:spcPts val="0"/>
              </a:spcBef>
              <a:spcAft>
                <a:spcPts val="0"/>
              </a:spcAft>
              <a:buSzPts val="6000"/>
              <a:buNone/>
            </a:pPr>
            <a:r>
              <a:rPr lang="en-US"/>
              <a:t>`</a:t>
            </a:r>
            <a:endParaRPr/>
          </a:p>
        </p:txBody>
      </p:sp>
      <p:sp>
        <p:nvSpPr>
          <p:cNvPr id="55" name="Google Shape;55;p1"/>
          <p:cNvSpPr txBox="1">
            <a:spLocks noGrp="1"/>
          </p:cNvSpPr>
          <p:nvPr>
            <p:ph type="subTitle" idx="1"/>
          </p:nvPr>
        </p:nvSpPr>
        <p:spPr>
          <a:xfrm>
            <a:off x="576263" y="1795805"/>
            <a:ext cx="3457575" cy="626085"/>
          </a:xfrm>
          <a:prstGeom prst="rect">
            <a:avLst/>
          </a:prstGeom>
          <a:noFill/>
          <a:ln>
            <a:noFill/>
          </a:ln>
        </p:spPr>
        <p:txBody>
          <a:bodyPr spcFirstLastPara="1" wrap="square" lIns="34550" tIns="17275" rIns="34550" bIns="17275" anchor="t" anchorCtr="0">
            <a:noAutofit/>
          </a:bodyPr>
          <a:lstStyle/>
          <a:p>
            <a:pPr marL="172867" lvl="0" indent="-153660" algn="ctr" rtl="0">
              <a:lnSpc>
                <a:spcPct val="90000"/>
              </a:lnSpc>
              <a:spcBef>
                <a:spcPts val="378"/>
              </a:spcBef>
              <a:spcAft>
                <a:spcPts val="0"/>
              </a:spcAft>
              <a:buSzPts val="2400"/>
              <a:buFont typeface="PMingLiU"/>
              <a:buNone/>
            </a:pPr>
            <a:endParaRPr/>
          </a:p>
        </p:txBody>
      </p:sp>
      <p:pic>
        <p:nvPicPr>
          <p:cNvPr id="56" name="Google Shape;56;p1" descr="Schulich Ranked #1 in the World in Responsible Business | Schulich ..."/>
          <p:cNvPicPr preferRelativeResize="0"/>
          <p:nvPr/>
        </p:nvPicPr>
        <p:blipFill rotWithShape="1">
          <a:blip r:embed="rId3">
            <a:alphaModFix/>
          </a:blip>
          <a:srcRect t="11735" b="10528"/>
          <a:stretch/>
        </p:blipFill>
        <p:spPr>
          <a:xfrm>
            <a:off x="0" y="433785"/>
            <a:ext cx="4610100" cy="2593181"/>
          </a:xfrm>
          <a:prstGeom prst="rect">
            <a:avLst/>
          </a:prstGeom>
          <a:noFill/>
          <a:ln>
            <a:noFill/>
          </a:ln>
        </p:spPr>
      </p:pic>
      <p:sp>
        <p:nvSpPr>
          <p:cNvPr id="57" name="Google Shape;57;p1"/>
          <p:cNvSpPr txBox="1"/>
          <p:nvPr/>
        </p:nvSpPr>
        <p:spPr>
          <a:xfrm>
            <a:off x="265780" y="2937930"/>
            <a:ext cx="1727953"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Business applications of artificial intelligence II</a:t>
            </a:r>
            <a:endParaRPr sz="529" b="0" i="0" u="none" strike="noStrike" cap="none">
              <a:solidFill>
                <a:srgbClr val="000000"/>
              </a:solidFill>
              <a:latin typeface="Arial"/>
              <a:ea typeface="Arial"/>
              <a:cs typeface="Arial"/>
              <a:sym typeface="Arial"/>
            </a:endParaRPr>
          </a:p>
        </p:txBody>
      </p:sp>
      <p:sp>
        <p:nvSpPr>
          <p:cNvPr id="58" name="Google Shape;58;p1"/>
          <p:cNvSpPr txBox="1"/>
          <p:nvPr/>
        </p:nvSpPr>
        <p:spPr>
          <a:xfrm>
            <a:off x="265782" y="2871607"/>
            <a:ext cx="2084225" cy="81465"/>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SCHULICH SCHOOL OF BUSINESS |  MMAI 5090</a:t>
            </a:r>
            <a:endParaRPr sz="529" b="0" i="0" u="none" strike="noStrike" cap="none">
              <a:solidFill>
                <a:srgbClr val="000000"/>
              </a:solidFill>
              <a:latin typeface="Arial"/>
              <a:ea typeface="Arial"/>
              <a:cs typeface="Arial"/>
              <a:sym typeface="Arial"/>
            </a:endParaRPr>
          </a:p>
        </p:txBody>
      </p:sp>
      <p:sp>
        <p:nvSpPr>
          <p:cNvPr id="59" name="Google Shape;59;p1"/>
          <p:cNvSpPr txBox="1"/>
          <p:nvPr/>
        </p:nvSpPr>
        <p:spPr>
          <a:xfrm>
            <a:off x="4953334" y="2937930"/>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2020</a:t>
            </a:r>
            <a:endParaRPr sz="529" b="0" i="0" u="none" strike="noStrike" cap="none">
              <a:solidFill>
                <a:srgbClr val="000000"/>
              </a:solidFill>
              <a:latin typeface="Arial"/>
              <a:ea typeface="Arial"/>
              <a:cs typeface="Arial"/>
              <a:sym typeface="Arial"/>
            </a:endParaRPr>
          </a:p>
        </p:txBody>
      </p:sp>
      <p:sp>
        <p:nvSpPr>
          <p:cNvPr id="60" name="Google Shape;60;p1"/>
          <p:cNvSpPr txBox="1"/>
          <p:nvPr/>
        </p:nvSpPr>
        <p:spPr>
          <a:xfrm>
            <a:off x="4953334" y="2871607"/>
            <a:ext cx="851214" cy="81465"/>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302"/>
              <a:buFont typeface="Arial"/>
              <a:buNone/>
            </a:pPr>
            <a:r>
              <a:rPr lang="en-US" sz="302" b="1" i="0" u="none" strike="noStrike" cap="none">
                <a:solidFill>
                  <a:schemeClr val="lt1"/>
                </a:solidFill>
                <a:latin typeface="Arial"/>
                <a:ea typeface="Arial"/>
                <a:cs typeface="Arial"/>
                <a:sym typeface="Arial"/>
              </a:rPr>
              <a:t>MODULE 1</a:t>
            </a:r>
            <a:endParaRPr sz="529" b="0" i="0" u="none" strike="noStrike" cap="none">
              <a:solidFill>
                <a:srgbClr val="000000"/>
              </a:solidFill>
              <a:latin typeface="Arial"/>
              <a:ea typeface="Arial"/>
              <a:cs typeface="Arial"/>
              <a:sym typeface="Arial"/>
            </a:endParaRPr>
          </a:p>
        </p:txBody>
      </p:sp>
      <p:pic>
        <p:nvPicPr>
          <p:cNvPr id="61" name="Google Shape;61;p1"/>
          <p:cNvPicPr preferRelativeResize="0"/>
          <p:nvPr/>
        </p:nvPicPr>
        <p:blipFill rotWithShape="1">
          <a:blip r:embed="rId4">
            <a:alphaModFix/>
          </a:blip>
          <a:srcRect l="13066" t="17107" r="49469" b="2689"/>
          <a:stretch/>
        </p:blipFill>
        <p:spPr>
          <a:xfrm>
            <a:off x="5438609" y="529060"/>
            <a:ext cx="419724" cy="314793"/>
          </a:xfrm>
          <a:prstGeom prst="ellipse">
            <a:avLst/>
          </a:prstGeom>
          <a:noFill/>
          <a:ln>
            <a:noFill/>
          </a:ln>
        </p:spPr>
      </p:pic>
      <p:sp>
        <p:nvSpPr>
          <p:cNvPr id="62" name="Google Shape;62;p1"/>
          <p:cNvSpPr/>
          <p:nvPr/>
        </p:nvSpPr>
        <p:spPr>
          <a:xfrm>
            <a:off x="217749" y="505515"/>
            <a:ext cx="3057344" cy="130390"/>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681"/>
              <a:buFont typeface="Arial"/>
              <a:buNone/>
            </a:pPr>
            <a:r>
              <a:rPr lang="en-US" sz="681" b="0" i="0" u="none" strike="noStrike" cap="none">
                <a:solidFill>
                  <a:schemeClr val="lt1"/>
                </a:solidFill>
                <a:latin typeface="Arial"/>
                <a:ea typeface="Arial"/>
                <a:cs typeface="Arial"/>
                <a:sym typeface="Arial"/>
              </a:rPr>
              <a:t>Schulich School of Business MMAI 5090</a:t>
            </a:r>
            <a:endParaRPr sz="681" b="0" i="0" u="none" strike="noStrike" cap="none">
              <a:solidFill>
                <a:schemeClr val="lt1"/>
              </a:solidFill>
              <a:latin typeface="Arial"/>
              <a:ea typeface="Arial"/>
              <a:cs typeface="Arial"/>
              <a:sym typeface="Arial"/>
            </a:endParaRPr>
          </a:p>
        </p:txBody>
      </p:sp>
      <p:sp>
        <p:nvSpPr>
          <p:cNvPr id="63" name="Google Shape;63;p1"/>
          <p:cNvSpPr/>
          <p:nvPr/>
        </p:nvSpPr>
        <p:spPr>
          <a:xfrm>
            <a:off x="217749" y="989020"/>
            <a:ext cx="3092101" cy="1007460"/>
          </a:xfrm>
          <a:prstGeom prst="rect">
            <a:avLst/>
          </a:prstGeom>
          <a:noFill/>
          <a:ln>
            <a:noFill/>
          </a:ln>
        </p:spPr>
        <p:txBody>
          <a:bodyPr spcFirstLastPara="1" wrap="square" lIns="34550" tIns="17275" rIns="34550" bIns="17275" anchor="t" anchorCtr="0">
            <a:noAutofit/>
          </a:bodyPr>
          <a:lstStyle/>
          <a:p>
            <a:pPr marL="0" marR="0" lvl="0" indent="0" algn="l" rtl="0">
              <a:lnSpc>
                <a:spcPct val="100000"/>
              </a:lnSpc>
              <a:spcBef>
                <a:spcPts val="0"/>
              </a:spcBef>
              <a:spcAft>
                <a:spcPts val="0"/>
              </a:spcAft>
              <a:buClr>
                <a:srgbClr val="000000"/>
              </a:buClr>
              <a:buSzPts val="756"/>
              <a:buFont typeface="Arial"/>
              <a:buNone/>
            </a:pPr>
            <a:r>
              <a:rPr lang="en-US" sz="756" b="0" i="0" u="none" strike="noStrike" cap="none">
                <a:solidFill>
                  <a:schemeClr val="lt1"/>
                </a:solidFill>
                <a:latin typeface="Arial"/>
                <a:ea typeface="Arial"/>
                <a:cs typeface="Arial"/>
                <a:sym typeface="Arial"/>
              </a:rPr>
              <a:t>Instructor: Boris Garbuzov</a:t>
            </a:r>
            <a:endParaRPr sz="529" b="0" i="0" u="none" strike="noStrike" cap="none">
              <a:solidFill>
                <a:srgbClr val="000000"/>
              </a:solidFill>
              <a:latin typeface="Arial"/>
              <a:ea typeface="Arial"/>
              <a:cs typeface="Arial"/>
              <a:sym typeface="Arial"/>
            </a:endParaRPr>
          </a:p>
          <a:p>
            <a:pPr marL="0" marR="0" lvl="0" indent="0" algn="l" rtl="0">
              <a:lnSpc>
                <a:spcPct val="100000"/>
              </a:lnSpc>
              <a:spcBef>
                <a:spcPts val="227"/>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681"/>
              <a:buFont typeface="Arial"/>
              <a:buNone/>
            </a:pPr>
            <a:r>
              <a:rPr lang="en-US" sz="681" b="0" i="0" u="none" strike="noStrike" cap="none">
                <a:solidFill>
                  <a:schemeClr val="lt1"/>
                </a:solidFill>
                <a:latin typeface="Arial"/>
                <a:ea typeface="Arial"/>
                <a:cs typeface="Arial"/>
                <a:sym typeface="Arial"/>
              </a:rPr>
              <a:t>MMAI 5090</a:t>
            </a:r>
            <a:endParaRPr/>
          </a:p>
          <a:p>
            <a:pPr marL="0" marR="0" lvl="0" indent="0" algn="l" rtl="0">
              <a:lnSpc>
                <a:spcPct val="100000"/>
              </a:lnSpc>
              <a:spcBef>
                <a:spcPts val="454"/>
              </a:spcBef>
              <a:spcAft>
                <a:spcPts val="0"/>
              </a:spcAft>
              <a:buClr>
                <a:srgbClr val="000000"/>
              </a:buClr>
              <a:buSzPts val="756"/>
              <a:buFont typeface="Arial"/>
              <a:buNone/>
            </a:pPr>
            <a:endParaRPr sz="756" b="0" i="0" u="none" strike="noStrike" cap="none">
              <a:solidFill>
                <a:schemeClr val="lt1"/>
              </a:solidFill>
              <a:latin typeface="Arial"/>
              <a:ea typeface="Arial"/>
              <a:cs typeface="Arial"/>
              <a:sym typeface="Arial"/>
            </a:endParaRPr>
          </a:p>
          <a:p>
            <a:pPr marL="0" marR="0" lvl="0" indent="0" algn="l" rtl="0">
              <a:lnSpc>
                <a:spcPct val="100000"/>
              </a:lnSpc>
              <a:spcBef>
                <a:spcPts val="454"/>
              </a:spcBef>
              <a:spcAft>
                <a:spcPts val="0"/>
              </a:spcAft>
              <a:buClr>
                <a:srgbClr val="000000"/>
              </a:buClr>
              <a:buSzPts val="605"/>
              <a:buFont typeface="Arial"/>
              <a:buNone/>
            </a:pPr>
            <a:r>
              <a:rPr lang="en-US" sz="605" b="0" i="0" u="none" strike="noStrike" cap="none">
                <a:solidFill>
                  <a:schemeClr val="lt1"/>
                </a:solidFill>
                <a:latin typeface="Arial"/>
                <a:ea typeface="Arial"/>
                <a:cs typeface="Arial"/>
                <a:sym typeface="Arial"/>
              </a:rPr>
              <a:t>Summer  2021</a:t>
            </a:r>
            <a:endParaRPr sz="756" b="0" i="0" u="none" strike="noStrike" cap="none">
              <a:solidFill>
                <a:schemeClr val="lt1"/>
              </a:solidFill>
              <a:latin typeface="Arial"/>
              <a:ea typeface="Arial"/>
              <a:cs typeface="Arial"/>
              <a:sym typeface="Arial"/>
            </a:endParaRPr>
          </a:p>
        </p:txBody>
      </p:sp>
      <p:sp>
        <p:nvSpPr>
          <p:cNvPr id="64" name="Google Shape;64;p1"/>
          <p:cNvSpPr/>
          <p:nvPr/>
        </p:nvSpPr>
        <p:spPr>
          <a:xfrm>
            <a:off x="217749" y="667396"/>
            <a:ext cx="4014112" cy="342756"/>
          </a:xfrm>
          <a:prstGeom prst="rect">
            <a:avLst/>
          </a:prstGeom>
          <a:noFill/>
          <a:ln>
            <a:noFill/>
          </a:ln>
        </p:spPr>
        <p:txBody>
          <a:bodyPr spcFirstLastPara="1" wrap="square" lIns="34550" tIns="17275" rIns="34550" bIns="17275" anchor="t" anchorCtr="0">
            <a:noAutofit/>
          </a:bodyPr>
          <a:lstStyle/>
          <a:p>
            <a:pPr marL="0" marR="0" lvl="0" indent="0" algn="l" rtl="0">
              <a:lnSpc>
                <a:spcPct val="90000"/>
              </a:lnSpc>
              <a:spcBef>
                <a:spcPts val="0"/>
              </a:spcBef>
              <a:spcAft>
                <a:spcPts val="0"/>
              </a:spcAft>
              <a:buClr>
                <a:srgbClr val="000000"/>
              </a:buClr>
              <a:buSzPts val="1512"/>
              <a:buFont typeface="Arial"/>
              <a:buNone/>
            </a:pPr>
            <a:r>
              <a:rPr lang="en-US" sz="1512" b="0" i="0" u="none" strike="noStrike" cap="none">
                <a:solidFill>
                  <a:schemeClr val="lt1"/>
                </a:solidFill>
                <a:latin typeface="Arial"/>
                <a:ea typeface="Arial"/>
                <a:cs typeface="Arial"/>
                <a:sym typeface="Arial"/>
              </a:rPr>
              <a:t>Business applications of artificial intelligence II</a:t>
            </a:r>
            <a:endParaRPr sz="1512" b="0" i="0" u="none" strike="noStrike" cap="none">
              <a:solidFill>
                <a:schemeClr val="lt1"/>
              </a:solidFill>
              <a:latin typeface="Arial"/>
              <a:ea typeface="Arial"/>
              <a:cs typeface="Arial"/>
              <a:sym typeface="Arial"/>
            </a:endParaRPr>
          </a:p>
        </p:txBody>
      </p:sp>
      <p:sp>
        <p:nvSpPr>
          <p:cNvPr id="65" name="Google Shape;65;p1"/>
          <p:cNvSpPr txBox="1"/>
          <p:nvPr/>
        </p:nvSpPr>
        <p:spPr>
          <a:xfrm>
            <a:off x="2483551" y="543359"/>
            <a:ext cx="1908800" cy="164277"/>
          </a:xfrm>
          <a:prstGeom prst="rect">
            <a:avLst/>
          </a:prstGeom>
          <a:noFill/>
          <a:ln>
            <a:noFill/>
          </a:ln>
        </p:spPr>
        <p:txBody>
          <a:bodyPr spcFirstLastPara="1" wrap="square" lIns="34550" tIns="17275" rIns="34550" bIns="17275" anchor="t" anchorCtr="0">
            <a:noAutofit/>
          </a:bodyPr>
          <a:lstStyle/>
          <a:p>
            <a:pPr marL="0" marR="0" lvl="0" indent="0" algn="r" rtl="0">
              <a:lnSpc>
                <a:spcPct val="100000"/>
              </a:lnSpc>
              <a:spcBef>
                <a:spcPts val="0"/>
              </a:spcBef>
              <a:spcAft>
                <a:spcPts val="0"/>
              </a:spcAft>
              <a:buClr>
                <a:srgbClr val="000000"/>
              </a:buClr>
              <a:buSzPts val="756"/>
              <a:buFont typeface="Arial"/>
              <a:buNone/>
            </a:pPr>
            <a:r>
              <a:rPr lang="en-US" sz="756" b="1" i="0" u="none" strike="noStrike" cap="none">
                <a:solidFill>
                  <a:schemeClr val="lt1"/>
                </a:solidFill>
                <a:latin typeface="Arial"/>
                <a:ea typeface="Arial"/>
                <a:cs typeface="Arial"/>
                <a:sym typeface="Arial"/>
              </a:rPr>
              <a:t>MODULE 2 : Naive Bayes Classifier </a:t>
            </a:r>
            <a:endParaRPr sz="302"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606" y="211465"/>
            <a:ext cx="1207135" cy="244475"/>
          </a:xfrm>
          <a:prstGeom prst="rect">
            <a:avLst/>
          </a:prstGeom>
        </p:spPr>
        <p:txBody>
          <a:bodyPr vert="horz" wrap="square" lIns="0" tIns="17145" rIns="0" bIns="0" rtlCol="0">
            <a:spAutoFit/>
          </a:bodyPr>
          <a:lstStyle/>
          <a:p>
            <a:pPr marL="12700">
              <a:lnSpc>
                <a:spcPct val="100000"/>
              </a:lnSpc>
              <a:spcBef>
                <a:spcPts val="135"/>
              </a:spcBef>
            </a:pPr>
            <a:r>
              <a:rPr spc="10" dirty="0"/>
              <a:t>Types </a:t>
            </a:r>
            <a:r>
              <a:rPr spc="-40" dirty="0"/>
              <a:t>of</a:t>
            </a:r>
            <a:r>
              <a:rPr spc="200" dirty="0"/>
              <a:t> </a:t>
            </a:r>
            <a:r>
              <a:rPr spc="-45" dirty="0"/>
              <a:t>errors</a:t>
            </a:r>
          </a:p>
        </p:txBody>
      </p:sp>
      <p:sp>
        <p:nvSpPr>
          <p:cNvPr id="7" name="object 7"/>
          <p:cNvSpPr txBox="1">
            <a:spLocks noGrp="1"/>
          </p:cNvSpPr>
          <p:nvPr>
            <p:ph type="sldNum" sz="quarter" idx="7"/>
          </p:nvPr>
        </p:nvSpPr>
        <p:spPr>
          <a:xfrm>
            <a:off x="4226928" y="3342078"/>
            <a:ext cx="300989" cy="101600"/>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7F7F7F"/>
                </a:solidFill>
                <a:latin typeface="Bookman Old Style"/>
                <a:ea typeface="+mn-ea"/>
                <a:cs typeface="Bookman Old Styl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670"/>
              </a:lnSpc>
            </a:pPr>
            <a:fld id="{81D60167-4931-47E6-BA6A-407CBD079E47}" type="slidenum">
              <a:rPr lang="en-CA" spc="-10" smtClean="0"/>
              <a:pPr marL="25400">
                <a:lnSpc>
                  <a:spcPts val="670"/>
                </a:lnSpc>
              </a:pPr>
              <a:t>10</a:t>
            </a:fld>
            <a:r>
              <a:rPr lang="en-CA" spc="-105"/>
              <a:t> </a:t>
            </a:r>
            <a:r>
              <a:rPr lang="en-CA" spc="5"/>
              <a:t>/</a:t>
            </a:r>
            <a:r>
              <a:rPr lang="en-CA" spc="-105"/>
              <a:t> </a:t>
            </a:r>
            <a:r>
              <a:rPr lang="en-CA" spc="-10"/>
              <a:t>40</a:t>
            </a:r>
            <a:endParaRPr spc="-10" dirty="0"/>
          </a:p>
        </p:txBody>
      </p:sp>
      <p:sp>
        <p:nvSpPr>
          <p:cNvPr id="3" name="object 3"/>
          <p:cNvSpPr txBox="1"/>
          <p:nvPr/>
        </p:nvSpPr>
        <p:spPr>
          <a:xfrm>
            <a:off x="309194" y="648295"/>
            <a:ext cx="4218723" cy="1915363"/>
          </a:xfrm>
          <a:prstGeom prst="rect">
            <a:avLst/>
          </a:prstGeom>
        </p:spPr>
        <p:txBody>
          <a:bodyPr vert="horz" wrap="square" lIns="0" tIns="6985" rIns="0" bIns="0" rtlCol="0">
            <a:spAutoFit/>
          </a:bodyPr>
          <a:lstStyle/>
          <a:p>
            <a:pPr marL="839469" marR="17780" indent="-789305">
              <a:lnSpc>
                <a:spcPct val="102699"/>
              </a:lnSpc>
              <a:spcBef>
                <a:spcPts val="55"/>
              </a:spcBef>
            </a:pPr>
            <a:r>
              <a:rPr sz="1100" spc="40" dirty="0">
                <a:solidFill>
                  <a:srgbClr val="3333B2"/>
                </a:solidFill>
                <a:latin typeface="PMingLiU"/>
                <a:cs typeface="PMingLiU"/>
              </a:rPr>
              <a:t>False </a:t>
            </a:r>
            <a:r>
              <a:rPr sz="1100" spc="45" dirty="0">
                <a:solidFill>
                  <a:srgbClr val="3333B2"/>
                </a:solidFill>
                <a:latin typeface="PMingLiU"/>
                <a:cs typeface="PMingLiU"/>
              </a:rPr>
              <a:t>positive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50" dirty="0">
                <a:latin typeface="PMingLiU"/>
                <a:cs typeface="PMingLiU"/>
              </a:rPr>
              <a:t>negative 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45" dirty="0">
                <a:latin typeface="PMingLiU"/>
                <a:cs typeface="PMingLiU"/>
              </a:rPr>
              <a:t>positive </a:t>
            </a:r>
            <a:r>
              <a:rPr sz="1100" spc="-10" dirty="0">
                <a:latin typeface="PMingLiU"/>
                <a:cs typeface="PMingLiU"/>
              </a:rPr>
              <a:t>— </a:t>
            </a:r>
            <a:r>
              <a:rPr sz="1100" spc="35" dirty="0">
                <a:latin typeface="PMingLiU"/>
                <a:cs typeface="PMingLiU"/>
              </a:rPr>
              <a:t>0.2% </a:t>
            </a:r>
            <a:r>
              <a:rPr sz="1100" spc="50" dirty="0">
                <a:latin typeface="PMingLiU"/>
                <a:cs typeface="PMingLiU"/>
              </a:rPr>
              <a:t>in</a:t>
            </a:r>
            <a:r>
              <a:rPr sz="1100" spc="20" dirty="0">
                <a:latin typeface="PMingLiU"/>
                <a:cs typeface="PMingLiU"/>
              </a:rPr>
              <a:t> </a:t>
            </a:r>
            <a:r>
              <a:rPr sz="1100" spc="55" dirty="0">
                <a:latin typeface="PMingLiU"/>
                <a:cs typeface="PMingLiU"/>
              </a:rPr>
              <a:t>example.</a:t>
            </a:r>
            <a:endParaRPr sz="1100" dirty="0">
              <a:latin typeface="PMingLiU"/>
              <a:cs typeface="PMingLiU"/>
            </a:endParaRPr>
          </a:p>
          <a:p>
            <a:pPr marL="839469" marR="17780" indent="-789305">
              <a:lnSpc>
                <a:spcPct val="102600"/>
              </a:lnSpc>
              <a:spcBef>
                <a:spcPts val="300"/>
              </a:spcBef>
            </a:pPr>
            <a:r>
              <a:rPr sz="1100" spc="40" dirty="0">
                <a:solidFill>
                  <a:srgbClr val="3333B2"/>
                </a:solidFill>
                <a:latin typeface="PMingLiU"/>
                <a:cs typeface="PMingLiU"/>
              </a:rPr>
              <a:t>False </a:t>
            </a:r>
            <a:r>
              <a:rPr sz="1100" spc="50" dirty="0">
                <a:solidFill>
                  <a:srgbClr val="3333B2"/>
                </a:solidFill>
                <a:latin typeface="PMingLiU"/>
                <a:cs typeface="PMingLiU"/>
              </a:rPr>
              <a:t>negative </a:t>
            </a:r>
            <a:r>
              <a:rPr sz="1100" spc="65" dirty="0">
                <a:solidFill>
                  <a:srgbClr val="3333B2"/>
                </a:solidFill>
                <a:latin typeface="PMingLiU"/>
                <a:cs typeface="PMingLiU"/>
              </a:rPr>
              <a:t>rate: </a:t>
            </a:r>
            <a:r>
              <a:rPr sz="1100" spc="90" dirty="0">
                <a:latin typeface="PMingLiU"/>
                <a:cs typeface="PMingLiU"/>
              </a:rPr>
              <a:t>The </a:t>
            </a:r>
            <a:r>
              <a:rPr sz="1100" spc="55" dirty="0">
                <a:latin typeface="PMingLiU"/>
                <a:cs typeface="PMingLiU"/>
              </a:rPr>
              <a:t>fraction </a:t>
            </a:r>
            <a:r>
              <a:rPr sz="1100" spc="5" dirty="0">
                <a:latin typeface="PMingLiU"/>
                <a:cs typeface="PMingLiU"/>
              </a:rPr>
              <a:t>of </a:t>
            </a:r>
            <a:r>
              <a:rPr sz="1100" spc="45" dirty="0">
                <a:latin typeface="PMingLiU"/>
                <a:cs typeface="PMingLiU"/>
              </a:rPr>
              <a:t>positive </a:t>
            </a:r>
            <a:r>
              <a:rPr sz="1100" spc="50" dirty="0">
                <a:latin typeface="PMingLiU"/>
                <a:cs typeface="PMingLiU"/>
              </a:rPr>
              <a:t>examples </a:t>
            </a:r>
            <a:r>
              <a:rPr sz="1100" spc="110" dirty="0">
                <a:latin typeface="PMingLiU"/>
                <a:cs typeface="PMingLiU"/>
              </a:rPr>
              <a:t>that </a:t>
            </a:r>
            <a:r>
              <a:rPr sz="1100" spc="60" dirty="0">
                <a:latin typeface="PMingLiU"/>
                <a:cs typeface="PMingLiU"/>
              </a:rPr>
              <a:t>are  </a:t>
            </a:r>
            <a:r>
              <a:rPr sz="1100" spc="25" dirty="0">
                <a:latin typeface="PMingLiU"/>
                <a:cs typeface="PMingLiU"/>
              </a:rPr>
              <a:t>classified </a:t>
            </a:r>
            <a:r>
              <a:rPr sz="1100" spc="55" dirty="0">
                <a:latin typeface="PMingLiU"/>
                <a:cs typeface="PMingLiU"/>
              </a:rPr>
              <a:t>as </a:t>
            </a:r>
            <a:r>
              <a:rPr sz="1100" spc="50" dirty="0">
                <a:latin typeface="PMingLiU"/>
                <a:cs typeface="PMingLiU"/>
              </a:rPr>
              <a:t>negative </a:t>
            </a:r>
            <a:r>
              <a:rPr sz="1100" spc="-10" dirty="0">
                <a:latin typeface="PMingLiU"/>
                <a:cs typeface="PMingLiU"/>
              </a:rPr>
              <a:t>— </a:t>
            </a:r>
            <a:r>
              <a:rPr sz="1100" spc="35" dirty="0">
                <a:latin typeface="PMingLiU"/>
                <a:cs typeface="PMingLiU"/>
              </a:rPr>
              <a:t>75.7% </a:t>
            </a:r>
            <a:r>
              <a:rPr sz="1100" spc="50" dirty="0">
                <a:latin typeface="PMingLiU"/>
                <a:cs typeface="PMingLiU"/>
              </a:rPr>
              <a:t>in</a:t>
            </a:r>
            <a:r>
              <a:rPr sz="1100" spc="15" dirty="0">
                <a:latin typeface="PMingLiU"/>
                <a:cs typeface="PMingLiU"/>
              </a:rPr>
              <a:t> </a:t>
            </a:r>
            <a:r>
              <a:rPr sz="1100" spc="55" dirty="0">
                <a:latin typeface="PMingLiU"/>
                <a:cs typeface="PMingLiU"/>
              </a:rPr>
              <a:t>example.</a:t>
            </a:r>
            <a:endParaRPr sz="1100" dirty="0">
              <a:latin typeface="PMingLiU"/>
              <a:cs typeface="PMingLiU"/>
            </a:endParaRPr>
          </a:p>
          <a:p>
            <a:pPr marL="50165">
              <a:lnSpc>
                <a:spcPct val="100000"/>
              </a:lnSpc>
              <a:spcBef>
                <a:spcPts val="630"/>
              </a:spcBef>
            </a:pPr>
            <a:r>
              <a:rPr sz="1100" spc="40" dirty="0">
                <a:latin typeface="PMingLiU"/>
                <a:cs typeface="PMingLiU"/>
              </a:rPr>
              <a:t>We </a:t>
            </a:r>
            <a:r>
              <a:rPr sz="1100" spc="65" dirty="0">
                <a:latin typeface="PMingLiU"/>
                <a:cs typeface="PMingLiU"/>
              </a:rPr>
              <a:t>produced this </a:t>
            </a:r>
            <a:r>
              <a:rPr sz="1100" spc="70" dirty="0">
                <a:latin typeface="PMingLiU"/>
                <a:cs typeface="PMingLiU"/>
              </a:rPr>
              <a:t>table </a:t>
            </a:r>
            <a:r>
              <a:rPr sz="1100" spc="55" dirty="0">
                <a:latin typeface="PMingLiU"/>
                <a:cs typeface="PMingLiU"/>
              </a:rPr>
              <a:t>by </a:t>
            </a:r>
            <a:r>
              <a:rPr sz="1100" spc="30" dirty="0">
                <a:latin typeface="PMingLiU"/>
                <a:cs typeface="PMingLiU"/>
              </a:rPr>
              <a:t>classifying </a:t>
            </a:r>
            <a:r>
              <a:rPr sz="1100" spc="80" dirty="0">
                <a:latin typeface="PMingLiU"/>
                <a:cs typeface="PMingLiU"/>
              </a:rPr>
              <a:t>to </a:t>
            </a:r>
            <a:r>
              <a:rPr sz="1100" spc="35" dirty="0">
                <a:latin typeface="PMingLiU"/>
                <a:cs typeface="PMingLiU"/>
              </a:rPr>
              <a:t>class </a:t>
            </a:r>
            <a:r>
              <a:rPr sz="1100" spc="35" dirty="0">
                <a:solidFill>
                  <a:srgbClr val="990000"/>
                </a:solidFill>
                <a:latin typeface="PMingLiU"/>
                <a:cs typeface="PMingLiU"/>
              </a:rPr>
              <a:t>Yes</a:t>
            </a:r>
            <a:r>
              <a:rPr sz="1100" spc="235" dirty="0">
                <a:solidFill>
                  <a:srgbClr val="990000"/>
                </a:solidFill>
                <a:latin typeface="PMingLiU"/>
                <a:cs typeface="PMingLiU"/>
              </a:rPr>
              <a:t> </a:t>
            </a:r>
            <a:r>
              <a:rPr sz="1100" dirty="0">
                <a:latin typeface="PMingLiU"/>
                <a:cs typeface="PMingLiU"/>
              </a:rPr>
              <a:t>if</a:t>
            </a:r>
          </a:p>
          <a:p>
            <a:pPr>
              <a:lnSpc>
                <a:spcPct val="100000"/>
              </a:lnSpc>
              <a:spcBef>
                <a:spcPts val="40"/>
              </a:spcBef>
            </a:pPr>
            <a:endParaRPr sz="950" dirty="0">
              <a:latin typeface="Times New Roman"/>
              <a:cs typeface="Times New Roman"/>
            </a:endParaRPr>
          </a:p>
          <a:p>
            <a:pPr marL="121285" algn="ctr">
              <a:lnSpc>
                <a:spcPct val="100000"/>
              </a:lnSpc>
            </a:pPr>
            <a:r>
              <a:rPr lang="en-US" sz="1100" spc="65" dirty="0">
                <a:latin typeface="PMingLiU"/>
                <a:cs typeface="PMingLiU"/>
              </a:rPr>
              <a:t>  </a:t>
            </a:r>
            <a:r>
              <a:rPr sz="1100" spc="65" dirty="0">
                <a:latin typeface="PMingLiU"/>
                <a:cs typeface="PMingLiU"/>
              </a:rPr>
              <a:t>(</a:t>
            </a:r>
            <a:r>
              <a:rPr sz="1100" spc="65" dirty="0">
                <a:solidFill>
                  <a:srgbClr val="990000"/>
                </a:solidFill>
                <a:latin typeface="PMingLiU"/>
                <a:cs typeface="PMingLiU"/>
              </a:rPr>
              <a:t>Default</a:t>
            </a:r>
            <a:r>
              <a:rPr sz="1100" spc="10" dirty="0">
                <a:solidFill>
                  <a:srgbClr val="990000"/>
                </a:solidFill>
                <a:latin typeface="PMingLiU"/>
                <a:cs typeface="PMingLiU"/>
              </a:rPr>
              <a:t> </a:t>
            </a:r>
            <a:r>
              <a:rPr sz="1100" spc="260" dirty="0">
                <a:latin typeface="PMingLiU"/>
                <a:cs typeface="PMingLiU"/>
              </a:rPr>
              <a:t>=</a:t>
            </a:r>
            <a:r>
              <a:rPr sz="1100" spc="1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50"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10" dirty="0">
                <a:latin typeface="PMingLiU"/>
                <a:cs typeface="PMingLiU"/>
              </a:rPr>
              <a:t> </a:t>
            </a:r>
            <a:r>
              <a:rPr sz="1100" spc="-30" dirty="0">
                <a:latin typeface="Lucida Sans Unicode"/>
                <a:cs typeface="Lucida Sans Unicode"/>
              </a:rPr>
              <a:t>≥</a:t>
            </a:r>
            <a:r>
              <a:rPr sz="1100" spc="-45" dirty="0">
                <a:latin typeface="Lucida Sans Unicode"/>
                <a:cs typeface="Lucida Sans Unicode"/>
              </a:rPr>
              <a:t> </a:t>
            </a:r>
            <a:r>
              <a:rPr sz="1100" spc="5" dirty="0">
                <a:latin typeface="PMingLiU"/>
                <a:cs typeface="PMingLiU"/>
              </a:rPr>
              <a:t>0</a:t>
            </a:r>
            <a:r>
              <a:rPr sz="1100" b="0" i="1" spc="5" dirty="0">
                <a:latin typeface="Bookman Old Style"/>
                <a:cs typeface="Bookman Old Style"/>
              </a:rPr>
              <a:t>.</a:t>
            </a:r>
            <a:r>
              <a:rPr sz="1100" spc="5" dirty="0">
                <a:latin typeface="PMingLiU"/>
                <a:cs typeface="PMingLiU"/>
              </a:rPr>
              <a:t>5</a:t>
            </a:r>
            <a:endParaRPr sz="1100" dirty="0">
              <a:latin typeface="PMingLiU"/>
              <a:cs typeface="PMingLiU"/>
            </a:endParaRPr>
          </a:p>
          <a:p>
            <a:pPr marL="50800" marR="102235">
              <a:lnSpc>
                <a:spcPct val="102600"/>
              </a:lnSpc>
              <a:spcBef>
                <a:spcPts val="1595"/>
              </a:spcBef>
            </a:pPr>
            <a:r>
              <a:rPr sz="1100" spc="40" dirty="0">
                <a:latin typeface="PMingLiU"/>
                <a:cs typeface="PMingLiU"/>
              </a:rPr>
              <a:t>We </a:t>
            </a:r>
            <a:r>
              <a:rPr sz="1100" spc="65" dirty="0">
                <a:latin typeface="PMingLiU"/>
                <a:cs typeface="PMingLiU"/>
              </a:rPr>
              <a:t>can </a:t>
            </a:r>
            <a:r>
              <a:rPr sz="1100" spc="50" dirty="0">
                <a:latin typeface="PMingLiU"/>
                <a:cs typeface="PMingLiU"/>
              </a:rPr>
              <a:t>change </a:t>
            </a:r>
            <a:r>
              <a:rPr sz="1100" spc="80" dirty="0">
                <a:latin typeface="PMingLiU"/>
                <a:cs typeface="PMingLiU"/>
              </a:rPr>
              <a:t>the </a:t>
            </a:r>
            <a:r>
              <a:rPr sz="1100" spc="45" dirty="0">
                <a:latin typeface="PMingLiU"/>
                <a:cs typeface="PMingLiU"/>
              </a:rPr>
              <a:t>two </a:t>
            </a:r>
            <a:r>
              <a:rPr sz="1100" spc="55" dirty="0">
                <a:latin typeface="PMingLiU"/>
                <a:cs typeface="PMingLiU"/>
              </a:rPr>
              <a:t>error </a:t>
            </a:r>
            <a:r>
              <a:rPr sz="1100" spc="70" dirty="0">
                <a:latin typeface="PMingLiU"/>
                <a:cs typeface="PMingLiU"/>
              </a:rPr>
              <a:t>rates </a:t>
            </a:r>
            <a:r>
              <a:rPr sz="1100" spc="55" dirty="0">
                <a:latin typeface="PMingLiU"/>
                <a:cs typeface="PMingLiU"/>
              </a:rPr>
              <a:t>by </a:t>
            </a:r>
            <a:r>
              <a:rPr sz="1100" spc="50" dirty="0">
                <a:latin typeface="PMingLiU"/>
                <a:cs typeface="PMingLiU"/>
              </a:rPr>
              <a:t>changing </a:t>
            </a:r>
            <a:r>
              <a:rPr sz="1100" spc="80" dirty="0">
                <a:latin typeface="PMingLiU"/>
                <a:cs typeface="PMingLiU"/>
              </a:rPr>
              <a:t>the </a:t>
            </a:r>
            <a:r>
              <a:rPr sz="1100" spc="60" dirty="0">
                <a:latin typeface="PMingLiU"/>
                <a:cs typeface="PMingLiU"/>
              </a:rPr>
              <a:t>threshold  </a:t>
            </a:r>
            <a:r>
              <a:rPr sz="1100" spc="50" dirty="0">
                <a:latin typeface="PMingLiU"/>
                <a:cs typeface="PMingLiU"/>
              </a:rPr>
              <a:t>from </a:t>
            </a:r>
            <a:r>
              <a:rPr sz="1100" spc="30" dirty="0">
                <a:latin typeface="PMingLiU"/>
                <a:cs typeface="PMingLiU"/>
              </a:rPr>
              <a:t>0.5 </a:t>
            </a:r>
            <a:r>
              <a:rPr sz="1100" spc="80" dirty="0">
                <a:latin typeface="PMingLiU"/>
                <a:cs typeface="PMingLiU"/>
              </a:rPr>
              <a:t>to </a:t>
            </a:r>
            <a:r>
              <a:rPr sz="1100" spc="45" dirty="0">
                <a:latin typeface="PMingLiU"/>
                <a:cs typeface="PMingLiU"/>
              </a:rPr>
              <a:t>some </a:t>
            </a:r>
            <a:r>
              <a:rPr sz="1100" spc="70" dirty="0">
                <a:latin typeface="PMingLiU"/>
                <a:cs typeface="PMingLiU"/>
              </a:rPr>
              <a:t>other </a:t>
            </a:r>
            <a:r>
              <a:rPr sz="1100" spc="40" dirty="0">
                <a:latin typeface="PMingLiU"/>
                <a:cs typeface="PMingLiU"/>
              </a:rPr>
              <a:t>value </a:t>
            </a:r>
            <a:r>
              <a:rPr sz="1100" spc="50" dirty="0">
                <a:latin typeface="PMingLiU"/>
                <a:cs typeface="PMingLiU"/>
              </a:rPr>
              <a:t>in </a:t>
            </a:r>
            <a:r>
              <a:rPr sz="1100" spc="-15" dirty="0">
                <a:latin typeface="PMingLiU"/>
                <a:cs typeface="PMingLiU"/>
              </a:rPr>
              <a:t>[0</a:t>
            </a:r>
            <a:r>
              <a:rPr sz="1100" b="0" i="1" spc="-15" dirty="0">
                <a:latin typeface="Bookman Old Style"/>
                <a:cs typeface="Bookman Old Style"/>
              </a:rPr>
              <a:t>,</a:t>
            </a:r>
            <a:r>
              <a:rPr sz="1100" b="0" i="1" dirty="0">
                <a:latin typeface="Bookman Old Style"/>
                <a:cs typeface="Bookman Old Style"/>
              </a:rPr>
              <a:t> </a:t>
            </a:r>
            <a:r>
              <a:rPr sz="1100" dirty="0">
                <a:latin typeface="PMingLiU"/>
                <a:cs typeface="PMingLiU"/>
              </a:rPr>
              <a:t>1]:</a:t>
            </a:r>
          </a:p>
        </p:txBody>
      </p:sp>
      <p:sp>
        <p:nvSpPr>
          <p:cNvPr id="5" name="object 5"/>
          <p:cNvSpPr txBox="1"/>
          <p:nvPr/>
        </p:nvSpPr>
        <p:spPr>
          <a:xfrm>
            <a:off x="849007" y="2689094"/>
            <a:ext cx="3458807" cy="180819"/>
          </a:xfrm>
          <a:prstGeom prst="rect">
            <a:avLst/>
          </a:prstGeom>
        </p:spPr>
        <p:txBody>
          <a:bodyPr vert="horz" wrap="square" lIns="0" tIns="11430" rIns="0" bIns="0" rtlCol="0">
            <a:spAutoFit/>
          </a:bodyPr>
          <a:lstStyle/>
          <a:p>
            <a:pPr marL="12700">
              <a:lnSpc>
                <a:spcPct val="100000"/>
              </a:lnSpc>
              <a:spcBef>
                <a:spcPts val="90"/>
              </a:spcBef>
            </a:pPr>
            <a:r>
              <a:rPr sz="1100" spc="120" dirty="0">
                <a:latin typeface="PMingLiU"/>
                <a:cs typeface="PMingLiU"/>
              </a:rPr>
              <a:t>(</a:t>
            </a:r>
            <a:r>
              <a:rPr sz="1100" spc="120" dirty="0">
                <a:solidFill>
                  <a:srgbClr val="990000"/>
                </a:solidFill>
                <a:latin typeface="PMingLiU"/>
                <a:cs typeface="PMingLiU"/>
              </a:rPr>
              <a:t>Default</a:t>
            </a:r>
            <a:r>
              <a:rPr sz="1100" spc="25" dirty="0">
                <a:solidFill>
                  <a:srgbClr val="990000"/>
                </a:solidFill>
                <a:latin typeface="PMingLiU"/>
                <a:cs typeface="PMingLiU"/>
              </a:rPr>
              <a:t> </a:t>
            </a:r>
            <a:r>
              <a:rPr sz="1100" spc="260" dirty="0">
                <a:latin typeface="PMingLiU"/>
                <a:cs typeface="PMingLiU"/>
              </a:rPr>
              <a:t>=</a:t>
            </a:r>
            <a:r>
              <a:rPr sz="1100" spc="25" dirty="0">
                <a:latin typeface="PMingLiU"/>
                <a:cs typeface="PMingLiU"/>
              </a:rPr>
              <a:t> </a:t>
            </a:r>
            <a:r>
              <a:rPr sz="1100" spc="50" dirty="0">
                <a:solidFill>
                  <a:srgbClr val="990000"/>
                </a:solidFill>
                <a:latin typeface="PMingLiU"/>
                <a:cs typeface="PMingLiU"/>
              </a:rPr>
              <a:t>Yes</a:t>
            </a:r>
            <a:r>
              <a:rPr sz="1100" spc="50" dirty="0">
                <a:latin typeface="Lucida Sans Unicode"/>
                <a:cs typeface="Lucida Sans Unicode"/>
              </a:rPr>
              <a:t>|</a:t>
            </a:r>
            <a:r>
              <a:rPr sz="1100" spc="50" dirty="0">
                <a:solidFill>
                  <a:srgbClr val="990000"/>
                </a:solidFill>
                <a:latin typeface="PMingLiU"/>
                <a:cs typeface="PMingLiU"/>
              </a:rPr>
              <a:t>Balance</a:t>
            </a:r>
            <a:r>
              <a:rPr sz="1100" b="0" i="1" spc="50" dirty="0">
                <a:latin typeface="Bookman Old Style"/>
                <a:cs typeface="Bookman Old Style"/>
              </a:rPr>
              <a:t>,</a:t>
            </a:r>
            <a:r>
              <a:rPr sz="1100" b="0" i="1" spc="-145" dirty="0">
                <a:latin typeface="Bookman Old Style"/>
                <a:cs typeface="Bookman Old Style"/>
              </a:rPr>
              <a:t> </a:t>
            </a:r>
            <a:r>
              <a:rPr sz="1100" spc="114" dirty="0">
                <a:solidFill>
                  <a:srgbClr val="990000"/>
                </a:solidFill>
                <a:latin typeface="PMingLiU"/>
                <a:cs typeface="PMingLiU"/>
              </a:rPr>
              <a:t>Student</a:t>
            </a:r>
            <a:r>
              <a:rPr sz="1100" spc="114" dirty="0">
                <a:latin typeface="PMingLiU"/>
                <a:cs typeface="PMingLiU"/>
              </a:rPr>
              <a:t>)</a:t>
            </a:r>
            <a:r>
              <a:rPr sz="1100" spc="30" dirty="0">
                <a:latin typeface="PMingLiU"/>
                <a:cs typeface="PMingLiU"/>
              </a:rPr>
              <a:t> </a:t>
            </a:r>
            <a:r>
              <a:rPr sz="1100" spc="-30" dirty="0">
                <a:latin typeface="Lucida Sans Unicode"/>
                <a:cs typeface="Lucida Sans Unicode"/>
              </a:rPr>
              <a:t>≥</a:t>
            </a:r>
            <a:r>
              <a:rPr sz="1100" spc="-35" dirty="0">
                <a:latin typeface="Lucida Sans Unicode"/>
                <a:cs typeface="Lucida Sans Unicode"/>
              </a:rPr>
              <a:t> </a:t>
            </a:r>
            <a:r>
              <a:rPr sz="1100" i="1" spc="5" dirty="0">
                <a:latin typeface="Palatino Linotype"/>
                <a:cs typeface="Palatino Linotype"/>
              </a:rPr>
              <a:t>threshold</a:t>
            </a:r>
            <a:r>
              <a:rPr sz="1100" b="0" i="1" spc="5" dirty="0">
                <a:latin typeface="Bookman Old Style"/>
                <a:cs typeface="Bookman Old Style"/>
              </a:rPr>
              <a:t>,</a:t>
            </a:r>
            <a:endParaRPr sz="1100" dirty="0">
              <a:latin typeface="Bookman Old Style"/>
              <a:cs typeface="Bookman Old Style"/>
            </a:endParaRPr>
          </a:p>
        </p:txBody>
      </p:sp>
      <p:sp>
        <p:nvSpPr>
          <p:cNvPr id="6" name="object 6"/>
          <p:cNvSpPr txBox="1"/>
          <p:nvPr/>
        </p:nvSpPr>
        <p:spPr>
          <a:xfrm>
            <a:off x="347294" y="2944963"/>
            <a:ext cx="2186356" cy="180819"/>
          </a:xfrm>
          <a:prstGeom prst="rect">
            <a:avLst/>
          </a:prstGeom>
        </p:spPr>
        <p:txBody>
          <a:bodyPr vert="horz" wrap="square" lIns="0" tIns="11430" rIns="0" bIns="0" rtlCol="0">
            <a:spAutoFit/>
          </a:bodyPr>
          <a:lstStyle/>
          <a:p>
            <a:pPr marL="12700">
              <a:lnSpc>
                <a:spcPct val="100000"/>
              </a:lnSpc>
              <a:spcBef>
                <a:spcPts val="90"/>
              </a:spcBef>
            </a:pPr>
            <a:r>
              <a:rPr sz="1100" spc="85" dirty="0">
                <a:latin typeface="PMingLiU"/>
                <a:cs typeface="PMingLiU"/>
              </a:rPr>
              <a:t>and </a:t>
            </a:r>
            <a:r>
              <a:rPr sz="1100" spc="55" dirty="0">
                <a:latin typeface="PMingLiU"/>
                <a:cs typeface="PMingLiU"/>
              </a:rPr>
              <a:t>vary</a:t>
            </a:r>
            <a:r>
              <a:rPr sz="1100" spc="5" dirty="0">
                <a:latin typeface="PMingLiU"/>
                <a:cs typeface="PMingLiU"/>
              </a:rPr>
              <a:t> </a:t>
            </a:r>
            <a:r>
              <a:rPr sz="1100" i="1" spc="15" dirty="0">
                <a:latin typeface="Palatino Linotype"/>
                <a:cs typeface="Palatino Linotype"/>
              </a:rPr>
              <a:t>threshold</a:t>
            </a:r>
            <a:r>
              <a:rPr sz="1100" spc="15" dirty="0">
                <a:latin typeface="PMingLiU"/>
                <a:cs typeface="PMingLiU"/>
              </a:rPr>
              <a:t>.</a:t>
            </a:r>
            <a:endParaRPr sz="1100">
              <a:latin typeface="PMingLiU"/>
              <a:cs typeface="PMingLiU"/>
            </a:endParaRPr>
          </a:p>
        </p:txBody>
      </p:sp>
      <p:graphicFrame>
        <p:nvGraphicFramePr>
          <p:cNvPr id="8" name="Object 2"/>
          <p:cNvGraphicFramePr>
            <a:graphicFrameLocks noChangeAspect="1"/>
          </p:cNvGraphicFramePr>
          <p:nvPr/>
        </p:nvGraphicFramePr>
        <p:xfrm>
          <a:off x="1009650" y="1730375"/>
          <a:ext cx="190500" cy="203200"/>
        </p:xfrm>
        <a:graphic>
          <a:graphicData uri="http://schemas.openxmlformats.org/presentationml/2006/ole">
            <mc:AlternateContent xmlns:mc="http://schemas.openxmlformats.org/markup-compatibility/2006">
              <mc:Choice xmlns:v="urn:schemas-microsoft-com:vml" Requires="v">
                <p:oleObj name="Equation" r:id="rId2" imgW="190440" imgH="203040" progId="Equation.KSEE3">
                  <p:embed/>
                </p:oleObj>
              </mc:Choice>
              <mc:Fallback>
                <p:oleObj name="Equation" r:id="rId2" imgW="190440" imgH="203040" progId="Equation.KSEE3">
                  <p:embed/>
                  <p:pic>
                    <p:nvPicPr>
                      <p:cNvPr id="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730375"/>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
          <p:cNvGraphicFramePr>
            <a:graphicFrameLocks noChangeAspect="1"/>
          </p:cNvGraphicFramePr>
          <p:nvPr/>
        </p:nvGraphicFramePr>
        <p:xfrm>
          <a:off x="658507" y="2651243"/>
          <a:ext cx="190500" cy="203200"/>
        </p:xfrm>
        <a:graphic>
          <a:graphicData uri="http://schemas.openxmlformats.org/presentationml/2006/ole">
            <mc:AlternateContent xmlns:mc="http://schemas.openxmlformats.org/markup-compatibility/2006">
              <mc:Choice xmlns:v="urn:schemas-microsoft-com:vml" Requires="v">
                <p:oleObj name="Equation" r:id="rId2" imgW="190440" imgH="203040" progId="Equation.KSEE3">
                  <p:embed/>
                </p:oleObj>
              </mc:Choice>
              <mc:Fallback>
                <p:oleObj name="Equation" r:id="rId2" imgW="190440" imgH="203040" progId="Equation.KSEE3">
                  <p:embed/>
                  <p:pic>
                    <p:nvPicPr>
                      <p:cNvPr id="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07" y="2651243"/>
                        <a:ext cx="1905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82079696"/>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50" y="211465"/>
            <a:ext cx="4591050" cy="215444"/>
          </a:xfrm>
        </p:spPr>
        <p:txBody>
          <a:bodyPr/>
          <a:lstStyle/>
          <a:p>
            <a:pPr algn="ctr"/>
            <a:r>
              <a:rPr lang="en-US" dirty="0">
                <a:latin typeface="Georgia" panose="02040502050405020303" pitchFamily="18" charset="0"/>
              </a:rPr>
              <a:t>Quiz practice. Confusion matrix questions</a:t>
            </a:r>
          </a:p>
        </p:txBody>
      </p:sp>
      <p:sp>
        <p:nvSpPr>
          <p:cNvPr id="3" name="Текст 2"/>
          <p:cNvSpPr>
            <a:spLocks noGrp="1"/>
          </p:cNvSpPr>
          <p:nvPr>
            <p:ph type="body" idx="1"/>
          </p:nvPr>
        </p:nvSpPr>
        <p:spPr>
          <a:xfrm>
            <a:off x="113256" y="626181"/>
            <a:ext cx="4008120" cy="338554"/>
          </a:xfrm>
        </p:spPr>
        <p:txBody>
          <a:bodyPr/>
          <a:lstStyle/>
          <a:p>
            <a:r>
              <a:rPr lang="en-US" dirty="0">
                <a:latin typeface="Georgia" panose="02040502050405020303" pitchFamily="18" charset="0"/>
              </a:rPr>
              <a:t>Suppose you built a model for solving a classification problem and got the result in the form of a</a:t>
            </a:r>
            <a:r>
              <a:rPr lang="ru-RU" dirty="0">
                <a:latin typeface="Georgia" panose="02040502050405020303" pitchFamily="18" charset="0"/>
              </a:rPr>
              <a:t> </a:t>
            </a:r>
            <a:r>
              <a:rPr lang="en-US" dirty="0">
                <a:latin typeface="Georgia" panose="02040502050405020303" pitchFamily="18" charset="0"/>
              </a:rPr>
              <a:t>confusion matrix</a:t>
            </a:r>
          </a:p>
        </p:txBody>
      </p:sp>
      <p:pic>
        <p:nvPicPr>
          <p:cNvPr id="4" name="Рисунок 3"/>
          <p:cNvPicPr>
            <a:picLocks noChangeAspect="1"/>
          </p:cNvPicPr>
          <p:nvPr/>
        </p:nvPicPr>
        <p:blipFill>
          <a:blip r:embed="rId2"/>
          <a:stretch>
            <a:fillRect/>
          </a:stretch>
        </p:blipFill>
        <p:spPr>
          <a:xfrm>
            <a:off x="95250" y="1120775"/>
            <a:ext cx="4261459" cy="633282"/>
          </a:xfrm>
          <a:prstGeom prst="rect">
            <a:avLst/>
          </a:prstGeom>
        </p:spPr>
      </p:pic>
      <p:sp>
        <p:nvSpPr>
          <p:cNvPr id="5" name="Текст 2"/>
          <p:cNvSpPr txBox="1">
            <a:spLocks/>
          </p:cNvSpPr>
          <p:nvPr/>
        </p:nvSpPr>
        <p:spPr>
          <a:xfrm>
            <a:off x="171450" y="1919187"/>
            <a:ext cx="4008120" cy="846386"/>
          </a:xfrm>
          <a:prstGeom prst="rect">
            <a:avLst/>
          </a:prstGeom>
        </p:spPr>
        <p:txBody>
          <a:bodyPr wrap="square" lIns="0" tIns="0" rIns="0" bIns="0">
            <a:spAutoFit/>
          </a:bodyPr>
          <a:lstStyle>
            <a:lvl1pPr marL="0">
              <a:defRPr sz="1100" b="0" i="0">
                <a:solidFill>
                  <a:schemeClr val="tx1"/>
                </a:solidFill>
                <a:latin typeface="PMingLiU"/>
                <a:ea typeface="+mn-ea"/>
                <a:cs typeface="PMingLiU"/>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latin typeface="Georgia" panose="02040502050405020303" pitchFamily="18" charset="0"/>
              </a:rPr>
              <a:t>Now, your boss asks you three questions:</a:t>
            </a:r>
          </a:p>
          <a:p>
            <a:pPr marL="228600" indent="-228600">
              <a:buAutoNum type="arabicPeriod"/>
            </a:pPr>
            <a:r>
              <a:rPr lang="en-US" kern="0" dirty="0">
                <a:latin typeface="Georgia" panose="02040502050405020303" pitchFamily="18" charset="0"/>
              </a:rPr>
              <a:t>What percent of your predictions were correct?</a:t>
            </a:r>
          </a:p>
          <a:p>
            <a:pPr marL="228600" indent="-228600">
              <a:buAutoNum type="arabicPeriod"/>
            </a:pPr>
            <a:r>
              <a:rPr lang="en-US" kern="0" dirty="0">
                <a:latin typeface="Georgia" panose="02040502050405020303" pitchFamily="18" charset="0"/>
              </a:rPr>
              <a:t>What percent of the positive cases did you catch?</a:t>
            </a:r>
          </a:p>
          <a:p>
            <a:pPr marL="228600" indent="-228600">
              <a:buAutoNum type="arabicPeriod"/>
            </a:pPr>
            <a:r>
              <a:rPr lang="en-US" kern="0" dirty="0">
                <a:latin typeface="Georgia" panose="02040502050405020303" pitchFamily="18" charset="0"/>
              </a:rPr>
              <a:t>What percent of positive predictions were correct?</a:t>
            </a:r>
          </a:p>
          <a:p>
            <a:pPr marL="228600" indent="-228600">
              <a:buAutoNum type="arabicPeriod"/>
            </a:pPr>
            <a:endParaRPr lang="en-US" kern="0" dirty="0">
              <a:latin typeface="Georgia" panose="02040502050405020303" pitchFamily="18" charset="0"/>
            </a:endParaRPr>
          </a:p>
        </p:txBody>
      </p:sp>
    </p:spTree>
    <p:extLst>
      <p:ext uri="{BB962C8B-B14F-4D97-AF65-F5344CB8AC3E}">
        <p14:creationId xmlns:p14="http://schemas.microsoft.com/office/powerpoint/2010/main" val="152020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FP &amp; FN</a:t>
            </a:r>
          </a:p>
        </p:txBody>
      </p:sp>
      <p:sp>
        <p:nvSpPr>
          <p:cNvPr id="3" name="Текст 2"/>
          <p:cNvSpPr>
            <a:spLocks noGrp="1"/>
          </p:cNvSpPr>
          <p:nvPr>
            <p:ph type="body" idx="1"/>
          </p:nvPr>
        </p:nvSpPr>
        <p:spPr>
          <a:xfrm>
            <a:off x="400050" y="663575"/>
            <a:ext cx="4008120" cy="2600712"/>
          </a:xfrm>
        </p:spPr>
        <p:txBody>
          <a:bodyPr/>
          <a:lstStyle/>
          <a:p>
            <a:r>
              <a:rPr lang="en-US" dirty="0">
                <a:latin typeface="Georgia" panose="02040502050405020303" pitchFamily="18" charset="0"/>
              </a:rPr>
              <a:t>False positive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False negative also named as …</a:t>
            </a:r>
          </a:p>
          <a:p>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α</a:t>
            </a:r>
            <a:r>
              <a:rPr lang="el-GR" dirty="0">
                <a:latin typeface="Georgia" panose="02040502050405020303" pitchFamily="18" charset="0"/>
              </a:rPr>
              <a:t> errors</a:t>
            </a:r>
            <a:endParaRPr lang="en-US" dirty="0">
              <a:latin typeface="Georgia" panose="02040502050405020303" pitchFamily="18" charset="0"/>
            </a:endParaRPr>
          </a:p>
          <a:p>
            <a:pPr marL="228600" indent="-228600">
              <a:buFont typeface="+mj-lt"/>
              <a:buAutoNum type="alphaUcPeriod"/>
            </a:pPr>
            <a:r>
              <a:rPr lang="uk-UA" dirty="0" err="1">
                <a:latin typeface="Georgia" panose="02040502050405020303" pitchFamily="18" charset="0"/>
              </a:rPr>
              <a:t>type</a:t>
            </a:r>
            <a:r>
              <a:rPr lang="uk-UA" dirty="0">
                <a:latin typeface="Georgia" panose="02040502050405020303" pitchFamily="18" charset="0"/>
              </a:rPr>
              <a:t> II </a:t>
            </a:r>
            <a:r>
              <a:rPr lang="uk-UA" dirty="0" err="1">
                <a:latin typeface="Georgia" panose="02040502050405020303" pitchFamily="18" charset="0"/>
              </a:rPr>
              <a:t>errors</a:t>
            </a:r>
            <a:endParaRPr lang="uk-UA" dirty="0">
              <a:latin typeface="Georgia" panose="02040502050405020303" pitchFamily="18" charset="0"/>
            </a:endParaRPr>
          </a:p>
          <a:p>
            <a:pPr marL="228600" indent="-228600">
              <a:buFont typeface="+mj-lt"/>
              <a:buAutoNum type="alphaUcPeriod"/>
            </a:pPr>
            <a:r>
              <a:rPr lang="en-US" dirty="0">
                <a:latin typeface="Georgia" panose="02040502050405020303" pitchFamily="18" charset="0"/>
              </a:rPr>
              <a:t>β</a:t>
            </a:r>
            <a:r>
              <a:rPr lang="el-GR" dirty="0">
                <a:latin typeface="Georgia" panose="02040502050405020303" pitchFamily="18" charset="0"/>
              </a:rPr>
              <a:t> errors</a:t>
            </a:r>
            <a:endParaRPr 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104145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advantages</a:t>
            </a:r>
          </a:p>
        </p:txBody>
      </p:sp>
      <p:sp>
        <p:nvSpPr>
          <p:cNvPr id="3" name="Текст 2"/>
          <p:cNvSpPr>
            <a:spLocks noGrp="1"/>
          </p:cNvSpPr>
          <p:nvPr>
            <p:ph type="body" idx="1"/>
          </p:nvPr>
        </p:nvSpPr>
        <p:spPr>
          <a:xfrm>
            <a:off x="323850" y="815975"/>
            <a:ext cx="3276600" cy="1508105"/>
          </a:xfrm>
        </p:spPr>
        <p:txBody>
          <a:bodyPr/>
          <a:lstStyle/>
          <a:p>
            <a:r>
              <a:rPr lang="en-US" sz="1400" dirty="0">
                <a:latin typeface="Georgia" panose="02040502050405020303" pitchFamily="18" charset="0"/>
              </a:rPr>
              <a:t>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Useful on unbalanced sets</a:t>
            </a:r>
          </a:p>
          <a:p>
            <a:pPr marL="228600" indent="-228600">
              <a:buFont typeface="+mj-lt"/>
              <a:buAutoNum type="alphaUcPeriod"/>
            </a:pPr>
            <a:r>
              <a:rPr lang="en-US" sz="1400" dirty="0">
                <a:latin typeface="Georgia" panose="02040502050405020303" pitchFamily="18" charset="0"/>
              </a:rPr>
              <a:t>Easy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Simple calculation principle</a:t>
            </a:r>
          </a:p>
          <a:p>
            <a:pPr marL="228600" indent="-228600">
              <a:buFont typeface="+mj-lt"/>
              <a:buAutoNum type="alphaUcPeriod"/>
            </a:pPr>
            <a:endParaRPr lang="en-US" sz="1400" dirty="0">
              <a:latin typeface="Georgia" panose="02040502050405020303" pitchFamily="18" charset="0"/>
            </a:endParaRPr>
          </a:p>
        </p:txBody>
      </p:sp>
    </p:spTree>
    <p:extLst>
      <p:ext uri="{BB962C8B-B14F-4D97-AF65-F5344CB8AC3E}">
        <p14:creationId xmlns:p14="http://schemas.microsoft.com/office/powerpoint/2010/main" val="377127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Accuracy disadvantages</a:t>
            </a:r>
          </a:p>
        </p:txBody>
      </p:sp>
      <p:sp>
        <p:nvSpPr>
          <p:cNvPr id="3" name="Текст 2"/>
          <p:cNvSpPr>
            <a:spLocks noGrp="1"/>
          </p:cNvSpPr>
          <p:nvPr>
            <p:ph type="body" idx="1"/>
          </p:nvPr>
        </p:nvSpPr>
        <p:spPr>
          <a:xfrm>
            <a:off x="300990" y="815975"/>
            <a:ext cx="4008120" cy="1292662"/>
          </a:xfrm>
        </p:spPr>
        <p:txBody>
          <a:bodyPr/>
          <a:lstStyle/>
          <a:p>
            <a:r>
              <a:rPr lang="en-US" sz="1400" dirty="0">
                <a:latin typeface="Georgia" panose="02040502050405020303" pitchFamily="18" charset="0"/>
              </a:rPr>
              <a:t>Disadvantages of “accuracy” metric:</a:t>
            </a:r>
          </a:p>
          <a:p>
            <a:endParaRPr lang="en-US"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Useless on unbalanced sets</a:t>
            </a:r>
          </a:p>
          <a:p>
            <a:pPr marL="228600" indent="-228600">
              <a:buFont typeface="+mj-lt"/>
              <a:buAutoNum type="alphaUcPeriod"/>
            </a:pPr>
            <a:r>
              <a:rPr lang="en-US" sz="1400" dirty="0">
                <a:latin typeface="Georgia" panose="02040502050405020303" pitchFamily="18" charset="0"/>
              </a:rPr>
              <a:t>Hard to interpret</a:t>
            </a:r>
            <a:endParaRPr lang="ru-RU" sz="1400" dirty="0">
              <a:latin typeface="Georgia" panose="02040502050405020303" pitchFamily="18" charset="0"/>
            </a:endParaRPr>
          </a:p>
          <a:p>
            <a:pPr marL="228600" indent="-228600">
              <a:buFont typeface="+mj-lt"/>
              <a:buAutoNum type="alphaUcPeriod"/>
            </a:pPr>
            <a:r>
              <a:rPr lang="en-US" sz="1400" dirty="0">
                <a:latin typeface="Georgia" panose="02040502050405020303" pitchFamily="18" charset="0"/>
              </a:rPr>
              <a:t>Complex calculation principle</a:t>
            </a:r>
            <a:endParaRPr lang="ru-RU" sz="1400" dirty="0">
              <a:latin typeface="Georgia" panose="02040502050405020303" pitchFamily="18" charset="0"/>
            </a:endParaRPr>
          </a:p>
          <a:p>
            <a:endParaRPr lang="en-US" sz="1400" dirty="0"/>
          </a:p>
        </p:txBody>
      </p:sp>
    </p:spTree>
    <p:extLst>
      <p:ext uri="{BB962C8B-B14F-4D97-AF65-F5344CB8AC3E}">
        <p14:creationId xmlns:p14="http://schemas.microsoft.com/office/powerpoint/2010/main" val="137310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Python</a:t>
            </a:r>
          </a:p>
        </p:txBody>
      </p:sp>
      <p:sp>
        <p:nvSpPr>
          <p:cNvPr id="3" name="Текст 2"/>
          <p:cNvSpPr>
            <a:spLocks noGrp="1"/>
          </p:cNvSpPr>
          <p:nvPr>
            <p:ph type="body" idx="1"/>
          </p:nvPr>
        </p:nvSpPr>
        <p:spPr>
          <a:xfrm>
            <a:off x="296494" y="739469"/>
            <a:ext cx="4008120" cy="1184940"/>
          </a:xfrm>
        </p:spPr>
        <p:txBody>
          <a:bodyPr/>
          <a:lstStyle/>
          <a:p>
            <a:r>
              <a:rPr lang="en-US" dirty="0">
                <a:latin typeface="Georgia" panose="02040502050405020303" pitchFamily="18" charset="0"/>
              </a:rPr>
              <a:t>Which function can we use to get precision, recall, f1-score and accuracy metrics?</a:t>
            </a:r>
          </a:p>
          <a:p>
            <a:endParaRPr lang="en-US" dirty="0"/>
          </a:p>
          <a:p>
            <a:pPr marL="228600" indent="-228600">
              <a:buFont typeface="+mj-lt"/>
              <a:buAutoNum type="alphaUcPeriod"/>
            </a:pPr>
            <a:r>
              <a:rPr lang="en-US" dirty="0" err="1">
                <a:latin typeface="Courier New" panose="02070309020205020404" pitchFamily="49" charset="0"/>
              </a:rPr>
              <a:t>sklearn.metrics.describe</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sklearn.metrics.classification_report</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sklearn.metrics.metrics</a:t>
            </a:r>
            <a:r>
              <a:rPr lang="en-US" dirty="0">
                <a:latin typeface="Courier New" panose="02070309020205020404" pitchFamily="49" charset="0"/>
              </a:rPr>
              <a:t>()</a:t>
            </a:r>
          </a:p>
          <a:p>
            <a:pPr marL="228600" indent="-228600">
              <a:buFont typeface="+mj-lt"/>
              <a:buAutoNum type="alphaUcPeriod"/>
            </a:pPr>
            <a:r>
              <a:rPr lang="en-US" dirty="0" err="1">
                <a:latin typeface="Courier New" panose="02070309020205020404" pitchFamily="49" charset="0"/>
              </a:rPr>
              <a:t>sklearn.metrics.results</a:t>
            </a:r>
            <a:r>
              <a:rPr lang="en-US" dirty="0">
                <a:latin typeface="Courier New" panose="02070309020205020404" pitchFamily="49" charset="0"/>
              </a:rPr>
              <a:t>()</a:t>
            </a:r>
            <a:endParaRPr lang="en-US" dirty="0"/>
          </a:p>
        </p:txBody>
      </p:sp>
    </p:spTree>
    <p:extLst>
      <p:ext uri="{BB962C8B-B14F-4D97-AF65-F5344CB8AC3E}">
        <p14:creationId xmlns:p14="http://schemas.microsoft.com/office/powerpoint/2010/main" val="283329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Classification report</a:t>
            </a:r>
          </a:p>
        </p:txBody>
      </p:sp>
      <p:pic>
        <p:nvPicPr>
          <p:cNvPr id="1026" name="Picture 2" descr="Machine generated alternative text:&#10;e.ø &#10;l.ø &#10;accuracy &#10;macro avg &#10;weighted avg &#10;precision &#10;0.57 &#10;e. 72 &#10;e. 95 &#10;0.70 &#10;e. 71 &#10;e. 76 &#10;e. 71 &#10;e. 81 &#10;e. 71 &#10;recall &#10;fl &#10;- score &#10;0.96 &#10;0.55 &#10;0.76 &#10;0.71 &#10;support &#10;24 &#10;6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89" y="511175"/>
            <a:ext cx="3279321" cy="1143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232921" y="1882775"/>
                <a:ext cx="2611421" cy="320985"/>
              </a:xfrm>
              <a:prstGeom prst="rect">
                <a:avLst/>
              </a:prstGeom>
              <a:noFill/>
            </p:spPr>
            <p:txBody>
              <a:bodyPr wrap="none" lIns="0" tIns="0" rIns="0" bIns="0" rtlCol="0">
                <a:spAutoFit/>
              </a:bodyPr>
              <a:lstStyle/>
              <a:p>
                <a:r>
                  <a:rPr lang="en-US" sz="1200" dirty="0">
                    <a:latin typeface="Georgia" panose="02040502050405020303" pitchFamily="18" charset="0"/>
                  </a:rPr>
                  <a:t>Macro </a:t>
                </a:r>
                <a:r>
                  <a:rPr lang="en-US" sz="1200" dirty="0" err="1">
                    <a:latin typeface="Georgia" panose="02040502050405020303" pitchFamily="18" charset="0"/>
                  </a:rPr>
                  <a:t>avg</a:t>
                </a:r>
                <a:r>
                  <a:rPr lang="en-US" sz="1200" dirty="0">
                    <a:latin typeface="Georgia" panose="02040502050405020303" pitchFamily="18" charset="0"/>
                  </a:rPr>
                  <a:t> = </a:t>
                </a:r>
                <a14:m>
                  <m:oMath xmlns:m="http://schemas.openxmlformats.org/officeDocument/2006/math">
                    <m:f>
                      <m:fPr>
                        <m:ctrlPr>
                          <a:rPr lang="en-US" sz="1400" i="1" smtClean="0">
                            <a:latin typeface="Cambria Math" panose="02040503050406030204" pitchFamily="18" charset="0"/>
                          </a:rPr>
                        </m:ctrlPr>
                      </m:fPr>
                      <m:num>
                        <m:r>
                          <m:rPr>
                            <m:sty m:val="p"/>
                          </m:rPr>
                          <a:rPr lang="en-US" sz="1400" b="0" i="0" smtClean="0">
                            <a:latin typeface="Cambria Math" panose="02040503050406030204" pitchFamily="18" charset="0"/>
                          </a:rPr>
                          <m:t>metric</m:t>
                        </m:r>
                        <m:d>
                          <m:dPr>
                            <m:ctrlPr>
                              <a:rPr lang="en-US" sz="1400" i="1" smtClean="0">
                                <a:latin typeface="Cambria Math" panose="02040503050406030204" pitchFamily="18" charset="0"/>
                              </a:rPr>
                            </m:ctrlPr>
                          </m:dPr>
                          <m:e>
                            <m:r>
                              <a:rPr lang="en-US" sz="1400">
                                <a:latin typeface="Cambria Math" panose="02040503050406030204" pitchFamily="18" charset="0"/>
                              </a:rPr>
                              <m:t>0</m:t>
                            </m:r>
                          </m:e>
                        </m:d>
                        <m:r>
                          <a:rPr lang="en-US" sz="1400" i="0">
                            <a:latin typeface="Cambria Math" panose="02040503050406030204" pitchFamily="18" charset="0"/>
                          </a:rPr>
                          <m:t>+…+</m:t>
                        </m:r>
                        <m:r>
                          <m:rPr>
                            <m:sty m:val="p"/>
                          </m:rPr>
                          <a:rPr lang="en-US" sz="1400" b="0" i="0" smtClean="0">
                            <a:latin typeface="Cambria Math" panose="02040503050406030204" pitchFamily="18" charset="0"/>
                          </a:rPr>
                          <m:t>metric</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0">
                                <a:latin typeface="Cambria Math" panose="02040503050406030204" pitchFamily="18" charset="0"/>
                              </a:rPr>
                              <m:t>−1</m:t>
                            </m:r>
                          </m:e>
                        </m:d>
                      </m:num>
                      <m:den>
                        <m:r>
                          <a:rPr lang="en-US" sz="1400" i="1">
                            <a:latin typeface="Cambria Math" panose="02040503050406030204" pitchFamily="18" charset="0"/>
                          </a:rPr>
                          <m:t>𝑛</m:t>
                        </m:r>
                      </m:den>
                    </m:f>
                  </m:oMath>
                </a14:m>
                <a:r>
                  <a:rPr lang="en-US" sz="1400" dirty="0">
                    <a:latin typeface="Georgia" panose="02040502050405020303"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232921" y="1882775"/>
                <a:ext cx="2611421" cy="320985"/>
              </a:xfrm>
              <a:prstGeom prst="rect">
                <a:avLst/>
              </a:prstGeom>
              <a:blipFill>
                <a:blip r:embed="rId3"/>
                <a:stretch>
                  <a:fillRect l="-3497" t="-1887" r="-3263"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2921" y="2207459"/>
                <a:ext cx="3688189" cy="1070165"/>
              </a:xfrm>
              <a:prstGeom prst="rect">
                <a:avLst/>
              </a:prstGeom>
              <a:noFill/>
            </p:spPr>
            <p:txBody>
              <a:bodyPr wrap="none" lIns="0" tIns="0" rIns="0" bIns="0" rtlCol="0">
                <a:spAutoFit/>
              </a:bodyPr>
              <a:lstStyle/>
              <a:p>
                <a14:m>
                  <m:oMath xmlns:m="http://schemas.openxmlformats.org/officeDocument/2006/math">
                    <m:r>
                      <m:rPr>
                        <m:sty m:val="p"/>
                      </m:rPr>
                      <a:rPr lang="en-US" sz="1200" b="0" i="0" smtClean="0">
                        <a:latin typeface="Cambria Math" panose="02040503050406030204" pitchFamily="18" charset="0"/>
                      </a:rPr>
                      <m:t>Weighted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avg</m:t>
                    </m:r>
                    <m:r>
                      <a:rPr lang="en-US" sz="1200" b="0" i="0"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i="1">
                            <a:latin typeface="Cambria Math" panose="02040503050406030204" pitchFamily="18" charset="0"/>
                          </a:rPr>
                          <m:t>𝑤</m:t>
                        </m:r>
                      </m:e>
                      <m:sub>
                        <m:r>
                          <a:rPr lang="en-US" sz="1200" i="0">
                            <a:latin typeface="Cambria Math" panose="02040503050406030204" pitchFamily="18" charset="0"/>
                          </a:rPr>
                          <m:t>0</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0">
                            <a:latin typeface="Cambria Math" panose="02040503050406030204" pitchFamily="18" charset="0"/>
                          </a:rPr>
                          <m:t>0</m:t>
                        </m:r>
                      </m:e>
                    </m:d>
                    <m:r>
                      <a:rPr lang="en-US" sz="1200" i="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𝑛</m:t>
                        </m:r>
                        <m:r>
                          <a:rPr lang="en-US" sz="1200" i="0">
                            <a:latin typeface="Cambria Math" panose="02040503050406030204" pitchFamily="18" charset="0"/>
                          </a:rPr>
                          <m:t>−1</m:t>
                        </m:r>
                      </m:sub>
                    </m:sSub>
                    <m:r>
                      <a:rPr lang="en-US" sz="1200" i="0">
                        <a:latin typeface="Cambria Math" panose="02040503050406030204" pitchFamily="18" charset="0"/>
                      </a:rPr>
                      <m:t>⋅</m:t>
                    </m:r>
                    <m:r>
                      <a:rPr lang="en-US" sz="1200" b="0" i="1" smtClean="0">
                        <a:latin typeface="Cambria Math" panose="02040503050406030204" pitchFamily="18" charset="0"/>
                      </a:rPr>
                      <m:t>𝑚𝑒𝑡𝑟𝑖𝑐</m:t>
                    </m:r>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0">
                            <a:latin typeface="Cambria Math" panose="02040503050406030204" pitchFamily="18" charset="0"/>
                          </a:rPr>
                          <m:t>−1</m:t>
                        </m:r>
                      </m:e>
                    </m:d>
                  </m:oMath>
                </a14:m>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where n – number of classes,</a:t>
                </a:r>
              </a:p>
              <a:p>
                <a:r>
                  <a:rPr lang="en-US" sz="1200" dirty="0">
                    <a:latin typeface="Georgia" panose="02040502050405020303" pitchFamily="18" charset="0"/>
                  </a:rPr>
                  <a:t> </a:t>
                </a:r>
                <a14:m>
                  <m:oMath xmlns:m="http://schemas.openxmlformats.org/officeDocument/2006/math">
                    <m:sSub>
                      <m:sSubPr>
                        <m:ctrlPr>
                          <a:rPr lang="en-US" sz="1200" i="1" dirty="0" smtClean="0">
                            <a:latin typeface="Cambria Math" panose="02040503050406030204" pitchFamily="18" charset="0"/>
                          </a:rPr>
                        </m:ctrlPr>
                      </m:sSubPr>
                      <m:e>
                        <m:r>
                          <a:rPr lang="en-US" sz="1200" i="1" dirty="0">
                            <a:latin typeface="Cambria Math" panose="02040503050406030204" pitchFamily="18" charset="0"/>
                          </a:rPr>
                          <m:t>𝑤</m:t>
                        </m:r>
                      </m:e>
                      <m:sub>
                        <m:r>
                          <a:rPr lang="en-US" sz="1200" i="1" dirty="0">
                            <a:latin typeface="Cambria Math" panose="02040503050406030204" pitchFamily="18" charset="0"/>
                          </a:rPr>
                          <m:t>𝑖</m:t>
                        </m:r>
                      </m:sub>
                    </m:sSub>
                    <m:r>
                      <a:rPr lang="en-US" sz="1200" i="0" dirty="0">
                        <a:latin typeface="Cambria Math" panose="02040503050406030204" pitchFamily="18" charset="0"/>
                      </a:rPr>
                      <m:t>=</m:t>
                    </m:r>
                    <m:f>
                      <m:fPr>
                        <m:ctrlPr>
                          <a:rPr lang="en-US" sz="1200" i="1" dirty="0">
                            <a:latin typeface="Cambria Math" panose="02040503050406030204" pitchFamily="18" charset="0"/>
                          </a:rPr>
                        </m:ctrlPr>
                      </m:fPr>
                      <m:num>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num>
                      <m:den>
                        <m:nary>
                          <m:naryPr>
                            <m:chr m:val="∑"/>
                            <m:limLoc m:val="undOvr"/>
                            <m:grow m:val="on"/>
                            <m:ctrlPr>
                              <a:rPr lang="en-US" sz="1200" i="1" dirty="0">
                                <a:latin typeface="Cambria Math" panose="02040503050406030204" pitchFamily="18" charset="0"/>
                              </a:rPr>
                            </m:ctrlPr>
                          </m:naryPr>
                          <m:sub>
                            <m:r>
                              <a:rPr lang="en-US" sz="1200" i="1" dirty="0">
                                <a:latin typeface="Cambria Math" panose="02040503050406030204" pitchFamily="18" charset="0"/>
                              </a:rPr>
                              <m:t>𝑖</m:t>
                            </m:r>
                            <m:r>
                              <a:rPr lang="en-US" sz="1200" i="0" dirty="0">
                                <a:latin typeface="Cambria Math" panose="02040503050406030204" pitchFamily="18" charset="0"/>
                              </a:rPr>
                              <m:t>=0</m:t>
                            </m:r>
                          </m:sub>
                          <m:sup>
                            <m:r>
                              <a:rPr lang="en-US" sz="1200" i="1" dirty="0">
                                <a:latin typeface="Cambria Math" panose="02040503050406030204" pitchFamily="18" charset="0"/>
                              </a:rPr>
                              <m:t>𝑛</m:t>
                            </m:r>
                            <m:r>
                              <a:rPr lang="en-US" sz="1200" i="0" dirty="0">
                                <a:latin typeface="Cambria Math" panose="02040503050406030204" pitchFamily="18" charset="0"/>
                              </a:rPr>
                              <m:t>−1</m:t>
                            </m:r>
                          </m:sup>
                          <m:e>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e>
                        </m:nary>
                      </m:den>
                    </m:f>
                    <m:r>
                      <a:rPr lang="en-US" sz="1200" b="0" i="1" dirty="0" smtClean="0">
                        <a:latin typeface="Cambria Math" panose="02040503050406030204" pitchFamily="18" charset="0"/>
                      </a:rPr>
                      <m:t>, </m:t>
                    </m:r>
                  </m:oMath>
                </a14:m>
                <a:endParaRPr lang="en-US" sz="1200" b="0" i="1" dirty="0">
                  <a:latin typeface="Georgia" panose="02040502050405020303" pitchFamily="18" charset="0"/>
                </a:endParaRPr>
              </a:p>
              <a:p>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𝐶</m:t>
                        </m:r>
                      </m:e>
                      <m:sub>
                        <m:r>
                          <a:rPr lang="en-US" sz="1200" i="1" dirty="0">
                            <a:latin typeface="Cambria Math" panose="02040503050406030204" pitchFamily="18" charset="0"/>
                          </a:rPr>
                          <m:t>𝑖</m:t>
                        </m:r>
                      </m:sub>
                    </m:sSub>
                  </m:oMath>
                </a14:m>
                <a:r>
                  <a:rPr lang="en-US" sz="1200" dirty="0">
                    <a:latin typeface="Georgia" panose="02040502050405020303" pitchFamily="18" charset="0"/>
                  </a:rPr>
                  <a:t> - </a:t>
                </a:r>
                <a:r>
                  <a:rPr lang="en-US" sz="1200" dirty="0" err="1">
                    <a:latin typeface="Georgia" panose="02040502050405020303" pitchFamily="18" charset="0"/>
                  </a:rPr>
                  <a:t>num</a:t>
                </a:r>
                <a:r>
                  <a:rPr lang="en-US" sz="1200" dirty="0">
                    <a:latin typeface="Georgia" panose="02040502050405020303" pitchFamily="18" charset="0"/>
                  </a:rPr>
                  <a:t> of </a:t>
                </a:r>
                <a:r>
                  <a:rPr lang="en-US" sz="1200" dirty="0" err="1">
                    <a:latin typeface="Georgia" panose="02040502050405020303" pitchFamily="18" charset="0"/>
                  </a:rPr>
                  <a:t>i</a:t>
                </a:r>
                <a:r>
                  <a:rPr lang="en-US" sz="1200" dirty="0">
                    <a:latin typeface="Georgia" panose="02040502050405020303" pitchFamily="18" charset="0"/>
                  </a:rPr>
                  <a:t>-class examples (“support” column value)</a:t>
                </a:r>
              </a:p>
            </p:txBody>
          </p:sp>
        </mc:Choice>
        <mc:Fallback xmlns="">
          <p:sp>
            <p:nvSpPr>
              <p:cNvPr id="5" name="TextBox 4"/>
              <p:cNvSpPr txBox="1">
                <a:spLocks noRot="1" noChangeAspect="1" noMove="1" noResize="1" noEditPoints="1" noAdjustHandles="1" noChangeArrowheads="1" noChangeShapeType="1" noTextEdit="1"/>
              </p:cNvSpPr>
              <p:nvPr/>
            </p:nvSpPr>
            <p:spPr>
              <a:xfrm>
                <a:off x="232921" y="2207459"/>
                <a:ext cx="3688189" cy="1070165"/>
              </a:xfrm>
              <a:prstGeom prst="rect">
                <a:avLst/>
              </a:prstGeom>
              <a:blipFill>
                <a:blip r:embed="rId4"/>
                <a:stretch>
                  <a:fillRect l="-2479" t="-5114" r="-1653" b="-19886"/>
                </a:stretch>
              </a:blipFill>
            </p:spPr>
            <p:txBody>
              <a:bodyPr/>
              <a:lstStyle/>
              <a:p>
                <a:r>
                  <a:rPr lang="en-US">
                    <a:noFill/>
                  </a:rPr>
                  <a:t> </a:t>
                </a:r>
              </a:p>
            </p:txBody>
          </p:sp>
        </mc:Fallback>
      </mc:AlternateContent>
    </p:spTree>
    <p:extLst>
      <p:ext uri="{BB962C8B-B14F-4D97-AF65-F5344CB8AC3E}">
        <p14:creationId xmlns:p14="http://schemas.microsoft.com/office/powerpoint/2010/main" val="104390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Classification metrics quiz. Interpretation</a:t>
            </a:r>
          </a:p>
        </p:txBody>
      </p:sp>
      <p:sp>
        <p:nvSpPr>
          <p:cNvPr id="3" name="Текст 2"/>
          <p:cNvSpPr>
            <a:spLocks noGrp="1"/>
          </p:cNvSpPr>
          <p:nvPr>
            <p:ph type="body" idx="1"/>
          </p:nvPr>
        </p:nvSpPr>
        <p:spPr>
          <a:xfrm>
            <a:off x="300990" y="815975"/>
            <a:ext cx="4008120" cy="507831"/>
          </a:xfrm>
        </p:spPr>
        <p:txBody>
          <a:bodyPr/>
          <a:lstStyle/>
          <a:p>
            <a:pPr marL="228600" indent="-228600">
              <a:buAutoNum type="arabicPeriod"/>
            </a:pPr>
            <a:r>
              <a:rPr lang="en-US" dirty="0">
                <a:latin typeface="Georgia" panose="02040502050405020303" pitchFamily="18" charset="0"/>
              </a:rPr>
              <a:t>Interpret precision metric and write it formula</a:t>
            </a:r>
          </a:p>
          <a:p>
            <a:pPr marL="228600" indent="-228600">
              <a:buFontTx/>
              <a:buAutoNum type="arabicPeriod"/>
            </a:pPr>
            <a:r>
              <a:rPr lang="en-US" dirty="0">
                <a:latin typeface="Georgia" panose="02040502050405020303" pitchFamily="18" charset="0"/>
              </a:rPr>
              <a:t>Interpret recall metric and write it formula</a:t>
            </a:r>
          </a:p>
          <a:p>
            <a:endParaRPr lang="en-US" dirty="0">
              <a:latin typeface="Georgia" panose="02040502050405020303" pitchFamily="18" charset="0"/>
            </a:endParaRPr>
          </a:p>
        </p:txBody>
      </p:sp>
    </p:spTree>
    <p:extLst>
      <p:ext uri="{BB962C8B-B14F-4D97-AF65-F5344CB8AC3E}">
        <p14:creationId xmlns:p14="http://schemas.microsoft.com/office/powerpoint/2010/main" val="18747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86" name="Google Shape;86;p22"/>
          <p:cNvSpPr txBox="1">
            <a:spLocks noGrp="1"/>
          </p:cNvSpPr>
          <p:nvPr>
            <p:ph type="body" idx="1"/>
          </p:nvPr>
        </p:nvSpPr>
        <p:spPr>
          <a:xfrm>
            <a:off x="335816" y="663575"/>
            <a:ext cx="4274284" cy="2223879"/>
          </a:xfrm>
          <a:prstGeom prst="rect">
            <a:avLst/>
          </a:prstGeom>
          <a:blipFill rotWithShape="1">
            <a:blip r:embed="rId3">
              <a:alphaModFix/>
            </a:blip>
            <a:stretch>
              <a:fillRect l="-2138" b="-1367"/>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87" name="Google Shape;87;p22"/>
          <p:cNvGraphicFramePr/>
          <p:nvPr/>
        </p:nvGraphicFramePr>
        <p:xfrm>
          <a:off x="2686050" y="1196975"/>
          <a:ext cx="1066800" cy="274330"/>
        </p:xfrm>
        <a:graphic>
          <a:graphicData uri="http://schemas.openxmlformats.org/drawingml/2006/table">
            <a:tbl>
              <a:tblPr firstRow="1" bandRow="1">
                <a:noFill/>
                <a:tableStyleId>{48EFB82E-E45C-4DF4-AFD7-8C2AADFE851E}</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p</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u="none" strike="noStrike" cap="none">
                          <a:latin typeface="Georgia"/>
                          <a:ea typeface="Georgia"/>
                          <a:cs typeface="Georgia"/>
                          <a:sym typeface="Georgia"/>
                        </a:rPr>
                        <a:t>1-p</a:t>
                      </a: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3763" y="25150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Ideal prior classifier</a:t>
            </a:r>
            <a:endParaRPr/>
          </a:p>
        </p:txBody>
      </p:sp>
      <p:graphicFrame>
        <p:nvGraphicFramePr>
          <p:cNvPr id="93" name="Google Shape;93;p23"/>
          <p:cNvGraphicFramePr/>
          <p:nvPr/>
        </p:nvGraphicFramePr>
        <p:xfrm>
          <a:off x="675707" y="770975"/>
          <a:ext cx="3286200" cy="594775"/>
        </p:xfrm>
        <a:graphic>
          <a:graphicData uri="http://schemas.openxmlformats.org/drawingml/2006/table">
            <a:tbl>
              <a:tblPr firstRow="1" bandRow="1">
                <a:noFill/>
                <a:tableStyleId>{48EFB82E-E45C-4DF4-AFD7-8C2AADFE851E}</a:tableStyleId>
              </a:tblPr>
              <a:tblGrid>
                <a:gridCol w="914425">
                  <a:extLst>
                    <a:ext uri="{9D8B030D-6E8A-4147-A177-3AD203B41FA5}">
                      <a16:colId xmlns:a16="http://schemas.microsoft.com/office/drawing/2014/main" val="20000"/>
                    </a:ext>
                  </a:extLst>
                </a:gridCol>
                <a:gridCol w="545925">
                  <a:extLst>
                    <a:ext uri="{9D8B030D-6E8A-4147-A177-3AD203B41FA5}">
                      <a16:colId xmlns:a16="http://schemas.microsoft.com/office/drawing/2014/main" val="20001"/>
                    </a:ext>
                  </a:extLst>
                </a:gridCol>
                <a:gridCol w="618725">
                  <a:extLst>
                    <a:ext uri="{9D8B030D-6E8A-4147-A177-3AD203B41FA5}">
                      <a16:colId xmlns:a16="http://schemas.microsoft.com/office/drawing/2014/main" val="20002"/>
                    </a:ext>
                  </a:extLst>
                </a:gridCol>
                <a:gridCol w="549875">
                  <a:extLst>
                    <a:ext uri="{9D8B030D-6E8A-4147-A177-3AD203B41FA5}">
                      <a16:colId xmlns:a16="http://schemas.microsoft.com/office/drawing/2014/main" val="20003"/>
                    </a:ext>
                  </a:extLst>
                </a:gridCol>
                <a:gridCol w="657250">
                  <a:extLst>
                    <a:ext uri="{9D8B030D-6E8A-4147-A177-3AD203B41FA5}">
                      <a16:colId xmlns:a16="http://schemas.microsoft.com/office/drawing/2014/main" val="20004"/>
                    </a:ext>
                  </a:extLst>
                </a:gridCol>
              </a:tblGrid>
              <a:tr h="29930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Class</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C</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954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Probability</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1</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2</a:t>
                      </a:r>
                      <a:endParaRPr sz="1100" b="1" i="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latin typeface="Georgia"/>
                          <a:ea typeface="Georgia"/>
                          <a:cs typeface="Georgia"/>
                          <a:sym typeface="Georgia"/>
                        </a:rPr>
                        <a:t>p</a:t>
                      </a:r>
                      <a:r>
                        <a:rPr lang="en-US" sz="1100" b="1" i="0" u="none" strike="noStrike" cap="none" baseline="-25000">
                          <a:latin typeface="Georgia"/>
                          <a:ea typeface="Georgia"/>
                          <a:cs typeface="Georgia"/>
                          <a:sym typeface="Georgia"/>
                        </a:rPr>
                        <a:t>n</a:t>
                      </a:r>
                      <a:endParaRPr sz="1100" b="1" i="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bl>
          </a:graphicData>
        </a:graphic>
      </p:graphicFrame>
      <p:sp>
        <p:nvSpPr>
          <p:cNvPr id="94" name="Google Shape;94;p23"/>
          <p:cNvSpPr txBox="1"/>
          <p:nvPr/>
        </p:nvSpPr>
        <p:spPr>
          <a:xfrm>
            <a:off x="1974541" y="1562710"/>
            <a:ext cx="600357" cy="445186"/>
          </a:xfrm>
          <a:prstGeom prst="rect">
            <a:avLst/>
          </a:prstGeom>
          <a:blipFill rotWithShape="1">
            <a:blip r:embed="rId3">
              <a:alphaModFix/>
            </a:blip>
            <a:stretch>
              <a:fillRect l="-83662" t="-121890" r="-88765" b="-1821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5" name="Google Shape;95;p23"/>
          <p:cNvSpPr/>
          <p:nvPr/>
        </p:nvSpPr>
        <p:spPr>
          <a:xfrm>
            <a:off x="0" y="2204861"/>
            <a:ext cx="4549441" cy="835613"/>
          </a:xfrm>
          <a:prstGeom prst="rect">
            <a:avLst/>
          </a:prstGeom>
          <a:blipFill rotWithShape="1">
            <a:blip r:embed="rId4">
              <a:alphaModFix/>
            </a:blip>
            <a:stretch>
              <a:fillRect t="-7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 y="67187"/>
            <a:ext cx="4610099" cy="325089"/>
          </a:xfrm>
          <a:prstGeom prst="rect">
            <a:avLst/>
          </a:prstGeom>
          <a:noFill/>
          <a:ln>
            <a:noFill/>
          </a:ln>
        </p:spPr>
        <p:txBody>
          <a:bodyPr spcFirstLastPara="1" wrap="square" lIns="0" tIns="17125" rIns="0" bIns="0" anchor="t" anchorCtr="0">
            <a:spAutoFit/>
          </a:bodyPr>
          <a:lstStyle/>
          <a:p>
            <a:pPr marL="12700" lvl="0" indent="0" algn="ctr" rtl="0">
              <a:lnSpc>
                <a:spcPct val="100000"/>
              </a:lnSpc>
              <a:spcBef>
                <a:spcPts val="0"/>
              </a:spcBef>
              <a:spcAft>
                <a:spcPts val="0"/>
              </a:spcAft>
              <a:buSzPts val="1400"/>
              <a:buNone/>
            </a:pPr>
            <a:r>
              <a:rPr lang="en-US" sz="2000">
                <a:latin typeface="Georgia"/>
                <a:ea typeface="Georgia"/>
                <a:cs typeface="Georgia"/>
                <a:sym typeface="Georgia"/>
              </a:rPr>
              <a:t>Agenda</a:t>
            </a:r>
            <a:endParaRPr sz="2000">
              <a:latin typeface="Georgia"/>
              <a:ea typeface="Georgia"/>
              <a:cs typeface="Georgia"/>
              <a:sym typeface="Georgia"/>
            </a:endParaRPr>
          </a:p>
        </p:txBody>
      </p:sp>
      <p:sp>
        <p:nvSpPr>
          <p:cNvPr id="71" name="Google Shape;71;p2"/>
          <p:cNvSpPr txBox="1"/>
          <p:nvPr/>
        </p:nvSpPr>
        <p:spPr>
          <a:xfrm>
            <a:off x="247650" y="536554"/>
            <a:ext cx="3786600" cy="1892175"/>
          </a:xfrm>
          <a:prstGeom prst="rect">
            <a:avLst/>
          </a:prstGeom>
          <a:noFill/>
          <a:ln>
            <a:noFill/>
          </a:ln>
        </p:spPr>
        <p:txBody>
          <a:bodyPr spcFirstLastPara="1" wrap="square" lIns="0" tIns="45075" rIns="0" bIns="0" anchor="t" anchorCtr="0">
            <a:spAutoFit/>
          </a:bodyPr>
          <a:lstStyle/>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Learning function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rgbClr val="FF0000"/>
                </a:solidFill>
                <a:latin typeface="Georgia"/>
                <a:ea typeface="Georgia"/>
                <a:cs typeface="Georgia"/>
                <a:sym typeface="Georgia"/>
              </a:rPr>
              <a:t>Model accuracy ?</a:t>
            </a:r>
            <a:endParaRPr sz="1400" b="0" i="0" u="none" strike="noStrike" cap="none" dirty="0">
              <a:solidFill>
                <a:srgbClr val="FF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Bayesian classifier</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No predictors case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One and two predictors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Ideal Bayesian classification rate</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Estimation of probabilities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Conditional independence. Naive Bayes</a:t>
            </a:r>
            <a:endParaRPr sz="1400" b="0" i="0" u="none" strike="noStrike" cap="none" dirty="0">
              <a:solidFill>
                <a:srgbClr val="000000"/>
              </a:solidFill>
              <a:latin typeface="Arial"/>
              <a:ea typeface="Arial"/>
              <a:cs typeface="Arial"/>
              <a:sym typeface="Arial"/>
            </a:endParaRPr>
          </a:p>
          <a:p>
            <a:pPr marL="685800" marR="0" lvl="1"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Python implementation</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25"/>
              </a:spcBef>
              <a:spcAft>
                <a:spcPts val="0"/>
              </a:spcAft>
              <a:buClr>
                <a:schemeClr val="dk1"/>
              </a:buClr>
              <a:buSzPts val="1200"/>
              <a:buFont typeface="Calibri"/>
              <a:buAutoNum type="arabicPeriod"/>
            </a:pPr>
            <a:r>
              <a:rPr lang="en-US" sz="1200" b="0" i="0" u="none" strike="noStrike" cap="none" dirty="0">
                <a:solidFill>
                  <a:schemeClr val="dk1"/>
                </a:solidFill>
                <a:latin typeface="Georgia"/>
                <a:ea typeface="Georgia"/>
                <a:cs typeface="Georgia"/>
                <a:sym typeface="Georgia"/>
              </a:rPr>
              <a:t>Questions and discussion</a:t>
            </a:r>
            <a:endParaRPr sz="1200" b="0" i="0" u="none" strike="noStrike" cap="none" dirty="0">
              <a:solidFill>
                <a:schemeClr val="dk1"/>
              </a:solidFill>
              <a:latin typeface="Georgia"/>
              <a:ea typeface="Georgia"/>
              <a:cs typeface="Georgia"/>
              <a:sym typeface="Georgia"/>
            </a:endParaRPr>
          </a:p>
        </p:txBody>
      </p:sp>
      <p:sp>
        <p:nvSpPr>
          <p:cNvPr id="72" name="Google Shape;72;p2"/>
          <p:cNvSpPr txBox="1"/>
          <p:nvPr/>
        </p:nvSpPr>
        <p:spPr>
          <a:xfrm>
            <a:off x="4260608" y="3342078"/>
            <a:ext cx="267970" cy="89768"/>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Georgia"/>
                <a:ea typeface="Georgia"/>
                <a:cs typeface="Georgia"/>
                <a:sym typeface="Georgia"/>
              </a:rPr>
              <a:t>2</a:t>
            </a:fld>
            <a:r>
              <a:rPr lang="en-US" sz="600" b="0" i="0" u="none" strike="noStrike" cap="none">
                <a:solidFill>
                  <a:srgbClr val="7F7F7F"/>
                </a:solidFill>
                <a:latin typeface="Georgia"/>
                <a:ea typeface="Georgia"/>
                <a:cs typeface="Georgia"/>
                <a:sym typeface="Georgia"/>
              </a:rPr>
              <a:t> / 30</a:t>
            </a:r>
            <a:endParaRPr sz="6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24"/>
          <p:cNvSpPr txBox="1">
            <a:spLocks noGrp="1"/>
          </p:cNvSpPr>
          <p:nvPr>
            <p:ph type="title"/>
          </p:nvPr>
        </p:nvSpPr>
        <p:spPr>
          <a:xfrm>
            <a:off x="0" y="211465"/>
            <a:ext cx="459105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01" name="Google Shape;101;p24"/>
          <p:cNvSpPr txBox="1">
            <a:spLocks noGrp="1"/>
          </p:cNvSpPr>
          <p:nvPr>
            <p:ph type="body" idx="1"/>
          </p:nvPr>
        </p:nvSpPr>
        <p:spPr>
          <a:xfrm>
            <a:off x="296494" y="739469"/>
            <a:ext cx="400812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Let us compare this choice to another tempting solution to randomize my decision independently, assigning</a:t>
            </a:r>
            <a:endParaRPr sz="1200">
              <a:latin typeface="Georgia"/>
              <a:ea typeface="Georgia"/>
              <a:cs typeface="Georgia"/>
              <a:sym typeface="Georgia"/>
            </a:endParaRPr>
          </a:p>
        </p:txBody>
      </p:sp>
      <p:sp>
        <p:nvSpPr>
          <p:cNvPr id="102" name="Google Shape;102;p24"/>
          <p:cNvSpPr txBox="1"/>
          <p:nvPr/>
        </p:nvSpPr>
        <p:spPr>
          <a:xfrm>
            <a:off x="296494" y="1413456"/>
            <a:ext cx="435247" cy="284437"/>
          </a:xfrm>
          <a:prstGeom prst="rect">
            <a:avLst/>
          </a:prstGeom>
          <a:blipFill rotWithShape="1">
            <a:blip r:embed="rId3">
              <a:alphaModFix/>
            </a:blip>
            <a:stretch>
              <a:fillRect l="-12673" t="-19146" r="-19715" b="-63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 name="Google Shape;103;p24"/>
          <p:cNvSpPr txBox="1"/>
          <p:nvPr/>
        </p:nvSpPr>
        <p:spPr>
          <a:xfrm>
            <a:off x="915097" y="1205917"/>
            <a:ext cx="5341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1, p</a:t>
            </a:r>
            <a:endParaRPr sz="1400" b="0" i="0" u="none" strike="noStrike" cap="none">
              <a:solidFill>
                <a:srgbClr val="000000"/>
              </a:solidFill>
              <a:latin typeface="Arial"/>
              <a:ea typeface="Arial"/>
              <a:cs typeface="Arial"/>
              <a:sym typeface="Arial"/>
            </a:endParaRPr>
          </a:p>
        </p:txBody>
      </p:sp>
      <p:sp>
        <p:nvSpPr>
          <p:cNvPr id="104" name="Google Shape;104;p24"/>
          <p:cNvSpPr txBox="1"/>
          <p:nvPr/>
        </p:nvSpPr>
        <p:spPr>
          <a:xfrm>
            <a:off x="915097" y="1540100"/>
            <a:ext cx="74892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eorgia"/>
                <a:ea typeface="Georgia"/>
                <a:cs typeface="Georgia"/>
                <a:sym typeface="Georgia"/>
              </a:rPr>
              <a:t>2, 1-p</a:t>
            </a:r>
            <a:endParaRPr sz="1400" b="0" i="0" u="none" strike="noStrike" cap="none">
              <a:solidFill>
                <a:srgbClr val="000000"/>
              </a:solidFill>
              <a:latin typeface="Arial"/>
              <a:ea typeface="Arial"/>
              <a:cs typeface="Arial"/>
              <a:sym typeface="Arial"/>
            </a:endParaRPr>
          </a:p>
        </p:txBody>
      </p:sp>
      <p:sp>
        <p:nvSpPr>
          <p:cNvPr id="105" name="Google Shape;105;p24"/>
          <p:cNvSpPr txBox="1"/>
          <p:nvPr/>
        </p:nvSpPr>
        <p:spPr>
          <a:xfrm>
            <a:off x="690159" y="1261901"/>
            <a:ext cx="3653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106" name="Google Shape;106;p24"/>
          <p:cNvSpPr txBox="1"/>
          <p:nvPr/>
        </p:nvSpPr>
        <p:spPr>
          <a:xfrm>
            <a:off x="247650" y="1886138"/>
            <a:ext cx="290496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Here p is the same true known P{Y=1}. </a:t>
            </a:r>
            <a:endParaRPr sz="12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Then the probability of misclassification</a:t>
            </a:r>
            <a:endParaRPr sz="1200" b="0" i="0" u="none" strike="noStrike" cap="none">
              <a:solidFill>
                <a:schemeClr val="dk1"/>
              </a:solidFill>
              <a:latin typeface="Georgia"/>
              <a:ea typeface="Georgia"/>
              <a:cs typeface="Georgia"/>
              <a:sym typeface="Georgia"/>
            </a:endParaRPr>
          </a:p>
        </p:txBody>
      </p:sp>
      <p:sp>
        <p:nvSpPr>
          <p:cNvPr id="107" name="Google Shape;107;p24"/>
          <p:cNvSpPr txBox="1"/>
          <p:nvPr/>
        </p:nvSpPr>
        <p:spPr>
          <a:xfrm>
            <a:off x="210716" y="2371509"/>
            <a:ext cx="4298613" cy="588303"/>
          </a:xfrm>
          <a:prstGeom prst="rect">
            <a:avLst/>
          </a:prstGeom>
          <a:blipFill rotWithShape="1">
            <a:blip r:embed="rId4">
              <a:alphaModFix/>
            </a:blip>
            <a:stretch>
              <a:fillRect l="-1557" t="-9274" r="-2834" b="-237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prior</a:t>
            </a:r>
            <a:endParaRPr/>
          </a:p>
        </p:txBody>
      </p:sp>
      <p:sp>
        <p:nvSpPr>
          <p:cNvPr id="113" name="Google Shape;113;p25"/>
          <p:cNvSpPr txBox="1">
            <a:spLocks noGrp="1"/>
          </p:cNvSpPr>
          <p:nvPr>
            <p:ph type="body" idx="1"/>
          </p:nvPr>
        </p:nvSpPr>
        <p:spPr>
          <a:xfrm>
            <a:off x="429741" y="2591394"/>
            <a:ext cx="4008120" cy="18466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200">
                <a:latin typeface="Georgia"/>
                <a:ea typeface="Georgia"/>
                <a:cs typeface="Georgia"/>
                <a:sym typeface="Georgia"/>
              </a:rPr>
              <a:t>Since there is no x, the posterior probability is just prior</a:t>
            </a:r>
            <a:endParaRPr/>
          </a:p>
        </p:txBody>
      </p:sp>
      <p:sp>
        <p:nvSpPr>
          <p:cNvPr id="114" name="Google Shape;114;p25"/>
          <p:cNvSpPr/>
          <p:nvPr/>
        </p:nvSpPr>
        <p:spPr>
          <a:xfrm>
            <a:off x="641524" y="1129447"/>
            <a:ext cx="989044" cy="839755"/>
          </a:xfrm>
          <a:custGeom>
            <a:avLst/>
            <a:gdLst/>
            <a:ahLst/>
            <a:cxnLst/>
            <a:rect l="l" t="t" r="r" b="b"/>
            <a:pathLst>
              <a:path w="989044" h="839755" extrusionOk="0">
                <a:moveTo>
                  <a:pt x="0" y="839755"/>
                </a:moveTo>
                <a:cubicBezTo>
                  <a:pt x="153955" y="419877"/>
                  <a:pt x="307910" y="0"/>
                  <a:pt x="472751" y="0"/>
                </a:cubicBezTo>
                <a:cubicBezTo>
                  <a:pt x="637592" y="0"/>
                  <a:pt x="758889" y="323461"/>
                  <a:pt x="989044" y="839755"/>
                </a:cubicBezTo>
              </a:path>
            </a:pathLst>
          </a:cu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15" name="Google Shape;115;p25"/>
          <p:cNvCxnSpPr>
            <a:stCxn id="114" idx="1"/>
          </p:cNvCxnSpPr>
          <p:nvPr/>
        </p:nvCxnSpPr>
        <p:spPr>
          <a:xfrm flipH="1">
            <a:off x="641475" y="1129447"/>
            <a:ext cx="4728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6" name="Google Shape;116;p25"/>
          <p:cNvCxnSpPr>
            <a:stCxn id="114" idx="1"/>
          </p:cNvCxnSpPr>
          <p:nvPr/>
        </p:nvCxnSpPr>
        <p:spPr>
          <a:xfrm>
            <a:off x="1114275" y="1129447"/>
            <a:ext cx="516300" cy="83970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117" name="Google Shape;117;p25"/>
          <p:cNvCxnSpPr/>
          <p:nvPr/>
        </p:nvCxnSpPr>
        <p:spPr>
          <a:xfrm rot="10800000">
            <a:off x="641524" y="758879"/>
            <a:ext cx="0" cy="1210323"/>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8" name="Google Shape;118;p25"/>
          <p:cNvCxnSpPr>
            <a:stCxn id="114" idx="0"/>
          </p:cNvCxnSpPr>
          <p:nvPr/>
        </p:nvCxnSpPr>
        <p:spPr>
          <a:xfrm>
            <a:off x="641524" y="1969202"/>
            <a:ext cx="1504200"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119" name="Google Shape;119;p25"/>
          <p:cNvCxnSpPr/>
          <p:nvPr/>
        </p:nvCxnSpPr>
        <p:spPr>
          <a:xfrm>
            <a:off x="641524" y="1129447"/>
            <a:ext cx="472751" cy="0"/>
          </a:xfrm>
          <a:prstGeom prst="straightConnector1">
            <a:avLst/>
          </a:prstGeom>
          <a:noFill/>
          <a:ln w="9525" cap="flat" cmpd="sng">
            <a:solidFill>
              <a:schemeClr val="accent1"/>
            </a:solidFill>
            <a:prstDash val="dash"/>
            <a:round/>
            <a:headEnd type="none" w="sm" len="sm"/>
            <a:tailEnd type="none" w="sm" len="sm"/>
          </a:ln>
        </p:spPr>
      </p:cxnSp>
      <p:cxnSp>
        <p:nvCxnSpPr>
          <p:cNvPr id="120" name="Google Shape;120;p25"/>
          <p:cNvCxnSpPr>
            <a:stCxn id="114" idx="1"/>
          </p:cNvCxnSpPr>
          <p:nvPr/>
        </p:nvCxnSpPr>
        <p:spPr>
          <a:xfrm>
            <a:off x="1114275" y="1129447"/>
            <a:ext cx="0" cy="839700"/>
          </a:xfrm>
          <a:prstGeom prst="straightConnector1">
            <a:avLst/>
          </a:prstGeom>
          <a:noFill/>
          <a:ln w="9525" cap="flat" cmpd="sng">
            <a:solidFill>
              <a:schemeClr val="accent1"/>
            </a:solidFill>
            <a:prstDash val="dash"/>
            <a:round/>
            <a:headEnd type="none" w="sm" len="sm"/>
            <a:tailEnd type="none" w="sm" len="sm"/>
          </a:ln>
        </p:spPr>
      </p:cxnSp>
      <p:sp>
        <p:nvSpPr>
          <p:cNvPr id="121" name="Google Shape;121;p25"/>
          <p:cNvSpPr txBox="1"/>
          <p:nvPr/>
        </p:nvSpPr>
        <p:spPr>
          <a:xfrm>
            <a:off x="2009280" y="1981189"/>
            <a:ext cx="27283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p</a:t>
            </a:r>
            <a:endParaRPr sz="1400" b="0" i="0" u="none" strike="noStrike" cap="none">
              <a:solidFill>
                <a:srgbClr val="000000"/>
              </a:solidFill>
              <a:latin typeface="Arial"/>
              <a:ea typeface="Arial"/>
              <a:cs typeface="Arial"/>
              <a:sym typeface="Arial"/>
            </a:endParaRPr>
          </a:p>
        </p:txBody>
      </p:sp>
      <p:sp>
        <p:nvSpPr>
          <p:cNvPr id="122" name="Google Shape;122;p25"/>
          <p:cNvSpPr txBox="1"/>
          <p:nvPr/>
        </p:nvSpPr>
        <p:spPr>
          <a:xfrm>
            <a:off x="453409" y="956611"/>
            <a:ext cx="120225" cy="345672"/>
          </a:xfrm>
          <a:prstGeom prst="rect">
            <a:avLst/>
          </a:prstGeom>
          <a:blipFill rotWithShape="1">
            <a:blip r:embed="rId3">
              <a:alphaModFix/>
            </a:blip>
            <a:stretch>
              <a:fillRect l="-29996" t="-3506" r="-29995" b="-1403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3" name="Google Shape;123;p25"/>
          <p:cNvSpPr txBox="1"/>
          <p:nvPr/>
        </p:nvSpPr>
        <p:spPr>
          <a:xfrm>
            <a:off x="1054162" y="2052821"/>
            <a:ext cx="120225" cy="345672"/>
          </a:xfrm>
          <a:prstGeom prst="rect">
            <a:avLst/>
          </a:prstGeom>
          <a:blipFill rotWithShape="1">
            <a:blip r:embed="rId3">
              <a:alphaModFix/>
            </a:blip>
            <a:stretch>
              <a:fillRect l="-29996" t="-3567" r="-29995" b="-1606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4" name="Google Shape;124;p25"/>
          <p:cNvSpPr txBox="1"/>
          <p:nvPr/>
        </p:nvSpPr>
        <p:spPr>
          <a:xfrm>
            <a:off x="2254509" y="1129447"/>
            <a:ext cx="233910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Georgia"/>
                <a:ea typeface="Georgia"/>
                <a:cs typeface="Georgia"/>
                <a:sym typeface="Georgia"/>
              </a:rPr>
              <a:t>determinstic</a:t>
            </a:r>
            <a:r>
              <a:rPr lang="en-US" sz="1400" b="0" i="0" u="none" strike="noStrike" cap="none">
                <a:solidFill>
                  <a:schemeClr val="dk1"/>
                </a:solidFill>
                <a:latin typeface="Georgia"/>
                <a:ea typeface="Georgia"/>
                <a:cs typeface="Georgia"/>
                <a:sym typeface="Georgia"/>
              </a:rPr>
              <a:t> ≤ </a:t>
            </a:r>
            <a:r>
              <a:rPr lang="en-US" sz="1400" b="0" i="0" u="none" strike="noStrike" cap="none">
                <a:solidFill>
                  <a:srgbClr val="0070C0"/>
                </a:solidFill>
                <a:latin typeface="Georgia"/>
                <a:ea typeface="Georgia"/>
                <a:cs typeface="Georgia"/>
                <a:sym typeface="Georgia"/>
              </a:rPr>
              <a:t>randomized</a:t>
            </a:r>
            <a:endParaRPr sz="1400" b="0" i="0" u="none" strike="noStrike" cap="none">
              <a:solidFill>
                <a:srgbClr val="000000"/>
              </a:solidFill>
              <a:latin typeface="Arial"/>
              <a:ea typeface="Arial"/>
              <a:cs typeface="Arial"/>
              <a:sym typeface="Arial"/>
            </a:endParaRPr>
          </a:p>
        </p:txBody>
      </p:sp>
      <p:sp>
        <p:nvSpPr>
          <p:cNvPr id="125" name="Google Shape;125;p25"/>
          <p:cNvSpPr txBox="1"/>
          <p:nvPr/>
        </p:nvSpPr>
        <p:spPr>
          <a:xfrm>
            <a:off x="398134" y="1948152"/>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0</a:t>
            </a:r>
            <a:endParaRPr sz="1200" b="0" i="0" u="none" strike="noStrike" cap="none">
              <a:solidFill>
                <a:schemeClr val="dk1"/>
              </a:solidFill>
              <a:latin typeface="Cambria Math"/>
              <a:ea typeface="Cambria Math"/>
              <a:cs typeface="Cambria Math"/>
              <a:sym typeface="Cambria Math"/>
            </a:endParaRPr>
          </a:p>
        </p:txBody>
      </p:sp>
      <p:sp>
        <p:nvSpPr>
          <p:cNvPr id="126" name="Google Shape;126;p25"/>
          <p:cNvSpPr txBox="1"/>
          <p:nvPr/>
        </p:nvSpPr>
        <p:spPr>
          <a:xfrm>
            <a:off x="1502653" y="1959554"/>
            <a:ext cx="2696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mbria Math"/>
                <a:ea typeface="Cambria Math"/>
                <a:cs typeface="Cambria Math"/>
                <a:sym typeface="Cambria Math"/>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0" y="18677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prior probabilities</a:t>
            </a:r>
            <a:endParaRPr/>
          </a:p>
        </p:txBody>
      </p:sp>
      <p:sp>
        <p:nvSpPr>
          <p:cNvPr id="132" name="Google Shape;132;p26"/>
          <p:cNvSpPr txBox="1"/>
          <p:nvPr/>
        </p:nvSpPr>
        <p:spPr>
          <a:xfrm>
            <a:off x="1019574" y="627866"/>
            <a:ext cx="2735731" cy="430502"/>
          </a:xfrm>
          <a:prstGeom prst="rect">
            <a:avLst/>
          </a:prstGeom>
          <a:blipFill rotWithShape="1">
            <a:blip r:embed="rId3">
              <a:alphaModFix/>
            </a:blip>
            <a:stretch>
              <a:fillRect b="-140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3" name="Google Shape;133;p26"/>
          <p:cNvSpPr txBox="1"/>
          <p:nvPr/>
        </p:nvSpPr>
        <p:spPr>
          <a:xfrm>
            <a:off x="342520" y="1197150"/>
            <a:ext cx="1504349" cy="1315104"/>
          </a:xfrm>
          <a:prstGeom prst="rect">
            <a:avLst/>
          </a:prstGeom>
          <a:blipFill rotWithShape="1">
            <a:blip r:embed="rId4">
              <a:alphaModFix/>
            </a:blip>
            <a:stretch>
              <a:fillRect l="-807" b="-32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4" name="Google Shape;134;p26"/>
          <p:cNvSpPr/>
          <p:nvPr/>
        </p:nvSpPr>
        <p:spPr>
          <a:xfrm>
            <a:off x="2533650" y="1284019"/>
            <a:ext cx="1686326" cy="1103998"/>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35" name="Google Shape;135;p26"/>
          <p:cNvSpPr txBox="1"/>
          <p:nvPr/>
        </p:nvSpPr>
        <p:spPr>
          <a:xfrm>
            <a:off x="2990420" y="199450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6" name="Google Shape;136;p26"/>
          <p:cNvSpPr txBox="1"/>
          <p:nvPr/>
        </p:nvSpPr>
        <p:spPr>
          <a:xfrm>
            <a:off x="2822400" y="1505425"/>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3353168" y="144449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0070C0"/>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38" name="Google Shape;138;p26"/>
          <p:cNvSpPr txBox="1"/>
          <p:nvPr/>
        </p:nvSpPr>
        <p:spPr>
          <a:xfrm>
            <a:off x="3343464" y="1902243"/>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139" name="Google Shape;139;p26"/>
          <p:cNvSpPr txBox="1"/>
          <p:nvPr/>
        </p:nvSpPr>
        <p:spPr>
          <a:xfrm>
            <a:off x="3669803" y="1639260"/>
            <a:ext cx="28245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1" i="0" u="none" strike="noStrike" cap="none">
                <a:solidFill>
                  <a:srgbClr val="FF0000"/>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0" y="182297"/>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45" name="Google Shape;145;p27"/>
          <p:cNvSpPr txBox="1">
            <a:spLocks noGrp="1"/>
          </p:cNvSpPr>
          <p:nvPr>
            <p:ph type="body" idx="1"/>
          </p:nvPr>
        </p:nvSpPr>
        <p:spPr>
          <a:xfrm>
            <a:off x="92614" y="840084"/>
            <a:ext cx="2932764" cy="1044647"/>
          </a:xfrm>
          <a:prstGeom prst="rect">
            <a:avLst/>
          </a:prstGeom>
          <a:noFill/>
          <a:ln>
            <a:noFill/>
          </a:ln>
        </p:spPr>
        <p:txBody>
          <a:bodyPr spcFirstLastPara="1" wrap="square" lIns="0" tIns="0" rIns="0" bIns="0" anchor="t" anchorCtr="0">
            <a:normAutofit fontScale="92500" lnSpcReduction="20000"/>
          </a:bodyPr>
          <a:lstStyle/>
          <a:p>
            <a:pPr marL="0" lvl="0" indent="51860" algn="l" rtl="0">
              <a:lnSpc>
                <a:spcPct val="110000"/>
              </a:lnSpc>
              <a:spcBef>
                <a:spcPts val="0"/>
              </a:spcBef>
              <a:spcAft>
                <a:spcPts val="0"/>
              </a:spcAft>
              <a:buSzPct val="137592"/>
              <a:buNone/>
            </a:pPr>
            <a:r>
              <a:rPr lang="en-US" u="sng">
                <a:solidFill>
                  <a:schemeClr val="hlink"/>
                </a:solidFill>
                <a:latin typeface="Georgia"/>
                <a:ea typeface="Georgia"/>
                <a:cs typeface="Georgia"/>
                <a:sym typeface="Georgia"/>
                <a:hlinkClick r:id="rId3"/>
              </a:rPr>
              <a:t>Bayes classifier on Wiki</a:t>
            </a:r>
            <a:r>
              <a:rPr lang="en-US">
                <a:latin typeface="Georgia"/>
                <a:ea typeface="Georgia"/>
                <a:cs typeface="Georgia"/>
                <a:sym typeface="Georgia"/>
              </a:rPr>
              <a:t>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Probability space </a:t>
            </a:r>
            <a:endParaRPr/>
          </a:p>
          <a:p>
            <a:pPr marL="0" lvl="0" indent="51860" algn="l" rtl="0">
              <a:lnSpc>
                <a:spcPct val="110000"/>
              </a:lnSpc>
              <a:spcBef>
                <a:spcPts val="0"/>
              </a:spcBef>
              <a:spcAft>
                <a:spcPts val="0"/>
              </a:spcAft>
              <a:buSzPct val="137592"/>
              <a:buNone/>
            </a:pPr>
            <a:r>
              <a:rPr lang="en-US">
                <a:latin typeface="Georgia"/>
                <a:ea typeface="Georgia"/>
                <a:cs typeface="Georgia"/>
                <a:sym typeface="Georgia"/>
              </a:rPr>
              <a:t>Suppose, as before, we have 2 classes, and X predictor with 2 values. For example, presence of the word "free" in the letter. The minimal settings for Bayes classifier. Let the prior distribution of Y be given as before. </a:t>
            </a:r>
            <a:endParaRPr>
              <a:latin typeface="Georgia"/>
              <a:ea typeface="Georgia"/>
              <a:cs typeface="Georgia"/>
              <a:sym typeface="Georgia"/>
            </a:endParaRPr>
          </a:p>
          <a:p>
            <a:pPr marL="0" lvl="0" indent="51860" algn="l" rtl="0">
              <a:lnSpc>
                <a:spcPct val="110000"/>
              </a:lnSpc>
              <a:spcBef>
                <a:spcPts val="0"/>
              </a:spcBef>
              <a:spcAft>
                <a:spcPts val="0"/>
              </a:spcAft>
              <a:buSzPct val="137592"/>
              <a:buNone/>
            </a:pPr>
            <a:endParaRPr>
              <a:latin typeface="Georgia"/>
              <a:ea typeface="Georgia"/>
              <a:cs typeface="Georgia"/>
              <a:sym typeface="Georgia"/>
            </a:endParaRPr>
          </a:p>
        </p:txBody>
      </p:sp>
      <p:sp>
        <p:nvSpPr>
          <p:cNvPr id="146" name="Google Shape;146;p27"/>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pSp>
        <p:nvGrpSpPr>
          <p:cNvPr id="147" name="Google Shape;147;p27"/>
          <p:cNvGrpSpPr/>
          <p:nvPr/>
        </p:nvGrpSpPr>
        <p:grpSpPr>
          <a:xfrm>
            <a:off x="3000681" y="793132"/>
            <a:ext cx="1832034" cy="998642"/>
            <a:chOff x="4074" y="10519"/>
            <a:chExt cx="4207" cy="2116"/>
          </a:xfrm>
        </p:grpSpPr>
        <p:sp>
          <p:nvSpPr>
            <p:cNvPr id="148" name="Google Shape;148;p27"/>
            <p:cNvSpPr/>
            <p:nvPr/>
          </p:nvSpPr>
          <p:spPr>
            <a:xfrm>
              <a:off x="4074" y="10519"/>
              <a:ext cx="4207" cy="2116"/>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grpSp>
          <p:nvGrpSpPr>
            <p:cNvPr id="149" name="Google Shape;149;p27"/>
            <p:cNvGrpSpPr/>
            <p:nvPr/>
          </p:nvGrpSpPr>
          <p:grpSpPr>
            <a:xfrm>
              <a:off x="4074" y="10519"/>
              <a:ext cx="4207" cy="2116"/>
              <a:chOff x="4074" y="10519"/>
              <a:chExt cx="4207" cy="2116"/>
            </a:xfrm>
          </p:grpSpPr>
          <p:sp>
            <p:nvSpPr>
              <p:cNvPr id="150" name="Google Shape;150;p27"/>
              <p:cNvSpPr txBox="1"/>
              <p:nvPr/>
            </p:nvSpPr>
            <p:spPr>
              <a:xfrm>
                <a:off x="6323" y="12158"/>
                <a:ext cx="456" cy="41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1" name="Google Shape;151;p27"/>
              <p:cNvSpPr txBox="1"/>
              <p:nvPr/>
            </p:nvSpPr>
            <p:spPr>
              <a:xfrm>
                <a:off x="5302" y="12157"/>
                <a:ext cx="456" cy="47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dirty="0">
                    <a:solidFill>
                      <a:schemeClr val="dk1"/>
                    </a:solidFill>
                    <a:latin typeface="Calibri"/>
                    <a:ea typeface="Calibri"/>
                    <a:cs typeface="Calibri"/>
                    <a:sym typeface="Calibri"/>
                  </a:rPr>
                  <a:t>x</a:t>
                </a:r>
                <a:r>
                  <a:rPr lang="en-US" sz="1210" b="0" i="0" u="none" strike="noStrike" cap="none" baseline="-25000" dirty="0">
                    <a:solidFill>
                      <a:schemeClr val="dk1"/>
                    </a:solidFill>
                    <a:latin typeface="Calibri"/>
                    <a:ea typeface="Calibri"/>
                    <a:cs typeface="Calibri"/>
                    <a:sym typeface="Calibri"/>
                  </a:rPr>
                  <a:t>1</a:t>
                </a:r>
                <a:endParaRPr sz="1210" b="0" i="0" u="none" strike="noStrike" cap="none" dirty="0">
                  <a:solidFill>
                    <a:schemeClr val="dk1"/>
                  </a:solidFill>
                  <a:latin typeface="Arial"/>
                  <a:ea typeface="Arial"/>
                  <a:cs typeface="Arial"/>
                  <a:sym typeface="Arial"/>
                </a:endParaRPr>
              </a:p>
            </p:txBody>
          </p:sp>
          <p:cxnSp>
            <p:nvCxnSpPr>
              <p:cNvPr id="152" name="Google Shape;152;p27"/>
              <p:cNvCxnSpPr/>
              <p:nvPr/>
            </p:nvCxnSpPr>
            <p:spPr>
              <a:xfrm>
                <a:off x="4259" y="12157"/>
                <a:ext cx="2867" cy="1"/>
              </a:xfrm>
              <a:prstGeom prst="straightConnector1">
                <a:avLst/>
              </a:prstGeom>
              <a:noFill/>
              <a:ln w="9525" cap="flat" cmpd="sng">
                <a:solidFill>
                  <a:srgbClr val="000000"/>
                </a:solidFill>
                <a:prstDash val="solid"/>
                <a:round/>
                <a:headEnd type="none" w="sm" len="sm"/>
                <a:tailEnd type="triangle" w="med" len="med"/>
              </a:ln>
            </p:spPr>
          </p:cxnSp>
          <p:cxnSp>
            <p:nvCxnSpPr>
              <p:cNvPr id="153" name="Google Shape;153;p27"/>
              <p:cNvCxnSpPr/>
              <p:nvPr/>
            </p:nvCxnSpPr>
            <p:spPr>
              <a:xfrm rot="10800000" flipH="1">
                <a:off x="4530" y="10519"/>
                <a:ext cx="1" cy="1815"/>
              </a:xfrm>
              <a:prstGeom prst="straightConnector1">
                <a:avLst/>
              </a:prstGeom>
              <a:noFill/>
              <a:ln w="9525" cap="flat" cmpd="sng">
                <a:solidFill>
                  <a:srgbClr val="000000"/>
                </a:solidFill>
                <a:prstDash val="solid"/>
                <a:round/>
                <a:headEnd type="none" w="sm" len="sm"/>
                <a:tailEnd type="triangle" w="med" len="med"/>
              </a:ln>
            </p:spPr>
          </p:cxnSp>
          <p:cxnSp>
            <p:nvCxnSpPr>
              <p:cNvPr id="154" name="Google Shape;154;p27"/>
              <p:cNvCxnSpPr/>
              <p:nvPr/>
            </p:nvCxnSpPr>
            <p:spPr>
              <a:xfrm>
                <a:off x="4530" y="10771"/>
                <a:ext cx="2168" cy="1"/>
              </a:xfrm>
              <a:prstGeom prst="straightConnector1">
                <a:avLst/>
              </a:prstGeom>
              <a:noFill/>
              <a:ln w="9525" cap="flat" cmpd="sng">
                <a:solidFill>
                  <a:srgbClr val="000000"/>
                </a:solidFill>
                <a:prstDash val="dash"/>
                <a:round/>
                <a:headEnd type="none" w="sm" len="sm"/>
                <a:tailEnd type="none" w="sm" len="sm"/>
              </a:ln>
            </p:spPr>
          </p:cxnSp>
          <p:sp>
            <p:nvSpPr>
              <p:cNvPr id="155" name="Google Shape;155;p27"/>
              <p:cNvSpPr txBox="1"/>
              <p:nvPr/>
            </p:nvSpPr>
            <p:spPr>
              <a:xfrm>
                <a:off x="4074" y="10594"/>
                <a:ext cx="456" cy="708"/>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2</a:t>
                </a:r>
                <a:endParaRPr sz="1210" b="0" i="0" u="none" strike="noStrike" cap="none">
                  <a:solidFill>
                    <a:schemeClr val="dk1"/>
                  </a:solidFill>
                  <a:latin typeface="Arial"/>
                  <a:ea typeface="Arial"/>
                  <a:cs typeface="Arial"/>
                  <a:sym typeface="Arial"/>
                </a:endParaRPr>
              </a:p>
            </p:txBody>
          </p:sp>
          <p:sp>
            <p:nvSpPr>
              <p:cNvPr id="156" name="Google Shape;156;p27"/>
              <p:cNvSpPr txBox="1"/>
              <p:nvPr/>
            </p:nvSpPr>
            <p:spPr>
              <a:xfrm>
                <a:off x="7156" y="11795"/>
                <a:ext cx="11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x </a:t>
                </a:r>
                <a:endParaRPr sz="1210" b="0" i="0" u="none" strike="noStrike" cap="none">
                  <a:solidFill>
                    <a:schemeClr val="dk1"/>
                  </a:solidFill>
                  <a:latin typeface="Arial"/>
                  <a:ea typeface="Arial"/>
                  <a:cs typeface="Arial"/>
                  <a:sym typeface="Arial"/>
                </a:endParaRPr>
              </a:p>
            </p:txBody>
          </p:sp>
          <p:sp>
            <p:nvSpPr>
              <p:cNvPr id="157" name="Google Shape;157;p27"/>
              <p:cNvSpPr txBox="1"/>
              <p:nvPr/>
            </p:nvSpPr>
            <p:spPr>
              <a:xfrm>
                <a:off x="4074" y="11363"/>
                <a:ext cx="456" cy="707"/>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y</a:t>
                </a:r>
                <a:r>
                  <a:rPr lang="en-US" sz="1210" b="0" i="0" u="none" strike="noStrike" cap="none" baseline="-25000">
                    <a:solidFill>
                      <a:schemeClr val="dk1"/>
                    </a:solidFill>
                    <a:latin typeface="Calibri"/>
                    <a:ea typeface="Calibri"/>
                    <a:cs typeface="Calibri"/>
                    <a:sym typeface="Calibri"/>
                  </a:rPr>
                  <a:t>1</a:t>
                </a:r>
                <a:endParaRPr sz="1210" b="0" i="0" u="none" strike="noStrike" cap="none">
                  <a:solidFill>
                    <a:schemeClr val="dk1"/>
                  </a:solidFill>
                  <a:latin typeface="Arial"/>
                  <a:ea typeface="Arial"/>
                  <a:cs typeface="Arial"/>
                  <a:sym typeface="Arial"/>
                </a:endParaRPr>
              </a:p>
            </p:txBody>
          </p:sp>
          <p:cxnSp>
            <p:nvCxnSpPr>
              <p:cNvPr id="158" name="Google Shape;158;p27"/>
              <p:cNvCxnSpPr/>
              <p:nvPr/>
            </p:nvCxnSpPr>
            <p:spPr>
              <a:xfrm>
                <a:off x="5435" y="12070"/>
                <a:ext cx="1" cy="168"/>
              </a:xfrm>
              <a:prstGeom prst="straightConnector1">
                <a:avLst/>
              </a:prstGeom>
              <a:noFill/>
              <a:ln w="9525" cap="flat" cmpd="sng">
                <a:solidFill>
                  <a:srgbClr val="000000"/>
                </a:solidFill>
                <a:prstDash val="solid"/>
                <a:round/>
                <a:headEnd type="none" w="sm" len="sm"/>
                <a:tailEnd type="none" w="sm" len="sm"/>
              </a:ln>
            </p:spPr>
          </p:cxnSp>
          <p:cxnSp>
            <p:nvCxnSpPr>
              <p:cNvPr id="159" name="Google Shape;159;p27"/>
              <p:cNvCxnSpPr/>
              <p:nvPr/>
            </p:nvCxnSpPr>
            <p:spPr>
              <a:xfrm>
                <a:off x="6493" y="12078"/>
                <a:ext cx="1" cy="182"/>
              </a:xfrm>
              <a:prstGeom prst="straightConnector1">
                <a:avLst/>
              </a:prstGeom>
              <a:noFill/>
              <a:ln w="9525" cap="flat" cmpd="sng">
                <a:solidFill>
                  <a:srgbClr val="000000"/>
                </a:solidFill>
                <a:prstDash val="solid"/>
                <a:round/>
                <a:headEnd type="none" w="sm" len="sm"/>
                <a:tailEnd type="none" w="sm" len="sm"/>
              </a:ln>
            </p:spPr>
          </p:cxnSp>
          <p:sp>
            <p:nvSpPr>
              <p:cNvPr id="160" name="Google Shape;160;p27"/>
              <p:cNvSpPr/>
              <p:nvPr/>
            </p:nvSpPr>
            <p:spPr>
              <a:xfrm>
                <a:off x="5397"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1" name="Google Shape;161;p27"/>
              <p:cNvSpPr/>
              <p:nvPr/>
            </p:nvSpPr>
            <p:spPr>
              <a:xfrm>
                <a:off x="5397" y="11590"/>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2" name="Google Shape;162;p27"/>
              <p:cNvSpPr/>
              <p:nvPr/>
            </p:nvSpPr>
            <p:spPr>
              <a:xfrm>
                <a:off x="6383" y="10715"/>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3" name="Google Shape;163;p27"/>
              <p:cNvSpPr/>
              <p:nvPr/>
            </p:nvSpPr>
            <p:spPr>
              <a:xfrm>
                <a:off x="6383" y="11591"/>
                <a:ext cx="110" cy="110"/>
              </a:xfrm>
              <a:prstGeom prst="ellipse">
                <a:avLst/>
              </a:prstGeom>
              <a:solidFill>
                <a:srgbClr val="000000"/>
              </a:solidFill>
              <a:ln w="9525" cap="flat" cmpd="sng">
                <a:solidFill>
                  <a:srgbClr val="000000"/>
                </a:solidFill>
                <a:prstDash val="solid"/>
                <a:round/>
                <a:headEnd type="none" w="sm" len="sm"/>
                <a:tailEnd type="none" w="sm" len="sm"/>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Calibri"/>
                  <a:ea typeface="Calibri"/>
                  <a:cs typeface="Calibri"/>
                  <a:sym typeface="Calibri"/>
                </a:endParaRPr>
              </a:p>
            </p:txBody>
          </p:sp>
          <p:sp>
            <p:nvSpPr>
              <p:cNvPr id="164" name="Google Shape;164;p27"/>
              <p:cNvSpPr txBox="1"/>
              <p:nvPr/>
            </p:nvSpPr>
            <p:spPr>
              <a:xfrm>
                <a:off x="6779" y="10977"/>
                <a:ext cx="525" cy="61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Calibri"/>
                    <a:ea typeface="Calibri"/>
                    <a:cs typeface="Calibri"/>
                    <a:sym typeface="Calibri"/>
                  </a:rPr>
                  <a:t>Ω</a:t>
                </a:r>
                <a:endParaRPr sz="121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10"/>
                  <a:buFont typeface="Arial"/>
                  <a:buNone/>
                </a:pPr>
                <a:endParaRPr sz="1210" b="0" i="0" u="none" strike="noStrike" cap="none">
                  <a:solidFill>
                    <a:schemeClr val="dk1"/>
                  </a:solidFill>
                  <a:latin typeface="Arial"/>
                  <a:ea typeface="Arial"/>
                  <a:cs typeface="Arial"/>
                  <a:sym typeface="Arial"/>
                </a:endParaRPr>
              </a:p>
            </p:txBody>
          </p:sp>
        </p:grpSp>
      </p:grpSp>
      <p:graphicFrame>
        <p:nvGraphicFramePr>
          <p:cNvPr id="165" name="Google Shape;165;p27"/>
          <p:cNvGraphicFramePr/>
          <p:nvPr/>
        </p:nvGraphicFramePr>
        <p:xfrm>
          <a:off x="143449" y="1904446"/>
          <a:ext cx="893825" cy="176784"/>
        </p:xfrm>
        <a:graphic>
          <a:graphicData uri="http://schemas.openxmlformats.org/drawingml/2006/table">
            <a:tbl>
              <a:tblPr>
                <a:noFill/>
                <a:tableStyleId>{018AD3C5-F45F-4AC2-9C20-17E71BC9552C}</a:tableStyleId>
              </a:tblPr>
              <a:tblGrid>
                <a:gridCol w="366075">
                  <a:extLst>
                    <a:ext uri="{9D8B030D-6E8A-4147-A177-3AD203B41FA5}">
                      <a16:colId xmlns:a16="http://schemas.microsoft.com/office/drawing/2014/main" val="20000"/>
                    </a:ext>
                  </a:extLst>
                </a:gridCol>
                <a:gridCol w="527750">
                  <a:extLst>
                    <a:ext uri="{9D8B030D-6E8A-4147-A177-3AD203B41FA5}">
                      <a16:colId xmlns:a16="http://schemas.microsoft.com/office/drawing/2014/main" val="20001"/>
                    </a:ext>
                  </a:extLst>
                </a:gridCol>
              </a:tblGrid>
              <a:tr h="174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1</a:t>
                      </a:r>
                      <a:r>
                        <a:rPr lang="en-US" sz="1100" u="none" strike="noStrike" cap="none">
                          <a:latin typeface="Georgia"/>
                          <a:ea typeface="Georgia"/>
                          <a:cs typeface="Georgia"/>
                          <a:sym typeface="Georgia"/>
                        </a:rPr>
                        <a:t>=p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Georgia"/>
                          <a:ea typeface="Georgia"/>
                          <a:cs typeface="Georgia"/>
                          <a:sym typeface="Georgia"/>
                        </a:rPr>
                        <a:t>π</a:t>
                      </a:r>
                      <a:r>
                        <a:rPr lang="en-US" sz="1100" u="none" strike="noStrike" cap="none" baseline="-25000">
                          <a:latin typeface="Georgia"/>
                          <a:ea typeface="Georgia"/>
                          <a:cs typeface="Georgia"/>
                          <a:sym typeface="Georgia"/>
                        </a:rPr>
                        <a:t>2</a:t>
                      </a:r>
                      <a:r>
                        <a:rPr lang="en-US" sz="1100" u="none" strike="noStrike" cap="none">
                          <a:latin typeface="Georgia"/>
                          <a:ea typeface="Georgia"/>
                          <a:cs typeface="Georgia"/>
                          <a:sym typeface="Georgia"/>
                        </a:rPr>
                        <a:t>=1-p</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66" name="Google Shape;166;p27"/>
          <p:cNvSpPr/>
          <p:nvPr/>
        </p:nvSpPr>
        <p:spPr>
          <a:xfrm>
            <a:off x="155643" y="2216230"/>
            <a:ext cx="3347391"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Let the conditional probabilities be given on top of it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0" y="20069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72" name="Google Shape;172;p28"/>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graphicFrame>
        <p:nvGraphicFramePr>
          <p:cNvPr id="173" name="Google Shape;173;p28"/>
          <p:cNvGraphicFramePr/>
          <p:nvPr/>
        </p:nvGraphicFramePr>
        <p:xfrm>
          <a:off x="168762" y="598525"/>
          <a:ext cx="2136275" cy="544449"/>
        </p:xfrm>
        <a:graphic>
          <a:graphicData uri="http://schemas.openxmlformats.org/drawingml/2006/table">
            <a:tbl>
              <a:tblPr>
                <a:noFill/>
                <a:tableStyleId>{018AD3C5-F45F-4AC2-9C20-17E71BC9552C}</a:tableStyleId>
              </a:tblPr>
              <a:tblGrid>
                <a:gridCol w="629925">
                  <a:extLst>
                    <a:ext uri="{9D8B030D-6E8A-4147-A177-3AD203B41FA5}">
                      <a16:colId xmlns:a16="http://schemas.microsoft.com/office/drawing/2014/main" val="20000"/>
                    </a:ext>
                  </a:extLst>
                </a:gridCol>
                <a:gridCol w="821650">
                  <a:extLst>
                    <a:ext uri="{9D8B030D-6E8A-4147-A177-3AD203B41FA5}">
                      <a16:colId xmlns:a16="http://schemas.microsoft.com/office/drawing/2014/main" val="20001"/>
                    </a:ext>
                  </a:extLst>
                </a:gridCol>
                <a:gridCol w="684700">
                  <a:extLst>
                    <a:ext uri="{9D8B030D-6E8A-4147-A177-3AD203B41FA5}">
                      <a16:colId xmlns:a16="http://schemas.microsoft.com/office/drawing/2014/main" val="20002"/>
                    </a:ext>
                  </a:extLst>
                </a:gridCol>
              </a:tblGrid>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4650">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11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1400" u="none" strike="noStrike" cap="none"/>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74" name="Google Shape;174;p28"/>
          <p:cNvSpPr/>
          <p:nvPr/>
        </p:nvSpPr>
        <p:spPr>
          <a:xfrm>
            <a:off x="202887" y="1475321"/>
            <a:ext cx="430891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Then the posterior probabilities can be computed by Bayes's theorem </a:t>
            </a:r>
            <a:endParaRPr sz="1400" b="0" i="0" u="none" strike="noStrike" cap="none">
              <a:solidFill>
                <a:srgbClr val="000000"/>
              </a:solidFill>
              <a:latin typeface="Arial"/>
              <a:ea typeface="Arial"/>
              <a:cs typeface="Arial"/>
              <a:sym typeface="Arial"/>
            </a:endParaRPr>
          </a:p>
        </p:txBody>
      </p:sp>
      <p:sp>
        <p:nvSpPr>
          <p:cNvPr id="175" name="Google Shape;175;p28"/>
          <p:cNvSpPr/>
          <p:nvPr/>
        </p:nvSpPr>
        <p:spPr>
          <a:xfrm>
            <a:off x="2457450" y="531389"/>
            <a:ext cx="1881832"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fact, only half should be given.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P(x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)=1-P(x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endParaRPr sz="1059" b="0" i="0" u="none" strike="noStrike" cap="none">
              <a:solidFill>
                <a:schemeClr val="dk1"/>
              </a:solidFill>
              <a:latin typeface="Georgia"/>
              <a:ea typeface="Georgia"/>
              <a:cs typeface="Georgia"/>
              <a:sym typeface="Georgia"/>
            </a:endParaRPr>
          </a:p>
        </p:txBody>
      </p:sp>
      <p:sp>
        <p:nvSpPr>
          <p:cNvPr id="176" name="Google Shape;176;p28"/>
          <p:cNvSpPr/>
          <p:nvPr/>
        </p:nvSpPr>
        <p:spPr>
          <a:xfrm>
            <a:off x="0" y="2691867"/>
            <a:ext cx="4610100" cy="255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Same denominator. Compare two numerators </a:t>
            </a:r>
            <a:endParaRPr sz="1400" b="0" i="0" u="none" strike="noStrike" cap="none">
              <a:solidFill>
                <a:srgbClr val="000000"/>
              </a:solidFill>
              <a:latin typeface="Arial"/>
              <a:ea typeface="Arial"/>
              <a:cs typeface="Arial"/>
              <a:sym typeface="Arial"/>
            </a:endParaRPr>
          </a:p>
        </p:txBody>
      </p:sp>
      <p:pic>
        <p:nvPicPr>
          <p:cNvPr id="177" name="Google Shape;177;p28"/>
          <p:cNvPicPr preferRelativeResize="0"/>
          <p:nvPr/>
        </p:nvPicPr>
        <p:blipFill rotWithShape="1">
          <a:blip r:embed="rId3">
            <a:alphaModFix/>
          </a:blip>
          <a:srcRect/>
          <a:stretch/>
        </p:blipFill>
        <p:spPr>
          <a:xfrm>
            <a:off x="309563" y="1677988"/>
            <a:ext cx="3073400" cy="811212"/>
          </a:xfrm>
          <a:prstGeom prst="rect">
            <a:avLst/>
          </a:prstGeom>
          <a:noFill/>
          <a:ln>
            <a:noFill/>
          </a:ln>
        </p:spPr>
      </p:pic>
      <p:sp>
        <p:nvSpPr>
          <p:cNvPr id="178" name="Google Shape;178;p28"/>
          <p:cNvSpPr txBox="1"/>
          <p:nvPr/>
        </p:nvSpPr>
        <p:spPr>
          <a:xfrm>
            <a:off x="1271588" y="2978150"/>
            <a:ext cx="2938462" cy="255326"/>
          </a:xfrm>
          <a:prstGeom prst="rect">
            <a:avLst/>
          </a:prstGeom>
          <a:blipFill rotWithShape="1">
            <a:blip r:embed="rId4">
              <a:alphaModFix/>
            </a:blip>
            <a:stretch>
              <a:fillRect b="-975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0" y="13973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184" name="Google Shape;184;p29"/>
          <p:cNvSpPr/>
          <p:nvPr/>
        </p:nvSpPr>
        <p:spPr>
          <a:xfrm>
            <a:off x="0" y="363942"/>
            <a:ext cx="69892" cy="139686"/>
          </a:xfrm>
          <a:prstGeom prst="rect">
            <a:avLst/>
          </a:prstGeom>
          <a:noFill/>
          <a:ln>
            <a:noFill/>
          </a:ln>
        </p:spPr>
        <p:txBody>
          <a:bodyPr spcFirstLastPara="1" wrap="square" lIns="34575" tIns="17275" rIns="34575" bIns="17275" anchor="ctr" anchorCtr="0">
            <a:spAutoFit/>
          </a:bodyPr>
          <a:lstStyle/>
          <a:p>
            <a:pPr marL="0" marR="0" lvl="0" indent="0" algn="l"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185" name="Google Shape;185;p29"/>
          <p:cNvSpPr/>
          <p:nvPr/>
        </p:nvSpPr>
        <p:spPr>
          <a:xfrm>
            <a:off x="2342096" y="1164019"/>
            <a:ext cx="2288585"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I choose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my prediction is </a:t>
            </a:r>
            <a:endParaRPr sz="1059" b="0" i="0" u="none" strike="noStrike" cap="none">
              <a:solidFill>
                <a:schemeClr val="dk1"/>
              </a:solidFill>
              <a:latin typeface="Georgia"/>
              <a:ea typeface="Georgia"/>
              <a:cs typeface="Georgia"/>
              <a:sym typeface="Georgia"/>
            </a:endParaRPr>
          </a:p>
        </p:txBody>
      </p:sp>
      <p:sp>
        <p:nvSpPr>
          <p:cNvPr id="186" name="Google Shape;186;p29"/>
          <p:cNvSpPr/>
          <p:nvPr/>
        </p:nvSpPr>
        <p:spPr>
          <a:xfrm>
            <a:off x="124562" y="845548"/>
            <a:ext cx="944489"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000000"/>
                </a:solidFill>
                <a:latin typeface="Georgia"/>
                <a:ea typeface="Georgia"/>
                <a:cs typeface="Georgia"/>
                <a:sym typeface="Georgia"/>
              </a:rPr>
              <a:t>Choose max </a:t>
            </a:r>
            <a:endParaRPr sz="681" b="0" i="0" u="none" strike="noStrike" cap="none">
              <a:solidFill>
                <a:schemeClr val="dk1"/>
              </a:solidFill>
              <a:latin typeface="Georgia"/>
              <a:ea typeface="Georgia"/>
              <a:cs typeface="Georgia"/>
              <a:sym typeface="Georgia"/>
            </a:endParaRPr>
          </a:p>
        </p:txBody>
      </p:sp>
      <p:graphicFrame>
        <p:nvGraphicFramePr>
          <p:cNvPr id="187" name="Google Shape;187;p29"/>
          <p:cNvGraphicFramePr/>
          <p:nvPr/>
        </p:nvGraphicFramePr>
        <p:xfrm>
          <a:off x="158884" y="1049561"/>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1</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dirty="0">
                          <a:latin typeface="Calibri"/>
                          <a:ea typeface="Calibri"/>
                          <a:cs typeface="Calibri"/>
                          <a:sym typeface="Calibri"/>
                        </a:rPr>
                        <a:t>P(x</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|y</a:t>
                      </a:r>
                      <a:r>
                        <a:rPr lang="en-US" sz="1100" u="none" strike="noStrike" cap="none" baseline="-25000" dirty="0">
                          <a:latin typeface="Calibri"/>
                          <a:ea typeface="Calibri"/>
                          <a:cs typeface="Calibri"/>
                          <a:sym typeface="Calibri"/>
                        </a:rPr>
                        <a:t>2</a:t>
                      </a:r>
                      <a:r>
                        <a:rPr lang="en-US" sz="1100" u="none" strike="noStrike" cap="none" dirty="0">
                          <a:latin typeface="Calibri"/>
                          <a:ea typeface="Calibri"/>
                          <a:cs typeface="Calibri"/>
                          <a:sym typeface="Calibri"/>
                        </a:rPr>
                        <a:t>)</a:t>
                      </a:r>
                      <a:endParaRPr sz="400" u="none" strike="noStrike" cap="none" dirty="0">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188" name="Google Shape;188;p29"/>
          <p:cNvGrpSpPr/>
          <p:nvPr/>
        </p:nvGrpSpPr>
        <p:grpSpPr>
          <a:xfrm>
            <a:off x="407973" y="1258481"/>
            <a:ext cx="1869849" cy="718520"/>
            <a:chOff x="1078938" y="2181017"/>
            <a:chExt cx="4945054" cy="1900218"/>
          </a:xfrm>
        </p:grpSpPr>
        <p:pic>
          <p:nvPicPr>
            <p:cNvPr id="189" name="Google Shape;189;p29"/>
            <p:cNvPicPr preferRelativeResize="0"/>
            <p:nvPr/>
          </p:nvPicPr>
          <p:blipFill rotWithShape="1">
            <a:blip r:embed="rId3">
              <a:alphaModFix/>
            </a:blip>
            <a:srcRect/>
            <a:stretch/>
          </p:blipFill>
          <p:spPr>
            <a:xfrm>
              <a:off x="3771900" y="2181017"/>
              <a:ext cx="325665" cy="917783"/>
            </a:xfrm>
            <a:prstGeom prst="rect">
              <a:avLst/>
            </a:prstGeom>
            <a:solidFill>
              <a:srgbClr val="FFCC99"/>
            </a:solidFill>
            <a:ln>
              <a:noFill/>
            </a:ln>
          </p:spPr>
        </p:pic>
        <p:pic>
          <p:nvPicPr>
            <p:cNvPr id="190" name="Google Shape;190;p29"/>
            <p:cNvPicPr preferRelativeResize="0"/>
            <p:nvPr/>
          </p:nvPicPr>
          <p:blipFill rotWithShape="1">
            <a:blip r:embed="rId4">
              <a:alphaModFix/>
            </a:blip>
            <a:srcRect/>
            <a:stretch/>
          </p:blipFill>
          <p:spPr>
            <a:xfrm>
              <a:off x="5638362" y="2204357"/>
              <a:ext cx="341320" cy="881744"/>
            </a:xfrm>
            <a:prstGeom prst="rect">
              <a:avLst/>
            </a:prstGeom>
            <a:solidFill>
              <a:srgbClr val="FFCC99"/>
            </a:solidFill>
            <a:ln>
              <a:noFill/>
            </a:ln>
          </p:spPr>
        </p:pic>
        <p:pic>
          <p:nvPicPr>
            <p:cNvPr id="191" name="Google Shape;191;p29"/>
            <p:cNvPicPr preferRelativeResize="0"/>
            <p:nvPr/>
          </p:nvPicPr>
          <p:blipFill rotWithShape="1">
            <a:blip r:embed="rId5">
              <a:alphaModFix/>
            </a:blip>
            <a:srcRect/>
            <a:stretch/>
          </p:blipFill>
          <p:spPr>
            <a:xfrm>
              <a:off x="5644242" y="3067276"/>
              <a:ext cx="379750" cy="981021"/>
            </a:xfrm>
            <a:prstGeom prst="rect">
              <a:avLst/>
            </a:prstGeom>
            <a:solidFill>
              <a:srgbClr val="FFCC99"/>
            </a:solidFill>
            <a:ln>
              <a:noFill/>
            </a:ln>
          </p:spPr>
        </p:pic>
        <p:pic>
          <p:nvPicPr>
            <p:cNvPr id="192" name="Google Shape;192;p29"/>
            <p:cNvPicPr preferRelativeResize="0"/>
            <p:nvPr/>
          </p:nvPicPr>
          <p:blipFill rotWithShape="1">
            <a:blip r:embed="rId6">
              <a:alphaModFix/>
            </a:blip>
            <a:srcRect/>
            <a:stretch/>
          </p:blipFill>
          <p:spPr>
            <a:xfrm>
              <a:off x="1111249" y="3111725"/>
              <a:ext cx="332754" cy="937762"/>
            </a:xfrm>
            <a:prstGeom prst="rect">
              <a:avLst/>
            </a:prstGeom>
            <a:solidFill>
              <a:srgbClr val="FFCC99"/>
            </a:solidFill>
            <a:ln>
              <a:noFill/>
            </a:ln>
          </p:spPr>
        </p:pic>
        <p:pic>
          <p:nvPicPr>
            <p:cNvPr id="193" name="Google Shape;193;p29"/>
            <p:cNvPicPr preferRelativeResize="0"/>
            <p:nvPr/>
          </p:nvPicPr>
          <p:blipFill rotWithShape="1">
            <a:blip r:embed="rId7">
              <a:alphaModFix/>
            </a:blip>
            <a:srcRect/>
            <a:stretch/>
          </p:blipFill>
          <p:spPr>
            <a:xfrm>
              <a:off x="1078938" y="2230828"/>
              <a:ext cx="504934" cy="929993"/>
            </a:xfrm>
            <a:prstGeom prst="rect">
              <a:avLst/>
            </a:prstGeom>
            <a:solidFill>
              <a:srgbClr val="FFCC99"/>
            </a:solidFill>
            <a:ln>
              <a:noFill/>
            </a:ln>
          </p:spPr>
        </p:pic>
        <p:pic>
          <p:nvPicPr>
            <p:cNvPr id="194" name="Google Shape;194;p29"/>
            <p:cNvPicPr preferRelativeResize="0"/>
            <p:nvPr/>
          </p:nvPicPr>
          <p:blipFill rotWithShape="1">
            <a:blip r:embed="rId8">
              <a:alphaModFix/>
            </a:blip>
            <a:srcRect/>
            <a:stretch/>
          </p:blipFill>
          <p:spPr>
            <a:xfrm>
              <a:off x="3717471" y="3100160"/>
              <a:ext cx="381000" cy="981075"/>
            </a:xfrm>
            <a:prstGeom prst="rect">
              <a:avLst/>
            </a:prstGeom>
            <a:solidFill>
              <a:srgbClr val="FFCC99"/>
            </a:solidFill>
            <a:ln>
              <a:noFill/>
            </a:ln>
          </p:spPr>
        </p:pic>
      </p:grpSp>
      <p:pic>
        <p:nvPicPr>
          <p:cNvPr id="195" name="Google Shape;195;p29"/>
          <p:cNvPicPr preferRelativeResize="0"/>
          <p:nvPr/>
        </p:nvPicPr>
        <p:blipFill rotWithShape="1">
          <a:blip r:embed="rId9">
            <a:alphaModFix/>
          </a:blip>
          <a:srcRect/>
          <a:stretch/>
        </p:blipFill>
        <p:spPr>
          <a:xfrm>
            <a:off x="2575069" y="874313"/>
            <a:ext cx="1717675" cy="296862"/>
          </a:xfrm>
          <a:prstGeom prst="rect">
            <a:avLst/>
          </a:prstGeom>
          <a:noFill/>
          <a:ln>
            <a:noFill/>
          </a:ln>
        </p:spPr>
      </p:pic>
      <p:sp>
        <p:nvSpPr>
          <p:cNvPr id="196" name="Google Shape;196;p29"/>
          <p:cNvSpPr/>
          <p:nvPr/>
        </p:nvSpPr>
        <p:spPr>
          <a:xfrm>
            <a:off x="2449553" y="2153430"/>
            <a:ext cx="2156868" cy="592150"/>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7" name="Google Shape;197;p29"/>
          <p:cNvSpPr/>
          <p:nvPr/>
        </p:nvSpPr>
        <p:spPr>
          <a:xfrm>
            <a:off x="139949" y="2071246"/>
            <a:ext cx="2295159" cy="11233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Therefore, X is not a useful predictor. It does not discriminate Y. And our misclassification probability,</a:t>
            </a:r>
            <a:r>
              <a:rPr lang="en-US" sz="800" b="0" i="0" u="none" strike="noStrike" cap="none" dirty="0">
                <a:solidFill>
                  <a:schemeClr val="dk1"/>
                </a:solidFill>
                <a:latin typeface="Georgia"/>
                <a:ea typeface="Georgia"/>
                <a:cs typeface="Georgia"/>
                <a:sym typeface="Georgia"/>
              </a:rPr>
              <a:t> </a:t>
            </a:r>
            <a:r>
              <a:rPr lang="en-US" sz="1100" b="0" i="0" u="none" strike="noStrike" cap="none" dirty="0">
                <a:solidFill>
                  <a:schemeClr val="dk1"/>
                </a:solidFill>
                <a:latin typeface="Georgia"/>
                <a:ea typeface="Georgia"/>
                <a:cs typeface="Georgia"/>
                <a:sym typeface="Georgia"/>
              </a:rPr>
              <a:t>for this distribution,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Georgia"/>
                <a:ea typeface="Georgia"/>
                <a:cs typeface="Georgia"/>
                <a:sym typeface="Georgia"/>
              </a:rPr>
              <a:t> as before is just a minimal of two prior values = 2/5  </a:t>
            </a:r>
            <a:endParaRPr sz="1400" b="0" i="0" u="none" strike="noStrike" cap="none" dirty="0">
              <a:solidFill>
                <a:srgbClr val="000000"/>
              </a:solidFill>
              <a:latin typeface="Arial"/>
              <a:ea typeface="Arial"/>
              <a:cs typeface="Arial"/>
              <a:sym typeface="Arial"/>
            </a:endParaRPr>
          </a:p>
        </p:txBody>
      </p:sp>
      <p:sp>
        <p:nvSpPr>
          <p:cNvPr id="198" name="Google Shape;198;p29"/>
          <p:cNvSpPr txBox="1"/>
          <p:nvPr/>
        </p:nvSpPr>
        <p:spPr>
          <a:xfrm>
            <a:off x="2516461" y="2745580"/>
            <a:ext cx="1680137" cy="374333"/>
          </a:xfrm>
          <a:prstGeom prst="rect">
            <a:avLst/>
          </a:prstGeom>
          <a:blipFill rotWithShape="1">
            <a:blip r:embed="rId11">
              <a:alphaModFix/>
            </a:blip>
            <a:stretch>
              <a:fillRect l="-5815" t="-14513" r="-5813" b="-2257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9" name="Google Shape;199;p29"/>
          <p:cNvSpPr txBox="1"/>
          <p:nvPr/>
        </p:nvSpPr>
        <p:spPr>
          <a:xfrm>
            <a:off x="2986333" y="616884"/>
            <a:ext cx="740395" cy="189667"/>
          </a:xfrm>
          <a:prstGeom prst="rect">
            <a:avLst/>
          </a:prstGeom>
          <a:blipFill rotWithShape="1">
            <a:blip r:embed="rId12">
              <a:alphaModFix/>
            </a:blip>
            <a:stretch>
              <a:fillRect l="-5782" t="-25803" b="-1290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0" name="Google Shape;200;p29"/>
          <p:cNvSpPr txBox="1"/>
          <p:nvPr/>
        </p:nvSpPr>
        <p:spPr>
          <a:xfrm>
            <a:off x="3033191" y="1411048"/>
            <a:ext cx="763542" cy="189667"/>
          </a:xfrm>
          <a:prstGeom prst="rect">
            <a:avLst/>
          </a:prstGeom>
          <a:blipFill rotWithShape="1">
            <a:blip r:embed="rId13">
              <a:alphaModFix/>
            </a:blip>
            <a:stretch>
              <a:fillRect l="-4798" t="-24994" r="-797" b="-1874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01" name="Google Shape;201;p29"/>
          <p:cNvSpPr txBox="1"/>
          <p:nvPr/>
        </p:nvSpPr>
        <p:spPr>
          <a:xfrm>
            <a:off x="3069165" y="1949629"/>
            <a:ext cx="743985" cy="189667"/>
          </a:xfrm>
          <a:prstGeom prst="rect">
            <a:avLst/>
          </a:prstGeom>
          <a:blipFill rotWithShape="1">
            <a:blip r:embed="rId14">
              <a:alphaModFix/>
            </a:blip>
            <a:stretch>
              <a:fillRect l="-4876" t="-25802" b="-1612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30"/>
          <p:cNvSpPr txBox="1">
            <a:spLocks noGrp="1"/>
          </p:cNvSpPr>
          <p:nvPr>
            <p:ph type="body" idx="1"/>
          </p:nvPr>
        </p:nvSpPr>
        <p:spPr>
          <a:xfrm>
            <a:off x="78618" y="649011"/>
            <a:ext cx="1734655" cy="19481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Take another example</a:t>
            </a:r>
            <a:endParaRPr>
              <a:solidFill>
                <a:srgbClr val="E36C09"/>
              </a:solidFill>
              <a:latin typeface="Georgia"/>
              <a:ea typeface="Georgia"/>
              <a:cs typeface="Georgia"/>
              <a:sym typeface="Georgia"/>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graphicFrame>
        <p:nvGraphicFramePr>
          <p:cNvPr id="207" name="Google Shape;207;p30"/>
          <p:cNvGraphicFramePr/>
          <p:nvPr/>
        </p:nvGraphicFramePr>
        <p:xfrm>
          <a:off x="78618" y="858160"/>
          <a:ext cx="2162625" cy="900075"/>
        </p:xfrm>
        <a:graphic>
          <a:graphicData uri="http://schemas.openxmlformats.org/drawingml/2006/table">
            <a:tbl>
              <a:tblPr>
                <a:noFill/>
                <a:tableStyleId>{018AD3C5-F45F-4AC2-9C20-17E71BC9552C}</a:tableStyleId>
              </a:tblPr>
              <a:tblGrid>
                <a:gridCol w="489400">
                  <a:extLst>
                    <a:ext uri="{9D8B030D-6E8A-4147-A177-3AD203B41FA5}">
                      <a16:colId xmlns:a16="http://schemas.microsoft.com/office/drawing/2014/main" val="20000"/>
                    </a:ext>
                  </a:extLst>
                </a:gridCol>
                <a:gridCol w="980075">
                  <a:extLst>
                    <a:ext uri="{9D8B030D-6E8A-4147-A177-3AD203B41FA5}">
                      <a16:colId xmlns:a16="http://schemas.microsoft.com/office/drawing/2014/main" val="20001"/>
                    </a:ext>
                  </a:extLst>
                </a:gridCol>
                <a:gridCol w="693150">
                  <a:extLst>
                    <a:ext uri="{9D8B030D-6E8A-4147-A177-3AD203B41FA5}">
                      <a16:colId xmlns:a16="http://schemas.microsoft.com/office/drawing/2014/main" val="20002"/>
                    </a:ext>
                  </a:extLst>
                </a:gridCol>
              </a:tblGrid>
              <a:tr h="223925">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Y\X</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x</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80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1</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P(x</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|y</a:t>
                      </a:r>
                      <a:r>
                        <a:rPr lang="en-US" sz="1100" u="none" strike="noStrike" cap="none" baseline="-25000">
                          <a:latin typeface="Calibri"/>
                          <a:ea typeface="Calibri"/>
                          <a:cs typeface="Calibri"/>
                          <a:sym typeface="Calibri"/>
                        </a:rPr>
                        <a:t>2</a:t>
                      </a:r>
                      <a:r>
                        <a:rPr lang="en-US" sz="1100" u="none" strike="noStrike" cap="none">
                          <a:latin typeface="Calibri"/>
                          <a:ea typeface="Calibri"/>
                          <a:cs typeface="Calibri"/>
                          <a:sym typeface="Calibri"/>
                        </a:rPr>
                        <a:t>)</a:t>
                      </a:r>
                      <a:endParaRPr sz="400" u="none" strike="noStrike" cap="none">
                        <a:latin typeface="Calibri"/>
                        <a:ea typeface="Calibri"/>
                        <a:cs typeface="Calibri"/>
                        <a:sym typeface="Calibri"/>
                      </a:endParaRPr>
                    </a:p>
                  </a:txBody>
                  <a:tcPr marL="25925" marR="259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208" name="Google Shape;208;p30"/>
          <p:cNvGrpSpPr/>
          <p:nvPr/>
        </p:nvGrpSpPr>
        <p:grpSpPr>
          <a:xfrm>
            <a:off x="327708" y="1067080"/>
            <a:ext cx="1893561" cy="730768"/>
            <a:chOff x="1013623" y="1968746"/>
            <a:chExt cx="5007765" cy="1932609"/>
          </a:xfrm>
        </p:grpSpPr>
        <p:pic>
          <p:nvPicPr>
            <p:cNvPr id="209" name="Google Shape;209;p30"/>
            <p:cNvPicPr preferRelativeResize="0"/>
            <p:nvPr/>
          </p:nvPicPr>
          <p:blipFill rotWithShape="1">
            <a:blip r:embed="rId3">
              <a:alphaModFix/>
            </a:blip>
            <a:srcRect/>
            <a:stretch/>
          </p:blipFill>
          <p:spPr>
            <a:xfrm>
              <a:off x="3706585" y="1968746"/>
              <a:ext cx="325665" cy="917783"/>
            </a:xfrm>
            <a:prstGeom prst="rect">
              <a:avLst/>
            </a:prstGeom>
            <a:solidFill>
              <a:srgbClr val="FFCC99"/>
            </a:solidFill>
            <a:ln>
              <a:noFill/>
            </a:ln>
          </p:spPr>
        </p:pic>
        <p:pic>
          <p:nvPicPr>
            <p:cNvPr id="210" name="Google Shape;210;p30"/>
            <p:cNvPicPr preferRelativeResize="0"/>
            <p:nvPr/>
          </p:nvPicPr>
          <p:blipFill rotWithShape="1">
            <a:blip r:embed="rId4">
              <a:alphaModFix/>
            </a:blip>
            <a:srcRect/>
            <a:stretch/>
          </p:blipFill>
          <p:spPr>
            <a:xfrm>
              <a:off x="5573047" y="1992086"/>
              <a:ext cx="341320" cy="881744"/>
            </a:xfrm>
            <a:prstGeom prst="rect">
              <a:avLst/>
            </a:prstGeom>
            <a:solidFill>
              <a:srgbClr val="FFCC99"/>
            </a:solidFill>
            <a:ln>
              <a:noFill/>
            </a:ln>
          </p:spPr>
        </p:pic>
        <p:pic>
          <p:nvPicPr>
            <p:cNvPr id="211" name="Google Shape;211;p30"/>
            <p:cNvPicPr preferRelativeResize="0"/>
            <p:nvPr/>
          </p:nvPicPr>
          <p:blipFill rotWithShape="1">
            <a:blip r:embed="rId5">
              <a:alphaModFix/>
            </a:blip>
            <a:srcRect/>
            <a:stretch/>
          </p:blipFill>
          <p:spPr>
            <a:xfrm>
              <a:off x="5514975" y="2854325"/>
              <a:ext cx="506413" cy="981075"/>
            </a:xfrm>
            <a:prstGeom prst="rect">
              <a:avLst/>
            </a:prstGeom>
            <a:solidFill>
              <a:srgbClr val="CCFFCC"/>
            </a:solidFill>
            <a:ln>
              <a:noFill/>
            </a:ln>
          </p:spPr>
        </p:pic>
        <p:pic>
          <p:nvPicPr>
            <p:cNvPr id="212" name="Google Shape;212;p30"/>
            <p:cNvPicPr preferRelativeResize="0"/>
            <p:nvPr/>
          </p:nvPicPr>
          <p:blipFill rotWithShape="1">
            <a:blip r:embed="rId6">
              <a:alphaModFix/>
            </a:blip>
            <a:srcRect/>
            <a:stretch/>
          </p:blipFill>
          <p:spPr>
            <a:xfrm>
              <a:off x="1045934" y="2899454"/>
              <a:ext cx="332754" cy="937762"/>
            </a:xfrm>
            <a:prstGeom prst="rect">
              <a:avLst/>
            </a:prstGeom>
            <a:solidFill>
              <a:srgbClr val="FFCC99"/>
            </a:solidFill>
            <a:ln>
              <a:noFill/>
            </a:ln>
          </p:spPr>
        </p:pic>
        <p:pic>
          <p:nvPicPr>
            <p:cNvPr id="213" name="Google Shape;213;p30"/>
            <p:cNvPicPr preferRelativeResize="0"/>
            <p:nvPr/>
          </p:nvPicPr>
          <p:blipFill rotWithShape="1">
            <a:blip r:embed="rId7">
              <a:alphaModFix/>
            </a:blip>
            <a:srcRect/>
            <a:stretch/>
          </p:blipFill>
          <p:spPr>
            <a:xfrm>
              <a:off x="1013623" y="2018557"/>
              <a:ext cx="504934" cy="929993"/>
            </a:xfrm>
            <a:prstGeom prst="rect">
              <a:avLst/>
            </a:prstGeom>
            <a:solidFill>
              <a:srgbClr val="FFCC99"/>
            </a:solidFill>
            <a:ln>
              <a:noFill/>
            </a:ln>
          </p:spPr>
        </p:pic>
        <p:pic>
          <p:nvPicPr>
            <p:cNvPr id="214" name="Google Shape;214;p30"/>
            <p:cNvPicPr preferRelativeResize="0"/>
            <p:nvPr/>
          </p:nvPicPr>
          <p:blipFill rotWithShape="1">
            <a:blip r:embed="rId8">
              <a:alphaModFix/>
            </a:blip>
            <a:srcRect/>
            <a:stretch/>
          </p:blipFill>
          <p:spPr>
            <a:xfrm>
              <a:off x="3559629" y="2820875"/>
              <a:ext cx="557668" cy="1080480"/>
            </a:xfrm>
            <a:prstGeom prst="rect">
              <a:avLst/>
            </a:prstGeom>
            <a:solidFill>
              <a:srgbClr val="CCFFCC"/>
            </a:solidFill>
            <a:ln>
              <a:noFill/>
            </a:ln>
          </p:spPr>
        </p:pic>
      </p:grpSp>
      <p:sp>
        <p:nvSpPr>
          <p:cNvPr id="215" name="Google Shape;215;p30"/>
          <p:cNvSpPr txBox="1">
            <a:spLocks noGrp="1"/>
          </p:cNvSpPr>
          <p:nvPr>
            <p:ph type="title"/>
          </p:nvPr>
        </p:nvSpPr>
        <p:spPr>
          <a:xfrm>
            <a:off x="-14406" y="23264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16" name="Google Shape;216;p30"/>
          <p:cNvSpPr/>
          <p:nvPr/>
        </p:nvSpPr>
        <p:spPr>
          <a:xfrm>
            <a:off x="2290644" y="756133"/>
            <a:ext cx="2319456" cy="1233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a:t>
            </a:r>
            <a:r>
              <a:rPr lang="en-US" sz="1059" b="0" i="0" u="none" strike="noStrike" cap="none">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2/5 * 1/3 = 0,1333 : y</a:t>
            </a:r>
            <a:r>
              <a:rPr lang="en-US" sz="1059" b="0" i="0" u="none" strike="noStrike" cap="none" baseline="-25000">
                <a:solidFill>
                  <a:schemeClr val="dk1"/>
                </a:solidFill>
                <a:latin typeface="Georgia"/>
                <a:ea typeface="Georgia"/>
                <a:cs typeface="Georgia"/>
                <a:sym typeface="Georgia"/>
              </a:rPr>
              <a:t>1</a:t>
            </a:r>
            <a:endParaRPr sz="416"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1/10 = 0,06   : y</a:t>
            </a:r>
            <a:r>
              <a:rPr lang="en-US" sz="1059" b="0" i="0" u="none" strike="noStrike" cap="none" baseline="-25000">
                <a:solidFill>
                  <a:schemeClr val="dk1"/>
                </a:solidFill>
                <a:latin typeface="Georgia"/>
                <a:ea typeface="Georgia"/>
                <a:cs typeface="Georgia"/>
                <a:sym typeface="Georgia"/>
              </a:rPr>
              <a:t>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So now we choose y</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when X=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Now for </a:t>
            </a:r>
            <a:r>
              <a:rPr lang="en-US" sz="1059" b="0" i="0" u="none" strike="noStrike" cap="none">
                <a:solidFill>
                  <a:srgbClr val="E36C09"/>
                </a:solidFill>
                <a:latin typeface="Georgia"/>
                <a:ea typeface="Georgia"/>
                <a:cs typeface="Georgia"/>
                <a:sym typeface="Georgia"/>
              </a:rPr>
              <a:t>x</a:t>
            </a:r>
            <a:r>
              <a:rPr lang="en-US" sz="1059" b="0" i="0" u="none" strike="noStrike" cap="none" baseline="-25000">
                <a:solidFill>
                  <a:srgbClr val="E36C09"/>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a:t>
            </a:r>
            <a:r>
              <a:rPr lang="en-US" sz="1059" b="0" i="0" u="none" strike="noStrike" cap="none" baseline="-25000">
                <a:solidFill>
                  <a:srgbClr val="E36C09"/>
                </a:solidFill>
                <a:latin typeface="Georgia"/>
                <a:ea typeface="Georgia"/>
                <a:cs typeface="Georgia"/>
                <a:sym typeface="Georgia"/>
              </a:rPr>
              <a:t> </a:t>
            </a:r>
            <a:r>
              <a:rPr lang="en-US" sz="1059" b="0" i="0" u="none" strike="noStrike" cap="none">
                <a:solidFill>
                  <a:schemeClr val="dk1"/>
                </a:solidFill>
                <a:latin typeface="Georgia"/>
                <a:ea typeface="Georgia"/>
                <a:cs typeface="Georgia"/>
                <a:sym typeface="Georgia"/>
              </a:rPr>
              <a:t> 2/5 * 2/3 = 0.2667  : y</a:t>
            </a:r>
            <a:r>
              <a:rPr lang="en-US" sz="1059" b="0" i="0" u="none" strike="noStrike" cap="none" baseline="-25000">
                <a:solidFill>
                  <a:schemeClr val="dk1"/>
                </a:solidFill>
                <a:latin typeface="Georgia"/>
                <a:ea typeface="Georgia"/>
                <a:cs typeface="Georgia"/>
                <a:sym typeface="Georgia"/>
              </a:rPr>
              <a:t>1</a:t>
            </a:r>
            <a:endParaRPr sz="1059"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3/5 * 9/10 = 0.54    : y</a:t>
            </a:r>
            <a:r>
              <a:rPr lang="en-US" sz="1059" b="0" i="0" u="none" strike="noStrike" cap="none" baseline="-25000">
                <a:solidFill>
                  <a:schemeClr val="dk1"/>
                </a:solidFill>
                <a:latin typeface="Georgia"/>
                <a:ea typeface="Georgia"/>
                <a:cs typeface="Georgia"/>
                <a:sym typeface="Georgia"/>
              </a:rPr>
              <a:t>2 </a:t>
            </a:r>
            <a:r>
              <a:rPr lang="en-US" sz="1059"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 Here we keep our choice of y</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 and the Bayes classifier is  </a:t>
            </a:r>
            <a:endParaRPr sz="1400" b="0" i="0" u="none" strike="noStrike" cap="none">
              <a:solidFill>
                <a:srgbClr val="000000"/>
              </a:solidFill>
              <a:latin typeface="Arial"/>
              <a:ea typeface="Arial"/>
              <a:cs typeface="Arial"/>
              <a:sym typeface="Arial"/>
            </a:endParaRPr>
          </a:p>
        </p:txBody>
      </p:sp>
      <p:sp>
        <p:nvSpPr>
          <p:cNvPr id="217" name="Google Shape;217;p30"/>
          <p:cNvSpPr txBox="1"/>
          <p:nvPr/>
        </p:nvSpPr>
        <p:spPr>
          <a:xfrm>
            <a:off x="315487" y="1984872"/>
            <a:ext cx="605166" cy="221279"/>
          </a:xfrm>
          <a:prstGeom prst="rect">
            <a:avLst/>
          </a:prstGeom>
          <a:blipFill rotWithShape="1">
            <a:blip r:embed="rId9">
              <a:alphaModFix/>
            </a:blip>
            <a:stretch>
              <a:fillRect l="-6057" t="-24997" r="-3027" b="-832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30"/>
          <p:cNvSpPr txBox="1"/>
          <p:nvPr/>
        </p:nvSpPr>
        <p:spPr>
          <a:xfrm>
            <a:off x="1233880" y="1809416"/>
            <a:ext cx="784317" cy="210507"/>
          </a:xfrm>
          <a:prstGeom prst="rect">
            <a:avLst/>
          </a:prstGeom>
          <a:blipFill rotWithShape="1">
            <a:blip r:embed="rId10">
              <a:alphaModFix/>
            </a:blip>
            <a:stretch>
              <a:fillRect l="-5422" r="-3099" b="-2940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9" name="Google Shape;219;p30"/>
          <p:cNvSpPr txBox="1"/>
          <p:nvPr/>
        </p:nvSpPr>
        <p:spPr>
          <a:xfrm>
            <a:off x="1233880" y="2117696"/>
            <a:ext cx="816634" cy="215444"/>
          </a:xfrm>
          <a:prstGeom prst="rect">
            <a:avLst/>
          </a:prstGeom>
          <a:blipFill rotWithShape="1">
            <a:blip r:embed="rId11">
              <a:alphaModFix/>
            </a:blip>
            <a:stretch>
              <a:fillRect l="-4476" r="-742" b="-222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0" name="Google Shape;220;p30"/>
          <p:cNvSpPr txBox="1"/>
          <p:nvPr/>
        </p:nvSpPr>
        <p:spPr>
          <a:xfrm>
            <a:off x="909799" y="1758228"/>
            <a:ext cx="30983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Georgia"/>
                <a:ea typeface="Georgia"/>
                <a:cs typeface="Georgia"/>
                <a:sym typeface="Georgia"/>
              </a:rPr>
              <a:t>{</a:t>
            </a: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12420" y="2380603"/>
            <a:ext cx="326724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0" i="0" u="none" strike="noStrike" cap="none">
                <a:solidFill>
                  <a:schemeClr val="dk1"/>
                </a:solidFill>
                <a:latin typeface="Georgia"/>
                <a:ea typeface="Georgia"/>
                <a:cs typeface="Georgia"/>
                <a:sym typeface="Georgia"/>
              </a:rPr>
              <a:t>And the misclassification error by disjoint additivity</a:t>
            </a:r>
            <a:endParaRPr sz="1400" b="0" i="0" u="none" strike="noStrike" cap="none">
              <a:solidFill>
                <a:srgbClr val="000000"/>
              </a:solidFill>
              <a:latin typeface="Arial"/>
              <a:ea typeface="Arial"/>
              <a:cs typeface="Arial"/>
              <a:sym typeface="Arial"/>
            </a:endParaRPr>
          </a:p>
        </p:txBody>
      </p:sp>
      <p:sp>
        <p:nvSpPr>
          <p:cNvPr id="222" name="Google Shape;222;p30"/>
          <p:cNvSpPr txBox="1"/>
          <p:nvPr/>
        </p:nvSpPr>
        <p:spPr>
          <a:xfrm>
            <a:off x="78618" y="2653106"/>
            <a:ext cx="2548711" cy="156325"/>
          </a:xfrm>
          <a:prstGeom prst="rect">
            <a:avLst/>
          </a:prstGeom>
          <a:blipFill rotWithShape="1">
            <a:blip r:embed="rId12">
              <a:alphaModFix/>
            </a:blip>
            <a:stretch>
              <a:fillRect l="-1673" t="-23070" r="-953" b="-3845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3" name="Google Shape;223;p30"/>
          <p:cNvSpPr txBox="1"/>
          <p:nvPr/>
        </p:nvSpPr>
        <p:spPr>
          <a:xfrm>
            <a:off x="78618" y="2858421"/>
            <a:ext cx="4150110" cy="156325"/>
          </a:xfrm>
          <a:prstGeom prst="rect">
            <a:avLst/>
          </a:prstGeom>
          <a:blipFill rotWithShape="1">
            <a:blip r:embed="rId13">
              <a:alphaModFix/>
            </a:blip>
            <a:stretch>
              <a:fillRect l="-1760" t="-26918" r="-730" b="-3845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87190" y="3057551"/>
            <a:ext cx="4317207" cy="231217"/>
          </a:xfrm>
          <a:prstGeom prst="rect">
            <a:avLst/>
          </a:prstGeom>
          <a:blipFill rotWithShape="1">
            <a:blip r:embed="rId14">
              <a:alphaModFix/>
            </a:blip>
            <a:stretch>
              <a:fillRect t="-75659" b="-1297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p:nvPr/>
        </p:nvSpPr>
        <p:spPr>
          <a:xfrm>
            <a:off x="2574" y="130176"/>
            <a:ext cx="4514850" cy="45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366092"/>
                </a:solidFill>
                <a:latin typeface="Georgia"/>
                <a:ea typeface="Georgia"/>
                <a:cs typeface="Georgia"/>
                <a:sym typeface="Georgia"/>
              </a:rPr>
              <a:t>Bayes Error Rate</a:t>
            </a:r>
            <a:endParaRPr sz="1400" b="0" i="0" u="none" strike="noStrike" cap="none">
              <a:solidFill>
                <a:srgbClr val="000000"/>
              </a:solidFill>
              <a:latin typeface="Arial"/>
              <a:ea typeface="Arial"/>
              <a:cs typeface="Arial"/>
              <a:sym typeface="Arial"/>
            </a:endParaRPr>
          </a:p>
        </p:txBody>
      </p:sp>
      <p:sp>
        <p:nvSpPr>
          <p:cNvPr id="231" name="Google Shape;231;p31"/>
          <p:cNvSpPr txBox="1"/>
          <p:nvPr/>
        </p:nvSpPr>
        <p:spPr>
          <a:xfrm>
            <a:off x="95250" y="511175"/>
            <a:ext cx="4422174" cy="28956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The Bayes error rate refers to the lowest possible error rate that could be achieved if somehow we knew exactly what the “true” probability distribution of the data looked like.</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On test data, no classifier (or stat. learning method) can get lower error rates than the Bayes error rate.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none" strike="noStrike" cap="none" dirty="0">
                <a:solidFill>
                  <a:srgbClr val="000000"/>
                </a:solidFill>
                <a:latin typeface="Georgia"/>
                <a:ea typeface="Georgia"/>
                <a:cs typeface="Georgia"/>
                <a:sym typeface="Georgia"/>
              </a:rPr>
              <a:t>Of course in real life problems the Bayes error rate can’t be calculated exactly.</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r>
              <a:rPr lang="en-US" sz="1100" b="0" i="0" u="sng" strike="noStrike" cap="none" dirty="0">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Bayes error rate on </a:t>
            </a:r>
            <a:r>
              <a:rPr lang="en-US" sz="1100" b="0" i="0" u="sng" strike="noStrike" cap="none" dirty="0" err="1">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wilki</a:t>
            </a:r>
            <a:r>
              <a:rPr lang="en-US" sz="1100" b="0" i="0" u="none" strike="noStrike" cap="none" dirty="0">
                <a:solidFill>
                  <a:schemeClr val="dk1"/>
                </a:solidFill>
                <a:latin typeface="Georgia"/>
                <a:ea typeface="Georgia"/>
                <a:cs typeface="Georgia"/>
                <a:sym typeface="Georgia"/>
              </a:rPr>
              <a:t>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a:p>
            <a:pPr marL="0" marR="0" lvl="0" indent="0" algn="l" rtl="0">
              <a:lnSpc>
                <a:spcPct val="120000"/>
              </a:lnSpc>
              <a:spcBef>
                <a:spcPts val="0"/>
              </a:spcBef>
              <a:spcAft>
                <a:spcPts val="0"/>
              </a:spcAft>
              <a:buClr>
                <a:srgbClr val="000000"/>
              </a:buClr>
              <a:buSzPts val="1100"/>
              <a:buFont typeface="Arial"/>
              <a:buNone/>
            </a:pPr>
            <a:endParaRPr sz="1100" b="0" i="0" u="none" strike="noStrike" cap="none" dirty="0">
              <a:solidFill>
                <a:srgbClr val="000000"/>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0" y="2058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t>Ideal Bayes</a:t>
            </a:r>
            <a:endParaRPr/>
          </a:p>
        </p:txBody>
      </p:sp>
      <p:sp>
        <p:nvSpPr>
          <p:cNvPr id="237" name="Google Shape;237;p32"/>
          <p:cNvSpPr/>
          <p:nvPr/>
        </p:nvSpPr>
        <p:spPr>
          <a:xfrm>
            <a:off x="171450" y="587375"/>
            <a:ext cx="4173107" cy="9387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 What we did above is the best possible use of prior and conditional probabilities for classification. The proof is beyond the level of this course.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Ideal Bayes classifier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Georgia"/>
              <a:ea typeface="Georgia"/>
              <a:cs typeface="Georgia"/>
              <a:sym typeface="Georgia"/>
            </a:endParaRPr>
          </a:p>
        </p:txBody>
      </p:sp>
      <p:sp>
        <p:nvSpPr>
          <p:cNvPr id="238" name="Google Shape;238;p32"/>
          <p:cNvSpPr txBox="1"/>
          <p:nvPr/>
        </p:nvSpPr>
        <p:spPr>
          <a:xfrm>
            <a:off x="171450" y="1577975"/>
            <a:ext cx="4249307" cy="1343638"/>
          </a:xfrm>
          <a:prstGeom prst="rect">
            <a:avLst/>
          </a:prstGeom>
          <a:blipFill rotWithShape="1">
            <a:blip r:embed="rId3">
              <a:alphaModFix/>
            </a:blip>
            <a:stretch>
              <a:fillRect l="-2149" t="-3180" r="-1002" b="-3454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0" y="182038"/>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graphicFrame>
        <p:nvGraphicFramePr>
          <p:cNvPr id="245" name="Google Shape;245;p33"/>
          <p:cNvGraphicFramePr/>
          <p:nvPr/>
        </p:nvGraphicFramePr>
        <p:xfrm>
          <a:off x="3067334" y="90207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x</a:t>
                      </a:r>
                      <a:r>
                        <a:rPr lang="en-US" sz="1200" u="none" strike="noStrike" cap="none" baseline="-25000">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246" name="Google Shape;246;p33"/>
          <p:cNvCxnSpPr/>
          <p:nvPr/>
        </p:nvCxnSpPr>
        <p:spPr>
          <a:xfrm>
            <a:off x="3067334" y="902078"/>
            <a:ext cx="450900" cy="304140"/>
          </a:xfrm>
          <a:prstGeom prst="straightConnector1">
            <a:avLst/>
          </a:prstGeom>
          <a:noFill/>
          <a:ln w="9525" cap="flat" cmpd="sng">
            <a:solidFill>
              <a:srgbClr val="4A7DBA"/>
            </a:solidFill>
            <a:prstDash val="solid"/>
            <a:round/>
            <a:headEnd type="none" w="sm" len="sm"/>
            <a:tailEnd type="none" w="sm" len="sm"/>
          </a:ln>
        </p:spPr>
      </p:cxnSp>
      <p:graphicFrame>
        <p:nvGraphicFramePr>
          <p:cNvPr id="247" name="Google Shape;247;p33"/>
          <p:cNvGraphicFramePr/>
          <p:nvPr/>
        </p:nvGraphicFramePr>
        <p:xfrm>
          <a:off x="95249" y="1806743"/>
          <a:ext cx="1773100" cy="1271065"/>
        </p:xfrm>
        <a:graphic>
          <a:graphicData uri="http://schemas.openxmlformats.org/drawingml/2006/table">
            <a:tbl>
              <a:tblPr firstRow="1" bandRow="1">
                <a:noFill/>
                <a:tableStyleId>{48EFB82E-E45C-4DF4-AFD7-8C2AADFE851E}</a:tableStyleId>
              </a:tblPr>
              <a:tblGrid>
                <a:gridCol w="443275">
                  <a:extLst>
                    <a:ext uri="{9D8B030D-6E8A-4147-A177-3AD203B41FA5}">
                      <a16:colId xmlns:a16="http://schemas.microsoft.com/office/drawing/2014/main" val="20000"/>
                    </a:ext>
                  </a:extLst>
                </a:gridCol>
                <a:gridCol w="443275">
                  <a:extLst>
                    <a:ext uri="{9D8B030D-6E8A-4147-A177-3AD203B41FA5}">
                      <a16:colId xmlns:a16="http://schemas.microsoft.com/office/drawing/2014/main" val="20001"/>
                    </a:ext>
                  </a:extLst>
                </a:gridCol>
                <a:gridCol w="443275">
                  <a:extLst>
                    <a:ext uri="{9D8B030D-6E8A-4147-A177-3AD203B41FA5}">
                      <a16:colId xmlns:a16="http://schemas.microsoft.com/office/drawing/2014/main" val="20002"/>
                    </a:ext>
                  </a:extLst>
                </a:gridCol>
                <a:gridCol w="443275">
                  <a:extLst>
                    <a:ext uri="{9D8B030D-6E8A-4147-A177-3AD203B41FA5}">
                      <a16:colId xmlns:a16="http://schemas.microsoft.com/office/drawing/2014/main" val="20003"/>
                    </a:ext>
                  </a:extLst>
                </a:gridCol>
              </a:tblGrid>
              <a:tr h="256025">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x</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π</a:t>
                      </a:r>
                      <a:r>
                        <a:rPr lang="en-US" sz="1200" b="1" u="none" strike="noStrike" cap="none" baseline="-25000">
                          <a:latin typeface="Georgia"/>
                          <a:ea typeface="Georgia"/>
                          <a:cs typeface="Georgia"/>
                          <a:sym typeface="Georgia"/>
                        </a:rPr>
                        <a:t>i</a:t>
                      </a:r>
                      <a:endParaRPr sz="1200" b="1"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2899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1"/>
                  </a:ext>
                </a:extLst>
              </a:tr>
              <a:tr h="2939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extLst>
                  <a:ext uri="{0D108BD9-81ED-4DB2-BD59-A6C34878D82A}">
                    <a16:rowId xmlns:a16="http://schemas.microsoft.com/office/drawing/2014/main" val="10002"/>
                  </a:ext>
                </a:extLst>
              </a:tr>
              <a:tr h="39720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P(x</a:t>
                      </a:r>
                      <a:r>
                        <a:rPr lang="en-US" sz="1200" b="1" u="none" strike="noStrike" cap="none" baseline="-25000">
                          <a:latin typeface="Georgia"/>
                          <a:ea typeface="Georgia"/>
                          <a:cs typeface="Georgia"/>
                          <a:sym typeface="Georgia"/>
                        </a:rPr>
                        <a:t>i</a:t>
                      </a:r>
                      <a:r>
                        <a:rPr lang="en-US" sz="1200" b="1" u="none" strike="noStrike" cap="none">
                          <a:latin typeface="Georgia"/>
                          <a:ea typeface="Georgia"/>
                          <a:cs typeface="Georgia"/>
                          <a:sym typeface="Georgia"/>
                        </a:rPr>
                        <a:t>)</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0" u="none" strike="noStrike" cap="none">
                          <a:latin typeface="Cambria Math"/>
                          <a:ea typeface="Cambria Math"/>
                          <a:cs typeface="Cambria Math"/>
                          <a:sym typeface="Cambria Math"/>
                        </a:rPr>
                        <a:t>1</a:t>
                      </a:r>
                      <a:endParaRPr sz="1400" u="none" strike="noStrike" cap="none"/>
                    </a:p>
                  </a:txBody>
                  <a:tcPr marL="34575" marR="34575" marT="17300" marB="17300"/>
                </a:tc>
                <a:extLst>
                  <a:ext uri="{0D108BD9-81ED-4DB2-BD59-A6C34878D82A}">
                    <a16:rowId xmlns:a16="http://schemas.microsoft.com/office/drawing/2014/main" val="10003"/>
                  </a:ext>
                </a:extLst>
              </a:tr>
            </a:tbl>
          </a:graphicData>
        </a:graphic>
      </p:graphicFrame>
      <p:sp>
        <p:nvSpPr>
          <p:cNvPr id="248" name="Google Shape;248;p33"/>
          <p:cNvSpPr txBox="1"/>
          <p:nvPr/>
        </p:nvSpPr>
        <p:spPr>
          <a:xfrm>
            <a:off x="3277945" y="852532"/>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49" name="Google Shape;249;p33"/>
          <p:cNvSpPr txBox="1"/>
          <p:nvPr/>
        </p:nvSpPr>
        <p:spPr>
          <a:xfrm>
            <a:off x="3047274" y="1007313"/>
            <a:ext cx="27924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3732563" y="123048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1" name="Google Shape;251;p33"/>
          <p:cNvSpPr/>
          <p:nvPr/>
        </p:nvSpPr>
        <p:spPr>
          <a:xfrm>
            <a:off x="3545531" y="136957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2" name="Google Shape;252;p33"/>
          <p:cNvSpPr/>
          <p:nvPr/>
        </p:nvSpPr>
        <p:spPr>
          <a:xfrm>
            <a:off x="3762893" y="139384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3" name="Google Shape;253;p33"/>
          <p:cNvSpPr/>
          <p:nvPr/>
        </p:nvSpPr>
        <p:spPr>
          <a:xfrm>
            <a:off x="3594058" y="153356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4" name="Google Shape;254;p33"/>
          <p:cNvSpPr/>
          <p:nvPr/>
        </p:nvSpPr>
        <p:spPr>
          <a:xfrm>
            <a:off x="3581926"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5" name="Google Shape;255;p33"/>
          <p:cNvSpPr/>
          <p:nvPr/>
        </p:nvSpPr>
        <p:spPr>
          <a:xfrm>
            <a:off x="3762893" y="1588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6" name="Google Shape;256;p33"/>
          <p:cNvSpPr/>
          <p:nvPr/>
        </p:nvSpPr>
        <p:spPr>
          <a:xfrm>
            <a:off x="3823552" y="169755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7" name="Google Shape;257;p33"/>
          <p:cNvSpPr/>
          <p:nvPr/>
        </p:nvSpPr>
        <p:spPr>
          <a:xfrm>
            <a:off x="4126847" y="164275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258" name="Google Shape;258;p33"/>
          <p:cNvSpPr txBox="1"/>
          <p:nvPr/>
        </p:nvSpPr>
        <p:spPr>
          <a:xfrm>
            <a:off x="1204364" y="888494"/>
            <a:ext cx="1718740"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Occurrences table</a:t>
            </a:r>
            <a:endParaRPr sz="1400" b="0" i="0" u="none" strike="noStrike" cap="none">
              <a:solidFill>
                <a:srgbClr val="000000"/>
              </a:solidFill>
              <a:latin typeface="Arial"/>
              <a:ea typeface="Arial"/>
              <a:cs typeface="Arial"/>
              <a:sym typeface="Arial"/>
            </a:endParaRPr>
          </a:p>
        </p:txBody>
      </p:sp>
      <p:cxnSp>
        <p:nvCxnSpPr>
          <p:cNvPr id="259" name="Google Shape;259;p33"/>
          <p:cNvCxnSpPr/>
          <p:nvPr/>
        </p:nvCxnSpPr>
        <p:spPr>
          <a:xfrm>
            <a:off x="95249" y="1806743"/>
            <a:ext cx="428303" cy="236846"/>
          </a:xfrm>
          <a:prstGeom prst="straightConnector1">
            <a:avLst/>
          </a:prstGeom>
          <a:noFill/>
          <a:ln w="9525" cap="flat" cmpd="sng">
            <a:solidFill>
              <a:srgbClr val="4A7DBA"/>
            </a:solidFill>
            <a:prstDash val="solid"/>
            <a:round/>
            <a:headEnd type="none" w="sm" len="sm"/>
            <a:tailEnd type="none" w="sm" len="sm"/>
          </a:ln>
        </p:spPr>
      </p:cxnSp>
      <p:sp>
        <p:nvSpPr>
          <p:cNvPr id="260" name="Google Shape;260;p33"/>
          <p:cNvSpPr txBox="1"/>
          <p:nvPr/>
        </p:nvSpPr>
        <p:spPr>
          <a:xfrm>
            <a:off x="322383" y="1749118"/>
            <a:ext cx="2888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61" name="Google Shape;261;p33"/>
          <p:cNvSpPr txBox="1"/>
          <p:nvPr/>
        </p:nvSpPr>
        <p:spPr>
          <a:xfrm>
            <a:off x="47016" y="1822676"/>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1937753" y="1844399"/>
            <a:ext cx="1230978" cy="372410"/>
          </a:xfrm>
          <a:prstGeom prst="rect">
            <a:avLst/>
          </a:prstGeom>
          <a:blipFill rotWithShape="1">
            <a:blip r:embed="rId3">
              <a:alphaModFix/>
            </a:blip>
            <a:stretch>
              <a:fillRect l="-2472" t="-14751" b="-1311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3" name="Google Shape;263;p33"/>
          <p:cNvSpPr txBox="1"/>
          <p:nvPr/>
        </p:nvSpPr>
        <p:spPr>
          <a:xfrm>
            <a:off x="2423578" y="2654556"/>
            <a:ext cx="717953" cy="372410"/>
          </a:xfrm>
          <a:prstGeom prst="rect">
            <a:avLst/>
          </a:prstGeom>
          <a:blipFill rotWithShape="1">
            <a:blip r:embed="rId4">
              <a:alphaModFix/>
            </a:blip>
            <a:stretch>
              <a:fillRect l="-13672" t="-14513" r="-2561" b="-1128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4" name="Google Shape;264;p33"/>
          <p:cNvSpPr/>
          <p:nvPr/>
        </p:nvSpPr>
        <p:spPr>
          <a:xfrm>
            <a:off x="1395162" y="1697743"/>
            <a:ext cx="916964" cy="440565"/>
          </a:xfrm>
          <a:custGeom>
            <a:avLst/>
            <a:gdLst/>
            <a:ahLst/>
            <a:cxnLst/>
            <a:rect l="l" t="t" r="r" b="b"/>
            <a:pathLst>
              <a:path w="2003207" h="1165131" extrusionOk="0">
                <a:moveTo>
                  <a:pt x="0" y="1165131"/>
                </a:moveTo>
                <a:cubicBezTo>
                  <a:pt x="176463" y="637078"/>
                  <a:pt x="352927" y="109025"/>
                  <a:pt x="673769" y="10099"/>
                </a:cubicBezTo>
                <a:cubicBezTo>
                  <a:pt x="994611" y="-88827"/>
                  <a:pt x="1925053" y="571573"/>
                  <a:pt x="1925053" y="571573"/>
                </a:cubicBezTo>
                <a:cubicBezTo>
                  <a:pt x="2125579" y="665152"/>
                  <a:pt x="1876927" y="571573"/>
                  <a:pt x="1876927" y="571573"/>
                </a:cubicBezTo>
                <a:lnTo>
                  <a:pt x="1876927" y="571573"/>
                </a:lnTo>
              </a:path>
            </a:pathLst>
          </a:custGeom>
          <a:noFill/>
          <a:ln w="9525" cap="flat" cmpd="sng">
            <a:solidFill>
              <a:srgbClr val="BD4B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5" name="Google Shape;265;p33"/>
          <p:cNvSpPr/>
          <p:nvPr/>
        </p:nvSpPr>
        <p:spPr>
          <a:xfrm>
            <a:off x="1785771" y="2483953"/>
            <a:ext cx="564456" cy="306464"/>
          </a:xfrm>
          <a:custGeom>
            <a:avLst/>
            <a:gdLst/>
            <a:ahLst/>
            <a:cxnLst/>
            <a:rect l="l" t="t" r="r" b="b"/>
            <a:pathLst>
              <a:path w="1492777" h="810482" extrusionOk="0">
                <a:moveTo>
                  <a:pt x="0" y="0"/>
                </a:moveTo>
                <a:cubicBezTo>
                  <a:pt x="195179" y="294105"/>
                  <a:pt x="390358" y="588211"/>
                  <a:pt x="625642" y="721895"/>
                </a:cubicBezTo>
                <a:cubicBezTo>
                  <a:pt x="860926" y="855579"/>
                  <a:pt x="1278022" y="796759"/>
                  <a:pt x="1411706" y="802106"/>
                </a:cubicBezTo>
                <a:cubicBezTo>
                  <a:pt x="1545390" y="807453"/>
                  <a:pt x="1486569" y="780716"/>
                  <a:pt x="1427748" y="753979"/>
                </a:cubicBezTo>
              </a:path>
            </a:pathLst>
          </a:cu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dk1"/>
              </a:solidFill>
              <a:latin typeface="Calibri"/>
              <a:ea typeface="Calibri"/>
              <a:cs typeface="Calibri"/>
              <a:sym typeface="Calibri"/>
            </a:endParaRPr>
          </a:p>
        </p:txBody>
      </p:sp>
      <p:sp>
        <p:nvSpPr>
          <p:cNvPr id="266" name="Google Shape;266;p33"/>
          <p:cNvSpPr txBox="1"/>
          <p:nvPr/>
        </p:nvSpPr>
        <p:spPr>
          <a:xfrm>
            <a:off x="2063734" y="2254465"/>
            <a:ext cx="2385589" cy="325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12"/>
              <a:buFont typeface="Arial"/>
              <a:buNone/>
            </a:pPr>
            <a:r>
              <a:rPr lang="en-US" sz="1512" b="0" i="0" u="none" strike="noStrike" cap="none">
                <a:solidFill>
                  <a:schemeClr val="dk1"/>
                </a:solidFill>
                <a:latin typeface="Georgia"/>
                <a:ea typeface="Georgia"/>
                <a:cs typeface="Georgia"/>
                <a:sym typeface="Georgia"/>
              </a:rPr>
              <a:t>3/8 + 0/8 + 4/8 + 1/8 =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1381734" y="211465"/>
            <a:ext cx="1843405" cy="244475"/>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SzPts val="1400"/>
              <a:buNone/>
            </a:pPr>
            <a:r>
              <a:rPr lang="en-US"/>
              <a:t>Classification Problems</a:t>
            </a:r>
            <a:endParaRPr/>
          </a:p>
        </p:txBody>
      </p:sp>
      <p:sp>
        <p:nvSpPr>
          <p:cNvPr id="78" name="Google Shape;78;p21"/>
          <p:cNvSpPr txBox="1"/>
          <p:nvPr/>
        </p:nvSpPr>
        <p:spPr>
          <a:xfrm>
            <a:off x="4214215" y="3342078"/>
            <a:ext cx="314325" cy="101600"/>
          </a:xfrm>
          <a:prstGeom prst="rect">
            <a:avLst/>
          </a:prstGeom>
          <a:noFill/>
          <a:ln>
            <a:noFill/>
          </a:ln>
        </p:spPr>
        <p:txBody>
          <a:bodyPr spcFirstLastPara="1" wrap="square" lIns="0" tIns="0" rIns="0" bIns="0" anchor="t" anchorCtr="0">
            <a:spAutoFit/>
          </a:bodyPr>
          <a:lstStyle/>
          <a:p>
            <a:pPr marL="38100" marR="0" lvl="0" indent="0" algn="l" rtl="0">
              <a:lnSpc>
                <a:spcPct val="111666"/>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7F7F7F"/>
                </a:solidFill>
                <a:latin typeface="Bookman Old Style"/>
                <a:ea typeface="Bookman Old Style"/>
                <a:cs typeface="Bookman Old Style"/>
                <a:sym typeface="Bookman Old Style"/>
              </a:rPr>
              <a:t>3</a:t>
            </a:fld>
            <a:r>
              <a:rPr lang="en-US" sz="600" b="0" i="0" u="none" strike="noStrike" cap="none">
                <a:solidFill>
                  <a:srgbClr val="7F7F7F"/>
                </a:solidFill>
                <a:latin typeface="Bookman Old Style"/>
                <a:ea typeface="Bookman Old Style"/>
                <a:cs typeface="Bookman Old Style"/>
                <a:sym typeface="Bookman Old Style"/>
              </a:rPr>
              <a:t> / 30</a:t>
            </a:r>
            <a:endParaRPr sz="600" b="0" i="0" u="none" strike="noStrike" cap="none">
              <a:solidFill>
                <a:schemeClr val="dk1"/>
              </a:solidFill>
              <a:latin typeface="Bookman Old Style"/>
              <a:ea typeface="Bookman Old Style"/>
              <a:cs typeface="Bookman Old Style"/>
              <a:sym typeface="Bookman Old Style"/>
            </a:endParaRPr>
          </a:p>
        </p:txBody>
      </p:sp>
      <p:sp>
        <p:nvSpPr>
          <p:cNvPr id="79" name="Google Shape;79;p21"/>
          <p:cNvSpPr txBox="1"/>
          <p:nvPr/>
        </p:nvSpPr>
        <p:spPr>
          <a:xfrm>
            <a:off x="206463" y="815975"/>
            <a:ext cx="4193946" cy="1502014"/>
          </a:xfrm>
          <a:prstGeom prst="rect">
            <a:avLst/>
          </a:prstGeom>
          <a:noFill/>
          <a:ln>
            <a:noFill/>
          </a:ln>
        </p:spPr>
        <p:txBody>
          <a:bodyPr spcFirstLastPara="1" wrap="square" lIns="0" tIns="6975" rIns="0" bIns="0" anchor="t" anchorCtr="0">
            <a:spAutoFit/>
          </a:bodyPr>
          <a:lstStyle/>
          <a:p>
            <a:pPr marL="25400" marR="68580" lvl="0" indent="0" algn="l" rtl="0">
              <a:lnSpc>
                <a:spcPct val="1026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Here the response variable </a:t>
            </a:r>
            <a:r>
              <a:rPr lang="en-US" sz="1100" b="0" i="1" u="none" strike="noStrike" cap="none">
                <a:solidFill>
                  <a:schemeClr val="dk1"/>
                </a:solidFill>
                <a:latin typeface="Georgia"/>
                <a:ea typeface="Georgia"/>
                <a:cs typeface="Georgia"/>
                <a:sym typeface="Georgia"/>
              </a:rPr>
              <a:t>Y   </a:t>
            </a:r>
            <a:r>
              <a:rPr lang="en-US" sz="1100" b="0" i="0" u="none" strike="noStrike" cap="none">
                <a:solidFill>
                  <a:schemeClr val="dk1"/>
                </a:solidFill>
                <a:latin typeface="Georgia"/>
                <a:ea typeface="Georgia"/>
                <a:cs typeface="Georgia"/>
                <a:sym typeface="Georgia"/>
              </a:rPr>
              <a:t>is </a:t>
            </a:r>
            <a:r>
              <a:rPr lang="en-US" sz="1100" b="0" i="1" u="none" strike="noStrike" cap="none">
                <a:solidFill>
                  <a:srgbClr val="009900"/>
                </a:solidFill>
                <a:latin typeface="Georgia"/>
                <a:ea typeface="Georgia"/>
                <a:cs typeface="Georgia"/>
                <a:sym typeface="Georgia"/>
              </a:rPr>
              <a:t>qualitative </a:t>
            </a:r>
            <a:r>
              <a:rPr lang="en-US" sz="1100" b="0" i="0" u="none" strike="noStrike" cap="none">
                <a:solidFill>
                  <a:schemeClr val="dk1"/>
                </a:solidFill>
                <a:latin typeface="Georgia"/>
                <a:ea typeface="Georgia"/>
                <a:cs typeface="Georgia"/>
                <a:sym typeface="Georgia"/>
              </a:rPr>
              <a:t>— e.g. email is one  of C = (</a:t>
            </a:r>
            <a:r>
              <a:rPr lang="en-US" sz="1100" b="0" i="0" u="none" strike="noStrike" cap="none">
                <a:solidFill>
                  <a:srgbClr val="990000"/>
                </a:solidFill>
                <a:latin typeface="Georgia"/>
                <a:ea typeface="Georgia"/>
                <a:cs typeface="Georgia"/>
                <a:sym typeface="Georgia"/>
              </a:rPr>
              <a:t>spam</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ham</a:t>
            </a:r>
            <a:r>
              <a:rPr lang="en-US" sz="1100" b="0" i="0" u="none" strike="noStrike" cap="none">
                <a:solidFill>
                  <a:schemeClr val="dk1"/>
                </a:solidFill>
                <a:latin typeface="Georgia"/>
                <a:ea typeface="Georgia"/>
                <a:cs typeface="Georgia"/>
                <a:sym typeface="Georgia"/>
              </a:rPr>
              <a:t>=good email), digit class is one of  C  = {</a:t>
            </a:r>
            <a:r>
              <a:rPr lang="en-US" sz="1100" b="0" i="0" u="none" strike="noStrike" cap="none">
                <a:solidFill>
                  <a:srgbClr val="990000"/>
                </a:solidFill>
                <a:latin typeface="Georgia"/>
                <a:ea typeface="Georgia"/>
                <a:cs typeface="Georgia"/>
                <a:sym typeface="Georgia"/>
              </a:rPr>
              <a:t>0</a:t>
            </a:r>
            <a:r>
              <a:rPr lang="en-US" sz="1100" b="0" i="1" u="none" strike="noStrike" cap="none">
                <a:solidFill>
                  <a:schemeClr val="dk1"/>
                </a:solidFill>
                <a:latin typeface="Georgia"/>
                <a:ea typeface="Georgia"/>
                <a:cs typeface="Georgia"/>
                <a:sym typeface="Georgia"/>
              </a:rPr>
              <a:t>, </a:t>
            </a:r>
            <a:r>
              <a:rPr lang="en-US" sz="1100" b="0" i="0" u="none" strike="noStrike" cap="none">
                <a:solidFill>
                  <a:srgbClr val="990000"/>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 . . , </a:t>
            </a:r>
            <a:r>
              <a:rPr lang="en-US" sz="1100" b="0" i="0" u="none" strike="noStrike" cap="none">
                <a:solidFill>
                  <a:srgbClr val="990000"/>
                </a:solidFill>
                <a:latin typeface="Georgia"/>
                <a:ea typeface="Georgia"/>
                <a:cs typeface="Georgia"/>
                <a:sym typeface="Georgia"/>
              </a:rPr>
              <a:t>9</a:t>
            </a:r>
            <a:r>
              <a:rPr lang="en-US" sz="1100" b="0" i="0" u="none" strike="noStrike" cap="none">
                <a:solidFill>
                  <a:schemeClr val="dk1"/>
                </a:solidFill>
                <a:latin typeface="Georgia"/>
                <a:ea typeface="Georgia"/>
                <a:cs typeface="Georgia"/>
                <a:sym typeface="Georgia"/>
              </a:rPr>
              <a:t>}. Our goals are to:</a:t>
            </a:r>
            <a:endParaRPr sz="1100" b="0" i="0" u="none" strike="noStrike" cap="none">
              <a:solidFill>
                <a:schemeClr val="dk1"/>
              </a:solidFill>
              <a:latin typeface="Georgia"/>
              <a:ea typeface="Georgia"/>
              <a:cs typeface="Georgia"/>
              <a:sym typeface="Georgia"/>
            </a:endParaRPr>
          </a:p>
          <a:p>
            <a:pPr marL="302260" marR="17780" lvl="0" indent="-132714" algn="l" rtl="0">
              <a:lnSpc>
                <a:spcPct val="102699"/>
              </a:lnSpc>
              <a:spcBef>
                <a:spcPts val="30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Build a classifier </a:t>
            </a:r>
            <a:r>
              <a:rPr lang="en-US" sz="1100" b="0" i="1" u="none" strike="noStrike" cap="none">
                <a:solidFill>
                  <a:schemeClr val="dk1"/>
                </a:solidFill>
                <a:latin typeface="Georgia"/>
                <a:ea typeface="Georgia"/>
                <a:cs typeface="Georgia"/>
                <a:sym typeface="Georgia"/>
              </a:rPr>
              <a:t>C</a:t>
            </a:r>
            <a:r>
              <a:rPr lang="en-US" sz="1100" b="0" i="0" u="none" strike="noStrike" cap="none">
                <a:solidFill>
                  <a:schemeClr val="dk1"/>
                </a:solidFill>
                <a:latin typeface="Georgia"/>
                <a:ea typeface="Georgia"/>
                <a:cs typeface="Georgia"/>
                <a:sym typeface="Georgia"/>
              </a:rPr>
              <a:t>(</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 that assigns a class label from C    to  a future unlabeled observation </a:t>
            </a:r>
            <a:r>
              <a:rPr lang="en-US" sz="1100" b="0" i="1" u="none" strike="noStrike" cap="none">
                <a:solidFill>
                  <a:schemeClr val="dk1"/>
                </a:solidFill>
                <a:latin typeface="Georgia"/>
                <a:ea typeface="Georgia"/>
                <a:cs typeface="Georgia"/>
                <a:sym typeface="Georgia"/>
              </a:rPr>
              <a:t>X</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0"/>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Assess the uncertainty in each classification</a:t>
            </a:r>
            <a:endParaRPr sz="1100" b="0" i="0" u="none" strike="noStrike" cap="none">
              <a:solidFill>
                <a:schemeClr val="dk1"/>
              </a:solidFill>
              <a:latin typeface="Georgia"/>
              <a:ea typeface="Georgia"/>
              <a:cs typeface="Georgia"/>
              <a:sym typeface="Georgia"/>
            </a:endParaRPr>
          </a:p>
          <a:p>
            <a:pPr marL="302260" marR="0" lvl="0" indent="-133348" algn="l" rtl="0">
              <a:lnSpc>
                <a:spcPct val="100000"/>
              </a:lnSpc>
              <a:spcBef>
                <a:spcPts val="335"/>
              </a:spcBef>
              <a:spcAft>
                <a:spcPts val="0"/>
              </a:spcAft>
              <a:buClr>
                <a:srgbClr val="3333B2"/>
              </a:buClr>
              <a:buSzPts val="1000"/>
              <a:buFont typeface="Lucida Sans"/>
              <a:buChar char="•"/>
            </a:pPr>
            <a:r>
              <a:rPr lang="en-US" sz="1100" b="0" i="0" u="none" strike="noStrike" cap="none">
                <a:solidFill>
                  <a:schemeClr val="dk1"/>
                </a:solidFill>
                <a:latin typeface="Georgia"/>
                <a:ea typeface="Georgia"/>
                <a:cs typeface="Georgia"/>
                <a:sym typeface="Georgia"/>
              </a:rPr>
              <a:t>Understand the roles of the different predictors among</a:t>
            </a:r>
            <a:endParaRPr sz="1100" b="0" i="0" u="none" strike="noStrike" cap="none">
              <a:solidFill>
                <a:schemeClr val="dk1"/>
              </a:solidFill>
              <a:latin typeface="Georgia"/>
              <a:ea typeface="Georgia"/>
              <a:cs typeface="Georgia"/>
              <a:sym typeface="Georgia"/>
            </a:endParaRPr>
          </a:p>
          <a:p>
            <a:pPr marL="302260" marR="0" lvl="0" indent="0" algn="l" rtl="0">
              <a:lnSpc>
                <a:spcPct val="100000"/>
              </a:lnSpc>
              <a:spcBef>
                <a:spcPts val="35"/>
              </a:spcBef>
              <a:spcAft>
                <a:spcPts val="0"/>
              </a:spcAft>
              <a:buClr>
                <a:srgbClr val="000000"/>
              </a:buClr>
              <a:buSzPts val="1100"/>
              <a:buFont typeface="Arial"/>
              <a:buNone/>
            </a:pPr>
            <a:r>
              <a:rPr lang="en-US" sz="1100" b="0" i="1" u="none" strike="noStrike" cap="none">
                <a:solidFill>
                  <a:schemeClr val="dk1"/>
                </a:solidFill>
                <a:latin typeface="Georgia"/>
                <a:ea typeface="Georgia"/>
                <a:cs typeface="Georgia"/>
                <a:sym typeface="Georgia"/>
              </a:rPr>
              <a:t>X </a:t>
            </a:r>
            <a:r>
              <a:rPr lang="en-US" sz="1100" b="0" i="0" u="none" strike="noStrike" cap="none">
                <a:solidFill>
                  <a:schemeClr val="dk1"/>
                </a:solidFill>
                <a:latin typeface="Georgia"/>
                <a:ea typeface="Georgia"/>
                <a:cs typeface="Georgia"/>
                <a:sym typeface="Georgia"/>
              </a:rPr>
              <a:t>= (</a:t>
            </a:r>
            <a:r>
              <a:rPr lang="en-US" sz="1100" b="0" i="1" u="none" strike="noStrike" cap="none">
                <a:solidFill>
                  <a:schemeClr val="dk1"/>
                </a:solidFill>
                <a:latin typeface="Georgia"/>
                <a:ea typeface="Georgia"/>
                <a:cs typeface="Georgia"/>
                <a:sym typeface="Georgia"/>
              </a:rPr>
              <a:t>X</a:t>
            </a:r>
            <a:r>
              <a:rPr lang="en-US" sz="1200" b="0" i="0" u="none" strike="noStrike" cap="none" baseline="-25000">
                <a:solidFill>
                  <a:schemeClr val="dk1"/>
                </a:solidFill>
                <a:latin typeface="Georgia"/>
                <a:ea typeface="Georgia"/>
                <a:cs typeface="Georgia"/>
                <a:sym typeface="Georgia"/>
              </a:rPr>
              <a:t>1</a:t>
            </a:r>
            <a:r>
              <a:rPr lang="en-US" sz="1100" b="0" i="1" u="none" strike="noStrike" cap="none">
                <a:solidFill>
                  <a:schemeClr val="dk1"/>
                </a:solidFill>
                <a:latin typeface="Georgia"/>
                <a:ea typeface="Georgia"/>
                <a:cs typeface="Georgia"/>
                <a:sym typeface="Georgia"/>
              </a:rPr>
              <a:t>, X</a:t>
            </a:r>
            <a:r>
              <a:rPr lang="en-US" sz="1200" b="0" i="0" u="none" strike="noStrike" cap="none" baseline="-25000">
                <a:solidFill>
                  <a:schemeClr val="dk1"/>
                </a:solidFill>
                <a:latin typeface="Georgia"/>
                <a:ea typeface="Georgia"/>
                <a:cs typeface="Georgia"/>
                <a:sym typeface="Georgia"/>
              </a:rPr>
              <a:t>2</a:t>
            </a:r>
            <a:r>
              <a:rPr lang="en-US" sz="1100" b="0" i="1" u="none" strike="noStrike" cap="none">
                <a:solidFill>
                  <a:schemeClr val="dk1"/>
                </a:solidFill>
                <a:latin typeface="Georgia"/>
                <a:ea typeface="Georgia"/>
                <a:cs typeface="Georgia"/>
                <a:sym typeface="Georgia"/>
              </a:rPr>
              <a:t>, . . . , X</a:t>
            </a:r>
            <a:r>
              <a:rPr lang="en-US" sz="1200" b="0" i="1" u="none" strike="noStrike" cap="none" baseline="-25000">
                <a:solidFill>
                  <a:schemeClr val="dk1"/>
                </a:solidFill>
                <a:latin typeface="Georgia"/>
                <a:ea typeface="Georgia"/>
                <a:cs typeface="Georgia"/>
                <a:sym typeface="Georgia"/>
              </a:rPr>
              <a:t>p</a:t>
            </a:r>
            <a:r>
              <a:rPr lang="en-US" sz="1100" b="0" i="0" u="none" strike="noStrike" cap="none">
                <a:solidFill>
                  <a:schemeClr val="dk1"/>
                </a:solidFill>
                <a:latin typeface="Georgia"/>
                <a:ea typeface="Georgia"/>
                <a:cs typeface="Georgia"/>
                <a:sym typeface="Georgia"/>
              </a:rPr>
              <a:t>).</a:t>
            </a:r>
            <a:endParaRPr sz="1100" b="0" i="0" u="none" strike="noStrike" cap="none">
              <a:solidFill>
                <a:schemeClr val="dk1"/>
              </a:solidFill>
              <a:latin typeface="Georgia"/>
              <a:ea typeface="Georgia"/>
              <a:cs typeface="Georgia"/>
              <a:sym typeface="Georgia"/>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16792" y="234452"/>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Estimating joint and conditional probabilities</a:t>
            </a:r>
            <a:endParaRPr/>
          </a:p>
        </p:txBody>
      </p:sp>
      <p:sp>
        <p:nvSpPr>
          <p:cNvPr id="272" name="Google Shape;272;p34"/>
          <p:cNvSpPr txBox="1"/>
          <p:nvPr/>
        </p:nvSpPr>
        <p:spPr>
          <a:xfrm>
            <a:off x="179440" y="845275"/>
            <a:ext cx="2138727"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chemeClr val="dk1"/>
                </a:solidFill>
                <a:latin typeface="Georgia"/>
                <a:ea typeface="Georgia"/>
                <a:cs typeface="Georgia"/>
                <a:sym typeface="Georgia"/>
              </a:rPr>
              <a:t>Estimates of conditional probabilities </a:t>
            </a:r>
            <a:endParaRPr sz="907" b="0" i="0" u="none" strike="noStrike" cap="none">
              <a:solidFill>
                <a:schemeClr val="dk1"/>
              </a:solidFill>
              <a:latin typeface="Georgia"/>
              <a:ea typeface="Georgia"/>
              <a:cs typeface="Georgia"/>
              <a:sym typeface="Georgia"/>
            </a:endParaRPr>
          </a:p>
        </p:txBody>
      </p:sp>
      <p:grpSp>
        <p:nvGrpSpPr>
          <p:cNvPr id="273" name="Google Shape;273;p34"/>
          <p:cNvGrpSpPr/>
          <p:nvPr/>
        </p:nvGrpSpPr>
        <p:grpSpPr>
          <a:xfrm>
            <a:off x="247656" y="1105747"/>
            <a:ext cx="1623139" cy="1181081"/>
            <a:chOff x="736599" y="1728106"/>
            <a:chExt cx="4292600" cy="3123521"/>
          </a:xfrm>
        </p:grpSpPr>
        <p:pic>
          <p:nvPicPr>
            <p:cNvPr id="274" name="Google Shape;274;p34"/>
            <p:cNvPicPr preferRelativeResize="0"/>
            <p:nvPr/>
          </p:nvPicPr>
          <p:blipFill rotWithShape="1">
            <a:blip r:embed="rId3">
              <a:alphaModFix/>
            </a:blip>
            <a:srcRect/>
            <a:stretch/>
          </p:blipFill>
          <p:spPr>
            <a:xfrm>
              <a:off x="736599" y="1728106"/>
              <a:ext cx="2888343" cy="3072705"/>
            </a:xfrm>
            <a:prstGeom prst="rect">
              <a:avLst/>
            </a:prstGeom>
            <a:noFill/>
            <a:ln>
              <a:noFill/>
            </a:ln>
          </p:spPr>
        </p:pic>
        <p:pic>
          <p:nvPicPr>
            <p:cNvPr id="275" name="Google Shape;275;p34"/>
            <p:cNvPicPr preferRelativeResize="0"/>
            <p:nvPr/>
          </p:nvPicPr>
          <p:blipFill rotWithShape="1">
            <a:blip r:embed="rId4">
              <a:alphaModFix/>
            </a:blip>
            <a:srcRect/>
            <a:stretch/>
          </p:blipFill>
          <p:spPr>
            <a:xfrm>
              <a:off x="3732197" y="2841171"/>
              <a:ext cx="1231687" cy="979033"/>
            </a:xfrm>
            <a:prstGeom prst="rect">
              <a:avLst/>
            </a:prstGeom>
            <a:noFill/>
            <a:ln>
              <a:noFill/>
            </a:ln>
          </p:spPr>
        </p:pic>
        <p:pic>
          <p:nvPicPr>
            <p:cNvPr id="276" name="Google Shape;276;p34"/>
            <p:cNvPicPr preferRelativeResize="0"/>
            <p:nvPr/>
          </p:nvPicPr>
          <p:blipFill rotWithShape="1">
            <a:blip r:embed="rId5">
              <a:alphaModFix/>
            </a:blip>
            <a:srcRect/>
            <a:stretch/>
          </p:blipFill>
          <p:spPr>
            <a:xfrm>
              <a:off x="3790950" y="3867377"/>
              <a:ext cx="1238249" cy="984250"/>
            </a:xfrm>
            <a:prstGeom prst="rect">
              <a:avLst/>
            </a:prstGeom>
            <a:noFill/>
            <a:ln>
              <a:noFill/>
            </a:ln>
          </p:spPr>
        </p:pic>
      </p:grpSp>
      <p:graphicFrame>
        <p:nvGraphicFramePr>
          <p:cNvPr id="277" name="Google Shape;277;p34"/>
          <p:cNvGraphicFramePr/>
          <p:nvPr>
            <p:extLst>
              <p:ext uri="{D42A27DB-BD31-4B8C-83A1-F6EECF244321}">
                <p14:modId xmlns:p14="http://schemas.microsoft.com/office/powerpoint/2010/main" val="1629328564"/>
              </p:ext>
            </p:extLst>
          </p:nvPr>
        </p:nvGraphicFramePr>
        <p:xfrm>
          <a:off x="2209115" y="1192268"/>
          <a:ext cx="1520125"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gridCol w="351925">
                  <a:extLst>
                    <a:ext uri="{9D8B030D-6E8A-4147-A177-3AD203B41FA5}">
                      <a16:colId xmlns:a16="http://schemas.microsoft.com/office/drawing/2014/main" val="20003"/>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1</a:t>
                      </a:r>
                      <a:endParaRPr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x</a:t>
                      </a:r>
                      <a:r>
                        <a:rPr lang="en-US" sz="1200" u="none" strike="noStrike" cap="none" baseline="-25000" dirty="0">
                          <a:latin typeface="Georgia"/>
                          <a:ea typeface="Georgia"/>
                          <a:cs typeface="Georgia"/>
                          <a:sym typeface="Georgia"/>
                        </a:rPr>
                        <a:t>2</a:t>
                      </a:r>
                      <a:endParaRPr lang="en-US" sz="1200" u="none" strike="noStrike" cap="none" dirty="0">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0</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y</a:t>
                      </a:r>
                      <a:r>
                        <a:rPr lang="en-US" sz="1200" b="1" u="none" strike="noStrike" cap="none" baseline="-25000">
                          <a:latin typeface="Georgia"/>
                          <a:ea typeface="Georgia"/>
                          <a:cs typeface="Georgia"/>
                          <a:sym typeface="Georgia"/>
                        </a:rPr>
                        <a:t>2</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4/5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1/5</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Georgia"/>
                          <a:ea typeface="Georgia"/>
                          <a:cs typeface="Georgia"/>
                          <a:sym typeface="Georgia"/>
                        </a:rPr>
                        <a:t>1</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278" name="Google Shape;278;p34"/>
          <p:cNvCxnSpPr/>
          <p:nvPr/>
        </p:nvCxnSpPr>
        <p:spPr>
          <a:xfrm>
            <a:off x="2209115" y="1192267"/>
            <a:ext cx="450900" cy="304140"/>
          </a:xfrm>
          <a:prstGeom prst="straightConnector1">
            <a:avLst/>
          </a:prstGeom>
          <a:noFill/>
          <a:ln w="9525" cap="flat" cmpd="sng">
            <a:solidFill>
              <a:srgbClr val="4A7DBA"/>
            </a:solidFill>
            <a:prstDash val="solid"/>
            <a:round/>
            <a:headEnd type="none" w="sm" len="sm"/>
            <a:tailEnd type="none" w="sm" len="sm"/>
          </a:ln>
        </p:spPr>
      </p:cxnSp>
      <p:sp>
        <p:nvSpPr>
          <p:cNvPr id="279" name="Google Shape;279;p34"/>
          <p:cNvSpPr txBox="1"/>
          <p:nvPr/>
        </p:nvSpPr>
        <p:spPr>
          <a:xfrm>
            <a:off x="2456706" y="1149144"/>
            <a:ext cx="29848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chemeClr val="dk1"/>
                </a:solidFill>
                <a:latin typeface="Georgia"/>
                <a:ea typeface="Georgia"/>
                <a:cs typeface="Georgia"/>
                <a:sym typeface="Georgia"/>
              </a:rPr>
              <a:t>X</a:t>
            </a:r>
            <a:endParaRPr sz="1400" b="0" i="0" u="none" strike="noStrike" cap="none">
              <a:solidFill>
                <a:srgbClr val="000000"/>
              </a:solidFill>
              <a:latin typeface="Arial"/>
              <a:ea typeface="Arial"/>
              <a:cs typeface="Arial"/>
              <a:sym typeface="Arial"/>
            </a:endParaRPr>
          </a:p>
        </p:txBody>
      </p:sp>
      <p:sp>
        <p:nvSpPr>
          <p:cNvPr id="280" name="Google Shape;280;p34"/>
          <p:cNvSpPr txBox="1"/>
          <p:nvPr/>
        </p:nvSpPr>
        <p:spPr>
          <a:xfrm>
            <a:off x="2178474" y="1264740"/>
            <a:ext cx="28725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pic>
        <p:nvPicPr>
          <p:cNvPr id="281" name="Google Shape;281;p34"/>
          <p:cNvPicPr preferRelativeResize="0"/>
          <p:nvPr/>
        </p:nvPicPr>
        <p:blipFill rotWithShape="1">
          <a:blip r:embed="rId6">
            <a:alphaModFix/>
          </a:blip>
          <a:srcRect/>
          <a:stretch/>
        </p:blipFill>
        <p:spPr>
          <a:xfrm>
            <a:off x="2988332" y="836355"/>
            <a:ext cx="1547457" cy="285943"/>
          </a:xfrm>
          <a:prstGeom prst="rect">
            <a:avLst/>
          </a:prstGeom>
          <a:noFill/>
          <a:ln>
            <a:noFill/>
          </a:ln>
        </p:spPr>
      </p:pic>
      <p:cxnSp>
        <p:nvCxnSpPr>
          <p:cNvPr id="282" name="Google Shape;282;p34"/>
          <p:cNvCxnSpPr/>
          <p:nvPr/>
        </p:nvCxnSpPr>
        <p:spPr>
          <a:xfrm flipH="1">
            <a:off x="3290871" y="1106777"/>
            <a:ext cx="679166" cy="530985"/>
          </a:xfrm>
          <a:prstGeom prst="straightConnector1">
            <a:avLst/>
          </a:prstGeom>
          <a:noFill/>
          <a:ln w="44450" cap="flat" cmpd="sng">
            <a:solidFill>
              <a:srgbClr val="4A7DBA"/>
            </a:solidFill>
            <a:prstDash val="solid"/>
            <a:round/>
            <a:headEnd type="none" w="sm" len="sm"/>
            <a:tailEnd type="stealth" w="med" len="med"/>
          </a:ln>
        </p:spPr>
      </p:cxnSp>
      <p:sp>
        <p:nvSpPr>
          <p:cNvPr id="283" name="Google Shape;283;p34"/>
          <p:cNvSpPr/>
          <p:nvPr/>
        </p:nvSpPr>
        <p:spPr>
          <a:xfrm>
            <a:off x="1744449" y="2284730"/>
            <a:ext cx="28384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Full conditional probability of a subcase Y=</a:t>
            </a:r>
            <a:r>
              <a:rPr lang="en-US" sz="1000" b="1" i="0" u="none" strike="noStrike" cap="none">
                <a:solidFill>
                  <a:schemeClr val="dk1"/>
                </a:solidFill>
                <a:latin typeface="Georgia"/>
                <a:ea typeface="Georgia"/>
                <a:cs typeface="Georgia"/>
                <a:sym typeface="Georgia"/>
              </a:rPr>
              <a:t> </a:t>
            </a:r>
            <a:r>
              <a:rPr lang="en-US" sz="1000" b="0" i="0" u="none" strike="noStrike" cap="none">
                <a:solidFill>
                  <a:schemeClr val="dk1"/>
                </a:solidFill>
                <a:latin typeface="Georgia"/>
                <a:ea typeface="Georgia"/>
                <a:cs typeface="Georgia"/>
                <a:sym typeface="Georgia"/>
              </a:rPr>
              <a:t>y</a:t>
            </a:r>
            <a:r>
              <a:rPr lang="en-US" sz="1000" b="0" i="0" u="none" strike="noStrike" cap="none" baseline="-25000">
                <a:solidFill>
                  <a:schemeClr val="dk1"/>
                </a:solidFill>
                <a:latin typeface="Georgia"/>
                <a:ea typeface="Georgia"/>
                <a:cs typeface="Georgia"/>
                <a:sym typeface="Georgia"/>
              </a:rPr>
              <a:t>2</a:t>
            </a:r>
            <a:r>
              <a:rPr lang="en-US" sz="1000" b="0" i="0" u="none" strike="noStrike" cap="none">
                <a:solidFill>
                  <a:schemeClr val="dk1"/>
                </a:solidFill>
                <a:latin typeface="Georgia"/>
                <a:ea typeface="Georgia"/>
                <a:cs typeface="Georgia"/>
                <a:sym typeface="Georgia"/>
              </a:rPr>
              <a:t> </a:t>
            </a:r>
            <a:endParaRPr sz="1400" b="0" i="0" u="none" strike="noStrike" cap="none">
              <a:solidFill>
                <a:srgbClr val="000000"/>
              </a:solidFill>
              <a:latin typeface="Arial"/>
              <a:ea typeface="Arial"/>
              <a:cs typeface="Arial"/>
              <a:sym typeface="Arial"/>
            </a:endParaRPr>
          </a:p>
        </p:txBody>
      </p:sp>
      <p:cxnSp>
        <p:nvCxnSpPr>
          <p:cNvPr id="284" name="Google Shape;284;p34"/>
          <p:cNvCxnSpPr/>
          <p:nvPr/>
        </p:nvCxnSpPr>
        <p:spPr>
          <a:xfrm rot="10800000">
            <a:off x="3581060" y="1724201"/>
            <a:ext cx="395152" cy="598902"/>
          </a:xfrm>
          <a:prstGeom prst="straightConnector1">
            <a:avLst/>
          </a:prstGeom>
          <a:noFill/>
          <a:ln w="44450" cap="flat" cmpd="sng">
            <a:solidFill>
              <a:srgbClr val="4A7DBA"/>
            </a:solidFill>
            <a:prstDash val="solid"/>
            <a:round/>
            <a:headEnd type="none" w="sm" len="sm"/>
            <a:tailEnd type="stealth"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7493"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Bayes classifier quiz practice</a:t>
            </a:r>
            <a:endParaRPr/>
          </a:p>
        </p:txBody>
      </p:sp>
      <p:sp>
        <p:nvSpPr>
          <p:cNvPr id="290" name="Google Shape;290;p35"/>
          <p:cNvSpPr txBox="1">
            <a:spLocks noGrp="1"/>
          </p:cNvSpPr>
          <p:nvPr>
            <p:ph type="body" idx="1"/>
          </p:nvPr>
        </p:nvSpPr>
        <p:spPr>
          <a:xfrm>
            <a:off x="181110" y="663575"/>
            <a:ext cx="4282865" cy="2063397"/>
          </a:xfrm>
          <a:prstGeom prst="rect">
            <a:avLst/>
          </a:prstGeom>
          <a:noFill/>
          <a:ln>
            <a:noFill/>
          </a:ln>
        </p:spPr>
        <p:txBody>
          <a:bodyPr spcFirstLastPara="1" wrap="square" lIns="0" tIns="0" rIns="0" bIns="0" anchor="t" anchorCtr="0">
            <a:normAutofit/>
          </a:bodyPr>
          <a:lstStyle/>
          <a:p>
            <a:pPr marL="0" lvl="0" indent="86434" algn="l" rtl="0">
              <a:lnSpc>
                <a:spcPct val="100000"/>
              </a:lnSpc>
              <a:spcBef>
                <a:spcPts val="0"/>
              </a:spcBef>
              <a:spcAft>
                <a:spcPts val="0"/>
              </a:spcAft>
              <a:buSzPts val="1400"/>
              <a:buNone/>
            </a:pPr>
            <a:r>
              <a:rPr lang="en-US" sz="1210">
                <a:latin typeface="Georgia"/>
                <a:ea typeface="Georgia"/>
                <a:cs typeface="Georgia"/>
                <a:sym typeface="Georgia"/>
              </a:rPr>
              <a:t>Suppose, one of the classifiers in A-D is Bayesian. If r is the classifier's error rate, which of the classifiers is Bayesian? </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A: r = 0.14</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B: r = 0.137</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C: r = 0.13</a:t>
            </a:r>
            <a:endParaRPr/>
          </a:p>
          <a:p>
            <a:pPr marL="0" lvl="0" indent="86434" algn="l" rtl="0">
              <a:lnSpc>
                <a:spcPct val="100000"/>
              </a:lnSpc>
              <a:spcBef>
                <a:spcPts val="0"/>
              </a:spcBef>
              <a:spcAft>
                <a:spcPts val="0"/>
              </a:spcAft>
              <a:buSzPts val="1400"/>
              <a:buNone/>
            </a:pPr>
            <a:r>
              <a:rPr lang="en-US" sz="1210">
                <a:latin typeface="Georgia"/>
                <a:ea typeface="Georgia"/>
                <a:cs typeface="Georgia"/>
                <a:sym typeface="Georgia"/>
              </a:rPr>
              <a:t>D: r = 0.135</a:t>
            </a:r>
            <a:endParaRPr/>
          </a:p>
          <a:p>
            <a:pPr marL="0" lvl="0" indent="86434" algn="l" rtl="0">
              <a:lnSpc>
                <a:spcPct val="100000"/>
              </a:lnSpc>
              <a:spcBef>
                <a:spcPts val="0"/>
              </a:spcBef>
              <a:spcAft>
                <a:spcPts val="0"/>
              </a:spcAft>
              <a:buSzPts val="1400"/>
              <a:buNone/>
            </a:pPr>
            <a:endParaRPr sz="121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36" descr="71.png"/>
          <p:cNvPicPr preferRelativeResize="0"/>
          <p:nvPr/>
        </p:nvPicPr>
        <p:blipFill rotWithShape="1">
          <a:blip r:embed="rId3">
            <a:alphaModFix/>
          </a:blip>
          <a:srcRect/>
          <a:stretch/>
        </p:blipFill>
        <p:spPr>
          <a:xfrm>
            <a:off x="3116723" y="344145"/>
            <a:ext cx="1285511" cy="1050474"/>
          </a:xfrm>
          <a:prstGeom prst="rect">
            <a:avLst/>
          </a:prstGeom>
          <a:noFill/>
          <a:ln>
            <a:noFill/>
          </a:ln>
        </p:spPr>
      </p:pic>
      <p:sp>
        <p:nvSpPr>
          <p:cNvPr id="296" name="Google Shape;296;p36"/>
          <p:cNvSpPr txBox="1">
            <a:spLocks noGrp="1"/>
          </p:cNvSpPr>
          <p:nvPr>
            <p:ph type="title"/>
          </p:nvPr>
        </p:nvSpPr>
        <p:spPr>
          <a:xfrm>
            <a:off x="0" y="1735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297" name="Google Shape;297;p36"/>
          <p:cNvSpPr txBox="1">
            <a:spLocks noGrp="1"/>
          </p:cNvSpPr>
          <p:nvPr>
            <p:ph type="body" idx="1"/>
          </p:nvPr>
        </p:nvSpPr>
        <p:spPr>
          <a:xfrm>
            <a:off x="185256" y="470247"/>
            <a:ext cx="2756870" cy="8177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Joint distribution of 3 variables: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Probability space of a size 2</a:t>
            </a:r>
            <a:r>
              <a:rPr lang="en-US" sz="1000" baseline="30000">
                <a:latin typeface="Georgia"/>
                <a:ea typeface="Georgia"/>
                <a:cs typeface="Georgia"/>
                <a:sym typeface="Georgia"/>
              </a:rPr>
              <a:t>3</a:t>
            </a:r>
            <a:r>
              <a:rPr lang="en-US" sz="1000">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Use 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to predict Y </a:t>
            </a:r>
            <a:endParaRPr/>
          </a:p>
          <a:p>
            <a:pPr marL="0" lvl="0" indent="0" algn="l" rtl="0">
              <a:lnSpc>
                <a:spcPct val="100000"/>
              </a:lnSpc>
              <a:spcBef>
                <a:spcPts val="0"/>
              </a:spcBef>
              <a:spcAft>
                <a:spcPts val="0"/>
              </a:spcAft>
              <a:buClr>
                <a:schemeClr val="dk1"/>
              </a:buClr>
              <a:buSzPts val="1000"/>
              <a:buFont typeface="Georgia"/>
              <a:buNone/>
            </a:pPr>
            <a:r>
              <a:rPr lang="en-US" sz="1000">
                <a:latin typeface="Georgia"/>
                <a:ea typeface="Georgia"/>
                <a:cs typeface="Georgia"/>
                <a:sym typeface="Georgia"/>
              </a:rPr>
              <a:t>(X</a:t>
            </a:r>
            <a:r>
              <a:rPr lang="en-US" sz="1000" baseline="-25000">
                <a:latin typeface="Georgia"/>
                <a:ea typeface="Georgia"/>
                <a:cs typeface="Georgia"/>
                <a:sym typeface="Georgia"/>
              </a:rPr>
              <a:t>1</a:t>
            </a:r>
            <a:r>
              <a:rPr lang="en-US" sz="1000">
                <a:latin typeface="Georgia"/>
                <a:ea typeface="Georgia"/>
                <a:cs typeface="Georgia"/>
                <a:sym typeface="Georgia"/>
              </a:rPr>
              <a:t>, X</a:t>
            </a:r>
            <a:r>
              <a:rPr lang="en-US" sz="1000" baseline="-25000">
                <a:latin typeface="Georgia"/>
                <a:ea typeface="Georgia"/>
                <a:cs typeface="Georgia"/>
                <a:sym typeface="Georgia"/>
              </a:rPr>
              <a:t>2</a:t>
            </a:r>
            <a:r>
              <a:rPr lang="en-US" sz="1000">
                <a:latin typeface="Georgia"/>
                <a:ea typeface="Georgia"/>
                <a:cs typeface="Georgia"/>
                <a:sym typeface="Georgia"/>
              </a:rPr>
              <a:t>)  -&gt;  Y </a:t>
            </a:r>
            <a:endParaRPr sz="1000">
              <a:latin typeface="Georgia"/>
              <a:ea typeface="Georgia"/>
              <a:cs typeface="Georgia"/>
              <a:sym typeface="Georgia"/>
            </a:endParaRPr>
          </a:p>
          <a:p>
            <a:pPr marL="0" lvl="0" indent="0" algn="l" rtl="0">
              <a:lnSpc>
                <a:spcPct val="100000"/>
              </a:lnSpc>
              <a:spcBef>
                <a:spcPts val="0"/>
              </a:spcBef>
              <a:spcAft>
                <a:spcPts val="0"/>
              </a:spcAft>
              <a:buClr>
                <a:schemeClr val="dk1"/>
              </a:buClr>
              <a:buSzPts val="1000"/>
              <a:buFont typeface="PMingLiU"/>
              <a:buNone/>
            </a:pPr>
            <a:endParaRPr sz="1000">
              <a:latin typeface="Georgia"/>
              <a:ea typeface="Georgia"/>
              <a:cs typeface="Georgia"/>
              <a:sym typeface="Georgia"/>
            </a:endParaRPr>
          </a:p>
        </p:txBody>
      </p:sp>
      <p:graphicFrame>
        <p:nvGraphicFramePr>
          <p:cNvPr id="298" name="Google Shape;298;p36"/>
          <p:cNvGraphicFramePr/>
          <p:nvPr/>
        </p:nvGraphicFramePr>
        <p:xfrm>
          <a:off x="213179" y="2032522"/>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299" name="Google Shape;299;p36"/>
          <p:cNvCxnSpPr/>
          <p:nvPr/>
        </p:nvCxnSpPr>
        <p:spPr>
          <a:xfrm>
            <a:off x="213179" y="2025856"/>
            <a:ext cx="450900" cy="304140"/>
          </a:xfrm>
          <a:prstGeom prst="straightConnector1">
            <a:avLst/>
          </a:prstGeom>
          <a:noFill/>
          <a:ln w="9525" cap="flat" cmpd="sng">
            <a:solidFill>
              <a:srgbClr val="4A7DBA"/>
            </a:solidFill>
            <a:prstDash val="solid"/>
            <a:round/>
            <a:headEnd type="none" w="sm" len="sm"/>
            <a:tailEnd type="none" w="sm" len="sm"/>
          </a:ln>
        </p:spPr>
      </p:cxnSp>
      <p:sp>
        <p:nvSpPr>
          <p:cNvPr id="300" name="Google Shape;300;p36"/>
          <p:cNvSpPr txBox="1"/>
          <p:nvPr/>
        </p:nvSpPr>
        <p:spPr>
          <a:xfrm>
            <a:off x="413310" y="1963848"/>
            <a:ext cx="327334"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1</a:t>
            </a:r>
            <a:endParaRPr sz="1210" b="1" i="0" u="none" strike="noStrike" cap="none" dirty="0">
              <a:solidFill>
                <a:schemeClr val="dk1"/>
              </a:solidFill>
              <a:latin typeface="Georgia"/>
              <a:ea typeface="Georgia"/>
              <a:cs typeface="Georgia"/>
              <a:sym typeface="Georgia"/>
            </a:endParaRPr>
          </a:p>
        </p:txBody>
      </p:sp>
      <p:sp>
        <p:nvSpPr>
          <p:cNvPr id="301" name="Google Shape;301;p36"/>
          <p:cNvSpPr txBox="1"/>
          <p:nvPr/>
        </p:nvSpPr>
        <p:spPr>
          <a:xfrm>
            <a:off x="154032" y="2061461"/>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dirty="0">
                <a:solidFill>
                  <a:schemeClr val="dk1"/>
                </a:solidFill>
                <a:latin typeface="Georgia"/>
                <a:ea typeface="Georgia"/>
                <a:cs typeface="Georgia"/>
                <a:sym typeface="Georgia"/>
              </a:rPr>
              <a:t>x</a:t>
            </a:r>
            <a:r>
              <a:rPr lang="en-US" sz="1210" b="1" i="0" u="none" strike="noStrike" cap="none" baseline="-25000" dirty="0">
                <a:solidFill>
                  <a:schemeClr val="dk1"/>
                </a:solidFill>
                <a:latin typeface="Georgia"/>
                <a:ea typeface="Georgia"/>
                <a:cs typeface="Georgia"/>
                <a:sym typeface="Georgia"/>
              </a:rPr>
              <a:t>2</a:t>
            </a:r>
            <a:endParaRPr sz="1210" b="1" i="0" u="none" strike="noStrike" cap="none" dirty="0">
              <a:solidFill>
                <a:schemeClr val="dk1"/>
              </a:solidFill>
              <a:latin typeface="Georgia"/>
              <a:ea typeface="Georgia"/>
              <a:cs typeface="Georgia"/>
              <a:sym typeface="Georgia"/>
            </a:endParaRPr>
          </a:p>
        </p:txBody>
      </p:sp>
      <p:pic>
        <p:nvPicPr>
          <p:cNvPr id="302" name="Google Shape;302;p36"/>
          <p:cNvPicPr preferRelativeResize="0"/>
          <p:nvPr/>
        </p:nvPicPr>
        <p:blipFill rotWithShape="1">
          <a:blip r:embed="rId4">
            <a:alphaModFix/>
          </a:blip>
          <a:srcRect/>
          <a:stretch/>
        </p:blipFill>
        <p:spPr>
          <a:xfrm>
            <a:off x="151987" y="1686475"/>
            <a:ext cx="1584325" cy="224373"/>
          </a:xfrm>
          <a:prstGeom prst="rect">
            <a:avLst/>
          </a:prstGeom>
          <a:noFill/>
          <a:ln>
            <a:noFill/>
          </a:ln>
        </p:spPr>
      </p:pic>
      <p:cxnSp>
        <p:nvCxnSpPr>
          <p:cNvPr id="303" name="Google Shape;303;p36"/>
          <p:cNvCxnSpPr/>
          <p:nvPr/>
        </p:nvCxnSpPr>
        <p:spPr>
          <a:xfrm flipH="1">
            <a:off x="1289768" y="1945606"/>
            <a:ext cx="321060" cy="509486"/>
          </a:xfrm>
          <a:prstGeom prst="straightConnector1">
            <a:avLst/>
          </a:prstGeom>
          <a:noFill/>
          <a:ln w="44450" cap="flat" cmpd="sng">
            <a:solidFill>
              <a:srgbClr val="4A7DBA"/>
            </a:solidFill>
            <a:prstDash val="solid"/>
            <a:round/>
            <a:headEnd type="none" w="sm" len="sm"/>
            <a:tailEnd type="stealth" w="med" len="med"/>
          </a:ln>
        </p:spPr>
      </p:cxnSp>
      <p:pic>
        <p:nvPicPr>
          <p:cNvPr id="304" name="Google Shape;304;p36"/>
          <p:cNvPicPr preferRelativeResize="0"/>
          <p:nvPr/>
        </p:nvPicPr>
        <p:blipFill rotWithShape="1">
          <a:blip r:embed="rId5">
            <a:alphaModFix/>
          </a:blip>
          <a:srcRect/>
          <a:stretch/>
        </p:blipFill>
        <p:spPr>
          <a:xfrm>
            <a:off x="246063" y="3097213"/>
            <a:ext cx="1231900" cy="230187"/>
          </a:xfrm>
          <a:prstGeom prst="rect">
            <a:avLst/>
          </a:prstGeom>
          <a:noFill/>
          <a:ln>
            <a:noFill/>
          </a:ln>
        </p:spPr>
      </p:pic>
      <p:graphicFrame>
        <p:nvGraphicFramePr>
          <p:cNvPr id="305" name="Google Shape;305;p36"/>
          <p:cNvGraphicFramePr/>
          <p:nvPr/>
        </p:nvGraphicFramePr>
        <p:xfrm>
          <a:off x="2560060" y="2056765"/>
          <a:ext cx="1168200" cy="904650"/>
        </p:xfrm>
        <a:graphic>
          <a:graphicData uri="http://schemas.openxmlformats.org/drawingml/2006/table">
            <a:tbl>
              <a:tblPr firstRow="1" bandRow="1">
                <a:noFill/>
                <a:tableStyleId>{48EFB82E-E45C-4DF4-AFD7-8C2AADFE851E}</a:tableStyleId>
              </a:tblPr>
              <a:tblGrid>
                <a:gridCol w="451975">
                  <a:extLst>
                    <a:ext uri="{9D8B030D-6E8A-4147-A177-3AD203B41FA5}">
                      <a16:colId xmlns:a16="http://schemas.microsoft.com/office/drawing/2014/main" val="20000"/>
                    </a:ext>
                  </a:extLst>
                </a:gridCol>
                <a:gridCol w="413675">
                  <a:extLst>
                    <a:ext uri="{9D8B030D-6E8A-4147-A177-3AD203B41FA5}">
                      <a16:colId xmlns:a16="http://schemas.microsoft.com/office/drawing/2014/main" val="20001"/>
                    </a:ext>
                  </a:extLst>
                </a:gridCol>
                <a:gridCol w="302550">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11</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12</a:t>
                      </a:r>
                      <a:r>
                        <a:rPr lang="en-US" sz="1200" u="none" strike="noStrike" cap="none">
                          <a:solidFill>
                            <a:schemeClr val="dk1"/>
                          </a:solidFill>
                          <a:latin typeface="Calibri"/>
                          <a:ea typeface="Calibri"/>
                          <a:cs typeface="Calibri"/>
                          <a:sym typeface="Calibri"/>
                        </a:rPr>
                        <a:t> </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21</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tc>
                  <a:txBody>
                    <a:bodyPr/>
                    <a:lstStyle/>
                    <a:p>
                      <a:pPr marL="0" marR="0" lvl="0" indent="0" algn="ctr" rtl="0">
                        <a:lnSpc>
                          <a:spcPct val="100000"/>
                        </a:lnSpc>
                        <a:spcBef>
                          <a:spcPts val="0"/>
                        </a:spcBef>
                        <a:spcAft>
                          <a:spcPts val="0"/>
                        </a:spcAft>
                        <a:buClr>
                          <a:schemeClr val="dk1"/>
                        </a:buClr>
                        <a:buSzPts val="1200"/>
                        <a:buFont typeface="Calibri"/>
                        <a:buNone/>
                      </a:pPr>
                      <a:r>
                        <a:rPr lang="en-US" sz="1200" u="none" strike="noStrike" cap="none" dirty="0">
                          <a:solidFill>
                            <a:schemeClr val="dk1"/>
                          </a:solidFill>
                          <a:latin typeface="Calibri"/>
                          <a:ea typeface="Calibri"/>
                          <a:cs typeface="Calibri"/>
                          <a:sym typeface="Calibri"/>
                        </a:rPr>
                        <a:t>q</a:t>
                      </a:r>
                      <a:r>
                        <a:rPr lang="en-US" sz="1200" u="none" strike="noStrike" cap="none" baseline="-25000" dirty="0">
                          <a:solidFill>
                            <a:schemeClr val="dk1"/>
                          </a:solidFill>
                          <a:latin typeface="Calibri"/>
                          <a:ea typeface="Calibri"/>
                          <a:cs typeface="Calibri"/>
                          <a:sym typeface="Calibri"/>
                        </a:rPr>
                        <a:t>22</a:t>
                      </a:r>
                      <a:r>
                        <a:rPr lang="en-US" sz="1200" u="none" strike="noStrike" cap="none" dirty="0">
                          <a:solidFill>
                            <a:schemeClr val="dk1"/>
                          </a:solidFill>
                          <a:latin typeface="Calibri"/>
                          <a:ea typeface="Calibri"/>
                          <a:cs typeface="Calibri"/>
                          <a:sym typeface="Calibri"/>
                        </a:rPr>
                        <a:t> </a:t>
                      </a:r>
                      <a:endParaRPr sz="1400" u="none" strike="noStrike" cap="none" dirty="0"/>
                    </a:p>
                  </a:txBody>
                  <a:tcPr marL="34575" marR="34575" marT="17300" marB="17300"/>
                </a:tc>
                <a:extLst>
                  <a:ext uri="{0D108BD9-81ED-4DB2-BD59-A6C34878D82A}">
                    <a16:rowId xmlns:a16="http://schemas.microsoft.com/office/drawing/2014/main" val="10002"/>
                  </a:ext>
                </a:extLst>
              </a:tr>
            </a:tbl>
          </a:graphicData>
        </a:graphic>
      </p:graphicFrame>
      <p:cxnSp>
        <p:nvCxnSpPr>
          <p:cNvPr id="306" name="Google Shape;306;p36"/>
          <p:cNvCxnSpPr/>
          <p:nvPr/>
        </p:nvCxnSpPr>
        <p:spPr>
          <a:xfrm>
            <a:off x="2569178" y="2064862"/>
            <a:ext cx="450900" cy="304140"/>
          </a:xfrm>
          <a:prstGeom prst="straightConnector1">
            <a:avLst/>
          </a:prstGeom>
          <a:noFill/>
          <a:ln w="9525" cap="flat" cmpd="sng">
            <a:solidFill>
              <a:srgbClr val="4A7DBA"/>
            </a:solidFill>
            <a:prstDash val="solid"/>
            <a:round/>
            <a:headEnd type="none" w="sm" len="sm"/>
            <a:tailEnd type="none" w="sm" len="sm"/>
          </a:ln>
        </p:spPr>
      </p:cxnSp>
      <p:sp>
        <p:nvSpPr>
          <p:cNvPr id="307" name="Google Shape;307;p36"/>
          <p:cNvSpPr txBox="1"/>
          <p:nvPr/>
        </p:nvSpPr>
        <p:spPr>
          <a:xfrm>
            <a:off x="1122266" y="1322742"/>
            <a:ext cx="19944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eorgia"/>
                <a:ea typeface="Georgia"/>
                <a:cs typeface="Georgia"/>
                <a:sym typeface="Georgia"/>
              </a:rPr>
              <a:t>Tables of joint conditional </a:t>
            </a:r>
            <a:endParaRPr sz="1400" b="0" i="0" u="none" strike="noStrike" cap="none">
              <a:solidFill>
                <a:srgbClr val="000000"/>
              </a:solidFill>
              <a:latin typeface="Arial"/>
              <a:ea typeface="Arial"/>
              <a:cs typeface="Arial"/>
              <a:sym typeface="Arial"/>
            </a:endParaRPr>
          </a:p>
        </p:txBody>
      </p:sp>
      <p:sp>
        <p:nvSpPr>
          <p:cNvPr id="308" name="Google Shape;308;p36"/>
          <p:cNvSpPr txBox="1"/>
          <p:nvPr/>
        </p:nvSpPr>
        <p:spPr>
          <a:xfrm>
            <a:off x="2508506" y="2083995"/>
            <a:ext cx="340158"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pic>
        <p:nvPicPr>
          <p:cNvPr id="309" name="Google Shape;309;p36"/>
          <p:cNvPicPr preferRelativeResize="0"/>
          <p:nvPr/>
        </p:nvPicPr>
        <p:blipFill rotWithShape="1">
          <a:blip r:embed="rId6">
            <a:alphaModFix/>
          </a:blip>
          <a:srcRect/>
          <a:stretch/>
        </p:blipFill>
        <p:spPr>
          <a:xfrm>
            <a:off x="2560060" y="1652100"/>
            <a:ext cx="1376940" cy="249725"/>
          </a:xfrm>
          <a:prstGeom prst="rect">
            <a:avLst/>
          </a:prstGeom>
          <a:noFill/>
          <a:ln>
            <a:noFill/>
          </a:ln>
        </p:spPr>
      </p:pic>
      <p:cxnSp>
        <p:nvCxnSpPr>
          <p:cNvPr id="310" name="Google Shape;310;p36"/>
          <p:cNvCxnSpPr/>
          <p:nvPr/>
        </p:nvCxnSpPr>
        <p:spPr>
          <a:xfrm flipH="1">
            <a:off x="3621910" y="1887453"/>
            <a:ext cx="207140" cy="536689"/>
          </a:xfrm>
          <a:prstGeom prst="straightConnector1">
            <a:avLst/>
          </a:prstGeom>
          <a:noFill/>
          <a:ln w="44450" cap="flat" cmpd="sng">
            <a:solidFill>
              <a:srgbClr val="4A7DBA"/>
            </a:solidFill>
            <a:prstDash val="solid"/>
            <a:round/>
            <a:headEnd type="none" w="sm" len="sm"/>
            <a:tailEnd type="stealth" w="med" len="med"/>
          </a:ln>
        </p:spPr>
      </p:cxnSp>
      <p:pic>
        <p:nvPicPr>
          <p:cNvPr id="311" name="Google Shape;311;p36"/>
          <p:cNvPicPr preferRelativeResize="0"/>
          <p:nvPr/>
        </p:nvPicPr>
        <p:blipFill rotWithShape="1">
          <a:blip r:embed="rId7">
            <a:alphaModFix/>
          </a:blip>
          <a:srcRect/>
          <a:stretch/>
        </p:blipFill>
        <p:spPr>
          <a:xfrm>
            <a:off x="2589213" y="3068638"/>
            <a:ext cx="1500187" cy="255587"/>
          </a:xfrm>
          <a:prstGeom prst="rect">
            <a:avLst/>
          </a:prstGeom>
          <a:noFill/>
          <a:ln>
            <a:noFill/>
          </a:ln>
        </p:spPr>
      </p:pic>
      <p:pic>
        <p:nvPicPr>
          <p:cNvPr id="312" name="Google Shape;312;p36"/>
          <p:cNvPicPr preferRelativeResize="0"/>
          <p:nvPr/>
        </p:nvPicPr>
        <p:blipFill rotWithShape="1">
          <a:blip r:embed="rId8">
            <a:alphaModFix/>
          </a:blip>
          <a:srcRect/>
          <a:stretch/>
        </p:blipFill>
        <p:spPr>
          <a:xfrm>
            <a:off x="1472943" y="2369002"/>
            <a:ext cx="766766" cy="351958"/>
          </a:xfrm>
          <a:prstGeom prst="rect">
            <a:avLst/>
          </a:prstGeom>
          <a:noFill/>
          <a:ln>
            <a:noFill/>
          </a:ln>
        </p:spPr>
      </p:pic>
      <p:pic>
        <p:nvPicPr>
          <p:cNvPr id="313" name="Google Shape;313;p36"/>
          <p:cNvPicPr preferRelativeResize="0"/>
          <p:nvPr/>
        </p:nvPicPr>
        <p:blipFill rotWithShape="1">
          <a:blip r:embed="rId9">
            <a:alphaModFix/>
          </a:blip>
          <a:srcRect/>
          <a:stretch/>
        </p:blipFill>
        <p:spPr>
          <a:xfrm>
            <a:off x="3786188" y="2341563"/>
            <a:ext cx="761880" cy="355544"/>
          </a:xfrm>
          <a:prstGeom prst="rect">
            <a:avLst/>
          </a:prstGeom>
          <a:noFill/>
          <a:ln>
            <a:noFill/>
          </a:ln>
        </p:spPr>
      </p:pic>
      <p:sp>
        <p:nvSpPr>
          <p:cNvPr id="22" name="TextBox 21">
            <a:extLst>
              <a:ext uri="{FF2B5EF4-FFF2-40B4-BE49-F238E27FC236}">
                <a16:creationId xmlns:a16="http://schemas.microsoft.com/office/drawing/2014/main" id="{0B0CE338-9AC7-48F4-9BBE-4B2F87D30C72}"/>
              </a:ext>
            </a:extLst>
          </p:cNvPr>
          <p:cNvSpPr txBox="1"/>
          <p:nvPr/>
        </p:nvSpPr>
        <p:spPr>
          <a:xfrm>
            <a:off x="2645177" y="2012324"/>
            <a:ext cx="543742"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200"/>
              <a:buFont typeface="Arial"/>
              <a:buNone/>
            </a:pPr>
            <a:r>
              <a:rPr lang="en-US" sz="1400" u="none" strike="noStrike" cap="none" dirty="0">
                <a:latin typeface="Georgia"/>
                <a:ea typeface="Georgia"/>
                <a:cs typeface="Georgia"/>
                <a:sym typeface="Georgia"/>
              </a:rPr>
              <a:t>x</a:t>
            </a:r>
            <a:r>
              <a:rPr lang="en-US" sz="1400" u="none" strike="noStrike" cap="none" baseline="-25000" dirty="0">
                <a:latin typeface="Georgia"/>
                <a:ea typeface="Georgia"/>
                <a:cs typeface="Georgia"/>
                <a:sym typeface="Georgia"/>
              </a:rPr>
              <a:t>1</a:t>
            </a:r>
            <a:endParaRPr lang="en-US" sz="1400" u="none" strike="noStrike" cap="none" dirty="0">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37"/>
          <p:cNvSpPr txBox="1">
            <a:spLocks noGrp="1"/>
          </p:cNvSpPr>
          <p:nvPr>
            <p:ph type="title"/>
          </p:nvPr>
        </p:nvSpPr>
        <p:spPr>
          <a:xfrm>
            <a:off x="23936" y="22976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19" name="Google Shape;319;p37"/>
          <p:cNvSpPr txBox="1">
            <a:spLocks noGrp="1"/>
          </p:cNvSpPr>
          <p:nvPr>
            <p:ph type="body" idx="1"/>
          </p:nvPr>
        </p:nvSpPr>
        <p:spPr>
          <a:xfrm>
            <a:off x="117311" y="790690"/>
            <a:ext cx="4414582" cy="507831"/>
          </a:xfrm>
          <a:prstGeom prst="rect">
            <a:avLst/>
          </a:prstGeom>
          <a:noFill/>
          <a:ln>
            <a:noFill/>
          </a:ln>
        </p:spPr>
        <p:txBody>
          <a:bodyPr spcFirstLastPara="1" wrap="square" lIns="0" tIns="0" rIns="0" bIns="0" anchor="t" anchorCtr="0">
            <a:spAutoFit/>
          </a:bodyPr>
          <a:lstStyle/>
          <a:p>
            <a:pPr marL="0" lvl="0" indent="86434" algn="l" rtl="0">
              <a:lnSpc>
                <a:spcPct val="100000"/>
              </a:lnSpc>
              <a:spcBef>
                <a:spcPts val="0"/>
              </a:spcBef>
              <a:spcAft>
                <a:spcPts val="0"/>
              </a:spcAft>
              <a:buSzPts val="1400"/>
              <a:buNone/>
            </a:pPr>
            <a:r>
              <a:rPr lang="en-US">
                <a:latin typeface="Georgia"/>
                <a:ea typeface="Georgia"/>
                <a:cs typeface="Georgia"/>
                <a:sym typeface="Georgia"/>
              </a:rPr>
              <a:t>Suppose, we have our predictors  X</a:t>
            </a:r>
            <a:r>
              <a:rPr lang="en-US" baseline="-25000">
                <a:latin typeface="Georgia"/>
                <a:ea typeface="Georgia"/>
                <a:cs typeface="Georgia"/>
                <a:sym typeface="Georgia"/>
              </a:rPr>
              <a:t>1 </a:t>
            </a:r>
            <a:r>
              <a:rPr lang="en-US">
                <a:latin typeface="Georgia"/>
                <a:ea typeface="Georgia"/>
                <a:cs typeface="Georgia"/>
                <a:sym typeface="Georgia"/>
              </a:rPr>
              <a:t>= 1, X</a:t>
            </a:r>
            <a:r>
              <a:rPr lang="en-US" baseline="-25000">
                <a:latin typeface="Georgia"/>
                <a:ea typeface="Georgia"/>
                <a:cs typeface="Georgia"/>
                <a:sym typeface="Georgia"/>
              </a:rPr>
              <a:t>2</a:t>
            </a:r>
            <a:r>
              <a:rPr lang="en-US">
                <a:latin typeface="Georgia"/>
                <a:ea typeface="Georgia"/>
                <a:cs typeface="Georgia"/>
                <a:sym typeface="Georgia"/>
              </a:rPr>
              <a:t> = 1  What is the most precise prediction for Y?  Again, we compute 2 posterior probabilities </a:t>
            </a:r>
            <a:endParaRPr/>
          </a:p>
          <a:p>
            <a:pPr marL="0" lvl="0" indent="86434" algn="l" rtl="0">
              <a:lnSpc>
                <a:spcPct val="100000"/>
              </a:lnSpc>
              <a:spcBef>
                <a:spcPts val="0"/>
              </a:spcBef>
              <a:spcAft>
                <a:spcPts val="0"/>
              </a:spcAft>
              <a:buSzPts val="1400"/>
              <a:buNone/>
            </a:pPr>
            <a:endParaRPr>
              <a:latin typeface="Georgia"/>
              <a:ea typeface="Georgia"/>
              <a:cs typeface="Georgia"/>
              <a:sym typeface="Georgia"/>
            </a:endParaRPr>
          </a:p>
        </p:txBody>
      </p:sp>
      <p:sp>
        <p:nvSpPr>
          <p:cNvPr id="320" name="Google Shape;320;p37"/>
          <p:cNvSpPr txBox="1"/>
          <p:nvPr/>
        </p:nvSpPr>
        <p:spPr>
          <a:xfrm>
            <a:off x="171450" y="1270000"/>
            <a:ext cx="1651000" cy="4953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1" name="Google Shape;321;p37"/>
          <p:cNvSpPr/>
          <p:nvPr/>
        </p:nvSpPr>
        <p:spPr>
          <a:xfrm>
            <a:off x="1812408" y="1179415"/>
            <a:ext cx="2743200" cy="7443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and choose the larger.  This will be an ideal Bayes classifier based on 2 predictors.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compute these posteriors?  By Bayes formula.  </a:t>
            </a:r>
            <a:endParaRPr sz="1400" b="0" i="0" u="none" strike="noStrike" cap="none">
              <a:solidFill>
                <a:srgbClr val="000000"/>
              </a:solidFill>
              <a:latin typeface="Arial"/>
              <a:ea typeface="Arial"/>
              <a:cs typeface="Arial"/>
              <a:sym typeface="Arial"/>
            </a:endParaRPr>
          </a:p>
        </p:txBody>
      </p:sp>
      <p:pic>
        <p:nvPicPr>
          <p:cNvPr id="322" name="Google Shape;322;p37"/>
          <p:cNvPicPr preferRelativeResize="0"/>
          <p:nvPr/>
        </p:nvPicPr>
        <p:blipFill rotWithShape="1">
          <a:blip r:embed="rId4">
            <a:alphaModFix/>
          </a:blip>
          <a:srcRect/>
          <a:stretch/>
        </p:blipFill>
        <p:spPr>
          <a:xfrm>
            <a:off x="815975" y="1952625"/>
            <a:ext cx="2708275" cy="768350"/>
          </a:xfrm>
          <a:prstGeom prst="rect">
            <a:avLst/>
          </a:prstGeom>
          <a:noFill/>
          <a:ln>
            <a:noFill/>
          </a:ln>
        </p:spPr>
      </p:pic>
      <p:sp>
        <p:nvSpPr>
          <p:cNvPr id="323" name="Google Shape;323;p37"/>
          <p:cNvSpPr/>
          <p:nvPr/>
        </p:nvSpPr>
        <p:spPr>
          <a:xfrm>
            <a:off x="23936" y="2873375"/>
            <a:ext cx="3576943"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Which one is bigger?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Both have the same denominator.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So we need to compare just numerators. </a:t>
            </a:r>
            <a:endParaRPr sz="1400" b="0" i="0" u="none" strike="noStrike" cap="none">
              <a:solidFill>
                <a:srgbClr val="000000"/>
              </a:solidFill>
              <a:latin typeface="Arial"/>
              <a:ea typeface="Arial"/>
              <a:cs typeface="Arial"/>
              <a:sym typeface="Arial"/>
            </a:endParaRPr>
          </a:p>
        </p:txBody>
      </p:sp>
      <p:cxnSp>
        <p:nvCxnSpPr>
          <p:cNvPr id="324" name="Google Shape;324;p37"/>
          <p:cNvCxnSpPr/>
          <p:nvPr/>
        </p:nvCxnSpPr>
        <p:spPr>
          <a:xfrm>
            <a:off x="1812408" y="1270044"/>
            <a:ext cx="0" cy="563048"/>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Two predictors</a:t>
            </a:r>
            <a:endParaRPr/>
          </a:p>
        </p:txBody>
      </p:sp>
      <p:sp>
        <p:nvSpPr>
          <p:cNvPr id="330" name="Google Shape;330;p38"/>
          <p:cNvSpPr txBox="1"/>
          <p:nvPr/>
        </p:nvSpPr>
        <p:spPr>
          <a:xfrm>
            <a:off x="323850" y="587375"/>
            <a:ext cx="4114800" cy="259080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0" y="282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Fully estimated Bayes classifier example</a:t>
            </a:r>
            <a:endParaRPr>
              <a:solidFill>
                <a:srgbClr val="366092"/>
              </a:solidFill>
              <a:latin typeface="Georgia"/>
              <a:ea typeface="Georgia"/>
              <a:cs typeface="Georgia"/>
              <a:sym typeface="Georgia"/>
            </a:endParaRPr>
          </a:p>
        </p:txBody>
      </p:sp>
      <p:pic>
        <p:nvPicPr>
          <p:cNvPr id="336" name="Google Shape;336;p39" descr="72.png"/>
          <p:cNvPicPr preferRelativeResize="0">
            <a:picLocks noGrp="1"/>
          </p:cNvPicPr>
          <p:nvPr>
            <p:ph type="body" idx="1"/>
          </p:nvPr>
        </p:nvPicPr>
        <p:blipFill rotWithShape="1">
          <a:blip r:embed="rId3">
            <a:alphaModFix/>
          </a:blip>
          <a:srcRect/>
          <a:stretch/>
        </p:blipFill>
        <p:spPr>
          <a:xfrm>
            <a:off x="19050" y="815975"/>
            <a:ext cx="2155250" cy="1851218"/>
          </a:xfrm>
          <a:prstGeom prst="rect">
            <a:avLst/>
          </a:prstGeom>
          <a:noFill/>
          <a:ln>
            <a:noFill/>
          </a:ln>
        </p:spPr>
      </p:pic>
      <p:graphicFrame>
        <p:nvGraphicFramePr>
          <p:cNvPr id="337" name="Google Shape;337;p39"/>
          <p:cNvGraphicFramePr/>
          <p:nvPr/>
        </p:nvGraphicFramePr>
        <p:xfrm>
          <a:off x="2277828" y="968375"/>
          <a:ext cx="2313200" cy="1371600"/>
        </p:xfrm>
        <a:graphic>
          <a:graphicData uri="http://schemas.openxmlformats.org/drawingml/2006/table">
            <a:tbl>
              <a:tblPr firstRow="1" bandRow="1">
                <a:noFill/>
                <a:tableStyleId>{523F0C3C-ABBB-4C08-A10C-7B51948847E9}</a:tableStyleId>
              </a:tblPr>
              <a:tblGrid>
                <a:gridCol w="1156600">
                  <a:extLst>
                    <a:ext uri="{9D8B030D-6E8A-4147-A177-3AD203B41FA5}">
                      <a16:colId xmlns:a16="http://schemas.microsoft.com/office/drawing/2014/main" val="20000"/>
                    </a:ext>
                  </a:extLst>
                </a:gridCol>
                <a:gridCol w="115660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DAE5F1">
                        <a:alpha val="66274"/>
                      </a:srgbClr>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a:p>
                  </a:txBody>
                  <a:tcPr marL="34575" marR="34575" marT="17300" marB="17300">
                    <a:solidFill>
                      <a:srgbClr val="FDE9D8">
                        <a:alpha val="67450"/>
                      </a:srgbClr>
                    </a:solidFill>
                  </a:tcPr>
                </a:tc>
                <a:extLst>
                  <a:ext uri="{0D108BD9-81ED-4DB2-BD59-A6C34878D82A}">
                    <a16:rowId xmlns:a16="http://schemas.microsoft.com/office/drawing/2014/main" val="10000"/>
                  </a:ext>
                </a:extLst>
              </a:tr>
            </a:tbl>
          </a:graphicData>
        </a:graphic>
      </p:graphicFrame>
      <p:pic>
        <p:nvPicPr>
          <p:cNvPr id="338" name="Google Shape;338;p39"/>
          <p:cNvPicPr preferRelativeResize="0"/>
          <p:nvPr/>
        </p:nvPicPr>
        <p:blipFill rotWithShape="1">
          <a:blip r:embed="rId4">
            <a:alphaModFix/>
          </a:blip>
          <a:srcRect/>
          <a:stretch/>
        </p:blipFill>
        <p:spPr>
          <a:xfrm>
            <a:off x="2297113" y="1030288"/>
            <a:ext cx="1098550" cy="1122362"/>
          </a:xfrm>
          <a:prstGeom prst="rect">
            <a:avLst/>
          </a:prstGeom>
          <a:noFill/>
          <a:ln>
            <a:noFill/>
          </a:ln>
        </p:spPr>
      </p:pic>
      <p:pic>
        <p:nvPicPr>
          <p:cNvPr id="339" name="Google Shape;339;p39"/>
          <p:cNvPicPr preferRelativeResize="0"/>
          <p:nvPr/>
        </p:nvPicPr>
        <p:blipFill rotWithShape="1">
          <a:blip r:embed="rId5">
            <a:alphaModFix/>
          </a:blip>
          <a:srcRect/>
          <a:stretch/>
        </p:blipFill>
        <p:spPr>
          <a:xfrm>
            <a:off x="3467959" y="1042194"/>
            <a:ext cx="1082675" cy="1098550"/>
          </a:xfrm>
          <a:prstGeom prst="rect">
            <a:avLst/>
          </a:prstGeom>
          <a:noFill/>
          <a:ln>
            <a:noFill/>
          </a:ln>
        </p:spPr>
      </p:pic>
      <p:pic>
        <p:nvPicPr>
          <p:cNvPr id="340" name="Google Shape;340;p39"/>
          <p:cNvPicPr preferRelativeResize="0"/>
          <p:nvPr/>
        </p:nvPicPr>
        <p:blipFill rotWithShape="1">
          <a:blip r:embed="rId6">
            <a:alphaModFix/>
          </a:blip>
          <a:srcRect/>
          <a:stretch/>
        </p:blipFill>
        <p:spPr>
          <a:xfrm>
            <a:off x="2356238" y="2413794"/>
            <a:ext cx="2156402" cy="219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0" y="5065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47" name="Google Shape;347;p40"/>
          <p:cNvSpPr txBox="1">
            <a:spLocks noGrp="1"/>
          </p:cNvSpPr>
          <p:nvPr>
            <p:ph type="body" idx="1"/>
          </p:nvPr>
        </p:nvSpPr>
        <p:spPr>
          <a:xfrm>
            <a:off x="323119" y="840084"/>
            <a:ext cx="3976211"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As, before, consider joint distribution of 3 variables: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Y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Again, we illustrate just the minimal case of 2 values each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Probability space of a size 2</a:t>
            </a:r>
            <a:r>
              <a:rPr lang="en-US" baseline="30000">
                <a:latin typeface="Georgia"/>
                <a:ea typeface="Georgia"/>
                <a:cs typeface="Georgia"/>
                <a:sym typeface="Georgia"/>
              </a:rPr>
              <a:t>3</a:t>
            </a:r>
            <a:r>
              <a:rPr lang="en-US">
                <a:latin typeface="Georgia"/>
                <a:ea typeface="Georgia"/>
                <a:cs typeface="Georgia"/>
                <a:sym typeface="Georgia"/>
              </a:rPr>
              <a:t> = 8  </a:t>
            </a:r>
            <a:endParaRPr/>
          </a:p>
          <a:p>
            <a:pPr marL="0" lvl="0" indent="0" algn="l" rtl="0">
              <a:lnSpc>
                <a:spcPct val="100000"/>
              </a:lnSpc>
              <a:spcBef>
                <a:spcPts val="0"/>
              </a:spcBef>
              <a:spcAft>
                <a:spcPts val="0"/>
              </a:spcAft>
              <a:buClr>
                <a:schemeClr val="dk1"/>
              </a:buClr>
              <a:buSzPts val="1100"/>
              <a:buFont typeface="PMingLiU"/>
              <a:buNone/>
            </a:pPr>
            <a:endParaRPr>
              <a:latin typeface="Georgia"/>
              <a:ea typeface="Georgia"/>
              <a:cs typeface="Georgia"/>
              <a:sym typeface="Georgia"/>
            </a:endParaRPr>
          </a:p>
        </p:txBody>
      </p:sp>
      <p:pic>
        <p:nvPicPr>
          <p:cNvPr id="348" name="Google Shape;348;p40" descr="71.png"/>
          <p:cNvPicPr preferRelativeResize="0"/>
          <p:nvPr/>
        </p:nvPicPr>
        <p:blipFill rotWithShape="1">
          <a:blip r:embed="rId3">
            <a:alphaModFix/>
          </a:blip>
          <a:srcRect/>
          <a:stretch/>
        </p:blipFill>
        <p:spPr>
          <a:xfrm>
            <a:off x="214830" y="1618594"/>
            <a:ext cx="1527039" cy="1247842"/>
          </a:xfrm>
          <a:prstGeom prst="rect">
            <a:avLst/>
          </a:prstGeom>
          <a:noFill/>
          <a:ln>
            <a:noFill/>
          </a:ln>
        </p:spPr>
      </p:pic>
      <p:sp>
        <p:nvSpPr>
          <p:cNvPr id="349" name="Google Shape;349;p40"/>
          <p:cNvSpPr/>
          <p:nvPr/>
        </p:nvSpPr>
        <p:spPr>
          <a:xfrm>
            <a:off x="2562822" y="1327139"/>
            <a:ext cx="1462260"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Calibri"/>
                <a:ea typeface="Calibri"/>
                <a:cs typeface="Calibri"/>
                <a:sym typeface="Calibri"/>
              </a:rPr>
              <a:t>Use X</a:t>
            </a:r>
            <a:r>
              <a:rPr lang="en-US" sz="1059" b="0" i="0" u="none" strike="noStrike" cap="none" baseline="-25000">
                <a:solidFill>
                  <a:schemeClr val="dk1"/>
                </a:solidFill>
                <a:latin typeface="Calibri"/>
                <a:ea typeface="Calibri"/>
                <a:cs typeface="Calibri"/>
                <a:sym typeface="Calibri"/>
              </a:rPr>
              <a:t>1</a:t>
            </a:r>
            <a:r>
              <a:rPr lang="en-US" sz="1059" b="0" i="0" u="none" strike="noStrike" cap="none">
                <a:solidFill>
                  <a:schemeClr val="dk1"/>
                </a:solidFill>
                <a:latin typeface="Calibri"/>
                <a:ea typeface="Calibri"/>
                <a:cs typeface="Calibri"/>
                <a:sym typeface="Calibri"/>
              </a:rPr>
              <a:t>, X</a:t>
            </a:r>
            <a:r>
              <a:rPr lang="en-US" sz="1059" b="0" i="0" u="none" strike="noStrike" cap="none" baseline="-25000">
                <a:solidFill>
                  <a:schemeClr val="dk1"/>
                </a:solidFill>
                <a:latin typeface="Calibri"/>
                <a:ea typeface="Calibri"/>
                <a:cs typeface="Calibri"/>
                <a:sym typeface="Calibri"/>
              </a:rPr>
              <a:t>2</a:t>
            </a:r>
            <a:r>
              <a:rPr lang="en-US" sz="1059" b="0" i="0" u="none" strike="noStrike" cap="none">
                <a:solidFill>
                  <a:schemeClr val="dk1"/>
                </a:solidFill>
                <a:latin typeface="Calibri"/>
                <a:ea typeface="Calibri"/>
                <a:cs typeface="Calibri"/>
                <a:sym typeface="Calibri"/>
              </a:rPr>
              <a:t> to predict Y </a:t>
            </a:r>
            <a:endParaRPr sz="1400" b="0" i="0" u="none" strike="noStrike" cap="none">
              <a:solidFill>
                <a:srgbClr val="000000"/>
              </a:solidFill>
              <a:latin typeface="Arial"/>
              <a:ea typeface="Arial"/>
              <a:cs typeface="Arial"/>
              <a:sym typeface="Arial"/>
            </a:endParaRPr>
          </a:p>
        </p:txBody>
      </p:sp>
      <p:sp>
        <p:nvSpPr>
          <p:cNvPr id="350" name="Google Shape;350;p40"/>
          <p:cNvSpPr txBox="1"/>
          <p:nvPr/>
        </p:nvSpPr>
        <p:spPr>
          <a:xfrm>
            <a:off x="1913189" y="2131963"/>
            <a:ext cx="638467" cy="221103"/>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Georgia"/>
                <a:ea typeface="Georgia"/>
                <a:cs typeface="Georgia"/>
                <a:sym typeface="Georgia"/>
              </a:rPr>
              <a:t>Cond. ind</a:t>
            </a:r>
            <a:endParaRPr sz="907" b="0" i="0" u="none" strike="noStrike" cap="none">
              <a:solidFill>
                <a:schemeClr val="dk1"/>
              </a:solidFill>
              <a:latin typeface="Georgia"/>
              <a:ea typeface="Georgia"/>
              <a:cs typeface="Georgia"/>
              <a:sym typeface="Georgia"/>
            </a:endParaRPr>
          </a:p>
        </p:txBody>
      </p:sp>
      <p:sp>
        <p:nvSpPr>
          <p:cNvPr id="351" name="Google Shape;351;p40"/>
          <p:cNvSpPr txBox="1"/>
          <p:nvPr/>
        </p:nvSpPr>
        <p:spPr>
          <a:xfrm>
            <a:off x="2507923" y="1684608"/>
            <a:ext cx="291702" cy="28284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1</a:t>
            </a:r>
            <a:endParaRPr sz="1600" b="0" i="0" u="none" strike="noStrike" cap="none">
              <a:solidFill>
                <a:schemeClr val="dk1"/>
              </a:solidFill>
              <a:latin typeface="Georgia"/>
              <a:ea typeface="Georgia"/>
              <a:cs typeface="Georgia"/>
              <a:sym typeface="Georgia"/>
            </a:endParaRPr>
          </a:p>
        </p:txBody>
      </p:sp>
      <p:sp>
        <p:nvSpPr>
          <p:cNvPr id="352" name="Google Shape;352;p40"/>
          <p:cNvSpPr txBox="1"/>
          <p:nvPr/>
        </p:nvSpPr>
        <p:spPr>
          <a:xfrm>
            <a:off x="2507923" y="2482729"/>
            <a:ext cx="291702" cy="230441"/>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x</a:t>
            </a:r>
            <a:r>
              <a:rPr lang="en-US" sz="1600" b="0" i="0" u="none" strike="noStrike" cap="none" baseline="-25000">
                <a:solidFill>
                  <a:schemeClr val="dk1"/>
                </a:solidFill>
                <a:latin typeface="Georgia"/>
                <a:ea typeface="Georgia"/>
                <a:cs typeface="Georgia"/>
                <a:sym typeface="Georgia"/>
              </a:rPr>
              <a:t>2</a:t>
            </a:r>
            <a:endParaRPr sz="1600" b="0" i="0" u="none" strike="noStrike" cap="none">
              <a:solidFill>
                <a:schemeClr val="dk1"/>
              </a:solidFill>
              <a:latin typeface="Georgia"/>
              <a:ea typeface="Georgia"/>
              <a:cs typeface="Georgia"/>
              <a:sym typeface="Georgia"/>
            </a:endParaRPr>
          </a:p>
        </p:txBody>
      </p:sp>
      <p:cxnSp>
        <p:nvCxnSpPr>
          <p:cNvPr id="353" name="Google Shape;353;p40"/>
          <p:cNvCxnSpPr>
            <a:stCxn id="352" idx="3"/>
            <a:endCxn id="354" idx="1"/>
          </p:cNvCxnSpPr>
          <p:nvPr/>
        </p:nvCxnSpPr>
        <p:spPr>
          <a:xfrm rot="10800000" flipH="1">
            <a:off x="2799625" y="2179449"/>
            <a:ext cx="812100" cy="418500"/>
          </a:xfrm>
          <a:prstGeom prst="straightConnector1">
            <a:avLst/>
          </a:prstGeom>
          <a:noFill/>
          <a:ln w="9525" cap="flat" cmpd="sng">
            <a:solidFill>
              <a:srgbClr val="000000"/>
            </a:solidFill>
            <a:prstDash val="solid"/>
            <a:round/>
            <a:headEnd type="none" w="sm" len="sm"/>
            <a:tailEnd type="triangle" w="med" len="med"/>
          </a:ln>
        </p:spPr>
      </p:cxnSp>
      <p:cxnSp>
        <p:nvCxnSpPr>
          <p:cNvPr id="355" name="Google Shape;355;p40"/>
          <p:cNvCxnSpPr>
            <a:endCxn id="354" idx="1"/>
          </p:cNvCxnSpPr>
          <p:nvPr/>
        </p:nvCxnSpPr>
        <p:spPr>
          <a:xfrm>
            <a:off x="2756841" y="1885750"/>
            <a:ext cx="855000" cy="293700"/>
          </a:xfrm>
          <a:prstGeom prst="straightConnector1">
            <a:avLst/>
          </a:prstGeom>
          <a:noFill/>
          <a:ln w="9525" cap="flat" cmpd="sng">
            <a:solidFill>
              <a:srgbClr val="000000"/>
            </a:solidFill>
            <a:prstDash val="solid"/>
            <a:round/>
            <a:headEnd type="none" w="sm" len="sm"/>
            <a:tailEnd type="triangle" w="med" len="med"/>
          </a:ln>
        </p:spPr>
      </p:cxnSp>
      <p:sp>
        <p:nvSpPr>
          <p:cNvPr id="354" name="Google Shape;354;p40"/>
          <p:cNvSpPr txBox="1"/>
          <p:nvPr/>
        </p:nvSpPr>
        <p:spPr>
          <a:xfrm>
            <a:off x="3611841" y="2069913"/>
            <a:ext cx="207043" cy="219074"/>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Georgia"/>
                <a:ea typeface="Georgia"/>
                <a:cs typeface="Georgia"/>
                <a:sym typeface="Georgia"/>
              </a:rPr>
              <a:t>Y</a:t>
            </a:r>
            <a:endParaRPr sz="1400" b="0" i="0" u="none" strike="noStrike" cap="none">
              <a:solidFill>
                <a:srgbClr val="000000"/>
              </a:solidFill>
              <a:latin typeface="Arial"/>
              <a:ea typeface="Arial"/>
              <a:cs typeface="Arial"/>
              <a:sym typeface="Arial"/>
            </a:endParaRPr>
          </a:p>
        </p:txBody>
      </p:sp>
      <p:sp>
        <p:nvSpPr>
          <p:cNvPr id="356" name="Google Shape;356;p40"/>
          <p:cNvSpPr txBox="1"/>
          <p:nvPr/>
        </p:nvSpPr>
        <p:spPr>
          <a:xfrm>
            <a:off x="3042242" y="1826032"/>
            <a:ext cx="323804"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sp>
        <p:nvSpPr>
          <p:cNvPr id="357" name="Google Shape;357;p40"/>
          <p:cNvSpPr txBox="1"/>
          <p:nvPr/>
        </p:nvSpPr>
        <p:spPr>
          <a:xfrm>
            <a:off x="3076084" y="2442649"/>
            <a:ext cx="324239" cy="148339"/>
          </a:xfrm>
          <a:prstGeom prst="rect">
            <a:avLst/>
          </a:prstGeom>
          <a:noFill/>
          <a:ln>
            <a:noFill/>
          </a:ln>
        </p:spPr>
        <p:txBody>
          <a:bodyPr spcFirstLastPara="1" wrap="square" lIns="34575" tIns="17275" rIns="34575" bIns="17275" anchor="t" anchorCtr="0">
            <a:noAutofit/>
          </a:bodyPr>
          <a:lstStyle/>
          <a:p>
            <a:pPr marL="0" marR="0" lvl="0" indent="0" algn="l" rtl="0">
              <a:lnSpc>
                <a:spcPct val="100000"/>
              </a:lnSpc>
              <a:spcBef>
                <a:spcPts val="0"/>
              </a:spcBef>
              <a:spcAft>
                <a:spcPts val="0"/>
              </a:spcAft>
              <a:buClr>
                <a:srgbClr val="000000"/>
              </a:buClr>
              <a:buSzPts val="907"/>
              <a:buFont typeface="Arial"/>
              <a:buNone/>
            </a:pPr>
            <a:r>
              <a:rPr lang="en-US" sz="907" b="0" i="0" u="none" strike="noStrike" cap="none">
                <a:solidFill>
                  <a:srgbClr val="FF0000"/>
                </a:solidFill>
                <a:latin typeface="Calibri"/>
                <a:ea typeface="Calibri"/>
                <a:cs typeface="Calibri"/>
                <a:sym typeface="Calibri"/>
              </a:rPr>
              <a:t>dep</a:t>
            </a:r>
            <a:endParaRPr sz="907" b="0" i="0" u="none" strike="noStrike" cap="none">
              <a:solidFill>
                <a:schemeClr val="dk1"/>
              </a:solidFill>
              <a:latin typeface="Arial"/>
              <a:ea typeface="Arial"/>
              <a:cs typeface="Arial"/>
              <a:sym typeface="Arial"/>
            </a:endParaRPr>
          </a:p>
        </p:txBody>
      </p:sp>
      <p:cxnSp>
        <p:nvCxnSpPr>
          <p:cNvPr id="358" name="Google Shape;358;p40"/>
          <p:cNvCxnSpPr>
            <a:stCxn id="351" idx="2"/>
            <a:endCxn id="352" idx="0"/>
          </p:cNvCxnSpPr>
          <p:nvPr/>
        </p:nvCxnSpPr>
        <p:spPr>
          <a:xfrm>
            <a:off x="2653774" y="1967457"/>
            <a:ext cx="0" cy="515400"/>
          </a:xfrm>
          <a:prstGeom prst="straightConnector1">
            <a:avLst/>
          </a:prstGeom>
          <a:noFill/>
          <a:ln w="9525" cap="flat" cmpd="sng">
            <a:solidFill>
              <a:srgbClr val="F5913F"/>
            </a:solidFill>
            <a:prstDash val="solid"/>
            <a:round/>
            <a:headEnd type="none" w="sm" len="sm"/>
            <a:tailEnd type="none" w="sm" len="sm"/>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0" y="219174"/>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64" name="Google Shape;364;p41"/>
          <p:cNvSpPr txBox="1">
            <a:spLocks noGrp="1"/>
          </p:cNvSpPr>
          <p:nvPr>
            <p:ph type="body" idx="1"/>
          </p:nvPr>
        </p:nvSpPr>
        <p:spPr>
          <a:xfrm>
            <a:off x="158472" y="766633"/>
            <a:ext cx="4293156" cy="33855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But assume conditional independence of two predictors </a:t>
            </a:r>
            <a:endParaRPr/>
          </a:p>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This means, joint tables of X</a:t>
            </a:r>
            <a:r>
              <a:rPr lang="en-US" baseline="-25000">
                <a:latin typeface="Georgia"/>
                <a:ea typeface="Georgia"/>
                <a:cs typeface="Georgia"/>
                <a:sym typeface="Georgia"/>
              </a:rPr>
              <a:t>1</a:t>
            </a:r>
            <a:r>
              <a:rPr lang="en-US">
                <a:latin typeface="Georgia"/>
                <a:ea typeface="Georgia"/>
                <a:cs typeface="Georgia"/>
                <a:sym typeface="Georgia"/>
              </a:rPr>
              <a:t>, X</a:t>
            </a:r>
            <a:r>
              <a:rPr lang="en-US" baseline="-25000">
                <a:latin typeface="Georgia"/>
                <a:ea typeface="Georgia"/>
                <a:cs typeface="Georgia"/>
                <a:sym typeface="Georgia"/>
              </a:rPr>
              <a:t>2</a:t>
            </a:r>
            <a:r>
              <a:rPr lang="en-US">
                <a:latin typeface="Georgia"/>
                <a:ea typeface="Georgia"/>
                <a:cs typeface="Georgia"/>
                <a:sym typeface="Georgia"/>
              </a:rPr>
              <a:t>, conditioned on Y, contain products </a:t>
            </a:r>
            <a:endParaRPr/>
          </a:p>
        </p:txBody>
      </p:sp>
      <p:graphicFrame>
        <p:nvGraphicFramePr>
          <p:cNvPr id="365" name="Google Shape;365;p41"/>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1-p</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p</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66" name="Google Shape;366;p41"/>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67" name="Google Shape;367;p41"/>
          <p:cNvSpPr txBox="1"/>
          <p:nvPr/>
        </p:nvSpPr>
        <p:spPr>
          <a:xfrm>
            <a:off x="2657492" y="1122091"/>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68" name="Google Shape;368;p41"/>
          <p:cNvSpPr txBox="1"/>
          <p:nvPr/>
        </p:nvSpPr>
        <p:spPr>
          <a:xfrm>
            <a:off x="2493825" y="1257272"/>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369" name="Google Shape;369;p41"/>
          <p:cNvSpPr txBox="1"/>
          <p:nvPr/>
        </p:nvSpPr>
        <p:spPr>
          <a:xfrm>
            <a:off x="593725" y="1292225"/>
            <a:ext cx="1466414" cy="269875"/>
          </a:xfrm>
          <a:prstGeom prst="rect">
            <a:avLst/>
          </a:prstGeom>
          <a:blipFill rotWithShape="1">
            <a:blip r:embed="rId3">
              <a:alphaModFix/>
            </a:blip>
            <a:stretch>
              <a:fillRect b="-1136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0" name="Google Shape;370;p41"/>
          <p:cNvSpPr txBox="1"/>
          <p:nvPr/>
        </p:nvSpPr>
        <p:spPr>
          <a:xfrm>
            <a:off x="53975" y="1592263"/>
            <a:ext cx="2478088" cy="52705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1" name="Google Shape;371;p41"/>
          <p:cNvSpPr/>
          <p:nvPr/>
        </p:nvSpPr>
        <p:spPr>
          <a:xfrm>
            <a:off x="189169" y="2466186"/>
            <a:ext cx="4324028" cy="418320"/>
          </a:xfrm>
          <a:prstGeom prst="rect">
            <a:avLst/>
          </a:prstGeom>
          <a:blipFill rotWithShape="1">
            <a:blip r:embed="rId5">
              <a:alphaModFix/>
            </a:blip>
            <a:stretch>
              <a:fillRect b="-882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42"/>
          <p:cNvSpPr txBox="1">
            <a:spLocks noGrp="1"/>
          </p:cNvSpPr>
          <p:nvPr>
            <p:ph type="title"/>
          </p:nvPr>
        </p:nvSpPr>
        <p:spPr>
          <a:xfrm>
            <a:off x="0" y="299819"/>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graphicFrame>
        <p:nvGraphicFramePr>
          <p:cNvPr id="377" name="Google Shape;377;p42"/>
          <p:cNvGraphicFramePr/>
          <p:nvPr/>
        </p:nvGraphicFramePr>
        <p:xfrm>
          <a:off x="2549962" y="1195466"/>
          <a:ext cx="1951075" cy="904650"/>
        </p:xfrm>
        <a:graphic>
          <a:graphicData uri="http://schemas.openxmlformats.org/drawingml/2006/table">
            <a:tbl>
              <a:tblPr firstRow="1" bandRow="1">
                <a:noFill/>
                <a:tableStyleId>{48EFB82E-E45C-4DF4-AFD7-8C2AADFE851E}</a:tableStyleId>
              </a:tblPr>
              <a:tblGrid>
                <a:gridCol w="395150">
                  <a:extLst>
                    <a:ext uri="{9D8B030D-6E8A-4147-A177-3AD203B41FA5}">
                      <a16:colId xmlns:a16="http://schemas.microsoft.com/office/drawing/2014/main" val="20000"/>
                    </a:ext>
                  </a:extLst>
                </a:gridCol>
                <a:gridCol w="685350">
                  <a:extLst>
                    <a:ext uri="{9D8B030D-6E8A-4147-A177-3AD203B41FA5}">
                      <a16:colId xmlns:a16="http://schemas.microsoft.com/office/drawing/2014/main" val="20001"/>
                    </a:ext>
                  </a:extLst>
                </a:gridCol>
                <a:gridCol w="8705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2</a:t>
                      </a: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solidFill>
                          <a:schemeClr val="dk1"/>
                        </a:solidFill>
                        <a:latin typeface="Calibri"/>
                        <a:ea typeface="Calibri"/>
                        <a:cs typeface="Calibri"/>
                        <a:sym typeface="Calibri"/>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  </a:t>
                      </a: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solidFill>
                            <a:schemeClr val="dk1"/>
                          </a:solidFill>
                          <a:latin typeface="Calibri"/>
                          <a:ea typeface="Calibri"/>
                          <a:cs typeface="Calibri"/>
                          <a:sym typeface="Calibri"/>
                        </a:rPr>
                        <a:t>1-q</a:t>
                      </a:r>
                      <a:r>
                        <a:rPr lang="en-US" sz="1200" u="none" strike="noStrike" cap="none" baseline="-25000">
                          <a:solidFill>
                            <a:schemeClr val="dk1"/>
                          </a:solidFill>
                          <a:latin typeface="Calibri"/>
                          <a:ea typeface="Calibri"/>
                          <a:cs typeface="Calibri"/>
                          <a:sym typeface="Calibri"/>
                        </a:rPr>
                        <a:t>1</a:t>
                      </a:r>
                      <a:endParaRPr sz="1200" b="1"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endParaRPr sz="12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u="none" strike="noStrike" cap="none"/>
                        <a:t>(1-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1</a:t>
                      </a:r>
                      <a:r>
                        <a:rPr lang="en-US" sz="1200" u="none" strike="noStrike" cap="none"/>
                        <a:t>) (1-</a:t>
                      </a:r>
                      <a:r>
                        <a:rPr lang="en-US" sz="1200" u="none" strike="noStrike" cap="none">
                          <a:solidFill>
                            <a:schemeClr val="dk1"/>
                          </a:solidFill>
                          <a:latin typeface="Calibri"/>
                          <a:ea typeface="Calibri"/>
                          <a:cs typeface="Calibri"/>
                          <a:sym typeface="Calibri"/>
                        </a:rPr>
                        <a:t>q</a:t>
                      </a:r>
                      <a:r>
                        <a:rPr lang="en-US" sz="1200" u="none" strike="noStrike" cap="none" baseline="-25000">
                          <a:solidFill>
                            <a:schemeClr val="dk1"/>
                          </a:solidFill>
                          <a:latin typeface="Calibri"/>
                          <a:ea typeface="Calibri"/>
                          <a:cs typeface="Calibri"/>
                          <a:sym typeface="Calibri"/>
                        </a:rPr>
                        <a:t>2</a:t>
                      </a:r>
                      <a:r>
                        <a:rPr lang="en-US" sz="1200" u="none" strike="noStrike" cap="none"/>
                        <a:t>)</a:t>
                      </a:r>
                      <a:endParaRPr sz="1200" u="none" strike="noStrike" cap="none">
                        <a:solidFill>
                          <a:schemeClr val="dk1"/>
                        </a:solidFill>
                        <a:latin typeface="Calibri"/>
                        <a:ea typeface="Calibri"/>
                        <a:cs typeface="Calibri"/>
                        <a:sym typeface="Calibri"/>
                      </a:endParaRPr>
                    </a:p>
                  </a:txBody>
                  <a:tcPr marL="34575" marR="34575" marT="17300" marB="17300"/>
                </a:tc>
                <a:extLst>
                  <a:ext uri="{0D108BD9-81ED-4DB2-BD59-A6C34878D82A}">
                    <a16:rowId xmlns:a16="http://schemas.microsoft.com/office/drawing/2014/main" val="10002"/>
                  </a:ext>
                </a:extLst>
              </a:tr>
            </a:tbl>
          </a:graphicData>
        </a:graphic>
      </p:graphicFrame>
      <p:cxnSp>
        <p:nvCxnSpPr>
          <p:cNvPr id="378" name="Google Shape;378;p42"/>
          <p:cNvCxnSpPr/>
          <p:nvPr/>
        </p:nvCxnSpPr>
        <p:spPr>
          <a:xfrm>
            <a:off x="2531439" y="1187042"/>
            <a:ext cx="418765" cy="312563"/>
          </a:xfrm>
          <a:prstGeom prst="straightConnector1">
            <a:avLst/>
          </a:prstGeom>
          <a:noFill/>
          <a:ln w="9525" cap="flat" cmpd="sng">
            <a:solidFill>
              <a:srgbClr val="4A7DBA"/>
            </a:solidFill>
            <a:prstDash val="solid"/>
            <a:round/>
            <a:headEnd type="none" w="sm" len="sm"/>
            <a:tailEnd type="none" w="sm" len="sm"/>
          </a:ln>
        </p:spPr>
      </p:cxnSp>
      <p:sp>
        <p:nvSpPr>
          <p:cNvPr id="379" name="Google Shape;379;p42"/>
          <p:cNvSpPr txBox="1"/>
          <p:nvPr/>
        </p:nvSpPr>
        <p:spPr>
          <a:xfrm>
            <a:off x="2663445" y="1115789"/>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380" name="Google Shape;380;p42"/>
          <p:cNvSpPr txBox="1"/>
          <p:nvPr/>
        </p:nvSpPr>
        <p:spPr>
          <a:xfrm>
            <a:off x="2506190" y="1250499"/>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pic>
        <p:nvPicPr>
          <p:cNvPr id="381" name="Google Shape;381;p42"/>
          <p:cNvPicPr preferRelativeResize="0"/>
          <p:nvPr/>
        </p:nvPicPr>
        <p:blipFill rotWithShape="1">
          <a:blip r:embed="rId3">
            <a:alphaModFix/>
          </a:blip>
          <a:srcRect/>
          <a:stretch/>
        </p:blipFill>
        <p:spPr>
          <a:xfrm>
            <a:off x="561975" y="1292225"/>
            <a:ext cx="1093788" cy="269875"/>
          </a:xfrm>
          <a:prstGeom prst="rect">
            <a:avLst/>
          </a:prstGeom>
          <a:noFill/>
          <a:ln>
            <a:noFill/>
          </a:ln>
        </p:spPr>
      </p:pic>
      <p:pic>
        <p:nvPicPr>
          <p:cNvPr id="382" name="Google Shape;382;p42"/>
          <p:cNvPicPr preferRelativeResize="0"/>
          <p:nvPr/>
        </p:nvPicPr>
        <p:blipFill rotWithShape="1">
          <a:blip r:embed="rId4">
            <a:alphaModFix/>
          </a:blip>
          <a:srcRect/>
          <a:stretch/>
        </p:blipFill>
        <p:spPr>
          <a:xfrm>
            <a:off x="95250" y="1573373"/>
            <a:ext cx="2360185" cy="4905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0" y="20637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Conditional independence assumption</a:t>
            </a:r>
            <a:endParaRPr>
              <a:solidFill>
                <a:srgbClr val="366092"/>
              </a:solidFill>
              <a:latin typeface="Georgia"/>
              <a:ea typeface="Georgia"/>
              <a:cs typeface="Georgia"/>
              <a:sym typeface="Georgia"/>
            </a:endParaRPr>
          </a:p>
        </p:txBody>
      </p:sp>
      <p:sp>
        <p:nvSpPr>
          <p:cNvPr id="388" name="Google Shape;388;p43"/>
          <p:cNvSpPr/>
          <p:nvPr/>
        </p:nvSpPr>
        <p:spPr>
          <a:xfrm>
            <a:off x="99581" y="831850"/>
            <a:ext cx="3729470" cy="589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If our predictor pair is X</a:t>
            </a:r>
            <a:r>
              <a:rPr lang="en-US" sz="1059" b="0" i="0" u="none" strike="noStrike" cap="none" baseline="-25000">
                <a:solidFill>
                  <a:schemeClr val="dk1"/>
                </a:solidFill>
                <a:latin typeface="Georgia"/>
                <a:ea typeface="Georgia"/>
                <a:cs typeface="Georgia"/>
                <a:sym typeface="Georgia"/>
              </a:rPr>
              <a:t>1</a:t>
            </a:r>
            <a:r>
              <a:rPr lang="en-US" sz="1059" b="0" i="0" u="none" strike="noStrike" cap="none">
                <a:solidFill>
                  <a:schemeClr val="dk1"/>
                </a:solidFill>
                <a:latin typeface="Georgia"/>
                <a:ea typeface="Georgia"/>
                <a:cs typeface="Georgia"/>
                <a:sym typeface="Georgia"/>
              </a:rPr>
              <a:t>=i, X</a:t>
            </a:r>
            <a:r>
              <a:rPr lang="en-US" sz="1059" b="0" i="0" u="none" strike="noStrike" cap="none" baseline="-25000">
                <a:solidFill>
                  <a:schemeClr val="dk1"/>
                </a:solidFill>
                <a:latin typeface="Georgia"/>
                <a:ea typeface="Georgia"/>
                <a:cs typeface="Georgia"/>
                <a:sym typeface="Georgia"/>
              </a:rPr>
              <a:t>2</a:t>
            </a:r>
            <a:r>
              <a:rPr lang="en-US" sz="1059" b="0" i="0" u="none" strike="noStrike" cap="none">
                <a:solidFill>
                  <a:schemeClr val="dk1"/>
                </a:solidFill>
                <a:latin typeface="Georgia"/>
                <a:ea typeface="Georgia"/>
                <a:cs typeface="Georgia"/>
                <a:sym typeface="Georgia"/>
              </a:rPr>
              <a:t>=j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How to make a decision on Y value?  If all the above probabilities are given,  we compare </a:t>
            </a:r>
            <a:endParaRPr sz="1400" b="0" i="0" u="none" strike="noStrike" cap="none">
              <a:solidFill>
                <a:srgbClr val="000000"/>
              </a:solidFill>
              <a:latin typeface="Arial"/>
              <a:ea typeface="Arial"/>
              <a:cs typeface="Arial"/>
              <a:sym typeface="Arial"/>
            </a:endParaRPr>
          </a:p>
        </p:txBody>
      </p:sp>
      <p:sp>
        <p:nvSpPr>
          <p:cNvPr id="389" name="Google Shape;389;p43"/>
          <p:cNvSpPr txBox="1"/>
          <p:nvPr/>
        </p:nvSpPr>
        <p:spPr>
          <a:xfrm>
            <a:off x="704850" y="1422400"/>
            <a:ext cx="3352800" cy="122396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22" y="211465"/>
            <a:ext cx="4597778" cy="215444"/>
          </a:xfrm>
        </p:spPr>
        <p:txBody>
          <a:bodyPr/>
          <a:lstStyle/>
          <a:p>
            <a:pPr algn="ctr"/>
            <a:r>
              <a:rPr lang="en-US" dirty="0">
                <a:latin typeface="Georgia" panose="02040502050405020303" pitchFamily="18" charset="0"/>
              </a:rPr>
              <a:t>TPR &amp; FNR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55642" y="1256276"/>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67168" y="129250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5627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10" name="Овал 9"/>
          <p:cNvSpPr/>
          <p:nvPr/>
        </p:nvSpPr>
        <p:spPr>
          <a:xfrm>
            <a:off x="3608772" y="1607625"/>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1" name="TextBox 10"/>
          <p:cNvSpPr txBox="1"/>
          <p:nvPr/>
        </p:nvSpPr>
        <p:spPr>
          <a:xfrm>
            <a:off x="247650" y="778092"/>
            <a:ext cx="630301" cy="369332"/>
          </a:xfrm>
          <a:prstGeom prst="rect">
            <a:avLst/>
          </a:prstGeom>
          <a:noFill/>
        </p:spPr>
        <p:txBody>
          <a:bodyPr wrap="none" rtlCol="0">
            <a:spAutoFit/>
          </a:bodyPr>
          <a:lstStyle/>
          <a:p>
            <a:r>
              <a:rPr lang="en-US" dirty="0">
                <a:latin typeface="Georgia" panose="02040502050405020303" pitchFamily="18" charset="0"/>
              </a:rPr>
              <a:t>TPR</a:t>
            </a:r>
          </a:p>
        </p:txBody>
      </p:sp>
      <p:sp>
        <p:nvSpPr>
          <p:cNvPr id="12" name="TextBox 11"/>
          <p:cNvSpPr txBox="1"/>
          <p:nvPr/>
        </p:nvSpPr>
        <p:spPr>
          <a:xfrm>
            <a:off x="2731718" y="778092"/>
            <a:ext cx="660758" cy="369332"/>
          </a:xfrm>
          <a:prstGeom prst="rect">
            <a:avLst/>
          </a:prstGeom>
          <a:noFill/>
        </p:spPr>
        <p:txBody>
          <a:bodyPr wrap="none" rtlCol="0">
            <a:spAutoFit/>
          </a:bodyPr>
          <a:lstStyle/>
          <a:p>
            <a:r>
              <a:rPr lang="en-US" dirty="0">
                <a:latin typeface="Georgia" panose="02040502050405020303" pitchFamily="18" charset="0"/>
              </a:rPr>
              <a:t>FNR</a:t>
            </a:r>
          </a:p>
        </p:txBody>
      </p:sp>
      <p:sp>
        <p:nvSpPr>
          <p:cNvPr id="13" name="TextBox 12"/>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pic>
        <p:nvPicPr>
          <p:cNvPr id="4097" name="Picture 1" descr="Machine generated alternative text:&#10;sensitivity, recall, hit rate, or true positive rate (TPR) &#10;TPR &#10;— 1 — FN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1" y="2279410"/>
            <a:ext cx="2756657" cy="49382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Прямая со стрелкой 14"/>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p:cNvCxnSpPr>
          <p:nvPr/>
        </p:nvCxnSpPr>
        <p:spPr>
          <a:xfrm>
            <a:off x="3524250" y="1997996"/>
            <a:ext cx="0" cy="889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99" name="Picture 3" descr="Machine generated alternative text:&#10;miss rate or false negative rate (FNR) &#10;FNR &#10;1 — TP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4185" y="2897471"/>
            <a:ext cx="2533650" cy="54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14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44"/>
          <p:cNvSpPr txBox="1">
            <a:spLocks noGrp="1"/>
          </p:cNvSpPr>
          <p:nvPr>
            <p:ph type="title"/>
          </p:nvPr>
        </p:nvSpPr>
        <p:spPr>
          <a:xfrm>
            <a:off x="0" y="22899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395" name="Google Shape;395;p44"/>
          <p:cNvSpPr txBox="1">
            <a:spLocks noGrp="1"/>
          </p:cNvSpPr>
          <p:nvPr>
            <p:ph type="body" idx="1"/>
          </p:nvPr>
        </p:nvSpPr>
        <p:spPr>
          <a:xfrm>
            <a:off x="292248" y="877129"/>
            <a:ext cx="3976211"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We assume independence of X</a:t>
            </a:r>
            <a:r>
              <a:rPr lang="en-US" baseline="-25000">
                <a:latin typeface="Georgia"/>
                <a:ea typeface="Georgia"/>
                <a:cs typeface="Georgia"/>
                <a:sym typeface="Georgia"/>
              </a:rPr>
              <a:t>1</a:t>
            </a:r>
            <a:r>
              <a:rPr lang="en-US">
                <a:latin typeface="Georgia"/>
                <a:ea typeface="Georgia"/>
                <a:cs typeface="Georgia"/>
                <a:sym typeface="Georgia"/>
              </a:rPr>
              <a:t> and X</a:t>
            </a:r>
            <a:r>
              <a:rPr lang="en-US" baseline="-25000">
                <a:latin typeface="Georgia"/>
                <a:ea typeface="Georgia"/>
                <a:cs typeface="Georgia"/>
                <a:sym typeface="Georgia"/>
              </a:rPr>
              <a:t>2</a:t>
            </a:r>
            <a:r>
              <a:rPr lang="en-US">
                <a:latin typeface="Georgia"/>
                <a:ea typeface="Georgia"/>
                <a:cs typeface="Georgia"/>
                <a:sym typeface="Georgia"/>
              </a:rPr>
              <a:t>, both conditioned on Y </a:t>
            </a:r>
            <a:endParaRPr/>
          </a:p>
        </p:txBody>
      </p:sp>
      <p:sp>
        <p:nvSpPr>
          <p:cNvPr id="396" name="Google Shape;396;p44"/>
          <p:cNvSpPr/>
          <p:nvPr/>
        </p:nvSpPr>
        <p:spPr>
          <a:xfrm>
            <a:off x="363008" y="1401230"/>
            <a:ext cx="2122697"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In terms of joint conditional cdf </a:t>
            </a:r>
            <a:endParaRPr sz="1400" b="0" i="0" u="none" strike="noStrike" cap="none">
              <a:solidFill>
                <a:srgbClr val="000000"/>
              </a:solidFill>
              <a:latin typeface="Arial"/>
              <a:ea typeface="Arial"/>
              <a:cs typeface="Arial"/>
              <a:sym typeface="Arial"/>
            </a:endParaRPr>
          </a:p>
        </p:txBody>
      </p:sp>
      <p:pic>
        <p:nvPicPr>
          <p:cNvPr id="397" name="Google Shape;397;p44"/>
          <p:cNvPicPr preferRelativeResize="0"/>
          <p:nvPr/>
        </p:nvPicPr>
        <p:blipFill rotWithShape="1">
          <a:blip r:embed="rId3">
            <a:alphaModFix/>
          </a:blip>
          <a:srcRect/>
          <a:stretch/>
        </p:blipFill>
        <p:spPr>
          <a:xfrm>
            <a:off x="374314" y="1125238"/>
            <a:ext cx="573088" cy="249238"/>
          </a:xfrm>
          <a:prstGeom prst="rect">
            <a:avLst/>
          </a:prstGeom>
          <a:noFill/>
          <a:ln>
            <a:noFill/>
          </a:ln>
        </p:spPr>
      </p:pic>
      <p:pic>
        <p:nvPicPr>
          <p:cNvPr id="398" name="Google Shape;398;p44"/>
          <p:cNvPicPr preferRelativeResize="0"/>
          <p:nvPr/>
        </p:nvPicPr>
        <p:blipFill rotWithShape="1">
          <a:blip r:embed="rId4">
            <a:alphaModFix/>
          </a:blip>
          <a:srcRect/>
          <a:stretch/>
        </p:blipFill>
        <p:spPr>
          <a:xfrm>
            <a:off x="1088827" y="1127673"/>
            <a:ext cx="579438" cy="239712"/>
          </a:xfrm>
          <a:prstGeom prst="rect">
            <a:avLst/>
          </a:prstGeom>
          <a:noFill/>
          <a:ln>
            <a:noFill/>
          </a:ln>
        </p:spPr>
      </p:pic>
      <p:sp>
        <p:nvSpPr>
          <p:cNvPr id="399" name="Google Shape;399;p44"/>
          <p:cNvSpPr/>
          <p:nvPr/>
        </p:nvSpPr>
        <p:spPr>
          <a:xfrm>
            <a:off x="863204" y="1113099"/>
            <a:ext cx="451246"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sng"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400" name="Google Shape;400;p44"/>
          <p:cNvPicPr preferRelativeResize="0"/>
          <p:nvPr/>
        </p:nvPicPr>
        <p:blipFill rotWithShape="1">
          <a:blip r:embed="rId5">
            <a:alphaModFix/>
          </a:blip>
          <a:srcRect/>
          <a:stretch/>
        </p:blipFill>
        <p:spPr>
          <a:xfrm>
            <a:off x="388938" y="1738313"/>
            <a:ext cx="2911475" cy="261937"/>
          </a:xfrm>
          <a:prstGeom prst="rect">
            <a:avLst/>
          </a:prstGeom>
          <a:noFill/>
          <a:ln>
            <a:noFill/>
          </a:ln>
        </p:spPr>
      </p:pic>
      <p:sp>
        <p:nvSpPr>
          <p:cNvPr id="401" name="Google Shape;401;p44"/>
          <p:cNvSpPr/>
          <p:nvPr/>
        </p:nvSpPr>
        <p:spPr>
          <a:xfrm>
            <a:off x="281751" y="2138813"/>
            <a:ext cx="4113474"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Assumption of independence is one of the ways to get rid of gaps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First compute the marginal frequencies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05"/>
        <p:cNvGrpSpPr/>
        <p:nvPr/>
      </p:nvGrpSpPr>
      <p:grpSpPr>
        <a:xfrm>
          <a:off x="0" y="0"/>
          <a:ext cx="0" cy="0"/>
          <a:chOff x="0" y="0"/>
          <a:chExt cx="0" cy="0"/>
        </a:xfrm>
      </p:grpSpPr>
      <p:sp>
        <p:nvSpPr>
          <p:cNvPr id="406" name="Google Shape;406;p45"/>
          <p:cNvSpPr txBox="1">
            <a:spLocks noGrp="1"/>
          </p:cNvSpPr>
          <p:nvPr>
            <p:ph type="title"/>
          </p:nvPr>
        </p:nvSpPr>
        <p:spPr>
          <a:xfrm>
            <a:off x="-18657" y="192553"/>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 Example</a:t>
            </a:r>
            <a:endParaRPr>
              <a:solidFill>
                <a:srgbClr val="366092"/>
              </a:solidFill>
              <a:latin typeface="Georgia"/>
              <a:ea typeface="Georgia"/>
              <a:cs typeface="Georgia"/>
              <a:sym typeface="Georgia"/>
            </a:endParaRPr>
          </a:p>
        </p:txBody>
      </p:sp>
      <p:sp>
        <p:nvSpPr>
          <p:cNvPr id="407" name="Google Shape;407;p45"/>
          <p:cNvSpPr txBox="1">
            <a:spLocks noGrp="1"/>
          </p:cNvSpPr>
          <p:nvPr>
            <p:ph type="body" idx="1"/>
          </p:nvPr>
        </p:nvSpPr>
        <p:spPr>
          <a:xfrm>
            <a:off x="192151" y="864780"/>
            <a:ext cx="4375002" cy="1692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100"/>
              <a:buFont typeface="Georgia"/>
              <a:buNone/>
            </a:pPr>
            <a:r>
              <a:rPr lang="en-US">
                <a:latin typeface="Georgia"/>
                <a:ea typeface="Georgia"/>
                <a:cs typeface="Georgia"/>
                <a:sym typeface="Georgia"/>
              </a:rPr>
              <a:t>Suppose we have the same occurrences table as in the previous slide </a:t>
            </a:r>
            <a:endParaRPr/>
          </a:p>
        </p:txBody>
      </p:sp>
      <p:graphicFrame>
        <p:nvGraphicFramePr>
          <p:cNvPr id="408" name="Google Shape;408;p45"/>
          <p:cNvGraphicFramePr/>
          <p:nvPr/>
        </p:nvGraphicFramePr>
        <p:xfrm>
          <a:off x="312594" y="1501775"/>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09" name="Google Shape;409;p45"/>
          <p:cNvSpPr/>
          <p:nvPr/>
        </p:nvSpPr>
        <p:spPr>
          <a:xfrm>
            <a:off x="977824" y="1830179"/>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0" name="Google Shape;410;p45"/>
          <p:cNvSpPr/>
          <p:nvPr/>
        </p:nvSpPr>
        <p:spPr>
          <a:xfrm>
            <a:off x="790792" y="1969273"/>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1" name="Google Shape;411;p45"/>
          <p:cNvSpPr/>
          <p:nvPr/>
        </p:nvSpPr>
        <p:spPr>
          <a:xfrm>
            <a:off x="1008153" y="199353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2" name="Google Shape;412;p45"/>
          <p:cNvSpPr/>
          <p:nvPr/>
        </p:nvSpPr>
        <p:spPr>
          <a:xfrm>
            <a:off x="857841" y="2151787"/>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3" name="Google Shape;413;p45"/>
          <p:cNvSpPr/>
          <p:nvPr/>
        </p:nvSpPr>
        <p:spPr>
          <a:xfrm>
            <a:off x="876580"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4" name="Google Shape;414;p45"/>
          <p:cNvSpPr/>
          <p:nvPr/>
        </p:nvSpPr>
        <p:spPr>
          <a:xfrm>
            <a:off x="1063721" y="214463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5" name="Google Shape;415;p45"/>
          <p:cNvSpPr/>
          <p:nvPr/>
        </p:nvSpPr>
        <p:spPr>
          <a:xfrm>
            <a:off x="1068812" y="2297255"/>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16" name="Google Shape;416;p45"/>
          <p:cNvSpPr/>
          <p:nvPr/>
        </p:nvSpPr>
        <p:spPr>
          <a:xfrm>
            <a:off x="1372108" y="224245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17" name="Google Shape;417;p45"/>
          <p:cNvCxnSpPr/>
          <p:nvPr/>
        </p:nvCxnSpPr>
        <p:spPr>
          <a:xfrm>
            <a:off x="313859" y="1508898"/>
            <a:ext cx="443462" cy="294041"/>
          </a:xfrm>
          <a:prstGeom prst="straightConnector1">
            <a:avLst/>
          </a:prstGeom>
          <a:noFill/>
          <a:ln w="9525" cap="flat" cmpd="sng">
            <a:solidFill>
              <a:srgbClr val="4A7DBA"/>
            </a:solidFill>
            <a:prstDash val="solid"/>
            <a:round/>
            <a:headEnd type="none" w="sm" len="sm"/>
            <a:tailEnd type="none" w="sm" len="sm"/>
          </a:ln>
        </p:spPr>
      </p:cxnSp>
      <p:sp>
        <p:nvSpPr>
          <p:cNvPr id="418" name="Google Shape;418;p45"/>
          <p:cNvSpPr txBox="1"/>
          <p:nvPr/>
        </p:nvSpPr>
        <p:spPr>
          <a:xfrm>
            <a:off x="464609" y="1455675"/>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19" name="Google Shape;419;p45"/>
          <p:cNvSpPr txBox="1"/>
          <p:nvPr/>
        </p:nvSpPr>
        <p:spPr>
          <a:xfrm>
            <a:off x="255479" y="156623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graphicFrame>
        <p:nvGraphicFramePr>
          <p:cNvPr id="420" name="Google Shape;420;p45"/>
          <p:cNvGraphicFramePr/>
          <p:nvPr/>
        </p:nvGraphicFramePr>
        <p:xfrm>
          <a:off x="2245132" y="152029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sp>
        <p:nvSpPr>
          <p:cNvPr id="421" name="Google Shape;421;p45"/>
          <p:cNvSpPr/>
          <p:nvPr/>
        </p:nvSpPr>
        <p:spPr>
          <a:xfrm>
            <a:off x="2910361" y="1848702"/>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2" name="Google Shape;422;p45"/>
          <p:cNvSpPr/>
          <p:nvPr/>
        </p:nvSpPr>
        <p:spPr>
          <a:xfrm>
            <a:off x="2723329" y="1987796"/>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3" name="Google Shape;423;p45"/>
          <p:cNvSpPr/>
          <p:nvPr/>
        </p:nvSpPr>
        <p:spPr>
          <a:xfrm>
            <a:off x="2940691" y="201206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4" name="Google Shape;424;p45"/>
          <p:cNvSpPr/>
          <p:nvPr/>
        </p:nvSpPr>
        <p:spPr>
          <a:xfrm>
            <a:off x="2790379" y="2170310"/>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5" name="Google Shape;425;p45"/>
          <p:cNvSpPr/>
          <p:nvPr/>
        </p:nvSpPr>
        <p:spPr>
          <a:xfrm>
            <a:off x="2809118"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6" name="Google Shape;426;p45"/>
          <p:cNvSpPr/>
          <p:nvPr/>
        </p:nvSpPr>
        <p:spPr>
          <a:xfrm>
            <a:off x="2996259" y="2163161"/>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7" name="Google Shape;427;p45"/>
          <p:cNvSpPr/>
          <p:nvPr/>
        </p:nvSpPr>
        <p:spPr>
          <a:xfrm>
            <a:off x="3001350" y="2315778"/>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sp>
        <p:nvSpPr>
          <p:cNvPr id="428" name="Google Shape;428;p45"/>
          <p:cNvSpPr/>
          <p:nvPr/>
        </p:nvSpPr>
        <p:spPr>
          <a:xfrm>
            <a:off x="3304645" y="2260974"/>
            <a:ext cx="60659" cy="54593"/>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81"/>
              <a:buFont typeface="Arial"/>
              <a:buNone/>
            </a:pPr>
            <a:endParaRPr sz="681" b="0" i="0" u="none" strike="noStrike" cap="none">
              <a:solidFill>
                <a:schemeClr val="lt1"/>
              </a:solidFill>
              <a:latin typeface="Calibri"/>
              <a:ea typeface="Calibri"/>
              <a:cs typeface="Calibri"/>
              <a:sym typeface="Calibri"/>
            </a:endParaRPr>
          </a:p>
        </p:txBody>
      </p:sp>
      <p:cxnSp>
        <p:nvCxnSpPr>
          <p:cNvPr id="429" name="Google Shape;429;p45"/>
          <p:cNvCxnSpPr/>
          <p:nvPr/>
        </p:nvCxnSpPr>
        <p:spPr>
          <a:xfrm>
            <a:off x="2246396" y="1527421"/>
            <a:ext cx="443462" cy="294041"/>
          </a:xfrm>
          <a:prstGeom prst="straightConnector1">
            <a:avLst/>
          </a:prstGeom>
          <a:noFill/>
          <a:ln w="9525" cap="flat" cmpd="sng">
            <a:solidFill>
              <a:srgbClr val="4A7DBA"/>
            </a:solidFill>
            <a:prstDash val="solid"/>
            <a:round/>
            <a:headEnd type="none" w="sm" len="sm"/>
            <a:tailEnd type="none" w="sm" len="sm"/>
          </a:ln>
        </p:spPr>
      </p:cxnSp>
      <p:sp>
        <p:nvSpPr>
          <p:cNvPr id="430" name="Google Shape;430;p45"/>
          <p:cNvSpPr txBox="1"/>
          <p:nvPr/>
        </p:nvSpPr>
        <p:spPr>
          <a:xfrm>
            <a:off x="2397147" y="147419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31" name="Google Shape;431;p45"/>
          <p:cNvSpPr txBox="1"/>
          <p:nvPr/>
        </p:nvSpPr>
        <p:spPr>
          <a:xfrm>
            <a:off x="2188016" y="158475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32" name="Google Shape;432;p45"/>
          <p:cNvSpPr txBox="1"/>
          <p:nvPr/>
        </p:nvSpPr>
        <p:spPr>
          <a:xfrm>
            <a:off x="700778" y="2491460"/>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
        <p:nvSpPr>
          <p:cNvPr id="433" name="Google Shape;433;p45"/>
          <p:cNvSpPr txBox="1"/>
          <p:nvPr/>
        </p:nvSpPr>
        <p:spPr>
          <a:xfrm>
            <a:off x="3607609" y="1844773"/>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3+0=3</a:t>
            </a:r>
            <a:endParaRPr sz="1400" b="0" i="0" u="none" strike="noStrike" cap="none">
              <a:solidFill>
                <a:srgbClr val="000000"/>
              </a:solidFill>
              <a:latin typeface="Arial"/>
              <a:ea typeface="Arial"/>
              <a:cs typeface="Arial"/>
              <a:sym typeface="Arial"/>
            </a:endParaRPr>
          </a:p>
        </p:txBody>
      </p:sp>
      <p:sp>
        <p:nvSpPr>
          <p:cNvPr id="434" name="Google Shape;434;p45"/>
          <p:cNvSpPr txBox="1"/>
          <p:nvPr/>
        </p:nvSpPr>
        <p:spPr>
          <a:xfrm>
            <a:off x="3605727" y="2185794"/>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4+1=5</a:t>
            </a:r>
            <a:endParaRPr sz="1400" b="0" i="0" u="none" strike="noStrike" cap="none">
              <a:solidFill>
                <a:srgbClr val="000000"/>
              </a:solidFill>
              <a:latin typeface="Arial"/>
              <a:ea typeface="Arial"/>
              <a:cs typeface="Arial"/>
              <a:sym typeface="Arial"/>
            </a:endParaRPr>
          </a:p>
        </p:txBody>
      </p:sp>
      <p:sp>
        <p:nvSpPr>
          <p:cNvPr id="435" name="Google Shape;435;p45"/>
          <p:cNvSpPr txBox="1"/>
          <p:nvPr/>
        </p:nvSpPr>
        <p:spPr>
          <a:xfrm>
            <a:off x="2725928" y="2514311"/>
            <a:ext cx="43219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900"/>
              <a:buFont typeface="Arial"/>
              <a:buNone/>
            </a:pPr>
            <a:r>
              <a:rPr lang="en-US" sz="900" b="0" i="0" u="none" strike="noStrike" cap="none">
                <a:solidFill>
                  <a:schemeClr val="dk1"/>
                </a:solidFill>
                <a:latin typeface="Georgia"/>
                <a:ea typeface="Georgia"/>
                <a:cs typeface="Georgia"/>
                <a:sym typeface="Georgia"/>
              </a:rPr>
              <a:t>3+4=7</a:t>
            </a:r>
            <a:endParaRPr sz="1400" b="0" i="0" u="none" strike="noStrike" cap="none">
              <a:solidFill>
                <a:srgbClr val="000000"/>
              </a:solidFill>
              <a:latin typeface="Arial"/>
              <a:ea typeface="Arial"/>
              <a:cs typeface="Arial"/>
              <a:sym typeface="Arial"/>
            </a:endParaRPr>
          </a:p>
        </p:txBody>
      </p:sp>
      <p:sp>
        <p:nvSpPr>
          <p:cNvPr id="436" name="Google Shape;436;p45"/>
          <p:cNvSpPr txBox="1"/>
          <p:nvPr/>
        </p:nvSpPr>
        <p:spPr>
          <a:xfrm>
            <a:off x="3158126" y="2509983"/>
            <a:ext cx="447601"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00"/>
              <a:buFont typeface="Arial"/>
              <a:buNone/>
            </a:pPr>
            <a:r>
              <a:rPr lang="en-US" sz="1000" b="0" i="0" u="none" strike="noStrike" cap="none">
                <a:solidFill>
                  <a:schemeClr val="dk1"/>
                </a:solidFill>
                <a:latin typeface="Georgia"/>
                <a:ea typeface="Georgia"/>
                <a:cs typeface="Georgia"/>
                <a:sym typeface="Georgia"/>
              </a:rPr>
              <a:t>0+1=1</a:t>
            </a:r>
            <a:endParaRPr sz="1400" b="0" i="0" u="none" strike="noStrike" cap="none">
              <a:solidFill>
                <a:srgbClr val="000000"/>
              </a:solidFill>
              <a:latin typeface="Arial"/>
              <a:ea typeface="Arial"/>
              <a:cs typeface="Arial"/>
              <a:sym typeface="Arial"/>
            </a:endParaRPr>
          </a:p>
        </p:txBody>
      </p:sp>
      <p:sp>
        <p:nvSpPr>
          <p:cNvPr id="437" name="Google Shape;437;p45"/>
          <p:cNvSpPr txBox="1"/>
          <p:nvPr/>
        </p:nvSpPr>
        <p:spPr>
          <a:xfrm>
            <a:off x="3707633" y="2556552"/>
            <a:ext cx="91996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7+1=3+5=8</a:t>
            </a:r>
            <a:endParaRPr sz="1400" b="0" i="0" u="none" strike="noStrike" cap="none">
              <a:solidFill>
                <a:srgbClr val="000000"/>
              </a:solidFill>
              <a:latin typeface="Arial"/>
              <a:ea typeface="Arial"/>
              <a:cs typeface="Arial"/>
              <a:sym typeface="Arial"/>
            </a:endParaRPr>
          </a:p>
        </p:txBody>
      </p:sp>
      <p:cxnSp>
        <p:nvCxnSpPr>
          <p:cNvPr id="438" name="Google Shape;438;p45"/>
          <p:cNvCxnSpPr/>
          <p:nvPr/>
        </p:nvCxnSpPr>
        <p:spPr>
          <a:xfrm>
            <a:off x="1779711" y="1954107"/>
            <a:ext cx="408305" cy="0"/>
          </a:xfrm>
          <a:prstGeom prst="straightConnector1">
            <a:avLst/>
          </a:prstGeom>
          <a:noFill/>
          <a:ln w="9525" cap="flat" cmpd="sng">
            <a:solidFill>
              <a:srgbClr val="4A7DBA"/>
            </a:solidFill>
            <a:prstDash val="solid"/>
            <a:round/>
            <a:headEnd type="none" w="sm" len="sm"/>
            <a:tailEnd type="triangle" w="med" len="med"/>
          </a:ln>
        </p:spPr>
      </p:cxnSp>
      <p:sp>
        <p:nvSpPr>
          <p:cNvPr id="439" name="Google Shape;439;p45"/>
          <p:cNvSpPr txBox="1"/>
          <p:nvPr/>
        </p:nvSpPr>
        <p:spPr>
          <a:xfrm>
            <a:off x="2322545" y="2521809"/>
            <a:ext cx="335467"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Y=1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44"/>
        <p:cNvGrpSpPr/>
        <p:nvPr/>
      </p:nvGrpSpPr>
      <p:grpSpPr>
        <a:xfrm>
          <a:off x="0" y="0"/>
          <a:ext cx="0" cy="0"/>
          <a:chOff x="0" y="0"/>
          <a:chExt cx="0" cy="0"/>
        </a:xfrm>
      </p:grpSpPr>
      <p:sp>
        <p:nvSpPr>
          <p:cNvPr id="445" name="Google Shape;445;p46"/>
          <p:cNvSpPr txBox="1">
            <a:spLocks noGrp="1"/>
          </p:cNvSpPr>
          <p:nvPr>
            <p:ph type="title"/>
          </p:nvPr>
        </p:nvSpPr>
        <p:spPr>
          <a:xfrm>
            <a:off x="-26416" y="298551"/>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Joint estimation based on independence</a:t>
            </a:r>
            <a:endParaRPr>
              <a:solidFill>
                <a:srgbClr val="366092"/>
              </a:solidFill>
              <a:latin typeface="Georgia"/>
              <a:ea typeface="Georgia"/>
              <a:cs typeface="Georgia"/>
              <a:sym typeface="Georgia"/>
            </a:endParaRPr>
          </a:p>
        </p:txBody>
      </p:sp>
      <p:sp>
        <p:nvSpPr>
          <p:cNvPr id="446" name="Google Shape;446;p46"/>
          <p:cNvSpPr txBox="1">
            <a:spLocks noGrp="1"/>
          </p:cNvSpPr>
          <p:nvPr>
            <p:ph type="body" idx="1"/>
          </p:nvPr>
        </p:nvSpPr>
        <p:spPr>
          <a:xfrm>
            <a:off x="166704" y="877129"/>
            <a:ext cx="1778182" cy="643322"/>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Convert absolute frequencies to relative, dividing by the grand total </a:t>
            </a:r>
            <a:endParaRPr/>
          </a:p>
        </p:txBody>
      </p:sp>
      <p:graphicFrame>
        <p:nvGraphicFramePr>
          <p:cNvPr id="447" name="Google Shape;447;p46"/>
          <p:cNvGraphicFramePr/>
          <p:nvPr/>
        </p:nvGraphicFramePr>
        <p:xfrm>
          <a:off x="276577" y="1612116"/>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448" name="Google Shape;448;p46"/>
          <p:cNvCxnSpPr/>
          <p:nvPr/>
        </p:nvCxnSpPr>
        <p:spPr>
          <a:xfrm>
            <a:off x="277841" y="1619239"/>
            <a:ext cx="443462" cy="294041"/>
          </a:xfrm>
          <a:prstGeom prst="straightConnector1">
            <a:avLst/>
          </a:prstGeom>
          <a:noFill/>
          <a:ln w="9525" cap="flat" cmpd="sng">
            <a:solidFill>
              <a:srgbClr val="4A7DBA"/>
            </a:solidFill>
            <a:prstDash val="solid"/>
            <a:round/>
            <a:headEnd type="none" w="sm" len="sm"/>
            <a:tailEnd type="none" w="sm" len="sm"/>
          </a:ln>
        </p:spPr>
      </p:cxnSp>
      <p:sp>
        <p:nvSpPr>
          <p:cNvPr id="449" name="Google Shape;449;p46"/>
          <p:cNvSpPr txBox="1"/>
          <p:nvPr/>
        </p:nvSpPr>
        <p:spPr>
          <a:xfrm>
            <a:off x="428592" y="1566016"/>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50" name="Google Shape;450;p46"/>
          <p:cNvSpPr txBox="1"/>
          <p:nvPr/>
        </p:nvSpPr>
        <p:spPr>
          <a:xfrm>
            <a:off x="219461" y="1676575"/>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51" name="Google Shape;451;p46"/>
          <p:cNvSpPr txBox="1"/>
          <p:nvPr/>
        </p:nvSpPr>
        <p:spPr>
          <a:xfrm>
            <a:off x="1623826" y="1937041"/>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52" name="Google Shape;452;p46"/>
          <p:cNvSpPr txBox="1"/>
          <p:nvPr/>
        </p:nvSpPr>
        <p:spPr>
          <a:xfrm>
            <a:off x="1650581" y="2272508"/>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53" name="Google Shape;453;p46"/>
          <p:cNvSpPr txBox="1"/>
          <p:nvPr/>
        </p:nvSpPr>
        <p:spPr>
          <a:xfrm>
            <a:off x="732677" y="2607975"/>
            <a:ext cx="398942"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54" name="Google Shape;454;p46"/>
          <p:cNvSpPr txBox="1"/>
          <p:nvPr/>
        </p:nvSpPr>
        <p:spPr>
          <a:xfrm>
            <a:off x="1189571" y="2601801"/>
            <a:ext cx="41746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55" name="Google Shape;455;p46"/>
          <p:cNvSpPr txBox="1"/>
          <p:nvPr/>
        </p:nvSpPr>
        <p:spPr>
          <a:xfrm>
            <a:off x="1731683" y="2601800"/>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2053307" y="967941"/>
            <a:ext cx="2635658" cy="255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Fill the joint by the product of marginals </a:t>
            </a:r>
            <a:endParaRPr sz="1400" b="0" i="0" u="none" strike="noStrike" cap="none">
              <a:solidFill>
                <a:srgbClr val="000000"/>
              </a:solidFill>
              <a:latin typeface="Arial"/>
              <a:ea typeface="Arial"/>
              <a:cs typeface="Arial"/>
              <a:sym typeface="Arial"/>
            </a:endParaRPr>
          </a:p>
        </p:txBody>
      </p:sp>
      <p:graphicFrame>
        <p:nvGraphicFramePr>
          <p:cNvPr id="457" name="Google Shape;457;p46"/>
          <p:cNvGraphicFramePr/>
          <p:nvPr/>
        </p:nvGraphicFramePr>
        <p:xfrm>
          <a:off x="2753982" y="1615448"/>
          <a:ext cx="1330425" cy="904650"/>
        </p:xfrm>
        <a:graphic>
          <a:graphicData uri="http://schemas.openxmlformats.org/drawingml/2006/table">
            <a:tbl>
              <a:tblPr firstRow="1" bandRow="1">
                <a:noFill/>
                <a:tableStyleId>{48EFB82E-E45C-4DF4-AFD7-8C2AADFE851E}</a:tableStyleId>
              </a:tblPr>
              <a:tblGrid>
                <a:gridCol w="443475">
                  <a:extLst>
                    <a:ext uri="{9D8B030D-6E8A-4147-A177-3AD203B41FA5}">
                      <a16:colId xmlns:a16="http://schemas.microsoft.com/office/drawing/2014/main" val="20000"/>
                    </a:ext>
                  </a:extLst>
                </a:gridCol>
                <a:gridCol w="443475">
                  <a:extLst>
                    <a:ext uri="{9D8B030D-6E8A-4147-A177-3AD203B41FA5}">
                      <a16:colId xmlns:a16="http://schemas.microsoft.com/office/drawing/2014/main" val="20001"/>
                    </a:ext>
                  </a:extLst>
                </a:gridCol>
                <a:gridCol w="443475">
                  <a:extLst>
                    <a:ext uri="{9D8B030D-6E8A-4147-A177-3AD203B41FA5}">
                      <a16:colId xmlns:a16="http://schemas.microsoft.com/office/drawing/2014/main" val="20002"/>
                    </a:ext>
                  </a:extLst>
                </a:gridCol>
              </a:tblGrid>
              <a:tr h="301550">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1"/>
                  </a:ext>
                </a:extLst>
              </a:tr>
              <a:tr h="3015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latin typeface="Georgia"/>
                        <a:ea typeface="Georgia"/>
                        <a:cs typeface="Georgia"/>
                        <a:sym typeface="Georgia"/>
                      </a:endParaRPr>
                    </a:p>
                  </a:txBody>
                  <a:tcPr marL="34575" marR="34575" marT="17300" marB="17300"/>
                </a:tc>
                <a:extLst>
                  <a:ext uri="{0D108BD9-81ED-4DB2-BD59-A6C34878D82A}">
                    <a16:rowId xmlns:a16="http://schemas.microsoft.com/office/drawing/2014/main" val="10002"/>
                  </a:ext>
                </a:extLst>
              </a:tr>
            </a:tbl>
          </a:graphicData>
        </a:graphic>
      </p:graphicFrame>
      <p:cxnSp>
        <p:nvCxnSpPr>
          <p:cNvPr id="458" name="Google Shape;458;p46"/>
          <p:cNvCxnSpPr/>
          <p:nvPr/>
        </p:nvCxnSpPr>
        <p:spPr>
          <a:xfrm>
            <a:off x="2755246" y="1622571"/>
            <a:ext cx="443462" cy="294041"/>
          </a:xfrm>
          <a:prstGeom prst="straightConnector1">
            <a:avLst/>
          </a:prstGeom>
          <a:noFill/>
          <a:ln w="9525" cap="flat" cmpd="sng">
            <a:solidFill>
              <a:srgbClr val="4A7DBA"/>
            </a:solidFill>
            <a:prstDash val="solid"/>
            <a:round/>
            <a:headEnd type="none" w="sm" len="sm"/>
            <a:tailEnd type="none" w="sm" len="sm"/>
          </a:ln>
        </p:spPr>
      </p:cxnSp>
      <p:sp>
        <p:nvSpPr>
          <p:cNvPr id="459" name="Google Shape;459;p46"/>
          <p:cNvSpPr txBox="1"/>
          <p:nvPr/>
        </p:nvSpPr>
        <p:spPr>
          <a:xfrm>
            <a:off x="2905997" y="1569348"/>
            <a:ext cx="340158"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2</a:t>
            </a:r>
            <a:endParaRPr sz="1210" b="1" i="0" u="none" strike="noStrike" cap="none">
              <a:solidFill>
                <a:schemeClr val="dk1"/>
              </a:solidFill>
              <a:latin typeface="Georgia"/>
              <a:ea typeface="Georgia"/>
              <a:cs typeface="Georgia"/>
              <a:sym typeface="Georgia"/>
            </a:endParaRPr>
          </a:p>
        </p:txBody>
      </p:sp>
      <p:sp>
        <p:nvSpPr>
          <p:cNvPr id="460" name="Google Shape;460;p46"/>
          <p:cNvSpPr txBox="1"/>
          <p:nvPr/>
        </p:nvSpPr>
        <p:spPr>
          <a:xfrm>
            <a:off x="2696866" y="1679907"/>
            <a:ext cx="327334" cy="2785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10"/>
              <a:buFont typeface="Arial"/>
              <a:buNone/>
            </a:pPr>
            <a:r>
              <a:rPr lang="en-US" sz="1210" b="1" i="0" u="none" strike="noStrike" cap="none">
                <a:solidFill>
                  <a:schemeClr val="dk1"/>
                </a:solidFill>
                <a:latin typeface="Georgia"/>
                <a:ea typeface="Georgia"/>
                <a:cs typeface="Georgia"/>
                <a:sym typeface="Georgia"/>
              </a:rPr>
              <a:t>x</a:t>
            </a:r>
            <a:r>
              <a:rPr lang="en-US" sz="1210" b="1" i="0" u="none" strike="noStrike" cap="none" baseline="-25000">
                <a:solidFill>
                  <a:schemeClr val="dk1"/>
                </a:solidFill>
                <a:latin typeface="Georgia"/>
                <a:ea typeface="Georgia"/>
                <a:cs typeface="Georgia"/>
                <a:sym typeface="Georgia"/>
              </a:rPr>
              <a:t>1</a:t>
            </a:r>
            <a:endParaRPr sz="1210" b="1" i="0" u="none" strike="noStrike" cap="none">
              <a:solidFill>
                <a:schemeClr val="dk1"/>
              </a:solidFill>
              <a:latin typeface="Georgia"/>
              <a:ea typeface="Georgia"/>
              <a:cs typeface="Georgia"/>
              <a:sym typeface="Georgia"/>
            </a:endParaRPr>
          </a:p>
        </p:txBody>
      </p:sp>
      <p:sp>
        <p:nvSpPr>
          <p:cNvPr id="461" name="Google Shape;461;p46"/>
          <p:cNvSpPr txBox="1"/>
          <p:nvPr/>
        </p:nvSpPr>
        <p:spPr>
          <a:xfrm>
            <a:off x="4101231" y="194037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3/8</a:t>
            </a:r>
            <a:endParaRPr sz="1400" b="0" i="0" u="none" strike="noStrike" cap="none">
              <a:solidFill>
                <a:srgbClr val="000000"/>
              </a:solidFill>
              <a:latin typeface="Arial"/>
              <a:ea typeface="Arial"/>
              <a:cs typeface="Arial"/>
              <a:sym typeface="Arial"/>
            </a:endParaRPr>
          </a:p>
        </p:txBody>
      </p:sp>
      <p:sp>
        <p:nvSpPr>
          <p:cNvPr id="462" name="Google Shape;462;p46"/>
          <p:cNvSpPr txBox="1"/>
          <p:nvPr/>
        </p:nvSpPr>
        <p:spPr>
          <a:xfrm>
            <a:off x="4105494" y="2272507"/>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5/8</a:t>
            </a:r>
            <a:endParaRPr sz="1400" b="0" i="0" u="none" strike="noStrike" cap="none">
              <a:solidFill>
                <a:srgbClr val="000000"/>
              </a:solidFill>
              <a:latin typeface="Arial"/>
              <a:ea typeface="Arial"/>
              <a:cs typeface="Arial"/>
              <a:sym typeface="Arial"/>
            </a:endParaRPr>
          </a:p>
        </p:txBody>
      </p:sp>
      <p:sp>
        <p:nvSpPr>
          <p:cNvPr id="463" name="Google Shape;463;p46"/>
          <p:cNvSpPr txBox="1"/>
          <p:nvPr/>
        </p:nvSpPr>
        <p:spPr>
          <a:xfrm>
            <a:off x="3210082" y="2611306"/>
            <a:ext cx="352274"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7/8</a:t>
            </a:r>
            <a:endParaRPr sz="1400" b="0" i="0" u="none" strike="noStrike" cap="none">
              <a:solidFill>
                <a:srgbClr val="000000"/>
              </a:solidFill>
              <a:latin typeface="Arial"/>
              <a:ea typeface="Arial"/>
              <a:cs typeface="Arial"/>
              <a:sym typeface="Arial"/>
            </a:endParaRPr>
          </a:p>
        </p:txBody>
      </p:sp>
      <p:sp>
        <p:nvSpPr>
          <p:cNvPr id="464" name="Google Shape;464;p46"/>
          <p:cNvSpPr txBox="1"/>
          <p:nvPr/>
        </p:nvSpPr>
        <p:spPr>
          <a:xfrm>
            <a:off x="3666976" y="2605132"/>
            <a:ext cx="549508"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1/8</a:t>
            </a:r>
            <a:endParaRPr sz="1400" b="0" i="0" u="none" strike="noStrike" cap="none">
              <a:solidFill>
                <a:srgbClr val="000000"/>
              </a:solidFill>
              <a:latin typeface="Arial"/>
              <a:ea typeface="Arial"/>
              <a:cs typeface="Arial"/>
              <a:sym typeface="Arial"/>
            </a:endParaRPr>
          </a:p>
        </p:txBody>
      </p:sp>
      <p:sp>
        <p:nvSpPr>
          <p:cNvPr id="465" name="Google Shape;465;p46"/>
          <p:cNvSpPr txBox="1"/>
          <p:nvPr/>
        </p:nvSpPr>
        <p:spPr>
          <a:xfrm>
            <a:off x="4196870" y="2565809"/>
            <a:ext cx="316945" cy="204951"/>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1</a:t>
            </a:r>
            <a:endParaRPr sz="1400" b="0" i="0" u="none" strike="noStrike" cap="none">
              <a:solidFill>
                <a:srgbClr val="000000"/>
              </a:solidFill>
              <a:latin typeface="Arial"/>
              <a:ea typeface="Arial"/>
              <a:cs typeface="Arial"/>
              <a:sym typeface="Arial"/>
            </a:endParaRPr>
          </a:p>
        </p:txBody>
      </p:sp>
      <p:pic>
        <p:nvPicPr>
          <p:cNvPr id="466" name="Google Shape;466;p46"/>
          <p:cNvPicPr preferRelativeResize="0"/>
          <p:nvPr/>
        </p:nvPicPr>
        <p:blipFill rotWithShape="1">
          <a:blip r:embed="rId3">
            <a:alphaModFix/>
          </a:blip>
          <a:srcRect/>
          <a:stretch/>
        </p:blipFill>
        <p:spPr>
          <a:xfrm>
            <a:off x="3228605" y="1898353"/>
            <a:ext cx="339926" cy="326978"/>
          </a:xfrm>
          <a:prstGeom prst="rect">
            <a:avLst/>
          </a:prstGeom>
          <a:noFill/>
          <a:ln>
            <a:noFill/>
          </a:ln>
        </p:spPr>
      </p:pic>
      <p:pic>
        <p:nvPicPr>
          <p:cNvPr id="467" name="Google Shape;467;p46"/>
          <p:cNvPicPr preferRelativeResize="0"/>
          <p:nvPr/>
        </p:nvPicPr>
        <p:blipFill rotWithShape="1">
          <a:blip r:embed="rId4">
            <a:alphaModFix/>
          </a:blip>
          <a:srcRect/>
          <a:stretch/>
        </p:blipFill>
        <p:spPr>
          <a:xfrm>
            <a:off x="3714164" y="1902750"/>
            <a:ext cx="271255" cy="318184"/>
          </a:xfrm>
          <a:prstGeom prst="rect">
            <a:avLst/>
          </a:prstGeom>
          <a:noFill/>
          <a:ln>
            <a:noFill/>
          </a:ln>
        </p:spPr>
      </p:pic>
      <p:pic>
        <p:nvPicPr>
          <p:cNvPr id="468" name="Google Shape;468;p46"/>
          <p:cNvPicPr preferRelativeResize="0"/>
          <p:nvPr/>
        </p:nvPicPr>
        <p:blipFill rotWithShape="1">
          <a:blip r:embed="rId5">
            <a:alphaModFix/>
          </a:blip>
          <a:srcRect/>
          <a:stretch/>
        </p:blipFill>
        <p:spPr>
          <a:xfrm>
            <a:off x="3248872" y="2207065"/>
            <a:ext cx="313484" cy="320804"/>
          </a:xfrm>
          <a:prstGeom prst="rect">
            <a:avLst/>
          </a:prstGeom>
          <a:noFill/>
          <a:ln>
            <a:noFill/>
          </a:ln>
        </p:spPr>
      </p:pic>
      <p:pic>
        <p:nvPicPr>
          <p:cNvPr id="469" name="Google Shape;469;p46"/>
          <p:cNvPicPr preferRelativeResize="0"/>
          <p:nvPr/>
        </p:nvPicPr>
        <p:blipFill rotWithShape="1">
          <a:blip r:embed="rId6">
            <a:alphaModFix/>
          </a:blip>
          <a:srcRect/>
          <a:stretch/>
        </p:blipFill>
        <p:spPr>
          <a:xfrm>
            <a:off x="3714164" y="2207065"/>
            <a:ext cx="306654" cy="320804"/>
          </a:xfrm>
          <a:prstGeom prst="rect">
            <a:avLst/>
          </a:prstGeom>
          <a:noFill/>
          <a:ln>
            <a:noFill/>
          </a:ln>
        </p:spPr>
      </p:pic>
      <p:cxnSp>
        <p:nvCxnSpPr>
          <p:cNvPr id="470" name="Google Shape;470;p46"/>
          <p:cNvCxnSpPr/>
          <p:nvPr/>
        </p:nvCxnSpPr>
        <p:spPr>
          <a:xfrm>
            <a:off x="2048628" y="2075384"/>
            <a:ext cx="575705"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74"/>
        <p:cNvGrpSpPr/>
        <p:nvPr/>
      </p:nvGrpSpPr>
      <p:grpSpPr>
        <a:xfrm>
          <a:off x="0" y="0"/>
          <a:ext cx="0" cy="0"/>
          <a:chOff x="0" y="0"/>
          <a:chExt cx="0" cy="0"/>
        </a:xfrm>
      </p:grpSpPr>
      <p:sp>
        <p:nvSpPr>
          <p:cNvPr id="475" name="Google Shape;475;p47"/>
          <p:cNvSpPr txBox="1"/>
          <p:nvPr/>
        </p:nvSpPr>
        <p:spPr>
          <a:xfrm>
            <a:off x="0" y="130175"/>
            <a:ext cx="46101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366092"/>
                </a:solidFill>
                <a:latin typeface="Georgia"/>
                <a:ea typeface="Georgia"/>
                <a:cs typeface="Georgia"/>
                <a:sym typeface="Georgia"/>
              </a:rPr>
              <a:t>Bayes Optimal Classifier</a:t>
            </a:r>
            <a:endParaRPr sz="1400" b="0" i="0" u="none" strike="noStrike" cap="none">
              <a:solidFill>
                <a:srgbClr val="000000"/>
              </a:solidFill>
              <a:latin typeface="Arial"/>
              <a:ea typeface="Arial"/>
              <a:cs typeface="Arial"/>
              <a:sym typeface="Arial"/>
            </a:endParaRPr>
          </a:p>
        </p:txBody>
      </p:sp>
      <p:pic>
        <p:nvPicPr>
          <p:cNvPr id="476" name="Google Shape;476;p47"/>
          <p:cNvPicPr preferRelativeResize="0"/>
          <p:nvPr/>
        </p:nvPicPr>
        <p:blipFill rotWithShape="1">
          <a:blip r:embed="rId3">
            <a:alphaModFix/>
          </a:blip>
          <a:srcRect l="10570" t="19931" r="5830" b="21609"/>
          <a:stretch/>
        </p:blipFill>
        <p:spPr>
          <a:xfrm>
            <a:off x="781050" y="587374"/>
            <a:ext cx="2971800" cy="268804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48"/>
          <p:cNvSpPr txBox="1">
            <a:spLocks noGrp="1"/>
          </p:cNvSpPr>
          <p:nvPr>
            <p:ph type="title"/>
          </p:nvPr>
        </p:nvSpPr>
        <p:spPr>
          <a:xfrm>
            <a:off x="-11860" y="256748"/>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2" name="Google Shape;482;p48"/>
          <p:cNvSpPr txBox="1">
            <a:spLocks noGrp="1"/>
          </p:cNvSpPr>
          <p:nvPr>
            <p:ph type="body" idx="1"/>
          </p:nvPr>
        </p:nvSpPr>
        <p:spPr>
          <a:xfrm>
            <a:off x="171450" y="646420"/>
            <a:ext cx="4343007" cy="1371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Font typeface="Georgia"/>
              <a:buNone/>
            </a:pPr>
            <a:r>
              <a:rPr lang="en-US" sz="1000" u="sng">
                <a:solidFill>
                  <a:schemeClr val="hlink"/>
                </a:solidFill>
                <a:latin typeface="Georgia"/>
                <a:ea typeface="Georgia"/>
                <a:cs typeface="Georgia"/>
                <a:sym typeface="Georgia"/>
                <a:hlinkClick r:id="rId3"/>
              </a:rPr>
              <a:t>Naive Bayes classifier on Wiki</a:t>
            </a:r>
            <a:endParaRPr sz="1000">
              <a:latin typeface="Georgia"/>
              <a:ea typeface="Georgia"/>
              <a:cs typeface="Georgia"/>
              <a:sym typeface="Georgia"/>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If we have many features, each taking on many values,  our occurrence table will be sparse. This means, most of the cells will have zero frequency.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Having the direct estimated Bayes classifier will compare zeros in most of the cases.  </a:t>
            </a:r>
            <a:endParaRPr/>
          </a:p>
          <a:p>
            <a:pPr marL="171450" lvl="0" indent="-171450" algn="l" rtl="0">
              <a:lnSpc>
                <a:spcPct val="100000"/>
              </a:lnSpc>
              <a:spcBef>
                <a:spcPts val="0"/>
              </a:spcBef>
              <a:spcAft>
                <a:spcPts val="0"/>
              </a:spcAft>
              <a:buClr>
                <a:schemeClr val="dk1"/>
              </a:buClr>
              <a:buSzPts val="1000"/>
              <a:buFont typeface="Arial"/>
              <a:buChar char="•"/>
            </a:pPr>
            <a:r>
              <a:rPr lang="en-US" sz="1000">
                <a:latin typeface="Georgia"/>
                <a:ea typeface="Georgia"/>
                <a:cs typeface="Georgia"/>
                <a:sym typeface="Georgia"/>
              </a:rPr>
              <a:t> That is why we better assume independence to estimate the probabilities.  </a:t>
            </a:r>
            <a:endParaRPr sz="1000">
              <a:latin typeface="Georgia"/>
              <a:ea typeface="Georgia"/>
              <a:cs typeface="Georgia"/>
              <a:sym typeface="Georgia"/>
            </a:endParaRPr>
          </a:p>
        </p:txBody>
      </p:sp>
      <p:pic>
        <p:nvPicPr>
          <p:cNvPr id="483" name="Google Shape;483;p48" descr="73.png"/>
          <p:cNvPicPr preferRelativeResize="0"/>
          <p:nvPr/>
        </p:nvPicPr>
        <p:blipFill rotWithShape="1">
          <a:blip r:embed="rId4">
            <a:alphaModFix/>
          </a:blip>
          <a:srcRect/>
          <a:stretch/>
        </p:blipFill>
        <p:spPr>
          <a:xfrm>
            <a:off x="1390650" y="2035175"/>
            <a:ext cx="1769176" cy="112907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87"/>
        <p:cNvGrpSpPr/>
        <p:nvPr/>
      </p:nvGrpSpPr>
      <p:grpSpPr>
        <a:xfrm>
          <a:off x="0" y="0"/>
          <a:ext cx="0" cy="0"/>
          <a:chOff x="0" y="0"/>
          <a:chExt cx="0" cy="0"/>
        </a:xfrm>
      </p:grpSpPr>
      <p:sp>
        <p:nvSpPr>
          <p:cNvPr id="488" name="Google Shape;488;p49"/>
          <p:cNvSpPr txBox="1">
            <a:spLocks noGrp="1"/>
          </p:cNvSpPr>
          <p:nvPr>
            <p:ph type="title"/>
          </p:nvPr>
        </p:nvSpPr>
        <p:spPr>
          <a:xfrm>
            <a:off x="7583" y="209697"/>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489" name="Google Shape;489;p49"/>
          <p:cNvSpPr txBox="1">
            <a:spLocks noGrp="1"/>
          </p:cNvSpPr>
          <p:nvPr>
            <p:ph type="body" idx="1"/>
          </p:nvPr>
        </p:nvSpPr>
        <p:spPr>
          <a:xfrm>
            <a:off x="223565" y="801770"/>
            <a:ext cx="4291285" cy="1038473"/>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Suppose, we have the following occurrence table for the first class </a:t>
            </a:r>
            <a:endParaRPr/>
          </a:p>
          <a:p>
            <a:pPr marL="0" lvl="0" indent="0" algn="l" rtl="0">
              <a:lnSpc>
                <a:spcPct val="100000"/>
              </a:lnSpc>
              <a:spcBef>
                <a:spcPts val="0"/>
              </a:spcBef>
              <a:spcAft>
                <a:spcPts val="0"/>
              </a:spcAft>
              <a:buSzPts val="1400"/>
              <a:buNone/>
            </a:pPr>
            <a:r>
              <a:rPr lang="en-US">
                <a:latin typeface="Georgia"/>
                <a:ea typeface="Georgia"/>
                <a:cs typeface="Georgia"/>
                <a:sym typeface="Georgia"/>
              </a:rPr>
              <a:t>If combination for some value x</a:t>
            </a:r>
            <a:r>
              <a:rPr lang="en-US" baseline="-25000">
                <a:latin typeface="Georgia"/>
                <a:ea typeface="Georgia"/>
                <a:cs typeface="Georgia"/>
                <a:sym typeface="Georgia"/>
              </a:rPr>
              <a:t>i</a:t>
            </a:r>
            <a:r>
              <a:rPr lang="en-US">
                <a:latin typeface="Georgia"/>
                <a:ea typeface="Georgia"/>
                <a:cs typeface="Georgia"/>
                <a:sym typeface="Georgia"/>
              </a:rPr>
              <a:t> of variable X, and some value y</a:t>
            </a:r>
            <a:r>
              <a:rPr lang="en-US" baseline="-25000">
                <a:latin typeface="Georgia"/>
                <a:ea typeface="Georgia"/>
                <a:cs typeface="Georgia"/>
                <a:sym typeface="Georgia"/>
              </a:rPr>
              <a:t>i</a:t>
            </a:r>
            <a:r>
              <a:rPr lang="en-US">
                <a:latin typeface="Georgia"/>
                <a:ea typeface="Georgia"/>
                <a:cs typeface="Georgia"/>
                <a:sym typeface="Georgia"/>
              </a:rPr>
              <a:t> of variable Y, the combination (x</a:t>
            </a:r>
            <a:r>
              <a:rPr lang="en-US" baseline="-25000">
                <a:latin typeface="Georgia"/>
                <a:ea typeface="Georgia"/>
                <a:cs typeface="Georgia"/>
                <a:sym typeface="Georgia"/>
              </a:rPr>
              <a:t>i</a:t>
            </a:r>
            <a:r>
              <a:rPr lang="en-US">
                <a:latin typeface="Georgia"/>
                <a:ea typeface="Georgia"/>
                <a:cs typeface="Georgia"/>
                <a:sym typeface="Georgia"/>
              </a:rPr>
              <a:t>, y</a:t>
            </a:r>
            <a:r>
              <a:rPr lang="en-US" baseline="-25000">
                <a:latin typeface="Georgia"/>
                <a:ea typeface="Georgia"/>
                <a:cs typeface="Georgia"/>
                <a:sym typeface="Georgia"/>
              </a:rPr>
              <a:t>i</a:t>
            </a:r>
            <a:r>
              <a:rPr lang="en-US">
                <a:latin typeface="Georgia"/>
                <a:ea typeface="Georgia"/>
                <a:cs typeface="Georgia"/>
                <a:sym typeface="Georgia"/>
              </a:rPr>
              <a:t>) did not occur in the training set, but it is expected in the testing set, it is recommended to add a very small frequency of this value, taking away from the other values. </a:t>
            </a:r>
            <a:r>
              <a:rPr lang="en-US" sz="907">
                <a:latin typeface="Georgia"/>
                <a:ea typeface="Georgia"/>
                <a:cs typeface="Georgia"/>
                <a:sym typeface="Georgia"/>
              </a:rPr>
              <a:t> </a:t>
            </a:r>
            <a:endParaRPr/>
          </a:p>
        </p:txBody>
      </p:sp>
      <p:sp>
        <p:nvSpPr>
          <p:cNvPr id="490" name="Google Shape;490;p49"/>
          <p:cNvSpPr txBox="1"/>
          <p:nvPr/>
        </p:nvSpPr>
        <p:spPr>
          <a:xfrm>
            <a:off x="3512446" y="2471343"/>
            <a:ext cx="679167" cy="222273"/>
          </a:xfrm>
          <a:prstGeom prst="rect">
            <a:avLst/>
          </a:prstGeom>
          <a:noFill/>
          <a:ln>
            <a:noFill/>
          </a:ln>
        </p:spPr>
        <p:txBody>
          <a:bodyPr spcFirstLastPara="1" wrap="square" lIns="34575" tIns="17275" rIns="34575" bIns="17275" anchor="t" anchorCtr="0">
            <a:normAutofit/>
          </a:bodyPr>
          <a:lstStyle/>
          <a:p>
            <a:pPr marL="86434" marR="0" lvl="0" indent="-86434" algn="l" rtl="0">
              <a:lnSpc>
                <a:spcPct val="9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Class Y=1</a:t>
            </a:r>
            <a:endParaRPr sz="1400" b="0" i="0" u="none" strike="noStrike" cap="none">
              <a:solidFill>
                <a:srgbClr val="000000"/>
              </a:solidFill>
              <a:latin typeface="Arial"/>
              <a:ea typeface="Arial"/>
              <a:cs typeface="Arial"/>
              <a:sym typeface="Arial"/>
            </a:endParaRPr>
          </a:p>
        </p:txBody>
      </p:sp>
      <p:graphicFrame>
        <p:nvGraphicFramePr>
          <p:cNvPr id="491" name="Google Shape;491;p49"/>
          <p:cNvGraphicFramePr/>
          <p:nvPr/>
        </p:nvGraphicFramePr>
        <p:xfrm>
          <a:off x="1009650" y="1927638"/>
          <a:ext cx="2080750" cy="1402120"/>
        </p:xfrm>
        <a:graphic>
          <a:graphicData uri="http://schemas.openxmlformats.org/drawingml/2006/table">
            <a:tbl>
              <a:tblPr firstRow="1" bandRow="1">
                <a:noFill/>
                <a:tableStyleId>{48EFB82E-E45C-4DF4-AFD7-8C2AADFE851E}</a:tableStyleId>
              </a:tblPr>
              <a:tblGrid>
                <a:gridCol w="416150">
                  <a:extLst>
                    <a:ext uri="{9D8B030D-6E8A-4147-A177-3AD203B41FA5}">
                      <a16:colId xmlns:a16="http://schemas.microsoft.com/office/drawing/2014/main" val="20000"/>
                    </a:ext>
                  </a:extLst>
                </a:gridCol>
                <a:gridCol w="416150">
                  <a:extLst>
                    <a:ext uri="{9D8B030D-6E8A-4147-A177-3AD203B41FA5}">
                      <a16:colId xmlns:a16="http://schemas.microsoft.com/office/drawing/2014/main" val="20001"/>
                    </a:ext>
                  </a:extLst>
                </a:gridCol>
                <a:gridCol w="416150">
                  <a:extLst>
                    <a:ext uri="{9D8B030D-6E8A-4147-A177-3AD203B41FA5}">
                      <a16:colId xmlns:a16="http://schemas.microsoft.com/office/drawing/2014/main" val="20002"/>
                    </a:ext>
                  </a:extLst>
                </a:gridCol>
                <a:gridCol w="416150">
                  <a:extLst>
                    <a:ext uri="{9D8B030D-6E8A-4147-A177-3AD203B41FA5}">
                      <a16:colId xmlns:a16="http://schemas.microsoft.com/office/drawing/2014/main" val="20003"/>
                    </a:ext>
                  </a:extLst>
                </a:gridCol>
                <a:gridCol w="4161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3</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492" name="Google Shape;492;p49"/>
          <p:cNvCxnSpPr/>
          <p:nvPr/>
        </p:nvCxnSpPr>
        <p:spPr>
          <a:xfrm>
            <a:off x="1009650" y="1927638"/>
            <a:ext cx="414648" cy="346974"/>
          </a:xfrm>
          <a:prstGeom prst="straightConnector1">
            <a:avLst/>
          </a:prstGeom>
          <a:noFill/>
          <a:ln w="9525" cap="flat" cmpd="sng">
            <a:solidFill>
              <a:srgbClr val="4A7DBA"/>
            </a:solidFill>
            <a:prstDash val="solid"/>
            <a:round/>
            <a:headEnd type="none" w="sm" len="sm"/>
            <a:tailEnd type="none" w="sm" len="sm"/>
          </a:ln>
        </p:spPr>
      </p:cxnSp>
      <p:sp>
        <p:nvSpPr>
          <p:cNvPr id="493" name="Google Shape;493;p49"/>
          <p:cNvSpPr txBox="1"/>
          <p:nvPr/>
        </p:nvSpPr>
        <p:spPr>
          <a:xfrm>
            <a:off x="1139357" y="1869375"/>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494" name="Google Shape;494;p49"/>
          <p:cNvSpPr txBox="1"/>
          <p:nvPr/>
        </p:nvSpPr>
        <p:spPr>
          <a:xfrm>
            <a:off x="958830" y="2033790"/>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495" name="Google Shape;495;p49"/>
          <p:cNvSpPr/>
          <p:nvPr/>
        </p:nvSpPr>
        <p:spPr>
          <a:xfrm>
            <a:off x="1479838" y="2335895"/>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49"/>
          <p:cNvSpPr/>
          <p:nvPr/>
        </p:nvSpPr>
        <p:spPr>
          <a:xfrm>
            <a:off x="1691765" y="243853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49"/>
          <p:cNvSpPr/>
          <p:nvPr/>
        </p:nvSpPr>
        <p:spPr>
          <a:xfrm>
            <a:off x="1920365"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49"/>
          <p:cNvSpPr/>
          <p:nvPr/>
        </p:nvSpPr>
        <p:spPr>
          <a:xfrm>
            <a:off x="2050010" y="276169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49"/>
          <p:cNvSpPr/>
          <p:nvPr/>
        </p:nvSpPr>
        <p:spPr>
          <a:xfrm>
            <a:off x="2110893" y="2643481"/>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49"/>
          <p:cNvSpPr/>
          <p:nvPr/>
        </p:nvSpPr>
        <p:spPr>
          <a:xfrm>
            <a:off x="2417327" y="240361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7583" y="258509"/>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506" name="Google Shape;506;p50"/>
          <p:cNvSpPr txBox="1">
            <a:spLocks noGrp="1"/>
          </p:cNvSpPr>
          <p:nvPr>
            <p:ph type="body" idx="1"/>
          </p:nvPr>
        </p:nvSpPr>
        <p:spPr>
          <a:xfrm>
            <a:off x="147162" y="652763"/>
            <a:ext cx="4368778" cy="288377"/>
          </a:xfrm>
          <a:prstGeom prst="rect">
            <a:avLst/>
          </a:prstGeom>
          <a:noFill/>
          <a:ln>
            <a:noFill/>
          </a:ln>
        </p:spPr>
        <p:txBody>
          <a:bodyPr spcFirstLastPara="1" wrap="square" lIns="0" tIns="0" rIns="0" bIns="0" anchor="t" anchorCtr="0">
            <a:normAutofit fontScale="92500"/>
          </a:bodyPr>
          <a:lstStyle/>
          <a:p>
            <a:pPr marL="0" lvl="0" indent="0" algn="l" rtl="0">
              <a:lnSpc>
                <a:spcPct val="100000"/>
              </a:lnSpc>
              <a:spcBef>
                <a:spcPts val="0"/>
              </a:spcBef>
              <a:spcAft>
                <a:spcPts val="0"/>
              </a:spcAft>
              <a:buSzPct val="166870"/>
              <a:buNone/>
            </a:pPr>
            <a:r>
              <a:rPr lang="en-US">
                <a:latin typeface="Georgia"/>
                <a:ea typeface="Georgia"/>
                <a:cs typeface="Georgia"/>
                <a:sym typeface="Georgia"/>
              </a:rPr>
              <a:t>Compute joint conditional probabilities, assuming conditional independence </a:t>
            </a:r>
            <a:endParaRPr sz="907">
              <a:latin typeface="Georgia"/>
              <a:ea typeface="Georgia"/>
              <a:cs typeface="Georgia"/>
              <a:sym typeface="Georgia"/>
            </a:endParaRPr>
          </a:p>
        </p:txBody>
      </p:sp>
      <p:graphicFrame>
        <p:nvGraphicFramePr>
          <p:cNvPr id="507" name="Google Shape;507;p50"/>
          <p:cNvGraphicFramePr/>
          <p:nvPr/>
        </p:nvGraphicFramePr>
        <p:xfrm>
          <a:off x="222272" y="1306855"/>
          <a:ext cx="1828875" cy="1468910"/>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508" name="Google Shape;508;p50"/>
          <p:cNvGraphicFramePr/>
          <p:nvPr/>
        </p:nvGraphicFramePr>
        <p:xfrm>
          <a:off x="2660780" y="1306855"/>
          <a:ext cx="1828750" cy="1402120"/>
        </p:xfrm>
        <a:graphic>
          <a:graphicData uri="http://schemas.openxmlformats.org/drawingml/2006/table">
            <a:tbl>
              <a:tblPr firstRow="1" bandRow="1">
                <a:noFill/>
                <a:tableStyleId>{48EFB82E-E45C-4DF4-AFD7-8C2AADFE851E}</a:tableStyleId>
              </a:tblPr>
              <a:tblGrid>
                <a:gridCol w="365750">
                  <a:extLst>
                    <a:ext uri="{9D8B030D-6E8A-4147-A177-3AD203B41FA5}">
                      <a16:colId xmlns:a16="http://schemas.microsoft.com/office/drawing/2014/main" val="20000"/>
                    </a:ext>
                  </a:extLst>
                </a:gridCol>
                <a:gridCol w="365750">
                  <a:extLst>
                    <a:ext uri="{9D8B030D-6E8A-4147-A177-3AD203B41FA5}">
                      <a16:colId xmlns:a16="http://schemas.microsoft.com/office/drawing/2014/main" val="20001"/>
                    </a:ext>
                  </a:extLst>
                </a:gridCol>
                <a:gridCol w="365750">
                  <a:extLst>
                    <a:ext uri="{9D8B030D-6E8A-4147-A177-3AD203B41FA5}">
                      <a16:colId xmlns:a16="http://schemas.microsoft.com/office/drawing/2014/main" val="20002"/>
                    </a:ext>
                  </a:extLst>
                </a:gridCol>
                <a:gridCol w="365750">
                  <a:extLst>
                    <a:ext uri="{9D8B030D-6E8A-4147-A177-3AD203B41FA5}">
                      <a16:colId xmlns:a16="http://schemas.microsoft.com/office/drawing/2014/main" val="20003"/>
                    </a:ext>
                  </a:extLst>
                </a:gridCol>
                <a:gridCol w="365750">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6</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2"/>
                  </a:ext>
                </a:extLst>
              </a:tr>
              <a:tr h="33527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5</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2</a:t>
                      </a:r>
                      <a:endParaRPr sz="1600" b="0"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8</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cxnSp>
        <p:nvCxnSpPr>
          <p:cNvPr id="509" name="Google Shape;509;p50"/>
          <p:cNvCxnSpPr/>
          <p:nvPr/>
        </p:nvCxnSpPr>
        <p:spPr>
          <a:xfrm>
            <a:off x="222272" y="1306855"/>
            <a:ext cx="381108" cy="348647"/>
          </a:xfrm>
          <a:prstGeom prst="straightConnector1">
            <a:avLst/>
          </a:prstGeom>
          <a:noFill/>
          <a:ln w="9525" cap="flat" cmpd="sng">
            <a:solidFill>
              <a:srgbClr val="4A7DBA"/>
            </a:solidFill>
            <a:prstDash val="solid"/>
            <a:round/>
            <a:headEnd type="none" w="sm" len="sm"/>
            <a:tailEnd type="none" w="sm" len="sm"/>
          </a:ln>
        </p:spPr>
      </p:cxnSp>
      <p:cxnSp>
        <p:nvCxnSpPr>
          <p:cNvPr id="510" name="Google Shape;510;p50"/>
          <p:cNvCxnSpPr/>
          <p:nvPr/>
        </p:nvCxnSpPr>
        <p:spPr>
          <a:xfrm>
            <a:off x="2660780" y="1306854"/>
            <a:ext cx="381108" cy="348647"/>
          </a:xfrm>
          <a:prstGeom prst="straightConnector1">
            <a:avLst/>
          </a:prstGeom>
          <a:noFill/>
          <a:ln w="9525" cap="flat" cmpd="sng">
            <a:solidFill>
              <a:srgbClr val="4A7DBA"/>
            </a:solidFill>
            <a:prstDash val="solid"/>
            <a:round/>
            <a:headEnd type="none" w="sm" len="sm"/>
            <a:tailEnd type="none" w="sm" len="sm"/>
          </a:ln>
        </p:spPr>
      </p:cxnSp>
      <p:sp>
        <p:nvSpPr>
          <p:cNvPr id="511" name="Google Shape;511;p50"/>
          <p:cNvSpPr/>
          <p:nvPr/>
        </p:nvSpPr>
        <p:spPr>
          <a:xfrm>
            <a:off x="603380" y="2682546"/>
            <a:ext cx="10278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1</a:t>
            </a:r>
            <a:endParaRPr sz="1400" b="0" i="0" u="none" strike="noStrike" cap="none">
              <a:solidFill>
                <a:schemeClr val="dk1"/>
              </a:solidFill>
              <a:latin typeface="Georgia"/>
              <a:ea typeface="Georgia"/>
              <a:cs typeface="Georgia"/>
              <a:sym typeface="Georgia"/>
            </a:endParaRPr>
          </a:p>
        </p:txBody>
      </p:sp>
      <p:sp>
        <p:nvSpPr>
          <p:cNvPr id="512" name="Google Shape;512;p50"/>
          <p:cNvSpPr txBox="1"/>
          <p:nvPr/>
        </p:nvSpPr>
        <p:spPr>
          <a:xfrm>
            <a:off x="332765" y="1216769"/>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3" name="Google Shape;513;p50"/>
          <p:cNvSpPr txBox="1"/>
          <p:nvPr/>
        </p:nvSpPr>
        <p:spPr>
          <a:xfrm>
            <a:off x="2736980" y="1223787"/>
            <a:ext cx="37142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sp>
        <p:nvSpPr>
          <p:cNvPr id="514" name="Google Shape;514;p50"/>
          <p:cNvSpPr txBox="1"/>
          <p:nvPr/>
        </p:nvSpPr>
        <p:spPr>
          <a:xfrm>
            <a:off x="179925" y="140655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5" name="Google Shape;515;p50"/>
          <p:cNvSpPr txBox="1"/>
          <p:nvPr/>
        </p:nvSpPr>
        <p:spPr>
          <a:xfrm>
            <a:off x="2594260" y="1376407"/>
            <a:ext cx="3385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
        <p:nvSpPr>
          <p:cNvPr id="516" name="Google Shape;516;p50"/>
          <p:cNvSpPr/>
          <p:nvPr/>
        </p:nvSpPr>
        <p:spPr>
          <a:xfrm>
            <a:off x="3108408" y="2666806"/>
            <a:ext cx="10518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Class Y = 2</a:t>
            </a:r>
            <a:endParaRPr sz="1400" b="0" i="0" u="none" strike="noStrike" cap="none">
              <a:solidFill>
                <a:schemeClr val="dk1"/>
              </a:solidFill>
              <a:latin typeface="Georgia"/>
              <a:ea typeface="Georgia"/>
              <a:cs typeface="Georgia"/>
              <a:sym typeface="Georgia"/>
            </a:endParaRPr>
          </a:p>
        </p:txBody>
      </p:sp>
      <p:sp>
        <p:nvSpPr>
          <p:cNvPr id="517" name="Google Shape;517;p50"/>
          <p:cNvSpPr/>
          <p:nvPr/>
        </p:nvSpPr>
        <p:spPr>
          <a:xfrm>
            <a:off x="3194180" y="1731702"/>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8" name="Google Shape;518;p50"/>
          <p:cNvSpPr/>
          <p:nvPr/>
        </p:nvSpPr>
        <p:spPr>
          <a:xfrm>
            <a:off x="3544233" y="176556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9" name="Google Shape;519;p50"/>
          <p:cNvSpPr/>
          <p:nvPr/>
        </p:nvSpPr>
        <p:spPr>
          <a:xfrm>
            <a:off x="3422780" y="1995576"/>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0" name="Google Shape;520;p50"/>
          <p:cNvSpPr/>
          <p:nvPr/>
        </p:nvSpPr>
        <p:spPr>
          <a:xfrm>
            <a:off x="3485993" y="2196870"/>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50"/>
          <p:cNvSpPr/>
          <p:nvPr/>
        </p:nvSpPr>
        <p:spPr>
          <a:xfrm>
            <a:off x="3583460" y="2162089"/>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50"/>
          <p:cNvSpPr/>
          <p:nvPr/>
        </p:nvSpPr>
        <p:spPr>
          <a:xfrm>
            <a:off x="3644227" y="2075534"/>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50"/>
          <p:cNvSpPr/>
          <p:nvPr/>
        </p:nvSpPr>
        <p:spPr>
          <a:xfrm>
            <a:off x="3891719" y="2034533"/>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0"/>
          <p:cNvSpPr/>
          <p:nvPr/>
        </p:nvSpPr>
        <p:spPr>
          <a:xfrm>
            <a:off x="3901593" y="2194087"/>
            <a:ext cx="61894" cy="67724"/>
          </a:xfrm>
          <a:prstGeom prst="ellipse">
            <a:avLst/>
          </a:prstGeom>
          <a:gradFill>
            <a:gsLst>
              <a:gs pos="0">
                <a:schemeClr val="dk1"/>
              </a:gs>
              <a:gs pos="80000">
                <a:schemeClr val="dk1"/>
              </a:gs>
              <a:gs pos="100000">
                <a:schemeClr val="dk1"/>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528"/>
        <p:cNvGrpSpPr/>
        <p:nvPr/>
      </p:nvGrpSpPr>
      <p:grpSpPr>
        <a:xfrm>
          <a:off x="0" y="0"/>
          <a:ext cx="0" cy="0"/>
          <a:chOff x="0" y="0"/>
          <a:chExt cx="0" cy="0"/>
        </a:xfrm>
      </p:grpSpPr>
      <p:sp>
        <p:nvSpPr>
          <p:cNvPr id="529" name="Google Shape;529;p51"/>
          <p:cNvSpPr txBox="1">
            <a:spLocks noGrp="1"/>
          </p:cNvSpPr>
          <p:nvPr>
            <p:ph type="title"/>
          </p:nvPr>
        </p:nvSpPr>
        <p:spPr>
          <a:xfrm>
            <a:off x="0" y="284982"/>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 classifier</a:t>
            </a:r>
            <a:endParaRPr>
              <a:solidFill>
                <a:srgbClr val="366092"/>
              </a:solidFill>
              <a:latin typeface="Georgia"/>
              <a:ea typeface="Georgia"/>
              <a:cs typeface="Georgia"/>
              <a:sym typeface="Georgia"/>
            </a:endParaRPr>
          </a:p>
        </p:txBody>
      </p:sp>
      <p:sp>
        <p:nvSpPr>
          <p:cNvPr id="530" name="Google Shape;530;p51"/>
          <p:cNvSpPr/>
          <p:nvPr/>
        </p:nvSpPr>
        <p:spPr>
          <a:xfrm>
            <a:off x="115252" y="737610"/>
            <a:ext cx="424719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The grand total = 6 + 8 = 14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Now we can estimate the prior distribution of class variable Y </a:t>
            </a:r>
            <a:endParaRPr sz="1400" b="0" i="0" u="none" strike="noStrike" cap="none">
              <a:solidFill>
                <a:srgbClr val="000000"/>
              </a:solidFill>
              <a:latin typeface="Arial"/>
              <a:ea typeface="Arial"/>
              <a:cs typeface="Arial"/>
              <a:sym typeface="Arial"/>
            </a:endParaRPr>
          </a:p>
        </p:txBody>
      </p:sp>
      <p:pic>
        <p:nvPicPr>
          <p:cNvPr id="531" name="Google Shape;531;p51"/>
          <p:cNvPicPr preferRelativeResize="0"/>
          <p:nvPr/>
        </p:nvPicPr>
        <p:blipFill rotWithShape="1">
          <a:blip r:embed="rId3">
            <a:alphaModFix/>
          </a:blip>
          <a:srcRect/>
          <a:stretch/>
        </p:blipFill>
        <p:spPr>
          <a:xfrm>
            <a:off x="216946" y="1085347"/>
            <a:ext cx="2043201" cy="357849"/>
          </a:xfrm>
          <a:prstGeom prst="rect">
            <a:avLst/>
          </a:prstGeom>
          <a:noFill/>
          <a:ln>
            <a:noFill/>
          </a:ln>
        </p:spPr>
      </p:pic>
      <p:sp>
        <p:nvSpPr>
          <p:cNvPr id="532" name="Google Shape;532;p51"/>
          <p:cNvSpPr/>
          <p:nvPr/>
        </p:nvSpPr>
        <p:spPr>
          <a:xfrm>
            <a:off x="115252" y="1390302"/>
            <a:ext cx="3584037" cy="418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9"/>
              <a:buFont typeface="Arial"/>
              <a:buNone/>
            </a:pPr>
            <a:r>
              <a:rPr lang="en-US" sz="1059" b="0" i="0" u="none" strike="noStrike" cap="none">
                <a:solidFill>
                  <a:schemeClr val="dk1"/>
                </a:solidFill>
                <a:latin typeface="Georgia"/>
                <a:ea typeface="Georgia"/>
                <a:cs typeface="Georgia"/>
                <a:sym typeface="Georgia"/>
              </a:rPr>
              <a:t>Assuming conditional independence, the product table for the second class is  </a:t>
            </a:r>
            <a:endParaRPr sz="1400" b="0" i="0" u="none" strike="noStrike" cap="none">
              <a:solidFill>
                <a:srgbClr val="000000"/>
              </a:solidFill>
              <a:latin typeface="Arial"/>
              <a:ea typeface="Arial"/>
              <a:cs typeface="Arial"/>
              <a:sym typeface="Arial"/>
            </a:endParaRPr>
          </a:p>
        </p:txBody>
      </p:sp>
      <p:sp>
        <p:nvSpPr>
          <p:cNvPr id="533" name="Google Shape;533;p51"/>
          <p:cNvSpPr txBox="1"/>
          <p:nvPr/>
        </p:nvSpPr>
        <p:spPr>
          <a:xfrm>
            <a:off x="2470150" y="2554288"/>
            <a:ext cx="733425" cy="55403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aphicFrame>
        <p:nvGraphicFramePr>
          <p:cNvPr id="534" name="Google Shape;534;p51"/>
          <p:cNvGraphicFramePr/>
          <p:nvPr/>
        </p:nvGraphicFramePr>
        <p:xfrm>
          <a:off x="216946" y="1966978"/>
          <a:ext cx="1828875" cy="1473235"/>
        </p:xfrm>
        <a:graphic>
          <a:graphicData uri="http://schemas.openxmlformats.org/drawingml/2006/table">
            <a:tbl>
              <a:tblPr firstRow="1" bandRow="1">
                <a:noFill/>
                <a:tableStyleId>{48EFB82E-E45C-4DF4-AFD7-8C2AADFE851E}</a:tableStyleId>
              </a:tblPr>
              <a:tblGrid>
                <a:gridCol w="365775">
                  <a:extLst>
                    <a:ext uri="{9D8B030D-6E8A-4147-A177-3AD203B41FA5}">
                      <a16:colId xmlns:a16="http://schemas.microsoft.com/office/drawing/2014/main" val="20000"/>
                    </a:ext>
                  </a:extLst>
                </a:gridCol>
                <a:gridCol w="365775">
                  <a:extLst>
                    <a:ext uri="{9D8B030D-6E8A-4147-A177-3AD203B41FA5}">
                      <a16:colId xmlns:a16="http://schemas.microsoft.com/office/drawing/2014/main" val="20001"/>
                    </a:ext>
                  </a:extLst>
                </a:gridCol>
                <a:gridCol w="365775">
                  <a:extLst>
                    <a:ext uri="{9D8B030D-6E8A-4147-A177-3AD203B41FA5}">
                      <a16:colId xmlns:a16="http://schemas.microsoft.com/office/drawing/2014/main" val="20002"/>
                    </a:ext>
                  </a:extLst>
                </a:gridCol>
                <a:gridCol w="365775">
                  <a:extLst>
                    <a:ext uri="{9D8B030D-6E8A-4147-A177-3AD203B41FA5}">
                      <a16:colId xmlns:a16="http://schemas.microsoft.com/office/drawing/2014/main" val="20003"/>
                    </a:ext>
                  </a:extLst>
                </a:gridCol>
                <a:gridCol w="365775">
                  <a:extLst>
                    <a:ext uri="{9D8B030D-6E8A-4147-A177-3AD203B41FA5}">
                      <a16:colId xmlns:a16="http://schemas.microsoft.com/office/drawing/2014/main" val="20004"/>
                    </a:ext>
                  </a:extLst>
                </a:gridCol>
              </a:tblGrid>
              <a:tr h="335275">
                <a:tc>
                  <a:txBody>
                    <a:bodyPr/>
                    <a:lstStyle/>
                    <a:p>
                      <a:pPr marL="0" marR="0" lvl="0" indent="0" algn="ctr" rtl="0">
                        <a:lnSpc>
                          <a:spcPct val="100000"/>
                        </a:lnSpc>
                        <a:spcBef>
                          <a:spcPts val="0"/>
                        </a:spcBef>
                        <a:spcAft>
                          <a:spcPts val="0"/>
                        </a:spcAft>
                        <a:buClr>
                          <a:srgbClr val="000000"/>
                        </a:buClr>
                        <a:buSzPts val="1600"/>
                        <a:buFont typeface="Arial"/>
                        <a:buNone/>
                      </a:pP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3</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1</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352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Georgia"/>
                          <a:ea typeface="Georgia"/>
                          <a:cs typeface="Georgia"/>
                          <a:sym typeface="Georgia"/>
                        </a:rPr>
                        <a:t>2</a:t>
                      </a:r>
                      <a:endParaRPr sz="1600" b="1" u="none" strike="noStrike" cap="none">
                        <a:latin typeface="Georgia"/>
                        <a:ea typeface="Georgia"/>
                        <a:cs typeface="Georgia"/>
                        <a:sym typeface="Georgi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59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0" u="none" strike="noStrike" cap="none">
                          <a:latin typeface="Georgia"/>
                          <a:ea typeface="Georgia"/>
                          <a:cs typeface="Georgia"/>
                          <a:sym typeface="Georgia"/>
                        </a:rPr>
                        <a:t>1</a:t>
                      </a:r>
                      <a:endParaRPr sz="1600" b="0" u="none" strike="noStrike" cap="none">
                        <a:latin typeface="Georgia"/>
                        <a:ea typeface="Georgia"/>
                        <a:cs typeface="Georgia"/>
                        <a:sym typeface="Georgia"/>
                      </a:endParaRPr>
                    </a:p>
                  </a:txBody>
                  <a:tcPr marL="91450" marR="91450" marT="45725" marB="45725"/>
                </a:tc>
                <a:extLst>
                  <a:ext uri="{0D108BD9-81ED-4DB2-BD59-A6C34878D82A}">
                    <a16:rowId xmlns:a16="http://schemas.microsoft.com/office/drawing/2014/main" val="10003"/>
                  </a:ext>
                </a:extLst>
              </a:tr>
            </a:tbl>
          </a:graphicData>
        </a:graphic>
      </p:graphicFrame>
      <p:sp>
        <p:nvSpPr>
          <p:cNvPr id="535" name="Google Shape;535;p51"/>
          <p:cNvSpPr/>
          <p:nvPr/>
        </p:nvSpPr>
        <p:spPr>
          <a:xfrm>
            <a:off x="2210455" y="1996827"/>
            <a:ext cx="133208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Class Y = 2</a:t>
            </a:r>
            <a:endParaRPr sz="1400" b="0" i="0" u="none" strike="noStrike" cap="none" dirty="0">
              <a:solidFill>
                <a:schemeClr val="dk1"/>
              </a:solidFill>
              <a:latin typeface="Calibri"/>
              <a:ea typeface="Calibri"/>
              <a:cs typeface="Calibri"/>
              <a:sym typeface="Calibri"/>
            </a:endParaRPr>
          </a:p>
        </p:txBody>
      </p:sp>
      <p:sp>
        <p:nvSpPr>
          <p:cNvPr id="536" name="Google Shape;536;p51"/>
          <p:cNvSpPr/>
          <p:nvPr/>
        </p:nvSpPr>
        <p:spPr>
          <a:xfrm>
            <a:off x="323850" y="1904494"/>
            <a:ext cx="32412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1</a:t>
            </a:r>
            <a:endParaRPr sz="1200" b="1" i="0" u="none" strike="noStrike" cap="none">
              <a:solidFill>
                <a:schemeClr val="dk1"/>
              </a:solidFill>
              <a:latin typeface="Georgia"/>
              <a:ea typeface="Georgia"/>
              <a:cs typeface="Georgia"/>
              <a:sym typeface="Georgia"/>
            </a:endParaRPr>
          </a:p>
        </p:txBody>
      </p:sp>
      <p:cxnSp>
        <p:nvCxnSpPr>
          <p:cNvPr id="537" name="Google Shape;537;p51"/>
          <p:cNvCxnSpPr/>
          <p:nvPr/>
        </p:nvCxnSpPr>
        <p:spPr>
          <a:xfrm>
            <a:off x="216946" y="1966978"/>
            <a:ext cx="349876" cy="310387"/>
          </a:xfrm>
          <a:prstGeom prst="straightConnector1">
            <a:avLst/>
          </a:prstGeom>
          <a:noFill/>
          <a:ln w="9525" cap="flat" cmpd="sng">
            <a:solidFill>
              <a:srgbClr val="4A7DBA"/>
            </a:solidFill>
            <a:prstDash val="solid"/>
            <a:round/>
            <a:headEnd type="none" w="sm" len="sm"/>
            <a:tailEnd type="none" w="sm" len="sm"/>
          </a:ln>
        </p:spPr>
      </p:cxnSp>
      <p:sp>
        <p:nvSpPr>
          <p:cNvPr id="538" name="Google Shape;538;p51"/>
          <p:cNvSpPr/>
          <p:nvPr/>
        </p:nvSpPr>
        <p:spPr>
          <a:xfrm>
            <a:off x="190898" y="2033840"/>
            <a:ext cx="338555"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Georgia"/>
                <a:ea typeface="Georgia"/>
                <a:cs typeface="Georgia"/>
                <a:sym typeface="Georgia"/>
              </a:rPr>
              <a:t>x</a:t>
            </a:r>
            <a:r>
              <a:rPr lang="en-US" sz="1200" b="1" i="0" u="none" strike="noStrike" cap="none" baseline="-25000">
                <a:solidFill>
                  <a:schemeClr val="dk1"/>
                </a:solidFill>
                <a:latin typeface="Georgia"/>
                <a:ea typeface="Georgia"/>
                <a:cs typeface="Georgia"/>
                <a:sym typeface="Georgia"/>
              </a:rPr>
              <a:t>2</a:t>
            </a:r>
            <a:endParaRPr sz="1200" b="1" i="0" u="none" strike="noStrike" cap="none">
              <a:solidFill>
                <a:schemeClr val="dk1"/>
              </a:solidFill>
              <a:latin typeface="Georgia"/>
              <a:ea typeface="Georgia"/>
              <a:cs typeface="Georgia"/>
              <a:sym typeface="Georg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542"/>
        <p:cNvGrpSpPr/>
        <p:nvPr/>
      </p:nvGrpSpPr>
      <p:grpSpPr>
        <a:xfrm>
          <a:off x="0" y="0"/>
          <a:ext cx="0" cy="0"/>
          <a:chOff x="0" y="0"/>
          <a:chExt cx="0" cy="0"/>
        </a:xfrm>
      </p:grpSpPr>
      <p:sp>
        <p:nvSpPr>
          <p:cNvPr id="543" name="Google Shape;543;p52"/>
          <p:cNvSpPr txBox="1">
            <a:spLocks noGrp="1"/>
          </p:cNvSpPr>
          <p:nvPr>
            <p:ph type="title"/>
          </p:nvPr>
        </p:nvSpPr>
        <p:spPr>
          <a:xfrm>
            <a:off x="0" y="282575"/>
            <a:ext cx="4602517" cy="38967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latin typeface="Georgia"/>
                <a:ea typeface="Georgia"/>
                <a:cs typeface="Georgia"/>
                <a:sym typeface="Georgia"/>
              </a:rPr>
              <a:t>Naive Bayesian</a:t>
            </a:r>
            <a:r>
              <a:rPr lang="en-US">
                <a:solidFill>
                  <a:srgbClr val="366092"/>
                </a:solidFill>
              </a:rPr>
              <a:t>: The Basic Idea</a:t>
            </a:r>
            <a:endParaRPr>
              <a:solidFill>
                <a:srgbClr val="366092"/>
              </a:solidFill>
              <a:latin typeface="Georgia"/>
              <a:ea typeface="Georgia"/>
              <a:cs typeface="Georgia"/>
              <a:sym typeface="Georgia"/>
            </a:endParaRPr>
          </a:p>
        </p:txBody>
      </p:sp>
      <p:sp>
        <p:nvSpPr>
          <p:cNvPr id="544" name="Google Shape;544;p52"/>
          <p:cNvSpPr txBox="1"/>
          <p:nvPr/>
        </p:nvSpPr>
        <p:spPr>
          <a:xfrm>
            <a:off x="419200" y="775025"/>
            <a:ext cx="40359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For a given new record to be classified, find other records like it (i.e., same values for the predictors)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What is the prevalent class among those records?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Assign that class to your new record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gd2d657862f_0_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Usage</a:t>
            </a:r>
            <a:endParaRPr>
              <a:solidFill>
                <a:srgbClr val="366092"/>
              </a:solidFill>
              <a:latin typeface="Georgia"/>
              <a:ea typeface="Georgia"/>
              <a:cs typeface="Georgia"/>
              <a:sym typeface="Georgia"/>
            </a:endParaRPr>
          </a:p>
        </p:txBody>
      </p:sp>
      <p:sp>
        <p:nvSpPr>
          <p:cNvPr id="550" name="Google Shape;550;gd2d657862f_0_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Requires categorical variables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Numerical variable must be binned and converted to categorical</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Can be used with very large data sets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Example:  Spell check programs assign your misspelled word to an established “class” (i.e., correctly spelled word)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TNR &amp; FPR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1336642" y="1256275"/>
            <a:ext cx="435008"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448168" y="1617436"/>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943350" y="1232056"/>
            <a:ext cx="381000" cy="70269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4027872" y="1269540"/>
            <a:ext cx="211956" cy="285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65567" cy="369332"/>
          </a:xfrm>
          <a:prstGeom prst="rect">
            <a:avLst/>
          </a:prstGeom>
          <a:noFill/>
        </p:spPr>
        <p:txBody>
          <a:bodyPr wrap="none" rtlCol="0">
            <a:spAutoFit/>
          </a:bodyPr>
          <a:lstStyle/>
          <a:p>
            <a:r>
              <a:rPr lang="en-US" dirty="0">
                <a:latin typeface="Georgia" panose="02040502050405020303" pitchFamily="18" charset="0"/>
              </a:rPr>
              <a:t>TNR</a:t>
            </a:r>
          </a:p>
        </p:txBody>
      </p:sp>
      <p:sp>
        <p:nvSpPr>
          <p:cNvPr id="11" name="TextBox 10"/>
          <p:cNvSpPr txBox="1"/>
          <p:nvPr/>
        </p:nvSpPr>
        <p:spPr>
          <a:xfrm>
            <a:off x="2731718" y="778092"/>
            <a:ext cx="625492" cy="369332"/>
          </a:xfrm>
          <a:prstGeom prst="rect">
            <a:avLst/>
          </a:prstGeom>
          <a:noFill/>
        </p:spPr>
        <p:txBody>
          <a:bodyPr wrap="none" rtlCol="0">
            <a:spAutoFit/>
          </a:bodyPr>
          <a:lstStyle/>
          <a:p>
            <a:r>
              <a:rPr lang="en-US" dirty="0">
                <a:latin typeface="Georgia" panose="02040502050405020303" pitchFamily="18" charset="0"/>
              </a:rPr>
              <a:t>FPR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121" name="Picture 1" descr="Machine generated alternative text:&#10;specificity, selectivity or true negative rate (TNR) &#10;TN &#10;TNR &#10;N &#10;TN &#10;1 - FPR &#10;TN + F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04373"/>
            <a:ext cx="2381250" cy="478529"/>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120933" y="2927015"/>
            <a:ext cx="2489167" cy="531986"/>
          </a:xfrm>
          <a:prstGeom prst="rect">
            <a:avLst/>
          </a:prstGeom>
        </p:spPr>
      </p:pic>
      <p:cxnSp>
        <p:nvCxnSpPr>
          <p:cNvPr id="16" name="Прямая со стрелкой 15"/>
          <p:cNvCxnSpPr>
            <a:stCxn id="5" idx="2"/>
          </p:cNvCxnSpPr>
          <p:nvPr/>
        </p:nvCxnSpPr>
        <p:spPr>
          <a:xfrm>
            <a:off x="3524250" y="1997996"/>
            <a:ext cx="0" cy="875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B251AD40-6C74-4B57-AFB8-5E52F162D94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09828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54"/>
        <p:cNvGrpSpPr/>
        <p:nvPr/>
      </p:nvGrpSpPr>
      <p:grpSpPr>
        <a:xfrm>
          <a:off x="0" y="0"/>
          <a:ext cx="0" cy="0"/>
          <a:chOff x="0" y="0"/>
          <a:chExt cx="0" cy="0"/>
        </a:xfrm>
      </p:grpSpPr>
      <p:sp>
        <p:nvSpPr>
          <p:cNvPr id="555" name="Google Shape;555;gd2d657862f_0_1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Solution – Naive Bayes</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56" name="Google Shape;556;gd2d657862f_0_10"/>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
        <p:nvSpPr>
          <p:cNvPr id="557" name="Google Shape;557;gd2d657862f_0_10"/>
          <p:cNvSpPr txBox="1"/>
          <p:nvPr/>
        </p:nvSpPr>
        <p:spPr>
          <a:xfrm>
            <a:off x="311950" y="770150"/>
            <a:ext cx="4035900" cy="1908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Assume independence of predictor variables (within each class)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Use multiplication rule</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Find same probability that record belongs to class C, given predictor values, without limiting calculation to records that share all those same values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61"/>
        <p:cNvGrpSpPr/>
        <p:nvPr/>
      </p:nvGrpSpPr>
      <p:grpSpPr>
        <a:xfrm>
          <a:off x="0" y="0"/>
          <a:ext cx="0" cy="0"/>
          <a:chOff x="0" y="0"/>
          <a:chExt cx="0" cy="0"/>
        </a:xfrm>
      </p:grpSpPr>
      <p:sp>
        <p:nvSpPr>
          <p:cNvPr id="562" name="Google Shape;562;gd2d657862f_0_1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Calculation</a:t>
            </a:r>
            <a:endParaRPr>
              <a:solidFill>
                <a:srgbClr val="366092"/>
              </a:solidFill>
              <a:latin typeface="Georgia"/>
              <a:ea typeface="Georgia"/>
              <a:cs typeface="Georgia"/>
              <a:sym typeface="Georgia"/>
            </a:endParaRPr>
          </a:p>
        </p:txBody>
      </p:sp>
      <p:sp>
        <p:nvSpPr>
          <p:cNvPr id="563" name="Google Shape;563;gd2d657862f_0_15"/>
          <p:cNvSpPr txBox="1"/>
          <p:nvPr/>
        </p:nvSpPr>
        <p:spPr>
          <a:xfrm>
            <a:off x="121850" y="555675"/>
            <a:ext cx="43332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Take a record, and note its predictor values</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Find the probabilities those predictor values occur across all records in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Multiply them together, then by proportion of records belonging to C1</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Same for C2, C3, etc.</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Prob. of belonging to C1 is value from step (3) divide by sum of all such values C1 … Cn</a:t>
            </a: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AutoNum type="arabicPeriod"/>
            </a:pPr>
            <a:r>
              <a:rPr lang="en-US" sz="1400" b="0" i="0" u="none" strike="noStrike" cap="none">
                <a:solidFill>
                  <a:srgbClr val="000000"/>
                </a:solidFill>
                <a:latin typeface="PMingLiU"/>
                <a:ea typeface="PMingLiU"/>
                <a:cs typeface="PMingLiU"/>
                <a:sym typeface="PMingLiU"/>
              </a:rPr>
              <a:t>Establish &amp; adjust a “cutoff” prob. for class of interest</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567"/>
        <p:cNvGrpSpPr/>
        <p:nvPr/>
      </p:nvGrpSpPr>
      <p:grpSpPr>
        <a:xfrm>
          <a:off x="0" y="0"/>
          <a:ext cx="0" cy="0"/>
          <a:chOff x="0" y="0"/>
          <a:chExt cx="0" cy="0"/>
        </a:xfrm>
      </p:grpSpPr>
      <p:sp>
        <p:nvSpPr>
          <p:cNvPr id="568" name="Google Shape;568;gd2d657862f_0_2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Financial Fraud</a:t>
            </a:r>
            <a:endParaRPr>
              <a:solidFill>
                <a:srgbClr val="366092"/>
              </a:solidFill>
              <a:latin typeface="Georgia"/>
              <a:ea typeface="Georgia"/>
              <a:cs typeface="Georgia"/>
              <a:sym typeface="Georgia"/>
            </a:endParaRPr>
          </a:p>
        </p:txBody>
      </p:sp>
      <p:sp>
        <p:nvSpPr>
          <p:cNvPr id="569" name="Google Shape;569;gd2d657862f_0_20"/>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Target variable:  Audit finds fraud, no fraud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Predictors:  </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Prior pending legal charges (yes/no)</a:t>
            </a:r>
            <a:endParaRPr sz="1400" b="0" i="0" u="none" strike="noStrike" cap="none">
              <a:solidFill>
                <a:srgbClr val="000000"/>
              </a:solidFill>
              <a:latin typeface="PMingLiU"/>
              <a:ea typeface="PMingLiU"/>
              <a:cs typeface="PMingLiU"/>
              <a:sym typeface="PMingLiU"/>
            </a:endParaRPr>
          </a:p>
          <a:p>
            <a:pPr marL="257175"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Size of firm (small/large)</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73"/>
        <p:cNvGrpSpPr/>
        <p:nvPr/>
      </p:nvGrpSpPr>
      <p:grpSpPr>
        <a:xfrm>
          <a:off x="0" y="0"/>
          <a:ext cx="0" cy="0"/>
          <a:chOff x="0" y="0"/>
          <a:chExt cx="0" cy="0"/>
        </a:xfrm>
      </p:grpSpPr>
      <p:sp>
        <p:nvSpPr>
          <p:cNvPr id="574" name="Google Shape;574;gd2d657862f_0_25"/>
          <p:cNvSpPr txBox="1"/>
          <p:nvPr/>
        </p:nvSpPr>
        <p:spPr>
          <a:xfrm>
            <a:off x="419200" y="775025"/>
            <a:ext cx="4035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pic>
        <p:nvPicPr>
          <p:cNvPr id="575" name="Google Shape;575;gd2d657862f_0_25"/>
          <p:cNvPicPr preferRelativeResize="0"/>
          <p:nvPr/>
        </p:nvPicPr>
        <p:blipFill rotWithShape="1">
          <a:blip r:embed="rId3">
            <a:alphaModFix/>
          </a:blip>
          <a:srcRect/>
          <a:stretch/>
        </p:blipFill>
        <p:spPr>
          <a:xfrm>
            <a:off x="481570" y="541875"/>
            <a:ext cx="3873976" cy="272630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79"/>
        <p:cNvGrpSpPr/>
        <p:nvPr/>
      </p:nvGrpSpPr>
      <p:grpSpPr>
        <a:xfrm>
          <a:off x="0" y="0"/>
          <a:ext cx="0" cy="0"/>
          <a:chOff x="0" y="0"/>
          <a:chExt cx="0" cy="0"/>
        </a:xfrm>
      </p:grpSpPr>
      <p:sp>
        <p:nvSpPr>
          <p:cNvPr id="580" name="Google Shape;580;gd2d657862f_0_3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Exact Bayes Calculations</a:t>
            </a:r>
            <a:endParaRPr>
              <a:solidFill>
                <a:srgbClr val="366092"/>
              </a:solidFill>
              <a:latin typeface="Georgia"/>
              <a:ea typeface="Georgia"/>
              <a:cs typeface="Georgia"/>
              <a:sym typeface="Georgia"/>
            </a:endParaRPr>
          </a:p>
        </p:txBody>
      </p:sp>
      <p:sp>
        <p:nvSpPr>
          <p:cNvPr id="581" name="Google Shape;581;gd2d657862f_0_30"/>
          <p:cNvSpPr txBox="1"/>
          <p:nvPr/>
        </p:nvSpPr>
        <p:spPr>
          <a:xfrm>
            <a:off x="419200" y="775025"/>
            <a:ext cx="40359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1" i="0" u="none" strike="noStrike" cap="none">
                <a:solidFill>
                  <a:srgbClr val="000000"/>
                </a:solidFill>
                <a:latin typeface="PMingLiU"/>
                <a:ea typeface="PMingLiU"/>
                <a:cs typeface="PMingLiU"/>
                <a:sym typeface="PMingLiU"/>
              </a:rPr>
              <a:t>Goal</a:t>
            </a:r>
            <a:r>
              <a:rPr lang="en-US" sz="1400" b="0" i="0" u="none" strike="noStrike" cap="none">
                <a:solidFill>
                  <a:srgbClr val="000000"/>
                </a:solidFill>
                <a:latin typeface="PMingLiU"/>
                <a:ea typeface="PMingLiU"/>
                <a:cs typeface="PMingLiU"/>
                <a:sym typeface="PMingLiU"/>
              </a:rPr>
              <a:t>: classify (as “fraudulent” or as “truthful”) a small firm with charges filed</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There are 2 firms like that, one fraudulent and the other truthful</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charges=y, size=small) = ½ = 0.50</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Note: calculation is limited to the two firms matching those characteristics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85"/>
        <p:cNvGrpSpPr/>
        <p:nvPr/>
      </p:nvGrpSpPr>
      <p:grpSpPr>
        <a:xfrm>
          <a:off x="0" y="0"/>
          <a:ext cx="0" cy="0"/>
          <a:chOff x="0" y="0"/>
          <a:chExt cx="0" cy="0"/>
        </a:xfrm>
      </p:grpSpPr>
      <p:sp>
        <p:nvSpPr>
          <p:cNvPr id="586" name="Google Shape;586;gd2d657862f_0_3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ct val="78571"/>
              <a:buNone/>
            </a:pPr>
            <a:r>
              <a:rPr lang="en-US">
                <a:solidFill>
                  <a:srgbClr val="366092"/>
                </a:solidFill>
              </a:rPr>
              <a:t>Naïve Bayes Calculations</a:t>
            </a:r>
            <a:endParaRPr>
              <a:solidFill>
                <a:srgbClr val="366092"/>
              </a:solidFill>
            </a:endParaRPr>
          </a:p>
          <a:p>
            <a:pPr marL="0" lvl="0" indent="0" algn="ctr" rtl="0">
              <a:lnSpc>
                <a:spcPct val="100000"/>
              </a:lnSpc>
              <a:spcBef>
                <a:spcPts val="0"/>
              </a:spcBef>
              <a:spcAft>
                <a:spcPts val="0"/>
              </a:spcAft>
              <a:buSzPct val="78571"/>
              <a:buNone/>
            </a:pPr>
            <a:endParaRPr>
              <a:solidFill>
                <a:srgbClr val="366092"/>
              </a:solidFill>
            </a:endParaRPr>
          </a:p>
          <a:p>
            <a:pPr marL="0" lvl="0" indent="0" algn="ctr" rtl="0">
              <a:lnSpc>
                <a:spcPct val="100000"/>
              </a:lnSpc>
              <a:spcBef>
                <a:spcPts val="0"/>
              </a:spcBef>
              <a:spcAft>
                <a:spcPts val="0"/>
              </a:spcAft>
              <a:buSzPct val="111111"/>
              <a:buNone/>
            </a:pPr>
            <a:endParaRPr>
              <a:solidFill>
                <a:srgbClr val="366092"/>
              </a:solidFill>
            </a:endParaRPr>
          </a:p>
        </p:txBody>
      </p:sp>
      <p:sp>
        <p:nvSpPr>
          <p:cNvPr id="587" name="Google Shape;587;gd2d657862f_0_35"/>
          <p:cNvSpPr txBox="1"/>
          <p:nvPr/>
        </p:nvSpPr>
        <p:spPr>
          <a:xfrm>
            <a:off x="309575" y="566725"/>
            <a:ext cx="40359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Compute 2 quantities: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Proportion of “charges = y” among frauds, times proportion of “small” among frauds, times proportion frauds                  = 3/4 * 1/4 * 4/10 = 0.075</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Prop “charges = y” among frauds, times prop. “small” among truthfuls, times prop. truthfuls  = 1/6 * 4/6 * 6/10 = 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P(fraud | charges, small) = 0.075/(0.075+0.067)</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400" b="0" i="0" u="none" strike="noStrike" cap="none">
                <a:solidFill>
                  <a:srgbClr val="000000"/>
                </a:solidFill>
                <a:latin typeface="PMingLiU"/>
                <a:ea typeface="PMingLiU"/>
                <a:cs typeface="PMingLiU"/>
                <a:sym typeface="PMingLiU"/>
              </a:rPr>
              <a:t>         			          = 0.53</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91"/>
        <p:cNvGrpSpPr/>
        <p:nvPr/>
      </p:nvGrpSpPr>
      <p:grpSpPr>
        <a:xfrm>
          <a:off x="0" y="0"/>
          <a:ext cx="0" cy="0"/>
          <a:chOff x="0" y="0"/>
          <a:chExt cx="0" cy="0"/>
        </a:xfrm>
      </p:grpSpPr>
      <p:sp>
        <p:nvSpPr>
          <p:cNvPr id="592" name="Google Shape;592;gd2d657862f_0_40"/>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Naïve Bayes, cont.</a:t>
            </a:r>
            <a:endParaRPr>
              <a:solidFill>
                <a:srgbClr val="366092"/>
              </a:solidFill>
              <a:latin typeface="Georgia"/>
              <a:ea typeface="Georgia"/>
              <a:cs typeface="Georgia"/>
              <a:sym typeface="Georgia"/>
            </a:endParaRPr>
          </a:p>
        </p:txBody>
      </p:sp>
      <p:sp>
        <p:nvSpPr>
          <p:cNvPr id="593" name="Google Shape;593;gd2d657862f_0_40"/>
          <p:cNvSpPr txBox="1"/>
          <p:nvPr/>
        </p:nvSpPr>
        <p:spPr>
          <a:xfrm>
            <a:off x="419200" y="775025"/>
            <a:ext cx="4035900" cy="3417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Note that probability estimate does not differ greatly from exact</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All records are used in calculations, not just those matching predictor values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This makes calculations practical in most circumstances</a:t>
            </a:r>
            <a:endParaRPr sz="1400" b="0" i="0" u="none" strike="noStrike" cap="none">
              <a:solidFill>
                <a:srgbClr val="000000"/>
              </a:solidFill>
              <a:latin typeface="PMingLiU"/>
              <a:ea typeface="PMingLiU"/>
              <a:cs typeface="PMingLiU"/>
              <a:sym typeface="PMingLiU"/>
            </a:endParaRPr>
          </a:p>
          <a:p>
            <a:pPr marL="457200" marR="0" lvl="0" indent="-228600" algn="l" rtl="0">
              <a:lnSpc>
                <a:spcPct val="100000"/>
              </a:lnSpc>
              <a:spcBef>
                <a:spcPts val="0"/>
              </a:spcBef>
              <a:spcAft>
                <a:spcPts val="0"/>
              </a:spcAft>
              <a:buClr>
                <a:srgbClr val="000000"/>
              </a:buClr>
              <a:buSzPts val="1400"/>
              <a:buFont typeface="PMingLiU"/>
              <a:buNone/>
            </a:pPr>
            <a:endParaRPr sz="1400" b="0" i="0" u="none" strike="noStrike" cap="none">
              <a:solidFill>
                <a:srgbClr val="000000"/>
              </a:solidFill>
              <a:latin typeface="PMingLiU"/>
              <a:ea typeface="PMingLiU"/>
              <a:cs typeface="PMingLiU"/>
              <a:sym typeface="PMingLiU"/>
            </a:endParaRPr>
          </a:p>
          <a:p>
            <a:pPr marL="457200" marR="0" lvl="0" indent="-317500" algn="l" rtl="0">
              <a:lnSpc>
                <a:spcPct val="100000"/>
              </a:lnSpc>
              <a:spcBef>
                <a:spcPts val="0"/>
              </a:spcBef>
              <a:spcAft>
                <a:spcPts val="0"/>
              </a:spcAft>
              <a:buClr>
                <a:srgbClr val="000000"/>
              </a:buClr>
              <a:buSzPts val="1400"/>
              <a:buFont typeface="PMingLiU"/>
              <a:buChar char="●"/>
            </a:pPr>
            <a:r>
              <a:rPr lang="en-US" sz="1400" b="0" i="0" u="none" strike="noStrike" cap="none">
                <a:solidFill>
                  <a:srgbClr val="000000"/>
                </a:solidFill>
                <a:latin typeface="PMingLiU"/>
                <a:ea typeface="PMingLiU"/>
                <a:cs typeface="PMingLiU"/>
                <a:sym typeface="PMingLiU"/>
              </a:rPr>
              <a:t>Relies on assumption of independence between predictor variables within each class</a:t>
            </a: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597"/>
        <p:cNvGrpSpPr/>
        <p:nvPr/>
      </p:nvGrpSpPr>
      <p:grpSpPr>
        <a:xfrm>
          <a:off x="0" y="0"/>
          <a:ext cx="0" cy="0"/>
          <a:chOff x="0" y="0"/>
          <a:chExt cx="0" cy="0"/>
        </a:xfrm>
      </p:grpSpPr>
      <p:sp>
        <p:nvSpPr>
          <p:cNvPr id="598" name="Google Shape;598;gd2d657862f_0_5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Independence Assumption</a:t>
            </a:r>
            <a:endParaRPr>
              <a:solidFill>
                <a:srgbClr val="366092"/>
              </a:solidFill>
              <a:latin typeface="Georgia"/>
              <a:ea typeface="Georgia"/>
              <a:cs typeface="Georgia"/>
              <a:sym typeface="Georgia"/>
            </a:endParaRPr>
          </a:p>
        </p:txBody>
      </p:sp>
      <p:sp>
        <p:nvSpPr>
          <p:cNvPr id="599" name="Google Shape;599;gd2d657862f_0_54"/>
          <p:cNvSpPr txBox="1"/>
          <p:nvPr/>
        </p:nvSpPr>
        <p:spPr>
          <a:xfrm>
            <a:off x="419200" y="775025"/>
            <a:ext cx="40359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Not strictly justified (variables often correlated with one another)</a:t>
            </a:r>
            <a:endParaRPr>
              <a:latin typeface="PMingLiU"/>
              <a:ea typeface="PMingLiU"/>
              <a:cs typeface="PMingLiU"/>
              <a:sym typeface="PMingLiU"/>
            </a:endParaRPr>
          </a:p>
          <a:p>
            <a:pPr marL="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Often “good enough” – ranking of probabilities is more important than unbiased estimate of actual probabilities</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603"/>
        <p:cNvGrpSpPr/>
        <p:nvPr/>
      </p:nvGrpSpPr>
      <p:grpSpPr>
        <a:xfrm>
          <a:off x="0" y="0"/>
          <a:ext cx="0" cy="0"/>
          <a:chOff x="0" y="0"/>
          <a:chExt cx="0" cy="0"/>
        </a:xfrm>
      </p:grpSpPr>
      <p:sp>
        <p:nvSpPr>
          <p:cNvPr id="604" name="Google Shape;604;gd2d657862f_0_59"/>
          <p:cNvSpPr txBox="1">
            <a:spLocks noGrp="1"/>
          </p:cNvSpPr>
          <p:nvPr>
            <p:ph type="title"/>
          </p:nvPr>
        </p:nvSpPr>
        <p:spPr>
          <a:xfrm>
            <a:off x="3750" y="1120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Example - Flight Delays</a:t>
            </a:r>
            <a:endParaRPr>
              <a:solidFill>
                <a:srgbClr val="366092"/>
              </a:solidFill>
              <a:latin typeface="Georgia"/>
              <a:ea typeface="Georgia"/>
              <a:cs typeface="Georgia"/>
              <a:sym typeface="Georgia"/>
            </a:endParaRPr>
          </a:p>
        </p:txBody>
      </p:sp>
      <p:sp>
        <p:nvSpPr>
          <p:cNvPr id="605" name="Google Shape;605;gd2d657862f_0_59"/>
          <p:cNvSpPr txBox="1"/>
          <p:nvPr/>
        </p:nvSpPr>
        <p:spPr>
          <a:xfrm>
            <a:off x="53600" y="409275"/>
            <a:ext cx="4533900" cy="3201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1100" b="1">
                <a:latin typeface="PMingLiU"/>
                <a:ea typeface="PMingLiU"/>
                <a:cs typeface="PMingLiU"/>
                <a:sym typeface="PMingLiU"/>
              </a:rPr>
              <a:t>Predictors</a:t>
            </a:r>
            <a:endParaRPr sz="1100" b="1">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sz="11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Day of Week</a:t>
            </a:r>
            <a:r>
              <a:rPr lang="en-US" sz="1000">
                <a:latin typeface="PMingLiU"/>
                <a:ea typeface="PMingLiU"/>
                <a:cs typeface="PMingLiU"/>
                <a:sym typeface="PMingLiU"/>
              </a:rPr>
              <a:t>	Coded as 1 = Monday, 2 = Tuesday, ..., 7 = Sunday</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Sch. Dep. Time</a:t>
            </a:r>
            <a:r>
              <a:rPr lang="en-US" sz="1000">
                <a:latin typeface="PMingLiU"/>
                <a:ea typeface="PMingLiU"/>
                <a:cs typeface="PMingLiU"/>
                <a:sym typeface="PMingLiU"/>
              </a:rPr>
              <a:t>	Broken down into 18 intervals between 6:00 AM and 10:00 PM</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Origin</a:t>
            </a:r>
            <a:r>
              <a:rPr lang="en-US" sz="1000">
                <a:latin typeface="PMingLiU"/>
                <a:ea typeface="PMingLiU"/>
                <a:cs typeface="PMingLiU"/>
                <a:sym typeface="PMingLiU"/>
              </a:rPr>
              <a:t>		Three airport codes: DCA (Reagan National), IAD (Dulles),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BWI (Baltimore–Washington Int’l)</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u="sng">
                <a:latin typeface="PMingLiU"/>
                <a:ea typeface="PMingLiU"/>
                <a:cs typeface="PMingLiU"/>
                <a:sym typeface="PMingLiU"/>
              </a:rPr>
              <a:t>Destination</a:t>
            </a:r>
            <a:r>
              <a:rPr lang="en-US" sz="1000">
                <a:latin typeface="PMingLiU"/>
                <a:ea typeface="PMingLiU"/>
                <a:cs typeface="PMingLiU"/>
                <a:sym typeface="PMingLiU"/>
              </a:rPr>
              <a:t>	Three airport codes: JFK (Kennedy), LGA (LaGuardia),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EWR  (Newark)</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Carrier		Eight airline codes: CO (Continental), DH (Atlantic Coast),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DL (Delta),  MQ (American Eagle), OH (Comair), </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r>
              <a:rPr lang="en-US" sz="1000">
                <a:latin typeface="PMingLiU"/>
                <a:ea typeface="PMingLiU"/>
                <a:cs typeface="PMingLiU"/>
                <a:sym typeface="PMingLiU"/>
              </a:rPr>
              <a:t>                             RU (Continental Express), UA (United), and US (USAirways)</a:t>
            </a:r>
            <a:endParaRPr sz="1000">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chemeClr val="dk1"/>
              </a:buClr>
              <a:buSzPts val="11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gd30a40e25c_0_2"/>
          <p:cNvSpPr txBox="1">
            <a:spLocks noGrp="1"/>
          </p:cNvSpPr>
          <p:nvPr>
            <p:ph type="title"/>
          </p:nvPr>
        </p:nvSpPr>
        <p:spPr>
          <a:xfrm>
            <a:off x="90925" y="6492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Data Prep</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1" name="Google Shape;611;gd30a40e25c_0_2"/>
          <p:cNvSpPr txBox="1"/>
          <p:nvPr/>
        </p:nvSpPr>
        <p:spPr>
          <a:xfrm>
            <a:off x="37800" y="269600"/>
            <a:ext cx="4534500" cy="329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 = pd.read_csv(</a:t>
            </a:r>
            <a:r>
              <a:rPr lang="en-US" sz="1000">
                <a:solidFill>
                  <a:srgbClr val="A31515"/>
                </a:solidFill>
                <a:highlight>
                  <a:srgbClr val="FFFFFE"/>
                </a:highlight>
                <a:latin typeface="Courier New"/>
                <a:ea typeface="Courier New"/>
                <a:cs typeface="Courier New"/>
                <a:sym typeface="Courier New"/>
              </a:rPr>
              <a:t>'FlightDelays.csv'</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convert to categorical</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delays_df.DAY_WEEK = delays_df.DAY_WEEK.astype(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 = delays_df[</a:t>
            </a:r>
            <a:r>
              <a:rPr lang="en-US" sz="1000">
                <a:solidFill>
                  <a:srgbClr val="A31515"/>
                </a:solidFill>
                <a:highlight>
                  <a:srgbClr val="FFFFFE"/>
                </a:highlight>
                <a:latin typeface="Courier New"/>
                <a:ea typeface="Courier New"/>
                <a:cs typeface="Courier New"/>
                <a:sym typeface="Courier New"/>
              </a:rPr>
              <a:t>'Flight Status'</a:t>
            </a:r>
            <a:r>
              <a:rPr lang="en-US" sz="1000">
                <a:solidFill>
                  <a:schemeClr val="dk1"/>
                </a:solidFill>
                <a:highlight>
                  <a:srgbClr val="FFFFFE"/>
                </a:highlight>
                <a:latin typeface="Courier New"/>
                <a:ea typeface="Courier New"/>
                <a:cs typeface="Courier New"/>
                <a:sym typeface="Courier New"/>
              </a:rPr>
              <a:t>].astype(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rgbClr val="008000"/>
                </a:solidFill>
                <a:highlight>
                  <a:srgbClr val="FFFFFE"/>
                </a:highlight>
                <a:latin typeface="Courier New"/>
                <a:ea typeface="Courier New"/>
                <a:cs typeface="Courier New"/>
                <a:sym typeface="Courier New"/>
              </a:rPr>
              <a:t># create hourly bins departure time</a:t>
            </a:r>
            <a:endParaRPr sz="1000">
              <a:solidFill>
                <a:srgbClr val="008000"/>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a:t>
            </a:r>
            <a:r>
              <a:rPr lang="en-US" sz="1000">
                <a:solidFill>
                  <a:srgbClr val="795E26"/>
                </a:solidFill>
                <a:highlight>
                  <a:srgbClr val="FFFFFE"/>
                </a:highlight>
                <a:latin typeface="Courier New"/>
                <a:ea typeface="Courier New"/>
                <a:cs typeface="Courier New"/>
                <a:sym typeface="Courier New"/>
              </a:rPr>
              <a:t>round</a:t>
            </a:r>
            <a:r>
              <a:rPr lang="en-US" sz="1000">
                <a:solidFill>
                  <a:schemeClr val="dk1"/>
                </a:solidFill>
                <a:highlight>
                  <a:srgbClr val="FFFFFE"/>
                </a:highlight>
                <a:latin typeface="Courier New"/>
                <a:ea typeface="Courier New"/>
                <a:cs typeface="Courier New"/>
                <a:sym typeface="Courier New"/>
              </a:rPr>
              <a:t>(t / </a:t>
            </a:r>
            <a:r>
              <a:rPr lang="en-US" sz="1000">
                <a:solidFill>
                  <a:srgbClr val="09885A"/>
                </a:solidFill>
                <a:highlight>
                  <a:srgbClr val="FFFFFE"/>
                </a:highlight>
                <a:latin typeface="Courier New"/>
                <a:ea typeface="Courier New"/>
                <a:cs typeface="Courier New"/>
                <a:sym typeface="Courier New"/>
              </a:rPr>
              <a:t>100</a:t>
            </a:r>
            <a:r>
              <a:rPr lang="en-US" sz="1000">
                <a:solidFill>
                  <a:schemeClr val="dk1"/>
                </a:solidFill>
                <a:highlight>
                  <a:srgbClr val="FFFFFE"/>
                </a:highlight>
                <a:latin typeface="Courier New"/>
                <a:ea typeface="Courier New"/>
                <a:cs typeface="Courier New"/>
                <a:sym typeface="Courier New"/>
              </a:rPr>
              <a:t>) </a:t>
            </a:r>
            <a:r>
              <a:rPr lang="en-US" sz="1000">
                <a:solidFill>
                  <a:srgbClr val="AF00DB"/>
                </a:solidFill>
                <a:highlight>
                  <a:srgbClr val="FFFFFE"/>
                </a:highlight>
                <a:latin typeface="Courier New"/>
                <a:ea typeface="Courier New"/>
                <a:cs typeface="Courier New"/>
                <a:sym typeface="Courier New"/>
              </a:rPr>
              <a:t>for</a:t>
            </a:r>
            <a:r>
              <a:rPr lang="en-US" sz="1000">
                <a:solidFill>
                  <a:schemeClr val="dk1"/>
                </a:solidFill>
                <a:highlight>
                  <a:srgbClr val="FFFFFE"/>
                </a:highlight>
                <a:latin typeface="Courier New"/>
                <a:ea typeface="Courier New"/>
                <a:cs typeface="Courier New"/>
                <a:sym typeface="Courier New"/>
              </a:rPr>
              <a:t> t </a:t>
            </a:r>
            <a:r>
              <a:rPr lang="en-US" sz="1000">
                <a:solidFill>
                  <a:srgbClr val="0000FF"/>
                </a:solidFill>
                <a:highlight>
                  <a:srgbClr val="FFFFFE"/>
                </a:highlight>
                <a:latin typeface="Courier New"/>
                <a:ea typeface="Courier New"/>
                <a:cs typeface="Courier New"/>
                <a:sym typeface="Courier New"/>
              </a:rPr>
              <a:t>in</a:t>
            </a:r>
            <a:r>
              <a:rPr lang="en-US" sz="1000">
                <a:solidFill>
                  <a:schemeClr val="dk1"/>
                </a:solidFill>
                <a:highlight>
                  <a:srgbClr val="FFFFFE"/>
                </a:highlight>
                <a:latin typeface="Courier New"/>
                <a:ea typeface="Courier New"/>
                <a:cs typeface="Courier New"/>
                <a:sym typeface="Courier New"/>
              </a:rPr>
              <a:t> delays_df.CRS_DEP_TIME]</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delays_df.CRS_DEP_TIME = delays_df.CRS_DEP_TIME.astype(</a:t>
            </a:r>
            <a:r>
              <a:rPr lang="en-US" sz="1000">
                <a:solidFill>
                  <a:srgbClr val="A31515"/>
                </a:solidFill>
                <a:highlight>
                  <a:srgbClr val="FFFFFE"/>
                </a:highlight>
                <a:latin typeface="Courier New"/>
                <a:ea typeface="Courier New"/>
                <a:cs typeface="Courier New"/>
                <a:sym typeface="Courier New"/>
              </a:rPr>
              <a:t>'category'</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predictors = [</a:t>
            </a:r>
            <a:r>
              <a:rPr lang="en-US" sz="1000">
                <a:solidFill>
                  <a:srgbClr val="A31515"/>
                </a:solidFill>
                <a:highlight>
                  <a:srgbClr val="FFFFFE"/>
                </a:highlight>
                <a:latin typeface="Courier New"/>
                <a:ea typeface="Courier New"/>
                <a:cs typeface="Courier New"/>
                <a:sym typeface="Courier New"/>
              </a:rPr>
              <a:t>'DAY_WEEK'</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'CRS_DEP_TIME'</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'ORIGIN'</a:t>
            </a: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'DEST'</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  </a:t>
            </a:r>
            <a:r>
              <a:rPr lang="en-US" sz="1000">
                <a:solidFill>
                  <a:srgbClr val="A31515"/>
                </a:solidFill>
                <a:highlight>
                  <a:srgbClr val="FFFFFE"/>
                </a:highlight>
                <a:latin typeface="Courier New"/>
                <a:ea typeface="Courier New"/>
                <a:cs typeface="Courier New"/>
                <a:sym typeface="Courier New"/>
              </a:rPr>
              <a:t>'CARRIER'</a:t>
            </a:r>
            <a:r>
              <a:rPr lang="en-US" sz="1000">
                <a:solidFill>
                  <a:schemeClr val="dk1"/>
                </a:solidFill>
                <a:highlight>
                  <a:srgbClr val="FFFFFE"/>
                </a:highlight>
                <a:latin typeface="Courier New"/>
                <a:ea typeface="Courier New"/>
                <a:cs typeface="Courier New"/>
                <a:sym typeface="Courier New"/>
              </a:rPr>
              <a:t>]</a:t>
            </a:r>
            <a:endParaRPr sz="100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US" sz="1000">
                <a:solidFill>
                  <a:schemeClr val="dk1"/>
                </a:solidFill>
                <a:highlight>
                  <a:srgbClr val="FFFFFE"/>
                </a:highlight>
                <a:latin typeface="Courier New"/>
                <a:ea typeface="Courier New"/>
                <a:cs typeface="Courier New"/>
                <a:sym typeface="Courier New"/>
              </a:rPr>
              <a:t>outcome = </a:t>
            </a:r>
            <a:r>
              <a:rPr lang="en-US" sz="1000">
                <a:solidFill>
                  <a:srgbClr val="A31515"/>
                </a:solidFill>
                <a:highlight>
                  <a:srgbClr val="FFFFFE"/>
                </a:highlight>
                <a:latin typeface="Courier New"/>
                <a:ea typeface="Courier New"/>
                <a:cs typeface="Courier New"/>
                <a:sym typeface="Courier New"/>
              </a:rPr>
              <a:t>'Flight Status'</a:t>
            </a:r>
            <a:endParaRPr sz="1000">
              <a:solidFill>
                <a:srgbClr val="A31515"/>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24" y="211465"/>
            <a:ext cx="4601352" cy="215444"/>
          </a:xfrm>
        </p:spPr>
        <p:txBody>
          <a:bodyPr/>
          <a:lstStyle/>
          <a:p>
            <a:pPr algn="ctr"/>
            <a:r>
              <a:rPr lang="en-US" dirty="0">
                <a:latin typeface="Georgia" panose="02040502050405020303" pitchFamily="18" charset="0"/>
              </a:rPr>
              <a:t>PPV &amp; FDR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71550" y="1232057"/>
            <a:ext cx="800100" cy="3853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025432" y="1321017"/>
            <a:ext cx="305844" cy="2056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224642"/>
            <a:ext cx="800100" cy="39279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981450" y="1314196"/>
            <a:ext cx="252086" cy="1744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20683" cy="369332"/>
          </a:xfrm>
          <a:prstGeom prst="rect">
            <a:avLst/>
          </a:prstGeom>
          <a:noFill/>
        </p:spPr>
        <p:txBody>
          <a:bodyPr wrap="none" rtlCol="0">
            <a:spAutoFit/>
          </a:bodyPr>
          <a:lstStyle/>
          <a:p>
            <a:r>
              <a:rPr lang="en-US" dirty="0">
                <a:latin typeface="Georgia" panose="02040502050405020303" pitchFamily="18" charset="0"/>
              </a:rPr>
              <a:t>PPV</a:t>
            </a:r>
          </a:p>
        </p:txBody>
      </p:sp>
      <p:sp>
        <p:nvSpPr>
          <p:cNvPr id="11" name="TextBox 10"/>
          <p:cNvSpPr txBox="1"/>
          <p:nvPr/>
        </p:nvSpPr>
        <p:spPr>
          <a:xfrm>
            <a:off x="2731718" y="778092"/>
            <a:ext cx="657552" cy="369332"/>
          </a:xfrm>
          <a:prstGeom prst="rect">
            <a:avLst/>
          </a:prstGeom>
          <a:noFill/>
        </p:spPr>
        <p:txBody>
          <a:bodyPr wrap="none" rtlCol="0">
            <a:spAutoFit/>
          </a:bodyPr>
          <a:lstStyle/>
          <a:p>
            <a:r>
              <a:rPr lang="en-US" dirty="0">
                <a:latin typeface="Georgia" panose="02040502050405020303" pitchFamily="18" charset="0"/>
              </a:rPr>
              <a:t>FDR</a:t>
            </a:r>
          </a:p>
        </p:txBody>
      </p:sp>
      <p:cxnSp>
        <p:nvCxnSpPr>
          <p:cNvPr id="13" name="Прямая со стрелкой 12"/>
          <p:cNvCxnSpPr>
            <a:stCxn id="4" idx="2"/>
          </p:cNvCxnSpPr>
          <p:nvPr/>
        </p:nvCxnSpPr>
        <p:spPr>
          <a:xfrm>
            <a:off x="971550" y="1997996"/>
            <a:ext cx="0" cy="281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145" name="Picture 1" descr="Machine generated alternative text:&#10;precision or positive predictive value (PPV) &#10;ppv &#10;1 - FD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 y="2320135"/>
            <a:ext cx="2374726" cy="491951"/>
          </a:xfrm>
          <a:prstGeom prst="rect">
            <a:avLst/>
          </a:prstGeom>
          <a:noFill/>
          <a:extLst>
            <a:ext uri="{909E8E84-426E-40DD-AFC4-6F175D3DCCD1}">
              <a14:hiddenFill xmlns:a14="http://schemas.microsoft.com/office/drawing/2010/main">
                <a:solidFill>
                  <a:srgbClr val="FFFFFF"/>
                </a:solidFill>
              </a14:hiddenFill>
            </a:ext>
          </a:extLst>
        </p:spPr>
      </p:pic>
      <p:pic>
        <p:nvPicPr>
          <p:cNvPr id="14" name="Рисунок 13"/>
          <p:cNvPicPr>
            <a:picLocks noChangeAspect="1"/>
          </p:cNvPicPr>
          <p:nvPr/>
        </p:nvPicPr>
        <p:blipFill>
          <a:blip r:embed="rId4"/>
          <a:stretch>
            <a:fillRect/>
          </a:stretch>
        </p:blipFill>
        <p:spPr>
          <a:xfrm>
            <a:off x="2381250" y="2836144"/>
            <a:ext cx="2226626" cy="596161"/>
          </a:xfrm>
          <a:prstGeom prst="rect">
            <a:avLst/>
          </a:prstGeom>
        </p:spPr>
      </p:pic>
      <p:cxnSp>
        <p:nvCxnSpPr>
          <p:cNvPr id="16" name="Прямая со стрелкой 15"/>
          <p:cNvCxnSpPr>
            <a:stCxn id="5" idx="2"/>
          </p:cNvCxnSpPr>
          <p:nvPr/>
        </p:nvCxnSpPr>
        <p:spPr>
          <a:xfrm>
            <a:off x="3524250" y="1997996"/>
            <a:ext cx="0" cy="814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922345D-BFA4-4489-A497-0D8F029EB7C8}"/>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11616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615"/>
        <p:cNvGrpSpPr/>
        <p:nvPr/>
      </p:nvGrpSpPr>
      <p:grpSpPr>
        <a:xfrm>
          <a:off x="0" y="0"/>
          <a:ext cx="0" cy="0"/>
          <a:chOff x="0" y="0"/>
          <a:chExt cx="0" cy="0"/>
        </a:xfrm>
      </p:grpSpPr>
      <p:sp>
        <p:nvSpPr>
          <p:cNvPr id="616" name="Google Shape;616;gd30a40e25c_0_7"/>
          <p:cNvSpPr txBox="1">
            <a:spLocks noGrp="1"/>
          </p:cNvSpPr>
          <p:nvPr>
            <p:ph type="title"/>
          </p:nvPr>
        </p:nvSpPr>
        <p:spPr>
          <a:xfrm>
            <a:off x="3750" y="1011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Clr>
                <a:schemeClr val="dk1"/>
              </a:buClr>
              <a:buSzPct val="78571"/>
              <a:buFont typeface="Arial"/>
              <a:buNone/>
            </a:pPr>
            <a:r>
              <a:rPr lang="en-US">
                <a:solidFill>
                  <a:srgbClr val="366092"/>
                </a:solidFill>
              </a:rPr>
              <a:t>Dummies and Partitioning</a:t>
            </a:r>
            <a:endParaRPr>
              <a:solidFill>
                <a:srgbClr val="366092"/>
              </a:solidFill>
            </a:endParaRPr>
          </a:p>
          <a:p>
            <a:pPr marL="0" lvl="0" indent="0" algn="ctr" rtl="0">
              <a:lnSpc>
                <a:spcPct val="100000"/>
              </a:lnSpc>
              <a:spcBef>
                <a:spcPts val="0"/>
              </a:spcBef>
              <a:spcAft>
                <a:spcPts val="0"/>
              </a:spcAft>
              <a:buClr>
                <a:schemeClr val="dk1"/>
              </a:buClr>
              <a:buSzPct val="78571"/>
              <a:buFont typeface="Arial"/>
              <a:buNone/>
            </a:pPr>
            <a:endParaRPr>
              <a:solidFill>
                <a:srgbClr val="366092"/>
              </a:solidFill>
            </a:endParaRPr>
          </a:p>
          <a:p>
            <a:pPr marL="0" lvl="0" indent="0" algn="ctr" rtl="0">
              <a:lnSpc>
                <a:spcPct val="100000"/>
              </a:lnSpc>
              <a:spcBef>
                <a:spcPts val="0"/>
              </a:spcBef>
              <a:spcAft>
                <a:spcPts val="0"/>
              </a:spcAft>
              <a:buSzPct val="100000"/>
              <a:buNone/>
            </a:pPr>
            <a:endParaRPr>
              <a:solidFill>
                <a:srgbClr val="366092"/>
              </a:solidFill>
            </a:endParaRPr>
          </a:p>
        </p:txBody>
      </p:sp>
      <p:sp>
        <p:nvSpPr>
          <p:cNvPr id="617" name="Google Shape;617;gd30a40e25c_0_7"/>
          <p:cNvSpPr txBox="1"/>
          <p:nvPr/>
        </p:nvSpPr>
        <p:spPr>
          <a:xfrm>
            <a:off x="133425" y="338875"/>
            <a:ext cx="4429200" cy="28053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 = pd.get_dummies(delays_df[predictors])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 = delays_df[</a:t>
            </a:r>
            <a:r>
              <a:rPr lang="en-US" sz="1050">
                <a:solidFill>
                  <a:srgbClr val="A31515"/>
                </a:solidFill>
                <a:highlight>
                  <a:srgbClr val="FFFFFE"/>
                </a:highlight>
                <a:latin typeface="Courier New"/>
                <a:ea typeface="Courier New"/>
                <a:cs typeface="Courier New"/>
                <a:sym typeface="Courier New"/>
              </a:rPr>
              <a:t>'Flight Status'</a:t>
            </a:r>
            <a:r>
              <a:rPr lang="en-US" sz="1050">
                <a:solidFill>
                  <a:schemeClr val="dk1"/>
                </a:solidFill>
                <a:highlight>
                  <a:srgbClr val="FFFFFE"/>
                </a:highlight>
                <a:latin typeface="Courier New"/>
                <a:ea typeface="Courier New"/>
                <a:cs typeface="Courier New"/>
                <a:sym typeface="Courier New"/>
              </a:rPr>
              <a:t>].astype(</a:t>
            </a:r>
            <a:r>
              <a:rPr lang="en-US" sz="1050">
                <a:solidFill>
                  <a:srgbClr val="A31515"/>
                </a:solidFill>
                <a:highlight>
                  <a:srgbClr val="FFFFFE"/>
                </a:highlight>
                <a:latin typeface="Courier New"/>
                <a:ea typeface="Courier New"/>
                <a:cs typeface="Courier New"/>
                <a:sym typeface="Courier New"/>
              </a:rPr>
              <a:t>'category'</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classes = list(y.cat.categories)</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split into training and validation</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X_train, X_valid, y_train, y_valid = train_test_split(X, y,</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  test_size=</a:t>
            </a:r>
            <a:r>
              <a:rPr lang="en-US" sz="1050">
                <a:solidFill>
                  <a:srgbClr val="09885A"/>
                </a:solidFill>
                <a:highlight>
                  <a:srgbClr val="FFFFFE"/>
                </a:highlight>
                <a:latin typeface="Courier New"/>
                <a:ea typeface="Courier New"/>
                <a:cs typeface="Courier New"/>
                <a:sym typeface="Courier New"/>
              </a:rPr>
              <a:t>0.40</a:t>
            </a:r>
            <a:r>
              <a:rPr lang="en-US" sz="1050">
                <a:solidFill>
                  <a:schemeClr val="dk1"/>
                </a:solidFill>
                <a:highlight>
                  <a:srgbClr val="FFFFFE"/>
                </a:highlight>
                <a:latin typeface="Courier New"/>
                <a:ea typeface="Courier New"/>
                <a:cs typeface="Courier New"/>
                <a:sym typeface="Courier New"/>
              </a:rPr>
              <a:t>, random_state=</a:t>
            </a:r>
            <a:r>
              <a:rPr lang="en-US" sz="1050">
                <a:solidFill>
                  <a:srgbClr val="09885A"/>
                </a:solidFill>
                <a:highlight>
                  <a:srgbClr val="FFFFFE"/>
                </a:highlight>
                <a:latin typeface="Courier New"/>
                <a:ea typeface="Courier New"/>
                <a:cs typeface="Courier New"/>
                <a:sym typeface="Courier New"/>
              </a:rPr>
              <a:t>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621"/>
        <p:cNvGrpSpPr/>
        <p:nvPr/>
      </p:nvGrpSpPr>
      <p:grpSpPr>
        <a:xfrm>
          <a:off x="0" y="0"/>
          <a:ext cx="0" cy="0"/>
          <a:chOff x="0" y="0"/>
          <a:chExt cx="0" cy="0"/>
        </a:xfrm>
      </p:grpSpPr>
      <p:sp>
        <p:nvSpPr>
          <p:cNvPr id="622" name="Google Shape;622;gd30a40e25c_0_12"/>
          <p:cNvSpPr txBox="1">
            <a:spLocks noGrp="1"/>
          </p:cNvSpPr>
          <p:nvPr>
            <p:ph type="title"/>
          </p:nvPr>
        </p:nvSpPr>
        <p:spPr>
          <a:xfrm>
            <a:off x="25375" y="2063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Run Naive Bayes</a:t>
            </a:r>
            <a:endParaRPr>
              <a:solidFill>
                <a:srgbClr val="366092"/>
              </a:solidFill>
              <a:latin typeface="Georgia"/>
              <a:ea typeface="Georgia"/>
              <a:cs typeface="Georgia"/>
              <a:sym typeface="Georgia"/>
            </a:endParaRPr>
          </a:p>
        </p:txBody>
      </p:sp>
      <p:sp>
        <p:nvSpPr>
          <p:cNvPr id="623" name="Google Shape;623;gd30a40e25c_0_12"/>
          <p:cNvSpPr txBox="1"/>
          <p:nvPr/>
        </p:nvSpPr>
        <p:spPr>
          <a:xfrm>
            <a:off x="191450" y="465500"/>
            <a:ext cx="4263600" cy="3024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run naive Bayes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 = MultinomialNB(alpha=</a:t>
            </a:r>
            <a:r>
              <a:rPr lang="en-US" sz="1050">
                <a:solidFill>
                  <a:srgbClr val="09885A"/>
                </a:solidFill>
                <a:highlight>
                  <a:srgbClr val="FFFFFE"/>
                </a:highlight>
                <a:latin typeface="Courier New"/>
                <a:ea typeface="Courier New"/>
                <a:cs typeface="Courier New"/>
                <a:sym typeface="Courier New"/>
              </a:rPr>
              <a:t>0.01</a:t>
            </a:r>
            <a:r>
              <a:rPr lang="en-US"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delays_nb.fit(X_train, y_train)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probabilities</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predProb_train = delays_nb.predict_proba(X_train)</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predProb_valid = delays_nb.predict_proba(X_valid)</a:t>
            </a: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008000"/>
                </a:solidFill>
                <a:highlight>
                  <a:srgbClr val="FFFFFE"/>
                </a:highlight>
                <a:latin typeface="Courier New"/>
                <a:ea typeface="Courier New"/>
                <a:cs typeface="Courier New"/>
                <a:sym typeface="Courier New"/>
              </a:rPr>
              <a:t># predict class membership</a:t>
            </a:r>
            <a:endParaRPr sz="10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chemeClr val="dk1"/>
                </a:solidFill>
                <a:highlight>
                  <a:srgbClr val="FFFFFE"/>
                </a:highlight>
                <a:latin typeface="Courier New"/>
                <a:ea typeface="Courier New"/>
                <a:cs typeface="Courier New"/>
                <a:sym typeface="Courier New"/>
              </a:rPr>
              <a:t>y_valid_pred = delays_nb.predict(X_valid)</a:t>
            </a:r>
            <a:endParaRPr sz="1050">
              <a:solidFill>
                <a:schemeClr val="dk1"/>
              </a:solidFill>
              <a:highlight>
                <a:srgbClr val="FFFFFE"/>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627"/>
        <p:cNvGrpSpPr/>
        <p:nvPr/>
      </p:nvGrpSpPr>
      <p:grpSpPr>
        <a:xfrm>
          <a:off x="0" y="0"/>
          <a:ext cx="0" cy="0"/>
          <a:chOff x="0" y="0"/>
          <a:chExt cx="0" cy="0"/>
        </a:xfrm>
      </p:grpSpPr>
      <p:sp>
        <p:nvSpPr>
          <p:cNvPr id="628" name="Google Shape;628;gd2d657862f_0_64"/>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Advantages</a:t>
            </a:r>
            <a:endParaRPr>
              <a:solidFill>
                <a:srgbClr val="366092"/>
              </a:solidFill>
              <a:latin typeface="Georgia"/>
              <a:ea typeface="Georgia"/>
              <a:cs typeface="Georgia"/>
              <a:sym typeface="Georgia"/>
            </a:endParaRPr>
          </a:p>
        </p:txBody>
      </p:sp>
      <p:sp>
        <p:nvSpPr>
          <p:cNvPr id="629" name="Google Shape;629;gd2d657862f_0_64"/>
          <p:cNvSpPr txBox="1"/>
          <p:nvPr/>
        </p:nvSpPr>
        <p:spPr>
          <a:xfrm>
            <a:off x="422825" y="764150"/>
            <a:ext cx="4035900" cy="14775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Handles purely categorical data well</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Works well with very large data sets</a:t>
            </a: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Simple &amp; computationally efficient</a:t>
            </a: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4" name="Google Shape;634;gd30a40e25c_0_25"/>
          <p:cNvSpPr txBox="1">
            <a:spLocks noGrp="1"/>
          </p:cNvSpPr>
          <p:nvPr>
            <p:ph type="title"/>
          </p:nvPr>
        </p:nvSpPr>
        <p:spPr>
          <a:xfrm>
            <a:off x="0" y="282575"/>
            <a:ext cx="4602600" cy="389700"/>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a:solidFill>
                  <a:srgbClr val="366092"/>
                </a:solidFill>
              </a:rPr>
              <a:t>Shortcomings</a:t>
            </a:r>
            <a:endParaRPr>
              <a:solidFill>
                <a:srgbClr val="366092"/>
              </a:solidFill>
              <a:latin typeface="Georgia"/>
              <a:ea typeface="Georgia"/>
              <a:cs typeface="Georgia"/>
              <a:sym typeface="Georgia"/>
            </a:endParaRPr>
          </a:p>
        </p:txBody>
      </p:sp>
      <p:sp>
        <p:nvSpPr>
          <p:cNvPr id="635" name="Google Shape;635;gd30a40e25c_0_25"/>
          <p:cNvSpPr txBox="1"/>
          <p:nvPr/>
        </p:nvSpPr>
        <p:spPr>
          <a:xfrm>
            <a:off x="419200" y="775025"/>
            <a:ext cx="4035900" cy="2031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Requires large number of records</a:t>
            </a:r>
            <a:endParaRPr>
              <a:latin typeface="PMingLiU"/>
              <a:ea typeface="PMingLiU"/>
              <a:cs typeface="PMingLiU"/>
              <a:sym typeface="PMingLiU"/>
            </a:endParaRPr>
          </a:p>
          <a:p>
            <a:pPr marL="457200" marR="0" lvl="0" indent="0" algn="l" rtl="0">
              <a:lnSpc>
                <a:spcPct val="100000"/>
              </a:lnSpc>
              <a:spcBef>
                <a:spcPts val="0"/>
              </a:spcBef>
              <a:spcAft>
                <a:spcPts val="0"/>
              </a:spcAft>
              <a:buNone/>
            </a:pPr>
            <a:endParaRPr>
              <a:latin typeface="PMingLiU"/>
              <a:ea typeface="PMingLiU"/>
              <a:cs typeface="PMingLiU"/>
              <a:sym typeface="PMingLiU"/>
            </a:endParaRPr>
          </a:p>
          <a:p>
            <a:pPr marL="457200" marR="0" lvl="0" indent="-317500" algn="l" rtl="0">
              <a:lnSpc>
                <a:spcPct val="100000"/>
              </a:lnSpc>
              <a:spcBef>
                <a:spcPts val="0"/>
              </a:spcBef>
              <a:spcAft>
                <a:spcPts val="0"/>
              </a:spcAft>
              <a:buSzPts val="1400"/>
              <a:buFont typeface="PMingLiU"/>
              <a:buChar char="●"/>
            </a:pPr>
            <a:r>
              <a:rPr lang="en-US">
                <a:latin typeface="PMingLiU"/>
                <a:ea typeface="PMingLiU"/>
                <a:cs typeface="PMingLiU"/>
                <a:sym typeface="PMingLiU"/>
              </a:rPr>
              <a:t>Problematic when a predictor category is not present in training data </a:t>
            </a:r>
            <a:endParaRPr>
              <a:latin typeface="PMingLiU"/>
              <a:ea typeface="PMingLiU"/>
              <a:cs typeface="PMingLiU"/>
              <a:sym typeface="PMingLiU"/>
            </a:endParaRPr>
          </a:p>
          <a:p>
            <a:pPr marL="495300" marR="0" lvl="0" indent="457200" algn="l" rtl="0">
              <a:lnSpc>
                <a:spcPct val="100000"/>
              </a:lnSpc>
              <a:spcBef>
                <a:spcPts val="0"/>
              </a:spcBef>
              <a:spcAft>
                <a:spcPts val="0"/>
              </a:spcAft>
              <a:buClr>
                <a:schemeClr val="dk1"/>
              </a:buClr>
              <a:buSzPts val="1100"/>
              <a:buFont typeface="Arial"/>
              <a:buNone/>
            </a:pPr>
            <a:r>
              <a:rPr lang="en-US" sz="1100">
                <a:latin typeface="PMingLiU"/>
                <a:ea typeface="PMingLiU"/>
                <a:cs typeface="PMingLiU"/>
                <a:sym typeface="PMingLiU"/>
              </a:rPr>
              <a:t>Assigns 0 probability of response, ignoring information in other variables</a:t>
            </a:r>
            <a:endParaRPr sz="1100">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MingLiU"/>
              <a:ea typeface="PMingLiU"/>
              <a:cs typeface="PMingLiU"/>
              <a:sym typeface="PMingLiU"/>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296494" y="739469"/>
                <a:ext cx="4142156" cy="1523494"/>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Consider a contrived problem of assigning a class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{0, 1}, </m:t>
                    </m:r>
                  </m:oMath>
                </a14:m>
                <a:r>
                  <a:rPr lang="en-CA" dirty="0">
                    <a:latin typeface="Times New Roman" panose="02020603050405020304" pitchFamily="18" charset="0"/>
                  </a:rPr>
                  <a:t>based on two predictors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1</m:t>
                        </m:r>
                      </m:sub>
                    </m:sSub>
                    <m:r>
                      <a:rPr lang="en-CA" i="1" dirty="0" smtClean="0">
                        <a:latin typeface="Cambria Math" panose="02040503050406030204" pitchFamily="18" charset="0"/>
                      </a:rPr>
                      <m:t>∈ {0, 1} </m:t>
                    </m:r>
                  </m:oMath>
                </a14:m>
                <a:r>
                  <a:rPr lang="en-CA" dirty="0">
                    <a:latin typeface="Times New Roman" panose="02020603050405020304" pitchFamily="18" charset="0"/>
                  </a:rPr>
                  <a:t>and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𝑋</m:t>
                        </m:r>
                      </m:e>
                      <m:sub>
                        <m:r>
                          <a:rPr lang="en-CA" i="1" dirty="0" smtClean="0">
                            <a:latin typeface="Cambria Math" panose="02040503050406030204" pitchFamily="18" charset="0"/>
                          </a:rPr>
                          <m:t>2</m:t>
                        </m:r>
                      </m:sub>
                    </m:sSub>
                    <m:r>
                      <a:rPr lang="en-CA" i="1" dirty="0" smtClean="0">
                        <a:latin typeface="Cambria Math" panose="02040503050406030204" pitchFamily="18" charset="0"/>
                      </a:rPr>
                      <m:t> ∈ </m:t>
                    </m:r>
                    <m:r>
                      <a:rPr lang="en-US" b="0" i="1" dirty="0" smtClean="0">
                        <a:latin typeface="Cambria Math" panose="02040503050406030204" pitchFamily="18" charset="0"/>
                      </a:rPr>
                      <m:t> </m:t>
                    </m:r>
                    <m:r>
                      <a:rPr lang="en-CA" i="1" dirty="0" smtClean="0">
                        <a:latin typeface="Cambria Math" panose="02040503050406030204" pitchFamily="18" charset="0"/>
                      </a:rPr>
                      <m:t>{0, 1}</m:t>
                    </m:r>
                  </m:oMath>
                </a14:m>
                <a:r>
                  <a:rPr lang="en-CA" dirty="0">
                    <a:latin typeface="Times New Roman" panose="02020603050405020304" pitchFamily="18" charset="0"/>
                  </a:rPr>
                  <a:t>. So we have a hypothesis space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sSup>
                      <m:sSupPr>
                        <m:ctrlPr>
                          <a:rPr lang="en-CA" i="1" dirty="0" smtClean="0">
                            <a:latin typeface="Cambria Math" panose="02040503050406030204" pitchFamily="18" charset="0"/>
                          </a:rPr>
                        </m:ctrlPr>
                      </m:sSupPr>
                      <m:e>
                        <m:d>
                          <m:dPr>
                            <m:begChr m:val="{"/>
                            <m:endChr m:val="}"/>
                            <m:ctrlPr>
                              <a:rPr lang="en-CA" i="1" dirty="0" smtClean="0">
                                <a:latin typeface="Cambria Math" panose="02040503050406030204" pitchFamily="18" charset="0"/>
                              </a:rPr>
                            </m:ctrlPr>
                          </m:dPr>
                          <m:e>
                            <m:r>
                              <a:rPr lang="en-CA" i="1" dirty="0" smtClean="0">
                                <a:latin typeface="Cambria Math" panose="02040503050406030204" pitchFamily="18" charset="0"/>
                              </a:rPr>
                              <m:t>0, 1</m:t>
                            </m:r>
                          </m:e>
                        </m:d>
                      </m:e>
                      <m:sup>
                        <m:r>
                          <a:rPr lang="en-CA" i="1" dirty="0" smtClean="0">
                            <a:latin typeface="Cambria Math" panose="02040503050406030204" pitchFamily="18" charset="0"/>
                          </a:rPr>
                          <m:t>2</m:t>
                        </m:r>
                      </m:sup>
                    </m:sSup>
                    <m:r>
                      <a:rPr lang="en-CA" i="1" dirty="0" smtClean="0">
                        <a:latin typeface="Cambria Math" panose="02040503050406030204" pitchFamily="18" charset="0"/>
                      </a:rPr>
                      <m:t>→ {0, 1}. </m:t>
                    </m:r>
                  </m:oMath>
                </a14:m>
                <a:endParaRPr lang="en-CA" dirty="0">
                  <a:latin typeface="Times New Roman" panose="02020603050405020304" pitchFamily="18" charset="0"/>
                </a:endParaRPr>
              </a:p>
              <a:p>
                <a:pPr marL="0"/>
                <a:r>
                  <a:rPr lang="en-CA" dirty="0">
                    <a:latin typeface="Times New Roman" panose="02020603050405020304" pitchFamily="18" charset="0"/>
                    <a:hlinkClick r:id="rId3"/>
                  </a:rPr>
                  <a:t>https://www.geeksforgeeks.org/ml-understanding-hypothesis/</a:t>
                </a:r>
                <a:endParaRPr lang="en-CA" dirty="0">
                  <a:latin typeface="Times New Roman" panose="02020603050405020304" pitchFamily="18" charset="0"/>
                </a:endParaRPr>
              </a:p>
              <a:p>
                <a:pPr marL="0"/>
                <a:r>
                  <a:rPr lang="en-CA" dirty="0">
                    <a:latin typeface="Times New Roman" panose="02020603050405020304" pitchFamily="18" charset="0"/>
                  </a:rPr>
                  <a:t> </a:t>
                </a:r>
              </a:p>
              <a:p>
                <a:pPr marL="0"/>
                <a:r>
                  <a:rPr lang="en-CA" dirty="0">
                    <a:latin typeface="Times New Roman" panose="02020603050405020304" pitchFamily="18" charset="0"/>
                  </a:rPr>
                  <a:t>Q1. How many functions are contained in this hypothesis space?</a:t>
                </a:r>
              </a:p>
              <a:p>
                <a:pPr marL="0"/>
                <a:r>
                  <a:rPr lang="en-CA" i="1" dirty="0">
                    <a:latin typeface="Times New Roman" panose="02020603050405020304" pitchFamily="18" charset="0"/>
                  </a:rPr>
                  <a:t>Hint: The number of functions </a:t>
                </a:r>
                <a14:m>
                  <m:oMath xmlns:m="http://schemas.openxmlformats.org/officeDocument/2006/math">
                    <m:r>
                      <a:rPr lang="en-CA" i="1" dirty="0" smtClean="0">
                        <a:latin typeface="Cambria Math" panose="02040503050406030204" pitchFamily="18" charset="0"/>
                      </a:rPr>
                      <m:t>𝑓</m:t>
                    </m:r>
                    <m:r>
                      <a:rPr lang="en-CA" i="1" dirty="0" smtClean="0">
                        <a:latin typeface="Cambria Math" panose="02040503050406030204" pitchFamily="18" charset="0"/>
                      </a:rPr>
                      <m:t>: </m:t>
                    </m:r>
                    <m:r>
                      <a:rPr lang="en-CA" i="1" dirty="0" smtClean="0">
                        <a:latin typeface="Cambria Math" panose="02040503050406030204" pitchFamily="18" charset="0"/>
                      </a:rPr>
                      <m:t>𝐴</m:t>
                    </m:r>
                    <m:r>
                      <a:rPr lang="en-CA" i="1" dirty="0" smtClean="0">
                        <a:latin typeface="Cambria Math" panose="02040503050406030204" pitchFamily="18" charset="0"/>
                      </a:rPr>
                      <m:t>→ </m:t>
                    </m:r>
                    <m:r>
                      <a:rPr lang="en-CA" i="1" dirty="0" smtClean="0">
                        <a:latin typeface="Cambria Math" panose="02040503050406030204" pitchFamily="18" charset="0"/>
                      </a:rPr>
                      <m:t>𝐵</m:t>
                    </m:r>
                  </m:oMath>
                </a14:m>
                <a:r>
                  <a:rPr lang="en-CA" i="1" dirty="0">
                    <a:latin typeface="Times New Roman" panose="02020603050405020304" pitchFamily="18" charset="0"/>
                  </a:rPr>
                  <a:t> is </a:t>
                </a:r>
                <a14:m>
                  <m:oMath xmlns:m="http://schemas.openxmlformats.org/officeDocument/2006/math">
                    <m:sSup>
                      <m:sSupPr>
                        <m:ctrlPr>
                          <a:rPr lang="en-CA" i="1" dirty="0" smtClean="0">
                            <a:latin typeface="Cambria Math" panose="02040503050406030204" pitchFamily="18" charset="0"/>
                          </a:rPr>
                        </m:ctrlPr>
                      </m:sSupPr>
                      <m:e>
                        <m:r>
                          <a:rPr lang="en-CA" i="1" dirty="0" smtClean="0">
                            <a:latin typeface="Cambria Math" panose="02040503050406030204" pitchFamily="18" charset="0"/>
                          </a:rPr>
                          <m:t>𝑏</m:t>
                        </m:r>
                      </m:e>
                      <m:sup>
                        <m:r>
                          <a:rPr lang="en-CA" i="1" dirty="0" smtClean="0">
                            <a:latin typeface="Cambria Math" panose="02040503050406030204" pitchFamily="18" charset="0"/>
                          </a:rPr>
                          <m:t>𝑎</m:t>
                        </m:r>
                      </m:sup>
                    </m:sSup>
                  </m:oMath>
                </a14:m>
                <a:r>
                  <a:rPr lang="en-CA" i="1" dirty="0">
                    <a:latin typeface="Times New Roman" panose="02020603050405020304" pitchFamily="18" charset="0"/>
                  </a:rPr>
                  <a:t>, where </a:t>
                </a:r>
                <a:r>
                  <a:rPr lang="en-CA" b="1" i="1" dirty="0">
                    <a:latin typeface="Times New Roman" panose="02020603050405020304" pitchFamily="18" charset="0"/>
                  </a:rPr>
                  <a:t>a</a:t>
                </a:r>
                <a:r>
                  <a:rPr lang="en-CA" i="1" dirty="0">
                    <a:latin typeface="Times New Roman" panose="02020603050405020304" pitchFamily="18" charset="0"/>
                  </a:rPr>
                  <a:t> is a number of elements in </a:t>
                </a:r>
                <a:r>
                  <a:rPr lang="en-CA" b="1" i="1" dirty="0">
                    <a:latin typeface="Times New Roman" panose="02020603050405020304" pitchFamily="18" charset="0"/>
                  </a:rPr>
                  <a:t>A</a:t>
                </a:r>
                <a:r>
                  <a:rPr lang="en-CA" i="1" dirty="0">
                    <a:latin typeface="Times New Roman" panose="02020603050405020304" pitchFamily="18" charset="0"/>
                  </a:rPr>
                  <a:t> and </a:t>
                </a:r>
                <a:r>
                  <a:rPr lang="en-CA" b="1" i="1" dirty="0">
                    <a:latin typeface="Times New Roman" panose="02020603050405020304" pitchFamily="18" charset="0"/>
                  </a:rPr>
                  <a:t>b</a:t>
                </a:r>
                <a:r>
                  <a:rPr lang="en-CA" i="1" dirty="0">
                    <a:latin typeface="Times New Roman" panose="02020603050405020304" pitchFamily="18" charset="0"/>
                  </a:rPr>
                  <a:t> is a number of elements in </a:t>
                </a:r>
                <a:r>
                  <a:rPr lang="en-US" b="1" i="1" dirty="0">
                    <a:latin typeface="Times New Roman" panose="02020603050405020304" pitchFamily="18" charset="0"/>
                  </a:rPr>
                  <a:t>B</a:t>
                </a:r>
                <a:r>
                  <a:rPr lang="en-CA" i="1" dirty="0">
                    <a:latin typeface="Times New Roman" panose="02020603050405020304" pitchFamily="18" charset="0"/>
                  </a:rPr>
                  <a:t>. </a:t>
                </a:r>
                <a:endParaRPr lang="en-CA" dirty="0">
                  <a:latin typeface="Times New Roman" panose="02020603050405020304" pitchFamily="18" charset="0"/>
                </a:endParaRP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296494" y="739469"/>
                <a:ext cx="4142156" cy="1523494"/>
              </a:xfrm>
              <a:prstGeom prst="rect">
                <a:avLst/>
              </a:prstGeom>
              <a:blipFill>
                <a:blip r:embed="rId4"/>
                <a:stretch>
                  <a:fillRect l="-2209" t="-2800"/>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12841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2020836" cy="2200602"/>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Q2. Consider a specific classifier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CA" dirty="0">
                    <a:latin typeface="Times New Roman" panose="02020603050405020304" pitchFamily="18" charset="0"/>
                  </a:rPr>
                  <a:t>:</a:t>
                </a:r>
              </a:p>
              <a:p>
                <a:pPr marL="0"/>
                <a:r>
                  <a:rPr lang="en-CA" dirty="0">
                    <a:latin typeface="Times New Roman" panose="02020603050405020304" pitchFamily="18" charset="0"/>
                  </a:rPr>
                  <a:t> </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Also, consider a testing dataset</a:t>
                </a:r>
              </a:p>
              <a:p>
                <a:pPr marL="0"/>
                <a:endParaRPr lang="en-CA" dirty="0">
                  <a:latin typeface="Times New Roman" panose="02020603050405020304" pitchFamily="18" charset="0"/>
                </a:endParaRPr>
              </a:p>
              <a:p>
                <a:pPr marL="0"/>
                <a:endParaRPr lang="en-CA" dirty="0">
                  <a:latin typeface="Times New Roman" panose="02020603050405020304" pitchFamily="18" charset="0"/>
                </a:endParaRPr>
              </a:p>
              <a:p>
                <a:pPr marL="0"/>
                <a:r>
                  <a:rPr lang="en-CA" dirty="0">
                    <a:latin typeface="Times New Roman" panose="02020603050405020304" pitchFamily="18" charset="0"/>
                  </a:rPr>
                  <a:t>Compute the predicted classes for this data, thus creating and filling the last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 </m:t>
                    </m:r>
                  </m:oMath>
                </a14:m>
                <a:r>
                  <a:rPr lang="en-CA" dirty="0">
                    <a:latin typeface="Times New Roman" panose="02020603050405020304" pitchFamily="18" charset="0"/>
                  </a:rPr>
                  <a:t>column. </a:t>
                </a:r>
              </a:p>
              <a:p>
                <a:pPr marL="0" lvl="0" indent="0" algn="l" rtl="0">
                  <a:lnSpc>
                    <a:spcPct val="100000"/>
                  </a:lnSpc>
                  <a:spcBef>
                    <a:spcPts val="0"/>
                  </a:spcBef>
                  <a:spcAft>
                    <a:spcPts val="0"/>
                  </a:spcAft>
                  <a:buSzPts val="1400"/>
                  <a:buNone/>
                </a:pP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2020836" cy="2200602"/>
              </a:xfrm>
              <a:prstGeom prst="rect">
                <a:avLst/>
              </a:prstGeom>
              <a:blipFill>
                <a:blip r:embed="rId3"/>
                <a:stretch>
                  <a:fillRect l="-4532" t="-1939"/>
                </a:stretch>
              </a:blipFill>
              <a:ln>
                <a:noFill/>
              </a:ln>
            </p:spPr>
            <p:txBody>
              <a:bodyPr/>
              <a:lstStyle/>
              <a:p>
                <a:r>
                  <a:rPr lang="en-CA">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3" name="Table 2">
            <a:extLst>
              <a:ext uri="{FF2B5EF4-FFF2-40B4-BE49-F238E27FC236}">
                <a16:creationId xmlns:a16="http://schemas.microsoft.com/office/drawing/2014/main" id="{1EF8327E-D35A-42F9-8A3A-523DC282F117}"/>
              </a:ext>
            </a:extLst>
          </p:cNvPr>
          <p:cNvGraphicFramePr>
            <a:graphicFrameLocks noGrp="1"/>
          </p:cNvGraphicFramePr>
          <p:nvPr/>
        </p:nvGraphicFramePr>
        <p:xfrm>
          <a:off x="2407070" y="751747"/>
          <a:ext cx="1142605" cy="708025"/>
        </p:xfrm>
        <a:graphic>
          <a:graphicData uri="http://schemas.openxmlformats.org/drawingml/2006/table">
            <a:tbl>
              <a:tblPr/>
              <a:tblGrid>
                <a:gridCol w="253912">
                  <a:extLst>
                    <a:ext uri="{9D8B030D-6E8A-4147-A177-3AD203B41FA5}">
                      <a16:colId xmlns:a16="http://schemas.microsoft.com/office/drawing/2014/main" val="3941559281"/>
                    </a:ext>
                  </a:extLst>
                </a:gridCol>
                <a:gridCol w="283210">
                  <a:extLst>
                    <a:ext uri="{9D8B030D-6E8A-4147-A177-3AD203B41FA5}">
                      <a16:colId xmlns:a16="http://schemas.microsoft.com/office/drawing/2014/main" val="1776518480"/>
                    </a:ext>
                  </a:extLst>
                </a:gridCol>
                <a:gridCol w="273444">
                  <a:extLst>
                    <a:ext uri="{9D8B030D-6E8A-4147-A177-3AD203B41FA5}">
                      <a16:colId xmlns:a16="http://schemas.microsoft.com/office/drawing/2014/main" val="1591477079"/>
                    </a:ext>
                  </a:extLst>
                </a:gridCol>
                <a:gridCol w="332039">
                  <a:extLst>
                    <a:ext uri="{9D8B030D-6E8A-4147-A177-3AD203B41FA5}">
                      <a16:colId xmlns:a16="http://schemas.microsoft.com/office/drawing/2014/main" val="4261303861"/>
                    </a:ext>
                  </a:extLst>
                </a:gridCol>
              </a:tblGrid>
              <a:tr h="141605">
                <a:tc>
                  <a:txBody>
                    <a:bodyPr/>
                    <a:lstStyle/>
                    <a:p>
                      <a:pPr algn="l" fontAlgn="b"/>
                      <a:r>
                        <a:rPr lang="en-CA" sz="800" b="0" i="0" u="none" strike="noStrike">
                          <a:solidFill>
                            <a:srgbClr val="000000"/>
                          </a:solidFill>
                          <a:effectLst/>
                          <a:latin typeface="Calibri" panose="020F0502020204030204" pitchFamily="34" charset="0"/>
                        </a:rPr>
                        <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x2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800" b="0" i="0" u="none" strike="noStrike">
                          <a:solidFill>
                            <a:srgbClr val="000000"/>
                          </a:solidFill>
                          <a:effectLst/>
                          <a:latin typeface="Calibri" panose="020F0502020204030204" pitchFamily="34" charset="0"/>
                        </a:rPr>
                        <a:t>yHat</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197500156"/>
                  </a:ext>
                </a:extLst>
              </a:tr>
              <a:tr h="141605">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64867033"/>
                  </a:ext>
                </a:extLst>
              </a:tr>
              <a:tr h="141605">
                <a:tc>
                  <a:txBody>
                    <a:bodyPr/>
                    <a:lstStyle/>
                    <a:p>
                      <a:pPr algn="r" fontAlgn="b"/>
                      <a:r>
                        <a:rPr lang="en-CA" sz="800" b="0" i="0" u="none" strike="noStrike" dirty="0">
                          <a:solidFill>
                            <a:srgbClr val="000000"/>
                          </a:solidFill>
                          <a:effectLst/>
                          <a:latin typeface="Calibri" panose="020F0502020204030204" pitchFamily="34" charset="0"/>
                        </a:rPr>
                        <a:t>2</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304831050"/>
                  </a:ext>
                </a:extLst>
              </a:tr>
              <a:tr h="141605">
                <a:tc>
                  <a:txBody>
                    <a:bodyPr/>
                    <a:lstStyle/>
                    <a:p>
                      <a:pPr algn="r" fontAlgn="b"/>
                      <a:r>
                        <a:rPr lang="en-CA" sz="800" b="0" i="0" u="none" strike="noStrike">
                          <a:solidFill>
                            <a:srgbClr val="000000"/>
                          </a:solidFill>
                          <a:effectLst/>
                          <a:latin typeface="Calibri" panose="020F0502020204030204" pitchFamily="34" charset="0"/>
                        </a:rPr>
                        <a:t>3</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4112215855"/>
                  </a:ext>
                </a:extLst>
              </a:tr>
              <a:tr h="141605">
                <a:tc>
                  <a:txBody>
                    <a:bodyPr/>
                    <a:lstStyle/>
                    <a:p>
                      <a:pPr algn="r" fontAlgn="b"/>
                      <a:r>
                        <a:rPr lang="en-CA" sz="800" b="0" i="0" u="none" strike="noStrike">
                          <a:solidFill>
                            <a:srgbClr val="000000"/>
                          </a:solidFill>
                          <a:effectLst/>
                          <a:latin typeface="Calibri" panose="020F0502020204030204" pitchFamily="34" charset="0"/>
                        </a:rPr>
                        <a:t>4</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a:solidFill>
                            <a:srgbClr val="000000"/>
                          </a:solidFill>
                          <a:effectLst/>
                          <a:latin typeface="Calibri" panose="020F0502020204030204" pitchFamily="34" charset="0"/>
                        </a:rPr>
                        <a:t>1</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800" b="0" i="0" u="none" strike="noStrike" dirty="0">
                          <a:solidFill>
                            <a:srgbClr val="000000"/>
                          </a:solidFill>
                          <a:effectLst/>
                          <a:latin typeface="Calibri" panose="020F0502020204030204" pitchFamily="34" charset="0"/>
                        </a:rPr>
                        <a:t>0</a:t>
                      </a:r>
                    </a:p>
                  </a:txBody>
                  <a:tcPr marL="4883" marR="4883" marT="48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3156181918"/>
                  </a:ext>
                </a:extLst>
              </a:tr>
            </a:tbl>
          </a:graphicData>
        </a:graphic>
      </p:graphicFrame>
      <p:graphicFrame>
        <p:nvGraphicFramePr>
          <p:cNvPr id="5" name="Table 4">
            <a:extLst>
              <a:ext uri="{FF2B5EF4-FFF2-40B4-BE49-F238E27FC236}">
                <a16:creationId xmlns:a16="http://schemas.microsoft.com/office/drawing/2014/main" id="{DCC909D3-703E-4447-ACD0-DF670DBD8C3D}"/>
              </a:ext>
            </a:extLst>
          </p:cNvPr>
          <p:cNvGraphicFramePr>
            <a:graphicFrameLocks noGrp="1"/>
          </p:cNvGraphicFramePr>
          <p:nvPr/>
        </p:nvGraphicFramePr>
        <p:xfrm>
          <a:off x="2407071" y="1904591"/>
          <a:ext cx="1142604" cy="804412"/>
        </p:xfrm>
        <a:graphic>
          <a:graphicData uri="http://schemas.openxmlformats.org/drawingml/2006/table">
            <a:tbl>
              <a:tblPr/>
              <a:tblGrid>
                <a:gridCol w="380868">
                  <a:extLst>
                    <a:ext uri="{9D8B030D-6E8A-4147-A177-3AD203B41FA5}">
                      <a16:colId xmlns:a16="http://schemas.microsoft.com/office/drawing/2014/main" val="2801079946"/>
                    </a:ext>
                  </a:extLst>
                </a:gridCol>
                <a:gridCol w="380868">
                  <a:extLst>
                    <a:ext uri="{9D8B030D-6E8A-4147-A177-3AD203B41FA5}">
                      <a16:colId xmlns:a16="http://schemas.microsoft.com/office/drawing/2014/main" val="323824582"/>
                    </a:ext>
                  </a:extLst>
                </a:gridCol>
                <a:gridCol w="380868">
                  <a:extLst>
                    <a:ext uri="{9D8B030D-6E8A-4147-A177-3AD203B41FA5}">
                      <a16:colId xmlns:a16="http://schemas.microsoft.com/office/drawing/2014/main" val="1215694814"/>
                    </a:ext>
                  </a:extLst>
                </a:gridCol>
              </a:tblGrid>
              <a:tr h="114916">
                <a:tc>
                  <a:txBody>
                    <a:bodyPr/>
                    <a:lstStyle/>
                    <a:p>
                      <a:pPr algn="l" fontAlgn="b"/>
                      <a:r>
                        <a:rPr lang="en-CA" sz="6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6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04194716"/>
                  </a:ext>
                </a:extLst>
              </a:tr>
              <a:tr h="114916">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889033"/>
                  </a:ext>
                </a:extLst>
              </a:tr>
              <a:tr h="114916">
                <a:tc>
                  <a:txBody>
                    <a:bodyPr/>
                    <a:lstStyle/>
                    <a:p>
                      <a:pPr algn="r" fontAlgn="b"/>
                      <a:r>
                        <a:rPr lang="en-CA" sz="6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6870245"/>
                  </a:ext>
                </a:extLst>
              </a:tr>
              <a:tr h="114916">
                <a:tc>
                  <a:txBody>
                    <a:bodyPr/>
                    <a:lstStyle/>
                    <a:p>
                      <a:pPr algn="r" fontAlgn="b"/>
                      <a:r>
                        <a:rPr lang="en-CA" sz="6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2739637"/>
                  </a:ext>
                </a:extLst>
              </a:tr>
              <a:tr h="114916">
                <a:tc>
                  <a:txBody>
                    <a:bodyPr/>
                    <a:lstStyle/>
                    <a:p>
                      <a:pPr algn="r" fontAlgn="b"/>
                      <a:r>
                        <a:rPr lang="en-CA" sz="6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324951"/>
                  </a:ext>
                </a:extLst>
              </a:tr>
              <a:tr h="114916">
                <a:tc>
                  <a:txBody>
                    <a:bodyPr/>
                    <a:lstStyle/>
                    <a:p>
                      <a:pPr algn="r" fontAlgn="b"/>
                      <a:r>
                        <a:rPr lang="en-CA" sz="6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494286"/>
                  </a:ext>
                </a:extLst>
              </a:tr>
              <a:tr h="114916">
                <a:tc>
                  <a:txBody>
                    <a:bodyPr/>
                    <a:lstStyle/>
                    <a:p>
                      <a:pPr algn="r" fontAlgn="b"/>
                      <a:r>
                        <a:rPr lang="en-CA" sz="6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6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6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455873"/>
                  </a:ext>
                </a:extLst>
              </a:tr>
            </a:tbl>
          </a:graphicData>
        </a:graphic>
      </p:graphicFrame>
    </p:spTree>
    <p:extLst>
      <p:ext uri="{BB962C8B-B14F-4D97-AF65-F5344CB8AC3E}">
        <p14:creationId xmlns:p14="http://schemas.microsoft.com/office/powerpoint/2010/main" val="1892006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9" name="Google Shape;709;p60"/>
              <p:cNvSpPr txBox="1">
                <a:spLocks noGrp="1"/>
              </p:cNvSpPr>
              <p:nvPr>
                <p:ph type="body" idx="1"/>
              </p:nvPr>
            </p:nvSpPr>
            <p:spPr>
              <a:xfrm>
                <a:off x="182194" y="789164"/>
                <a:ext cx="4022058" cy="2369880"/>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Q3. Now the true classes of our dataset become known. Thus, we have the new y column:</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CA" dirty="0">
                    <a:latin typeface="Times New Roman" panose="02020603050405020304" pitchFamily="18" charset="0"/>
                  </a:rPr>
                  <a:t>Traditionally, consider 0 to be a negative class, while 1 be a positive class. Putting together your y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CA" dirty="0">
                    <a:latin typeface="Times New Roman" panose="02020603050405020304" pitchFamily="18" charset="0"/>
                  </a:rPr>
                  <a:t> columns, label each line and TP, TN, FP, FN in a new column that you call label. </a:t>
                </a:r>
                <a:endParaRPr dirty="0">
                  <a:latin typeface="Georgia"/>
                  <a:ea typeface="Georgia"/>
                  <a:cs typeface="Georgia"/>
                  <a:sym typeface="Georgia"/>
                </a:endParaRPr>
              </a:p>
            </p:txBody>
          </p:sp>
        </mc:Choice>
        <mc:Fallback xmlns="">
          <p:sp>
            <p:nvSpPr>
              <p:cNvPr id="709" name="Google Shape;709;p60"/>
              <p:cNvSpPr txBox="1">
                <a:spLocks noGrp="1" noRot="1" noChangeAspect="1" noMove="1" noResize="1" noEditPoints="1" noAdjustHandles="1" noChangeArrowheads="1" noChangeShapeType="1" noTextEdit="1"/>
              </p:cNvSpPr>
              <p:nvPr>
                <p:ph type="body" idx="1"/>
              </p:nvPr>
            </p:nvSpPr>
            <p:spPr>
              <a:xfrm>
                <a:off x="182194" y="789164"/>
                <a:ext cx="4022058" cy="2369880"/>
              </a:xfrm>
              <a:prstGeom prst="rect">
                <a:avLst/>
              </a:prstGeom>
              <a:blipFill>
                <a:blip r:embed="rId3"/>
                <a:stretch>
                  <a:fillRect l="-2273" t="-1799" r="-1061" b="-3085"/>
                </a:stretch>
              </a:blipFill>
              <a:ln>
                <a:noFill/>
              </a:ln>
            </p:spPr>
            <p:txBody>
              <a:bodyPr/>
              <a:lstStyle/>
              <a:p>
                <a:r>
                  <a:rPr lang="en-US">
                    <a:noFill/>
                  </a:rPr>
                  <a:t> </a:t>
                </a:r>
              </a:p>
            </p:txBody>
          </p:sp>
        </mc:Fallback>
      </mc:AlternateContent>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graphicFrame>
        <p:nvGraphicFramePr>
          <p:cNvPr id="2" name="Table 1">
            <a:extLst>
              <a:ext uri="{FF2B5EF4-FFF2-40B4-BE49-F238E27FC236}">
                <a16:creationId xmlns:a16="http://schemas.microsoft.com/office/drawing/2014/main" id="{6A83DCC2-E5B1-433C-B6D8-0F779EA23C1C}"/>
              </a:ext>
            </a:extLst>
          </p:cNvPr>
          <p:cNvGraphicFramePr>
            <a:graphicFrameLocks noGrp="1"/>
          </p:cNvGraphicFramePr>
          <p:nvPr/>
        </p:nvGraphicFramePr>
        <p:xfrm>
          <a:off x="1517507" y="1267362"/>
          <a:ext cx="1813088" cy="1197896"/>
        </p:xfrm>
        <a:graphic>
          <a:graphicData uri="http://schemas.openxmlformats.org/drawingml/2006/table">
            <a:tbl>
              <a:tblPr/>
              <a:tblGrid>
                <a:gridCol w="453272">
                  <a:extLst>
                    <a:ext uri="{9D8B030D-6E8A-4147-A177-3AD203B41FA5}">
                      <a16:colId xmlns:a16="http://schemas.microsoft.com/office/drawing/2014/main" val="1389109988"/>
                    </a:ext>
                  </a:extLst>
                </a:gridCol>
                <a:gridCol w="453272">
                  <a:extLst>
                    <a:ext uri="{9D8B030D-6E8A-4147-A177-3AD203B41FA5}">
                      <a16:colId xmlns:a16="http://schemas.microsoft.com/office/drawing/2014/main" val="3430050137"/>
                    </a:ext>
                  </a:extLst>
                </a:gridCol>
                <a:gridCol w="453272">
                  <a:extLst>
                    <a:ext uri="{9D8B030D-6E8A-4147-A177-3AD203B41FA5}">
                      <a16:colId xmlns:a16="http://schemas.microsoft.com/office/drawing/2014/main" val="1822438142"/>
                    </a:ext>
                  </a:extLst>
                </a:gridCol>
                <a:gridCol w="453272">
                  <a:extLst>
                    <a:ext uri="{9D8B030D-6E8A-4147-A177-3AD203B41FA5}">
                      <a16:colId xmlns:a16="http://schemas.microsoft.com/office/drawing/2014/main" val="1310056492"/>
                    </a:ext>
                  </a:extLst>
                </a:gridCol>
              </a:tblGrid>
              <a:tr h="165849">
                <a:tc>
                  <a:txBody>
                    <a:bodyPr/>
                    <a:lstStyle/>
                    <a:p>
                      <a:pPr algn="l" fontAlgn="b"/>
                      <a:r>
                        <a:rPr lang="en-CA" sz="1100" b="0" i="0" u="none" strike="noStrike">
                          <a:solidFill>
                            <a:srgbClr val="000000"/>
                          </a:solidFill>
                          <a:effectLst/>
                          <a:latin typeface="Calibri" panose="020F0502020204030204" pitchFamily="34" charset="0"/>
                        </a:rPr>
                        <a:t>#</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x2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CA" sz="1100" b="0" i="0" u="none" strike="noStrike">
                          <a:solidFill>
                            <a:srgbClr val="000000"/>
                          </a:solidFill>
                          <a:effectLst/>
                          <a:latin typeface="Calibri" panose="020F0502020204030204" pitchFamily="34" charset="0"/>
                        </a:rPr>
                        <a:t>y</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936824733"/>
                  </a:ext>
                </a:extLst>
              </a:tr>
              <a:tr h="165849">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89358"/>
                  </a:ext>
                </a:extLst>
              </a:tr>
              <a:tr h="165849">
                <a:tc>
                  <a:txBody>
                    <a:bodyPr/>
                    <a:lstStyle/>
                    <a:p>
                      <a:pPr algn="r" fontAlgn="b"/>
                      <a:r>
                        <a:rPr lang="en-CA" sz="1100" b="0" i="0" u="none" strike="noStrike">
                          <a:solidFill>
                            <a:srgbClr val="000000"/>
                          </a:solidFill>
                          <a:effectLst/>
                          <a:latin typeface="Calibri" panose="020F0502020204030204" pitchFamily="34" charset="0"/>
                        </a:rPr>
                        <a:t>2</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917469035"/>
                  </a:ext>
                </a:extLst>
              </a:tr>
              <a:tr h="165849">
                <a:tc>
                  <a:txBody>
                    <a:bodyPr/>
                    <a:lstStyle/>
                    <a:p>
                      <a:pPr algn="r" fontAlgn="b"/>
                      <a:r>
                        <a:rPr lang="en-CA" sz="1100" b="0" i="0" u="none" strike="noStrike">
                          <a:solidFill>
                            <a:srgbClr val="000000"/>
                          </a:solidFill>
                          <a:effectLst/>
                          <a:latin typeface="Calibri" panose="020F0502020204030204" pitchFamily="34" charset="0"/>
                        </a:rPr>
                        <a:t>3</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267636255"/>
                  </a:ext>
                </a:extLst>
              </a:tr>
              <a:tr h="165849">
                <a:tc>
                  <a:txBody>
                    <a:bodyPr/>
                    <a:lstStyle/>
                    <a:p>
                      <a:pPr algn="r" fontAlgn="b"/>
                      <a:r>
                        <a:rPr lang="en-CA" sz="1100" b="0" i="0" u="none" strike="noStrike">
                          <a:solidFill>
                            <a:srgbClr val="000000"/>
                          </a:solidFill>
                          <a:effectLst/>
                          <a:latin typeface="Calibri" panose="020F0502020204030204" pitchFamily="34" charset="0"/>
                        </a:rPr>
                        <a:t>4</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0</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177016975"/>
                  </a:ext>
                </a:extLst>
              </a:tr>
              <a:tr h="165849">
                <a:tc>
                  <a:txBody>
                    <a:bodyPr/>
                    <a:lstStyle/>
                    <a:p>
                      <a:pPr algn="r" fontAlgn="b"/>
                      <a:r>
                        <a:rPr lang="en-CA" sz="1100" b="0" i="0" u="none" strike="noStrike">
                          <a:solidFill>
                            <a:srgbClr val="000000"/>
                          </a:solidFill>
                          <a:effectLst/>
                          <a:latin typeface="Calibri" panose="020F0502020204030204" pitchFamily="34" charset="0"/>
                        </a:rPr>
                        <a:t>5</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90201396"/>
                  </a:ext>
                </a:extLst>
              </a:tr>
              <a:tr h="165849">
                <a:tc>
                  <a:txBody>
                    <a:bodyPr/>
                    <a:lstStyle/>
                    <a:p>
                      <a:pPr algn="r" fontAlgn="b"/>
                      <a:r>
                        <a:rPr lang="en-CA" sz="1100" b="0" i="0" u="none" strike="noStrike">
                          <a:solidFill>
                            <a:srgbClr val="000000"/>
                          </a:solidFill>
                          <a:effectLst/>
                          <a:latin typeface="Calibri" panose="020F0502020204030204" pitchFamily="34" charset="0"/>
                        </a:rPr>
                        <a:t>6</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CA" sz="1100" b="0" i="0" u="none" strike="noStrike" dirty="0">
                          <a:solidFill>
                            <a:srgbClr val="000000"/>
                          </a:solidFill>
                          <a:effectLst/>
                          <a:latin typeface="Calibri" panose="020F0502020204030204" pitchFamily="34" charset="0"/>
                        </a:rPr>
                        <a:t>1</a:t>
                      </a:r>
                    </a:p>
                  </a:txBody>
                  <a:tcPr marL="3488" marR="3488" marT="348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71145396"/>
                  </a:ext>
                </a:extLst>
              </a:tr>
            </a:tbl>
          </a:graphicData>
        </a:graphic>
      </p:graphicFrame>
    </p:spTree>
    <p:extLst>
      <p:ext uri="{BB962C8B-B14F-4D97-AF65-F5344CB8AC3E}">
        <p14:creationId xmlns:p14="http://schemas.microsoft.com/office/powerpoint/2010/main" val="2050140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2194" y="789164"/>
            <a:ext cx="4022058" cy="2031325"/>
          </a:xfrm>
          <a:prstGeom prst="rect">
            <a:avLst/>
          </a:prstGeom>
          <a:noFill/>
          <a:ln>
            <a:noFill/>
          </a:ln>
        </p:spPr>
        <p:txBody>
          <a:bodyPr spcFirstLastPara="1" wrap="square" lIns="0" tIns="0" rIns="0" bIns="0" anchor="t" anchorCtr="0">
            <a:spAutoFit/>
          </a:bodyPr>
          <a:lstStyle/>
          <a:p>
            <a:pPr marL="0"/>
            <a:r>
              <a:rPr lang="en-CA" dirty="0">
                <a:latin typeface="Times New Roman" panose="02020603050405020304" pitchFamily="18" charset="0"/>
              </a:rPr>
              <a:t>Q4. The label column in the previous question may be considered as data for the confusion matrix in a tall format. Now, count the labels and put them into a new format, thus creating the actual confusion matrix. </a:t>
            </a:r>
          </a:p>
          <a:p>
            <a:pPr marL="0"/>
            <a:endParaRPr lang="en-CA" dirty="0">
              <a:latin typeface="Times New Roman" panose="02020603050405020304" pitchFamily="18" charset="0"/>
              <a:ea typeface="Georgia"/>
              <a:cs typeface="Georgia"/>
              <a:sym typeface="Georgia"/>
            </a:endParaRPr>
          </a:p>
          <a:p>
            <a:pPr marL="0"/>
            <a:endParaRPr lang="en-CA" dirty="0">
              <a:latin typeface="Times New Roman" panose="02020603050405020304" pitchFamily="18" charset="0"/>
              <a:ea typeface="Georgia"/>
              <a:cs typeface="Georgia"/>
              <a:sym typeface="Georgia"/>
            </a:endParaRPr>
          </a:p>
          <a:p>
            <a:pPr marL="0"/>
            <a:r>
              <a:rPr lang="en-US" dirty="0">
                <a:latin typeface="Calibri" panose="020F0502020204030204" pitchFamily="34" charset="0"/>
              </a:rPr>
              <a:t>Q5. Compute the margins of the table in the previous questions, thus computing</a:t>
            </a:r>
          </a:p>
          <a:p>
            <a:pPr marL="0"/>
            <a:r>
              <a:rPr lang="en-US" dirty="0">
                <a:latin typeface="Calibri" panose="020F0502020204030204" pitchFamily="34" charset="0"/>
              </a:rPr>
              <a:t>(Condition N) = (N) = (number of actual Y=0) = (TN + FP)</a:t>
            </a:r>
          </a:p>
          <a:p>
            <a:pPr marL="0"/>
            <a:r>
              <a:rPr lang="en-US" dirty="0">
                <a:latin typeface="Calibri" panose="020F0502020204030204" pitchFamily="34" charset="0"/>
              </a:rPr>
              <a:t>(Condition P) = (P) = (number of actual Y=1) = (FN + TP)</a:t>
            </a:r>
          </a:p>
          <a:p>
            <a:pPr marL="0"/>
            <a:r>
              <a:rPr lang="en-US" dirty="0">
                <a:latin typeface="Calibri" panose="020F0502020204030204" pitchFamily="34" charset="0"/>
              </a:rPr>
              <a:t>(Predicted N) = (number of predicted Y=0) = (TN + FN)</a:t>
            </a:r>
          </a:p>
          <a:p>
            <a:pPr marL="0"/>
            <a:r>
              <a:rPr lang="en-US" dirty="0">
                <a:latin typeface="Calibri" panose="020F0502020204030204" pitchFamily="34" charset="0"/>
              </a:rPr>
              <a:t>(Predicted P) = (number of predicted Y=1) = (FP + TP)</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7946745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187163" y="560564"/>
            <a:ext cx="4325202" cy="2708434"/>
          </a:xfrm>
          <a:prstGeom prst="rect">
            <a:avLst/>
          </a:prstGeom>
          <a:noFill/>
          <a:ln>
            <a:noFill/>
          </a:ln>
        </p:spPr>
        <p:txBody>
          <a:bodyPr spcFirstLastPara="1" wrap="square" lIns="0" tIns="0" rIns="0" bIns="0" anchor="t" anchorCtr="0">
            <a:spAutoFit/>
          </a:bodyPr>
          <a:lstStyle/>
          <a:p>
            <a:pPr marL="0"/>
            <a:r>
              <a:rPr lang="en-US" dirty="0">
                <a:latin typeface="Calibri" panose="020F0502020204030204" pitchFamily="34" charset="0"/>
              </a:rPr>
              <a:t>Q</a:t>
            </a:r>
            <a:r>
              <a:rPr lang="ru-RU" dirty="0">
                <a:latin typeface="Calibri" panose="020F0502020204030204" pitchFamily="34" charset="0"/>
              </a:rPr>
              <a:t>6</a:t>
            </a:r>
            <a:r>
              <a:rPr lang="en-US" dirty="0">
                <a:latin typeface="Calibri" panose="020F0502020204030204" pitchFamily="34" charset="0"/>
              </a:rPr>
              <a:t>.  </a:t>
            </a:r>
            <a:r>
              <a:rPr lang="ru-RU" dirty="0">
                <a:latin typeface="Calibri" panose="020F0502020204030204" pitchFamily="34" charset="0"/>
              </a:rPr>
              <a:t> </a:t>
            </a:r>
            <a:r>
              <a:rPr lang="en-CA" dirty="0">
                <a:latin typeface="Calibri" panose="020F0502020204030204" pitchFamily="34" charset="0"/>
              </a:rPr>
              <a:t>Compute </a:t>
            </a:r>
            <a:r>
              <a:rPr lang="en-CA" dirty="0" err="1">
                <a:latin typeface="Calibri" panose="020F0502020204030204" pitchFamily="34" charset="0"/>
              </a:rPr>
              <a:t>sen</a:t>
            </a:r>
            <a:r>
              <a:rPr lang="en-US" dirty="0" err="1">
                <a:latin typeface="Calibri" panose="020F0502020204030204" pitchFamily="34" charset="0"/>
              </a:rPr>
              <a:t>sitivity</a:t>
            </a:r>
            <a:r>
              <a:rPr lang="en-US" dirty="0">
                <a:latin typeface="Calibri" panose="020F0502020204030204" pitchFamily="34" charset="0"/>
              </a:rPr>
              <a:t> </a:t>
            </a:r>
            <a:r>
              <a:rPr lang="ru-RU" dirty="0">
                <a:latin typeface="Calibri" panose="020F0502020204030204" pitchFamily="34" charset="0"/>
              </a:rPr>
              <a:t>(</a:t>
            </a:r>
            <a:r>
              <a:rPr lang="en-CA" dirty="0">
                <a:latin typeface="Calibri" panose="020F0502020204030204" pitchFamily="34" charset="0"/>
              </a:rPr>
              <a:t>recall, hit rate or true positive rate TPR</a:t>
            </a:r>
            <a:r>
              <a:rPr lang="ru-RU" dirty="0">
                <a:latin typeface="Calibri" panose="020F0502020204030204" pitchFamily="34" charset="0"/>
              </a:rPr>
              <a:t>) </a:t>
            </a:r>
            <a:r>
              <a:rPr lang="en-US" dirty="0">
                <a:latin typeface="Calibri" panose="020F0502020204030204" pitchFamily="34" charset="0"/>
              </a:rPr>
              <a:t>=</a:t>
            </a:r>
            <a:r>
              <a:rPr lang="en-US" dirty="0">
                <a:solidFill>
                  <a:srgbClr val="2F0BE3"/>
                </a:solidFill>
                <a:latin typeface="Calibri" panose="020F0502020204030204" pitchFamily="34" charset="0"/>
              </a:rPr>
              <a:t>TP/P </a:t>
            </a:r>
            <a:endParaRPr lang="en-US" dirty="0">
              <a:latin typeface="Calibri" panose="020F0502020204030204" pitchFamily="34" charset="0"/>
            </a:endParaRPr>
          </a:p>
          <a:p>
            <a:pPr marL="0"/>
            <a:r>
              <a:rPr lang="en-CA" dirty="0">
                <a:latin typeface="Times New Roman" panose="02020603050405020304" pitchFamily="18" charset="0"/>
              </a:rPr>
              <a:t> </a:t>
            </a:r>
          </a:p>
          <a:p>
            <a:pPr marL="0"/>
            <a:r>
              <a:rPr lang="en-CA" dirty="0">
                <a:latin typeface="Calibri" panose="020F0502020204030204" pitchFamily="34" charset="0"/>
              </a:rPr>
              <a:t>Q7. In this case frequencies of both classes are quite similar. Comment on applicability of the metric in the previous question in case when one class is much more frequent than the other. </a:t>
            </a:r>
            <a:r>
              <a:rPr lang="ru-RU" dirty="0">
                <a:latin typeface="Calibri" panose="020F0502020204030204" pitchFamily="34" charset="0"/>
              </a:rPr>
              <a:t> </a:t>
            </a:r>
            <a:r>
              <a:rPr lang="en-CA" dirty="0">
                <a:latin typeface="Calibri" panose="020F0502020204030204" pitchFamily="34" charset="0"/>
              </a:rPr>
              <a:t> </a:t>
            </a:r>
          </a:p>
          <a:p>
            <a:pPr marL="0"/>
            <a:r>
              <a:rPr lang="en-CA" dirty="0">
                <a:latin typeface="Calibri" panose="020F0502020204030204" pitchFamily="34" charset="0"/>
              </a:rPr>
              <a:t> </a:t>
            </a:r>
          </a:p>
          <a:p>
            <a:pPr marL="0"/>
            <a:r>
              <a:rPr lang="en-CA" dirty="0">
                <a:latin typeface="Calibri" panose="020F0502020204030204" pitchFamily="34" charset="0"/>
              </a:rPr>
              <a:t>Q8. Compute specificity (selectivity or true negative rate TNR) </a:t>
            </a:r>
            <a:r>
              <a:rPr lang="en-US" dirty="0">
                <a:solidFill>
                  <a:srgbClr val="0070C0"/>
                </a:solidFill>
                <a:latin typeface="Calibri" panose="020F0502020204030204" pitchFamily="34" charset="0"/>
              </a:rPr>
              <a:t>= TN/N</a:t>
            </a:r>
          </a:p>
          <a:p>
            <a:pPr marL="0"/>
            <a:r>
              <a:rPr lang="en-CA" i="1" dirty="0">
                <a:latin typeface="Times New Roman" panose="02020603050405020304" pitchFamily="18" charset="0"/>
              </a:rPr>
              <a:t>Note, this metric is not implemented in </a:t>
            </a:r>
            <a:r>
              <a:rPr lang="en-CA" i="1" dirty="0" err="1">
                <a:latin typeface="Times New Roman" panose="02020603050405020304" pitchFamily="18" charset="0"/>
              </a:rPr>
              <a:t>sklearn</a:t>
            </a:r>
            <a:r>
              <a:rPr lang="en-CA" i="1" dirty="0">
                <a:latin typeface="Times New Roman" panose="02020603050405020304" pitchFamily="18" charset="0"/>
              </a:rPr>
              <a:t>.  </a:t>
            </a:r>
            <a:endParaRPr lang="en-CA" dirty="0">
              <a:latin typeface="Times New Roman" panose="02020603050405020304" pitchFamily="18" charset="0"/>
            </a:endParaRPr>
          </a:p>
          <a:p>
            <a:pPr marL="0"/>
            <a:r>
              <a:rPr lang="en-CA" dirty="0">
                <a:latin typeface="Calibri" panose="020F0502020204030204" pitchFamily="34" charset="0"/>
              </a:rPr>
              <a:t> </a:t>
            </a:r>
          </a:p>
          <a:p>
            <a:pPr marL="0"/>
            <a:r>
              <a:rPr lang="en-US" dirty="0">
                <a:latin typeface="Calibri" panose="020F0502020204030204" pitchFamily="34" charset="0"/>
              </a:rPr>
              <a:t>Q9. Compute precision (or positive predictive value PPV) </a:t>
            </a:r>
            <a:r>
              <a:rPr lang="en-US" dirty="0">
                <a:solidFill>
                  <a:srgbClr val="2F0BE3"/>
                </a:solidFill>
                <a:latin typeface="Calibri" panose="020F0502020204030204" pitchFamily="34" charset="0"/>
              </a:rPr>
              <a:t>= TP/(TP+FP</a:t>
            </a:r>
            <a:r>
              <a:rPr lang="en-CA" dirty="0">
                <a:latin typeface="Calibri" panose="020F0502020204030204" pitchFamily="34" charset="0"/>
              </a:rPr>
              <a:t> </a:t>
            </a:r>
          </a:p>
          <a:p>
            <a:pPr marL="0"/>
            <a:r>
              <a:rPr lang="en-CA" dirty="0">
                <a:latin typeface="Calibri" panose="020F0502020204030204" pitchFamily="34" charset="0"/>
              </a:rPr>
              <a:t> </a:t>
            </a:r>
          </a:p>
          <a:p>
            <a:pPr marL="0"/>
            <a:r>
              <a:rPr lang="en-US" dirty="0">
                <a:latin typeface="Calibri" panose="020F0502020204030204" pitchFamily="34" charset="0"/>
              </a:rPr>
              <a:t>Q10. Compute accuracy = (</a:t>
            </a:r>
            <a:r>
              <a:rPr lang="en-US" dirty="0">
                <a:solidFill>
                  <a:srgbClr val="2F0BE3"/>
                </a:solidFill>
                <a:latin typeface="Calibri" panose="020F0502020204030204" pitchFamily="34" charset="0"/>
              </a:rPr>
              <a:t>TP+TN)/(P+N) </a:t>
            </a:r>
          </a:p>
          <a:p>
            <a:pPr marL="0"/>
            <a:endParaRPr lang="en-US" dirty="0">
              <a:solidFill>
                <a:srgbClr val="2F0BE3"/>
              </a:solidFill>
              <a:latin typeface="Calibri" panose="020F0502020204030204" pitchFamily="34" charset="0"/>
            </a:endParaRPr>
          </a:p>
          <a:p>
            <a:pPr marL="0"/>
            <a:r>
              <a:rPr lang="en-CA" dirty="0">
                <a:latin typeface="Calibri" panose="020F0502020204030204" pitchFamily="34" charset="0"/>
              </a:rPr>
              <a:t>Q11. Compute F1-score as a harmonic mean of precision and recall: </a:t>
            </a:r>
          </a:p>
          <a:p>
            <a:pPr marL="0"/>
            <a:r>
              <a:rPr lang="en-CA" dirty="0">
                <a:solidFill>
                  <a:srgbClr val="2F0BE3"/>
                </a:solidFill>
                <a:latin typeface="Calibri" panose="020F0502020204030204" pitchFamily="34" charset="0"/>
              </a:rPr>
              <a:t>2 * PPV * TPR / (PPV + TPR) = 2 * TP / (2*TP + FP + FN)</a:t>
            </a:r>
          </a:p>
          <a:p>
            <a:pPr marL="0"/>
            <a:endParaRPr dirty="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CA" sz="1400" dirty="0">
                <a:solidFill>
                  <a:srgbClr val="0070C0"/>
                </a:solidFill>
                <a:latin typeface="+mj-lt"/>
              </a:rPr>
              <a:t>Classification metrics quiz practice</a:t>
            </a:r>
            <a:endParaRPr dirty="0"/>
          </a:p>
        </p:txBody>
      </p:sp>
    </p:spTree>
    <p:extLst>
      <p:ext uri="{BB962C8B-B14F-4D97-AF65-F5344CB8AC3E}">
        <p14:creationId xmlns:p14="http://schemas.microsoft.com/office/powerpoint/2010/main" val="3031945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316943" y="220532"/>
            <a:ext cx="3976211" cy="308712"/>
          </a:xfrm>
          <a:prstGeom prst="rect">
            <a:avLst/>
          </a:prstGeom>
          <a:noFill/>
          <a:ln>
            <a:noFill/>
          </a:ln>
        </p:spPr>
        <p:txBody>
          <a:bodyPr spcFirstLastPara="1" wrap="square" lIns="0" tIns="0" rIns="0" bIns="0" anchor="t" anchorCtr="0">
            <a:normAutofit/>
          </a:bodyPr>
          <a:lstStyle/>
          <a:p>
            <a:pPr marL="0" lvl="0" indent="0" algn="ctr" rtl="0">
              <a:lnSpc>
                <a:spcPct val="100000"/>
              </a:lnSpc>
              <a:spcBef>
                <a:spcPts val="0"/>
              </a:spcBef>
              <a:spcAft>
                <a:spcPts val="0"/>
              </a:spcAft>
              <a:buSzPts val="1400"/>
              <a:buNone/>
            </a:pPr>
            <a:r>
              <a:rPr lang="en-US" sz="1512"/>
              <a:t>Naive Bayes in Python</a:t>
            </a:r>
            <a:endParaRPr sz="1512"/>
          </a:p>
        </p:txBody>
      </p:sp>
      <p:sp>
        <p:nvSpPr>
          <p:cNvPr id="647" name="Google Shape;647;p53"/>
          <p:cNvSpPr txBox="1"/>
          <p:nvPr/>
        </p:nvSpPr>
        <p:spPr>
          <a:xfrm>
            <a:off x="202642" y="587375"/>
            <a:ext cx="43884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sng" strike="noStrike" cap="none">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Simple Naive Bayes</a:t>
            </a:r>
            <a:r>
              <a:rPr lang="en-US" sz="1400" b="0" i="0" u="none" strike="noStrike" cap="none">
                <a:solidFill>
                  <a:schemeClr val="dk1"/>
                </a:solidFill>
                <a:latin typeface="Georgia"/>
                <a:ea typeface="Georgia"/>
                <a:cs typeface="Georgia"/>
                <a:sym typeface="Georgia"/>
              </a:rPr>
              <a:t> – on GitHub                               </a:t>
            </a:r>
            <a:r>
              <a:rPr lang="en-US" sz="1000" b="0" i="0" u="sng" strike="noStrike" cap="none">
                <a:solidFill>
                  <a:schemeClr val="dk1"/>
                </a:solidFill>
                <a:latin typeface="Georgia"/>
                <a:ea typeface="Georgia"/>
                <a:cs typeface="Georgia"/>
                <a:sym typeface="Georgia"/>
                <a:hlinkClick r:id="rId4">
                  <a:extLst>
                    <a:ext uri="{A12FA001-AC4F-418D-AE19-62706E023703}">
                      <ahyp:hlinkClr xmlns:ahyp="http://schemas.microsoft.com/office/drawing/2018/hyperlinkcolor" val="tx"/>
                    </a:ext>
                  </a:extLst>
                </a:hlinkClick>
              </a:rPr>
              <a:t>colab</a:t>
            </a:r>
            <a:endParaRPr sz="1000" b="0" i="0" u="none" strike="noStrike" cap="none">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400"/>
              <a:buFont typeface="Arial"/>
              <a:buNone/>
            </a:pPr>
            <a:r>
              <a:rPr lang="en-US" sz="1400" b="0" i="0" u="sng" strike="noStrike" cap="none">
                <a:solidFill>
                  <a:schemeClr val="dk1"/>
                </a:solidFill>
                <a:latin typeface="Georgia"/>
                <a:ea typeface="Georgia"/>
                <a:cs typeface="Georgia"/>
                <a:sym typeface="Georgia"/>
                <a:hlinkClick r:id="rId5">
                  <a:extLst>
                    <a:ext uri="{A12FA001-AC4F-418D-AE19-62706E023703}">
                      <ahyp:hlinkClr xmlns:ahyp="http://schemas.microsoft.com/office/drawing/2018/hyperlinkcolor" val="tx"/>
                    </a:ext>
                  </a:extLst>
                </a:hlinkClick>
              </a:rPr>
              <a:t>Spam filtratio</a:t>
            </a:r>
            <a:r>
              <a:rPr lang="en-US" sz="1400" b="0" i="0" u="sng" strike="noStrike" cap="none">
                <a:solidFill>
                  <a:schemeClr val="dk1"/>
                </a:solidFill>
                <a:latin typeface="Georgia"/>
                <a:ea typeface="Georgia"/>
                <a:cs typeface="Georgia"/>
                <a:sym typeface="Georgia"/>
                <a:hlinkClick r:id="rId6">
                  <a:extLst>
                    <a:ext uri="{A12FA001-AC4F-418D-AE19-62706E023703}">
                      <ahyp:hlinkClr xmlns:ahyp="http://schemas.microsoft.com/office/drawing/2018/hyperlinkcolor" val="tx"/>
                    </a:ext>
                  </a:extLst>
                </a:hlinkClick>
              </a:rPr>
              <a:t>n</a:t>
            </a:r>
            <a:r>
              <a:rPr lang="en-US" sz="1400" b="0" i="0" u="none" strike="noStrike" cap="none">
                <a:solidFill>
                  <a:schemeClr val="dk1"/>
                </a:solidFill>
                <a:latin typeface="Georgia"/>
                <a:ea typeface="Georgia"/>
                <a:cs typeface="Georgia"/>
                <a:sym typeface="Georgia"/>
              </a:rPr>
              <a:t> – on GitHub                                       </a:t>
            </a:r>
            <a:r>
              <a:rPr lang="en-US" sz="1000" b="0" i="0" u="sng" strike="noStrike" cap="none">
                <a:solidFill>
                  <a:schemeClr val="dk1"/>
                </a:solidFill>
                <a:latin typeface="Georgia"/>
                <a:ea typeface="Georgia"/>
                <a:cs typeface="Georgia"/>
                <a:sym typeface="Georgia"/>
                <a:hlinkClick r:id="rId7">
                  <a:extLst>
                    <a:ext uri="{A12FA001-AC4F-418D-AE19-62706E023703}">
                      <ahyp:hlinkClr xmlns:ahyp="http://schemas.microsoft.com/office/drawing/2018/hyperlinkcolor" val="tx"/>
                    </a:ext>
                  </a:extLst>
                </a:hlinkClick>
              </a:rPr>
              <a:t>colab</a:t>
            </a:r>
            <a:endParaRPr sz="1000" b="0" i="0" u="none" strike="noStrike" cap="none">
              <a:solidFill>
                <a:schemeClr val="dk1"/>
              </a:solidFill>
              <a:latin typeface="Georgia"/>
              <a:ea typeface="Georgia"/>
              <a:cs typeface="Georgia"/>
              <a:sym typeface="Georgia"/>
            </a:endParaRPr>
          </a:p>
        </p:txBody>
      </p:sp>
      <p:pic>
        <p:nvPicPr>
          <p:cNvPr id="648" name="Google Shape;648;p53"/>
          <p:cNvPicPr preferRelativeResize="0"/>
          <p:nvPr/>
        </p:nvPicPr>
        <p:blipFill rotWithShape="1">
          <a:blip r:embed="rId8">
            <a:alphaModFix/>
          </a:blip>
          <a:srcRect/>
          <a:stretch/>
        </p:blipFill>
        <p:spPr>
          <a:xfrm>
            <a:off x="795335" y="1110595"/>
            <a:ext cx="3019425" cy="22670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latin typeface="Georgia" panose="02040502050405020303" pitchFamily="18" charset="0"/>
              </a:rPr>
              <a:t>NPV &amp; FOR</a:t>
            </a:r>
          </a:p>
        </p:txBody>
      </p:sp>
      <p:pic>
        <p:nvPicPr>
          <p:cNvPr id="4" name="Рисунок 3"/>
          <p:cNvPicPr>
            <a:picLocks noChangeAspect="1"/>
          </p:cNvPicPr>
          <p:nvPr/>
        </p:nvPicPr>
        <p:blipFill>
          <a:blip r:embed="rId2"/>
          <a:stretch>
            <a:fillRect/>
          </a:stretch>
        </p:blipFill>
        <p:spPr>
          <a:xfrm>
            <a:off x="171450" y="739775"/>
            <a:ext cx="1600200" cy="1258221"/>
          </a:xfrm>
          <a:prstGeom prst="rect">
            <a:avLst/>
          </a:prstGeom>
        </p:spPr>
      </p:pic>
      <p:pic>
        <p:nvPicPr>
          <p:cNvPr id="5" name="Рисунок 4"/>
          <p:cNvPicPr>
            <a:picLocks noChangeAspect="1"/>
          </p:cNvPicPr>
          <p:nvPr/>
        </p:nvPicPr>
        <p:blipFill>
          <a:blip r:embed="rId2"/>
          <a:stretch>
            <a:fillRect/>
          </a:stretch>
        </p:blipFill>
        <p:spPr>
          <a:xfrm>
            <a:off x="2724150" y="739775"/>
            <a:ext cx="1600200" cy="1258221"/>
          </a:xfrm>
          <a:prstGeom prst="rect">
            <a:avLst/>
          </a:prstGeom>
        </p:spPr>
      </p:pic>
      <p:sp>
        <p:nvSpPr>
          <p:cNvPr id="6" name="Овал 5"/>
          <p:cNvSpPr/>
          <p:nvPr/>
        </p:nvSpPr>
        <p:spPr>
          <a:xfrm>
            <a:off x="933450" y="1555009"/>
            <a:ext cx="8382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Овал 6"/>
          <p:cNvSpPr/>
          <p:nvPr/>
        </p:nvSpPr>
        <p:spPr>
          <a:xfrm>
            <a:off x="1376422" y="1671416"/>
            <a:ext cx="319028"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8" name="Овал 7"/>
          <p:cNvSpPr/>
          <p:nvPr/>
        </p:nvSpPr>
        <p:spPr>
          <a:xfrm>
            <a:off x="3524250" y="1555008"/>
            <a:ext cx="800100" cy="44298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9" name="Овал 8"/>
          <p:cNvSpPr/>
          <p:nvPr/>
        </p:nvSpPr>
        <p:spPr>
          <a:xfrm>
            <a:off x="3611387" y="1671416"/>
            <a:ext cx="281859" cy="210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0" name="TextBox 9"/>
          <p:cNvSpPr txBox="1"/>
          <p:nvPr/>
        </p:nvSpPr>
        <p:spPr>
          <a:xfrm>
            <a:off x="247650" y="778092"/>
            <a:ext cx="655949" cy="369332"/>
          </a:xfrm>
          <a:prstGeom prst="rect">
            <a:avLst/>
          </a:prstGeom>
          <a:noFill/>
        </p:spPr>
        <p:txBody>
          <a:bodyPr wrap="none" rtlCol="0">
            <a:spAutoFit/>
          </a:bodyPr>
          <a:lstStyle/>
          <a:p>
            <a:r>
              <a:rPr lang="en-US" dirty="0">
                <a:latin typeface="Georgia" panose="02040502050405020303" pitchFamily="18" charset="0"/>
              </a:rPr>
              <a:t>NPV</a:t>
            </a:r>
          </a:p>
        </p:txBody>
      </p:sp>
      <p:sp>
        <p:nvSpPr>
          <p:cNvPr id="11" name="TextBox 10"/>
          <p:cNvSpPr txBox="1"/>
          <p:nvPr/>
        </p:nvSpPr>
        <p:spPr>
          <a:xfrm>
            <a:off x="2731718" y="778092"/>
            <a:ext cx="655949" cy="369332"/>
          </a:xfrm>
          <a:prstGeom prst="rect">
            <a:avLst/>
          </a:prstGeom>
          <a:noFill/>
        </p:spPr>
        <p:txBody>
          <a:bodyPr wrap="none" rtlCol="0">
            <a:spAutoFit/>
          </a:bodyPr>
          <a:lstStyle/>
          <a:p>
            <a:r>
              <a:rPr lang="en-US" dirty="0">
                <a:latin typeface="Georgia" panose="02040502050405020303" pitchFamily="18" charset="0"/>
              </a:rPr>
              <a:t>FOR</a:t>
            </a:r>
          </a:p>
        </p:txBody>
      </p:sp>
      <p:pic>
        <p:nvPicPr>
          <p:cNvPr id="7171" name="Picture 3" descr="Machine generated alternative text:&#10;negative predictive value (NPV) &#10;TN &#10;NPV &#10;TN + FN &#10;- 1 - FO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267958"/>
            <a:ext cx="2286000" cy="57847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achine generated alternative text:&#10;false omission rate (FOR) &#10;FOR &#10;FN + TN &#10;1 - NPV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8328" y="2867762"/>
            <a:ext cx="2271772" cy="58250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Прямая со стрелкой 13"/>
          <p:cNvCxnSpPr>
            <a:stCxn id="4" idx="2"/>
          </p:cNvCxnSpPr>
          <p:nvPr/>
        </p:nvCxnSpPr>
        <p:spPr>
          <a:xfrm>
            <a:off x="971550" y="1997996"/>
            <a:ext cx="0" cy="269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Прямая со стрелкой 15"/>
          <p:cNvCxnSpPr>
            <a:stCxn id="5" idx="2"/>
          </p:cNvCxnSpPr>
          <p:nvPr/>
        </p:nvCxnSpPr>
        <p:spPr>
          <a:xfrm>
            <a:off x="3524250" y="1997996"/>
            <a:ext cx="0"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3CAA6C6-DFCB-4F13-8DB9-E4F5B47FA7CB}"/>
              </a:ext>
            </a:extLst>
          </p:cNvPr>
          <p:cNvSpPr txBox="1"/>
          <p:nvPr/>
        </p:nvSpPr>
        <p:spPr>
          <a:xfrm>
            <a:off x="1749279" y="1415385"/>
            <a:ext cx="1055097" cy="246221"/>
          </a:xfrm>
          <a:prstGeom prst="rect">
            <a:avLst/>
          </a:prstGeom>
          <a:noFill/>
        </p:spPr>
        <p:txBody>
          <a:bodyPr wrap="none" rtlCol="0">
            <a:spAutoFit/>
          </a:bodyPr>
          <a:lstStyle/>
          <a:p>
            <a:r>
              <a:rPr lang="en-US" sz="1000" dirty="0">
                <a:latin typeface="Georgia" panose="02040502050405020303" pitchFamily="18" charset="0"/>
              </a:rPr>
              <a:t>&lt;complement&gt;</a:t>
            </a:r>
          </a:p>
        </p:txBody>
      </p:sp>
    </p:spTree>
    <p:extLst>
      <p:ext uri="{BB962C8B-B14F-4D97-AF65-F5344CB8AC3E}">
        <p14:creationId xmlns:p14="http://schemas.microsoft.com/office/powerpoint/2010/main" val="34006641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13853" y="987878"/>
                <a:ext cx="2767620" cy="1976548"/>
              </a:xfrm>
            </p:spPr>
            <p:txBody>
              <a:bodyPr/>
              <a:lstStyle/>
              <a:p>
                <a:r>
                  <a:rPr lang="en-CA" dirty="0">
                    <a:latin typeface="Times New Roman" panose="02020603050405020304" pitchFamily="18" charset="0"/>
                  </a:rPr>
                  <a:t>Q1. Suppose, we have the following data</a:t>
                </a:r>
              </a:p>
              <a:p>
                <a:endParaRPr lang="en-CA" dirty="0">
                  <a:latin typeface="Times New Roman" panose="02020603050405020304" pitchFamily="18" charset="0"/>
                </a:endParaRPr>
              </a:p>
              <a:p>
                <a:pPr marL="0"/>
                <a:r>
                  <a:rPr lang="en-CA" dirty="0">
                    <a:latin typeface="Times New Roman" panose="02020603050405020304" pitchFamily="18" charset="0"/>
                  </a:rPr>
                  <a:t>This data has just classes </a:t>
                </a:r>
                <a14:m>
                  <m:oMath xmlns:m="http://schemas.openxmlformats.org/officeDocument/2006/math">
                    <m:r>
                      <a:rPr lang="en-CA" i="1" dirty="0" smtClean="0">
                        <a:latin typeface="Cambria Math" panose="02040503050406030204" pitchFamily="18" charset="0"/>
                      </a:rPr>
                      <m:t>𝑌</m:t>
                    </m:r>
                    <m:r>
                      <a:rPr lang="en-CA" i="1" dirty="0" smtClean="0">
                        <a:latin typeface="Cambria Math" panose="02040503050406030204" pitchFamily="18" charset="0"/>
                      </a:rPr>
                      <m:t>∈ {1, 2}, </m:t>
                    </m:r>
                  </m:oMath>
                </a14:m>
                <a:r>
                  <a:rPr lang="en-CA" dirty="0">
                    <a:latin typeface="Times New Roman" panose="02020603050405020304" pitchFamily="18" charset="0"/>
                  </a:rPr>
                  <a:t>but no predictors X. </a:t>
                </a:r>
              </a:p>
              <a:p>
                <a:pPr marL="0"/>
                <a:r>
                  <a:rPr lang="en-CA" dirty="0">
                    <a:latin typeface="Times New Roman" panose="02020603050405020304" pitchFamily="18" charset="0"/>
                  </a:rPr>
                  <a:t> </a:t>
                </a:r>
                <a:r>
                  <a:rPr lang="en-CA" i="1" dirty="0">
                    <a:latin typeface="Times New Roman" panose="02020603050405020304" pitchFamily="18" charset="0"/>
                  </a:rPr>
                  <a:t>Note, {</a:t>
                </a:r>
                <a:r>
                  <a:rPr lang="en-CA" i="1" dirty="0">
                    <a:solidFill>
                      <a:srgbClr val="FA0000"/>
                    </a:solidFill>
                    <a:latin typeface="Times New Roman" panose="02020603050405020304" pitchFamily="18" charset="0"/>
                  </a:rPr>
                  <a:t>1</a:t>
                </a:r>
                <a:r>
                  <a:rPr lang="en-CA" i="1" dirty="0">
                    <a:latin typeface="Times New Roman" panose="02020603050405020304" pitchFamily="18" charset="0"/>
                  </a:rPr>
                  <a:t>, </a:t>
                </a:r>
                <a:r>
                  <a:rPr lang="en-CA" i="1" dirty="0">
                    <a:solidFill>
                      <a:srgbClr val="00B050"/>
                    </a:solidFill>
                    <a:latin typeface="Times New Roman" panose="02020603050405020304" pitchFamily="18" charset="0"/>
                  </a:rPr>
                  <a:t>2</a:t>
                </a:r>
                <a:r>
                  <a:rPr lang="en-CA" i="1" dirty="0">
                    <a:latin typeface="Times New Roman" panose="02020603050405020304" pitchFamily="18" charset="0"/>
                  </a:rPr>
                  <a:t>} are class labels, and they are not counts. </a:t>
                </a:r>
              </a:p>
              <a:p>
                <a:pPr marL="0"/>
                <a:r>
                  <a:rPr lang="en-CA" dirty="0">
                    <a:latin typeface="Times New Roman" panose="02020603050405020304" pitchFamily="18" charset="0"/>
                  </a:rPr>
                  <a:t>Estimate the prior probabilities of the classes </a:t>
                </a:r>
              </a:p>
              <a:p>
                <a:pPr marL="0"/>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m:oMathPara>
                </a14:m>
                <a:endParaRPr lang="en-US" b="0" dirty="0">
                  <a:latin typeface="Times New Roman" panose="02020603050405020304" pitchFamily="18" charset="0"/>
                </a:endParaRPr>
              </a:p>
              <a:p>
                <a:pPr mar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b="0" dirty="0">
                  <a:latin typeface="Times New Roman" panose="02020603050405020304" pitchFamily="18" charset="0"/>
                </a:endParaRP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13853" y="987878"/>
                <a:ext cx="2767620" cy="1976548"/>
              </a:xfrm>
              <a:blipFill>
                <a:blip r:embed="rId3"/>
                <a:stretch>
                  <a:fillRect l="-3084" t="-2160"/>
                </a:stretch>
              </a:blipFill>
            </p:spPr>
            <p:txBody>
              <a:bodyPr/>
              <a:lstStyle/>
              <a:p>
                <a:r>
                  <a:rPr lang="en-US">
                    <a:noFill/>
                  </a:rPr>
                  <a:t> </a:t>
                </a:r>
              </a:p>
            </p:txBody>
          </p:sp>
        </mc:Fallback>
      </mc:AlternateContent>
      <p:graphicFrame>
        <p:nvGraphicFramePr>
          <p:cNvPr id="3" name="Таблица 2"/>
          <p:cNvGraphicFramePr>
            <a:graphicFrameLocks noGrp="1"/>
          </p:cNvGraphicFramePr>
          <p:nvPr/>
        </p:nvGraphicFramePr>
        <p:xfrm>
          <a:off x="3128335" y="1131032"/>
          <a:ext cx="488288" cy="1489620"/>
        </p:xfrm>
        <a:graphic>
          <a:graphicData uri="http://schemas.openxmlformats.org/drawingml/2006/table">
            <a:tbl>
              <a:tblPr firstRow="1">
                <a:tableStyleId>{5940675A-B579-460E-94D1-54222C63F5DA}</a:tableStyleId>
              </a:tblPr>
              <a:tblGrid>
                <a:gridCol w="244144">
                  <a:extLst>
                    <a:ext uri="{9D8B030D-6E8A-4147-A177-3AD203B41FA5}">
                      <a16:colId xmlns:a16="http://schemas.microsoft.com/office/drawing/2014/main" val="3738277797"/>
                    </a:ext>
                  </a:extLst>
                </a:gridCol>
                <a:gridCol w="244144">
                  <a:extLst>
                    <a:ext uri="{9D8B030D-6E8A-4147-A177-3AD203B41FA5}">
                      <a16:colId xmlns:a16="http://schemas.microsoft.com/office/drawing/2014/main" val="2776783731"/>
                    </a:ext>
                  </a:extLst>
                </a:gridCol>
              </a:tblGrid>
              <a:tr h="248270">
                <a:tc>
                  <a:txBody>
                    <a:bodyPr/>
                    <a:lstStyle/>
                    <a:p>
                      <a:pPr algn="ctr"/>
                      <a:r>
                        <a:rPr lang="en-US" sz="900" dirty="0"/>
                        <a:t>#</a:t>
                      </a:r>
                    </a:p>
                  </a:txBody>
                  <a:tcPr marL="68517" marR="68517" marT="34259" marB="34259">
                    <a:solidFill>
                      <a:schemeClr val="accent1">
                        <a:lumMod val="20000"/>
                        <a:lumOff val="80000"/>
                      </a:schemeClr>
                    </a:solidFill>
                  </a:tcPr>
                </a:tc>
                <a:tc>
                  <a:txBody>
                    <a:bodyPr/>
                    <a:lstStyle/>
                    <a:p>
                      <a:pPr algn="ctr"/>
                      <a:r>
                        <a:rPr lang="en-US" sz="900" dirty="0"/>
                        <a:t>Y</a:t>
                      </a:r>
                    </a:p>
                  </a:txBody>
                  <a:tcPr marL="68517" marR="68517" marT="34259" marB="34259">
                    <a:solidFill>
                      <a:schemeClr val="accent1">
                        <a:lumMod val="20000"/>
                        <a:lumOff val="80000"/>
                      </a:schemeClr>
                    </a:solidFill>
                  </a:tcPr>
                </a:tc>
                <a:extLst>
                  <a:ext uri="{0D108BD9-81ED-4DB2-BD59-A6C34878D82A}">
                    <a16:rowId xmlns:a16="http://schemas.microsoft.com/office/drawing/2014/main" val="1709445814"/>
                  </a:ext>
                </a:extLst>
              </a:tr>
              <a:tr h="248270">
                <a:tc>
                  <a:txBody>
                    <a:bodyPr/>
                    <a:lstStyle/>
                    <a:p>
                      <a:pPr algn="ctr"/>
                      <a:r>
                        <a:rPr lang="en-US" sz="900" dirty="0"/>
                        <a:t>1</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237542729"/>
                  </a:ext>
                </a:extLst>
              </a:tr>
              <a:tr h="248270">
                <a:tc>
                  <a:txBody>
                    <a:bodyPr/>
                    <a:lstStyle/>
                    <a:p>
                      <a:pPr algn="ctr"/>
                      <a:r>
                        <a:rPr lang="en-US" sz="900" dirty="0"/>
                        <a:t>2</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529868144"/>
                  </a:ext>
                </a:extLst>
              </a:tr>
              <a:tr h="248270">
                <a:tc>
                  <a:txBody>
                    <a:bodyPr/>
                    <a:lstStyle/>
                    <a:p>
                      <a:pPr algn="ctr"/>
                      <a:r>
                        <a:rPr lang="en-US" sz="900" dirty="0"/>
                        <a:t>3</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1967985660"/>
                  </a:ext>
                </a:extLst>
              </a:tr>
              <a:tr h="248270">
                <a:tc>
                  <a:txBody>
                    <a:bodyPr/>
                    <a:lstStyle/>
                    <a:p>
                      <a:pPr algn="ctr"/>
                      <a:r>
                        <a:rPr lang="en-US" sz="900" dirty="0"/>
                        <a:t>4</a:t>
                      </a:r>
                    </a:p>
                  </a:txBody>
                  <a:tcPr marL="68517" marR="68517" marT="34259" marB="34259"/>
                </a:tc>
                <a:tc>
                  <a:txBody>
                    <a:bodyPr/>
                    <a:lstStyle/>
                    <a:p>
                      <a:pPr algn="ctr"/>
                      <a:r>
                        <a:rPr lang="en-US" sz="900" dirty="0">
                          <a:solidFill>
                            <a:srgbClr val="FF0000"/>
                          </a:solidFill>
                        </a:rPr>
                        <a:t>1</a:t>
                      </a:r>
                    </a:p>
                  </a:txBody>
                  <a:tcPr marL="68517" marR="68517" marT="34259" marB="34259"/>
                </a:tc>
                <a:extLst>
                  <a:ext uri="{0D108BD9-81ED-4DB2-BD59-A6C34878D82A}">
                    <a16:rowId xmlns:a16="http://schemas.microsoft.com/office/drawing/2014/main" val="2385660535"/>
                  </a:ext>
                </a:extLst>
              </a:tr>
              <a:tr h="248270">
                <a:tc>
                  <a:txBody>
                    <a:bodyPr/>
                    <a:lstStyle/>
                    <a:p>
                      <a:pPr algn="ctr"/>
                      <a:r>
                        <a:rPr lang="en-US" sz="900" dirty="0"/>
                        <a:t>5</a:t>
                      </a:r>
                    </a:p>
                  </a:txBody>
                  <a:tcPr marL="68517" marR="68517" marT="34259" marB="34259"/>
                </a:tc>
                <a:tc>
                  <a:txBody>
                    <a:bodyPr/>
                    <a:lstStyle/>
                    <a:p>
                      <a:pPr algn="ctr"/>
                      <a:r>
                        <a:rPr lang="en-US" sz="900" dirty="0">
                          <a:solidFill>
                            <a:srgbClr val="00B050"/>
                          </a:solidFill>
                        </a:rPr>
                        <a:t>2</a:t>
                      </a:r>
                    </a:p>
                  </a:txBody>
                  <a:tcPr marL="68517" marR="68517" marT="34259" marB="34259"/>
                </a:tc>
                <a:extLst>
                  <a:ext uri="{0D108BD9-81ED-4DB2-BD59-A6C34878D82A}">
                    <a16:rowId xmlns:a16="http://schemas.microsoft.com/office/drawing/2014/main" val="1608968818"/>
                  </a:ext>
                </a:extLst>
              </a:tr>
            </a:tbl>
          </a:graphicData>
        </a:graphic>
      </p:graphicFrame>
    </p:spTree>
    <p:extLst>
      <p:ext uri="{BB962C8B-B14F-4D97-AF65-F5344CB8AC3E}">
        <p14:creationId xmlns:p14="http://schemas.microsoft.com/office/powerpoint/2010/main" val="2390810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800015" y="987878"/>
                <a:ext cx="3160261" cy="1701876"/>
              </a:xfrm>
            </p:spPr>
            <p:txBody>
              <a:bodyPr/>
              <a:lstStyle/>
              <a:p>
                <a:pPr marL="0"/>
                <a:r>
                  <a:rPr lang="en-CA" dirty="0">
                    <a:latin typeface="Times New Roman" panose="02020603050405020304" pitchFamily="18" charset="0"/>
                  </a:rPr>
                  <a:t>Q2. If new point y comes in, and we do not know its value, what is our best bet to classify it?</a:t>
                </a:r>
              </a:p>
              <a:p>
                <a:pPr marL="0"/>
                <a:r>
                  <a:rPr lang="en-CA" dirty="0">
                    <a:latin typeface="Times New Roman" panose="02020603050405020304" pitchFamily="18" charset="0"/>
                  </a:rPr>
                  <a:t> </a:t>
                </a:r>
              </a:p>
              <a:p>
                <a:pPr marL="256928" fontAlgn="ctr">
                  <a:buFont typeface="+mj-lt"/>
                  <a:buAutoNum type="alphaUcPeriod"/>
                </a:pPr>
                <a14:m>
                  <m:oMath xmlns:m="http://schemas.openxmlformats.org/officeDocument/2006/math">
                    <m:acc>
                      <m:accPr>
                        <m:chr m:val="̂"/>
                        <m:ctrlPr>
                          <a:rPr lang="en-US" b="0" i="1" smtClean="0">
                            <a:solidFill>
                              <a:srgbClr val="FA0000"/>
                            </a:solidFill>
                            <a:latin typeface="Cambria Math" panose="02040503050406030204" pitchFamily="18" charset="0"/>
                          </a:rPr>
                        </m:ctrlPr>
                      </m:accPr>
                      <m:e>
                        <m:r>
                          <a:rPr lang="en-US" b="0" i="1" smtClean="0">
                            <a:solidFill>
                              <a:srgbClr val="FA0000"/>
                            </a:solidFill>
                            <a:latin typeface="Cambria Math" panose="02040503050406030204" pitchFamily="18" charset="0"/>
                          </a:rPr>
                          <m:t>𝑌</m:t>
                        </m:r>
                      </m:e>
                    </m:acc>
                  </m:oMath>
                </a14:m>
                <a:r>
                  <a:rPr lang="en-CA" dirty="0">
                    <a:solidFill>
                      <a:srgbClr val="FA0000"/>
                    </a:solidFill>
                    <a:latin typeface="Times New Roman" panose="02020603050405020304" pitchFamily="18" charset="0"/>
                  </a:rPr>
                  <a:t>= 1</a:t>
                </a:r>
              </a:p>
              <a:p>
                <a:pPr marL="256928" fontAlgn="ctr">
                  <a:buFont typeface="+mj-lt"/>
                  <a:buAutoNum type="alphaUcPeriod"/>
                </a:pPr>
                <a14:m>
                  <m:oMath xmlns:m="http://schemas.openxmlformats.org/officeDocument/2006/math">
                    <m:acc>
                      <m:accPr>
                        <m:chr m:val="̂"/>
                        <m:ctrlPr>
                          <a:rPr lang="en-US" b="0" i="1" smtClean="0">
                            <a:solidFill>
                              <a:srgbClr val="00B050"/>
                            </a:solidFill>
                            <a:latin typeface="Cambria Math" panose="02040503050406030204" pitchFamily="18" charset="0"/>
                          </a:rPr>
                        </m:ctrlPr>
                      </m:accPr>
                      <m:e>
                        <m:r>
                          <a:rPr lang="en-US" b="0" i="1" smtClean="0">
                            <a:solidFill>
                              <a:srgbClr val="00B050"/>
                            </a:solidFill>
                            <a:latin typeface="Cambria Math" panose="02040503050406030204" pitchFamily="18" charset="0"/>
                          </a:rPr>
                          <m:t>𝑌</m:t>
                        </m:r>
                      </m:e>
                    </m:acc>
                  </m:oMath>
                </a14:m>
                <a:r>
                  <a:rPr lang="en-CA" dirty="0">
                    <a:solidFill>
                      <a:srgbClr val="00B050"/>
                    </a:solidFill>
                    <a:latin typeface="Times New Roman" panose="02020603050405020304" pitchFamily="18" charset="0"/>
                  </a:rPr>
                  <a:t>= 2</a:t>
                </a:r>
              </a:p>
              <a:p>
                <a:pPr marL="0"/>
                <a:r>
                  <a:rPr lang="en-CA" dirty="0">
                    <a:latin typeface="Times New Roman" panose="02020603050405020304" pitchFamily="18" charset="0"/>
                  </a:rPr>
                  <a:t> </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800015" y="987878"/>
                <a:ext cx="3160261" cy="1701876"/>
              </a:xfrm>
              <a:blipFill>
                <a:blip r:embed="rId3"/>
                <a:stretch>
                  <a:fillRect l="-2697" t="-2509"/>
                </a:stretch>
              </a:blipFill>
            </p:spPr>
            <p:txBody>
              <a:bodyPr/>
              <a:lstStyle/>
              <a:p>
                <a:r>
                  <a:rPr lang="en-US">
                    <a:noFill/>
                  </a:rPr>
                  <a:t> </a:t>
                </a:r>
              </a:p>
            </p:txBody>
          </p:sp>
        </mc:Fallback>
      </mc:AlternateContent>
    </p:spTree>
    <p:extLst>
      <p:ext uri="{BB962C8B-B14F-4D97-AF65-F5344CB8AC3E}">
        <p14:creationId xmlns:p14="http://schemas.microsoft.com/office/powerpoint/2010/main" val="1505273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85223" y="28116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339548" y="816679"/>
                <a:ext cx="2512342" cy="1862048"/>
              </a:xfrm>
            </p:spPr>
            <p:txBody>
              <a:bodyPr/>
              <a:lstStyle/>
              <a:p>
                <a:pPr marL="0"/>
                <a:r>
                  <a:rPr lang="en-CA" dirty="0">
                    <a:latin typeface="Times New Roman" panose="02020603050405020304" pitchFamily="18" charset="0"/>
                  </a:rPr>
                  <a:t>Q3. </a:t>
                </a:r>
              </a:p>
              <a:p>
                <a:pPr marL="0" algn="just"/>
                <a:r>
                  <a:rPr lang="en-CA" dirty="0">
                    <a:latin typeface="Times New Roman" panose="02020603050405020304" pitchFamily="18" charset="0"/>
                  </a:rPr>
                  <a:t>Now, suppose, we obtained more information about our 5 training points, thus having two predictor columns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1</m:t>
                        </m:r>
                      </m:sub>
                    </m:sSub>
                  </m:oMath>
                </a14:m>
                <a:r>
                  <a:rPr lang="en-CA" dirty="0">
                    <a:latin typeface="Times New Roman" panose="02020603050405020304" pitchFamily="18" charset="0"/>
                  </a:rPr>
                  <a:t> and </a:t>
                </a:r>
                <a14:m>
                  <m:oMath xmlns:m="http://schemas.openxmlformats.org/officeDocument/2006/math">
                    <m:sSub>
                      <m:sSubPr>
                        <m:ctrlPr>
                          <a:rPr lang="en-US" i="1" dirty="0">
                            <a:latin typeface="Cambria Math" panose="02040503050406030204" pitchFamily="18" charset="0"/>
                          </a:rPr>
                        </m:ctrlPr>
                      </m:sSubPr>
                      <m:e>
                        <m:r>
                          <a:rPr lang="en-CA" i="1" dirty="0">
                            <a:latin typeface="Cambria Math" panose="02040503050406030204" pitchFamily="18" charset="0"/>
                          </a:rPr>
                          <m:t>𝑋</m:t>
                        </m:r>
                      </m:e>
                      <m:sub>
                        <m:r>
                          <a:rPr lang="en-CA" i="1" dirty="0">
                            <a:latin typeface="Cambria Math" panose="02040503050406030204" pitchFamily="18" charset="0"/>
                          </a:rPr>
                          <m:t>2</m:t>
                        </m:r>
                      </m:sub>
                    </m:sSub>
                  </m:oMath>
                </a14:m>
                <a:r>
                  <a:rPr lang="en-CA" dirty="0">
                    <a:latin typeface="Times New Roman" panose="02020603050405020304" pitchFamily="18" charset="0"/>
                  </a:rPr>
                  <a:t>. This allows us to compose the following tall format table. We need to convert it to a wide format. Which one is right?</a:t>
                </a:r>
              </a:p>
              <a:p>
                <a:pPr algn="just"/>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339548" y="816679"/>
                <a:ext cx="2512342" cy="1862048"/>
              </a:xfrm>
              <a:blipFill>
                <a:blip r:embed="rId3"/>
                <a:stretch>
                  <a:fillRect l="-3641" t="-2623" r="-339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a:t>#</a:t>
                          </a:r>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1</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𝑋</m:t>
                                    </m:r>
                                  </m:e>
                                  <m:sub>
                                    <m:r>
                                      <a:rPr lang="en-US" sz="1050" b="0" i="1" smtClean="0">
                                        <a:latin typeface="Cambria Math" panose="02040503050406030204" pitchFamily="18" charset="0"/>
                                      </a:rPr>
                                      <m:t>2</m:t>
                                    </m:r>
                                  </m:sub>
                                </m:sSub>
                              </m:oMath>
                            </m:oMathPara>
                          </a14:m>
                          <a:endParaRPr lang="en-US" sz="1050" dirty="0"/>
                        </a:p>
                      </a:txBody>
                      <a:tcPr marL="34576" marR="34576" marT="17288" marB="17288">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𝑌</m:t>
                                </m:r>
                              </m:oMath>
                            </m:oMathPara>
                          </a14:m>
                          <a:endParaRPr lang="en-US" sz="1050" dirty="0"/>
                        </a:p>
                      </a:txBody>
                      <a:tcPr marL="34576" marR="34576" marT="17288" marB="17288">
                        <a:solidFill>
                          <a:schemeClr val="accent1">
                            <a:lumMod val="20000"/>
                            <a:lumOff val="80000"/>
                          </a:schemeClr>
                        </a:solidFill>
                      </a:tcPr>
                    </a:tc>
                    <a:extLst>
                      <a:ext uri="{0D108BD9-81ED-4DB2-BD59-A6C34878D82A}">
                        <a16:rowId xmlns:a16="http://schemas.microsoft.com/office/drawing/2014/main" val="2875076362"/>
                      </a:ext>
                    </a:extLst>
                  </a:tr>
                  <a:tr h="233826">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a:t>3</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C00000"/>
                              </a:solidFill>
                            </a:rPr>
                            <a:t>1</a:t>
                          </a: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a:t>4</a:t>
                          </a:r>
                        </a:p>
                      </a:txBody>
                      <a:tcPr marL="34576" marR="34576" marT="17288" marB="17288"/>
                    </a:tc>
                    <a:tc>
                      <a:txBody>
                        <a:bodyPr/>
                        <a:lstStyle/>
                        <a:p>
                          <a:pPr algn="ctr"/>
                          <a:r>
                            <a:rPr lang="en-US" sz="1050" dirty="0"/>
                            <a:t>1</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a:t>5</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t>2</a:t>
                          </a:r>
                        </a:p>
                      </a:txBody>
                      <a:tcPr marL="34576" marR="34576" marT="17288" marB="17288"/>
                    </a:tc>
                    <a:tc>
                      <a:txBody>
                        <a:bodyPr/>
                        <a:lstStyle/>
                        <a:p>
                          <a:pPr algn="ctr"/>
                          <a:r>
                            <a:rPr lang="en-US" sz="1050" dirty="0">
                              <a:solidFill>
                                <a:srgbClr val="00B050"/>
                              </a:solidFill>
                            </a:rPr>
                            <a:t>2</a:t>
                          </a:r>
                        </a:p>
                      </a:txBody>
                      <a:tcPr marL="34576" marR="34576" marT="17288" marB="17288"/>
                    </a:tc>
                    <a:extLst>
                      <a:ext uri="{0D108BD9-81ED-4DB2-BD59-A6C34878D82A}">
                        <a16:rowId xmlns:a16="http://schemas.microsoft.com/office/drawing/2014/main" val="184900473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303035920"/>
                  </p:ext>
                </p:extLst>
              </p:nvPr>
            </p:nvGraphicFramePr>
            <p:xfrm>
              <a:off x="3098423" y="1067401"/>
              <a:ext cx="1067995" cy="1402956"/>
            </p:xfrm>
            <a:graphic>
              <a:graphicData uri="http://schemas.openxmlformats.org/drawingml/2006/table">
                <a:tbl>
                  <a:tblPr firstRow="1" bandRow="1">
                    <a:tableStyleId>{018AD3C5-F45F-4AC2-9C20-17E71BC9552C}</a:tableStyleId>
                  </a:tblPr>
                  <a:tblGrid>
                    <a:gridCol w="267004">
                      <a:extLst>
                        <a:ext uri="{9D8B030D-6E8A-4147-A177-3AD203B41FA5}">
                          <a16:colId xmlns:a16="http://schemas.microsoft.com/office/drawing/2014/main" val="4205481488"/>
                        </a:ext>
                      </a:extLst>
                    </a:gridCol>
                    <a:gridCol w="266993">
                      <a:extLst>
                        <a:ext uri="{9D8B030D-6E8A-4147-A177-3AD203B41FA5}">
                          <a16:colId xmlns:a16="http://schemas.microsoft.com/office/drawing/2014/main" val="4211527562"/>
                        </a:ext>
                      </a:extLst>
                    </a:gridCol>
                    <a:gridCol w="266999">
                      <a:extLst>
                        <a:ext uri="{9D8B030D-6E8A-4147-A177-3AD203B41FA5}">
                          <a16:colId xmlns:a16="http://schemas.microsoft.com/office/drawing/2014/main" val="2631839922"/>
                        </a:ext>
                      </a:extLst>
                    </a:gridCol>
                    <a:gridCol w="266999">
                      <a:extLst>
                        <a:ext uri="{9D8B030D-6E8A-4147-A177-3AD203B41FA5}">
                          <a16:colId xmlns:a16="http://schemas.microsoft.com/office/drawing/2014/main" val="1183621506"/>
                        </a:ext>
                      </a:extLst>
                    </a:gridCol>
                  </a:tblGrid>
                  <a:tr h="233826">
                    <a:tc>
                      <a:txBody>
                        <a:bodyPr/>
                        <a:lstStyle/>
                        <a:p>
                          <a:pPr algn="ctr"/>
                          <a:r>
                            <a:rPr lang="en-US" sz="1050" dirty="0" smtClean="0"/>
                            <a:t>#</a:t>
                          </a:r>
                          <a:endParaRPr lang="en-US" sz="1050" dirty="0"/>
                        </a:p>
                      </a:txBody>
                      <a:tcPr marL="34576" marR="34576" marT="17288" marB="17288">
                        <a:solidFill>
                          <a:schemeClr val="accent1">
                            <a:lumMod val="20000"/>
                            <a:lumOff val="80000"/>
                          </a:schemeClr>
                        </a:solidFill>
                      </a:tcPr>
                    </a:tc>
                    <a:tc>
                      <a:txBody>
                        <a:bodyPr/>
                        <a:lstStyle/>
                        <a:p>
                          <a:endParaRPr lang="en-US"/>
                        </a:p>
                      </a:txBody>
                      <a:tcPr marL="34576" marR="34576" marT="17288" marB="17288">
                        <a:blipFill>
                          <a:blip r:embed="rId4"/>
                          <a:stretch>
                            <a:fillRect l="-102273" t="-10256" r="-204545" b="-500000"/>
                          </a:stretch>
                        </a:blipFill>
                      </a:tcPr>
                    </a:tc>
                    <a:tc>
                      <a:txBody>
                        <a:bodyPr/>
                        <a:lstStyle/>
                        <a:p>
                          <a:endParaRPr lang="en-US"/>
                        </a:p>
                      </a:txBody>
                      <a:tcPr marL="34576" marR="34576" marT="17288" marB="17288">
                        <a:blipFill>
                          <a:blip r:embed="rId4"/>
                          <a:stretch>
                            <a:fillRect l="-202273" t="-10256" r="-104545" b="-500000"/>
                          </a:stretch>
                        </a:blipFill>
                      </a:tcPr>
                    </a:tc>
                    <a:tc>
                      <a:txBody>
                        <a:bodyPr/>
                        <a:lstStyle/>
                        <a:p>
                          <a:endParaRPr lang="en-US"/>
                        </a:p>
                      </a:txBody>
                      <a:tcPr marL="34576" marR="34576" marT="17288" marB="17288">
                        <a:blipFill>
                          <a:blip r:embed="rId4"/>
                          <a:stretch>
                            <a:fillRect l="-302273" t="-10256" r="-4545" b="-500000"/>
                          </a:stretch>
                        </a:blipFill>
                      </a:tcPr>
                    </a:tc>
                    <a:extLst>
                      <a:ext uri="{0D108BD9-81ED-4DB2-BD59-A6C34878D82A}">
                        <a16:rowId xmlns:a16="http://schemas.microsoft.com/office/drawing/2014/main" val="2875076362"/>
                      </a:ext>
                    </a:extLst>
                  </a:tr>
                  <a:tr h="233826">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688128855"/>
                      </a:ext>
                    </a:extLst>
                  </a:tr>
                  <a:tr h="233826">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3506902686"/>
                      </a:ext>
                    </a:extLst>
                  </a:tr>
                  <a:tr h="233826">
                    <a:tc>
                      <a:txBody>
                        <a:bodyPr/>
                        <a:lstStyle/>
                        <a:p>
                          <a:pPr algn="ctr"/>
                          <a:r>
                            <a:rPr lang="en-US" sz="1050" dirty="0" smtClean="0"/>
                            <a:t>3</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C00000"/>
                              </a:solidFill>
                            </a:rPr>
                            <a:t>1</a:t>
                          </a:r>
                          <a:endParaRPr lang="en-US" sz="1050" dirty="0">
                            <a:solidFill>
                              <a:srgbClr val="C00000"/>
                            </a:solidFill>
                          </a:endParaRPr>
                        </a:p>
                      </a:txBody>
                      <a:tcPr marL="34576" marR="34576" marT="17288" marB="17288"/>
                    </a:tc>
                    <a:extLst>
                      <a:ext uri="{0D108BD9-81ED-4DB2-BD59-A6C34878D82A}">
                        <a16:rowId xmlns:a16="http://schemas.microsoft.com/office/drawing/2014/main" val="1943134331"/>
                      </a:ext>
                    </a:extLst>
                  </a:tr>
                  <a:tr h="233826">
                    <a:tc>
                      <a:txBody>
                        <a:bodyPr/>
                        <a:lstStyle/>
                        <a:p>
                          <a:pPr algn="ctr"/>
                          <a:r>
                            <a:rPr lang="en-US" sz="1050" dirty="0" smtClean="0"/>
                            <a:t>4</a:t>
                          </a:r>
                          <a:endParaRPr lang="en-US" sz="1050" dirty="0"/>
                        </a:p>
                      </a:txBody>
                      <a:tcPr marL="34576" marR="34576" marT="17288" marB="17288"/>
                    </a:tc>
                    <a:tc>
                      <a:txBody>
                        <a:bodyPr/>
                        <a:lstStyle/>
                        <a:p>
                          <a:pPr algn="ctr"/>
                          <a:r>
                            <a:rPr lang="en-US" sz="1050" dirty="0" smtClean="0"/>
                            <a:t>1</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470609015"/>
                      </a:ext>
                    </a:extLst>
                  </a:tr>
                  <a:tr h="233826">
                    <a:tc>
                      <a:txBody>
                        <a:bodyPr/>
                        <a:lstStyle/>
                        <a:p>
                          <a:pPr algn="ctr"/>
                          <a:r>
                            <a:rPr lang="en-US" sz="1050" dirty="0" smtClean="0"/>
                            <a:t>5</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t>2</a:t>
                          </a:r>
                          <a:endParaRPr lang="en-US" sz="1050" dirty="0"/>
                        </a:p>
                      </a:txBody>
                      <a:tcPr marL="34576" marR="34576" marT="17288" marB="17288"/>
                    </a:tc>
                    <a:tc>
                      <a:txBody>
                        <a:bodyPr/>
                        <a:lstStyle/>
                        <a:p>
                          <a:pPr algn="ctr"/>
                          <a:r>
                            <a:rPr lang="en-US" sz="1050" dirty="0" smtClean="0">
                              <a:solidFill>
                                <a:srgbClr val="00B050"/>
                              </a:solidFill>
                            </a:rPr>
                            <a:t>2</a:t>
                          </a:r>
                          <a:endParaRPr lang="en-US" sz="1050" dirty="0">
                            <a:solidFill>
                              <a:srgbClr val="00B050"/>
                            </a:solidFill>
                          </a:endParaRPr>
                        </a:p>
                      </a:txBody>
                      <a:tcPr marL="34576" marR="34576" marT="17288" marB="17288"/>
                    </a:tc>
                    <a:extLst>
                      <a:ext uri="{0D108BD9-81ED-4DB2-BD59-A6C34878D82A}">
                        <a16:rowId xmlns:a16="http://schemas.microsoft.com/office/drawing/2014/main" val="1849004736"/>
                      </a:ext>
                    </a:extLst>
                  </a:tr>
                </a:tbl>
              </a:graphicData>
            </a:graphic>
          </p:graphicFrame>
        </mc:Fallback>
      </mc:AlternateContent>
      <p:pic>
        <p:nvPicPr>
          <p:cNvPr id="4" name="Рисунок 3"/>
          <p:cNvPicPr>
            <a:picLocks noChangeAspect="1"/>
          </p:cNvPicPr>
          <p:nvPr/>
        </p:nvPicPr>
        <p:blipFill>
          <a:blip r:embed="rId5"/>
          <a:stretch>
            <a:fillRect/>
          </a:stretch>
        </p:blipFill>
        <p:spPr>
          <a:xfrm>
            <a:off x="390802" y="2208990"/>
            <a:ext cx="2409834" cy="1134675"/>
          </a:xfrm>
          <a:prstGeom prst="rect">
            <a:avLst/>
          </a:prstGeom>
        </p:spPr>
      </p:pic>
    </p:spTree>
    <p:extLst>
      <p:ext uri="{BB962C8B-B14F-4D97-AF65-F5344CB8AC3E}">
        <p14:creationId xmlns:p14="http://schemas.microsoft.com/office/powerpoint/2010/main" val="3507986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62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6" y="788844"/>
                <a:ext cx="4061965" cy="2257138"/>
              </a:xfrm>
            </p:spPr>
            <p:txBody>
              <a:bodyPr/>
              <a:lstStyle/>
              <a:p>
                <a:r>
                  <a:rPr lang="en-CA" dirty="0">
                    <a:latin typeface="+mn-lt"/>
                  </a:rPr>
                  <a:t>Q4. If we have new point X= (2, 2), how do we intuitively classify it? </a:t>
                </a:r>
              </a:p>
              <a:p>
                <a:r>
                  <a:rPr lang="en-CA" dirty="0">
                    <a:latin typeface="+mn-lt"/>
                  </a:rPr>
                  <a:t> </a:t>
                </a: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FF0000"/>
                        </a:solidFill>
                        <a:latin typeface="Cambria Math" panose="02040503050406030204" pitchFamily="18" charset="0"/>
                      </a:rPr>
                      <m:t>1</m:t>
                    </m:r>
                  </m:oMath>
                </a14:m>
                <a:endParaRPr lang="en-CA" dirty="0">
                  <a:latin typeface="+mn-lt"/>
                </a:endParaRPr>
              </a:p>
              <a:p>
                <a:pPr marL="344153" indent="-172867" fontAlgn="ctr">
                  <a:buFont typeface="+mj-lt"/>
                  <a:buAutoNum type="alphaUcPeriod"/>
                </a:pPr>
                <a14:m>
                  <m:oMath xmlns:m="http://schemas.openxmlformats.org/officeDocument/2006/math">
                    <m:acc>
                      <m:accPr>
                        <m:chr m:val="̂"/>
                        <m:ctrlPr>
                          <a:rPr lang="en-CA" i="1" dirty="0" smtClean="0">
                            <a:latin typeface="Cambria Math" panose="02040503050406030204" pitchFamily="18" charset="0"/>
                          </a:rPr>
                        </m:ctrlPr>
                      </m:accPr>
                      <m:e>
                        <m:r>
                          <a:rPr lang="en-CA" i="1" dirty="0" smtClean="0">
                            <a:latin typeface="Cambria Math" panose="02040503050406030204" pitchFamily="18" charset="0"/>
                          </a:rPr>
                          <m:t>𝑌</m:t>
                        </m:r>
                      </m:e>
                    </m:acc>
                    <m:r>
                      <a:rPr lang="en-CA" i="1" dirty="0" smtClean="0">
                        <a:latin typeface="Cambria Math" panose="02040503050406030204" pitchFamily="18" charset="0"/>
                      </a:rPr>
                      <m:t> (2</m:t>
                    </m:r>
                    <m:r>
                      <a:rPr lang="en-CA" i="1" dirty="0">
                        <a:latin typeface="Cambria Math" panose="02040503050406030204" pitchFamily="18" charset="0"/>
                      </a:rPr>
                      <m:t>, 2) = </m:t>
                    </m:r>
                    <m:r>
                      <a:rPr lang="en-CA" i="1" dirty="0" smtClean="0">
                        <a:solidFill>
                          <a:srgbClr val="00B050"/>
                        </a:solidFill>
                        <a:latin typeface="Cambria Math" panose="02040503050406030204" pitchFamily="18" charset="0"/>
                      </a:rPr>
                      <m:t>2</m:t>
                    </m:r>
                  </m:oMath>
                </a14:m>
                <a:endParaRPr lang="en-CA" dirty="0">
                  <a:latin typeface="+mn-lt"/>
                </a:endParaRPr>
              </a:p>
              <a:p>
                <a:endParaRPr lang="en-CA" dirty="0">
                  <a:latin typeface="+mn-lt"/>
                </a:endParaRPr>
              </a:p>
              <a:p>
                <a:r>
                  <a:rPr lang="en-CA" dirty="0">
                    <a:latin typeface="+mn-lt"/>
                  </a:rPr>
                  <a:t>Q5. If we have a new point X = (2, 1), what methods can we apply for its classification?</a:t>
                </a:r>
              </a:p>
              <a:p>
                <a:r>
                  <a:rPr lang="en-CA" dirty="0">
                    <a:latin typeface="+mn-lt"/>
                  </a:rPr>
                  <a:t> </a:t>
                </a:r>
              </a:p>
              <a:p>
                <a:pPr marL="344153" indent="-172867" fontAlgn="ctr">
                  <a:buFont typeface="+mj-lt"/>
                  <a:buAutoNum type="alphaUcPeriod"/>
                </a:pPr>
                <a:r>
                  <a:rPr lang="en-CA" dirty="0">
                    <a:latin typeface="+mn-lt"/>
                  </a:rPr>
                  <a:t>Exact Bayesian classifier. </a:t>
                </a:r>
              </a:p>
              <a:p>
                <a:pPr marL="344153" indent="-172867" fontAlgn="ctr">
                  <a:buFont typeface="+mj-lt"/>
                  <a:buAutoNum type="alphaUcPeriod"/>
                </a:pPr>
                <a:r>
                  <a:rPr lang="en-CA" dirty="0">
                    <a:latin typeface="+mn-lt"/>
                  </a:rPr>
                  <a:t>Naive Bayesian classifier. </a:t>
                </a:r>
              </a:p>
              <a:p>
                <a:pPr marL="344153" indent="-172867" fontAlgn="ctr">
                  <a:buFont typeface="+mj-lt"/>
                  <a:buAutoNum type="alphaUcPeriod"/>
                </a:pPr>
                <a:r>
                  <a:rPr lang="en-CA" dirty="0">
                    <a:latin typeface="+mn-lt"/>
                  </a:rPr>
                  <a:t>Both</a:t>
                </a:r>
              </a:p>
              <a:p>
                <a:pPr marL="344153" indent="-172867" fontAlgn="ctr">
                  <a:buFont typeface="+mj-lt"/>
                  <a:buAutoNum type="alphaUcPeriod"/>
                </a:pPr>
                <a:r>
                  <a:rPr lang="en-CA" dirty="0">
                    <a:latin typeface="+mn-lt"/>
                  </a:rPr>
                  <a:t>Neither</a:t>
                </a: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6" y="788844"/>
                <a:ext cx="4061965" cy="2257138"/>
              </a:xfrm>
              <a:blipFill>
                <a:blip r:embed="rId3"/>
                <a:stretch>
                  <a:fillRect t="-2156" b="-1887"/>
                </a:stretch>
              </a:blipFill>
            </p:spPr>
            <p:txBody>
              <a:bodyPr/>
              <a:lstStyle/>
              <a:p>
                <a:r>
                  <a:rPr lang="en-CA">
                    <a:noFill/>
                  </a:rPr>
                  <a:t> </a:t>
                </a:r>
              </a:p>
            </p:txBody>
          </p:sp>
        </mc:Fallback>
      </mc:AlternateContent>
    </p:spTree>
    <p:extLst>
      <p:ext uri="{BB962C8B-B14F-4D97-AF65-F5344CB8AC3E}">
        <p14:creationId xmlns:p14="http://schemas.microsoft.com/office/powerpoint/2010/main" val="15317103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731120"/>
              </a:xfrm>
            </p:spPr>
            <p:txBody>
              <a:bodyPr/>
              <a:lstStyle/>
              <a:p>
                <a:r>
                  <a:rPr lang="en-US" dirty="0">
                    <a:latin typeface="+mn-lt"/>
                  </a:rPr>
                  <a:t>Q6. Estimate the joint probabilities </a:t>
                </a:r>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=1), </m:t>
                    </m:r>
                  </m:oMath>
                </a14:m>
                <a:r>
                  <a:rPr lang="en-US" dirty="0">
                    <a:latin typeface="+mn-lt"/>
                  </a:rPr>
                  <a:t>conditioned on class Y.</a:t>
                </a:r>
                <a:endParaRPr lang="en-CA" dirty="0">
                  <a:latin typeface="+mn-lt"/>
                </a:endParaRPr>
              </a:p>
              <a:p>
                <a:endParaRPr lang="en-CA" dirty="0">
                  <a:latin typeface="+mn-lt"/>
                </a:endParaRPr>
              </a:p>
              <a:p>
                <a:endParaRPr lang="en-CA" dirty="0">
                  <a:latin typeface="+mn-lt"/>
                </a:endParaRPr>
              </a:p>
              <a:p>
                <a:endParaRPr lang="en-CA" dirty="0">
                  <a:latin typeface="+mn-lt"/>
                </a:endParaRPr>
              </a:p>
              <a:p>
                <a:r>
                  <a:rPr lang="en-CA" dirty="0">
                    <a:latin typeface="+mn-lt"/>
                  </a:rPr>
                  <a:t>A			B</a:t>
                </a:r>
              </a:p>
              <a:p>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731120"/>
              </a:xfrm>
              <a:blipFill>
                <a:blip r:embed="rId3"/>
                <a:stretch>
                  <a:fillRect t="-6667"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761137281"/>
                  </p:ext>
                </p:extLst>
              </p:nvPr>
            </p:nvGraphicFramePr>
            <p:xfrm>
              <a:off x="408933"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8929"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2/3</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1/3</a:t>
                          </a:r>
                        </a:p>
                      </a:txBody>
                      <a:tcPr marL="34576" marR="34576" marT="17288" marB="17288"/>
                    </a:tc>
                    <a:tc>
                      <a:txBody>
                        <a:bodyPr/>
                        <a:lstStyle/>
                        <a:p>
                          <a:pPr algn="ctr"/>
                          <a:r>
                            <a:rPr lang="en-US" sz="1000" dirty="0"/>
                            <a:t>0</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567186163"/>
                  </p:ext>
                </p:extLst>
              </p:nvPr>
            </p:nvGraphicFramePr>
            <p:xfrm>
              <a:off x="2217811" y="2080727"/>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8929"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2/3</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1/3</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2151615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2145716"/>
              </a:xfrm>
            </p:spPr>
            <p:txBody>
              <a:bodyPr/>
              <a:lstStyle/>
              <a:p>
                <a:r>
                  <a:rPr lang="en-CA" dirty="0">
                    <a:latin typeface="+mn-lt"/>
                  </a:rPr>
                  <a:t>Q7.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r>
                  <a:rPr lang="en-CA" dirty="0">
                    <a:latin typeface="+mn-lt"/>
                  </a:rPr>
                  <a:t>Q8.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=1)</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2145716"/>
              </a:xfrm>
              <a:blipFill>
                <a:blip r:embed="rId3"/>
                <a:stretch>
                  <a:fillRect t="-2273" b="-3125"/>
                </a:stretch>
              </a:blipFill>
            </p:spPr>
            <p:txBody>
              <a:bodyPr/>
              <a:lstStyle/>
              <a:p>
                <a:r>
                  <a:rPr lang="en-US">
                    <a:noFill/>
                  </a:rPr>
                  <a:t> </a:t>
                </a:r>
              </a:p>
            </p:txBody>
          </p:sp>
        </mc:Fallback>
      </mc:AlternateContent>
    </p:spTree>
    <p:extLst>
      <p:ext uri="{BB962C8B-B14F-4D97-AF65-F5344CB8AC3E}">
        <p14:creationId xmlns:p14="http://schemas.microsoft.com/office/powerpoint/2010/main" val="2569595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168650" cy="719009"/>
              </a:xfrm>
            </p:spPr>
            <p:txBody>
              <a:bodyPr/>
              <a:lstStyle/>
              <a:p>
                <a:r>
                  <a:rPr lang="en-US" dirty="0">
                    <a:latin typeface="+mn-lt"/>
                  </a:rPr>
                  <a:t>Q9. Estimate the joint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r>
                      <a:rPr lang="en-US" i="1" dirty="0" smtClean="0">
                        <a:latin typeface="Cambria Math" panose="02040503050406030204" pitchFamily="18" charset="0"/>
                      </a:rPr>
                      <m:t>𝑌</m:t>
                    </m:r>
                    <m:r>
                      <a:rPr lang="en-US" i="1" dirty="0" smtClean="0">
                        <a:latin typeface="Cambria Math" panose="02040503050406030204" pitchFamily="18" charset="0"/>
                      </a:rPr>
                      <m:t>=2), </m:t>
                    </m:r>
                  </m:oMath>
                </a14:m>
                <a:r>
                  <a:rPr lang="en-US" dirty="0">
                    <a:latin typeface="+mn-lt"/>
                  </a:rPr>
                  <a:t>conditioned on class Y.</a:t>
                </a:r>
                <a:endParaRPr lang="en-CA" dirty="0">
                  <a:latin typeface="+mn-lt"/>
                </a:endParaRPr>
              </a:p>
              <a:p>
                <a:endParaRPr lang="en-CA" dirty="0">
                  <a:latin typeface="Times New Roman" panose="02020603050405020304" pitchFamily="18" charset="0"/>
                </a:endParaRPr>
              </a:p>
              <a:p>
                <a:endParaRPr lang="en-CA" dirty="0">
                  <a:latin typeface="Times New Roman" panose="02020603050405020304" pitchFamily="18" charset="0"/>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168650" cy="719009"/>
              </a:xfrm>
              <a:blipFill>
                <a:blip r:embed="rId3"/>
                <a:stretch>
                  <a:fillRect t="-6780" r="-3070" b="-533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375006092"/>
                  </p:ext>
                </p:extLst>
              </p:nvPr>
            </p:nvGraphicFramePr>
            <p:xfrm>
              <a:off x="431056"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0</a:t>
                          </a:r>
                        </a:p>
                      </a:txBody>
                      <a:tcPr marL="34576" marR="34576" marT="17288" marB="17288"/>
                    </a:tc>
                    <a:tc>
                      <a:txBody>
                        <a:bodyPr/>
                        <a:lstStyle/>
                        <a:p>
                          <a:pPr algn="ctr"/>
                          <a:r>
                            <a:rPr lang="en-US" sz="1000" dirty="0"/>
                            <a:t>1/2</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1488474042"/>
                  </p:ext>
                </p:extLst>
              </p:nvPr>
            </p:nvGraphicFramePr>
            <p:xfrm>
              <a:off x="2225185" y="2193909"/>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3030"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0</a:t>
                          </a:r>
                          <a:endParaRPr lang="en-US" sz="1000" dirty="0"/>
                        </a:p>
                      </a:txBody>
                      <a:tcPr marL="34576" marR="34576" marT="17288" marB="17288"/>
                    </a:tc>
                    <a:tc>
                      <a:txBody>
                        <a:bodyPr/>
                        <a:lstStyle/>
                        <a:p>
                          <a:pPr algn="ctr"/>
                          <a:r>
                            <a:rPr lang="en-US" sz="1000" dirty="0" smtClean="0"/>
                            <a:t>1/2</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0255301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43957"/>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756954"/>
                <a:ext cx="4061965" cy="2170722"/>
              </a:xfrm>
            </p:spPr>
            <p:txBody>
              <a:bodyPr/>
              <a:lstStyle/>
              <a:p>
                <a:r>
                  <a:rPr lang="en-CA" dirty="0">
                    <a:latin typeface="+mn-lt"/>
                  </a:rPr>
                  <a:t>Q10.  </a:t>
                </a:r>
                <a:r>
                  <a:rPr lang="en-US" dirty="0">
                    <a:latin typeface="+mn-lt"/>
                  </a:rPr>
                  <a:t>Estimate the marginal  probabilities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r>
                      <a:rPr lang="en-US" b="0" i="1"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=2</m:t>
                        </m:r>
                      </m:e>
                      <m:e>
                        <m:r>
                          <a:rPr lang="en-US" b="0" i="1" smtClean="0">
                            <a:latin typeface="Cambria Math" panose="02040503050406030204" pitchFamily="18" charset="0"/>
                          </a:rPr>
                          <m:t>𝑌</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a:p>
                <a:pPr marL="171286" indent="0"/>
                <a:endParaRPr lang="en-US" dirty="0">
                  <a:latin typeface="+mn-lt"/>
                </a:endParaRPr>
              </a:p>
              <a:p>
                <a:pPr marL="344153" indent="-172867">
                  <a:buFont typeface="+mj-lt"/>
                  <a:buAutoNum type="alphaUcPeriod"/>
                </a:pPr>
                <a:endParaRPr lang="en-US" dirty="0">
                  <a:latin typeface="+mn-lt"/>
                </a:endParaRPr>
              </a:p>
              <a:p>
                <a:r>
                  <a:rPr lang="en-CA" dirty="0">
                    <a:latin typeface="+mn-lt"/>
                  </a:rPr>
                  <a:t>Q11.  </a:t>
                </a:r>
                <a:r>
                  <a:rPr lang="en-US" dirty="0">
                    <a:latin typeface="+mn-lt"/>
                  </a:rPr>
                  <a:t>Estimate the marginal  probabilities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b="0" i="1" dirty="0" smtClean="0">
                            <a:latin typeface="Cambria Math" panose="02040503050406030204" pitchFamily="18" charset="0"/>
                          </a:rPr>
                          <m:t>2</m:t>
                        </m:r>
                      </m:sub>
                    </m:sSub>
                    <m:r>
                      <a:rPr lang="en-US" i="1" dirty="0">
                        <a:latin typeface="Cambria Math" panose="02040503050406030204" pitchFamily="18" charset="0"/>
                      </a:rPr>
                      <m:t>  | </m:t>
                    </m:r>
                    <m:r>
                      <a:rPr lang="en-US" i="1" dirty="0">
                        <a:latin typeface="Cambria Math" panose="02040503050406030204" pitchFamily="18" charset="0"/>
                      </a:rPr>
                      <m:t>𝑌</m:t>
                    </m:r>
                    <m:r>
                      <a:rPr lang="en-US" i="1" dirty="0">
                        <a:latin typeface="Cambria Math" panose="02040503050406030204" pitchFamily="18" charset="0"/>
                      </a:rPr>
                      <m:t>=2)</m:t>
                    </m:r>
                  </m:oMath>
                </a14:m>
                <a:endParaRPr lang="en-US" dirty="0">
                  <a:latin typeface="+mn-lt"/>
                </a:endParaRPr>
              </a:p>
              <a:p>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latin typeface="+mn-lt"/>
                </a:endParaRPr>
              </a:p>
              <a:p>
                <a:pPr marL="344153" indent="-172867">
                  <a:buFont typeface="+mj-lt"/>
                  <a:buAutoNum type="alphaUcPeriod"/>
                </a:pPr>
                <a:endParaRPr lang="en-US" dirty="0">
                  <a:latin typeface="+mn-lt"/>
                </a:endParaRPr>
              </a:p>
              <a:p>
                <a:pPr marL="344153" indent="-172867">
                  <a:buFont typeface="+mj-lt"/>
                  <a:buAutoNum type="alphaUcPeriod"/>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=1</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i="1">
                            <a:latin typeface="Cambria Math" panose="02040503050406030204" pitchFamily="18" charset="0"/>
                          </a:rPr>
                          <m:t>=2</m:t>
                        </m:r>
                      </m:e>
                      <m:e>
                        <m:r>
                          <a:rPr lang="en-US" i="1">
                            <a:latin typeface="Cambria Math" panose="02040503050406030204" pitchFamily="18" charset="0"/>
                          </a:rPr>
                          <m:t>𝑌</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1</m:t>
                    </m:r>
                  </m:oMath>
                </a14:m>
                <a:endParaRPr lang="en-US" dirty="0">
                  <a:latin typeface="+mn-lt"/>
                </a:endParaRPr>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756954"/>
                <a:ext cx="4061965" cy="2170722"/>
              </a:xfrm>
              <a:blipFill>
                <a:blip r:embed="rId3"/>
                <a:stretch>
                  <a:fillRect t="-2247" b="-4213"/>
                </a:stretch>
              </a:blipFill>
            </p:spPr>
            <p:txBody>
              <a:bodyPr/>
              <a:lstStyle/>
              <a:p>
                <a:r>
                  <a:rPr lang="en-CA">
                    <a:noFill/>
                  </a:rPr>
                  <a:t> </a:t>
                </a:r>
              </a:p>
            </p:txBody>
          </p:sp>
        </mc:Fallback>
      </mc:AlternateContent>
    </p:spTree>
    <p:extLst>
      <p:ext uri="{BB962C8B-B14F-4D97-AF65-F5344CB8AC3E}">
        <p14:creationId xmlns:p14="http://schemas.microsoft.com/office/powerpoint/2010/main" val="38684773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922813"/>
                <a:ext cx="4061965" cy="1354217"/>
              </a:xfrm>
            </p:spPr>
            <p:txBody>
              <a:bodyPr/>
              <a:lstStyle/>
              <a:p>
                <a:r>
                  <a:rPr lang="en-CA" dirty="0">
                    <a:latin typeface="+mn-lt"/>
                  </a:rPr>
                  <a:t>Q12.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first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=1) </m:t>
                      </m:r>
                    </m:oMath>
                  </m:oMathPara>
                </a14:m>
                <a:endParaRPr lang="en-CA" dirty="0">
                  <a:latin typeface="+mn-lt"/>
                </a:endParaRPr>
              </a:p>
              <a:p>
                <a:endParaRPr lang="en-CA" dirty="0">
                  <a:latin typeface="Times New Roman" panose="02020603050405020304" pitchFamily="18" charset="0"/>
                </a:endParaRPr>
              </a:p>
              <a:p>
                <a:r>
                  <a:rPr lang="en-CA" dirty="0">
                    <a:latin typeface="Times New Roman" panose="02020603050405020304" pitchFamily="18" charset="0"/>
                  </a:rPr>
                  <a:t>A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922813"/>
                <a:ext cx="4061965" cy="1354217"/>
              </a:xfrm>
              <a:blipFill>
                <a:blip r:embed="rId3"/>
                <a:stretch>
                  <a:fillRect t="-3587"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2/9</a:t>
                          </a:r>
                        </a:p>
                      </a:txBody>
                      <a:tcPr marL="34576" marR="34576" marT="17288" marB="17288"/>
                    </a:tc>
                    <a:tc>
                      <a:txBody>
                        <a:bodyPr/>
                        <a:lstStyle/>
                        <a:p>
                          <a:pPr algn="ctr"/>
                          <a:r>
                            <a:rPr lang="en-US" sz="1000" dirty="0"/>
                            <a:t>3/9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3/9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488093770"/>
                  </p:ext>
                </p:extLst>
              </p:nvPr>
            </p:nvGraphicFramePr>
            <p:xfrm>
              <a:off x="416307"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7143" r="-204545"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3/9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tc>
                    <a:tc>
                      <a:txBody>
                        <a:bodyPr/>
                        <a:lstStyle/>
                        <a:p>
                          <a:pPr algn="ctr"/>
                          <a:r>
                            <a:rPr lang="en-US" sz="1000" dirty="0"/>
                            <a:t>2</a:t>
                          </a:r>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a:t>1/9</a:t>
                          </a:r>
                        </a:p>
                      </a:txBody>
                      <a:tcPr marL="34576" marR="34576" marT="17288" marB="17288"/>
                    </a:tc>
                    <a:tc>
                      <a:txBody>
                        <a:bodyPr/>
                        <a:lstStyle/>
                        <a:p>
                          <a:pPr algn="ctr"/>
                          <a:r>
                            <a:rPr lang="en-US" sz="1000" dirty="0"/>
                            <a:t>2/9</a:t>
                          </a:r>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tc>
                    <a:tc>
                      <a:txBody>
                        <a:bodyPr/>
                        <a:lstStyle/>
                        <a:p>
                          <a:pPr algn="ctr"/>
                          <a:r>
                            <a:rPr lang="en-US" sz="1000" dirty="0"/>
                            <a:t>2/9</a:t>
                          </a:r>
                        </a:p>
                      </a:txBody>
                      <a:tcPr marL="34576" marR="34576" marT="17288" marB="17288"/>
                    </a:tc>
                    <a:tc>
                      <a:txBody>
                        <a:bodyPr/>
                        <a:lstStyle/>
                        <a:p>
                          <a:pPr algn="ctr"/>
                          <a:r>
                            <a:rPr lang="en-US" sz="1000" dirty="0"/>
                            <a:t>4/9</a:t>
                          </a:r>
                        </a:p>
                      </a:txBody>
                      <a:tcPr marL="34576" marR="34576" marT="17288" marB="17288"/>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4050677766"/>
                  </p:ext>
                </p:extLst>
              </p:nvPr>
            </p:nvGraphicFramePr>
            <p:xfrm>
              <a:off x="2305050" y="210782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7143" r="-203030" b="-192857"/>
                          </a:stretch>
                        </a:blipFill>
                      </a:tcPr>
                    </a:tc>
                    <a:tc>
                      <a:txBody>
                        <a:bodyPr/>
                        <a:lstStyle/>
                        <a:p>
                          <a:pPr algn="ctr"/>
                          <a:r>
                            <a:rPr lang="en-US" sz="1000" dirty="0" smtClean="0"/>
                            <a:t>1</a:t>
                          </a:r>
                          <a:endParaRPr lang="en-US" sz="1000" dirty="0"/>
                        </a:p>
                      </a:txBody>
                      <a:tcPr marL="34576" marR="34576" marT="17288" marB="17288"/>
                    </a:tc>
                    <a:tc>
                      <a:txBody>
                        <a:bodyPr/>
                        <a:lstStyle/>
                        <a:p>
                          <a:pPr algn="ctr"/>
                          <a:r>
                            <a:rPr lang="en-US" sz="1000" dirty="0" smtClean="0"/>
                            <a:t>2</a:t>
                          </a:r>
                          <a:endParaRPr lang="en-US" sz="1000" dirty="0"/>
                        </a:p>
                      </a:txBody>
                      <a:tcPr marL="34576" marR="34576" marT="17288" marB="17288"/>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lnT w="12700" cap="flat" cmpd="sng" algn="ctr">
                          <a:solidFill>
                            <a:schemeClr val="tx1"/>
                          </a:solidFill>
                          <a:prstDash val="solid"/>
                          <a:round/>
                          <a:headEnd type="none" w="med" len="med"/>
                          <a:tailEnd type="none" w="med" len="med"/>
                        </a:lnT>
                      </a:tcPr>
                    </a:tc>
                    <a:tc>
                      <a:txBody>
                        <a:bodyPr/>
                        <a:lstStyle/>
                        <a:p>
                          <a:pPr algn="ctr"/>
                          <a:r>
                            <a:rPr lang="en-US" sz="1000" dirty="0" smtClean="0"/>
                            <a:t>1/9</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tc>
                    <a:tc>
                      <a:txBody>
                        <a:bodyPr/>
                        <a:lstStyle/>
                        <a:p>
                          <a:pPr algn="ctr"/>
                          <a:r>
                            <a:rPr lang="en-US" sz="1000" dirty="0" smtClean="0"/>
                            <a:t>2/9</a:t>
                          </a:r>
                          <a:endParaRPr lang="en-US" sz="1000" dirty="0"/>
                        </a:p>
                      </a:txBody>
                      <a:tcPr marL="34576" marR="34576" marT="17288" marB="17288"/>
                    </a:tc>
                    <a:tc>
                      <a:txBody>
                        <a:bodyPr/>
                        <a:lstStyle/>
                        <a:p>
                          <a:pPr algn="ctr"/>
                          <a:r>
                            <a:rPr lang="en-US" sz="1000" dirty="0" smtClean="0"/>
                            <a:t>4/9</a:t>
                          </a:r>
                          <a:endParaRPr lang="en-US" sz="1000" dirty="0"/>
                        </a:p>
                      </a:txBody>
                      <a:tcPr marL="34576" marR="34576" marT="17288" marB="17288"/>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331786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307883"/>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74068" y="702453"/>
                <a:ext cx="4061965" cy="1350405"/>
              </a:xfrm>
            </p:spPr>
            <p:txBody>
              <a:bodyPr/>
              <a:lstStyle/>
              <a:p>
                <a:r>
                  <a:rPr lang="en-CA" dirty="0">
                    <a:latin typeface="+mn-lt"/>
                  </a:rPr>
                  <a:t>Q13. </a:t>
                </a:r>
              </a:p>
              <a:p>
                <a:r>
                  <a:rPr lang="en-US" dirty="0">
                    <a:latin typeface="+mn-lt"/>
                  </a:rPr>
                  <a:t>Assuming independence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oMath>
                </a14:m>
                <a:r>
                  <a:rPr lang="en-US" dirty="0">
                    <a:latin typeface="+mn-lt"/>
                  </a:rPr>
                  <a:t>under condition of class Y, produce the joint distribution table of predictors in the second class: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=2) </m:t>
                      </m:r>
                    </m:oMath>
                  </m:oMathPara>
                </a14:m>
                <a:endParaRPr lang="en-CA" dirty="0">
                  <a:latin typeface="+mn-lt"/>
                </a:endParaRPr>
              </a:p>
              <a:p>
                <a:endParaRPr lang="en-CA" dirty="0">
                  <a:latin typeface="+mn-lt"/>
                </a:endParaRPr>
              </a:p>
              <a:p>
                <a:r>
                  <a:rPr lang="en-CA" dirty="0">
                    <a:latin typeface="+mn-lt"/>
                  </a:rPr>
                  <a:t>A	</a:t>
                </a:r>
                <a:r>
                  <a:rPr lang="en-CA" dirty="0">
                    <a:latin typeface="Times New Roman" panose="02020603050405020304" pitchFamily="18" charset="0"/>
                  </a:rPr>
                  <a:t>		B</a:t>
                </a:r>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74068" y="702453"/>
                <a:ext cx="4061965" cy="1350405"/>
              </a:xfrm>
              <a:blipFill>
                <a:blip r:embed="rId3"/>
                <a:stretch>
                  <a:fillRect t="-3604" r="-90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1/2</a:t>
                          </a:r>
                        </a:p>
                      </a:txBody>
                      <a:tcPr marL="34576" marR="34576" marT="17288" marB="17288" anchor="ctr"/>
                    </a:tc>
                    <a:tc>
                      <a:txBody>
                        <a:bodyPr/>
                        <a:lstStyle/>
                        <a:p>
                          <a:pPr algn="ctr"/>
                          <a:r>
                            <a:rPr lang="en-US" sz="1000" dirty="0"/>
                            <a:t>0</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2180633400"/>
                  </p:ext>
                </p:extLst>
              </p:nvPr>
            </p:nvGraphicFramePr>
            <p:xfrm>
              <a:off x="401559" y="2201283"/>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4"/>
                          <a:stretch>
                            <a:fillRect l="-1515" t="-1786" r="-204545"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20636">
                    <a:tc>
                      <a:txBody>
                        <a:bodyPr/>
                        <a:lstStyle/>
                        <a:p>
                          <a:r>
                            <a:rPr lang="en-US" sz="1000" dirty="0"/>
                            <a:t> </a:t>
                          </a:r>
                          <a:r>
                            <a:rPr lang="en-US" sz="1000" baseline="0" dirty="0"/>
                            <a:t>    </a:t>
                          </a:r>
                          <a14:m>
                            <m:oMath xmlns:m="http://schemas.openxmlformats.org/officeDocument/2006/math">
                              <m:sSub>
                                <m:sSubPr>
                                  <m:ctrlPr>
                                    <a:rPr lang="en-US" sz="1000" b="0" i="1" baseline="0" smtClean="0">
                                      <a:latin typeface="Cambria Math" panose="02040503050406030204" pitchFamily="18" charset="0"/>
                                    </a:rPr>
                                  </m:ctrlPr>
                                </m:sSubPr>
                                <m:e>
                                  <m:r>
                                    <a:rPr lang="en-US" sz="1000" b="0" i="1" baseline="0" smtClean="0">
                                      <a:latin typeface="Cambria Math" panose="02040503050406030204" pitchFamily="18" charset="0"/>
                                    </a:rPr>
                                    <m:t>𝑋</m:t>
                                  </m:r>
                                </m:e>
                                <m:sub>
                                  <m:r>
                                    <a:rPr lang="en-US" sz="1000" b="0" i="1" baseline="0" smtClean="0">
                                      <a:latin typeface="Cambria Math" panose="02040503050406030204" pitchFamily="18" charset="0"/>
                                    </a:rPr>
                                    <m:t>2</m:t>
                                  </m:r>
                                </m:sub>
                              </m:sSub>
                            </m:oMath>
                          </a14:m>
                          <a:endParaRPr lang="en-US" sz="1000" b="0" baseline="0" dirty="0"/>
                        </a:p>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1</m:t>
                                    </m:r>
                                  </m:sub>
                                </m:sSub>
                              </m:oMath>
                            </m:oMathPara>
                          </a14:m>
                          <a:endParaRPr lang="en-US" sz="1000" dirty="0"/>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lang="en-US" sz="1000" dirty="0"/>
                            <a:t>1</a:t>
                          </a:r>
                        </a:p>
                      </a:txBody>
                      <a:tcPr marL="34576" marR="34576" marT="17288" marB="17288" anchor="ctr"/>
                    </a:tc>
                    <a:tc>
                      <a:txBody>
                        <a:bodyPr/>
                        <a:lstStyle/>
                        <a:p>
                          <a:pPr algn="ctr"/>
                          <a:r>
                            <a:rPr lang="en-US" sz="1000" dirty="0"/>
                            <a:t>2</a:t>
                          </a:r>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a:t>1</a:t>
                          </a:r>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a:t>2</a:t>
                          </a:r>
                        </a:p>
                      </a:txBody>
                      <a:tcPr marL="34576" marR="34576" marT="17288" marB="17288" anchor="ctr"/>
                    </a:tc>
                    <a:tc>
                      <a:txBody>
                        <a:bodyPr/>
                        <a:lstStyle/>
                        <a:p>
                          <a:pPr algn="ctr"/>
                          <a:r>
                            <a:rPr lang="en-US" sz="1000" dirty="0"/>
                            <a:t>0</a:t>
                          </a:r>
                        </a:p>
                      </a:txBody>
                      <a:tcPr marL="34576" marR="34576" marT="17288" marB="17288" anchor="ctr"/>
                    </a:tc>
                    <a:tc>
                      <a:txBody>
                        <a:bodyPr/>
                        <a:lstStyle/>
                        <a:p>
                          <a:pPr algn="ctr"/>
                          <a:r>
                            <a:rPr lang="en-US" sz="1000" dirty="0"/>
                            <a:t>1/2</a:t>
                          </a:r>
                        </a:p>
                      </a:txBody>
                      <a:tcPr marL="34576" marR="34576" marT="17288" marB="17288" anchor="ctr"/>
                    </a:tc>
                    <a:extLst>
                      <a:ext uri="{0D108BD9-81ED-4DB2-BD59-A6C34878D82A}">
                        <a16:rowId xmlns:a16="http://schemas.microsoft.com/office/drawing/2014/main" val="290223326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720269858"/>
                  </p:ext>
                </p:extLst>
              </p:nvPr>
            </p:nvGraphicFramePr>
            <p:xfrm>
              <a:off x="2305050" y="2175030"/>
              <a:ext cx="1205610" cy="980648"/>
            </p:xfrm>
            <a:graphic>
              <a:graphicData uri="http://schemas.openxmlformats.org/drawingml/2006/table">
                <a:tbl>
                  <a:tblPr firstRow="1" bandRow="1">
                    <a:tableStyleId>{5940675A-B579-460E-94D1-54222C63F5DA}</a:tableStyleId>
                  </a:tblPr>
                  <a:tblGrid>
                    <a:gridCol w="401870">
                      <a:extLst>
                        <a:ext uri="{9D8B030D-6E8A-4147-A177-3AD203B41FA5}">
                          <a16:colId xmlns:a16="http://schemas.microsoft.com/office/drawing/2014/main" val="1840193892"/>
                        </a:ext>
                      </a:extLst>
                    </a:gridCol>
                    <a:gridCol w="401870">
                      <a:extLst>
                        <a:ext uri="{9D8B030D-6E8A-4147-A177-3AD203B41FA5}">
                          <a16:colId xmlns:a16="http://schemas.microsoft.com/office/drawing/2014/main" val="1251450465"/>
                        </a:ext>
                      </a:extLst>
                    </a:gridCol>
                    <a:gridCol w="401870">
                      <a:extLst>
                        <a:ext uri="{9D8B030D-6E8A-4147-A177-3AD203B41FA5}">
                          <a16:colId xmlns:a16="http://schemas.microsoft.com/office/drawing/2014/main" val="1627893656"/>
                        </a:ext>
                      </a:extLst>
                    </a:gridCol>
                  </a:tblGrid>
                  <a:tr h="339376">
                    <a:tc>
                      <a:txBody>
                        <a:bodyPr/>
                        <a:lstStyle/>
                        <a:p>
                          <a:endParaRPr lang="en-US"/>
                        </a:p>
                      </a:txBody>
                      <a:tcPr marL="34576" marR="34576" marT="17288" marB="17288" anchor="ctr">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blipFill>
                          <a:blip r:embed="rId5"/>
                          <a:stretch>
                            <a:fillRect l="-1515" t="-1786" r="-203030" b="-192857"/>
                          </a:stretch>
                        </a:blipFill>
                      </a:tcPr>
                    </a:tc>
                    <a:tc>
                      <a:txBody>
                        <a:bodyPr/>
                        <a:lstStyle/>
                        <a:p>
                          <a:pPr algn="ctr"/>
                          <a:r>
                            <a:rPr lang="en-US" sz="1000" dirty="0" smtClean="0"/>
                            <a:t>1</a:t>
                          </a:r>
                          <a:endParaRPr lang="en-US" sz="1000" dirty="0"/>
                        </a:p>
                      </a:txBody>
                      <a:tcPr marL="34576" marR="34576" marT="17288" marB="17288" anchor="ctr"/>
                    </a:tc>
                    <a:tc>
                      <a:txBody>
                        <a:bodyPr/>
                        <a:lstStyle/>
                        <a:p>
                          <a:pPr algn="ctr"/>
                          <a:r>
                            <a:rPr lang="en-US" sz="1000" dirty="0" smtClean="0"/>
                            <a:t>2</a:t>
                          </a:r>
                          <a:endParaRPr lang="en-US" sz="1000" dirty="0"/>
                        </a:p>
                      </a:txBody>
                      <a:tcPr marL="34576" marR="34576" marT="17288" marB="17288" anchor="ctr"/>
                    </a:tc>
                    <a:extLst>
                      <a:ext uri="{0D108BD9-81ED-4DB2-BD59-A6C34878D82A}">
                        <a16:rowId xmlns:a16="http://schemas.microsoft.com/office/drawing/2014/main" val="2715503473"/>
                      </a:ext>
                    </a:extLst>
                  </a:tr>
                  <a:tr h="320636">
                    <a:tc>
                      <a:txBody>
                        <a:bodyPr/>
                        <a:lstStyle/>
                        <a:p>
                          <a:pPr algn="ctr"/>
                          <a:r>
                            <a:rPr lang="en-US" sz="1000" dirty="0" smtClean="0"/>
                            <a:t>1</a:t>
                          </a:r>
                          <a:endParaRPr lang="en-US" sz="1000" dirty="0"/>
                        </a:p>
                      </a:txBody>
                      <a:tcPr marL="34576" marR="34576" marT="17288" marB="17288" anchor="ctr">
                        <a:lnT w="12700" cap="flat" cmpd="sng" algn="ctr">
                          <a:solidFill>
                            <a:schemeClr val="tx1"/>
                          </a:solidFill>
                          <a:prstDash val="solid"/>
                          <a:round/>
                          <a:headEnd type="none" w="med" len="med"/>
                          <a:tailEnd type="none" w="med" len="med"/>
                        </a:lnT>
                      </a:tcP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3363260385"/>
                      </a:ext>
                    </a:extLst>
                  </a:tr>
                  <a:tr h="320636">
                    <a:tc>
                      <a:txBody>
                        <a:bodyPr/>
                        <a:lstStyle/>
                        <a:p>
                          <a:pPr algn="ctr"/>
                          <a:r>
                            <a:rPr lang="en-US" sz="1000" dirty="0" smtClean="0"/>
                            <a:t>2</a:t>
                          </a:r>
                          <a:endParaRPr lang="en-US" sz="1000" dirty="0"/>
                        </a:p>
                      </a:txBody>
                      <a:tcPr marL="34576" marR="34576" marT="17288" marB="17288" anchor="ctr"/>
                    </a:tc>
                    <a:tc>
                      <a:txBody>
                        <a:bodyPr/>
                        <a:lstStyle/>
                        <a:p>
                          <a:pPr algn="ctr"/>
                          <a:r>
                            <a:rPr lang="en-US" sz="1000" dirty="0" smtClean="0"/>
                            <a:t>0</a:t>
                          </a:r>
                          <a:endParaRPr lang="en-US" sz="1000" dirty="0"/>
                        </a:p>
                      </a:txBody>
                      <a:tcPr marL="34576" marR="34576" marT="17288" marB="17288" anchor="ctr"/>
                    </a:tc>
                    <a:tc>
                      <a:txBody>
                        <a:bodyPr/>
                        <a:lstStyle/>
                        <a:p>
                          <a:pPr algn="ctr"/>
                          <a:r>
                            <a:rPr lang="en-US" sz="1000" dirty="0" smtClean="0"/>
                            <a:t>1/2</a:t>
                          </a:r>
                          <a:endParaRPr lang="en-US" sz="1000" dirty="0"/>
                        </a:p>
                      </a:txBody>
                      <a:tcPr marL="34576" marR="34576" marT="17288" marB="17288" anchor="ctr"/>
                    </a:tc>
                    <a:extLst>
                      <a:ext uri="{0D108BD9-81ED-4DB2-BD59-A6C34878D82A}">
                        <a16:rowId xmlns:a16="http://schemas.microsoft.com/office/drawing/2014/main" val="2902233262"/>
                      </a:ext>
                    </a:extLst>
                  </a:tr>
                </a:tbl>
              </a:graphicData>
            </a:graphic>
          </p:graphicFrame>
        </mc:Fallback>
      </mc:AlternateContent>
    </p:spTree>
    <p:extLst>
      <p:ext uri="{BB962C8B-B14F-4D97-AF65-F5344CB8AC3E}">
        <p14:creationId xmlns:p14="http://schemas.microsoft.com/office/powerpoint/2010/main" val="161775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Accuracy</a:t>
            </a:r>
          </a:p>
        </p:txBody>
      </p:sp>
      <p:pic>
        <p:nvPicPr>
          <p:cNvPr id="4" name="Рисунок 3"/>
          <p:cNvPicPr>
            <a:picLocks noChangeAspect="1"/>
          </p:cNvPicPr>
          <p:nvPr/>
        </p:nvPicPr>
        <p:blipFill>
          <a:blip r:embed="rId2"/>
          <a:stretch>
            <a:fillRect/>
          </a:stretch>
        </p:blipFill>
        <p:spPr>
          <a:xfrm>
            <a:off x="2838450" y="663575"/>
            <a:ext cx="1600200" cy="1258221"/>
          </a:xfrm>
          <a:prstGeom prst="rect">
            <a:avLst/>
          </a:prstGeom>
        </p:spPr>
      </p:pic>
      <p:sp>
        <p:nvSpPr>
          <p:cNvPr id="5" name="Овал 4"/>
          <p:cNvSpPr/>
          <p:nvPr/>
        </p:nvSpPr>
        <p:spPr>
          <a:xfrm>
            <a:off x="3600450" y="1109477"/>
            <a:ext cx="838200" cy="81231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0000"/>
              </a:solidFill>
              <a:latin typeface="Georgia" panose="02040502050405020303" pitchFamily="18" charset="0"/>
            </a:endParaRPr>
          </a:p>
        </p:txBody>
      </p:sp>
      <p:sp>
        <p:nvSpPr>
          <p:cNvPr id="7" name="TextBox 6"/>
          <p:cNvSpPr txBox="1"/>
          <p:nvPr/>
        </p:nvSpPr>
        <p:spPr>
          <a:xfrm>
            <a:off x="2533872" y="701860"/>
            <a:ext cx="1111202" cy="369332"/>
          </a:xfrm>
          <a:prstGeom prst="rect">
            <a:avLst/>
          </a:prstGeom>
          <a:noFill/>
        </p:spPr>
        <p:txBody>
          <a:bodyPr wrap="none" rtlCol="0">
            <a:spAutoFit/>
          </a:bodyPr>
          <a:lstStyle/>
          <a:p>
            <a:r>
              <a:rPr lang="en-US" dirty="0">
                <a:latin typeface="Georgia" panose="02040502050405020303" pitchFamily="18" charset="0"/>
              </a:rPr>
              <a:t>Accuracy</a:t>
            </a:r>
          </a:p>
        </p:txBody>
      </p:sp>
      <p:sp>
        <p:nvSpPr>
          <p:cNvPr id="12" name="Овал 11"/>
          <p:cNvSpPr/>
          <p:nvPr/>
        </p:nvSpPr>
        <p:spPr>
          <a:xfrm>
            <a:off x="3646842" y="1148159"/>
            <a:ext cx="762000" cy="734954"/>
          </a:xfrm>
          <a:prstGeom prst="ellipse">
            <a:avLst/>
          </a:prstGeom>
          <a:noFill/>
          <a:scene3d>
            <a:camera prst="isometricLeftDown">
              <a:rot lat="3600000" lon="3000000" rev="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Рисунок 12"/>
          <p:cNvPicPr>
            <a:picLocks noChangeAspect="1"/>
          </p:cNvPicPr>
          <p:nvPr/>
        </p:nvPicPr>
        <p:blipFill>
          <a:blip r:embed="rId3"/>
          <a:stretch>
            <a:fillRect/>
          </a:stretch>
        </p:blipFill>
        <p:spPr>
          <a:xfrm>
            <a:off x="2533872" y="2720975"/>
            <a:ext cx="1988635" cy="381000"/>
          </a:xfrm>
          <a:prstGeom prst="rect">
            <a:avLst/>
          </a:prstGeom>
        </p:spPr>
      </p:pic>
      <p:cxnSp>
        <p:nvCxnSpPr>
          <p:cNvPr id="15" name="Прямая со стрелкой 14"/>
          <p:cNvCxnSpPr>
            <a:stCxn id="4" idx="2"/>
          </p:cNvCxnSpPr>
          <p:nvPr/>
        </p:nvCxnSpPr>
        <p:spPr>
          <a:xfrm>
            <a:off x="3638550" y="1921796"/>
            <a:ext cx="6524" cy="799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00050" y="740145"/>
            <a:ext cx="1721024" cy="738664"/>
          </a:xfrm>
          <a:prstGeom prst="rect">
            <a:avLst/>
          </a:prstGeom>
          <a:noFill/>
        </p:spPr>
        <p:txBody>
          <a:bodyPr wrap="square" rtlCol="0">
            <a:spAutoFit/>
          </a:bodyPr>
          <a:lstStyle/>
          <a:p>
            <a:r>
              <a:rPr lang="en-US" sz="1400" dirty="0">
                <a:latin typeface="Georgia" panose="02040502050405020303" pitchFamily="18" charset="0"/>
              </a:rPr>
              <a:t>More interpretable metric</a:t>
            </a:r>
            <a:r>
              <a:rPr lang="ru-RU" sz="1400" dirty="0">
                <a:latin typeface="Georgia" panose="02040502050405020303" pitchFamily="18" charset="0"/>
              </a:rPr>
              <a:t>, </a:t>
            </a:r>
            <a:r>
              <a:rPr lang="en-US" sz="1400" dirty="0">
                <a:latin typeface="Georgia" panose="02040502050405020303" pitchFamily="18" charset="0"/>
              </a:rPr>
              <a:t>but useless on unbalanced sets</a:t>
            </a:r>
          </a:p>
        </p:txBody>
      </p:sp>
    </p:spTree>
    <p:extLst>
      <p:ext uri="{BB962C8B-B14F-4D97-AF65-F5344CB8AC3E}">
        <p14:creationId xmlns:p14="http://schemas.microsoft.com/office/powerpoint/2010/main" val="1410034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9" y="592238"/>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mc:AlternateContent xmlns:mc="http://schemas.openxmlformats.org/markup-compatibility/2006" xmlns:a14="http://schemas.microsoft.com/office/drawing/2010/main">
        <mc:Choice Requires="a14">
          <p:sp>
            <p:nvSpPr>
              <p:cNvPr id="2" name="Текст 1"/>
              <p:cNvSpPr>
                <a:spLocks noGrp="1"/>
              </p:cNvSpPr>
              <p:nvPr>
                <p:ph type="body" idx="1"/>
              </p:nvPr>
            </p:nvSpPr>
            <p:spPr>
              <a:xfrm>
                <a:off x="288293" y="1067402"/>
                <a:ext cx="4061965" cy="1851411"/>
              </a:xfrm>
            </p:spPr>
            <p:txBody>
              <a:bodyPr/>
              <a:lstStyle/>
              <a:p>
                <a:pPr marL="1200" indent="-1200"/>
                <a:r>
                  <a:rPr lang="en-CA" dirty="0">
                    <a:latin typeface="+mn-lt"/>
                  </a:rPr>
                  <a:t>Q14. </a:t>
                </a:r>
              </a:p>
              <a:p>
                <a:pPr marL="1200" indent="-1200"/>
                <a:r>
                  <a:rPr lang="en-US" dirty="0">
                    <a:latin typeface="+mn-lt"/>
                  </a:rPr>
                  <a:t>Using your estimate of joint distribution in questions 6 and 9,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exact Bayes classifier</a:t>
                </a:r>
              </a:p>
              <a:p>
                <a:pPr marL="1200" indent="-1200"/>
                <a:endParaRPr lang="en-US" dirty="0">
                  <a:latin typeface="+mn-lt"/>
                </a:endParaRPr>
              </a:p>
              <a:p>
                <a:pPr marL="1200" indent="-1200"/>
                <a:endParaRPr lang="en-US" dirty="0">
                  <a:latin typeface="+mn-lt"/>
                </a:endParaRPr>
              </a:p>
              <a:p>
                <a:pPr marL="1200" indent="-1200"/>
                <a:r>
                  <a:rPr lang="en-CA" dirty="0">
                    <a:latin typeface="+mn-lt"/>
                  </a:rPr>
                  <a:t>Q15. </a:t>
                </a:r>
              </a:p>
              <a:p>
                <a:pPr marL="1200" indent="-1200"/>
                <a:r>
                  <a:rPr lang="en-US" dirty="0">
                    <a:latin typeface="+mn-lt"/>
                  </a:rPr>
                  <a:t>Using your estimate of joint distribution in questions 12 and 13, classify newly-arriving observation </a:t>
                </a:r>
                <a14:m>
                  <m:oMath xmlns:m="http://schemas.openxmlformats.org/officeDocument/2006/math">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2</m:t>
                        </m:r>
                      </m:sub>
                    </m:sSub>
                    <m:r>
                      <a:rPr lang="en-US" i="1" dirty="0" smtClean="0">
                        <a:latin typeface="Cambria Math" panose="02040503050406030204" pitchFamily="18" charset="0"/>
                      </a:rPr>
                      <m:t>=2)</m:t>
                    </m:r>
                  </m:oMath>
                </a14:m>
                <a:r>
                  <a:rPr lang="en-US" dirty="0">
                    <a:latin typeface="+mn-lt"/>
                  </a:rPr>
                  <a:t>, by the Naive Bayes classifier</a:t>
                </a:r>
              </a:p>
              <a:p>
                <a:endParaRPr lang="en-US" dirty="0"/>
              </a:p>
              <a:p>
                <a:endParaRPr lang="en-US" dirty="0"/>
              </a:p>
            </p:txBody>
          </p:sp>
        </mc:Choice>
        <mc:Fallback xmlns="">
          <p:sp>
            <p:nvSpPr>
              <p:cNvPr id="2" name="Текст 1"/>
              <p:cNvSpPr>
                <a:spLocks noGrp="1" noRot="1" noChangeAspect="1" noMove="1" noResize="1" noEditPoints="1" noAdjustHandles="1" noChangeArrowheads="1" noChangeShapeType="1" noTextEdit="1"/>
              </p:cNvSpPr>
              <p:nvPr>
                <p:ph type="body" idx="1"/>
              </p:nvPr>
            </p:nvSpPr>
            <p:spPr>
              <a:xfrm>
                <a:off x="288293" y="1067402"/>
                <a:ext cx="4061965" cy="1851411"/>
              </a:xfrm>
              <a:blipFill>
                <a:blip r:embed="rId3"/>
                <a:stretch>
                  <a:fillRect l="-2099" t="-2632" r="-1349"/>
                </a:stretch>
              </a:blipFill>
            </p:spPr>
            <p:txBody>
              <a:bodyPr/>
              <a:lstStyle/>
              <a:p>
                <a:r>
                  <a:rPr lang="en-CA">
                    <a:noFill/>
                  </a:rPr>
                  <a:t> </a:t>
                </a:r>
              </a:p>
            </p:txBody>
          </p:sp>
        </mc:Fallback>
      </mc:AlternateContent>
    </p:spTree>
    <p:extLst>
      <p:ext uri="{BB962C8B-B14F-4D97-AF65-F5344CB8AC3E}">
        <p14:creationId xmlns:p14="http://schemas.microsoft.com/office/powerpoint/2010/main" val="4233942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0" name="Google Shape;710;p60"/>
          <p:cNvSpPr txBox="1">
            <a:spLocks noGrp="1"/>
          </p:cNvSpPr>
          <p:nvPr>
            <p:ph type="title"/>
          </p:nvPr>
        </p:nvSpPr>
        <p:spPr>
          <a:xfrm>
            <a:off x="577848" y="228900"/>
            <a:ext cx="3454403" cy="215444"/>
          </a:xfrm>
          <a:prstGeom prst="rect">
            <a:avLst/>
          </a:prstGeom>
          <a:noFill/>
          <a:ln>
            <a:noFill/>
          </a:ln>
        </p:spPr>
        <p:txBody>
          <a:bodyPr spcFirstLastPara="1" wrap="square" lIns="0" tIns="0" rIns="0" bIns="0" anchor="t" anchorCtr="0">
            <a:spAutoFit/>
          </a:bodyPr>
          <a:lstStyle/>
          <a:p>
            <a:pPr algn="ctr"/>
            <a:r>
              <a:rPr lang="en-US" dirty="0"/>
              <a:t>Bayes classifier quiz practice 1</a:t>
            </a:r>
            <a:endParaRPr dirty="0"/>
          </a:p>
        </p:txBody>
      </p:sp>
      <p:sp>
        <p:nvSpPr>
          <p:cNvPr id="2" name="Текст 1"/>
          <p:cNvSpPr>
            <a:spLocks noGrp="1"/>
          </p:cNvSpPr>
          <p:nvPr>
            <p:ph type="body" idx="1"/>
          </p:nvPr>
        </p:nvSpPr>
        <p:spPr>
          <a:xfrm>
            <a:off x="330682" y="558729"/>
            <a:ext cx="4061965" cy="313281"/>
          </a:xfrm>
        </p:spPr>
        <p:txBody>
          <a:bodyPr/>
          <a:lstStyle/>
          <a:p>
            <a:pPr marL="1200" indent="-1200"/>
            <a:r>
              <a:rPr lang="en-CA" dirty="0">
                <a:latin typeface="+mn-lt"/>
              </a:rPr>
              <a:t>Q16. </a:t>
            </a:r>
          </a:p>
          <a:p>
            <a:endParaRPr lang="en-US" dirty="0"/>
          </a:p>
          <a:p>
            <a:endParaRPr lang="en-US" dirty="0"/>
          </a:p>
        </p:txBody>
      </p:sp>
      <p:pic>
        <p:nvPicPr>
          <p:cNvPr id="4" name="Picture 3">
            <a:extLst>
              <a:ext uri="{FF2B5EF4-FFF2-40B4-BE49-F238E27FC236}">
                <a16:creationId xmlns:a16="http://schemas.microsoft.com/office/drawing/2014/main" id="{85B36E23-64F5-4E06-A892-372DE581C189}"/>
              </a:ext>
            </a:extLst>
          </p:cNvPr>
          <p:cNvPicPr>
            <a:picLocks noChangeAspect="1"/>
          </p:cNvPicPr>
          <p:nvPr/>
        </p:nvPicPr>
        <p:blipFill>
          <a:blip r:embed="rId3"/>
          <a:stretch>
            <a:fillRect/>
          </a:stretch>
        </p:blipFill>
        <p:spPr>
          <a:xfrm>
            <a:off x="0" y="480453"/>
            <a:ext cx="1689521" cy="916149"/>
          </a:xfrm>
          <a:prstGeom prst="rect">
            <a:avLst/>
          </a:prstGeom>
        </p:spPr>
      </p:pic>
      <p:pic>
        <p:nvPicPr>
          <p:cNvPr id="7" name="Picture 6">
            <a:extLst>
              <a:ext uri="{FF2B5EF4-FFF2-40B4-BE49-F238E27FC236}">
                <a16:creationId xmlns:a16="http://schemas.microsoft.com/office/drawing/2014/main" id="{25F4BDE4-A2AB-4D16-A632-4D4DA061AC6B}"/>
              </a:ext>
            </a:extLst>
          </p:cNvPr>
          <p:cNvPicPr>
            <a:picLocks noChangeAspect="1"/>
          </p:cNvPicPr>
          <p:nvPr/>
        </p:nvPicPr>
        <p:blipFill>
          <a:blip r:embed="rId4"/>
          <a:stretch>
            <a:fillRect/>
          </a:stretch>
        </p:blipFill>
        <p:spPr>
          <a:xfrm>
            <a:off x="1840933" y="558729"/>
            <a:ext cx="2159296" cy="870656"/>
          </a:xfrm>
          <a:prstGeom prst="rect">
            <a:avLst/>
          </a:prstGeom>
        </p:spPr>
      </p:pic>
      <p:sp>
        <p:nvSpPr>
          <p:cNvPr id="9" name="TextBox 8">
            <a:extLst>
              <a:ext uri="{FF2B5EF4-FFF2-40B4-BE49-F238E27FC236}">
                <a16:creationId xmlns:a16="http://schemas.microsoft.com/office/drawing/2014/main" id="{1CCCD398-EA82-4E02-A6F6-4B3F94F2E38C}"/>
              </a:ext>
            </a:extLst>
          </p:cNvPr>
          <p:cNvSpPr txBox="1"/>
          <p:nvPr/>
        </p:nvSpPr>
        <p:spPr>
          <a:xfrm>
            <a:off x="436004" y="1598686"/>
            <a:ext cx="3639433" cy="1708160"/>
          </a:xfrm>
          <a:prstGeom prst="rect">
            <a:avLst/>
          </a:prstGeom>
          <a:noFill/>
        </p:spPr>
        <p:txBody>
          <a:bodyPr wrap="square" rtlCol="0">
            <a:spAutoFit/>
          </a:bodyPr>
          <a:lstStyle/>
          <a:p>
            <a:r>
              <a:rPr lang="en-CA" sz="1050" dirty="0"/>
              <a:t>The code above prints the marginal probabilities. What code precedes it?</a:t>
            </a:r>
          </a:p>
          <a:p>
            <a:endParaRPr lang="en-CA" sz="1050" dirty="0"/>
          </a:p>
          <a:p>
            <a:r>
              <a:rPr lang="en-CA" sz="1050" dirty="0"/>
              <a:t>A.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(y, x)</a:t>
            </a:r>
          </a:p>
          <a:p>
            <a:endParaRPr lang="en-CA" sz="1050" dirty="0"/>
          </a:p>
          <a:p>
            <a:r>
              <a:rPr lang="en-CA" sz="1050" dirty="0"/>
              <a:t>B. </a:t>
            </a:r>
            <a:r>
              <a:rPr lang="en-CA" sz="1050" dirty="0" err="1"/>
              <a:t>clf</a:t>
            </a:r>
            <a:r>
              <a:rPr lang="en-CA" sz="1050" dirty="0"/>
              <a:t> = </a:t>
            </a:r>
            <a:r>
              <a:rPr lang="en-CA" sz="1050" dirty="0" err="1"/>
              <a:t>CategoricalNB</a:t>
            </a:r>
            <a:r>
              <a:rPr lang="en-CA" sz="1050" dirty="0"/>
              <a:t>(alpha=0); </a:t>
            </a:r>
            <a:r>
              <a:rPr lang="en-CA" sz="1050" dirty="0" err="1"/>
              <a:t>clf.fit</a:t>
            </a:r>
            <a:r>
              <a:rPr lang="en-CA" sz="1050" dirty="0"/>
              <a:t>(x, y)</a:t>
            </a:r>
          </a:p>
          <a:p>
            <a:endParaRPr lang="en-CA" sz="1050" dirty="0"/>
          </a:p>
          <a:p>
            <a:r>
              <a:rPr lang="en-CA" sz="1050" dirty="0"/>
              <a:t>C. </a:t>
            </a:r>
            <a:r>
              <a:rPr lang="en-CA" sz="1050" dirty="0" err="1"/>
              <a:t>clf.fit</a:t>
            </a:r>
            <a:r>
              <a:rPr lang="en-CA" sz="1050" dirty="0"/>
              <a:t>(x, y); </a:t>
            </a:r>
            <a:r>
              <a:rPr lang="en-CA" sz="1050" dirty="0" err="1"/>
              <a:t>clf</a:t>
            </a:r>
            <a:r>
              <a:rPr lang="en-CA" sz="1050" dirty="0"/>
              <a:t> = </a:t>
            </a:r>
            <a:r>
              <a:rPr lang="en-CA" sz="1050" dirty="0" err="1"/>
              <a:t>CategoricalNB</a:t>
            </a:r>
            <a:r>
              <a:rPr lang="en-CA" sz="1050" dirty="0"/>
              <a:t>(alpha=0)</a:t>
            </a:r>
          </a:p>
          <a:p>
            <a:endParaRPr lang="en-CA" sz="1050" dirty="0"/>
          </a:p>
          <a:p>
            <a:r>
              <a:rPr lang="en-CA" sz="1050" dirty="0"/>
              <a:t>D. </a:t>
            </a:r>
            <a:r>
              <a:rPr lang="en-CA" sz="1050" dirty="0" err="1"/>
              <a:t>clf.fit</a:t>
            </a:r>
            <a:r>
              <a:rPr lang="en-CA" sz="1050" dirty="0"/>
              <a:t>(y, x); </a:t>
            </a:r>
            <a:r>
              <a:rPr lang="en-CA" sz="1050" dirty="0" err="1"/>
              <a:t>clf</a:t>
            </a:r>
            <a:r>
              <a:rPr lang="en-CA" sz="1050" dirty="0"/>
              <a:t> = </a:t>
            </a:r>
            <a:r>
              <a:rPr lang="en-CA" sz="1050" dirty="0" err="1"/>
              <a:t>CategoricalNB</a:t>
            </a:r>
            <a:r>
              <a:rPr lang="en-CA" sz="1050" dirty="0"/>
              <a:t>(alpha=0)</a:t>
            </a:r>
          </a:p>
        </p:txBody>
      </p:sp>
    </p:spTree>
    <p:extLst>
      <p:ext uri="{BB962C8B-B14F-4D97-AF65-F5344CB8AC3E}">
        <p14:creationId xmlns:p14="http://schemas.microsoft.com/office/powerpoint/2010/main" val="41649600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652"/>
        <p:cNvGrpSpPr/>
        <p:nvPr/>
      </p:nvGrpSpPr>
      <p:grpSpPr>
        <a:xfrm>
          <a:off x="0" y="0"/>
          <a:ext cx="0" cy="0"/>
          <a:chOff x="0" y="0"/>
          <a:chExt cx="0" cy="0"/>
        </a:xfrm>
      </p:grpSpPr>
      <p:pic>
        <p:nvPicPr>
          <p:cNvPr id="653" name="Google Shape;653;p54"/>
          <p:cNvPicPr preferRelativeResize="0"/>
          <p:nvPr/>
        </p:nvPicPr>
        <p:blipFill rotWithShape="1">
          <a:blip r:embed="rId3">
            <a:alphaModFix/>
          </a:blip>
          <a:srcRect/>
          <a:stretch/>
        </p:blipFill>
        <p:spPr>
          <a:xfrm>
            <a:off x="171450" y="1124575"/>
            <a:ext cx="1765093" cy="1039931"/>
          </a:xfrm>
          <a:prstGeom prst="rect">
            <a:avLst/>
          </a:prstGeom>
          <a:noFill/>
          <a:ln>
            <a:noFill/>
          </a:ln>
        </p:spPr>
      </p:pic>
      <p:sp>
        <p:nvSpPr>
          <p:cNvPr id="654" name="Google Shape;654;p54"/>
          <p:cNvSpPr txBox="1"/>
          <p:nvPr/>
        </p:nvSpPr>
        <p:spPr>
          <a:xfrm>
            <a:off x="-10177" y="206375"/>
            <a:ext cx="46101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600" dirty="0">
                <a:solidFill>
                  <a:srgbClr val="0070C0"/>
                </a:solidFill>
                <a:latin typeface="+mj-lt"/>
              </a:rPr>
              <a:t>Bayes classifier quiz practice 2</a:t>
            </a:r>
            <a:r>
              <a:rPr lang="en-US" sz="1600" b="0" i="0" u="none" strike="noStrike" cap="none" dirty="0">
                <a:solidFill>
                  <a:srgbClr val="0070C0"/>
                </a:solidFill>
                <a:latin typeface="+mj-lt"/>
                <a:ea typeface="Georgia"/>
                <a:cs typeface="Georgia"/>
                <a:sym typeface="Georgia"/>
              </a:rPr>
              <a:t>. Problem setting</a:t>
            </a:r>
            <a:endParaRPr sz="1600" b="0" i="0" u="none" strike="noStrike" cap="none" dirty="0">
              <a:solidFill>
                <a:srgbClr val="0070C0"/>
              </a:solidFill>
              <a:latin typeface="+mj-lt"/>
              <a:ea typeface="Arial"/>
              <a:cs typeface="Arial"/>
              <a:sym typeface="Arial"/>
            </a:endParaRPr>
          </a:p>
        </p:txBody>
      </p:sp>
      <p:sp>
        <p:nvSpPr>
          <p:cNvPr id="655" name="Google Shape;655;p54"/>
          <p:cNvSpPr txBox="1"/>
          <p:nvPr/>
        </p:nvSpPr>
        <p:spPr>
          <a:xfrm>
            <a:off x="247650" y="612544"/>
            <a:ext cx="4191000"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Georgia"/>
                <a:ea typeface="Georgia"/>
                <a:cs typeface="Georgia"/>
                <a:sym typeface="Georgia"/>
              </a:rPr>
              <a:t>Using this data, choose the right answer for the following 4 questions</a:t>
            </a:r>
            <a:endParaRPr sz="1100" b="0" i="0" u="none" strike="noStrike" cap="none">
              <a:solidFill>
                <a:schemeClr val="dk1"/>
              </a:solidFill>
              <a:latin typeface="Georgia"/>
              <a:ea typeface="Georgia"/>
              <a:cs typeface="Georgia"/>
              <a:sym typeface="Georgi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659"/>
        <p:cNvGrpSpPr/>
        <p:nvPr/>
      </p:nvGrpSpPr>
      <p:grpSpPr>
        <a:xfrm>
          <a:off x="0" y="0"/>
          <a:ext cx="0" cy="0"/>
          <a:chOff x="0" y="0"/>
          <a:chExt cx="0" cy="0"/>
        </a:xfrm>
      </p:grpSpPr>
      <p:sp>
        <p:nvSpPr>
          <p:cNvPr id="660" name="Google Shape;660;p55"/>
          <p:cNvSpPr txBox="1"/>
          <p:nvPr/>
        </p:nvSpPr>
        <p:spPr>
          <a:xfrm>
            <a:off x="295715" y="668587"/>
            <a:ext cx="3922869" cy="837152"/>
          </a:xfrm>
          <a:prstGeom prst="rect">
            <a:avLst/>
          </a:prstGeom>
          <a:blipFill rotWithShape="1">
            <a:blip r:embed="rId3">
              <a:alphaModFix/>
            </a:blip>
            <a:stretch>
              <a:fillRect l="-154" t="-1455" b="-5254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61" name="Google Shape;661;p55"/>
          <p:cNvPicPr preferRelativeResize="0"/>
          <p:nvPr/>
        </p:nvPicPr>
        <p:blipFill rotWithShape="1">
          <a:blip r:embed="rId4">
            <a:alphaModFix/>
          </a:blip>
          <a:srcRect/>
          <a:stretch/>
        </p:blipFill>
        <p:spPr>
          <a:xfrm>
            <a:off x="476250" y="1654175"/>
            <a:ext cx="1381516" cy="891052"/>
          </a:xfrm>
          <a:prstGeom prst="rect">
            <a:avLst/>
          </a:prstGeom>
          <a:noFill/>
          <a:ln>
            <a:noFill/>
          </a:ln>
        </p:spPr>
      </p:pic>
      <p:pic>
        <p:nvPicPr>
          <p:cNvPr id="662" name="Google Shape;662;p55"/>
          <p:cNvPicPr preferRelativeResize="0"/>
          <p:nvPr/>
        </p:nvPicPr>
        <p:blipFill rotWithShape="1">
          <a:blip r:embed="rId5">
            <a:alphaModFix/>
          </a:blip>
          <a:srcRect/>
          <a:stretch/>
        </p:blipFill>
        <p:spPr>
          <a:xfrm>
            <a:off x="2686050" y="1666865"/>
            <a:ext cx="1364644" cy="878362"/>
          </a:xfrm>
          <a:prstGeom prst="rect">
            <a:avLst/>
          </a:prstGeom>
          <a:noFill/>
          <a:ln>
            <a:noFill/>
          </a:ln>
        </p:spPr>
      </p:pic>
      <p:sp>
        <p:nvSpPr>
          <p:cNvPr id="663" name="Google Shape;663;p55"/>
          <p:cNvSpPr txBox="1"/>
          <p:nvPr/>
        </p:nvSpPr>
        <p:spPr>
          <a:xfrm>
            <a:off x="167351" y="2035814"/>
            <a:ext cx="304892"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64" name="Google Shape;664;p55"/>
          <p:cNvSpPr txBox="1"/>
          <p:nvPr/>
        </p:nvSpPr>
        <p:spPr>
          <a:xfrm>
            <a:off x="2373144" y="2035814"/>
            <a:ext cx="312906" cy="2785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10"/>
              <a:buFont typeface="Arial"/>
              <a:buNone/>
            </a:pPr>
            <a:r>
              <a:rPr lang="en-US" sz="121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65" name="Google Shape;665;p55"/>
          <p:cNvSpPr txBox="1"/>
          <p:nvPr/>
        </p:nvSpPr>
        <p:spPr>
          <a:xfrm>
            <a:off x="-16440" y="300150"/>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669"/>
        <p:cNvGrpSpPr/>
        <p:nvPr/>
      </p:nvGrpSpPr>
      <p:grpSpPr>
        <a:xfrm>
          <a:off x="0" y="0"/>
          <a:ext cx="0" cy="0"/>
          <a:chOff x="0" y="0"/>
          <a:chExt cx="0" cy="0"/>
        </a:xfrm>
      </p:grpSpPr>
      <p:sp>
        <p:nvSpPr>
          <p:cNvPr id="670" name="Google Shape;670;p56"/>
          <p:cNvSpPr txBox="1">
            <a:spLocks noGrp="1"/>
          </p:cNvSpPr>
          <p:nvPr>
            <p:ph type="title"/>
          </p:nvPr>
        </p:nvSpPr>
        <p:spPr>
          <a:xfrm>
            <a:off x="294006" y="971236"/>
            <a:ext cx="3976211" cy="646331"/>
          </a:xfrm>
          <a:prstGeom prst="rect">
            <a:avLst/>
          </a:prstGeom>
          <a:blipFill rotWithShape="1">
            <a:blip r:embed="rId3">
              <a:alphaModFix/>
            </a:blip>
            <a:stretch>
              <a:fillRect l="-2757" t="-9431" r="-151" b="-1509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71" name="Google Shape;671;p56"/>
          <p:cNvSpPr txBox="1"/>
          <p:nvPr/>
        </p:nvSpPr>
        <p:spPr>
          <a:xfrm>
            <a:off x="857250" y="1730375"/>
            <a:ext cx="2618024" cy="215444"/>
          </a:xfrm>
          <a:prstGeom prst="rect">
            <a:avLst/>
          </a:prstGeom>
          <a:blipFill rotWithShape="1">
            <a:blip r:embed="rId4">
              <a:alphaModFix/>
            </a:blip>
            <a:stretch>
              <a:fillRect l="-4193" t="-157111" r="-16312"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2" name="Google Shape;672;p56"/>
          <p:cNvSpPr txBox="1"/>
          <p:nvPr/>
        </p:nvSpPr>
        <p:spPr>
          <a:xfrm>
            <a:off x="867674" y="2568575"/>
            <a:ext cx="2753126" cy="209416"/>
          </a:xfrm>
          <a:prstGeom prst="rect">
            <a:avLst/>
          </a:prstGeom>
          <a:blipFill rotWithShape="1">
            <a:blip r:embed="rId5">
              <a:alphaModFix/>
            </a:blip>
            <a:stretch>
              <a:fillRect l="-3756" t="-157111" r="-13269" b="-24567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73" name="Google Shape;673;p56"/>
          <p:cNvSpPr txBox="1"/>
          <p:nvPr/>
        </p:nvSpPr>
        <p:spPr>
          <a:xfrm>
            <a:off x="-22938"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677"/>
        <p:cNvGrpSpPr/>
        <p:nvPr/>
      </p:nvGrpSpPr>
      <p:grpSpPr>
        <a:xfrm>
          <a:off x="0" y="0"/>
          <a:ext cx="0" cy="0"/>
          <a:chOff x="0" y="0"/>
          <a:chExt cx="0" cy="0"/>
        </a:xfrm>
      </p:grpSpPr>
      <p:sp>
        <p:nvSpPr>
          <p:cNvPr id="678" name="Google Shape;678;p57"/>
          <p:cNvSpPr txBox="1">
            <a:spLocks noGrp="1"/>
          </p:cNvSpPr>
          <p:nvPr>
            <p:ph type="title"/>
          </p:nvPr>
        </p:nvSpPr>
        <p:spPr>
          <a:xfrm>
            <a:off x="171450" y="682759"/>
            <a:ext cx="4114800" cy="739489"/>
          </a:xfrm>
          <a:prstGeom prst="rect">
            <a:avLst/>
          </a:prstGeom>
          <a:blipFill rotWithShape="1">
            <a:blip r:embed="rId3">
              <a:alphaModFix/>
            </a:blip>
            <a:stretch>
              <a:fillRect l="-1923" t="-5781" r="-1182" b="-1735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graphicFrame>
        <p:nvGraphicFramePr>
          <p:cNvPr id="679" name="Google Shape;679;p57"/>
          <p:cNvGraphicFramePr/>
          <p:nvPr/>
        </p:nvGraphicFramePr>
        <p:xfrm>
          <a:off x="2747218" y="1594454"/>
          <a:ext cx="1642900"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410725">
                  <a:extLst>
                    <a:ext uri="{9D8B030D-6E8A-4147-A177-3AD203B41FA5}">
                      <a16:colId xmlns:a16="http://schemas.microsoft.com/office/drawing/2014/main" val="20002"/>
                    </a:ext>
                  </a:extLst>
                </a:gridCol>
                <a:gridCol w="4107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0.36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0" name="Google Shape;680;p57"/>
          <p:cNvCxnSpPr/>
          <p:nvPr/>
        </p:nvCxnSpPr>
        <p:spPr>
          <a:xfrm>
            <a:off x="2747218" y="1594454"/>
            <a:ext cx="412740" cy="353535"/>
          </a:xfrm>
          <a:prstGeom prst="straightConnector1">
            <a:avLst/>
          </a:prstGeom>
          <a:noFill/>
          <a:ln w="9525" cap="flat" cmpd="sng">
            <a:solidFill>
              <a:srgbClr val="4A7DBA"/>
            </a:solidFill>
            <a:prstDash val="solid"/>
            <a:round/>
            <a:headEnd type="none" w="sm" len="sm"/>
            <a:tailEnd type="none" w="sm" len="sm"/>
          </a:ln>
        </p:spPr>
      </p:cxnSp>
      <p:sp>
        <p:nvSpPr>
          <p:cNvPr id="681" name="Google Shape;681;p57"/>
          <p:cNvSpPr txBox="1"/>
          <p:nvPr/>
        </p:nvSpPr>
        <p:spPr>
          <a:xfrm>
            <a:off x="2912009" y="1569157"/>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2" name="Google Shape;682;p57"/>
          <p:cNvSpPr txBox="1"/>
          <p:nvPr/>
        </p:nvSpPr>
        <p:spPr>
          <a:xfrm>
            <a:off x="2716330" y="1710416"/>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
        <p:nvSpPr>
          <p:cNvPr id="683" name="Google Shape;683;p57"/>
          <p:cNvSpPr txBox="1"/>
          <p:nvPr/>
        </p:nvSpPr>
        <p:spPr>
          <a:xfrm>
            <a:off x="2381250" y="1988858"/>
            <a:ext cx="285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b</a:t>
            </a:r>
            <a:endParaRPr sz="1400" b="0" i="0" u="none" strike="noStrike" cap="none">
              <a:solidFill>
                <a:srgbClr val="000000"/>
              </a:solidFill>
              <a:latin typeface="Arial"/>
              <a:ea typeface="Arial"/>
              <a:cs typeface="Arial"/>
              <a:sym typeface="Arial"/>
            </a:endParaRPr>
          </a:p>
        </p:txBody>
      </p:sp>
      <p:sp>
        <p:nvSpPr>
          <p:cNvPr id="684" name="Google Shape;684;p57"/>
          <p:cNvSpPr txBox="1"/>
          <p:nvPr/>
        </p:nvSpPr>
        <p:spPr>
          <a:xfrm>
            <a:off x="93218" y="2011697"/>
            <a:ext cx="2744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a</a:t>
            </a:r>
            <a:endParaRPr sz="1400" b="0" i="0" u="none" strike="noStrike" cap="none">
              <a:solidFill>
                <a:srgbClr val="000000"/>
              </a:solidFill>
              <a:latin typeface="Arial"/>
              <a:ea typeface="Arial"/>
              <a:cs typeface="Arial"/>
              <a:sym typeface="Arial"/>
            </a:endParaRPr>
          </a:p>
        </p:txBody>
      </p:sp>
      <p:sp>
        <p:nvSpPr>
          <p:cNvPr id="685" name="Google Shape;685;p57"/>
          <p:cNvSpPr txBox="1"/>
          <p:nvPr/>
        </p:nvSpPr>
        <p:spPr>
          <a:xfrm>
            <a:off x="-15162" y="257782"/>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3</a:t>
            </a:r>
            <a:endParaRPr sz="1400" b="0" i="0" u="none" strike="noStrike" cap="none" dirty="0">
              <a:solidFill>
                <a:srgbClr val="000000"/>
              </a:solidFill>
              <a:latin typeface="Arial"/>
              <a:ea typeface="Arial"/>
              <a:cs typeface="Arial"/>
              <a:sym typeface="Arial"/>
            </a:endParaRPr>
          </a:p>
        </p:txBody>
      </p:sp>
      <p:graphicFrame>
        <p:nvGraphicFramePr>
          <p:cNvPr id="686" name="Google Shape;686;p57"/>
          <p:cNvGraphicFramePr/>
          <p:nvPr/>
        </p:nvGraphicFramePr>
        <p:xfrm>
          <a:off x="418427" y="1614278"/>
          <a:ext cx="1642875" cy="1096575"/>
        </p:xfrm>
        <a:graphic>
          <a:graphicData uri="http://schemas.openxmlformats.org/drawingml/2006/table">
            <a:tbl>
              <a:tblPr firstRow="1" bandRow="1">
                <a:noFill/>
                <a:tableStyleId>{523F0C3C-ABBB-4C08-A10C-7B51948847E9}</a:tableStyleId>
              </a:tblPr>
              <a:tblGrid>
                <a:gridCol w="410725">
                  <a:extLst>
                    <a:ext uri="{9D8B030D-6E8A-4147-A177-3AD203B41FA5}">
                      <a16:colId xmlns:a16="http://schemas.microsoft.com/office/drawing/2014/main" val="20000"/>
                    </a:ext>
                  </a:extLst>
                </a:gridCol>
                <a:gridCol w="410725">
                  <a:extLst>
                    <a:ext uri="{9D8B030D-6E8A-4147-A177-3AD203B41FA5}">
                      <a16:colId xmlns:a16="http://schemas.microsoft.com/office/drawing/2014/main" val="20001"/>
                    </a:ext>
                  </a:extLst>
                </a:gridCol>
                <a:gridCol w="379400">
                  <a:extLst>
                    <a:ext uri="{9D8B030D-6E8A-4147-A177-3AD203B41FA5}">
                      <a16:colId xmlns:a16="http://schemas.microsoft.com/office/drawing/2014/main" val="20002"/>
                    </a:ext>
                  </a:extLst>
                </a:gridCol>
                <a:gridCol w="442025">
                  <a:extLst>
                    <a:ext uri="{9D8B030D-6E8A-4147-A177-3AD203B41FA5}">
                      <a16:colId xmlns:a16="http://schemas.microsoft.com/office/drawing/2014/main" val="20003"/>
                    </a:ext>
                  </a:extLst>
                </a:gridCol>
              </a:tblGrid>
              <a:tr h="365525">
                <a:tc>
                  <a:txBody>
                    <a:bodyPr/>
                    <a:lstStyle/>
                    <a:p>
                      <a:pPr marL="0" marR="0" lvl="0" indent="0" algn="ctr" rtl="0">
                        <a:lnSpc>
                          <a:spcPct val="100000"/>
                        </a:lnSpc>
                        <a:spcBef>
                          <a:spcPts val="0"/>
                        </a:spcBef>
                        <a:spcAft>
                          <a:spcPts val="0"/>
                        </a:spcAft>
                        <a:buClr>
                          <a:srgbClr val="000000"/>
                        </a:buClr>
                        <a:buSzPts val="900"/>
                        <a:buFont typeface="Arial"/>
                        <a:buNone/>
                      </a:pPr>
                      <a:endParaRPr sz="900" u="none" strike="noStrike" cap="none">
                        <a:latin typeface="Georgia"/>
                        <a:ea typeface="Georgia"/>
                        <a:cs typeface="Georgia"/>
                        <a:sym typeface="Georgia"/>
                      </a:endParaRPr>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Georgia"/>
                          <a:ea typeface="Georgia"/>
                          <a:cs typeface="Georgia"/>
                          <a:sym typeface="Georgia"/>
                        </a:rPr>
                        <a:t>2</a:t>
                      </a:r>
                      <a:endParaRPr sz="1400" u="none" strike="noStrike" cap="none"/>
                    </a:p>
                  </a:txBody>
                  <a:tcPr marL="34575" marR="34575" marT="17300" marB="17300"/>
                </a:tc>
                <a:extLst>
                  <a:ext uri="{0D108BD9-81ED-4DB2-BD59-A6C34878D82A}">
                    <a16:rowId xmlns:a16="http://schemas.microsoft.com/office/drawing/2014/main" val="10000"/>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0</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0.16</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0.08</a:t>
                      </a:r>
                      <a:endParaRPr sz="1400" u="none" strike="noStrike" cap="none"/>
                    </a:p>
                  </a:txBody>
                  <a:tcPr marL="34575" marR="34575" marT="17300" marB="17300"/>
                </a:tc>
                <a:extLst>
                  <a:ext uri="{0D108BD9-81ED-4DB2-BD59-A6C34878D82A}">
                    <a16:rowId xmlns:a16="http://schemas.microsoft.com/office/drawing/2014/main" val="10001"/>
                  </a:ext>
                </a:extLst>
              </a:tr>
              <a:tr h="3655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Georgia"/>
                          <a:ea typeface="Georgia"/>
                          <a:cs typeface="Georgia"/>
                          <a:sym typeface="Georgia"/>
                        </a:rPr>
                        <a:t>1</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0.24</a:t>
                      </a:r>
                      <a:endParaRPr sz="1400" u="none" strike="noStrike" cap="none"/>
                    </a:p>
                  </a:txBody>
                  <a:tcPr marL="34575" marR="34575" marT="17300" marB="17300"/>
                </a:tc>
                <a:tc>
                  <a:txBody>
                    <a:bodyPr/>
                    <a:lstStyle/>
                    <a:p>
                      <a:pPr marL="0" marR="0" lvl="0" indent="0" algn="ctr" rtl="0">
                        <a:lnSpc>
                          <a:spcPct val="100000"/>
                        </a:lnSpc>
                        <a:spcBef>
                          <a:spcPts val="0"/>
                        </a:spcBef>
                        <a:spcAft>
                          <a:spcPts val="0"/>
                        </a:spcAft>
                        <a:buClr>
                          <a:srgbClr val="000000"/>
                        </a:buClr>
                        <a:buSzPts val="900"/>
                        <a:buFont typeface="Arial"/>
                        <a:buNone/>
                      </a:pPr>
                      <a:r>
                        <a:rPr lang="en-US" sz="900" u="none" strike="noStrike" cap="none">
                          <a:latin typeface="Georgia"/>
                          <a:ea typeface="Georgia"/>
                          <a:cs typeface="Georgia"/>
                          <a:sym typeface="Georgia"/>
                        </a:rPr>
                        <a:t>0.12</a:t>
                      </a:r>
                      <a:endParaRPr sz="1400" u="none" strike="noStrike" cap="none"/>
                    </a:p>
                  </a:txBody>
                  <a:tcPr marL="34575" marR="34575" marT="17300" marB="17300"/>
                </a:tc>
                <a:extLst>
                  <a:ext uri="{0D108BD9-81ED-4DB2-BD59-A6C34878D82A}">
                    <a16:rowId xmlns:a16="http://schemas.microsoft.com/office/drawing/2014/main" val="10002"/>
                  </a:ext>
                </a:extLst>
              </a:tr>
            </a:tbl>
          </a:graphicData>
        </a:graphic>
      </p:graphicFrame>
      <p:cxnSp>
        <p:nvCxnSpPr>
          <p:cNvPr id="687" name="Google Shape;687;p57"/>
          <p:cNvCxnSpPr/>
          <p:nvPr/>
        </p:nvCxnSpPr>
        <p:spPr>
          <a:xfrm>
            <a:off x="418427" y="1614278"/>
            <a:ext cx="412740" cy="353535"/>
          </a:xfrm>
          <a:prstGeom prst="straightConnector1">
            <a:avLst/>
          </a:prstGeom>
          <a:noFill/>
          <a:ln w="9525" cap="flat" cmpd="sng">
            <a:solidFill>
              <a:srgbClr val="4A7DBA"/>
            </a:solidFill>
            <a:prstDash val="solid"/>
            <a:round/>
            <a:headEnd type="none" w="sm" len="sm"/>
            <a:tailEnd type="none" w="sm" len="sm"/>
          </a:ln>
        </p:spPr>
      </p:cxnSp>
      <p:sp>
        <p:nvSpPr>
          <p:cNvPr id="688" name="Google Shape;688;p57"/>
          <p:cNvSpPr txBox="1"/>
          <p:nvPr/>
        </p:nvSpPr>
        <p:spPr>
          <a:xfrm>
            <a:off x="583218" y="1588981"/>
            <a:ext cx="351190"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1</a:t>
            </a:r>
            <a:endParaRPr sz="907" b="1" i="0" u="none" strike="noStrike" cap="none">
              <a:solidFill>
                <a:schemeClr val="dk1"/>
              </a:solidFill>
              <a:latin typeface="Georgia"/>
              <a:ea typeface="Georgia"/>
              <a:cs typeface="Georgia"/>
              <a:sym typeface="Georgia"/>
            </a:endParaRPr>
          </a:p>
        </p:txBody>
      </p:sp>
      <p:sp>
        <p:nvSpPr>
          <p:cNvPr id="689" name="Google Shape;689;p57"/>
          <p:cNvSpPr txBox="1"/>
          <p:nvPr/>
        </p:nvSpPr>
        <p:spPr>
          <a:xfrm>
            <a:off x="387539" y="1730240"/>
            <a:ext cx="371274" cy="2319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7"/>
              <a:buFont typeface="Arial"/>
              <a:buNone/>
            </a:pPr>
            <a:r>
              <a:rPr lang="en-US" sz="907" b="1" i="0" u="none" strike="noStrike" cap="none">
                <a:solidFill>
                  <a:schemeClr val="dk1"/>
                </a:solidFill>
                <a:latin typeface="Georgia"/>
                <a:ea typeface="Georgia"/>
                <a:cs typeface="Georgia"/>
                <a:sym typeface="Georgia"/>
              </a:rPr>
              <a:t>X</a:t>
            </a:r>
            <a:r>
              <a:rPr lang="en-US" sz="907" b="1" i="0" u="none" strike="noStrike" cap="none" baseline="-25000">
                <a:solidFill>
                  <a:schemeClr val="dk1"/>
                </a:solidFill>
                <a:latin typeface="Georgia"/>
                <a:ea typeface="Georgia"/>
                <a:cs typeface="Georgia"/>
                <a:sym typeface="Georgia"/>
              </a:rPr>
              <a:t>2</a:t>
            </a:r>
            <a:endParaRPr sz="907" b="1" i="0" u="none" strike="noStrike" cap="none">
              <a:solidFill>
                <a:schemeClr val="dk1"/>
              </a:solidFill>
              <a:latin typeface="Georgia"/>
              <a:ea typeface="Georgia"/>
              <a:cs typeface="Georgia"/>
              <a:sym typeface="Georgi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693"/>
        <p:cNvGrpSpPr/>
        <p:nvPr/>
      </p:nvGrpSpPr>
      <p:grpSpPr>
        <a:xfrm>
          <a:off x="0" y="0"/>
          <a:ext cx="0" cy="0"/>
          <a:chOff x="0" y="0"/>
          <a:chExt cx="0" cy="0"/>
        </a:xfrm>
      </p:grpSpPr>
      <p:sp>
        <p:nvSpPr>
          <p:cNvPr id="694" name="Google Shape;694;p58"/>
          <p:cNvSpPr txBox="1">
            <a:spLocks noGrp="1"/>
          </p:cNvSpPr>
          <p:nvPr>
            <p:ph type="title"/>
          </p:nvPr>
        </p:nvSpPr>
        <p:spPr>
          <a:xfrm>
            <a:off x="171450" y="886761"/>
            <a:ext cx="4438650" cy="501229"/>
          </a:xfrm>
          <a:prstGeom prst="rect">
            <a:avLst/>
          </a:prstGeom>
          <a:blipFill rotWithShape="1">
            <a:blip r:embed="rId3">
              <a:alphaModFix/>
            </a:blip>
            <a:stretch>
              <a:fillRect l="-2471" t="-12043" b="-6020"/>
            </a:stretch>
          </a:blip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 </a:t>
            </a:r>
            <a:endParaRPr/>
          </a:p>
        </p:txBody>
      </p:sp>
      <p:sp>
        <p:nvSpPr>
          <p:cNvPr id="695" name="Google Shape;695;p58"/>
          <p:cNvSpPr txBox="1"/>
          <p:nvPr/>
        </p:nvSpPr>
        <p:spPr>
          <a:xfrm>
            <a:off x="476250" y="1654175"/>
            <a:ext cx="1112292" cy="246221"/>
          </a:xfrm>
          <a:prstGeom prst="rect">
            <a:avLst/>
          </a:prstGeom>
          <a:blipFill rotWithShape="1">
            <a:blip r:embed="rId4">
              <a:alphaModFix/>
            </a:blip>
            <a:stretch>
              <a:fillRect l="-10926" t="-24383" r="-4913"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6" name="Google Shape;696;p58"/>
          <p:cNvSpPr txBox="1"/>
          <p:nvPr/>
        </p:nvSpPr>
        <p:spPr>
          <a:xfrm>
            <a:off x="3005919" y="1654175"/>
            <a:ext cx="950517" cy="246221"/>
          </a:xfrm>
          <a:prstGeom prst="rect">
            <a:avLst/>
          </a:prstGeom>
          <a:blipFill rotWithShape="1">
            <a:blip r:embed="rId5">
              <a:alphaModFix/>
            </a:blip>
            <a:stretch>
              <a:fillRect l="-12817" t="-24383" r="-5764" b="-4877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7" name="Google Shape;697;p58"/>
          <p:cNvSpPr txBox="1"/>
          <p:nvPr/>
        </p:nvSpPr>
        <p:spPr>
          <a:xfrm>
            <a:off x="0" y="282575"/>
            <a:ext cx="461010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512"/>
              <a:buFont typeface="Arial"/>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701"/>
        <p:cNvGrpSpPr/>
        <p:nvPr/>
      </p:nvGrpSpPr>
      <p:grpSpPr>
        <a:xfrm>
          <a:off x="0" y="0"/>
          <a:ext cx="0" cy="0"/>
          <a:chOff x="0" y="0"/>
          <a:chExt cx="0" cy="0"/>
        </a:xfrm>
      </p:grpSpPr>
      <p:sp>
        <p:nvSpPr>
          <p:cNvPr id="702" name="Google Shape;702;p59"/>
          <p:cNvSpPr txBox="1">
            <a:spLocks noGrp="1"/>
          </p:cNvSpPr>
          <p:nvPr>
            <p:ph type="ctrTitle"/>
          </p:nvPr>
        </p:nvSpPr>
        <p:spPr>
          <a:xfrm>
            <a:off x="17495" y="282575"/>
            <a:ext cx="4610099"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5</a:t>
            </a:r>
            <a:endParaRPr dirty="0"/>
          </a:p>
        </p:txBody>
      </p:sp>
      <p:sp>
        <p:nvSpPr>
          <p:cNvPr id="703" name="Google Shape;703;p59"/>
          <p:cNvSpPr/>
          <p:nvPr/>
        </p:nvSpPr>
        <p:spPr>
          <a:xfrm>
            <a:off x="247650" y="737691"/>
            <a:ext cx="4267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Georgia"/>
                <a:ea typeface="Georgia"/>
                <a:cs typeface="Georgia"/>
                <a:sym typeface="Georgia"/>
              </a:rPr>
              <a:t>Which module contains constructors of different naive Bayesian classifiers?</a:t>
            </a:r>
            <a:endParaRPr sz="1400" b="0" i="0" u="none" strike="noStrike" cap="none">
              <a:solidFill>
                <a:srgbClr val="000000"/>
              </a:solidFill>
              <a:latin typeface="Arial"/>
              <a:ea typeface="Arial"/>
              <a:cs typeface="Arial"/>
              <a:sym typeface="Arial"/>
            </a:endParaRPr>
          </a:p>
        </p:txBody>
      </p:sp>
      <p:sp>
        <p:nvSpPr>
          <p:cNvPr id="704" name="Google Shape;704;p59"/>
          <p:cNvSpPr/>
          <p:nvPr/>
        </p:nvSpPr>
        <p:spPr>
          <a:xfrm>
            <a:off x="400050" y="1425575"/>
            <a:ext cx="388620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sklearn.naive_bayes</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sklearn.NB</a:t>
            </a:r>
            <a:endParaRPr sz="1400" b="0" i="0" u="none" strike="noStrike" cap="none">
              <a:solidFill>
                <a:srgbClr val="000000"/>
              </a:solidFill>
              <a:latin typeface="Consolas"/>
              <a:ea typeface="Consolas"/>
              <a:cs typeface="Consolas"/>
              <a:sym typeface="Consolas"/>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Consolas"/>
                <a:ea typeface="Consolas"/>
                <a:cs typeface="Consolas"/>
                <a:sym typeface="Consolas"/>
              </a:rPr>
              <a:t>sklearn.bayesian_</a:t>
            </a:r>
            <a:r>
              <a:rPr lang="en-US" sz="1400" b="0" i="0" u="none" strike="noStrike" cap="none">
                <a:solidFill>
                  <a:schemeClr val="dk1"/>
                </a:solidFill>
                <a:latin typeface="Consolas"/>
                <a:ea typeface="Consolas"/>
                <a:cs typeface="Consolas"/>
                <a:sym typeface="Consolas"/>
              </a:rPr>
              <a:t>algorithms</a:t>
            </a:r>
            <a:endParaRPr sz="1400" b="0" i="0" u="none" strike="noStrike" cap="none">
              <a:solidFill>
                <a:schemeClr val="dk1"/>
              </a:solidFill>
              <a:latin typeface="Consolas"/>
              <a:ea typeface="Consolas"/>
              <a:cs typeface="Consolas"/>
              <a:sym typeface="Consolas"/>
            </a:endParaRPr>
          </a:p>
          <a:p>
            <a:pPr marL="342900" marR="0" lvl="0" indent="-342900" algn="l" rtl="0">
              <a:lnSpc>
                <a:spcPct val="100000"/>
              </a:lnSpc>
              <a:spcBef>
                <a:spcPts val="0"/>
              </a:spcBef>
              <a:spcAft>
                <a:spcPts val="0"/>
              </a:spcAft>
              <a:buClr>
                <a:schemeClr val="dk1"/>
              </a:buClr>
              <a:buSzPts val="1400"/>
              <a:buFont typeface="Calibri"/>
              <a:buAutoNum type="alphaUcPeriod"/>
            </a:pPr>
            <a:r>
              <a:rPr lang="en-US" sz="1400" b="0" i="0" u="none" strike="noStrike" cap="none">
                <a:solidFill>
                  <a:schemeClr val="dk1"/>
                </a:solidFill>
                <a:latin typeface="Consolas"/>
                <a:ea typeface="Consolas"/>
                <a:cs typeface="Consolas"/>
                <a:sym typeface="Consolas"/>
              </a:rPr>
              <a:t>sklearn</a:t>
            </a: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sp>
        <p:nvSpPr>
          <p:cNvPr id="709" name="Google Shape;709;p60"/>
          <p:cNvSpPr txBox="1">
            <a:spLocks noGrp="1"/>
          </p:cNvSpPr>
          <p:nvPr>
            <p:ph type="body" idx="1"/>
          </p:nvPr>
        </p:nvSpPr>
        <p:spPr>
          <a:xfrm>
            <a:off x="296494" y="739469"/>
            <a:ext cx="4142156"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a:latin typeface="Georgia"/>
                <a:ea typeface="Georgia"/>
                <a:cs typeface="Georgia"/>
                <a:sym typeface="Georgia"/>
              </a:rPr>
              <a:t>Which type should  X and y arguments have to be submitted to fit() method of MultinomialNB object?</a:t>
            </a:r>
            <a:endParaRPr/>
          </a:p>
          <a:p>
            <a:pPr marL="0" lvl="0" indent="0" algn="l" rtl="0">
              <a:lnSpc>
                <a:spcPct val="100000"/>
              </a:lnSpc>
              <a:spcBef>
                <a:spcPts val="0"/>
              </a:spcBef>
              <a:spcAft>
                <a:spcPts val="0"/>
              </a:spcAft>
              <a:buSzPts val="1400"/>
              <a:buNone/>
            </a:pPr>
            <a:endParaRPr sz="1400">
              <a:latin typeface="Georgia"/>
              <a:ea typeface="Georgia"/>
              <a:cs typeface="Georgia"/>
              <a:sym typeface="Georgia"/>
            </a:endParaRPr>
          </a:p>
        </p:txBody>
      </p:sp>
      <p:sp>
        <p:nvSpPr>
          <p:cNvPr id="710" name="Google Shape;710;p60"/>
          <p:cNvSpPr txBox="1">
            <a:spLocks noGrp="1"/>
          </p:cNvSpPr>
          <p:nvPr>
            <p:ph type="title"/>
          </p:nvPr>
        </p:nvSpPr>
        <p:spPr>
          <a:xfrm>
            <a:off x="0" y="211465"/>
            <a:ext cx="4610100" cy="21544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1400" dirty="0">
                <a:solidFill>
                  <a:srgbClr val="0070C0"/>
                </a:solidFill>
                <a:latin typeface="+mj-lt"/>
              </a:rPr>
              <a:t>Bayes classifier quiz practice 2</a:t>
            </a:r>
            <a:r>
              <a:rPr lang="en-US" sz="1400" b="0" i="0" u="none" strike="noStrike" cap="none" dirty="0">
                <a:solidFill>
                  <a:srgbClr val="0070C0"/>
                </a:solidFill>
                <a:latin typeface="+mj-lt"/>
                <a:ea typeface="Georgia"/>
                <a:cs typeface="Georgia"/>
                <a:sym typeface="Georgia"/>
              </a:rPr>
              <a:t>. Question 6</a:t>
            </a:r>
            <a:endParaRPr dirty="0"/>
          </a:p>
        </p:txBody>
      </p:sp>
      <p:sp>
        <p:nvSpPr>
          <p:cNvPr id="711" name="Google Shape;711;p60"/>
          <p:cNvSpPr/>
          <p:nvPr/>
        </p:nvSpPr>
        <p:spPr>
          <a:xfrm>
            <a:off x="400050" y="1501775"/>
            <a:ext cx="2305050" cy="95410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Array-like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Dataframe</a:t>
            </a:r>
            <a:endParaRPr sz="1400" b="0" i="0" u="none" strike="noStrike" cap="none">
              <a:solidFill>
                <a:srgbClr val="000000"/>
              </a:solidFill>
              <a:latin typeface="Georgia"/>
              <a:ea typeface="Georgia"/>
              <a:cs typeface="Georgia"/>
              <a:sym typeface="Georgia"/>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Series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Calibri"/>
              <a:buAutoNum type="alphaUcPeriod"/>
            </a:pPr>
            <a:r>
              <a:rPr lang="en-US" sz="1400" b="0" i="0" u="none" strike="noStrike" cap="none">
                <a:solidFill>
                  <a:srgbClr val="000000"/>
                </a:solidFill>
                <a:latin typeface="Georgia"/>
                <a:ea typeface="Georgia"/>
                <a:cs typeface="Georgia"/>
                <a:sym typeface="Georgia"/>
              </a:rPr>
              <a:t>Dictionary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11465"/>
            <a:ext cx="4610100" cy="215444"/>
          </a:xfrm>
        </p:spPr>
        <p:txBody>
          <a:bodyPr/>
          <a:lstStyle/>
          <a:p>
            <a:pPr algn="ctr"/>
            <a:r>
              <a:rPr lang="en-US" dirty="0"/>
              <a:t>F</a:t>
            </a:r>
            <a:r>
              <a:rPr lang="en-US" baseline="-25000" dirty="0"/>
              <a:t>1 </a:t>
            </a:r>
            <a:r>
              <a:rPr lang="en-US" dirty="0"/>
              <a:t>score</a:t>
            </a:r>
          </a:p>
        </p:txBody>
      </p:sp>
      <p:pic>
        <p:nvPicPr>
          <p:cNvPr id="5" name="Рисунок 4"/>
          <p:cNvPicPr>
            <a:picLocks noChangeAspect="1"/>
          </p:cNvPicPr>
          <p:nvPr/>
        </p:nvPicPr>
        <p:blipFill>
          <a:blip r:embed="rId2"/>
          <a:stretch>
            <a:fillRect/>
          </a:stretch>
        </p:blipFill>
        <p:spPr>
          <a:xfrm>
            <a:off x="1226343" y="1349375"/>
            <a:ext cx="2157413" cy="319617"/>
          </a:xfrm>
          <a:prstGeom prst="rect">
            <a:avLst/>
          </a:prstGeom>
        </p:spPr>
      </p:pic>
      <p:sp>
        <p:nvSpPr>
          <p:cNvPr id="7" name="Прямоугольник 6"/>
          <p:cNvSpPr/>
          <p:nvPr/>
        </p:nvSpPr>
        <p:spPr>
          <a:xfrm>
            <a:off x="323850" y="775211"/>
            <a:ext cx="4114800" cy="430887"/>
          </a:xfrm>
          <a:prstGeom prst="rect">
            <a:avLst/>
          </a:prstGeom>
        </p:spPr>
        <p:txBody>
          <a:bodyPr wrap="square">
            <a:spAutoFit/>
          </a:bodyPr>
          <a:lstStyle/>
          <a:p>
            <a:r>
              <a:rPr lang="en-US" sz="1100" dirty="0">
                <a:latin typeface="Georgia" panose="02040502050405020303" pitchFamily="18" charset="0"/>
              </a:rPr>
              <a:t>Is the harmonic mean of precision and recall metrics. It is also named as Dice similarity coefficient, DSC or </a:t>
            </a:r>
            <a:r>
              <a:rPr lang="en-US" sz="1100" dirty="0" err="1">
                <a:latin typeface="Georgia" panose="02040502050405020303" pitchFamily="18" charset="0"/>
              </a:rPr>
              <a:t>Sørensen</a:t>
            </a:r>
            <a:r>
              <a:rPr lang="en-US" sz="1100" dirty="0">
                <a:latin typeface="Georgia" panose="02040502050405020303" pitchFamily="18" charset="0"/>
              </a:rPr>
              <a:t> index</a:t>
            </a:r>
          </a:p>
        </p:txBody>
      </p:sp>
      <p:pic>
        <p:nvPicPr>
          <p:cNvPr id="8" name="Рисунок 7"/>
          <p:cNvPicPr>
            <a:picLocks noChangeAspect="1"/>
          </p:cNvPicPr>
          <p:nvPr/>
        </p:nvPicPr>
        <p:blipFill>
          <a:blip r:embed="rId3"/>
          <a:stretch>
            <a:fillRect/>
          </a:stretch>
        </p:blipFill>
        <p:spPr>
          <a:xfrm>
            <a:off x="400050" y="2187575"/>
            <a:ext cx="3971925" cy="501535"/>
          </a:xfrm>
          <a:prstGeom prst="rect">
            <a:avLst/>
          </a:prstGeom>
        </p:spPr>
      </p:pic>
      <p:sp>
        <p:nvSpPr>
          <p:cNvPr id="9" name="TextBox 8"/>
          <p:cNvSpPr txBox="1"/>
          <p:nvPr/>
        </p:nvSpPr>
        <p:spPr>
          <a:xfrm>
            <a:off x="1803148" y="1819305"/>
            <a:ext cx="1003801" cy="261610"/>
          </a:xfrm>
          <a:prstGeom prst="rect">
            <a:avLst/>
          </a:prstGeom>
          <a:noFill/>
        </p:spPr>
        <p:txBody>
          <a:bodyPr wrap="none" rtlCol="0">
            <a:spAutoFit/>
          </a:bodyPr>
          <a:lstStyle/>
          <a:p>
            <a:r>
              <a:rPr lang="en-US" sz="1100" dirty="0">
                <a:latin typeface="Georgia" panose="02040502050405020303" pitchFamily="18" charset="0"/>
              </a:rPr>
              <a:t>Identically</a:t>
            </a:r>
            <a:r>
              <a:rPr lang="ru-RU" sz="1100" dirty="0">
                <a:latin typeface="Georgia" panose="02040502050405020303" pitchFamily="18" charset="0"/>
              </a:rPr>
              <a:t> </a:t>
            </a:r>
            <a:r>
              <a:rPr lang="en-US" sz="1100" dirty="0">
                <a:latin typeface="Georgia" panose="02040502050405020303" pitchFamily="18" charset="0"/>
              </a:rPr>
              <a:t>to</a:t>
            </a:r>
          </a:p>
        </p:txBody>
      </p:sp>
    </p:spTree>
    <p:extLst>
      <p:ext uri="{BB962C8B-B14F-4D97-AF65-F5344CB8AC3E}">
        <p14:creationId xmlns:p14="http://schemas.microsoft.com/office/powerpoint/2010/main" val="23106343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4603</Words>
  <Application>Microsoft Office PowerPoint</Application>
  <PresentationFormat>Custom</PresentationFormat>
  <Paragraphs>1016</Paragraphs>
  <Slides>88</Slides>
  <Notes>74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102" baseType="lpstr">
      <vt:lpstr>Bookman Old Style</vt:lpstr>
      <vt:lpstr>Times New Roman</vt:lpstr>
      <vt:lpstr>Georgia</vt:lpstr>
      <vt:lpstr>Arial</vt:lpstr>
      <vt:lpstr>Palatino Linotype</vt:lpstr>
      <vt:lpstr>Calibri</vt:lpstr>
      <vt:lpstr>PMingLiU</vt:lpstr>
      <vt:lpstr>Courier New</vt:lpstr>
      <vt:lpstr>Lucida Sans</vt:lpstr>
      <vt:lpstr>Cambria Math</vt:lpstr>
      <vt:lpstr>Lucida Sans Unicode</vt:lpstr>
      <vt:lpstr>Consolas</vt:lpstr>
      <vt:lpstr>Office Theme</vt:lpstr>
      <vt:lpstr>Equation</vt:lpstr>
      <vt:lpstr>`</vt:lpstr>
      <vt:lpstr>Agenda</vt:lpstr>
      <vt:lpstr>Classification Problems</vt:lpstr>
      <vt:lpstr>TPR &amp; FNR</vt:lpstr>
      <vt:lpstr>TNR &amp; FPR</vt:lpstr>
      <vt:lpstr>PPV &amp; FDR</vt:lpstr>
      <vt:lpstr>NPV &amp; FOR</vt:lpstr>
      <vt:lpstr>Accuracy</vt:lpstr>
      <vt:lpstr>F1 score</vt:lpstr>
      <vt:lpstr>Types of errors</vt:lpstr>
      <vt:lpstr>Quiz practice. Confusion matrix questions</vt:lpstr>
      <vt:lpstr>Classification metrics quiz. FP &amp; FN</vt:lpstr>
      <vt:lpstr>Classification metrics quiz. Accuracy advantages</vt:lpstr>
      <vt:lpstr>Classification metrics quiz. Accuracy disadvantages</vt:lpstr>
      <vt:lpstr>Classification metrics quiz. Python</vt:lpstr>
      <vt:lpstr>Classification report</vt:lpstr>
      <vt:lpstr>Classification metrics quiz. Interpretation</vt:lpstr>
      <vt:lpstr>Ideal prior</vt:lpstr>
      <vt:lpstr>Ideal prior classifier</vt:lpstr>
      <vt:lpstr>Ideal prior</vt:lpstr>
      <vt:lpstr>Ideal prior</vt:lpstr>
      <vt:lpstr>Estimating prior probabilities</vt:lpstr>
      <vt:lpstr>Ideal Bayes</vt:lpstr>
      <vt:lpstr>Ideal Bayes</vt:lpstr>
      <vt:lpstr>Ideal Bayes</vt:lpstr>
      <vt:lpstr>Ideal Bayes</vt:lpstr>
      <vt:lpstr>PowerPoint Presentation</vt:lpstr>
      <vt:lpstr>Ideal Bayes</vt:lpstr>
      <vt:lpstr>Estimating joint and conditional probabilities</vt:lpstr>
      <vt:lpstr>Estimating joint and conditional probabilities</vt:lpstr>
      <vt:lpstr>Bayes classifier quiz practice</vt:lpstr>
      <vt:lpstr>Two predictors</vt:lpstr>
      <vt:lpstr>Two predictors</vt:lpstr>
      <vt:lpstr>Two predictors</vt:lpstr>
      <vt:lpstr>Fully estimated Bayes classifier example</vt:lpstr>
      <vt:lpstr>Conditional independence assumption</vt:lpstr>
      <vt:lpstr>Conditional independence assumption</vt:lpstr>
      <vt:lpstr>Conditional independence assumption</vt:lpstr>
      <vt:lpstr>Conditional independence assumption</vt:lpstr>
      <vt:lpstr>Joint estimation based on independence</vt:lpstr>
      <vt:lpstr>Joint estimation based on independence. Example</vt:lpstr>
      <vt:lpstr>Joint estimation based on independence</vt:lpstr>
      <vt:lpstr>PowerPoint Presentation</vt:lpstr>
      <vt:lpstr>Naive Bayesian classifier</vt:lpstr>
      <vt:lpstr>Naive Bayesian classifier</vt:lpstr>
      <vt:lpstr>Naive Bayesian classifier</vt:lpstr>
      <vt:lpstr>Naive Bayesian classifier</vt:lpstr>
      <vt:lpstr>Naive Bayesian: The Basic Idea</vt:lpstr>
      <vt:lpstr>Usage</vt:lpstr>
      <vt:lpstr>Solution – Naive Bayes  </vt:lpstr>
      <vt:lpstr>Calculation</vt:lpstr>
      <vt:lpstr>Example: Financial Fraud</vt:lpstr>
      <vt:lpstr>PowerPoint Presentation</vt:lpstr>
      <vt:lpstr>Exact Bayes Calculations</vt:lpstr>
      <vt:lpstr>Naïve Bayes Calculations  </vt:lpstr>
      <vt:lpstr>Naïve Bayes, cont.</vt:lpstr>
      <vt:lpstr>Independence Assumption</vt:lpstr>
      <vt:lpstr>Example - Flight Delays</vt:lpstr>
      <vt:lpstr>Data Prep   </vt:lpstr>
      <vt:lpstr>Dummies and Partitioning  </vt:lpstr>
      <vt:lpstr>Run Naive Bayes</vt:lpstr>
      <vt:lpstr>Advantages</vt:lpstr>
      <vt:lpstr>Shortcomings</vt:lpstr>
      <vt:lpstr>Classification metrics quiz practice</vt:lpstr>
      <vt:lpstr>Classification metrics quiz practice</vt:lpstr>
      <vt:lpstr>Classification metrics quiz practice</vt:lpstr>
      <vt:lpstr>Classification metrics quiz practice</vt:lpstr>
      <vt:lpstr>Classification metrics quiz practice</vt:lpstr>
      <vt:lpstr>Naive Bayes in Python</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Bayes classifier quiz practice 1</vt:lpstr>
      <vt:lpstr>PowerPoint Presentation</vt:lpstr>
      <vt:lpstr>PowerPoint Presentation</vt:lpstr>
      <vt:lpstr> </vt:lpstr>
      <vt:lpstr> </vt:lpstr>
      <vt:lpstr> </vt:lpstr>
      <vt:lpstr>Bayes classifier quiz practice 2. Question 5</vt:lpstr>
      <vt:lpstr>Bayes classifier quiz practice 2. Question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boris garbuzov</dc:creator>
  <cp:lastModifiedBy>boris garbuzov</cp:lastModifiedBy>
  <cp:revision>21</cp:revision>
  <dcterms:created xsi:type="dcterms:W3CDTF">2020-08-29T13:27:38Z</dcterms:created>
  <dcterms:modified xsi:type="dcterms:W3CDTF">2021-05-01T19:57:05Z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2020-08-29T00:00:00Z</vt:filetime>
  </property>
</Properties>
</file>