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9"/>
  </p:notesMasterIdLst>
  <p:sldIdLst>
    <p:sldId id="256" r:id="rId2"/>
    <p:sldId id="257" r:id="rId3"/>
    <p:sldId id="427" r:id="rId4"/>
    <p:sldId id="428" r:id="rId5"/>
    <p:sldId id="258" r:id="rId6"/>
    <p:sldId id="393" r:id="rId7"/>
    <p:sldId id="394" r:id="rId8"/>
    <p:sldId id="395" r:id="rId9"/>
    <p:sldId id="396" r:id="rId10"/>
    <p:sldId id="397" r:id="rId11"/>
    <p:sldId id="398" r:id="rId12"/>
    <p:sldId id="399" r:id="rId13"/>
    <p:sldId id="409" r:id="rId14"/>
    <p:sldId id="410" r:id="rId15"/>
    <p:sldId id="411" r:id="rId16"/>
    <p:sldId id="413" r:id="rId17"/>
    <p:sldId id="412" r:id="rId18"/>
    <p:sldId id="414" r:id="rId19"/>
    <p:sldId id="415" r:id="rId20"/>
    <p:sldId id="417" r:id="rId21"/>
    <p:sldId id="418" r:id="rId22"/>
    <p:sldId id="419" r:id="rId23"/>
    <p:sldId id="420" r:id="rId24"/>
    <p:sldId id="421" r:id="rId25"/>
    <p:sldId id="401" r:id="rId26"/>
    <p:sldId id="416"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9" r:id="rId54"/>
    <p:sldId id="285" r:id="rId55"/>
    <p:sldId id="286" r:id="rId56"/>
    <p:sldId id="287" r:id="rId57"/>
    <p:sldId id="288"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403" r:id="rId74"/>
    <p:sldId id="404" r:id="rId75"/>
    <p:sldId id="405" r:id="rId76"/>
    <p:sldId id="406" r:id="rId77"/>
    <p:sldId id="407" r:id="rId78"/>
    <p:sldId id="422" r:id="rId79"/>
    <p:sldId id="423" r:id="rId80"/>
    <p:sldId id="424" r:id="rId81"/>
    <p:sldId id="425" r:id="rId82"/>
    <p:sldId id="426" r:id="rId83"/>
    <p:sldId id="314" r:id="rId84"/>
    <p:sldId id="389" r:id="rId85"/>
    <p:sldId id="390" r:id="rId86"/>
    <p:sldId id="391" r:id="rId87"/>
    <p:sldId id="400" r:id="rId88"/>
    <p:sldId id="388" r:id="rId89"/>
    <p:sldId id="402" r:id="rId90"/>
    <p:sldId id="315" r:id="rId91"/>
    <p:sldId id="316" r:id="rId92"/>
    <p:sldId id="317" r:id="rId93"/>
    <p:sldId id="318" r:id="rId94"/>
    <p:sldId id="319" r:id="rId95"/>
    <p:sldId id="320" r:id="rId96"/>
    <p:sldId id="321" r:id="rId97"/>
    <p:sldId id="322" r:id="rId98"/>
    <p:sldId id="323" r:id="rId99"/>
    <p:sldId id="324" r:id="rId100"/>
    <p:sldId id="408" r:id="rId101"/>
    <p:sldId id="307" r:id="rId102"/>
    <p:sldId id="308" r:id="rId103"/>
    <p:sldId id="309" r:id="rId104"/>
    <p:sldId id="310" r:id="rId105"/>
    <p:sldId id="311" r:id="rId106"/>
    <p:sldId id="312" r:id="rId107"/>
    <p:sldId id="313" r:id="rId108"/>
  </p:sldIdLst>
  <p:sldSz cx="4610100" cy="3460750"/>
  <p:notesSz cx="4610100" cy="3460750"/>
  <p:embeddedFontLst>
    <p:embeddedFont>
      <p:font typeface="Calibri" panose="020F0502020204030204" pitchFamily="34" charset="0"/>
      <p:regular r:id="rId110"/>
      <p:bold r:id="rId111"/>
      <p:italic r:id="rId112"/>
      <p:boldItalic r:id="rId113"/>
    </p:embeddedFont>
    <p:embeddedFont>
      <p:font typeface="Cambria Math" panose="02040503050406030204" pitchFamily="18" charset="0"/>
      <p:regular r:id="rId114"/>
    </p:embeddedFont>
    <p:embeddedFont>
      <p:font typeface="Consolas" panose="020B0609020204030204" pitchFamily="49" charset="0"/>
      <p:regular r:id="rId115"/>
      <p:bold r:id="rId116"/>
      <p:italic r:id="rId117"/>
      <p:boldItalic r:id="rId118"/>
    </p:embeddedFont>
    <p:embeddedFont>
      <p:font typeface="Bookman Old Style" panose="02050604050505020204" pitchFamily="18" charset="0"/>
      <p:regular r:id="rId119"/>
      <p:bold r:id="rId120"/>
      <p:italic r:id="rId121"/>
      <p:boldItalic r:id="rId122"/>
    </p:embeddedFont>
    <p:embeddedFont>
      <p:font typeface="Lucida Sans Unicode" panose="020B0602030504020204" pitchFamily="34" charset="0"/>
      <p:regular r:id="rId123"/>
    </p:embeddedFont>
    <p:embeddedFont>
      <p:font typeface="Lucida Sans" panose="020B0602030504020204" pitchFamily="34" charset="0"/>
      <p:regular r:id="rId124"/>
      <p:bold r:id="rId125"/>
      <p:italic r:id="rId126"/>
      <p:boldItalic r:id="rId127"/>
    </p:embeddedFont>
    <p:embeddedFont>
      <p:font typeface="PMingLiU" panose="020B0604020202020204" charset="-120"/>
      <p:regular r:id="rId128"/>
    </p:embeddedFont>
    <p:embeddedFont>
      <p:font typeface="Georgia" panose="02040502050405020303" pitchFamily="18" charset="0"/>
      <p:regular r:id="rId129"/>
      <p:bold r:id="rId130"/>
      <p:italic r:id="rId131"/>
      <p:boldItalic r:id="rId132"/>
    </p:embeddedFont>
    <p:embeddedFont>
      <p:font typeface="Palatino Linotype" panose="02040502050505030304" pitchFamily="18" charset="0"/>
      <p:regular r:id="rId133"/>
      <p:bold r:id="rId134"/>
      <p:italic r:id="rId135"/>
      <p:boldItalic r:id="rId1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7" roundtripDataSignature="AMtx7mgGYVOcJeCNrE9WwPwPpsEV1rpV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EFB82E-E45C-4DF4-AFD7-8C2AADFE851E}">
  <a:tblStyle styleId="{48EFB82E-E45C-4DF4-AFD7-8C2AADFE851E}"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b="off" i="off"/>
      <a:tcStyle>
        <a:tcBdr/>
      </a:tcStyle>
    </a:seCell>
    <a:swCell>
      <a:tcTxStyle b="off" i="off"/>
      <a:tcStyle>
        <a:tcBdr/>
      </a:tcStyle>
    </a:swCell>
    <a:firstRow>
      <a:tcTxStyle b="on" i="off"/>
      <a:tcStyle>
        <a:tcBdr/>
        <a:fill>
          <a:solidFill>
            <a:srgbClr val="E8ECF4"/>
          </a:solidFill>
        </a:fill>
      </a:tcStyle>
    </a:firstRow>
    <a:neCell>
      <a:tcTxStyle b="off" i="off"/>
      <a:tcStyle>
        <a:tcBdr/>
      </a:tcStyle>
    </a:neCell>
    <a:nwCell>
      <a:tcTxStyle b="off" i="off"/>
      <a:tcStyle>
        <a:tcBdr/>
      </a:tcStyle>
    </a:nwCell>
  </a:tblStyle>
  <a:tblStyle styleId="{018AD3C5-F45F-4AC2-9C20-17E71BC9552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23F0C3C-ABBB-4C08-A10C-7B51948847E9}"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1526" y="101"/>
      </p:cViewPr>
      <p:guideLst>
        <p:guide orient="horz" pos="2880"/>
        <p:guide pos="216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8.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4.fntdata"/><Relationship Id="rId128" Type="http://schemas.openxmlformats.org/officeDocument/2006/relationships/font" Target="fonts/font1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4.fntdata"/><Relationship Id="rId118" Type="http://schemas.openxmlformats.org/officeDocument/2006/relationships/font" Target="fonts/font9.fntdata"/><Relationship Id="rId134" Type="http://schemas.openxmlformats.org/officeDocument/2006/relationships/font" Target="fonts/font25.fntdata"/><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5.fntdata"/><Relationship Id="rId129" Type="http://schemas.openxmlformats.org/officeDocument/2006/relationships/font" Target="fonts/font20.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5.fntdata"/><Relationship Id="rId119" Type="http://schemas.openxmlformats.org/officeDocument/2006/relationships/font" Target="fonts/font10.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21.fntdata"/><Relationship Id="rId135" Type="http://schemas.openxmlformats.org/officeDocument/2006/relationships/font" Target="fonts/font26.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1.fntdata"/><Relationship Id="rId125" Type="http://schemas.openxmlformats.org/officeDocument/2006/relationships/font" Target="fonts/font16.fntdata"/><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fntdata"/><Relationship Id="rId115" Type="http://schemas.openxmlformats.org/officeDocument/2006/relationships/font" Target="fonts/font6.fntdata"/><Relationship Id="rId131" Type="http://schemas.openxmlformats.org/officeDocument/2006/relationships/font" Target="fonts/font22.fntdata"/><Relationship Id="rId136" Type="http://schemas.openxmlformats.org/officeDocument/2006/relationships/font" Target="fonts/font2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2.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7.fntdata"/><Relationship Id="rId13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fntdata"/><Relationship Id="rId132" Type="http://schemas.openxmlformats.org/officeDocument/2006/relationships/font" Target="fonts/font2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font" Target="fonts/font3.fntdata"/><Relationship Id="rId133" Type="http://schemas.openxmlformats.org/officeDocument/2006/relationships/font" Target="fonts/font24.fntdata"/><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4588" y="685800"/>
            <a:ext cx="4568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732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22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6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4313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3513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152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901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097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22: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2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2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2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33: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5297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3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4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4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341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4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46: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5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8523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4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4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5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5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2d657862f_0_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d2d657862f_0_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2d657862f_0_1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gd2d657862f_0_1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2d657862f_0_1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gd2d657862f_0_1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2d657862f_0_2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d2d657862f_0_2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2d657862f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gd2d657862f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2d657862f_0_3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gd2d657862f_0_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2d657862f_0_3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gd2d657862f_0_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d2d657862f_0_4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d2d657862f_0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2d657862f_0_5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d2d657862f_0_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2d657862f_0_59: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gd2d657862f_0_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30a40e25c_0_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gd30a40e25c_0_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8113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30a40e25c_0_7: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gd30a40e25c_0_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30a40e25c_0_1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gd30a40e25c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2d657862f_0_6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d2d657862f_0_6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30a40e25c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d30a40e25c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02245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01809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4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4586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5064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5695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90078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3862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4976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10258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89242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6944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2545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46155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4113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9417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727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89947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67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68294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30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509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30102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4888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5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5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45467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p5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0" name="Google Shape;700;p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62"/>
          <p:cNvSpPr txBox="1">
            <a:spLocks noGrp="1"/>
          </p:cNvSpPr>
          <p:nvPr>
            <p:ph type="ctrTitle"/>
          </p:nvPr>
        </p:nvSpPr>
        <p:spPr>
          <a:xfrm>
            <a:off x="576263" y="566377"/>
            <a:ext cx="3457575" cy="12048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226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ubTitle" idx="1"/>
          </p:nvPr>
        </p:nvSpPr>
        <p:spPr>
          <a:xfrm>
            <a:off x="576263" y="1817695"/>
            <a:ext cx="3457575" cy="835547"/>
          </a:xfrm>
          <a:prstGeom prst="rect">
            <a:avLst/>
          </a:prstGeom>
          <a:noFill/>
          <a:ln>
            <a:noFill/>
          </a:ln>
        </p:spPr>
        <p:txBody>
          <a:bodyPr spcFirstLastPara="1" wrap="square" lIns="91425" tIns="45700" rIns="91425" bIns="45700" anchor="t" anchorCtr="0">
            <a:noAutofit/>
          </a:bodyPr>
          <a:lstStyle>
            <a:lvl1pPr lvl="0" algn="ctr">
              <a:lnSpc>
                <a:spcPct val="90000"/>
              </a:lnSpc>
              <a:spcBef>
                <a:spcPts val="378"/>
              </a:spcBef>
              <a:spcAft>
                <a:spcPts val="0"/>
              </a:spcAft>
              <a:buClr>
                <a:schemeClr val="dk1"/>
              </a:buClr>
              <a:buSzPts val="2400"/>
              <a:buFont typeface="PMingLiU"/>
              <a:buNone/>
              <a:defRPr sz="907"/>
            </a:lvl1pPr>
            <a:lvl2pPr lvl="1" algn="ctr">
              <a:lnSpc>
                <a:spcPct val="90000"/>
              </a:lnSpc>
              <a:spcBef>
                <a:spcPts val="189"/>
              </a:spcBef>
              <a:spcAft>
                <a:spcPts val="0"/>
              </a:spcAft>
              <a:buClr>
                <a:schemeClr val="dk1"/>
              </a:buClr>
              <a:buSzPts val="2000"/>
              <a:buFont typeface="Calibri"/>
              <a:buNone/>
              <a:defRPr sz="756"/>
            </a:lvl2pPr>
            <a:lvl3pPr lvl="2" algn="ctr">
              <a:lnSpc>
                <a:spcPct val="90000"/>
              </a:lnSpc>
              <a:spcBef>
                <a:spcPts val="189"/>
              </a:spcBef>
              <a:spcAft>
                <a:spcPts val="0"/>
              </a:spcAft>
              <a:buClr>
                <a:schemeClr val="dk1"/>
              </a:buClr>
              <a:buSzPts val="1800"/>
              <a:buFont typeface="Calibri"/>
              <a:buNone/>
              <a:defRPr sz="681"/>
            </a:lvl3pPr>
            <a:lvl4pPr lvl="3" algn="ctr">
              <a:lnSpc>
                <a:spcPct val="90000"/>
              </a:lnSpc>
              <a:spcBef>
                <a:spcPts val="189"/>
              </a:spcBef>
              <a:spcAft>
                <a:spcPts val="0"/>
              </a:spcAft>
              <a:buClr>
                <a:schemeClr val="dk1"/>
              </a:buClr>
              <a:buSzPts val="1600"/>
              <a:buFont typeface="Calibri"/>
              <a:buNone/>
              <a:defRPr sz="605"/>
            </a:lvl4pPr>
            <a:lvl5pPr lvl="4" algn="ctr">
              <a:lnSpc>
                <a:spcPct val="90000"/>
              </a:lnSpc>
              <a:spcBef>
                <a:spcPts val="189"/>
              </a:spcBef>
              <a:spcAft>
                <a:spcPts val="0"/>
              </a:spcAft>
              <a:buClr>
                <a:schemeClr val="dk1"/>
              </a:buClr>
              <a:buSzPts val="1600"/>
              <a:buFont typeface="Calibri"/>
              <a:buNone/>
              <a:defRPr sz="605"/>
            </a:lvl5pPr>
            <a:lvl6pPr lvl="5" algn="ctr">
              <a:lnSpc>
                <a:spcPct val="90000"/>
              </a:lnSpc>
              <a:spcBef>
                <a:spcPts val="189"/>
              </a:spcBef>
              <a:spcAft>
                <a:spcPts val="0"/>
              </a:spcAft>
              <a:buClr>
                <a:schemeClr val="dk1"/>
              </a:buClr>
              <a:buSzPts val="1600"/>
              <a:buFont typeface="Calibri"/>
              <a:buNone/>
              <a:defRPr sz="605"/>
            </a:lvl6pPr>
            <a:lvl7pPr lvl="6" algn="ctr">
              <a:lnSpc>
                <a:spcPct val="90000"/>
              </a:lnSpc>
              <a:spcBef>
                <a:spcPts val="189"/>
              </a:spcBef>
              <a:spcAft>
                <a:spcPts val="0"/>
              </a:spcAft>
              <a:buClr>
                <a:schemeClr val="dk1"/>
              </a:buClr>
              <a:buSzPts val="1600"/>
              <a:buFont typeface="Calibri"/>
              <a:buNone/>
              <a:defRPr sz="605"/>
            </a:lvl7pPr>
            <a:lvl8pPr lvl="7" algn="ctr">
              <a:lnSpc>
                <a:spcPct val="90000"/>
              </a:lnSpc>
              <a:spcBef>
                <a:spcPts val="189"/>
              </a:spcBef>
              <a:spcAft>
                <a:spcPts val="0"/>
              </a:spcAft>
              <a:buClr>
                <a:schemeClr val="dk1"/>
              </a:buClr>
              <a:buSzPts val="1600"/>
              <a:buFont typeface="Calibri"/>
              <a:buNone/>
              <a:defRPr sz="605"/>
            </a:lvl8pPr>
            <a:lvl9pPr lvl="8" algn="ctr">
              <a:lnSpc>
                <a:spcPct val="90000"/>
              </a:lnSpc>
              <a:spcBef>
                <a:spcPts val="189"/>
              </a:spcBef>
              <a:spcAft>
                <a:spcPts val="0"/>
              </a:spcAft>
              <a:buClr>
                <a:schemeClr val="dk1"/>
              </a:buClr>
              <a:buSzPts val="1600"/>
              <a:buFont typeface="Calibri"/>
              <a:buNone/>
              <a:defRPr sz="605"/>
            </a:lvl9pPr>
          </a:lstStyle>
          <a:p>
            <a:endParaRPr/>
          </a:p>
        </p:txBody>
      </p:sp>
      <p:sp>
        <p:nvSpPr>
          <p:cNvPr id="19" name="Google Shape;19;p62"/>
          <p:cNvSpPr txBox="1">
            <a:spLocks noGrp="1"/>
          </p:cNvSpPr>
          <p:nvPr>
            <p:ph type="dt" idx="10"/>
          </p:nvPr>
        </p:nvSpPr>
        <p:spPr>
          <a:xfrm>
            <a:off x="316944" y="3207603"/>
            <a:ext cx="1037273" cy="1842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62"/>
          <p:cNvSpPr txBox="1">
            <a:spLocks noGrp="1"/>
          </p:cNvSpPr>
          <p:nvPr>
            <p:ph type="ftr" idx="11"/>
          </p:nvPr>
        </p:nvSpPr>
        <p:spPr>
          <a:xfrm>
            <a:off x="1527096" y="3207603"/>
            <a:ext cx="1555909" cy="1842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62"/>
          <p:cNvSpPr txBox="1">
            <a:spLocks noGrp="1"/>
          </p:cNvSpPr>
          <p:nvPr>
            <p:ph type="sldNum" idx="12"/>
          </p:nvPr>
        </p:nvSpPr>
        <p:spPr>
          <a:xfrm>
            <a:off x="3255883" y="3207603"/>
            <a:ext cx="1037273" cy="18425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23" name="Google Shape;23;p63"/>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PMingLiU"/>
                <a:ea typeface="PMingLiU"/>
                <a:cs typeface="PMingLiU"/>
                <a:sym typeface="PMingLiU"/>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3"/>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3"/>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
        <p:cNvGrpSpPr/>
        <p:nvPr/>
      </p:nvGrpSpPr>
      <p:grpSpPr>
        <a:xfrm>
          <a:off x="0" y="0"/>
          <a:ext cx="0" cy="0"/>
          <a:chOff x="0" y="0"/>
          <a:chExt cx="0" cy="0"/>
        </a:xfrm>
      </p:grpSpPr>
      <p:sp>
        <p:nvSpPr>
          <p:cNvPr id="29" name="Google Shape;29;p64"/>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4"/>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2"/>
        <p:cNvGrpSpPr/>
        <p:nvPr/>
      </p:nvGrpSpPr>
      <p:grpSpPr>
        <a:xfrm>
          <a:off x="0" y="0"/>
          <a:ext cx="0" cy="0"/>
          <a:chOff x="0" y="0"/>
          <a:chExt cx="0" cy="0"/>
        </a:xfrm>
      </p:grpSpPr>
      <p:sp>
        <p:nvSpPr>
          <p:cNvPr id="33" name="Google Shape;33;p65"/>
          <p:cNvSpPr txBox="1">
            <a:spLocks noGrp="1"/>
          </p:cNvSpPr>
          <p:nvPr>
            <p:ph type="ctrTitle"/>
          </p:nvPr>
        </p:nvSpPr>
        <p:spPr>
          <a:xfrm>
            <a:off x="345757" y="1072832"/>
            <a:ext cx="3918585" cy="72675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5"/>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6"/>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6"/>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7"/>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1"/>
          <p:cNvSpPr/>
          <p:nvPr/>
        </p:nvSpPr>
        <p:spPr>
          <a:xfrm>
            <a:off x="0" y="0"/>
            <a:ext cx="4608004" cy="44999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61"/>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333B2"/>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61"/>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PMingLiU"/>
                <a:ea typeface="PMingLiU"/>
                <a:cs typeface="PMingLiU"/>
                <a:sym typeface="PMingLiU"/>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1"/>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0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87.xml"/><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10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Bayes_classifier"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1.png"/><Relationship Id="rId5" Type="http://schemas.openxmlformats.org/officeDocument/2006/relationships/image" Target="../media/image47.png"/><Relationship Id="rId10" Type="http://schemas.openxmlformats.org/officeDocument/2006/relationships/image" Target="../media/image50.png"/><Relationship Id="rId4" Type="http://schemas.openxmlformats.org/officeDocument/2006/relationships/image" Target="../media/image36.png"/><Relationship Id="rId9" Type="http://schemas.openxmlformats.org/officeDocument/2006/relationships/image" Target="../media/image49.png"/><Relationship Id="rId1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Bayes_error_rat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7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NULL"/></Relationships>
</file>

<file path=ppt/slides/_rels/slide92.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6.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8.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9.xml.rels><?xml version="1.0" encoding="UTF-8" standalone="yes"?>
<Relationships xmlns="http://schemas.openxmlformats.org/package/2006/relationships"><Relationship Id="rId3" Type="http://schemas.openxmlformats.org/officeDocument/2006/relationships/image" Target="../media/image97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576263" y="858178"/>
            <a:ext cx="3457575" cy="902811"/>
          </a:xfrm>
          <a:prstGeom prst="rect">
            <a:avLst/>
          </a:prstGeom>
          <a:noFill/>
          <a:ln>
            <a:noFill/>
          </a:ln>
        </p:spPr>
        <p:txBody>
          <a:bodyPr spcFirstLastPara="1" wrap="square" lIns="34550" tIns="17275" rIns="34550" bIns="17275" anchor="b" anchorCtr="0">
            <a:noAutofit/>
          </a:bodyPr>
          <a:lstStyle/>
          <a:p>
            <a:pPr marL="0" lvl="0" indent="0" algn="ctr" rtl="0">
              <a:lnSpc>
                <a:spcPct val="90000"/>
              </a:lnSpc>
              <a:spcBef>
                <a:spcPts val="0"/>
              </a:spcBef>
              <a:spcAft>
                <a:spcPts val="0"/>
              </a:spcAft>
              <a:buSzPts val="6000"/>
              <a:buNone/>
            </a:pPr>
            <a:r>
              <a:rPr lang="en-US"/>
              <a:t>`</a:t>
            </a:r>
            <a:endParaRPr/>
          </a:p>
        </p:txBody>
      </p:sp>
      <p:sp>
        <p:nvSpPr>
          <p:cNvPr id="55" name="Google Shape;55;p1"/>
          <p:cNvSpPr txBox="1">
            <a:spLocks noGrp="1"/>
          </p:cNvSpPr>
          <p:nvPr>
            <p:ph type="subTitle" idx="1"/>
          </p:nvPr>
        </p:nvSpPr>
        <p:spPr>
          <a:xfrm>
            <a:off x="576263" y="1795805"/>
            <a:ext cx="3457575" cy="626085"/>
          </a:xfrm>
          <a:prstGeom prst="rect">
            <a:avLst/>
          </a:prstGeom>
          <a:noFill/>
          <a:ln>
            <a:noFill/>
          </a:ln>
        </p:spPr>
        <p:txBody>
          <a:bodyPr spcFirstLastPara="1" wrap="square" lIns="34550" tIns="17275" rIns="34550" bIns="17275" anchor="t" anchorCtr="0">
            <a:noAutofit/>
          </a:bodyPr>
          <a:lstStyle/>
          <a:p>
            <a:pPr marL="172867" lvl="0" indent="-153660" algn="ctr" rtl="0">
              <a:lnSpc>
                <a:spcPct val="90000"/>
              </a:lnSpc>
              <a:spcBef>
                <a:spcPts val="378"/>
              </a:spcBef>
              <a:spcAft>
                <a:spcPts val="0"/>
              </a:spcAft>
              <a:buSzPts val="2400"/>
              <a:buFont typeface="PMingLiU"/>
              <a:buNone/>
            </a:pPr>
            <a:endParaRPr/>
          </a:p>
        </p:txBody>
      </p:sp>
      <p:pic>
        <p:nvPicPr>
          <p:cNvPr id="56" name="Google Shape;56;p1" descr="Schulich Ranked #1 in the World in Responsible Business | Schulich ..."/>
          <p:cNvPicPr preferRelativeResize="0"/>
          <p:nvPr/>
        </p:nvPicPr>
        <p:blipFill rotWithShape="1">
          <a:blip r:embed="rId3">
            <a:alphaModFix/>
          </a:blip>
          <a:srcRect t="11735" b="10528"/>
          <a:stretch/>
        </p:blipFill>
        <p:spPr>
          <a:xfrm>
            <a:off x="-15377" y="472681"/>
            <a:ext cx="4610100" cy="2593181"/>
          </a:xfrm>
          <a:prstGeom prst="rect">
            <a:avLst/>
          </a:prstGeom>
          <a:noFill/>
          <a:ln>
            <a:noFill/>
          </a:ln>
        </p:spPr>
      </p:pic>
      <p:sp>
        <p:nvSpPr>
          <p:cNvPr id="57" name="Google Shape;57;p1"/>
          <p:cNvSpPr txBox="1"/>
          <p:nvPr/>
        </p:nvSpPr>
        <p:spPr>
          <a:xfrm>
            <a:off x="265780" y="2937930"/>
            <a:ext cx="1727953"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Business applications of artificial intelligence II</a:t>
            </a:r>
            <a:endParaRPr sz="529" b="0" i="0" u="none" strike="noStrike" cap="none">
              <a:solidFill>
                <a:srgbClr val="000000"/>
              </a:solidFill>
              <a:latin typeface="Arial"/>
              <a:ea typeface="Arial"/>
              <a:cs typeface="Arial"/>
              <a:sym typeface="Arial"/>
            </a:endParaRPr>
          </a:p>
        </p:txBody>
      </p:sp>
      <p:sp>
        <p:nvSpPr>
          <p:cNvPr id="58" name="Google Shape;58;p1"/>
          <p:cNvSpPr txBox="1"/>
          <p:nvPr/>
        </p:nvSpPr>
        <p:spPr>
          <a:xfrm>
            <a:off x="265782" y="2871607"/>
            <a:ext cx="2084225"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dirty="0">
                <a:solidFill>
                  <a:schemeClr val="lt1"/>
                </a:solidFill>
                <a:latin typeface="Arial"/>
                <a:ea typeface="Arial"/>
                <a:cs typeface="Arial"/>
                <a:sym typeface="Arial"/>
              </a:rPr>
              <a:t>SCHULICH SCHOOL OF BUSINESS |  MMAI 5090</a:t>
            </a:r>
            <a:endParaRPr sz="529" b="0" i="0" u="none" strike="noStrike" cap="none" dirty="0">
              <a:solidFill>
                <a:srgbClr val="000000"/>
              </a:solidFill>
              <a:latin typeface="Arial"/>
              <a:ea typeface="Arial"/>
              <a:cs typeface="Arial"/>
              <a:sym typeface="Arial"/>
            </a:endParaRPr>
          </a:p>
        </p:txBody>
      </p:sp>
      <p:sp>
        <p:nvSpPr>
          <p:cNvPr id="59" name="Google Shape;59;p1"/>
          <p:cNvSpPr txBox="1"/>
          <p:nvPr/>
        </p:nvSpPr>
        <p:spPr>
          <a:xfrm>
            <a:off x="4953334" y="2937930"/>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2020</a:t>
            </a:r>
            <a:endParaRPr sz="529" b="0" i="0" u="none" strike="noStrike" cap="none">
              <a:solidFill>
                <a:srgbClr val="000000"/>
              </a:solidFill>
              <a:latin typeface="Arial"/>
              <a:ea typeface="Arial"/>
              <a:cs typeface="Arial"/>
              <a:sym typeface="Arial"/>
            </a:endParaRPr>
          </a:p>
        </p:txBody>
      </p:sp>
      <p:sp>
        <p:nvSpPr>
          <p:cNvPr id="60" name="Google Shape;60;p1"/>
          <p:cNvSpPr txBox="1"/>
          <p:nvPr/>
        </p:nvSpPr>
        <p:spPr>
          <a:xfrm>
            <a:off x="4953334" y="2871607"/>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MODULE 1</a:t>
            </a:r>
            <a:endParaRPr sz="529"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4">
            <a:alphaModFix/>
          </a:blip>
          <a:srcRect l="13066" t="17107" r="49469" b="2689"/>
          <a:stretch/>
        </p:blipFill>
        <p:spPr>
          <a:xfrm>
            <a:off x="5438609" y="529060"/>
            <a:ext cx="419724" cy="314793"/>
          </a:xfrm>
          <a:prstGeom prst="ellipse">
            <a:avLst/>
          </a:prstGeom>
          <a:noFill/>
          <a:ln>
            <a:noFill/>
          </a:ln>
        </p:spPr>
      </p:pic>
      <p:sp>
        <p:nvSpPr>
          <p:cNvPr id="62" name="Google Shape;62;p1"/>
          <p:cNvSpPr/>
          <p:nvPr/>
        </p:nvSpPr>
        <p:spPr>
          <a:xfrm>
            <a:off x="50211" y="464398"/>
            <a:ext cx="1718033" cy="196713"/>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681"/>
              <a:buFont typeface="Arial"/>
              <a:buNone/>
            </a:pPr>
            <a:r>
              <a:rPr lang="en-US" sz="681" b="0" i="0" u="none" strike="noStrike" cap="none" dirty="0">
                <a:solidFill>
                  <a:schemeClr val="lt1"/>
                </a:solidFill>
                <a:latin typeface="Arial"/>
                <a:ea typeface="Arial"/>
                <a:cs typeface="Arial"/>
                <a:sym typeface="Arial"/>
              </a:rPr>
              <a:t>Schulich School of Business MMAI 5090</a:t>
            </a:r>
            <a:endParaRPr sz="681" b="0" i="0" u="none" strike="noStrike" cap="none" dirty="0">
              <a:solidFill>
                <a:schemeClr val="lt1"/>
              </a:solidFill>
              <a:latin typeface="Arial"/>
              <a:ea typeface="Arial"/>
              <a:cs typeface="Arial"/>
              <a:sym typeface="Arial"/>
            </a:endParaRPr>
          </a:p>
        </p:txBody>
      </p:sp>
      <p:sp>
        <p:nvSpPr>
          <p:cNvPr id="63" name="Google Shape;63;p1"/>
          <p:cNvSpPr/>
          <p:nvPr/>
        </p:nvSpPr>
        <p:spPr>
          <a:xfrm>
            <a:off x="217749" y="989020"/>
            <a:ext cx="3092101" cy="1007460"/>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756"/>
              <a:buFont typeface="Arial"/>
              <a:buNone/>
            </a:pPr>
            <a:r>
              <a:rPr lang="en-US" sz="756" b="0" i="0" u="none" strike="noStrike" cap="none">
                <a:solidFill>
                  <a:schemeClr val="lt1"/>
                </a:solidFill>
                <a:latin typeface="Arial"/>
                <a:ea typeface="Arial"/>
                <a:cs typeface="Arial"/>
                <a:sym typeface="Arial"/>
              </a:rPr>
              <a:t>Instructor: Boris Garbuzov</a:t>
            </a:r>
            <a:endParaRPr sz="529" b="0" i="0" u="none" strike="noStrike" cap="none">
              <a:solidFill>
                <a:srgbClr val="000000"/>
              </a:solidFill>
              <a:latin typeface="Arial"/>
              <a:ea typeface="Arial"/>
              <a:cs typeface="Arial"/>
              <a:sym typeface="Arial"/>
            </a:endParaRPr>
          </a:p>
          <a:p>
            <a:pPr marL="0" marR="0" lvl="0" indent="0" algn="l" rtl="0">
              <a:lnSpc>
                <a:spcPct val="100000"/>
              </a:lnSpc>
              <a:spcBef>
                <a:spcPts val="227"/>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681"/>
              <a:buFont typeface="Arial"/>
              <a:buNone/>
            </a:pPr>
            <a:r>
              <a:rPr lang="en-US" sz="681" b="0" i="0" u="none" strike="noStrike" cap="none">
                <a:solidFill>
                  <a:schemeClr val="lt1"/>
                </a:solidFill>
                <a:latin typeface="Arial"/>
                <a:ea typeface="Arial"/>
                <a:cs typeface="Arial"/>
                <a:sym typeface="Arial"/>
              </a:rPr>
              <a:t>MMAI 5090</a:t>
            </a:r>
            <a:endParaRPr/>
          </a:p>
          <a:p>
            <a:pPr marL="0" marR="0" lvl="0" indent="0" algn="l" rtl="0">
              <a:lnSpc>
                <a:spcPct val="100000"/>
              </a:lnSpc>
              <a:spcBef>
                <a:spcPts val="454"/>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100000"/>
              </a:lnSpc>
              <a:spcBef>
                <a:spcPts val="454"/>
              </a:spcBef>
              <a:spcAft>
                <a:spcPts val="0"/>
              </a:spcAft>
              <a:buClr>
                <a:srgbClr val="000000"/>
              </a:buClr>
              <a:buSzPts val="605"/>
              <a:buFont typeface="Arial"/>
              <a:buNone/>
            </a:pPr>
            <a:r>
              <a:rPr lang="en-US" sz="605" b="0" i="0" u="none" strike="noStrike" cap="none">
                <a:solidFill>
                  <a:schemeClr val="lt1"/>
                </a:solidFill>
                <a:latin typeface="Arial"/>
                <a:ea typeface="Arial"/>
                <a:cs typeface="Arial"/>
                <a:sym typeface="Arial"/>
              </a:rPr>
              <a:t>Summer  2021</a:t>
            </a:r>
            <a:endParaRPr sz="756" b="0" i="0" u="none" strike="noStrike" cap="none">
              <a:solidFill>
                <a:schemeClr val="lt1"/>
              </a:solidFill>
              <a:latin typeface="Arial"/>
              <a:ea typeface="Arial"/>
              <a:cs typeface="Arial"/>
              <a:sym typeface="Arial"/>
            </a:endParaRPr>
          </a:p>
        </p:txBody>
      </p:sp>
      <p:sp>
        <p:nvSpPr>
          <p:cNvPr id="64" name="Google Shape;64;p1"/>
          <p:cNvSpPr/>
          <p:nvPr/>
        </p:nvSpPr>
        <p:spPr>
          <a:xfrm>
            <a:off x="217749" y="667396"/>
            <a:ext cx="4014112" cy="342756"/>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1512"/>
              <a:buFont typeface="Arial"/>
              <a:buNone/>
            </a:pPr>
            <a:r>
              <a:rPr lang="en-US" sz="1512" b="0" i="0" u="none" strike="noStrike" cap="none">
                <a:solidFill>
                  <a:schemeClr val="lt1"/>
                </a:solidFill>
                <a:latin typeface="Arial"/>
                <a:ea typeface="Arial"/>
                <a:cs typeface="Arial"/>
                <a:sym typeface="Arial"/>
              </a:rPr>
              <a:t>Business applications of artificial intelligence II</a:t>
            </a:r>
            <a:endParaRPr sz="1512" b="0" i="0" u="none" strike="noStrike" cap="none">
              <a:solidFill>
                <a:schemeClr val="lt1"/>
              </a:solidFill>
              <a:latin typeface="Arial"/>
              <a:ea typeface="Arial"/>
              <a:cs typeface="Arial"/>
              <a:sym typeface="Arial"/>
            </a:endParaRPr>
          </a:p>
        </p:txBody>
      </p:sp>
      <p:sp>
        <p:nvSpPr>
          <p:cNvPr id="65" name="Google Shape;65;p1"/>
          <p:cNvSpPr txBox="1"/>
          <p:nvPr/>
        </p:nvSpPr>
        <p:spPr>
          <a:xfrm>
            <a:off x="1586575" y="505515"/>
            <a:ext cx="2973314" cy="196713"/>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756"/>
              <a:buFont typeface="Arial"/>
              <a:buNone/>
            </a:pPr>
            <a:r>
              <a:rPr lang="en-US" sz="756" b="1" i="0" u="none" strike="noStrike" cap="none" dirty="0">
                <a:solidFill>
                  <a:schemeClr val="lt1"/>
                </a:solidFill>
                <a:latin typeface="Arial"/>
                <a:ea typeface="Arial"/>
                <a:cs typeface="Arial"/>
                <a:sym typeface="Arial"/>
              </a:rPr>
              <a:t>Week 2 : Classification metrics and Naive Bayes Classifier </a:t>
            </a:r>
            <a:endParaRPr sz="302"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Accuracy</a:t>
            </a:r>
          </a:p>
        </p:txBody>
      </p:sp>
      <p:pic>
        <p:nvPicPr>
          <p:cNvPr id="4" name="Рисунок 3"/>
          <p:cNvPicPr>
            <a:picLocks noChangeAspect="1"/>
          </p:cNvPicPr>
          <p:nvPr/>
        </p:nvPicPr>
        <p:blipFill>
          <a:blip r:embed="rId2"/>
          <a:stretch>
            <a:fillRect/>
          </a:stretch>
        </p:blipFill>
        <p:spPr>
          <a:xfrm>
            <a:off x="2838450" y="663575"/>
            <a:ext cx="1600200" cy="1258221"/>
          </a:xfrm>
          <a:prstGeom prst="rect">
            <a:avLst/>
          </a:prstGeom>
        </p:spPr>
      </p:pic>
      <p:sp>
        <p:nvSpPr>
          <p:cNvPr id="5" name="Овал 4"/>
          <p:cNvSpPr/>
          <p:nvPr/>
        </p:nvSpPr>
        <p:spPr>
          <a:xfrm>
            <a:off x="3600450" y="1109477"/>
            <a:ext cx="838200" cy="81231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TextBox 6"/>
          <p:cNvSpPr txBox="1"/>
          <p:nvPr/>
        </p:nvSpPr>
        <p:spPr>
          <a:xfrm>
            <a:off x="2533872" y="701860"/>
            <a:ext cx="1111202" cy="369332"/>
          </a:xfrm>
          <a:prstGeom prst="rect">
            <a:avLst/>
          </a:prstGeom>
          <a:noFill/>
        </p:spPr>
        <p:txBody>
          <a:bodyPr wrap="none" rtlCol="0">
            <a:spAutoFit/>
          </a:bodyPr>
          <a:lstStyle/>
          <a:p>
            <a:r>
              <a:rPr lang="en-US" dirty="0">
                <a:latin typeface="Georgia" panose="02040502050405020303" pitchFamily="18" charset="0"/>
              </a:rPr>
              <a:t>Accuracy</a:t>
            </a:r>
          </a:p>
        </p:txBody>
      </p:sp>
      <p:sp>
        <p:nvSpPr>
          <p:cNvPr id="12" name="Овал 11"/>
          <p:cNvSpPr/>
          <p:nvPr/>
        </p:nvSpPr>
        <p:spPr>
          <a:xfrm>
            <a:off x="3646842" y="1148159"/>
            <a:ext cx="762000" cy="734954"/>
          </a:xfrm>
          <a:prstGeom prst="ellipse">
            <a:avLst/>
          </a:prstGeom>
          <a:noFill/>
          <a:scene3d>
            <a:camera prst="isometricLeftDown">
              <a:rot lat="3600000" lon="300000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Рисунок 12"/>
          <p:cNvPicPr>
            <a:picLocks noChangeAspect="1"/>
          </p:cNvPicPr>
          <p:nvPr/>
        </p:nvPicPr>
        <p:blipFill>
          <a:blip r:embed="rId3"/>
          <a:stretch>
            <a:fillRect/>
          </a:stretch>
        </p:blipFill>
        <p:spPr>
          <a:xfrm>
            <a:off x="2533872" y="2720975"/>
            <a:ext cx="1988635" cy="381000"/>
          </a:xfrm>
          <a:prstGeom prst="rect">
            <a:avLst/>
          </a:prstGeom>
        </p:spPr>
      </p:pic>
      <p:cxnSp>
        <p:nvCxnSpPr>
          <p:cNvPr id="15" name="Прямая со стрелкой 14"/>
          <p:cNvCxnSpPr>
            <a:stCxn id="4" idx="2"/>
          </p:cNvCxnSpPr>
          <p:nvPr/>
        </p:nvCxnSpPr>
        <p:spPr>
          <a:xfrm>
            <a:off x="3638550" y="1921796"/>
            <a:ext cx="6524"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00050" y="740145"/>
            <a:ext cx="1721024" cy="738664"/>
          </a:xfrm>
          <a:prstGeom prst="rect">
            <a:avLst/>
          </a:prstGeom>
          <a:noFill/>
        </p:spPr>
        <p:txBody>
          <a:bodyPr wrap="square" rtlCol="0">
            <a:spAutoFit/>
          </a:bodyPr>
          <a:lstStyle/>
          <a:p>
            <a:r>
              <a:rPr lang="en-US" sz="1400" dirty="0">
                <a:latin typeface="Georgia" panose="02040502050405020303" pitchFamily="18" charset="0"/>
              </a:rPr>
              <a:t>More interpretable metric</a:t>
            </a:r>
            <a:r>
              <a:rPr lang="ru-RU" sz="1400" dirty="0">
                <a:latin typeface="Georgia" panose="02040502050405020303" pitchFamily="18" charset="0"/>
              </a:rPr>
              <a:t>, </a:t>
            </a:r>
            <a:r>
              <a:rPr lang="en-US" sz="1400" dirty="0">
                <a:latin typeface="Georgia" panose="02040502050405020303" pitchFamily="18" charset="0"/>
              </a:rPr>
              <a:t>but useless on unbalanced sets</a:t>
            </a:r>
          </a:p>
        </p:txBody>
      </p:sp>
    </p:spTree>
    <p:extLst>
      <p:ext uri="{BB962C8B-B14F-4D97-AF65-F5344CB8AC3E}">
        <p14:creationId xmlns:p14="http://schemas.microsoft.com/office/powerpoint/2010/main" val="14100343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228900"/>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p:sp>
        <p:nvSpPr>
          <p:cNvPr id="2" name="Текст 1"/>
          <p:cNvSpPr>
            <a:spLocks noGrp="1"/>
          </p:cNvSpPr>
          <p:nvPr>
            <p:ph type="body" idx="1"/>
          </p:nvPr>
        </p:nvSpPr>
        <p:spPr>
          <a:xfrm>
            <a:off x="330682" y="558729"/>
            <a:ext cx="4061965" cy="313281"/>
          </a:xfrm>
        </p:spPr>
        <p:txBody>
          <a:bodyPr/>
          <a:lstStyle/>
          <a:p>
            <a:pPr marL="1200" indent="-1200"/>
            <a:r>
              <a:rPr lang="en-CA" dirty="0">
                <a:latin typeface="+mn-lt"/>
              </a:rPr>
              <a:t>Q16. </a:t>
            </a:r>
          </a:p>
          <a:p>
            <a:endParaRPr lang="en-US" dirty="0"/>
          </a:p>
          <a:p>
            <a:endParaRPr lang="en-US" dirty="0"/>
          </a:p>
        </p:txBody>
      </p:sp>
      <p:pic>
        <p:nvPicPr>
          <p:cNvPr id="4" name="Picture 3">
            <a:extLst>
              <a:ext uri="{FF2B5EF4-FFF2-40B4-BE49-F238E27FC236}">
                <a16:creationId xmlns:a16="http://schemas.microsoft.com/office/drawing/2014/main" id="{85B36E23-64F5-4E06-A892-372DE581C189}"/>
              </a:ext>
            </a:extLst>
          </p:cNvPr>
          <p:cNvPicPr>
            <a:picLocks noChangeAspect="1"/>
          </p:cNvPicPr>
          <p:nvPr/>
        </p:nvPicPr>
        <p:blipFill>
          <a:blip r:embed="rId3"/>
          <a:stretch>
            <a:fillRect/>
          </a:stretch>
        </p:blipFill>
        <p:spPr>
          <a:xfrm>
            <a:off x="0" y="480453"/>
            <a:ext cx="1689521" cy="916149"/>
          </a:xfrm>
          <a:prstGeom prst="rect">
            <a:avLst/>
          </a:prstGeom>
        </p:spPr>
      </p:pic>
      <p:pic>
        <p:nvPicPr>
          <p:cNvPr id="7" name="Picture 6">
            <a:extLst>
              <a:ext uri="{FF2B5EF4-FFF2-40B4-BE49-F238E27FC236}">
                <a16:creationId xmlns:a16="http://schemas.microsoft.com/office/drawing/2014/main" id="{25F4BDE4-A2AB-4D16-A632-4D4DA061AC6B}"/>
              </a:ext>
            </a:extLst>
          </p:cNvPr>
          <p:cNvPicPr>
            <a:picLocks noChangeAspect="1"/>
          </p:cNvPicPr>
          <p:nvPr/>
        </p:nvPicPr>
        <p:blipFill>
          <a:blip r:embed="rId4"/>
          <a:stretch>
            <a:fillRect/>
          </a:stretch>
        </p:blipFill>
        <p:spPr>
          <a:xfrm>
            <a:off x="1840933" y="558729"/>
            <a:ext cx="2159296" cy="870656"/>
          </a:xfrm>
          <a:prstGeom prst="rect">
            <a:avLst/>
          </a:prstGeom>
        </p:spPr>
      </p:pic>
      <p:sp>
        <p:nvSpPr>
          <p:cNvPr id="9" name="TextBox 8">
            <a:extLst>
              <a:ext uri="{FF2B5EF4-FFF2-40B4-BE49-F238E27FC236}">
                <a16:creationId xmlns:a16="http://schemas.microsoft.com/office/drawing/2014/main" id="{1CCCD398-EA82-4E02-A6F6-4B3F94F2E38C}"/>
              </a:ext>
            </a:extLst>
          </p:cNvPr>
          <p:cNvSpPr txBox="1"/>
          <p:nvPr/>
        </p:nvSpPr>
        <p:spPr>
          <a:xfrm>
            <a:off x="436004" y="1598686"/>
            <a:ext cx="3639433" cy="1708160"/>
          </a:xfrm>
          <a:prstGeom prst="rect">
            <a:avLst/>
          </a:prstGeom>
          <a:noFill/>
        </p:spPr>
        <p:txBody>
          <a:bodyPr wrap="square" rtlCol="0">
            <a:spAutoFit/>
          </a:bodyPr>
          <a:lstStyle/>
          <a:p>
            <a:r>
              <a:rPr lang="en-CA" sz="1050" dirty="0"/>
              <a:t>The code above prints the marginal probabilities. What code precedes it?</a:t>
            </a:r>
          </a:p>
          <a:p>
            <a:endParaRPr lang="en-CA" sz="1050" dirty="0"/>
          </a:p>
          <a:p>
            <a:r>
              <a:rPr lang="en-CA" sz="1050" dirty="0"/>
              <a:t>A.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(y, x)</a:t>
            </a:r>
          </a:p>
          <a:p>
            <a:endParaRPr lang="en-CA" sz="1050" dirty="0"/>
          </a:p>
          <a:p>
            <a:r>
              <a:rPr lang="en-CA" sz="1050" dirty="0"/>
              <a:t>B.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(x, y)</a:t>
            </a:r>
          </a:p>
          <a:p>
            <a:endParaRPr lang="en-CA" sz="1050" dirty="0"/>
          </a:p>
          <a:p>
            <a:r>
              <a:rPr lang="en-CA" sz="1050" dirty="0"/>
              <a:t>C. </a:t>
            </a:r>
            <a:r>
              <a:rPr lang="en-CA" sz="1050" dirty="0" err="1"/>
              <a:t>clf.fit</a:t>
            </a:r>
            <a:r>
              <a:rPr lang="en-CA" sz="1050" dirty="0"/>
              <a:t>(x, y); </a:t>
            </a:r>
            <a:r>
              <a:rPr lang="en-CA" sz="1050" dirty="0" err="1"/>
              <a:t>clf</a:t>
            </a:r>
            <a:r>
              <a:rPr lang="en-CA" sz="1050" dirty="0"/>
              <a:t> = </a:t>
            </a:r>
            <a:r>
              <a:rPr lang="en-CA" sz="1050" dirty="0" err="1"/>
              <a:t>CategoricalNB</a:t>
            </a:r>
            <a:r>
              <a:rPr lang="en-CA" sz="1050" dirty="0"/>
              <a:t>(alpha=0)</a:t>
            </a:r>
          </a:p>
          <a:p>
            <a:endParaRPr lang="en-CA" sz="1050" dirty="0"/>
          </a:p>
          <a:p>
            <a:r>
              <a:rPr lang="en-CA" sz="1050" dirty="0"/>
              <a:t>D. </a:t>
            </a:r>
            <a:r>
              <a:rPr lang="en-CA" sz="1050" dirty="0" err="1"/>
              <a:t>clf.fit</a:t>
            </a:r>
            <a:r>
              <a:rPr lang="en-CA" sz="1050" dirty="0"/>
              <a:t>(y, x); </a:t>
            </a:r>
            <a:r>
              <a:rPr lang="en-CA" sz="1050" dirty="0" err="1"/>
              <a:t>clf</a:t>
            </a:r>
            <a:r>
              <a:rPr lang="en-CA" sz="1050" dirty="0"/>
              <a:t> = </a:t>
            </a:r>
            <a:r>
              <a:rPr lang="en-CA" sz="1050" dirty="0" err="1"/>
              <a:t>CategoricalNB</a:t>
            </a:r>
            <a:r>
              <a:rPr lang="en-CA" sz="1050" dirty="0"/>
              <a:t>(alpha=0)</a:t>
            </a:r>
          </a:p>
        </p:txBody>
      </p:sp>
    </p:spTree>
    <p:extLst>
      <p:ext uri="{BB962C8B-B14F-4D97-AF65-F5344CB8AC3E}">
        <p14:creationId xmlns:p14="http://schemas.microsoft.com/office/powerpoint/2010/main" val="41649600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652"/>
        <p:cNvGrpSpPr/>
        <p:nvPr/>
      </p:nvGrpSpPr>
      <p:grpSpPr>
        <a:xfrm>
          <a:off x="0" y="0"/>
          <a:ext cx="0" cy="0"/>
          <a:chOff x="0" y="0"/>
          <a:chExt cx="0" cy="0"/>
        </a:xfrm>
      </p:grpSpPr>
      <p:pic>
        <p:nvPicPr>
          <p:cNvPr id="653" name="Google Shape;653;p54"/>
          <p:cNvPicPr preferRelativeResize="0"/>
          <p:nvPr/>
        </p:nvPicPr>
        <p:blipFill rotWithShape="1">
          <a:blip r:embed="rId3">
            <a:alphaModFix/>
          </a:blip>
          <a:srcRect/>
          <a:stretch/>
        </p:blipFill>
        <p:spPr>
          <a:xfrm>
            <a:off x="171450" y="1124575"/>
            <a:ext cx="1765093" cy="1039931"/>
          </a:xfrm>
          <a:prstGeom prst="rect">
            <a:avLst/>
          </a:prstGeom>
          <a:noFill/>
          <a:ln>
            <a:noFill/>
          </a:ln>
        </p:spPr>
      </p:pic>
      <p:sp>
        <p:nvSpPr>
          <p:cNvPr id="654" name="Google Shape;654;p54"/>
          <p:cNvSpPr txBox="1"/>
          <p:nvPr/>
        </p:nvSpPr>
        <p:spPr>
          <a:xfrm>
            <a:off x="-10177" y="206375"/>
            <a:ext cx="46101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600" dirty="0">
                <a:solidFill>
                  <a:srgbClr val="0070C0"/>
                </a:solidFill>
                <a:latin typeface="+mj-lt"/>
              </a:rPr>
              <a:t>Bayes classifier quiz practice 2</a:t>
            </a:r>
            <a:r>
              <a:rPr lang="en-US" sz="1600" b="0" i="0" u="none" strike="noStrike" cap="none" dirty="0">
                <a:solidFill>
                  <a:srgbClr val="0070C0"/>
                </a:solidFill>
                <a:latin typeface="+mj-lt"/>
                <a:ea typeface="Georgia"/>
                <a:cs typeface="Georgia"/>
                <a:sym typeface="Georgia"/>
              </a:rPr>
              <a:t>. Problem setting</a:t>
            </a:r>
            <a:endParaRPr sz="1600" b="0" i="0" u="none" strike="noStrike" cap="none" dirty="0">
              <a:solidFill>
                <a:srgbClr val="0070C0"/>
              </a:solidFill>
              <a:latin typeface="+mj-lt"/>
              <a:ea typeface="Arial"/>
              <a:cs typeface="Arial"/>
              <a:sym typeface="Arial"/>
            </a:endParaRPr>
          </a:p>
        </p:txBody>
      </p:sp>
      <p:sp>
        <p:nvSpPr>
          <p:cNvPr id="655" name="Google Shape;655;p54"/>
          <p:cNvSpPr txBox="1"/>
          <p:nvPr/>
        </p:nvSpPr>
        <p:spPr>
          <a:xfrm>
            <a:off x="247650" y="612544"/>
            <a:ext cx="419100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Using this data, choose the right answer for the following 4 questions</a:t>
            </a:r>
            <a:endParaRPr sz="1100" b="0" i="0" u="none" strike="noStrike" cap="none">
              <a:solidFill>
                <a:schemeClr val="dk1"/>
              </a:solidFill>
              <a:latin typeface="Georgia"/>
              <a:ea typeface="Georgia"/>
              <a:cs typeface="Georgia"/>
              <a:sym typeface="Georgi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659"/>
        <p:cNvGrpSpPr/>
        <p:nvPr/>
      </p:nvGrpSpPr>
      <p:grpSpPr>
        <a:xfrm>
          <a:off x="0" y="0"/>
          <a:ext cx="0" cy="0"/>
          <a:chOff x="0" y="0"/>
          <a:chExt cx="0" cy="0"/>
        </a:xfrm>
      </p:grpSpPr>
      <p:sp>
        <p:nvSpPr>
          <p:cNvPr id="660" name="Google Shape;660;p55"/>
          <p:cNvSpPr txBox="1"/>
          <p:nvPr/>
        </p:nvSpPr>
        <p:spPr>
          <a:xfrm>
            <a:off x="295715" y="668587"/>
            <a:ext cx="3922869" cy="837152"/>
          </a:xfrm>
          <a:prstGeom prst="rect">
            <a:avLst/>
          </a:prstGeom>
          <a:blipFill rotWithShape="1">
            <a:blip r:embed="rId3">
              <a:alphaModFix/>
            </a:blip>
            <a:stretch>
              <a:fillRect l="-154" t="-1455" b="-525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61" name="Google Shape;661;p55"/>
          <p:cNvPicPr preferRelativeResize="0"/>
          <p:nvPr/>
        </p:nvPicPr>
        <p:blipFill rotWithShape="1">
          <a:blip r:embed="rId4">
            <a:alphaModFix/>
          </a:blip>
          <a:srcRect/>
          <a:stretch/>
        </p:blipFill>
        <p:spPr>
          <a:xfrm>
            <a:off x="476250" y="1654175"/>
            <a:ext cx="1381516" cy="891052"/>
          </a:xfrm>
          <a:prstGeom prst="rect">
            <a:avLst/>
          </a:prstGeom>
          <a:noFill/>
          <a:ln>
            <a:noFill/>
          </a:ln>
        </p:spPr>
      </p:pic>
      <p:pic>
        <p:nvPicPr>
          <p:cNvPr id="662" name="Google Shape;662;p55"/>
          <p:cNvPicPr preferRelativeResize="0"/>
          <p:nvPr/>
        </p:nvPicPr>
        <p:blipFill rotWithShape="1">
          <a:blip r:embed="rId5">
            <a:alphaModFix/>
          </a:blip>
          <a:srcRect/>
          <a:stretch/>
        </p:blipFill>
        <p:spPr>
          <a:xfrm>
            <a:off x="2686050" y="1666865"/>
            <a:ext cx="1364644" cy="878362"/>
          </a:xfrm>
          <a:prstGeom prst="rect">
            <a:avLst/>
          </a:prstGeom>
          <a:noFill/>
          <a:ln>
            <a:noFill/>
          </a:ln>
        </p:spPr>
      </p:pic>
      <p:sp>
        <p:nvSpPr>
          <p:cNvPr id="663" name="Google Shape;663;p55"/>
          <p:cNvSpPr txBox="1"/>
          <p:nvPr/>
        </p:nvSpPr>
        <p:spPr>
          <a:xfrm>
            <a:off x="167351" y="2035814"/>
            <a:ext cx="304892"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64" name="Google Shape;664;p55"/>
          <p:cNvSpPr txBox="1"/>
          <p:nvPr/>
        </p:nvSpPr>
        <p:spPr>
          <a:xfrm>
            <a:off x="2373144" y="2035814"/>
            <a:ext cx="312906"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65" name="Google Shape;665;p55"/>
          <p:cNvSpPr txBox="1"/>
          <p:nvPr/>
        </p:nvSpPr>
        <p:spPr>
          <a:xfrm>
            <a:off x="-16440" y="300150"/>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294006" y="971236"/>
            <a:ext cx="3976211" cy="646331"/>
          </a:xfrm>
          <a:prstGeom prst="rect">
            <a:avLst/>
          </a:prstGeom>
          <a:blipFill rotWithShape="1">
            <a:blip r:embed="rId3">
              <a:alphaModFix/>
            </a:blip>
            <a:stretch>
              <a:fillRect l="-2757" t="-9431" r="-151" b="-1509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71" name="Google Shape;671;p56"/>
          <p:cNvSpPr txBox="1"/>
          <p:nvPr/>
        </p:nvSpPr>
        <p:spPr>
          <a:xfrm>
            <a:off x="857250" y="1730375"/>
            <a:ext cx="2618024" cy="215444"/>
          </a:xfrm>
          <a:prstGeom prst="rect">
            <a:avLst/>
          </a:prstGeom>
          <a:blipFill rotWithShape="1">
            <a:blip r:embed="rId4">
              <a:alphaModFix/>
            </a:blip>
            <a:stretch>
              <a:fillRect l="-4193" t="-157111" r="-16312"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2" name="Google Shape;672;p56"/>
          <p:cNvSpPr txBox="1"/>
          <p:nvPr/>
        </p:nvSpPr>
        <p:spPr>
          <a:xfrm>
            <a:off x="867674" y="2568575"/>
            <a:ext cx="2753126" cy="209416"/>
          </a:xfrm>
          <a:prstGeom prst="rect">
            <a:avLst/>
          </a:prstGeom>
          <a:blipFill rotWithShape="1">
            <a:blip r:embed="rId5">
              <a:alphaModFix/>
            </a:blip>
            <a:stretch>
              <a:fillRect l="-3756" t="-157111" r="-13269"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3" name="Google Shape;673;p56"/>
          <p:cNvSpPr txBox="1"/>
          <p:nvPr/>
        </p:nvSpPr>
        <p:spPr>
          <a:xfrm>
            <a:off x="-22938"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677"/>
        <p:cNvGrpSpPr/>
        <p:nvPr/>
      </p:nvGrpSpPr>
      <p:grpSpPr>
        <a:xfrm>
          <a:off x="0" y="0"/>
          <a:ext cx="0" cy="0"/>
          <a:chOff x="0" y="0"/>
          <a:chExt cx="0" cy="0"/>
        </a:xfrm>
      </p:grpSpPr>
      <p:sp>
        <p:nvSpPr>
          <p:cNvPr id="678" name="Google Shape;678;p57"/>
          <p:cNvSpPr txBox="1">
            <a:spLocks noGrp="1"/>
          </p:cNvSpPr>
          <p:nvPr>
            <p:ph type="title"/>
          </p:nvPr>
        </p:nvSpPr>
        <p:spPr>
          <a:xfrm>
            <a:off x="171450" y="682759"/>
            <a:ext cx="4114800" cy="739489"/>
          </a:xfrm>
          <a:prstGeom prst="rect">
            <a:avLst/>
          </a:prstGeom>
          <a:blipFill rotWithShape="1">
            <a:blip r:embed="rId3">
              <a:alphaModFix/>
            </a:blip>
            <a:stretch>
              <a:fillRect l="-1923" t="-5781" r="-1182" b="-1735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679" name="Google Shape;679;p57"/>
          <p:cNvGraphicFramePr/>
          <p:nvPr/>
        </p:nvGraphicFramePr>
        <p:xfrm>
          <a:off x="2747218" y="1594454"/>
          <a:ext cx="1642900"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410725">
                  <a:extLst>
                    <a:ext uri="{9D8B030D-6E8A-4147-A177-3AD203B41FA5}">
                      <a16:colId xmlns:a16="http://schemas.microsoft.com/office/drawing/2014/main" val="20002"/>
                    </a:ext>
                  </a:extLst>
                </a:gridCol>
                <a:gridCol w="4107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0.36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0" name="Google Shape;680;p57"/>
          <p:cNvCxnSpPr/>
          <p:nvPr/>
        </p:nvCxnSpPr>
        <p:spPr>
          <a:xfrm>
            <a:off x="2747218" y="1594454"/>
            <a:ext cx="412740" cy="353535"/>
          </a:xfrm>
          <a:prstGeom prst="straightConnector1">
            <a:avLst/>
          </a:prstGeom>
          <a:noFill/>
          <a:ln w="9525" cap="flat" cmpd="sng">
            <a:solidFill>
              <a:srgbClr val="4A7DBA"/>
            </a:solidFill>
            <a:prstDash val="solid"/>
            <a:round/>
            <a:headEnd type="none" w="sm" len="sm"/>
            <a:tailEnd type="none" w="sm" len="sm"/>
          </a:ln>
        </p:spPr>
      </p:cxnSp>
      <p:sp>
        <p:nvSpPr>
          <p:cNvPr id="681" name="Google Shape;681;p57"/>
          <p:cNvSpPr txBox="1"/>
          <p:nvPr/>
        </p:nvSpPr>
        <p:spPr>
          <a:xfrm>
            <a:off x="2912009" y="1569157"/>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2" name="Google Shape;682;p57"/>
          <p:cNvSpPr txBox="1"/>
          <p:nvPr/>
        </p:nvSpPr>
        <p:spPr>
          <a:xfrm>
            <a:off x="2716330" y="1710416"/>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
        <p:nvSpPr>
          <p:cNvPr id="683" name="Google Shape;683;p57"/>
          <p:cNvSpPr txBox="1"/>
          <p:nvPr/>
        </p:nvSpPr>
        <p:spPr>
          <a:xfrm>
            <a:off x="2381250" y="1988858"/>
            <a:ext cx="285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84" name="Google Shape;684;p57"/>
          <p:cNvSpPr txBox="1"/>
          <p:nvPr/>
        </p:nvSpPr>
        <p:spPr>
          <a:xfrm>
            <a:off x="93218" y="2011697"/>
            <a:ext cx="2744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85" name="Google Shape;685;p57"/>
          <p:cNvSpPr txBox="1"/>
          <p:nvPr/>
        </p:nvSpPr>
        <p:spPr>
          <a:xfrm>
            <a:off x="-15162" y="257782"/>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3</a:t>
            </a:r>
            <a:endParaRPr sz="1400" b="0" i="0" u="none" strike="noStrike" cap="none" dirty="0">
              <a:solidFill>
                <a:srgbClr val="000000"/>
              </a:solidFill>
              <a:latin typeface="Arial"/>
              <a:ea typeface="Arial"/>
              <a:cs typeface="Arial"/>
              <a:sym typeface="Arial"/>
            </a:endParaRPr>
          </a:p>
        </p:txBody>
      </p:sp>
      <p:graphicFrame>
        <p:nvGraphicFramePr>
          <p:cNvPr id="686" name="Google Shape;686;p57"/>
          <p:cNvGraphicFramePr/>
          <p:nvPr/>
        </p:nvGraphicFramePr>
        <p:xfrm>
          <a:off x="418427" y="1614278"/>
          <a:ext cx="1642875"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379400">
                  <a:extLst>
                    <a:ext uri="{9D8B030D-6E8A-4147-A177-3AD203B41FA5}">
                      <a16:colId xmlns:a16="http://schemas.microsoft.com/office/drawing/2014/main" val="20002"/>
                    </a:ext>
                  </a:extLst>
                </a:gridCol>
                <a:gridCol w="4420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7" name="Google Shape;687;p57"/>
          <p:cNvCxnSpPr/>
          <p:nvPr/>
        </p:nvCxnSpPr>
        <p:spPr>
          <a:xfrm>
            <a:off x="418427" y="1614278"/>
            <a:ext cx="412740" cy="353535"/>
          </a:xfrm>
          <a:prstGeom prst="straightConnector1">
            <a:avLst/>
          </a:prstGeom>
          <a:noFill/>
          <a:ln w="9525" cap="flat" cmpd="sng">
            <a:solidFill>
              <a:srgbClr val="4A7DBA"/>
            </a:solidFill>
            <a:prstDash val="solid"/>
            <a:round/>
            <a:headEnd type="none" w="sm" len="sm"/>
            <a:tailEnd type="none" w="sm" len="sm"/>
          </a:ln>
        </p:spPr>
      </p:cxnSp>
      <p:sp>
        <p:nvSpPr>
          <p:cNvPr id="688" name="Google Shape;688;p57"/>
          <p:cNvSpPr txBox="1"/>
          <p:nvPr/>
        </p:nvSpPr>
        <p:spPr>
          <a:xfrm>
            <a:off x="583218" y="1588981"/>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9" name="Google Shape;689;p57"/>
          <p:cNvSpPr txBox="1"/>
          <p:nvPr/>
        </p:nvSpPr>
        <p:spPr>
          <a:xfrm>
            <a:off x="387539" y="1730240"/>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58"/>
          <p:cNvSpPr txBox="1">
            <a:spLocks noGrp="1"/>
          </p:cNvSpPr>
          <p:nvPr>
            <p:ph type="title"/>
          </p:nvPr>
        </p:nvSpPr>
        <p:spPr>
          <a:xfrm>
            <a:off x="171450" y="886761"/>
            <a:ext cx="4438650" cy="501229"/>
          </a:xfrm>
          <a:prstGeom prst="rect">
            <a:avLst/>
          </a:prstGeom>
          <a:blipFill rotWithShape="1">
            <a:blip r:embed="rId3">
              <a:alphaModFix/>
            </a:blip>
            <a:stretch>
              <a:fillRect l="-2471" t="-12043" b="-602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95" name="Google Shape;695;p58"/>
          <p:cNvSpPr txBox="1"/>
          <p:nvPr/>
        </p:nvSpPr>
        <p:spPr>
          <a:xfrm>
            <a:off x="476250" y="1654175"/>
            <a:ext cx="1112292" cy="246221"/>
          </a:xfrm>
          <a:prstGeom prst="rect">
            <a:avLst/>
          </a:prstGeom>
          <a:blipFill rotWithShape="1">
            <a:blip r:embed="rId4">
              <a:alphaModFix/>
            </a:blip>
            <a:stretch>
              <a:fillRect l="-10926" t="-24383" r="-4913"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6" name="Google Shape;696;p58"/>
          <p:cNvSpPr txBox="1"/>
          <p:nvPr/>
        </p:nvSpPr>
        <p:spPr>
          <a:xfrm>
            <a:off x="3005919" y="1654175"/>
            <a:ext cx="950517" cy="246221"/>
          </a:xfrm>
          <a:prstGeom prst="rect">
            <a:avLst/>
          </a:prstGeom>
          <a:blipFill rotWithShape="1">
            <a:blip r:embed="rId5">
              <a:alphaModFix/>
            </a:blip>
            <a:stretch>
              <a:fillRect l="-12817" t="-24383" r="-5764"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7" name="Google Shape;697;p58"/>
          <p:cNvSpPr txBox="1"/>
          <p:nvPr/>
        </p:nvSpPr>
        <p:spPr>
          <a:xfrm>
            <a:off x="0"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701"/>
        <p:cNvGrpSpPr/>
        <p:nvPr/>
      </p:nvGrpSpPr>
      <p:grpSpPr>
        <a:xfrm>
          <a:off x="0" y="0"/>
          <a:ext cx="0" cy="0"/>
          <a:chOff x="0" y="0"/>
          <a:chExt cx="0" cy="0"/>
        </a:xfrm>
      </p:grpSpPr>
      <p:sp>
        <p:nvSpPr>
          <p:cNvPr id="702" name="Google Shape;702;p59"/>
          <p:cNvSpPr txBox="1">
            <a:spLocks noGrp="1"/>
          </p:cNvSpPr>
          <p:nvPr>
            <p:ph type="ctrTitle"/>
          </p:nvPr>
        </p:nvSpPr>
        <p:spPr>
          <a:xfrm>
            <a:off x="17495" y="282575"/>
            <a:ext cx="4610099"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5</a:t>
            </a:r>
            <a:endParaRPr dirty="0"/>
          </a:p>
        </p:txBody>
      </p:sp>
      <p:sp>
        <p:nvSpPr>
          <p:cNvPr id="703" name="Google Shape;703;p59"/>
          <p:cNvSpPr/>
          <p:nvPr/>
        </p:nvSpPr>
        <p:spPr>
          <a:xfrm>
            <a:off x="247650" y="737691"/>
            <a:ext cx="4267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Which module contains constructors of different naive Bayesian classifiers?</a:t>
            </a:r>
            <a:endParaRPr sz="1400" b="0" i="0" u="none" strike="noStrike" cap="none">
              <a:solidFill>
                <a:srgbClr val="000000"/>
              </a:solidFill>
              <a:latin typeface="Arial"/>
              <a:ea typeface="Arial"/>
              <a:cs typeface="Arial"/>
              <a:sym typeface="Arial"/>
            </a:endParaRPr>
          </a:p>
        </p:txBody>
      </p:sp>
      <p:sp>
        <p:nvSpPr>
          <p:cNvPr id="704" name="Google Shape;704;p59"/>
          <p:cNvSpPr/>
          <p:nvPr/>
        </p:nvSpPr>
        <p:spPr>
          <a:xfrm>
            <a:off x="400050" y="1425575"/>
            <a:ext cx="388620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sklearn.naive_bayes</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sklearn.NB</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sklearn.bayesian_</a:t>
            </a:r>
            <a:r>
              <a:rPr lang="en-US" sz="1400" b="0" i="0" u="none" strike="noStrike" cap="none">
                <a:solidFill>
                  <a:schemeClr val="dk1"/>
                </a:solidFill>
                <a:latin typeface="Consolas"/>
                <a:ea typeface="Consolas"/>
                <a:cs typeface="Consolas"/>
                <a:sym typeface="Consolas"/>
              </a:rPr>
              <a:t>algorithms</a:t>
            </a:r>
            <a:endParaRPr sz="1400" b="0" i="0" u="none" strike="noStrike" cap="none">
              <a:solidFill>
                <a:schemeClr val="dk1"/>
              </a:solidFill>
              <a:latin typeface="Consolas"/>
              <a:ea typeface="Consolas"/>
              <a:cs typeface="Consolas"/>
              <a:sym typeface="Consolas"/>
            </a:endParaRPr>
          </a:p>
          <a:p>
            <a:pPr marL="342900" marR="0" lvl="0" indent="-342900" algn="l" rtl="0">
              <a:lnSpc>
                <a:spcPct val="100000"/>
              </a:lnSpc>
              <a:spcBef>
                <a:spcPts val="0"/>
              </a:spcBef>
              <a:spcAft>
                <a:spcPts val="0"/>
              </a:spcAft>
              <a:buClr>
                <a:schemeClr val="dk1"/>
              </a:buClr>
              <a:buSzPts val="1400"/>
              <a:buFont typeface="Calibri"/>
              <a:buAutoNum type="alphaUcPeriod"/>
            </a:pPr>
            <a:r>
              <a:rPr lang="en-US" sz="1400" b="0" i="0" u="none" strike="noStrike" cap="none">
                <a:solidFill>
                  <a:schemeClr val="dk1"/>
                </a:solidFill>
                <a:latin typeface="Consolas"/>
                <a:ea typeface="Consolas"/>
                <a:cs typeface="Consolas"/>
                <a:sym typeface="Consolas"/>
              </a:rPr>
              <a:t>sklearn</a:t>
            </a: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96494" y="739469"/>
            <a:ext cx="4142156"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a:latin typeface="Georgia"/>
                <a:ea typeface="Georgia"/>
                <a:cs typeface="Georgia"/>
                <a:sym typeface="Georgia"/>
              </a:rPr>
              <a:t>Which type should  X and y arguments have to be submitted to fit() method of MultinomialNB object?</a:t>
            </a:r>
            <a:endParaRPr/>
          </a:p>
          <a:p>
            <a:pPr marL="0" lvl="0" indent="0" algn="l" rtl="0">
              <a:lnSpc>
                <a:spcPct val="100000"/>
              </a:lnSpc>
              <a:spcBef>
                <a:spcPts val="0"/>
              </a:spcBef>
              <a:spcAft>
                <a:spcPts val="0"/>
              </a:spcAft>
              <a:buSzPts val="1400"/>
              <a:buNone/>
            </a:pPr>
            <a:endParaRPr sz="140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6</a:t>
            </a:r>
            <a:endParaRPr dirty="0"/>
          </a:p>
        </p:txBody>
      </p:sp>
      <p:sp>
        <p:nvSpPr>
          <p:cNvPr id="711" name="Google Shape;711;p60"/>
          <p:cNvSpPr/>
          <p:nvPr/>
        </p:nvSpPr>
        <p:spPr>
          <a:xfrm>
            <a:off x="400050" y="1501775"/>
            <a:ext cx="230505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Array-like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Dataframe</a:t>
            </a:r>
            <a:endParaRPr sz="1400" b="0" i="0" u="none" strike="noStrike" cap="none">
              <a:solidFill>
                <a:srgbClr val="000000"/>
              </a:solidFill>
              <a:latin typeface="Georgia"/>
              <a:ea typeface="Georgia"/>
              <a:cs typeface="Georgia"/>
              <a:sym typeface="Georgia"/>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Series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Dictionary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F</a:t>
            </a:r>
            <a:r>
              <a:rPr lang="en-US" baseline="-25000" dirty="0"/>
              <a:t>1 </a:t>
            </a:r>
            <a:r>
              <a:rPr lang="en-US" dirty="0"/>
              <a:t>score</a:t>
            </a:r>
          </a:p>
        </p:txBody>
      </p:sp>
      <p:pic>
        <p:nvPicPr>
          <p:cNvPr id="5" name="Рисунок 4"/>
          <p:cNvPicPr>
            <a:picLocks noChangeAspect="1"/>
          </p:cNvPicPr>
          <p:nvPr/>
        </p:nvPicPr>
        <p:blipFill>
          <a:blip r:embed="rId2"/>
          <a:stretch>
            <a:fillRect/>
          </a:stretch>
        </p:blipFill>
        <p:spPr>
          <a:xfrm>
            <a:off x="1226343" y="1349375"/>
            <a:ext cx="2157413" cy="319617"/>
          </a:xfrm>
          <a:prstGeom prst="rect">
            <a:avLst/>
          </a:prstGeom>
        </p:spPr>
      </p:pic>
      <p:sp>
        <p:nvSpPr>
          <p:cNvPr id="7" name="Прямоугольник 6"/>
          <p:cNvSpPr/>
          <p:nvPr/>
        </p:nvSpPr>
        <p:spPr>
          <a:xfrm>
            <a:off x="323850" y="775211"/>
            <a:ext cx="4114800" cy="430887"/>
          </a:xfrm>
          <a:prstGeom prst="rect">
            <a:avLst/>
          </a:prstGeom>
        </p:spPr>
        <p:txBody>
          <a:bodyPr wrap="square">
            <a:spAutoFit/>
          </a:bodyPr>
          <a:lstStyle/>
          <a:p>
            <a:r>
              <a:rPr lang="en-US" sz="1100" dirty="0">
                <a:latin typeface="Georgia" panose="02040502050405020303" pitchFamily="18" charset="0"/>
              </a:rPr>
              <a:t>Is the harmonic mean of precision and recall metrics. It is also named as Dice similarity coefficient, DSC or </a:t>
            </a:r>
            <a:r>
              <a:rPr lang="en-US" sz="1100" dirty="0" err="1">
                <a:latin typeface="Georgia" panose="02040502050405020303" pitchFamily="18" charset="0"/>
              </a:rPr>
              <a:t>Sørensen</a:t>
            </a:r>
            <a:r>
              <a:rPr lang="en-US" sz="1100" dirty="0">
                <a:latin typeface="Georgia" panose="02040502050405020303" pitchFamily="18" charset="0"/>
              </a:rPr>
              <a:t> index</a:t>
            </a:r>
          </a:p>
        </p:txBody>
      </p:sp>
      <p:pic>
        <p:nvPicPr>
          <p:cNvPr id="8" name="Рисунок 7"/>
          <p:cNvPicPr>
            <a:picLocks noChangeAspect="1"/>
          </p:cNvPicPr>
          <p:nvPr/>
        </p:nvPicPr>
        <p:blipFill>
          <a:blip r:embed="rId3"/>
          <a:stretch>
            <a:fillRect/>
          </a:stretch>
        </p:blipFill>
        <p:spPr>
          <a:xfrm>
            <a:off x="400050" y="2187575"/>
            <a:ext cx="3971925" cy="501535"/>
          </a:xfrm>
          <a:prstGeom prst="rect">
            <a:avLst/>
          </a:prstGeom>
        </p:spPr>
      </p:pic>
      <p:sp>
        <p:nvSpPr>
          <p:cNvPr id="9" name="TextBox 8"/>
          <p:cNvSpPr txBox="1"/>
          <p:nvPr/>
        </p:nvSpPr>
        <p:spPr>
          <a:xfrm>
            <a:off x="1803148" y="1819305"/>
            <a:ext cx="1003801" cy="261610"/>
          </a:xfrm>
          <a:prstGeom prst="rect">
            <a:avLst/>
          </a:prstGeom>
          <a:noFill/>
        </p:spPr>
        <p:txBody>
          <a:bodyPr wrap="none" rtlCol="0">
            <a:spAutoFit/>
          </a:bodyPr>
          <a:lstStyle/>
          <a:p>
            <a:r>
              <a:rPr lang="en-US" sz="1100" dirty="0">
                <a:latin typeface="Georgia" panose="02040502050405020303" pitchFamily="18" charset="0"/>
              </a:rPr>
              <a:t>Identically</a:t>
            </a:r>
            <a:r>
              <a:rPr lang="ru-RU" sz="1100" dirty="0">
                <a:latin typeface="Georgia" panose="02040502050405020303" pitchFamily="18" charset="0"/>
              </a:rPr>
              <a:t> </a:t>
            </a:r>
            <a:r>
              <a:rPr lang="en-US" sz="1100" dirty="0">
                <a:latin typeface="Georgia" panose="02040502050405020303" pitchFamily="18" charset="0"/>
              </a:rPr>
              <a:t>to</a:t>
            </a:r>
          </a:p>
        </p:txBody>
      </p:sp>
    </p:spTree>
    <p:extLst>
      <p:ext uri="{BB962C8B-B14F-4D97-AF65-F5344CB8AC3E}">
        <p14:creationId xmlns:p14="http://schemas.microsoft.com/office/powerpoint/2010/main" val="231063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606" y="211465"/>
            <a:ext cx="1207135" cy="244475"/>
          </a:xfrm>
          <a:prstGeom prst="rect">
            <a:avLst/>
          </a:prstGeom>
        </p:spPr>
        <p:txBody>
          <a:bodyPr vert="horz" wrap="square" lIns="0" tIns="17145" rIns="0" bIns="0" rtlCol="0">
            <a:spAutoFit/>
          </a:bodyPr>
          <a:lstStyle/>
          <a:p>
            <a:pPr marL="12700">
              <a:lnSpc>
                <a:spcPct val="100000"/>
              </a:lnSpc>
              <a:spcBef>
                <a:spcPts val="135"/>
              </a:spcBef>
            </a:pPr>
            <a:r>
              <a:rPr spc="10" dirty="0"/>
              <a:t>Types </a:t>
            </a:r>
            <a:r>
              <a:rPr spc="-40" dirty="0"/>
              <a:t>of</a:t>
            </a:r>
            <a:r>
              <a:rPr spc="200" dirty="0"/>
              <a:t> </a:t>
            </a:r>
            <a:r>
              <a:rPr spc="-45" dirty="0"/>
              <a:t>errors</a:t>
            </a:r>
          </a:p>
        </p:txBody>
      </p:sp>
      <p:sp>
        <p:nvSpPr>
          <p:cNvPr id="7" name="object 7"/>
          <p:cNvSpPr txBox="1">
            <a:spLocks noGrp="1"/>
          </p:cNvSpPr>
          <p:nvPr>
            <p:ph type="sldNum" sz="quarter" idx="7"/>
          </p:nvPr>
        </p:nvSpPr>
        <p:spPr>
          <a:xfrm>
            <a:off x="4226928" y="3342078"/>
            <a:ext cx="300989"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7F7F7F"/>
                </a:solidFill>
                <a:latin typeface="Bookman Old Style"/>
                <a:ea typeface="+mn-ea"/>
                <a:cs typeface="Bookman Old Sty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670"/>
              </a:lnSpc>
            </a:pPr>
            <a:fld id="{81D60167-4931-47E6-BA6A-407CBD079E47}" type="slidenum">
              <a:rPr lang="en-CA" spc="-10" smtClean="0"/>
              <a:pPr marL="25400">
                <a:lnSpc>
                  <a:spcPts val="670"/>
                </a:lnSpc>
              </a:pPr>
              <a:t>12</a:t>
            </a:fld>
            <a:r>
              <a:rPr lang="en-CA" spc="-105"/>
              <a:t> </a:t>
            </a:r>
            <a:r>
              <a:rPr lang="en-CA" spc="5"/>
              <a:t>/</a:t>
            </a:r>
            <a:r>
              <a:rPr lang="en-CA" spc="-105"/>
              <a:t> </a:t>
            </a:r>
            <a:r>
              <a:rPr lang="en-CA" spc="-10"/>
              <a:t>40</a:t>
            </a:r>
            <a:endParaRPr spc="-10" dirty="0"/>
          </a:p>
        </p:txBody>
      </p:sp>
      <p:sp>
        <p:nvSpPr>
          <p:cNvPr id="3" name="object 3"/>
          <p:cNvSpPr txBox="1"/>
          <p:nvPr/>
        </p:nvSpPr>
        <p:spPr>
          <a:xfrm>
            <a:off x="309194" y="648295"/>
            <a:ext cx="4218723" cy="1915363"/>
          </a:xfrm>
          <a:prstGeom prst="rect">
            <a:avLst/>
          </a:prstGeom>
        </p:spPr>
        <p:txBody>
          <a:bodyPr vert="horz" wrap="square" lIns="0" tIns="6985" rIns="0" bIns="0" rtlCol="0">
            <a:spAutoFit/>
          </a:bodyPr>
          <a:lstStyle/>
          <a:p>
            <a:pPr marL="839469" marR="17780" indent="-789305">
              <a:lnSpc>
                <a:spcPct val="102699"/>
              </a:lnSpc>
              <a:spcBef>
                <a:spcPts val="55"/>
              </a:spcBef>
            </a:pPr>
            <a:r>
              <a:rPr sz="1100" spc="40" dirty="0">
                <a:solidFill>
                  <a:srgbClr val="3333B2"/>
                </a:solidFill>
                <a:latin typeface="PMingLiU"/>
                <a:cs typeface="PMingLiU"/>
              </a:rPr>
              <a:t>False </a:t>
            </a:r>
            <a:r>
              <a:rPr sz="1100" spc="45" dirty="0">
                <a:solidFill>
                  <a:srgbClr val="3333B2"/>
                </a:solidFill>
                <a:latin typeface="PMingLiU"/>
                <a:cs typeface="PMingLiU"/>
              </a:rPr>
              <a:t>positive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50" dirty="0">
                <a:latin typeface="PMingLiU"/>
                <a:cs typeface="PMingLiU"/>
              </a:rPr>
              <a:t>negative 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45" dirty="0">
                <a:latin typeface="PMingLiU"/>
                <a:cs typeface="PMingLiU"/>
              </a:rPr>
              <a:t>positive </a:t>
            </a:r>
            <a:r>
              <a:rPr sz="1100" spc="-10" dirty="0">
                <a:latin typeface="PMingLiU"/>
                <a:cs typeface="PMingLiU"/>
              </a:rPr>
              <a:t>— </a:t>
            </a:r>
            <a:r>
              <a:rPr sz="1100" spc="35" dirty="0">
                <a:latin typeface="PMingLiU"/>
                <a:cs typeface="PMingLiU"/>
              </a:rPr>
              <a:t>0.2% </a:t>
            </a:r>
            <a:r>
              <a:rPr sz="1100" spc="50" dirty="0">
                <a:latin typeface="PMingLiU"/>
                <a:cs typeface="PMingLiU"/>
              </a:rPr>
              <a:t>in</a:t>
            </a:r>
            <a:r>
              <a:rPr sz="1100" spc="20" dirty="0">
                <a:latin typeface="PMingLiU"/>
                <a:cs typeface="PMingLiU"/>
              </a:rPr>
              <a:t> </a:t>
            </a:r>
            <a:r>
              <a:rPr sz="1100" spc="55" dirty="0">
                <a:latin typeface="PMingLiU"/>
                <a:cs typeface="PMingLiU"/>
              </a:rPr>
              <a:t>example.</a:t>
            </a:r>
            <a:endParaRPr sz="1100" dirty="0">
              <a:latin typeface="PMingLiU"/>
              <a:cs typeface="PMingLiU"/>
            </a:endParaRPr>
          </a:p>
          <a:p>
            <a:pPr marL="839469" marR="17780" indent="-789305">
              <a:lnSpc>
                <a:spcPct val="102600"/>
              </a:lnSpc>
              <a:spcBef>
                <a:spcPts val="300"/>
              </a:spcBef>
            </a:pPr>
            <a:r>
              <a:rPr sz="1100" spc="40" dirty="0">
                <a:solidFill>
                  <a:srgbClr val="3333B2"/>
                </a:solidFill>
                <a:latin typeface="PMingLiU"/>
                <a:cs typeface="PMingLiU"/>
              </a:rPr>
              <a:t>False </a:t>
            </a:r>
            <a:r>
              <a:rPr sz="1100" spc="50" dirty="0">
                <a:solidFill>
                  <a:srgbClr val="3333B2"/>
                </a:solidFill>
                <a:latin typeface="PMingLiU"/>
                <a:cs typeface="PMingLiU"/>
              </a:rPr>
              <a:t>negative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45" dirty="0">
                <a:latin typeface="PMingLiU"/>
                <a:cs typeface="PMingLiU"/>
              </a:rPr>
              <a:t>positive </a:t>
            </a:r>
            <a:r>
              <a:rPr sz="1100" spc="50" dirty="0">
                <a:latin typeface="PMingLiU"/>
                <a:cs typeface="PMingLiU"/>
              </a:rPr>
              <a:t>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50" dirty="0">
                <a:latin typeface="PMingLiU"/>
                <a:cs typeface="PMingLiU"/>
              </a:rPr>
              <a:t>negative </a:t>
            </a:r>
            <a:r>
              <a:rPr sz="1100" spc="-10" dirty="0">
                <a:latin typeface="PMingLiU"/>
                <a:cs typeface="PMingLiU"/>
              </a:rPr>
              <a:t>— </a:t>
            </a:r>
            <a:r>
              <a:rPr sz="1100" spc="35" dirty="0">
                <a:latin typeface="PMingLiU"/>
                <a:cs typeface="PMingLiU"/>
              </a:rPr>
              <a:t>75.7% </a:t>
            </a:r>
            <a:r>
              <a:rPr sz="1100" spc="50" dirty="0">
                <a:latin typeface="PMingLiU"/>
                <a:cs typeface="PMingLiU"/>
              </a:rPr>
              <a:t>in</a:t>
            </a:r>
            <a:r>
              <a:rPr sz="1100" spc="15" dirty="0">
                <a:latin typeface="PMingLiU"/>
                <a:cs typeface="PMingLiU"/>
              </a:rPr>
              <a:t> </a:t>
            </a:r>
            <a:r>
              <a:rPr sz="1100" spc="55" dirty="0">
                <a:latin typeface="PMingLiU"/>
                <a:cs typeface="PMingLiU"/>
              </a:rPr>
              <a:t>example.</a:t>
            </a:r>
            <a:endParaRPr sz="1100" dirty="0">
              <a:latin typeface="PMingLiU"/>
              <a:cs typeface="PMingLiU"/>
            </a:endParaRPr>
          </a:p>
          <a:p>
            <a:pPr marL="50165">
              <a:lnSpc>
                <a:spcPct val="100000"/>
              </a:lnSpc>
              <a:spcBef>
                <a:spcPts val="630"/>
              </a:spcBef>
            </a:pPr>
            <a:r>
              <a:rPr sz="1100" spc="40" dirty="0">
                <a:latin typeface="PMingLiU"/>
                <a:cs typeface="PMingLiU"/>
              </a:rPr>
              <a:t>We </a:t>
            </a:r>
            <a:r>
              <a:rPr sz="1100" spc="65" dirty="0">
                <a:latin typeface="PMingLiU"/>
                <a:cs typeface="PMingLiU"/>
              </a:rPr>
              <a:t>produced this </a:t>
            </a:r>
            <a:r>
              <a:rPr sz="1100" spc="70" dirty="0">
                <a:latin typeface="PMingLiU"/>
                <a:cs typeface="PMingLiU"/>
              </a:rPr>
              <a:t>table </a:t>
            </a:r>
            <a:r>
              <a:rPr sz="1100" spc="55" dirty="0">
                <a:latin typeface="PMingLiU"/>
                <a:cs typeface="PMingLiU"/>
              </a:rPr>
              <a:t>by </a:t>
            </a:r>
            <a:r>
              <a:rPr sz="1100" spc="30" dirty="0">
                <a:latin typeface="PMingLiU"/>
                <a:cs typeface="PMingLiU"/>
              </a:rPr>
              <a:t>classifying </a:t>
            </a:r>
            <a:r>
              <a:rPr sz="1100" spc="80" dirty="0">
                <a:latin typeface="PMingLiU"/>
                <a:cs typeface="PMingLiU"/>
              </a:rPr>
              <a:t>to </a:t>
            </a:r>
            <a:r>
              <a:rPr sz="1100" spc="35" dirty="0">
                <a:latin typeface="PMingLiU"/>
                <a:cs typeface="PMingLiU"/>
              </a:rPr>
              <a:t>class </a:t>
            </a:r>
            <a:r>
              <a:rPr sz="1100" spc="35" dirty="0">
                <a:solidFill>
                  <a:srgbClr val="990000"/>
                </a:solidFill>
                <a:latin typeface="PMingLiU"/>
                <a:cs typeface="PMingLiU"/>
              </a:rPr>
              <a:t>Yes</a:t>
            </a:r>
            <a:r>
              <a:rPr sz="1100" spc="235" dirty="0">
                <a:solidFill>
                  <a:srgbClr val="990000"/>
                </a:solidFill>
                <a:latin typeface="PMingLiU"/>
                <a:cs typeface="PMingLiU"/>
              </a:rPr>
              <a:t> </a:t>
            </a:r>
            <a:r>
              <a:rPr sz="1100" dirty="0">
                <a:latin typeface="PMingLiU"/>
                <a:cs typeface="PMingLiU"/>
              </a:rPr>
              <a:t>if</a:t>
            </a:r>
          </a:p>
          <a:p>
            <a:pPr>
              <a:lnSpc>
                <a:spcPct val="100000"/>
              </a:lnSpc>
              <a:spcBef>
                <a:spcPts val="40"/>
              </a:spcBef>
            </a:pPr>
            <a:endParaRPr sz="950" dirty="0">
              <a:latin typeface="Times New Roman"/>
              <a:cs typeface="Times New Roman"/>
            </a:endParaRPr>
          </a:p>
          <a:p>
            <a:pPr marL="121285" algn="ctr">
              <a:lnSpc>
                <a:spcPct val="100000"/>
              </a:lnSpc>
            </a:pPr>
            <a:r>
              <a:rPr lang="en-US" sz="1100" spc="65" dirty="0">
                <a:latin typeface="PMingLiU"/>
                <a:cs typeface="PMingLiU"/>
              </a:rPr>
              <a:t>  </a:t>
            </a:r>
            <a:r>
              <a:rPr sz="1100" spc="65" dirty="0">
                <a:latin typeface="PMingLiU"/>
                <a:cs typeface="PMingLiU"/>
              </a:rPr>
              <a:t>(</a:t>
            </a:r>
            <a:r>
              <a:rPr sz="1100" spc="65" dirty="0">
                <a:solidFill>
                  <a:srgbClr val="990000"/>
                </a:solidFill>
                <a:latin typeface="PMingLiU"/>
                <a:cs typeface="PMingLiU"/>
              </a:rPr>
              <a:t>Default</a:t>
            </a:r>
            <a:r>
              <a:rPr sz="1100" spc="10" dirty="0">
                <a:solidFill>
                  <a:srgbClr val="990000"/>
                </a:solidFill>
                <a:latin typeface="PMingLiU"/>
                <a:cs typeface="PMingLiU"/>
              </a:rPr>
              <a:t> </a:t>
            </a:r>
            <a:r>
              <a:rPr sz="1100" spc="260" dirty="0">
                <a:latin typeface="PMingLiU"/>
                <a:cs typeface="PMingLiU"/>
              </a:rPr>
              <a:t>=</a:t>
            </a:r>
            <a:r>
              <a:rPr sz="1100" spc="1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50"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10" dirty="0">
                <a:latin typeface="PMingLiU"/>
                <a:cs typeface="PMingLiU"/>
              </a:rPr>
              <a:t> </a:t>
            </a:r>
            <a:r>
              <a:rPr sz="1100" spc="-30" dirty="0">
                <a:latin typeface="Lucida Sans Unicode"/>
                <a:cs typeface="Lucida Sans Unicode"/>
              </a:rPr>
              <a:t>≥</a:t>
            </a:r>
            <a:r>
              <a:rPr sz="1100" spc="-45" dirty="0">
                <a:latin typeface="Lucida Sans Unicode"/>
                <a:cs typeface="Lucida Sans Unicode"/>
              </a:rPr>
              <a:t> </a:t>
            </a:r>
            <a:r>
              <a:rPr sz="1100" spc="5" dirty="0">
                <a:latin typeface="PMingLiU"/>
                <a:cs typeface="PMingLiU"/>
              </a:rPr>
              <a:t>0</a:t>
            </a:r>
            <a:r>
              <a:rPr sz="1100" b="0" i="1" spc="5" dirty="0">
                <a:latin typeface="Bookman Old Style"/>
                <a:cs typeface="Bookman Old Style"/>
              </a:rPr>
              <a:t>.</a:t>
            </a:r>
            <a:r>
              <a:rPr sz="1100" spc="5" dirty="0">
                <a:latin typeface="PMingLiU"/>
                <a:cs typeface="PMingLiU"/>
              </a:rPr>
              <a:t>5</a:t>
            </a:r>
            <a:endParaRPr sz="1100" dirty="0">
              <a:latin typeface="PMingLiU"/>
              <a:cs typeface="PMingLiU"/>
            </a:endParaRPr>
          </a:p>
          <a:p>
            <a:pPr marL="50800" marR="102235">
              <a:lnSpc>
                <a:spcPct val="102600"/>
              </a:lnSpc>
              <a:spcBef>
                <a:spcPts val="1595"/>
              </a:spcBef>
            </a:pPr>
            <a:r>
              <a:rPr sz="1100" spc="40" dirty="0">
                <a:latin typeface="PMingLiU"/>
                <a:cs typeface="PMingLiU"/>
              </a:rPr>
              <a:t>We </a:t>
            </a:r>
            <a:r>
              <a:rPr sz="1100" spc="65" dirty="0">
                <a:latin typeface="PMingLiU"/>
                <a:cs typeface="PMingLiU"/>
              </a:rPr>
              <a:t>can </a:t>
            </a:r>
            <a:r>
              <a:rPr sz="1100" spc="50" dirty="0">
                <a:latin typeface="PMingLiU"/>
                <a:cs typeface="PMingLiU"/>
              </a:rPr>
              <a:t>change </a:t>
            </a:r>
            <a:r>
              <a:rPr sz="1100" spc="80" dirty="0">
                <a:latin typeface="PMingLiU"/>
                <a:cs typeface="PMingLiU"/>
              </a:rPr>
              <a:t>the </a:t>
            </a:r>
            <a:r>
              <a:rPr sz="1100" spc="45" dirty="0">
                <a:latin typeface="PMingLiU"/>
                <a:cs typeface="PMingLiU"/>
              </a:rPr>
              <a:t>two </a:t>
            </a:r>
            <a:r>
              <a:rPr sz="1100" spc="55" dirty="0">
                <a:latin typeface="PMingLiU"/>
                <a:cs typeface="PMingLiU"/>
              </a:rPr>
              <a:t>error </a:t>
            </a:r>
            <a:r>
              <a:rPr sz="1100" spc="70" dirty="0">
                <a:latin typeface="PMingLiU"/>
                <a:cs typeface="PMingLiU"/>
              </a:rPr>
              <a:t>rates </a:t>
            </a:r>
            <a:r>
              <a:rPr sz="1100" spc="55" dirty="0">
                <a:latin typeface="PMingLiU"/>
                <a:cs typeface="PMingLiU"/>
              </a:rPr>
              <a:t>by </a:t>
            </a:r>
            <a:r>
              <a:rPr sz="1100" spc="50" dirty="0">
                <a:latin typeface="PMingLiU"/>
                <a:cs typeface="PMingLiU"/>
              </a:rPr>
              <a:t>changing </a:t>
            </a:r>
            <a:r>
              <a:rPr sz="1100" spc="80" dirty="0">
                <a:latin typeface="PMingLiU"/>
                <a:cs typeface="PMingLiU"/>
              </a:rPr>
              <a:t>the </a:t>
            </a:r>
            <a:r>
              <a:rPr sz="1100" spc="60" dirty="0">
                <a:latin typeface="PMingLiU"/>
                <a:cs typeface="PMingLiU"/>
              </a:rPr>
              <a:t>threshold  </a:t>
            </a:r>
            <a:r>
              <a:rPr sz="1100" spc="50" dirty="0">
                <a:latin typeface="PMingLiU"/>
                <a:cs typeface="PMingLiU"/>
              </a:rPr>
              <a:t>from </a:t>
            </a:r>
            <a:r>
              <a:rPr sz="1100" spc="30" dirty="0">
                <a:latin typeface="PMingLiU"/>
                <a:cs typeface="PMingLiU"/>
              </a:rPr>
              <a:t>0.5 </a:t>
            </a:r>
            <a:r>
              <a:rPr sz="1100" spc="80" dirty="0">
                <a:latin typeface="PMingLiU"/>
                <a:cs typeface="PMingLiU"/>
              </a:rPr>
              <a:t>to </a:t>
            </a:r>
            <a:r>
              <a:rPr sz="1100" spc="45" dirty="0">
                <a:latin typeface="PMingLiU"/>
                <a:cs typeface="PMingLiU"/>
              </a:rPr>
              <a:t>some </a:t>
            </a:r>
            <a:r>
              <a:rPr sz="1100" spc="70" dirty="0">
                <a:latin typeface="PMingLiU"/>
                <a:cs typeface="PMingLiU"/>
              </a:rPr>
              <a:t>other </a:t>
            </a:r>
            <a:r>
              <a:rPr sz="1100" spc="40" dirty="0">
                <a:latin typeface="PMingLiU"/>
                <a:cs typeface="PMingLiU"/>
              </a:rPr>
              <a:t>value </a:t>
            </a:r>
            <a:r>
              <a:rPr sz="1100" spc="50" dirty="0">
                <a:latin typeface="PMingLiU"/>
                <a:cs typeface="PMingLiU"/>
              </a:rPr>
              <a:t>in </a:t>
            </a:r>
            <a:r>
              <a:rPr sz="1100" spc="-15" dirty="0">
                <a:latin typeface="PMingLiU"/>
                <a:cs typeface="PMingLiU"/>
              </a:rPr>
              <a:t>[0</a:t>
            </a:r>
            <a:r>
              <a:rPr sz="1100" b="0" i="1" spc="-15" dirty="0">
                <a:latin typeface="Bookman Old Style"/>
                <a:cs typeface="Bookman Old Style"/>
              </a:rPr>
              <a:t>,</a:t>
            </a:r>
            <a:r>
              <a:rPr sz="1100" b="0" i="1" dirty="0">
                <a:latin typeface="Bookman Old Style"/>
                <a:cs typeface="Bookman Old Style"/>
              </a:rPr>
              <a:t> </a:t>
            </a:r>
            <a:r>
              <a:rPr sz="1100" dirty="0">
                <a:latin typeface="PMingLiU"/>
                <a:cs typeface="PMingLiU"/>
              </a:rPr>
              <a:t>1]:</a:t>
            </a:r>
          </a:p>
        </p:txBody>
      </p:sp>
      <p:sp>
        <p:nvSpPr>
          <p:cNvPr id="5" name="object 5"/>
          <p:cNvSpPr txBox="1"/>
          <p:nvPr/>
        </p:nvSpPr>
        <p:spPr>
          <a:xfrm>
            <a:off x="849007" y="2689094"/>
            <a:ext cx="3458807" cy="180819"/>
          </a:xfrm>
          <a:prstGeom prst="rect">
            <a:avLst/>
          </a:prstGeom>
        </p:spPr>
        <p:txBody>
          <a:bodyPr vert="horz" wrap="square" lIns="0" tIns="11430" rIns="0" bIns="0" rtlCol="0">
            <a:spAutoFit/>
          </a:bodyPr>
          <a:lstStyle/>
          <a:p>
            <a:pPr marL="12700">
              <a:lnSpc>
                <a:spcPct val="100000"/>
              </a:lnSpc>
              <a:spcBef>
                <a:spcPts val="90"/>
              </a:spcBef>
            </a:pPr>
            <a:r>
              <a:rPr sz="1100" spc="120" dirty="0">
                <a:latin typeface="PMingLiU"/>
                <a:cs typeface="PMingLiU"/>
              </a:rPr>
              <a:t>(</a:t>
            </a:r>
            <a:r>
              <a:rPr sz="1100" spc="120" dirty="0">
                <a:solidFill>
                  <a:srgbClr val="990000"/>
                </a:solidFill>
                <a:latin typeface="PMingLiU"/>
                <a:cs typeface="PMingLiU"/>
              </a:rPr>
              <a:t>Default</a:t>
            </a:r>
            <a:r>
              <a:rPr sz="1100" spc="25" dirty="0">
                <a:solidFill>
                  <a:srgbClr val="990000"/>
                </a:solidFill>
                <a:latin typeface="PMingLiU"/>
                <a:cs typeface="PMingLiU"/>
              </a:rPr>
              <a:t> </a:t>
            </a:r>
            <a:r>
              <a:rPr sz="1100" spc="260" dirty="0">
                <a:latin typeface="PMingLiU"/>
                <a:cs typeface="PMingLiU"/>
              </a:rPr>
              <a:t>=</a:t>
            </a:r>
            <a:r>
              <a:rPr sz="1100" spc="2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45"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30" dirty="0">
                <a:latin typeface="PMingLiU"/>
                <a:cs typeface="PMingLiU"/>
              </a:rPr>
              <a:t> </a:t>
            </a:r>
            <a:r>
              <a:rPr sz="1100" spc="-30" dirty="0">
                <a:latin typeface="Lucida Sans Unicode"/>
                <a:cs typeface="Lucida Sans Unicode"/>
              </a:rPr>
              <a:t>≥</a:t>
            </a:r>
            <a:r>
              <a:rPr sz="1100" spc="-35" dirty="0">
                <a:latin typeface="Lucida Sans Unicode"/>
                <a:cs typeface="Lucida Sans Unicode"/>
              </a:rPr>
              <a:t> </a:t>
            </a:r>
            <a:r>
              <a:rPr sz="1100" i="1" spc="5" dirty="0">
                <a:latin typeface="Palatino Linotype"/>
                <a:cs typeface="Palatino Linotype"/>
              </a:rPr>
              <a:t>threshold</a:t>
            </a:r>
            <a:r>
              <a:rPr sz="1100" b="0" i="1" spc="5" dirty="0">
                <a:latin typeface="Bookman Old Style"/>
                <a:cs typeface="Bookman Old Style"/>
              </a:rPr>
              <a:t>,</a:t>
            </a:r>
            <a:endParaRPr sz="1100" dirty="0">
              <a:latin typeface="Bookman Old Style"/>
              <a:cs typeface="Bookman Old Style"/>
            </a:endParaRPr>
          </a:p>
        </p:txBody>
      </p:sp>
      <p:sp>
        <p:nvSpPr>
          <p:cNvPr id="6" name="object 6"/>
          <p:cNvSpPr txBox="1"/>
          <p:nvPr/>
        </p:nvSpPr>
        <p:spPr>
          <a:xfrm>
            <a:off x="347294" y="2944963"/>
            <a:ext cx="2186356" cy="180819"/>
          </a:xfrm>
          <a:prstGeom prst="rect">
            <a:avLst/>
          </a:prstGeom>
        </p:spPr>
        <p:txBody>
          <a:bodyPr vert="horz" wrap="square" lIns="0" tIns="11430" rIns="0" bIns="0" rtlCol="0">
            <a:spAutoFit/>
          </a:bodyPr>
          <a:lstStyle/>
          <a:p>
            <a:pPr marL="12700">
              <a:lnSpc>
                <a:spcPct val="100000"/>
              </a:lnSpc>
              <a:spcBef>
                <a:spcPts val="90"/>
              </a:spcBef>
            </a:pPr>
            <a:r>
              <a:rPr sz="1100" spc="85" dirty="0">
                <a:latin typeface="PMingLiU"/>
                <a:cs typeface="PMingLiU"/>
              </a:rPr>
              <a:t>and </a:t>
            </a:r>
            <a:r>
              <a:rPr sz="1100" spc="55" dirty="0">
                <a:latin typeface="PMingLiU"/>
                <a:cs typeface="PMingLiU"/>
              </a:rPr>
              <a:t>vary</a:t>
            </a:r>
            <a:r>
              <a:rPr sz="1100" spc="5" dirty="0">
                <a:latin typeface="PMingLiU"/>
                <a:cs typeface="PMingLiU"/>
              </a:rPr>
              <a:t> </a:t>
            </a:r>
            <a:r>
              <a:rPr sz="1100" i="1" spc="15" dirty="0">
                <a:latin typeface="Palatino Linotype"/>
                <a:cs typeface="Palatino Linotype"/>
              </a:rPr>
              <a:t>threshold</a:t>
            </a:r>
            <a:r>
              <a:rPr sz="1100" spc="15" dirty="0">
                <a:latin typeface="PMingLiU"/>
                <a:cs typeface="PMingLiU"/>
              </a:rPr>
              <a:t>.</a:t>
            </a:r>
            <a:endParaRPr sz="1100">
              <a:latin typeface="PMingLiU"/>
              <a:cs typeface="PMingLiU"/>
            </a:endParaRPr>
          </a:p>
        </p:txBody>
      </p:sp>
      <p:graphicFrame>
        <p:nvGraphicFramePr>
          <p:cNvPr id="8" name="Object 2"/>
          <p:cNvGraphicFramePr>
            <a:graphicFrameLocks noChangeAspect="1"/>
          </p:cNvGraphicFramePr>
          <p:nvPr/>
        </p:nvGraphicFramePr>
        <p:xfrm>
          <a:off x="1009650" y="1730375"/>
          <a:ext cx="190500" cy="203200"/>
        </p:xfrm>
        <a:graphic>
          <a:graphicData uri="http://schemas.openxmlformats.org/presentationml/2006/ole">
            <mc:AlternateContent xmlns:mc="http://schemas.openxmlformats.org/markup-compatibility/2006">
              <mc:Choice xmlns:v="urn:schemas-microsoft-com:vml" Requires="v">
                <p:oleObj spid="_x0000_s2060" name="Equation" r:id="rId3" imgW="190440" imgH="203040" progId="Equation.KSEE3">
                  <p:embed/>
                </p:oleObj>
              </mc:Choice>
              <mc:Fallback>
                <p:oleObj name="Equation" r:id="rId3" imgW="190440" imgH="203040" progId="Equation.KSEE3">
                  <p:embed/>
                  <p:pic>
                    <p:nvPicPr>
                      <p:cNvPr id="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73037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p:cNvGraphicFramePr>
            <a:graphicFrameLocks noChangeAspect="1"/>
          </p:cNvGraphicFramePr>
          <p:nvPr/>
        </p:nvGraphicFramePr>
        <p:xfrm>
          <a:off x="658507" y="2651243"/>
          <a:ext cx="190500" cy="203200"/>
        </p:xfrm>
        <a:graphic>
          <a:graphicData uri="http://schemas.openxmlformats.org/presentationml/2006/ole">
            <mc:AlternateContent xmlns:mc="http://schemas.openxmlformats.org/markup-compatibility/2006">
              <mc:Choice xmlns:v="urn:schemas-microsoft-com:vml" Requires="v">
                <p:oleObj spid="_x0000_s2061" name="Equation" r:id="rId3" imgW="190440" imgH="203040" progId="Equation.KSEE3">
                  <p:embed/>
                </p:oleObj>
              </mc:Choice>
              <mc:Fallback>
                <p:oleObj name="Equation" r:id="rId3" imgW="190440" imgH="203040" progId="Equation.KSEE3">
                  <p:embed/>
                  <p:pic>
                    <p:nvPicPr>
                      <p:cNvPr id="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07" y="2651243"/>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207969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2054473"/>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ru-RU" i="1" dirty="0">
                  <a:latin typeface="Times New Roman" panose="02020603050405020304" pitchFamily="18" charset="0"/>
                </a:endParaRPr>
              </a:p>
              <a:p>
                <a:pPr marL="0"/>
                <a:endParaRPr lang="en-US" i="1"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2×2</m:t>
                              </m:r>
                            </m:e>
                          </m:d>
                        </m:e>
                        <m:sup>
                          <m:r>
                            <a:rPr lang="en-US" b="0" i="1" smtClean="0">
                              <a:latin typeface="Cambria Math" panose="02040503050406030204" pitchFamily="18" charset="0"/>
                            </a:rPr>
                            <m:t>2</m:t>
                          </m:r>
                        </m:sup>
                      </m:sSup>
                      <m:r>
                        <a:rPr lang="en-US" b="0" i="1" smtClean="0">
                          <a:latin typeface="Cambria Math" panose="02040503050406030204" pitchFamily="18" charset="0"/>
                        </a:rPr>
                        <m:t>=16</m:t>
                      </m:r>
                    </m:oMath>
                  </m:oMathPara>
                </a14:m>
                <a:endParaRPr lang="ru-RU" i="1" dirty="0">
                  <a:latin typeface="Times New Roman" panose="02020603050405020304" pitchFamily="18" charset="0"/>
                </a:endParaRPr>
              </a:p>
              <a:p>
                <a:pPr marL="0"/>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2054473"/>
              </a:xfrm>
              <a:prstGeom prst="rect">
                <a:avLst/>
              </a:prstGeom>
              <a:blipFill>
                <a:blip r:embed="rId4"/>
                <a:stretch>
                  <a:fillRect l="-2209" t="-2077"/>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Example</a:t>
            </a:r>
            <a:endParaRPr dirty="0"/>
          </a:p>
        </p:txBody>
      </p:sp>
    </p:spTree>
    <p:extLst>
      <p:ext uri="{BB962C8B-B14F-4D97-AF65-F5344CB8AC3E}">
        <p14:creationId xmlns:p14="http://schemas.microsoft.com/office/powerpoint/2010/main" val="159623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031325"/>
              </a:xfrm>
              <a:prstGeom prst="rect">
                <a:avLst/>
              </a:prstGeom>
              <a:blipFill>
                <a:blip r:embed="rId3"/>
                <a:stretch>
                  <a:fillRect l="-4532" t="-2096" r="-604"/>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extLst>
              <p:ext uri="{D42A27DB-BD31-4B8C-83A1-F6EECF244321}">
                <p14:modId xmlns:p14="http://schemas.microsoft.com/office/powerpoint/2010/main" val="4202645791"/>
              </p:ext>
            </p:extLst>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800" b="0" i="1" u="none" strike="noStrike" smtClean="0">
                                        <a:solidFill>
                                          <a:srgbClr val="000000"/>
                                        </a:solidFill>
                                        <a:effectLst/>
                                        <a:latin typeface="Cambria Math" panose="02040503050406030204" pitchFamily="18" charset="0"/>
                                      </a:rPr>
                                    </m:ctrlPr>
                                  </m:accPr>
                                  <m:e>
                                    <m:r>
                                      <a:rPr lang="en-US" sz="800" b="0" i="1" u="none" strike="noStrike" smtClean="0">
                                        <a:solidFill>
                                          <a:srgbClr val="000000"/>
                                        </a:solidFill>
                                        <a:effectLst/>
                                        <a:latin typeface="Cambria Math" panose="02040503050406030204" pitchFamily="18" charset="0"/>
                                      </a:rPr>
                                      <m:t>𝑦</m:t>
                                    </m:r>
                                  </m:e>
                                </m:acc>
                              </m:oMath>
                            </m:oMathPara>
                          </a14:m>
                          <a:endParaRPr lang="en-CA" sz="8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Choice>
        <mc:Fallback xmlns="">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extLst>
                  <p:ext uri="{D42A27DB-BD31-4B8C-83A1-F6EECF244321}">
                    <p14:modId xmlns:p14="http://schemas.microsoft.com/office/powerpoint/2010/main" val="563174054"/>
                  </p:ext>
                </p:extLst>
              </p:nvPr>
            </p:nvGraphicFramePr>
            <p:xfrm>
              <a:off x="2407071" y="1904591"/>
              <a:ext cx="1449311" cy="1016575"/>
            </p:xfrm>
            <a:graphic>
              <a:graphicData uri="http://schemas.openxmlformats.org/drawingml/2006/table">
                <a:tbl>
                  <a:tblPr/>
                  <a:tblGrid>
                    <a:gridCol w="483104">
                      <a:extLst>
                        <a:ext uri="{9D8B030D-6E8A-4147-A177-3AD203B41FA5}">
                          <a16:colId xmlns:a16="http://schemas.microsoft.com/office/drawing/2014/main" val="2801079946"/>
                        </a:ext>
                      </a:extLst>
                    </a:gridCol>
                    <a:gridCol w="354951">
                      <a:extLst>
                        <a:ext uri="{9D8B030D-6E8A-4147-A177-3AD203B41FA5}">
                          <a16:colId xmlns:a16="http://schemas.microsoft.com/office/drawing/2014/main" val="323824582"/>
                        </a:ext>
                      </a:extLst>
                    </a:gridCol>
                    <a:gridCol w="313083">
                      <a:extLst>
                        <a:ext uri="{9D8B030D-6E8A-4147-A177-3AD203B41FA5}">
                          <a16:colId xmlns:a16="http://schemas.microsoft.com/office/drawing/2014/main" val="1215694814"/>
                        </a:ext>
                      </a:extLst>
                    </a:gridCol>
                    <a:gridCol w="298173">
                      <a:extLst>
                        <a:ext uri="{9D8B030D-6E8A-4147-A177-3AD203B41FA5}">
                          <a16:colId xmlns:a16="http://schemas.microsoft.com/office/drawing/2014/main" val="214896812"/>
                        </a:ext>
                      </a:extLst>
                    </a:gridCol>
                  </a:tblGrid>
                  <a:tr h="172687">
                    <a:tc>
                      <a:txBody>
                        <a:bodyPr/>
                        <a:lstStyle/>
                        <a:p>
                          <a:pPr algn="ctr" fontAlgn="b"/>
                          <a:r>
                            <a:rPr lang="en-CA" sz="800" b="0" i="0" u="none" strike="noStrike" dirty="0" smtClean="0">
                              <a:solidFill>
                                <a:srgbClr val="000000"/>
                              </a:solidFill>
                              <a:effectLst/>
                              <a:latin typeface="Calibri" panose="020F0502020204030204" pitchFamily="34" charset="0"/>
                            </a:rPr>
                            <a:t>#y</a:t>
                          </a:r>
                          <a:endParaRPr lang="en-CA" sz="8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800" b="0" i="0" u="none" strike="noStrike" dirty="0">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4"/>
                          <a:stretch>
                            <a:fillRect l="-387755" t="-3448" r="-2041" b="-520690"/>
                          </a:stretch>
                        </a:blipFill>
                      </a:tcPr>
                    </a:tc>
                    <a:extLst>
                      <a:ext uri="{0D108BD9-81ED-4DB2-BD59-A6C34878D82A}">
                        <a16:rowId xmlns:a16="http://schemas.microsoft.com/office/drawing/2014/main" val="2004194716"/>
                      </a:ext>
                    </a:extLst>
                  </a:tr>
                  <a:tr h="140648">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40648">
                    <a:tc>
                      <a:txBody>
                        <a:bodyPr/>
                        <a:lstStyle/>
                        <a:p>
                          <a:pPr algn="ctr" fontAlgn="b"/>
                          <a:r>
                            <a:rPr lang="en-CA" sz="900" b="0" i="0" u="none" strike="noStrike" dirty="0">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40648">
                    <a:tc>
                      <a:txBody>
                        <a:bodyPr/>
                        <a:lstStyle/>
                        <a:p>
                          <a:pPr algn="ctr" fontAlgn="b"/>
                          <a:r>
                            <a:rPr lang="en-CA" sz="9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0</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40648">
                    <a:tc>
                      <a:txBody>
                        <a:bodyPr/>
                        <a:lstStyle/>
                        <a:p>
                          <a:pPr algn="ctr" fontAlgn="b"/>
                          <a:r>
                            <a:rPr lang="en-CA" sz="9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40648">
                    <a:tc>
                      <a:txBody>
                        <a:bodyPr/>
                        <a:lstStyle/>
                        <a:p>
                          <a:pPr algn="ctr" fontAlgn="b"/>
                          <a:r>
                            <a:rPr lang="en-CA" sz="9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40648">
                    <a:tc>
                      <a:txBody>
                        <a:bodyPr/>
                        <a:lstStyle/>
                        <a:p>
                          <a:pPr algn="ctr" fontAlgn="b"/>
                          <a:r>
                            <a:rPr lang="en-CA" sz="9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9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3488" marR="3488" marT="3488"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mc:Fallback>
      </mc:AlternateContent>
    </p:spTree>
    <p:extLst>
      <p:ext uri="{BB962C8B-B14F-4D97-AF65-F5344CB8AC3E}">
        <p14:creationId xmlns:p14="http://schemas.microsoft.com/office/powerpoint/2010/main" val="352530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52"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extLst>
              <p:ext uri="{D42A27DB-BD31-4B8C-83A1-F6EECF244321}">
                <p14:modId xmlns:p14="http://schemas.microsoft.com/office/powerpoint/2010/main" val="2754821028"/>
              </p:ext>
            </p:extLst>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ctr" fontAlgn="b"/>
                      <a:r>
                        <a:rPr lang="en-CA" sz="1100" b="0" i="0" u="none" strike="noStrike" dirty="0">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ct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ct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ct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ct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ct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415124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14:m>
                            <m:oMathPara xmlns:m="http://schemas.openxmlformats.org/officeDocument/2006/math">
                              <m:oMathParaPr>
                                <m:jc m:val="centerGroup"/>
                              </m:oMathParaPr>
                              <m:oMath xmlns:m="http://schemas.openxmlformats.org/officeDocument/2006/math">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oMath>
                            </m:oMathPara>
                          </a14:m>
                          <a:endParaRPr lang="en-US" sz="1200" b="0" i="0" u="none" strike="noStrike" dirty="0">
                            <a:solidFill>
                              <a:srgbClr val="000000"/>
                            </a:solidFill>
                            <a:effectLst/>
                            <a:latin typeface="Calibri" panose="020F0502020204030204" pitchFamily="34" charset="0"/>
                          </a:endParaRP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545708459"/>
                  </p:ext>
                </p:extLst>
              </p:nvPr>
            </p:nvGraphicFramePr>
            <p:xfrm>
              <a:off x="689017" y="1017432"/>
              <a:ext cx="2917068" cy="1500387"/>
            </p:xfrm>
            <a:graphic>
              <a:graphicData uri="http://schemas.openxmlformats.org/drawingml/2006/table">
                <a:tbl>
                  <a:tblPr/>
                  <a:tblGrid>
                    <a:gridCol w="486178">
                      <a:extLst>
                        <a:ext uri="{9D8B030D-6E8A-4147-A177-3AD203B41FA5}">
                          <a16:colId xmlns:a16="http://schemas.microsoft.com/office/drawing/2014/main" val="177277821"/>
                        </a:ext>
                      </a:extLst>
                    </a:gridCol>
                    <a:gridCol w="486178">
                      <a:extLst>
                        <a:ext uri="{9D8B030D-6E8A-4147-A177-3AD203B41FA5}">
                          <a16:colId xmlns:a16="http://schemas.microsoft.com/office/drawing/2014/main" val="2560476057"/>
                        </a:ext>
                      </a:extLst>
                    </a:gridCol>
                    <a:gridCol w="486178">
                      <a:extLst>
                        <a:ext uri="{9D8B030D-6E8A-4147-A177-3AD203B41FA5}">
                          <a16:colId xmlns:a16="http://schemas.microsoft.com/office/drawing/2014/main" val="2344101843"/>
                        </a:ext>
                      </a:extLst>
                    </a:gridCol>
                    <a:gridCol w="486178">
                      <a:extLst>
                        <a:ext uri="{9D8B030D-6E8A-4147-A177-3AD203B41FA5}">
                          <a16:colId xmlns:a16="http://schemas.microsoft.com/office/drawing/2014/main" val="4279285746"/>
                        </a:ext>
                      </a:extLst>
                    </a:gridCol>
                    <a:gridCol w="486178">
                      <a:extLst>
                        <a:ext uri="{9D8B030D-6E8A-4147-A177-3AD203B41FA5}">
                          <a16:colId xmlns:a16="http://schemas.microsoft.com/office/drawing/2014/main" val="3808500463"/>
                        </a:ext>
                      </a:extLst>
                    </a:gridCol>
                    <a:gridCol w="486178">
                      <a:extLst>
                        <a:ext uri="{9D8B030D-6E8A-4147-A177-3AD203B41FA5}">
                          <a16:colId xmlns:a16="http://schemas.microsoft.com/office/drawing/2014/main" val="368818577"/>
                        </a:ext>
                      </a:extLst>
                    </a:gridCol>
                  </a:tblGrid>
                  <a:tr h="214341">
                    <a:tc>
                      <a:txBody>
                        <a:bodyPr/>
                        <a:lstStyle/>
                        <a:p>
                          <a:pPr algn="ctr" fontAlgn="b"/>
                          <a:r>
                            <a:rPr lang="en-US" sz="1200" b="0" i="0" u="none" strike="noStrike">
                              <a:solidFill>
                                <a:srgbClr val="000000"/>
                              </a:solidFill>
                              <a:effectLst/>
                              <a:latin typeface="Calibri" panose="020F0502020204030204" pitchFamily="34" charset="0"/>
                            </a:rPr>
                            <a:t>#</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x2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1200" b="0" i="0" u="none" strike="noStrike">
                              <a:solidFill>
                                <a:srgbClr val="000000"/>
                              </a:solidFill>
                              <a:effectLst/>
                              <a:latin typeface="Calibri" panose="020F0502020204030204" pitchFamily="34" charset="0"/>
                            </a:rPr>
                            <a:t>y</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endParaRPr lang="en-US"/>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3"/>
                          <a:stretch>
                            <a:fillRect l="-400000" t="-2857" r="-101250" b="-654286"/>
                          </a:stretch>
                        </a:blipFill>
                      </a:tcPr>
                    </a:tc>
                    <a:tc>
                      <a:txBody>
                        <a:bodyPr/>
                        <a:lstStyle/>
                        <a:p>
                          <a:pPr algn="ctr" fontAlgn="b"/>
                          <a:r>
                            <a:rPr lang="en-US" sz="1200" b="0" i="0" u="none" strike="noStrike">
                              <a:solidFill>
                                <a:srgbClr val="000000"/>
                              </a:solidFill>
                              <a:effectLst/>
                              <a:latin typeface="Calibri" panose="020F0502020204030204" pitchFamily="34" charset="0"/>
                            </a:rPr>
                            <a:t>label</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02358682"/>
                      </a:ext>
                    </a:extLst>
                  </a:tr>
                  <a:tr h="214341">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892752641"/>
                      </a:ext>
                    </a:extLst>
                  </a:tr>
                  <a:tr h="214341">
                    <a:tc>
                      <a:txBody>
                        <a:bodyPr/>
                        <a:lstStyle/>
                        <a:p>
                          <a:pPr algn="ctr" fontAlgn="b"/>
                          <a:r>
                            <a:rPr lang="en-US" sz="1200" b="0" i="0" u="none" strike="noStrike">
                              <a:solidFill>
                                <a:srgbClr val="000000"/>
                              </a:solidFill>
                              <a:effectLst/>
                              <a:latin typeface="Calibri" panose="020F0502020204030204" pitchFamily="34" charset="0"/>
                            </a:rPr>
                            <a:t>2</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FN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62012772"/>
                      </a:ext>
                    </a:extLst>
                  </a:tr>
                  <a:tr h="214341">
                    <a:tc>
                      <a:txBody>
                        <a:bodyPr/>
                        <a:lstStyle/>
                        <a:p>
                          <a:pPr algn="ctr" fontAlgn="b"/>
                          <a:r>
                            <a:rPr lang="en-US" sz="1200" b="0" i="0" u="none" strike="noStrike">
                              <a:solidFill>
                                <a:srgbClr val="000000"/>
                              </a:solidFill>
                              <a:effectLst/>
                              <a:latin typeface="Calibri" panose="020F0502020204030204" pitchFamily="34" charset="0"/>
                            </a:rPr>
                            <a:t>3</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TN</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58374014"/>
                      </a:ext>
                    </a:extLst>
                  </a:tr>
                  <a:tr h="214341">
                    <a:tc>
                      <a:txBody>
                        <a:bodyPr/>
                        <a:lstStyle/>
                        <a:p>
                          <a:pPr algn="ctr" fontAlgn="b"/>
                          <a:r>
                            <a:rPr lang="en-US" sz="1200" b="0" i="0" u="none" strike="noStrike">
                              <a:solidFill>
                                <a:srgbClr val="000000"/>
                              </a:solidFill>
                              <a:effectLst/>
                              <a:latin typeface="Calibri" panose="020F0502020204030204" pitchFamily="34" charset="0"/>
                            </a:rPr>
                            <a:t>4</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0913067"/>
                      </a:ext>
                    </a:extLst>
                  </a:tr>
                  <a:tr h="214341">
                    <a:tc>
                      <a:txBody>
                        <a:bodyPr/>
                        <a:lstStyle/>
                        <a:p>
                          <a:pPr algn="ctr" fontAlgn="b"/>
                          <a:r>
                            <a:rPr lang="en-US" sz="1200" b="0" i="0" u="none" strike="noStrike">
                              <a:solidFill>
                                <a:srgbClr val="000000"/>
                              </a:solidFill>
                              <a:effectLst/>
                              <a:latin typeface="Calibri" panose="020F0502020204030204" pitchFamily="34" charset="0"/>
                            </a:rPr>
                            <a:t>5</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2101756"/>
                      </a:ext>
                    </a:extLst>
                  </a:tr>
                  <a:tr h="214341">
                    <a:tc>
                      <a:txBody>
                        <a:bodyPr/>
                        <a:lstStyle/>
                        <a:p>
                          <a:pPr algn="ctr" fontAlgn="b"/>
                          <a:r>
                            <a:rPr lang="en-US" sz="1200" b="0" i="0" u="none" strike="noStrike">
                              <a:solidFill>
                                <a:srgbClr val="000000"/>
                              </a:solidFill>
                              <a:effectLst/>
                              <a:latin typeface="Calibri" panose="020F0502020204030204" pitchFamily="34" charset="0"/>
                            </a:rPr>
                            <a:t>6</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200" b="0" i="0" u="none" strike="noStrike" dirty="0">
                              <a:solidFill>
                                <a:srgbClr val="000000"/>
                              </a:solidFill>
                              <a:effectLst/>
                              <a:latin typeface="Calibri" panose="020F0502020204030204" pitchFamily="34" charset="0"/>
                            </a:rPr>
                            <a:t>TP</a:t>
                          </a:r>
                        </a:p>
                      </a:txBody>
                      <a:tcPr marL="4214" marR="4214" marT="42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631161414"/>
                      </a:ext>
                    </a:extLst>
                  </a:tr>
                </a:tbl>
              </a:graphicData>
            </a:graphic>
          </p:graphicFrame>
        </mc:Fallback>
      </mc:AlternateContent>
    </p:spTree>
    <p:extLst>
      <p:ext uri="{BB962C8B-B14F-4D97-AF65-F5344CB8AC3E}">
        <p14:creationId xmlns:p14="http://schemas.microsoft.com/office/powerpoint/2010/main" val="59504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Compute the margins of the table in the previous questions, thus computing</a:t>
            </a:r>
          </a:p>
          <a:p>
            <a:pPr marL="0"/>
            <a:r>
              <a:rPr lang="en-US" dirty="0">
                <a:latin typeface="Calibri" panose="020F0502020204030204" pitchFamily="34" charset="0"/>
              </a:rPr>
              <a:t>(Condition N) = (N) = (number of actual Y=0) = (TN + FP)= 1+0=1</a:t>
            </a:r>
          </a:p>
          <a:p>
            <a:pPr marL="0"/>
            <a:r>
              <a:rPr lang="en-US" dirty="0">
                <a:latin typeface="Calibri" panose="020F0502020204030204" pitchFamily="34" charset="0"/>
              </a:rPr>
              <a:t>(Condition P) = (P) = (number of actual Y=1) = (FN + TP)= 1+4=5</a:t>
            </a:r>
          </a:p>
          <a:p>
            <a:pPr marL="0"/>
            <a:r>
              <a:rPr lang="en-US" dirty="0">
                <a:latin typeface="Calibri" panose="020F0502020204030204" pitchFamily="34" charset="0"/>
              </a:rPr>
              <a:t>(Predicted N) = (number of predicted Y=0) = (TN + FN)=1+1=2</a:t>
            </a:r>
          </a:p>
          <a:p>
            <a:pPr marL="0"/>
            <a:r>
              <a:rPr lang="en-US" dirty="0">
                <a:latin typeface="Calibri" panose="020F0502020204030204" pitchFamily="34" charset="0"/>
              </a:rPr>
              <a:t>(Predicted P) = (number of predicted Y=1) = (FP + TP)=0+4=4</a:t>
            </a: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graphicFrame>
        <p:nvGraphicFramePr>
          <p:cNvPr id="2" name="Таблица 1"/>
          <p:cNvGraphicFramePr>
            <a:graphicFrameLocks noGrp="1"/>
          </p:cNvGraphicFramePr>
          <p:nvPr>
            <p:extLst>
              <p:ext uri="{D42A27DB-BD31-4B8C-83A1-F6EECF244321}">
                <p14:modId xmlns:p14="http://schemas.microsoft.com/office/powerpoint/2010/main" val="4121659030"/>
              </p:ext>
            </p:extLst>
          </p:nvPr>
        </p:nvGraphicFramePr>
        <p:xfrm>
          <a:off x="852566" y="1340825"/>
          <a:ext cx="2794000" cy="548640"/>
        </p:xfrm>
        <a:graphic>
          <a:graphicData uri="http://schemas.openxmlformats.org/drawingml/2006/table">
            <a:tbl>
              <a:tblPr/>
              <a:tblGrid>
                <a:gridCol w="1244600">
                  <a:extLst>
                    <a:ext uri="{9D8B030D-6E8A-4147-A177-3AD203B41FA5}">
                      <a16:colId xmlns:a16="http://schemas.microsoft.com/office/drawing/2014/main" val="1341236894"/>
                    </a:ext>
                  </a:extLst>
                </a:gridCol>
                <a:gridCol w="812800">
                  <a:extLst>
                    <a:ext uri="{9D8B030D-6E8A-4147-A177-3AD203B41FA5}">
                      <a16:colId xmlns:a16="http://schemas.microsoft.com/office/drawing/2014/main" val="1940607293"/>
                    </a:ext>
                  </a:extLst>
                </a:gridCol>
                <a:gridCol w="736600">
                  <a:extLst>
                    <a:ext uri="{9D8B030D-6E8A-4147-A177-3AD203B41FA5}">
                      <a16:colId xmlns:a16="http://schemas.microsoft.com/office/drawing/2014/main" val="896741443"/>
                    </a:ext>
                  </a:extLst>
                </a:gridCol>
              </a:tblGrid>
              <a:tr h="182880">
                <a:tc>
                  <a:txBody>
                    <a:bodyPr/>
                    <a:lstStyle/>
                    <a:p>
                      <a:pPr algn="l" fontAlgn="b"/>
                      <a:r>
                        <a:rPr lang="en-US" sz="1100" b="0" i="0" u="none" strike="noStrike">
                          <a:solidFill>
                            <a:srgbClr val="000000"/>
                          </a:solidFill>
                          <a:effectLst/>
                          <a:latin typeface="Calibri" panose="020F0502020204030204" pitchFamily="34" charset="0"/>
                        </a:rPr>
                        <a:t>Actual Y \ Predicted 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Predicted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75247151"/>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622550"/>
                  </a:ext>
                </a:extLst>
              </a:tr>
              <a:tr h="182880">
                <a:tc>
                  <a:txBody>
                    <a:bodyPr/>
                    <a:lstStyle/>
                    <a:p>
                      <a:pPr algn="l" fontAlgn="b"/>
                      <a:r>
                        <a:rPr lang="en-US" sz="1100" b="0" i="0" u="none" strike="noStrike">
                          <a:solidFill>
                            <a:srgbClr val="000000"/>
                          </a:solidFill>
                          <a:effectLst/>
                          <a:latin typeface="Calibri" panose="020F0502020204030204" pitchFamily="34" charset="0"/>
                        </a:rPr>
                        <a:t>Actual or condition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543022"/>
                  </a:ext>
                </a:extLst>
              </a:tr>
            </a:tbl>
          </a:graphicData>
        </a:graphic>
      </p:graphicFrame>
    </p:spTree>
    <p:extLst>
      <p:ext uri="{BB962C8B-B14F-4D97-AF65-F5344CB8AC3E}">
        <p14:creationId xmlns:p14="http://schemas.microsoft.com/office/powerpoint/2010/main" val="125601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200602"/>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Sen</a:t>
            </a:r>
            <a:r>
              <a:rPr lang="en-US" u="sng" dirty="0" err="1">
                <a:latin typeface="Calibri" panose="020F0502020204030204" pitchFamily="34" charset="0"/>
              </a:rPr>
              <a:t>sitivity</a:t>
            </a:r>
            <a:r>
              <a:rPr lang="en-US" u="sng"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/5 = 0.8</a:t>
            </a:r>
            <a:r>
              <a:rPr lang="en-CA" dirty="0">
                <a:solidFill>
                  <a:srgbClr val="2F0BE3"/>
                </a:solidFill>
                <a:latin typeface="Calibri" panose="020F0502020204030204" pitchFamily="34" charset="0"/>
              </a:rPr>
              <a:t>  </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Calibri" panose="020F0502020204030204" pitchFamily="34" charset="0"/>
              </a:rPr>
              <a:t>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endParaRPr lang="en-CA" dirty="0">
              <a:latin typeface="Calibri" panose="020F0502020204030204" pitchFamily="34" charset="0"/>
            </a:endParaRPr>
          </a:p>
          <a:p>
            <a:pPr marL="0"/>
            <a:r>
              <a:rPr lang="en-CA" dirty="0">
                <a:latin typeface="Calibri" panose="020F0502020204030204" pitchFamily="34" charset="0"/>
              </a:rPr>
              <a:t> </a:t>
            </a:r>
          </a:p>
          <a:p>
            <a:pPr marL="0"/>
            <a:r>
              <a:rPr lang="en-CA" u="sng" dirty="0">
                <a:latin typeface="Calibri" panose="020F0502020204030204" pitchFamily="34" charset="0"/>
              </a:rPr>
              <a:t>Specificity</a:t>
            </a:r>
            <a:r>
              <a:rPr lang="en-CA" dirty="0">
                <a:latin typeface="Calibri" panose="020F0502020204030204" pitchFamily="34" charset="0"/>
              </a:rPr>
              <a:t> (selectivity or true negative rate TNR) </a:t>
            </a:r>
            <a:r>
              <a:rPr lang="en-US" dirty="0">
                <a:latin typeface="Calibri" panose="020F0502020204030204" pitchFamily="34" charset="0"/>
              </a:rPr>
              <a:t>= TN/N = </a:t>
            </a:r>
            <a:r>
              <a:rPr lang="en-CA" dirty="0">
                <a:solidFill>
                  <a:srgbClr val="2F0BE3"/>
                </a:solidFill>
                <a:latin typeface="Calibri" panose="020F0502020204030204" pitchFamily="34" charset="0"/>
              </a:rPr>
              <a:t>1/1 = 1</a:t>
            </a:r>
            <a:endParaRPr lang="en-US" dirty="0">
              <a:latin typeface="Calibri" panose="020F0502020204030204" pitchFamily="34" charset="0"/>
            </a:endParaRP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US" u="sng" dirty="0">
                <a:latin typeface="Calibri" panose="020F0502020204030204" pitchFamily="34" charset="0"/>
              </a:rPr>
              <a:t>Precision</a:t>
            </a:r>
            <a:r>
              <a:rPr lang="en-US" dirty="0">
                <a:latin typeface="Calibri" panose="020F0502020204030204" pitchFamily="34" charset="0"/>
              </a:rPr>
              <a:t> (or positive predictive value PPV) </a:t>
            </a:r>
            <a:r>
              <a:rPr lang="en-US" dirty="0">
                <a:solidFill>
                  <a:srgbClr val="2F0BE3"/>
                </a:solidFill>
                <a:latin typeface="Calibri" panose="020F0502020204030204" pitchFamily="34" charset="0"/>
              </a:rPr>
              <a:t>= TP/(TP+FP)=</a:t>
            </a:r>
            <a:r>
              <a:rPr lang="ru-RU" dirty="0">
                <a:solidFill>
                  <a:srgbClr val="2F0BE3"/>
                </a:solidFill>
                <a:latin typeface="Calibri" panose="020F0502020204030204" pitchFamily="34" charset="0"/>
              </a:rPr>
              <a:t>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0</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a:t>
            </a:r>
            <a:endParaRPr lang="en-US" dirty="0">
              <a:latin typeface="Calibri" panose="020F0502020204030204" pitchFamily="34" charset="0"/>
            </a:endParaRPr>
          </a:p>
          <a:p>
            <a:pPr marL="0"/>
            <a:r>
              <a:rPr lang="en-CA" dirty="0">
                <a:latin typeface="Calibri" panose="020F0502020204030204" pitchFamily="34" charset="0"/>
              </a:rPr>
              <a:t> </a:t>
            </a:r>
          </a:p>
          <a:p>
            <a:pPr marL="0"/>
            <a:r>
              <a:rPr lang="en-US" u="sng" dirty="0">
                <a:latin typeface="Calibri" panose="020F0502020204030204" pitchFamily="34" charset="0"/>
              </a:rPr>
              <a:t>Accuracy</a:t>
            </a:r>
            <a:r>
              <a:rPr lang="en-US" dirty="0">
                <a:latin typeface="Calibri" panose="020F0502020204030204" pitchFamily="34" charset="0"/>
              </a:rPr>
              <a:t> = (</a:t>
            </a:r>
            <a:r>
              <a:rPr lang="en-US" dirty="0">
                <a:solidFill>
                  <a:srgbClr val="2F0BE3"/>
                </a:solidFill>
                <a:latin typeface="Calibri" panose="020F0502020204030204" pitchFamily="34" charset="0"/>
              </a:rPr>
              <a:t>TP+TN)/(P+N) =  </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4+1</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4+2</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 5/6 = </a:t>
            </a:r>
            <a:r>
              <a:rPr lang="ru-RU" dirty="0">
                <a:solidFill>
                  <a:srgbClr val="2F0BE3"/>
                </a:solidFill>
                <a:latin typeface="Calibri" panose="020F0502020204030204" pitchFamily="34" charset="0"/>
              </a:rPr>
              <a:t>0.8333</a:t>
            </a:r>
            <a:r>
              <a:rPr lang="en-CA" dirty="0">
                <a:solidFill>
                  <a:srgbClr val="2F0BE3"/>
                </a:solidFill>
                <a:latin typeface="Calibri" panose="020F0502020204030204" pitchFamily="34" charset="0"/>
              </a:rPr>
              <a:t> </a:t>
            </a:r>
            <a:r>
              <a:rPr lang="ru-RU" dirty="0">
                <a:solidFill>
                  <a:srgbClr val="2F0BE3"/>
                </a:solidFill>
                <a:latin typeface="Calibri" panose="020F0502020204030204" pitchFamily="34" charset="0"/>
              </a:rPr>
              <a:t> </a:t>
            </a:r>
            <a:endParaRPr lang="en-US" dirty="0">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282948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07951" y="538026"/>
                <a:ext cx="4022058" cy="3016531"/>
              </a:xfrm>
              <a:prstGeom prst="rect">
                <a:avLst/>
              </a:prstGeom>
              <a:noFill/>
              <a:ln>
                <a:noFill/>
              </a:ln>
            </p:spPr>
            <p:txBody>
              <a:bodyPr spcFirstLastPara="1" wrap="square" lIns="0" tIns="0" rIns="0" bIns="0" anchor="t" anchorCtr="0">
                <a:spAutoFit/>
              </a:bodyPr>
              <a:lstStyle/>
              <a:p>
                <a:pPr marL="0"/>
                <a:r>
                  <a:rPr lang="en-CA" u="sng" dirty="0">
                    <a:latin typeface="Calibri" panose="020F0502020204030204" pitchFamily="34" charset="0"/>
                  </a:rPr>
                  <a:t>F1-score</a:t>
                </a:r>
                <a:r>
                  <a:rPr lang="en-CA" dirty="0">
                    <a:latin typeface="Calibri" panose="020F0502020204030204" pitchFamily="34" charset="0"/>
                  </a:rPr>
                  <a:t> is a harmonic mean of precision and recall:</a:t>
                </a:r>
              </a:p>
              <a:p>
                <a:pPr marL="0"/>
                <a:r>
                  <a:rPr lang="en-CA" dirty="0">
                    <a:latin typeface="Calibri" panose="020F0502020204030204" pitchFamily="34" charset="0"/>
                  </a:rPr>
                  <a:t> </a:t>
                </a:r>
              </a:p>
              <a:p>
                <a:pPr marL="0"/>
                <a:r>
                  <a:rPr lang="en-CA" dirty="0">
                    <a:latin typeface="Calibri" panose="020F0502020204030204" pitchFamily="34" charset="0"/>
                  </a:rPr>
                  <a:t>Formula 1:</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US" b="0" i="1" dirty="0" smtClean="0">
                              <a:solidFill>
                                <a:srgbClr val="2F0BE3"/>
                              </a:solidFill>
                              <a:latin typeface="Cambria Math" panose="02040503050406030204" pitchFamily="18" charset="0"/>
                            </a:rPr>
                            <m:t>2</m:t>
                          </m:r>
                        </m:num>
                        <m:den>
                          <m:d>
                            <m:dPr>
                              <m:ctrlPr>
                                <a:rPr lang="en-CA" i="1" dirty="0">
                                  <a:solidFill>
                                    <a:srgbClr val="2F0BE3"/>
                                  </a:solidFill>
                                  <a:latin typeface="Cambria Math" panose="02040503050406030204" pitchFamily="18" charset="0"/>
                                </a:rPr>
                              </m:ctrlPr>
                            </m:dPr>
                            <m:e>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𝑝𝑟𝑒𝑐𝑖𝑠𝑖𝑜𝑛</m:t>
                                  </m:r>
                                </m:den>
                              </m:f>
                              <m:r>
                                <a:rPr lang="en-CA" i="1" dirty="0">
                                  <a:solidFill>
                                    <a:srgbClr val="2F0BE3"/>
                                  </a:solidFill>
                                  <a:latin typeface="Cambria Math" panose="02040503050406030204" pitchFamily="18" charset="0"/>
                                </a:rPr>
                                <m:t>+</m:t>
                              </m:r>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1</m:t>
                                  </m:r>
                                </m:num>
                                <m:den>
                                  <m:r>
                                    <a:rPr lang="en-CA" i="1" dirty="0">
                                      <a:solidFill>
                                        <a:srgbClr val="2F0BE3"/>
                                      </a:solidFill>
                                      <a:latin typeface="Cambria Math" panose="02040503050406030204" pitchFamily="18" charset="0"/>
                                    </a:rPr>
                                    <m:t>𝑟𝑒𝑐𝑎𝑙𝑙</m:t>
                                  </m:r>
                                </m:den>
                              </m:f>
                            </m:e>
                          </m:d>
                        </m:den>
                      </m:f>
                      <m:r>
                        <a:rPr lang="en-US" b="0" i="1" dirty="0" smtClean="0">
                          <a:solidFill>
                            <a:srgbClr val="2F0BE3"/>
                          </a:solidFill>
                          <a:latin typeface="Cambria Math" panose="02040503050406030204" pitchFamily="18" charset="0"/>
                        </a:rPr>
                        <m:t>=</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(1/1 + 1/0.8)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2:</a:t>
                </a:r>
              </a:p>
              <a:p>
                <a:pPr marL="0"/>
                <a14:m>
                  <m:oMathPara xmlns:m="http://schemas.openxmlformats.org/officeDocument/2006/math">
                    <m:oMathParaPr>
                      <m:jc m:val="centerGroup"/>
                    </m:oMathParaPr>
                    <m:oMath xmlns:m="http://schemas.openxmlformats.org/officeDocument/2006/math">
                      <m:f>
                        <m:fPr>
                          <m:ctrlPr>
                            <a:rPr lang="en-CA" i="1" dirty="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𝑃𝑃𝑉</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𝑇𝑃𝑅</m:t>
                          </m:r>
                        </m:num>
                        <m:den>
                          <m:d>
                            <m:dPr>
                              <m:ctrlPr>
                                <a:rPr lang="en-CA" i="1" dirty="0">
                                  <a:solidFill>
                                    <a:srgbClr val="2F0BE3"/>
                                  </a:solidFill>
                                  <a:latin typeface="Cambria Math" panose="02040503050406030204" pitchFamily="18" charset="0"/>
                                </a:rPr>
                              </m:ctrlPr>
                            </m:dPr>
                            <m:e>
                              <m:r>
                                <a:rPr lang="en-CA" i="1" dirty="0">
                                  <a:solidFill>
                                    <a:srgbClr val="2F0BE3"/>
                                  </a:solidFill>
                                  <a:latin typeface="Cambria Math" panose="02040503050406030204" pitchFamily="18" charset="0"/>
                                </a:rPr>
                                <m:t>𝑃𝑃𝑉</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𝑇𝑃𝑅</m:t>
                              </m:r>
                            </m:e>
                          </m:d>
                        </m:den>
                      </m:f>
                      <m:r>
                        <a:rPr lang="en-US" b="0" i="1" dirty="0" smtClean="0">
                          <a:solidFill>
                            <a:srgbClr val="2F0BE3"/>
                          </a:solidFill>
                          <a:latin typeface="Cambria Math" panose="02040503050406030204" pitchFamily="18" charset="0"/>
                        </a:rPr>
                        <m:t>=</m:t>
                      </m:r>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𝑝𝑟𝑒𝑐𝑖𝑠𝑖𝑜𝑛</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𝑟𝑒𝑐𝑎𝑙𝑙</m:t>
                          </m:r>
                        </m:num>
                        <m:den>
                          <m:r>
                            <a:rPr lang="en-CA" i="1" dirty="0">
                              <a:solidFill>
                                <a:srgbClr val="2F0BE3"/>
                              </a:solidFill>
                              <a:latin typeface="Cambria Math" panose="02040503050406030204" pitchFamily="18" charset="0"/>
                            </a:rPr>
                            <m:t>𝑝𝑟𝑒𝑐𝑖𝑠𝑖𝑜𝑛</m:t>
                          </m:r>
                          <m:r>
                            <a:rPr lang="en-CA" i="1" dirty="0">
                              <a:solidFill>
                                <a:srgbClr val="2F0BE3"/>
                              </a:solidFill>
                              <a:latin typeface="Cambria Math" panose="02040503050406030204" pitchFamily="18" charset="0"/>
                            </a:rPr>
                            <m:t>+ </m:t>
                          </m:r>
                          <m:r>
                            <a:rPr lang="en-CA" i="1" dirty="0">
                              <a:solidFill>
                                <a:srgbClr val="2F0BE3"/>
                              </a:solidFill>
                              <a:latin typeface="Cambria Math" panose="02040503050406030204" pitchFamily="18" charset="0"/>
                            </a:rPr>
                            <m:t>𝑟𝑒𝑐𝑎𝑙𝑙</m:t>
                          </m:r>
                        </m:den>
                      </m:f>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1 * 0.8 / (1 + 0.8) = 0.8889   </a:t>
                </a:r>
              </a:p>
              <a:p>
                <a:pPr marL="0"/>
                <a:r>
                  <a:rPr lang="en-CA" dirty="0">
                    <a:solidFill>
                      <a:srgbClr val="2F0BE3"/>
                    </a:solidFill>
                    <a:latin typeface="Calibri" panose="020F0502020204030204" pitchFamily="34" charset="0"/>
                  </a:rPr>
                  <a:t> </a:t>
                </a:r>
              </a:p>
              <a:p>
                <a:pPr marL="0"/>
                <a:r>
                  <a:rPr lang="en-CA" dirty="0">
                    <a:solidFill>
                      <a:srgbClr val="2F0BE3"/>
                    </a:solidFill>
                    <a:latin typeface="Calibri" panose="020F0502020204030204" pitchFamily="34" charset="0"/>
                  </a:rPr>
                  <a:t>Formula 3</a:t>
                </a:r>
              </a:p>
              <a:p>
                <a:pPr marL="0"/>
                <a14:m>
                  <m:oMathPara xmlns:m="http://schemas.openxmlformats.org/officeDocument/2006/math">
                    <m:oMathParaPr>
                      <m:jc m:val="centerGroup"/>
                    </m:oMathParaPr>
                    <m:oMath xmlns:m="http://schemas.openxmlformats.org/officeDocument/2006/math">
                      <m:f>
                        <m:fPr>
                          <m:ctrlPr>
                            <a:rPr lang="en-CA" i="1" dirty="0" smtClean="0">
                              <a:solidFill>
                                <a:srgbClr val="2F0BE3"/>
                              </a:solidFill>
                              <a:latin typeface="Cambria Math" panose="02040503050406030204" pitchFamily="18" charset="0"/>
                            </a:rPr>
                          </m:ctrlPr>
                        </m:fPr>
                        <m:num>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smtClean="0">
                              <a:solidFill>
                                <a:srgbClr val="2F0BE3"/>
                              </a:solidFill>
                              <a:latin typeface="Cambria Math" panose="02040503050406030204" pitchFamily="18" charset="0"/>
                            </a:rPr>
                            <m:t>𝑇𝑃</m:t>
                          </m:r>
                        </m:num>
                        <m:den>
                          <m:r>
                            <a:rPr lang="en-CA" i="1" dirty="0">
                              <a:solidFill>
                                <a:srgbClr val="2F0BE3"/>
                              </a:solidFill>
                              <a:latin typeface="Cambria Math" panose="02040503050406030204" pitchFamily="18" charset="0"/>
                            </a:rPr>
                            <m:t>2</m:t>
                          </m:r>
                          <m:r>
                            <a:rPr lang="en-US" b="0" i="1" dirty="0" smtClean="0">
                              <a:solidFill>
                                <a:srgbClr val="2F0BE3"/>
                              </a:solidFill>
                              <a:latin typeface="Cambria Math" panose="02040503050406030204" pitchFamily="18" charset="0"/>
                            </a:rPr>
                            <m:t>⋅</m:t>
                          </m:r>
                          <m:r>
                            <a:rPr lang="en-CA" i="1" dirty="0">
                              <a:solidFill>
                                <a:srgbClr val="2F0BE3"/>
                              </a:solidFill>
                              <a:latin typeface="Cambria Math" panose="02040503050406030204" pitchFamily="18" charset="0"/>
                            </a:rPr>
                            <m:t>𝑇𝑃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𝐹𝑃</m:t>
                          </m:r>
                          <m:r>
                            <a:rPr lang="en-CA" i="1" dirty="0">
                              <a:solidFill>
                                <a:srgbClr val="2F0BE3"/>
                              </a:solidFill>
                              <a:latin typeface="Cambria Math" panose="02040503050406030204" pitchFamily="18" charset="0"/>
                            </a:rPr>
                            <m:t> + </m:t>
                          </m:r>
                          <m:r>
                            <a:rPr lang="en-CA" i="1" dirty="0">
                              <a:solidFill>
                                <a:srgbClr val="2F0BE3"/>
                              </a:solidFill>
                              <a:latin typeface="Cambria Math" panose="02040503050406030204" pitchFamily="18" charset="0"/>
                            </a:rPr>
                            <m:t>𝐹𝑁</m:t>
                          </m:r>
                        </m:den>
                      </m:f>
                      <m:r>
                        <a:rPr lang="en-CA" i="1" dirty="0">
                          <a:solidFill>
                            <a:srgbClr val="2F0BE3"/>
                          </a:solidFill>
                          <a:latin typeface="Cambria Math" panose="02040503050406030204" pitchFamily="18" charset="0"/>
                        </a:rPr>
                        <m:t> = </m:t>
                      </m:r>
                    </m:oMath>
                  </m:oMathPara>
                </a14:m>
                <a:endParaRPr lang="en-CA" dirty="0">
                  <a:solidFill>
                    <a:srgbClr val="2F0BE3"/>
                  </a:solidFill>
                  <a:latin typeface="Calibri" panose="020F0502020204030204" pitchFamily="34" charset="0"/>
                </a:endParaRPr>
              </a:p>
              <a:p>
                <a:pPr marL="0"/>
                <a:r>
                  <a:rPr lang="en-CA" dirty="0">
                    <a:solidFill>
                      <a:srgbClr val="2F0BE3"/>
                    </a:solidFill>
                    <a:latin typeface="Calibri" panose="020F0502020204030204" pitchFamily="34" charset="0"/>
                  </a:rPr>
                  <a:t>= 2 * 4 / (2*4 + 0 + 1) = 0.8889  </a:t>
                </a:r>
              </a:p>
              <a:p>
                <a:pPr marL="0"/>
                <a:endParaRPr lang="en-US" dirty="0">
                  <a:latin typeface="Calibri" panose="020F0502020204030204" pitchFamily="34" charset="0"/>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07951" y="538026"/>
                <a:ext cx="4022058" cy="3016531"/>
              </a:xfrm>
              <a:prstGeom prst="rect">
                <a:avLst/>
              </a:prstGeom>
              <a:blipFill>
                <a:blip r:embed="rId3"/>
                <a:stretch>
                  <a:fillRect l="-2121" t="-1616"/>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369264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 y="67187"/>
            <a:ext cx="4610099" cy="325089"/>
          </a:xfrm>
          <a:prstGeom prst="rect">
            <a:avLst/>
          </a:prstGeom>
          <a:noFill/>
          <a:ln>
            <a:noFill/>
          </a:ln>
        </p:spPr>
        <p:txBody>
          <a:bodyPr spcFirstLastPara="1" wrap="square" lIns="0" tIns="17125" rIns="0" bIns="0" anchor="t" anchorCtr="0">
            <a:spAutoFit/>
          </a:bodyPr>
          <a:lstStyle/>
          <a:p>
            <a:pPr marL="12700" lvl="0" indent="0" algn="ctr" rtl="0">
              <a:lnSpc>
                <a:spcPct val="100000"/>
              </a:lnSpc>
              <a:spcBef>
                <a:spcPts val="0"/>
              </a:spcBef>
              <a:spcAft>
                <a:spcPts val="0"/>
              </a:spcAft>
              <a:buSzPts val="1400"/>
              <a:buNone/>
            </a:pPr>
            <a:r>
              <a:rPr lang="en-US" sz="2000">
                <a:latin typeface="Georgia"/>
                <a:ea typeface="Georgia"/>
                <a:cs typeface="Georgia"/>
                <a:sym typeface="Georgia"/>
              </a:rPr>
              <a:t>Agenda</a:t>
            </a:r>
            <a:endParaRPr sz="2000">
              <a:latin typeface="Georgia"/>
              <a:ea typeface="Georgia"/>
              <a:cs typeface="Georgia"/>
              <a:sym typeface="Georgia"/>
            </a:endParaRPr>
          </a:p>
        </p:txBody>
      </p:sp>
      <p:sp>
        <p:nvSpPr>
          <p:cNvPr id="71" name="Google Shape;71;p2"/>
          <p:cNvSpPr txBox="1"/>
          <p:nvPr/>
        </p:nvSpPr>
        <p:spPr>
          <a:xfrm>
            <a:off x="247650" y="536554"/>
            <a:ext cx="3786600" cy="2107618"/>
          </a:xfrm>
          <a:prstGeom prst="rect">
            <a:avLst/>
          </a:prstGeom>
          <a:noFill/>
          <a:ln>
            <a:noFill/>
          </a:ln>
        </p:spPr>
        <p:txBody>
          <a:bodyPr spcFirstLastPara="1" wrap="square" lIns="0" tIns="45075" rIns="0" bIns="0" anchor="t" anchorCtr="0">
            <a:spAutoFit/>
          </a:bodyPr>
          <a:lstStyle/>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Learning function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b="0" i="0" u="none" strike="noStrike" cap="none" dirty="0">
                <a:solidFill>
                  <a:schemeClr val="tx1"/>
                </a:solidFill>
                <a:latin typeface="Georgia"/>
                <a:ea typeface="Georgia"/>
                <a:cs typeface="Georgia"/>
                <a:sym typeface="Georgia"/>
              </a:rPr>
              <a:t>Classifiers</a:t>
            </a:r>
          </a:p>
          <a:p>
            <a:pPr marL="228600" marR="0" lvl="0" indent="-228600" algn="l" rtl="0">
              <a:lnSpc>
                <a:spcPct val="100000"/>
              </a:lnSpc>
              <a:spcBef>
                <a:spcPts val="25"/>
              </a:spcBef>
              <a:spcAft>
                <a:spcPts val="0"/>
              </a:spcAft>
              <a:buClr>
                <a:schemeClr val="dk1"/>
              </a:buClr>
              <a:buSzPts val="1200"/>
              <a:buFont typeface="Calibri"/>
              <a:buAutoNum type="arabicPeriod"/>
            </a:pPr>
            <a:r>
              <a:rPr lang="en-CA" sz="1200" dirty="0">
                <a:solidFill>
                  <a:schemeClr val="tx1"/>
                </a:solidFill>
                <a:latin typeface="Georgia"/>
                <a:sym typeface="Georgia"/>
              </a:rPr>
              <a:t>Classification metrics</a:t>
            </a:r>
            <a:endParaRPr sz="1400" b="0" i="0" u="none" strike="noStrike" cap="none" dirty="0">
              <a:solidFill>
                <a:schemeClr val="tx1"/>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tx1"/>
                </a:solidFill>
                <a:latin typeface="Georgia"/>
                <a:ea typeface="Georgia"/>
                <a:cs typeface="Georgia"/>
                <a:sym typeface="Georgia"/>
              </a:rPr>
              <a:t>Bayesian classifier</a:t>
            </a:r>
            <a:endParaRPr sz="1400" b="0" i="0" u="none" strike="noStrike" cap="none" dirty="0">
              <a:solidFill>
                <a:schemeClr val="tx1"/>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No predictors case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One and two predictors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Ideal Bayesian classification rate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Estimation of probabilities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Conditional independence. Naive Bayes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Python implementation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Questions and discussion</a:t>
            </a:r>
            <a:endParaRPr sz="1200" b="0" i="0" u="none" strike="noStrike" cap="none" dirty="0">
              <a:solidFill>
                <a:schemeClr val="dk1"/>
              </a:solidFill>
              <a:latin typeface="Georgia"/>
              <a:ea typeface="Georgia"/>
              <a:cs typeface="Georgia"/>
              <a:sym typeface="Georgia"/>
            </a:endParaRPr>
          </a:p>
        </p:txBody>
      </p:sp>
      <p:sp>
        <p:nvSpPr>
          <p:cNvPr id="72" name="Google Shape;72;p2"/>
          <p:cNvSpPr txBox="1"/>
          <p:nvPr/>
        </p:nvSpPr>
        <p:spPr>
          <a:xfrm>
            <a:off x="4260608" y="3342078"/>
            <a:ext cx="267970" cy="89768"/>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Georgia"/>
                <a:ea typeface="Georgia"/>
                <a:cs typeface="Georgia"/>
                <a:sym typeface="Georgia"/>
              </a:rPr>
              <a:t>2</a:t>
            </a:fld>
            <a:r>
              <a:rPr lang="en-US" sz="600" b="0" i="0" u="none" strike="noStrike" cap="none">
                <a:solidFill>
                  <a:srgbClr val="7F7F7F"/>
                </a:solidFill>
                <a:latin typeface="Georgia"/>
                <a:ea typeface="Georgia"/>
                <a:cs typeface="Georgia"/>
                <a:sym typeface="Georgia"/>
              </a:rPr>
              <a:t> / 30</a:t>
            </a:r>
            <a:endParaRPr sz="6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07951" y="538026"/>
            <a:ext cx="4022058" cy="507831"/>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In Python, consider classification report, corresponding to this example. Some of these metrics we already computed. The other parts of it we will compute now step by step. </a:t>
            </a:r>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pic>
        <p:nvPicPr>
          <p:cNvPr id="1025" name="Picture 1" descr="Machine generated alternative text:&#10;[38] print(metrics . y_pred) ) &#10;o &#10;y _ true &#10;1, &#10;1, &#10;1, &#10;y_pred &#10;1, &#10;1, &#10;67 &#10;0.80 &#10;0.89 &#10;0.83 &#10;0.90 &#10;e. 78 &#10;e. 83 &#10;0.85 &#10;e, &#10;e, &#10;1]) &#10;1]) &#10;prec 1 slon &#10;o. 50 &#10;l.øø &#10;0.75 &#10;0.92 &#10;recall fl &#10;I.oø &#10;- score &#10;1 &#10;accuracy &#10;macro avg &#10;weighted avg &#10;support &#10;1 &#10;5 &#10;6 &#10;6 &#10;6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657" y="1156974"/>
            <a:ext cx="3080264" cy="177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8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3046988"/>
          </a:xfrm>
          <a:prstGeom prst="rect">
            <a:avLst/>
          </a:prstGeom>
          <a:noFill/>
          <a:ln>
            <a:noFill/>
          </a:ln>
        </p:spPr>
        <p:txBody>
          <a:bodyPr spcFirstLastPara="1" wrap="square" lIns="0" tIns="0" rIns="0" bIns="0" anchor="t" anchorCtr="0">
            <a:spAutoFit/>
          </a:bodyPr>
          <a:lstStyle/>
          <a:p>
            <a:pPr marL="0"/>
            <a:r>
              <a:rPr lang="en-CA" dirty="0" smtClean="0">
                <a:latin typeface="Times New Roman" panose="02020603050405020304" pitchFamily="18" charset="0"/>
              </a:rPr>
              <a:t>If </a:t>
            </a:r>
            <a:r>
              <a:rPr lang="en-CA" dirty="0">
                <a:latin typeface="Times New Roman" panose="02020603050405020304" pitchFamily="18" charset="0"/>
              </a:rPr>
              <a:t>initially we computed precision with default class to be positive, now, according to above classification report, we need to compute class-wise </a:t>
            </a:r>
            <a:r>
              <a:rPr lang="en-CA" b="1" dirty="0">
                <a:latin typeface="Times New Roman" panose="02020603050405020304" pitchFamily="18" charset="0"/>
              </a:rPr>
              <a:t>precision:</a:t>
            </a:r>
          </a:p>
          <a:p>
            <a:pPr marL="0"/>
            <a:r>
              <a:rPr lang="en-CA" u="sng" dirty="0">
                <a:latin typeface="Times New Roman" panose="02020603050405020304" pitchFamily="18" charset="0"/>
              </a:rPr>
              <a:t>precision(0) </a:t>
            </a:r>
            <a:r>
              <a:rPr lang="en-US" dirty="0" smtClean="0">
                <a:latin typeface="Times New Roman" panose="02020603050405020304" pitchFamily="18" charset="0"/>
              </a:rPr>
              <a:t>(</a:t>
            </a:r>
            <a:r>
              <a:rPr lang="en-US" dirty="0">
                <a:latin typeface="Times New Roman" panose="02020603050405020304" pitchFamily="18" charset="0"/>
              </a:rPr>
              <a:t>or negative predictive value </a:t>
            </a:r>
            <a:r>
              <a:rPr lang="en-US" dirty="0" smtClean="0">
                <a:latin typeface="Times New Roman" panose="02020603050405020304" pitchFamily="18" charset="0"/>
              </a:rPr>
              <a:t>NPV)=</a:t>
            </a:r>
            <a:r>
              <a:rPr lang="en-US" dirty="0" smtClean="0">
                <a:solidFill>
                  <a:srgbClr val="2F0BE3"/>
                </a:solidFill>
                <a:latin typeface="Times New Roman" panose="02020603050405020304" pitchFamily="18" charset="0"/>
              </a:rPr>
              <a:t>TN</a:t>
            </a:r>
            <a:r>
              <a:rPr lang="en-US" dirty="0">
                <a:solidFill>
                  <a:srgbClr val="2F0BE3"/>
                </a:solidFill>
                <a:latin typeface="Times New Roman" panose="02020603050405020304" pitchFamily="18" charset="0"/>
              </a:rPr>
              <a:t>/(TN+FN</a:t>
            </a:r>
            <a:r>
              <a:rPr lang="en-US" dirty="0" smtClean="0">
                <a:solidFill>
                  <a:srgbClr val="2F0BE3"/>
                </a:solidFill>
                <a:latin typeface="Times New Roman" panose="02020603050405020304" pitchFamily="18" charset="0"/>
              </a:rPr>
              <a:t>)=</a:t>
            </a:r>
            <a:r>
              <a:rPr lang="en-CA" dirty="0" smtClean="0">
                <a:solidFill>
                  <a:srgbClr val="2F0BE3"/>
                </a:solidFill>
                <a:latin typeface="Calibri" panose="020F0502020204030204" pitchFamily="34" charset="0"/>
              </a:rPr>
              <a:t> 1</a:t>
            </a:r>
            <a:r>
              <a:rPr lang="ru-RU" dirty="0" smtClean="0">
                <a:solidFill>
                  <a:srgbClr val="2F0BE3"/>
                </a:solidFill>
                <a:latin typeface="Calibri" panose="020F0502020204030204" pitchFamily="34" charset="0"/>
              </a:rPr>
              <a:t>/(</a:t>
            </a:r>
            <a:r>
              <a:rPr lang="en-CA" dirty="0" smtClean="0">
                <a:solidFill>
                  <a:srgbClr val="2F0BE3"/>
                </a:solidFill>
                <a:latin typeface="Calibri" panose="020F0502020204030204" pitchFamily="34" charset="0"/>
              </a:rPr>
              <a:t>1</a:t>
            </a:r>
            <a:r>
              <a:rPr lang="ru-RU" dirty="0" smtClean="0">
                <a:solidFill>
                  <a:srgbClr val="2F0BE3"/>
                </a:solidFill>
                <a:latin typeface="Calibri" panose="020F0502020204030204" pitchFamily="34" charset="0"/>
              </a:rPr>
              <a:t>+</a:t>
            </a:r>
            <a:r>
              <a:rPr lang="en-CA" dirty="0" smtClean="0">
                <a:solidFill>
                  <a:srgbClr val="2F0BE3"/>
                </a:solidFill>
                <a:latin typeface="Calibri" panose="020F0502020204030204" pitchFamily="34" charset="0"/>
              </a:rPr>
              <a:t>1</a:t>
            </a:r>
            <a:r>
              <a:rPr lang="ru-RU" dirty="0" smtClean="0">
                <a:solidFill>
                  <a:srgbClr val="2F0BE3"/>
                </a:solidFill>
                <a:latin typeface="Calibri" panose="020F0502020204030204" pitchFamily="34" charset="0"/>
              </a:rPr>
              <a:t>)=</a:t>
            </a:r>
            <a:r>
              <a:rPr lang="en-US" dirty="0" smtClean="0">
                <a:solidFill>
                  <a:srgbClr val="2F0BE3"/>
                </a:solidFill>
                <a:latin typeface="Calibri" panose="020F0502020204030204" pitchFamily="34" charset="0"/>
              </a:rPr>
              <a:t>0.5</a:t>
            </a:r>
            <a:r>
              <a:rPr lang="ru-RU" dirty="0" smtClean="0">
                <a:solidFill>
                  <a:srgbClr val="2F0BE3"/>
                </a:solidFill>
                <a:latin typeface="Times New Roman" panose="02020603050405020304" pitchFamily="18" charset="0"/>
              </a:rPr>
              <a:t> </a:t>
            </a:r>
            <a:endParaRPr lang="en-US" dirty="0" smtClean="0">
              <a:solidFill>
                <a:srgbClr val="2F0BE3"/>
              </a:solidFill>
              <a:latin typeface="Times New Roman" panose="02020603050405020304" pitchFamily="18" charset="0"/>
            </a:endParaRPr>
          </a:p>
          <a:p>
            <a:pPr marL="0"/>
            <a:r>
              <a:rPr lang="en-US" u="sng" dirty="0" smtClean="0">
                <a:latin typeface="Calibri" panose="020F0502020204030204" pitchFamily="34" charset="0"/>
              </a:rPr>
              <a:t>precision(1</a:t>
            </a:r>
            <a:r>
              <a:rPr lang="en-US" u="sng" dirty="0">
                <a:latin typeface="Calibri" panose="020F0502020204030204" pitchFamily="34" charset="0"/>
              </a:rPr>
              <a:t>) </a:t>
            </a:r>
            <a:r>
              <a:rPr lang="en-US" dirty="0">
                <a:latin typeface="Calibri" panose="020F0502020204030204" pitchFamily="34" charset="0"/>
              </a:rPr>
              <a:t>(or positive predictive value PPV) </a:t>
            </a:r>
            <a:r>
              <a:rPr lang="en-US" dirty="0">
                <a:solidFill>
                  <a:srgbClr val="2F0BE3"/>
                </a:solidFill>
                <a:latin typeface="Calibri" panose="020F0502020204030204" pitchFamily="34" charset="0"/>
              </a:rPr>
              <a:t>= TP/(TP+FP)=</a:t>
            </a:r>
            <a:r>
              <a:rPr lang="ru-RU" dirty="0">
                <a:solidFill>
                  <a:srgbClr val="2F0BE3"/>
                </a:solidFill>
                <a:latin typeface="Calibri" panose="020F0502020204030204" pitchFamily="34" charset="0"/>
              </a:rPr>
              <a:t>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a:t>
            </a:r>
            <a:r>
              <a:rPr lang="en-CA" dirty="0">
                <a:solidFill>
                  <a:srgbClr val="2F0BE3"/>
                </a:solidFill>
                <a:latin typeface="Calibri" panose="020F0502020204030204" pitchFamily="34" charset="0"/>
              </a:rPr>
              <a:t>0</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The Python classification report contains its macro average </a:t>
            </a:r>
            <a:r>
              <a:rPr lang="en-CA" dirty="0" smtClean="0">
                <a:latin typeface="Calibri" panose="020F0502020204030204" pitchFamily="34" charset="0"/>
              </a:rPr>
              <a:t>=</a:t>
            </a:r>
          </a:p>
          <a:p>
            <a:pPr marL="0"/>
            <a:r>
              <a:rPr lang="en-CA" dirty="0">
                <a:latin typeface="Calibri" panose="020F0502020204030204" pitchFamily="34" charset="0"/>
              </a:rPr>
              <a:t>=</a:t>
            </a:r>
            <a:r>
              <a:rPr lang="en-CA" dirty="0" smtClean="0">
                <a:latin typeface="Calibri" panose="020F0502020204030204" pitchFamily="34" charset="0"/>
              </a:rPr>
              <a:t> </a:t>
            </a:r>
            <a:r>
              <a:rPr lang="en-CA" dirty="0">
                <a:latin typeface="Calibri" panose="020F0502020204030204" pitchFamily="34" charset="0"/>
              </a:rPr>
              <a:t>(precision(0) + precision(1))/2 = </a:t>
            </a:r>
            <a:r>
              <a:rPr lang="en-CA" dirty="0" smtClean="0">
                <a:solidFill>
                  <a:srgbClr val="2F0BE3"/>
                </a:solidFill>
                <a:latin typeface="Calibri" panose="020F0502020204030204" pitchFamily="34" charset="0"/>
              </a:rPr>
              <a:t>(</a:t>
            </a:r>
            <a:r>
              <a:rPr lang="en-CA" dirty="0">
                <a:solidFill>
                  <a:srgbClr val="2F0BE3"/>
                </a:solidFill>
                <a:latin typeface="Calibri" panose="020F0502020204030204" pitchFamily="34" charset="0"/>
              </a:rPr>
              <a:t>0.5 + 1)/2 = 0.75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As you could see, the classification report contains the </a:t>
            </a:r>
            <a:r>
              <a:rPr lang="en-CA" b="1" dirty="0">
                <a:latin typeface="Calibri" panose="020F0502020204030204" pitchFamily="34" charset="0"/>
              </a:rPr>
              <a:t>rightmost support column</a:t>
            </a:r>
            <a:r>
              <a:rPr lang="en-CA" dirty="0">
                <a:latin typeface="Calibri" panose="020F0502020204030204" pitchFamily="34" charset="0"/>
              </a:rPr>
              <a:t>. It contains absolute prior frequencies of classes. Compute </a:t>
            </a:r>
          </a:p>
          <a:p>
            <a:pPr marL="0"/>
            <a:r>
              <a:rPr lang="en-CA" dirty="0">
                <a:latin typeface="Calibri" panose="020F0502020204030204" pitchFamily="34" charset="0"/>
              </a:rPr>
              <a:t>support_0 = number of points that actually belong to class 0 </a:t>
            </a:r>
            <a:r>
              <a:rPr lang="en-CA" dirty="0" smtClean="0">
                <a:latin typeface="Calibri" panose="020F0502020204030204" pitchFamily="34" charset="0"/>
              </a:rPr>
              <a:t>=</a:t>
            </a:r>
            <a:r>
              <a:rPr lang="en-CA" dirty="0">
                <a:solidFill>
                  <a:srgbClr val="2F0BE3"/>
                </a:solidFill>
                <a:latin typeface="Calibri" panose="020F0502020204030204" pitchFamily="34" charset="0"/>
              </a:rPr>
              <a:t>1 + 0 = 1 </a:t>
            </a:r>
            <a:endParaRPr lang="en-CA" dirty="0">
              <a:latin typeface="Calibri" panose="020F0502020204030204" pitchFamily="34" charset="0"/>
            </a:endParaRPr>
          </a:p>
          <a:p>
            <a:pPr marL="0"/>
            <a:r>
              <a:rPr lang="en-CA" dirty="0">
                <a:latin typeface="Times New Roman" panose="02020603050405020304" pitchFamily="18" charset="0"/>
              </a:rPr>
              <a:t>and  </a:t>
            </a:r>
          </a:p>
          <a:p>
            <a:pPr marL="0"/>
            <a:r>
              <a:rPr lang="en-CA" dirty="0">
                <a:latin typeface="Calibri" panose="020F0502020204030204" pitchFamily="34" charset="0"/>
              </a:rPr>
              <a:t>support_1 = number of points that actually belong to class 1 </a:t>
            </a:r>
            <a:r>
              <a:rPr lang="en-CA" dirty="0" smtClean="0">
                <a:latin typeface="Calibri" panose="020F0502020204030204" pitchFamily="34" charset="0"/>
              </a:rPr>
              <a:t>= </a:t>
            </a:r>
            <a:r>
              <a:rPr lang="en-CA" dirty="0">
                <a:solidFill>
                  <a:srgbClr val="2F0BE3"/>
                </a:solidFill>
                <a:latin typeface="Calibri" panose="020F0502020204030204" pitchFamily="34" charset="0"/>
              </a:rPr>
              <a:t>1 + 4 = </a:t>
            </a:r>
            <a:r>
              <a:rPr lang="en-CA" dirty="0" smtClean="0">
                <a:solidFill>
                  <a:srgbClr val="2F0BE3"/>
                </a:solidFill>
                <a:latin typeface="Calibri" panose="020F0502020204030204" pitchFamily="34" charset="0"/>
              </a:rPr>
              <a:t>5</a:t>
            </a: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Compute the full support =  support_0 + </a:t>
            </a:r>
            <a:r>
              <a:rPr lang="en-CA" dirty="0" smtClean="0">
                <a:latin typeface="Calibri" panose="020F0502020204030204" pitchFamily="34" charset="0"/>
              </a:rPr>
              <a:t>support_1= </a:t>
            </a:r>
            <a:r>
              <a:rPr lang="en-CA" dirty="0" smtClean="0">
                <a:solidFill>
                  <a:srgbClr val="2F0BE3"/>
                </a:solidFill>
                <a:latin typeface="Calibri" panose="020F0502020204030204" pitchFamily="34" charset="0"/>
              </a:rPr>
              <a:t>1+5 </a:t>
            </a:r>
            <a:r>
              <a:rPr lang="en-CA" dirty="0">
                <a:solidFill>
                  <a:srgbClr val="2F0BE3"/>
                </a:solidFill>
                <a:latin typeface="Calibri" panose="020F0502020204030204" pitchFamily="34" charset="0"/>
              </a:rPr>
              <a:t>= 6 </a:t>
            </a:r>
          </a:p>
          <a:p>
            <a:pPr marL="0"/>
            <a:endParaRPr lang="en-CA" dirty="0" smtClean="0">
              <a:solidFill>
                <a:srgbClr val="2F0BE3"/>
              </a:solidFill>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416062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200602"/>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Compute </a:t>
            </a:r>
            <a:r>
              <a:rPr lang="en-CA" b="1" dirty="0">
                <a:latin typeface="Calibri" panose="020F0502020204030204" pitchFamily="34" charset="0"/>
              </a:rPr>
              <a:t>class prior relative frequencies </a:t>
            </a:r>
            <a:r>
              <a:rPr lang="en-CA" dirty="0">
                <a:latin typeface="Calibri" panose="020F0502020204030204" pitchFamily="34" charset="0"/>
              </a:rPr>
              <a:t>that will be used as weights for further averaging. </a:t>
            </a:r>
          </a:p>
          <a:p>
            <a:pPr marL="0"/>
            <a:r>
              <a:rPr lang="en-CA" dirty="0">
                <a:latin typeface="Calibri" panose="020F0502020204030204" pitchFamily="34" charset="0"/>
              </a:rPr>
              <a:t>weight_0 = support_0 / support </a:t>
            </a:r>
            <a:r>
              <a:rPr lang="en-CA" dirty="0" smtClean="0">
                <a:latin typeface="Calibri" panose="020F0502020204030204" pitchFamily="34" charset="0"/>
              </a:rPr>
              <a:t>=</a:t>
            </a:r>
            <a:r>
              <a:rPr lang="en-CA" dirty="0">
                <a:solidFill>
                  <a:srgbClr val="2F0BE3"/>
                </a:solidFill>
                <a:latin typeface="Calibri" panose="020F0502020204030204" pitchFamily="34" charset="0"/>
              </a:rPr>
              <a:t> 1/6 = 0.1667 </a:t>
            </a:r>
            <a:endParaRPr lang="en-CA" dirty="0">
              <a:latin typeface="Calibri" panose="020F0502020204030204" pitchFamily="34" charset="0"/>
            </a:endParaRPr>
          </a:p>
          <a:p>
            <a:pPr marL="0"/>
            <a:r>
              <a:rPr lang="en-CA" dirty="0">
                <a:latin typeface="Calibri" panose="020F0502020204030204" pitchFamily="34" charset="0"/>
              </a:rPr>
              <a:t>weight_1 = support_1 / support </a:t>
            </a:r>
            <a:r>
              <a:rPr lang="en-CA" dirty="0" smtClean="0">
                <a:latin typeface="Calibri" panose="020F0502020204030204" pitchFamily="34" charset="0"/>
              </a:rPr>
              <a:t>=</a:t>
            </a:r>
            <a:r>
              <a:rPr lang="en-CA" dirty="0">
                <a:solidFill>
                  <a:srgbClr val="2F0BE3"/>
                </a:solidFill>
                <a:latin typeface="Calibri" panose="020F0502020204030204" pitchFamily="34" charset="0"/>
              </a:rPr>
              <a:t> 5/6 = 0.8333</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Check weight_0 + weight_1 = </a:t>
            </a:r>
            <a:r>
              <a:rPr lang="en-CA" dirty="0" smtClean="0">
                <a:solidFill>
                  <a:srgbClr val="2F0BE3"/>
                </a:solidFill>
                <a:latin typeface="Calibri" panose="020F0502020204030204" pitchFamily="34" charset="0"/>
              </a:rPr>
              <a:t>0.1667 </a:t>
            </a:r>
            <a:r>
              <a:rPr lang="en-CA" dirty="0">
                <a:solidFill>
                  <a:srgbClr val="2F0BE3"/>
                </a:solidFill>
                <a:latin typeface="Calibri" panose="020F0502020204030204" pitchFamily="34" charset="0"/>
              </a:rPr>
              <a:t>+ 0.8333 = 1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a:latin typeface="Calibri" panose="020F0502020204030204" pitchFamily="34" charset="0"/>
              </a:rPr>
              <a:t>The bottom row of the classification report contains </a:t>
            </a:r>
            <a:r>
              <a:rPr lang="en-CA" b="1" dirty="0">
                <a:latin typeface="Calibri" panose="020F0502020204030204" pitchFamily="34" charset="0"/>
              </a:rPr>
              <a:t>weighted averages of the metrics. </a:t>
            </a:r>
            <a:r>
              <a:rPr lang="en-CA" dirty="0">
                <a:latin typeface="Calibri" panose="020F0502020204030204" pitchFamily="34" charset="0"/>
              </a:rPr>
              <a:t>They use the weights that </a:t>
            </a:r>
            <a:r>
              <a:rPr lang="en-CA" dirty="0" smtClean="0">
                <a:latin typeface="Calibri" panose="020F0502020204030204" pitchFamily="34" charset="0"/>
              </a:rPr>
              <a:t>we already computed.</a:t>
            </a:r>
          </a:p>
          <a:p>
            <a:pPr marL="0"/>
            <a:r>
              <a:rPr lang="en-CA" dirty="0" smtClean="0">
                <a:latin typeface="Calibri" panose="020F0502020204030204" pitchFamily="34" charset="0"/>
              </a:rPr>
              <a:t> </a:t>
            </a:r>
            <a:r>
              <a:rPr lang="en-CA" dirty="0">
                <a:latin typeface="Calibri" panose="020F0502020204030204" pitchFamily="34" charset="0"/>
              </a:rPr>
              <a:t>Compute the weighted precision = weight_0 * precision_0 + weight_1 * </a:t>
            </a:r>
            <a:r>
              <a:rPr lang="en-CA" dirty="0" smtClean="0">
                <a:latin typeface="Calibri" panose="020F0502020204030204" pitchFamily="34" charset="0"/>
              </a:rPr>
              <a:t>precision_1=</a:t>
            </a:r>
            <a:r>
              <a:rPr lang="en-CA" dirty="0" smtClean="0">
                <a:solidFill>
                  <a:srgbClr val="2F0BE3"/>
                </a:solidFill>
                <a:latin typeface="Calibri" panose="020F0502020204030204" pitchFamily="34" charset="0"/>
              </a:rPr>
              <a:t>0.1667*0.5 </a:t>
            </a:r>
            <a:r>
              <a:rPr lang="en-CA" dirty="0">
                <a:solidFill>
                  <a:srgbClr val="2F0BE3"/>
                </a:solidFill>
                <a:latin typeface="Calibri" panose="020F0502020204030204" pitchFamily="34" charset="0"/>
              </a:rPr>
              <a:t>+ 0.8333*1 = 0.9167 </a:t>
            </a:r>
          </a:p>
          <a:p>
            <a:pPr marL="0"/>
            <a:endParaRPr lang="en-CA" dirty="0" smtClean="0">
              <a:solidFill>
                <a:srgbClr val="2F0BE3"/>
              </a:solidFill>
              <a:latin typeface="Calibri" panose="020F0502020204030204" pitchFamily="34" charset="0"/>
            </a:endParaRP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77137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539157"/>
          </a:xfrm>
          <a:prstGeom prst="rect">
            <a:avLst/>
          </a:prstGeom>
          <a:noFill/>
          <a:ln>
            <a:noFill/>
          </a:ln>
        </p:spPr>
        <p:txBody>
          <a:bodyPr spcFirstLastPara="1" wrap="square" lIns="0" tIns="0" rIns="0" bIns="0" anchor="t" anchorCtr="0">
            <a:spAutoFit/>
          </a:bodyPr>
          <a:lstStyle/>
          <a:p>
            <a:pPr marL="0"/>
            <a:r>
              <a:rPr lang="en-CA" dirty="0" smtClean="0">
                <a:latin typeface="Calibri" panose="020F0502020204030204" pitchFamily="34" charset="0"/>
              </a:rPr>
              <a:t>Before we computed </a:t>
            </a:r>
            <a:r>
              <a:rPr lang="en-CA" b="1" dirty="0">
                <a:latin typeface="Calibri" panose="020F0502020204030204" pitchFamily="34" charset="0"/>
              </a:rPr>
              <a:t>recall</a:t>
            </a:r>
            <a:r>
              <a:rPr lang="en-CA" dirty="0">
                <a:latin typeface="Calibri" panose="020F0502020204030204" pitchFamily="34" charset="0"/>
              </a:rPr>
              <a:t> in its default sense as </a:t>
            </a:r>
            <a:r>
              <a:rPr lang="en-CA" dirty="0" err="1">
                <a:latin typeface="Calibri" panose="020F0502020204030204" pitchFamily="34" charset="0"/>
              </a:rPr>
              <a:t>sen</a:t>
            </a:r>
            <a:r>
              <a:rPr lang="en-US" dirty="0" err="1">
                <a:latin typeface="Calibri" panose="020F0502020204030204" pitchFamily="34" charset="0"/>
              </a:rPr>
              <a:t>sitivity</a:t>
            </a:r>
            <a:r>
              <a:rPr lang="en-CA" dirty="0">
                <a:latin typeface="Calibri" panose="020F0502020204030204" pitchFamily="34" charset="0"/>
              </a:rPr>
              <a:t>, hit rate or true positive rate TPR </a:t>
            </a:r>
            <a:r>
              <a:rPr lang="ru-RU" dirty="0">
                <a:latin typeface="Calibri" panose="020F0502020204030204" pitchFamily="34" charset="0"/>
              </a:rPr>
              <a:t> </a:t>
            </a:r>
            <a:r>
              <a:rPr lang="en-US" dirty="0">
                <a:latin typeface="Calibri" panose="020F0502020204030204" pitchFamily="34" charset="0"/>
              </a:rPr>
              <a:t>=TP/P. Now we call that quantity recall_1, and we also need recall_0. </a:t>
            </a:r>
            <a:r>
              <a:rPr lang="en-US" dirty="0" smtClean="0">
                <a:latin typeface="Calibri" panose="020F0502020204030204" pitchFamily="34" charset="0"/>
              </a:rPr>
              <a:t> We write both</a:t>
            </a:r>
            <a:r>
              <a:rPr lang="en-US" dirty="0">
                <a:latin typeface="Calibri" panose="020F0502020204030204" pitchFamily="34" charset="0"/>
              </a:rPr>
              <a:t>:</a:t>
            </a:r>
          </a:p>
          <a:p>
            <a:pPr marL="0"/>
            <a:r>
              <a:rPr lang="en-US" u="sng" dirty="0">
                <a:latin typeface="Calibri" panose="020F0502020204030204" pitchFamily="34" charset="0"/>
              </a:rPr>
              <a:t>recall_0</a:t>
            </a:r>
            <a:r>
              <a:rPr lang="en-US" dirty="0">
                <a:latin typeface="Calibri" panose="020F0502020204030204" pitchFamily="34" charset="0"/>
              </a:rPr>
              <a:t> = TN/N = </a:t>
            </a:r>
            <a:r>
              <a:rPr lang="en-US" dirty="0">
                <a:solidFill>
                  <a:srgbClr val="2F0BE3"/>
                </a:solidFill>
                <a:latin typeface="Calibri" panose="020F0502020204030204" pitchFamily="34" charset="0"/>
              </a:rPr>
              <a:t>1/1 = 1 </a:t>
            </a:r>
            <a:endParaRPr lang="en-US" dirty="0">
              <a:latin typeface="Calibri" panose="020F0502020204030204" pitchFamily="34" charset="0"/>
            </a:endParaRPr>
          </a:p>
          <a:p>
            <a:pPr marL="0"/>
            <a:r>
              <a:rPr lang="en-US" u="sng" dirty="0">
                <a:latin typeface="Calibri" panose="020F0502020204030204" pitchFamily="34" charset="0"/>
              </a:rPr>
              <a:t>recall_1</a:t>
            </a:r>
            <a:r>
              <a:rPr lang="en-US" dirty="0">
                <a:latin typeface="Calibri" panose="020F0502020204030204" pitchFamily="34" charset="0"/>
              </a:rPr>
              <a:t> = TP/P = </a:t>
            </a:r>
            <a:r>
              <a:rPr lang="en-CA" dirty="0">
                <a:solidFill>
                  <a:srgbClr val="2F0BE3"/>
                </a:solidFill>
                <a:latin typeface="Calibri" panose="020F0502020204030204" pitchFamily="34" charset="0"/>
              </a:rPr>
              <a:t>4</a:t>
            </a:r>
            <a:r>
              <a:rPr lang="ru-RU" dirty="0">
                <a:solidFill>
                  <a:srgbClr val="2F0BE3"/>
                </a:solidFill>
                <a:latin typeface="Calibri" panose="020F0502020204030204" pitchFamily="34" charset="0"/>
              </a:rPr>
              <a:t>/5 = 0.8</a:t>
            </a:r>
            <a:r>
              <a:rPr lang="en-CA" dirty="0">
                <a:solidFill>
                  <a:srgbClr val="2F0BE3"/>
                </a:solidFill>
                <a:latin typeface="Calibri" panose="020F0502020204030204" pitchFamily="34" charset="0"/>
              </a:rPr>
              <a:t> </a:t>
            </a:r>
            <a:r>
              <a:rPr lang="en-CA" dirty="0">
                <a:latin typeface="Times New Roman" panose="02020603050405020304" pitchFamily="18" charset="0"/>
              </a:rPr>
              <a:t> </a:t>
            </a:r>
          </a:p>
          <a:p>
            <a:pPr marL="0"/>
            <a:endParaRPr lang="en-US" dirty="0" smtClean="0">
              <a:latin typeface="Calibri" panose="020F0502020204030204" pitchFamily="34" charset="0"/>
            </a:endParaRPr>
          </a:p>
          <a:p>
            <a:pPr marL="0"/>
            <a:r>
              <a:rPr lang="en-CA" dirty="0">
                <a:latin typeface="Calibri" panose="020F0502020204030204" pitchFamily="34" charset="0"/>
              </a:rPr>
              <a:t>Now compute their arithmetic mean, called macro average in Python's classification </a:t>
            </a:r>
            <a:r>
              <a:rPr lang="en-CA" dirty="0" smtClean="0">
                <a:latin typeface="Calibri" panose="020F0502020204030204" pitchFamily="34" charset="0"/>
              </a:rPr>
              <a:t>report </a:t>
            </a:r>
            <a:endParaRPr lang="en-CA" dirty="0">
              <a:latin typeface="Calibri" panose="020F0502020204030204" pitchFamily="34" charset="0"/>
            </a:endParaRPr>
          </a:p>
          <a:p>
            <a:pPr marL="0"/>
            <a:r>
              <a:rPr lang="en-CA" u="sng" dirty="0">
                <a:latin typeface="Calibri" panose="020F0502020204030204" pitchFamily="34" charset="0"/>
              </a:rPr>
              <a:t>macro </a:t>
            </a:r>
            <a:r>
              <a:rPr lang="en-CA" u="sng" dirty="0" err="1">
                <a:latin typeface="Calibri" panose="020F0502020204030204" pitchFamily="34" charset="0"/>
              </a:rPr>
              <a:t>avg</a:t>
            </a:r>
            <a:r>
              <a:rPr lang="en-CA" u="sng" dirty="0">
                <a:latin typeface="Calibri" panose="020F0502020204030204" pitchFamily="34" charset="0"/>
              </a:rPr>
              <a:t> recall </a:t>
            </a:r>
            <a:r>
              <a:rPr lang="en-CA" dirty="0">
                <a:latin typeface="Calibri" panose="020F0502020204030204" pitchFamily="34" charset="0"/>
              </a:rPr>
              <a:t>= (recall_0 + recall_1) / </a:t>
            </a:r>
            <a:r>
              <a:rPr lang="en-CA" dirty="0" smtClean="0">
                <a:latin typeface="Calibri" panose="020F0502020204030204" pitchFamily="34" charset="0"/>
              </a:rPr>
              <a:t>2</a:t>
            </a:r>
            <a:r>
              <a:rPr lang="en-CA" dirty="0" smtClean="0">
                <a:solidFill>
                  <a:srgbClr val="2F0BE3"/>
                </a:solidFill>
                <a:latin typeface="Calibri" panose="020F0502020204030204" pitchFamily="34" charset="0"/>
              </a:rPr>
              <a:t>= </a:t>
            </a:r>
            <a:r>
              <a:rPr lang="en-CA" dirty="0">
                <a:solidFill>
                  <a:srgbClr val="2F0BE3"/>
                </a:solidFill>
                <a:latin typeface="Calibri" panose="020F0502020204030204" pitchFamily="34" charset="0"/>
              </a:rPr>
              <a:t>(1 + 0.8) / 2 = 0.9 </a:t>
            </a:r>
            <a:endParaRPr lang="en-CA" dirty="0" smtClean="0">
              <a:solidFill>
                <a:srgbClr val="2F0BE3"/>
              </a:solidFill>
              <a:latin typeface="Calibri" panose="020F0502020204030204" pitchFamily="34" charset="0"/>
            </a:endParaRPr>
          </a:p>
          <a:p>
            <a:pPr marL="0"/>
            <a:endParaRPr lang="en-CA" dirty="0">
              <a:solidFill>
                <a:srgbClr val="2F0BE3"/>
              </a:solidFill>
              <a:latin typeface="Calibri" panose="020F0502020204030204" pitchFamily="34" charset="0"/>
            </a:endParaRPr>
          </a:p>
          <a:p>
            <a:pPr marL="0"/>
            <a:r>
              <a:rPr lang="en-CA" dirty="0" smtClean="0">
                <a:latin typeface="Calibri" panose="020F0502020204030204" pitchFamily="34" charset="0"/>
              </a:rPr>
              <a:t>Also we  compute </a:t>
            </a:r>
            <a:r>
              <a:rPr lang="en-CA" dirty="0">
                <a:latin typeface="Calibri" panose="020F0502020204030204" pitchFamily="34" charset="0"/>
              </a:rPr>
              <a:t>the </a:t>
            </a:r>
            <a:r>
              <a:rPr lang="en-CA" u="sng" dirty="0">
                <a:latin typeface="Calibri" panose="020F0502020204030204" pitchFamily="34" charset="0"/>
              </a:rPr>
              <a:t>weighted average recall </a:t>
            </a:r>
            <a:r>
              <a:rPr lang="en-CA" dirty="0">
                <a:latin typeface="Calibri" panose="020F0502020204030204" pitchFamily="34" charset="0"/>
              </a:rPr>
              <a:t>= weight_0 * recall_0 + weight_1 * </a:t>
            </a:r>
            <a:r>
              <a:rPr lang="en-CA" dirty="0" smtClean="0">
                <a:latin typeface="Calibri" panose="020F0502020204030204" pitchFamily="34" charset="0"/>
              </a:rPr>
              <a:t>recall_1</a:t>
            </a:r>
            <a:r>
              <a:rPr lang="ru-RU" dirty="0" smtClean="0">
                <a:latin typeface="Calibri" panose="020F0502020204030204" pitchFamily="34" charset="0"/>
              </a:rPr>
              <a:t>= </a:t>
            </a:r>
            <a:r>
              <a:rPr lang="en-CA" dirty="0">
                <a:solidFill>
                  <a:srgbClr val="2F0BE3"/>
                </a:solidFill>
                <a:latin typeface="Calibri" panose="020F0502020204030204" pitchFamily="34" charset="0"/>
              </a:rPr>
              <a:t>0.1667*</a:t>
            </a:r>
            <a:r>
              <a:rPr lang="ru-RU" dirty="0">
                <a:solidFill>
                  <a:srgbClr val="2F0BE3"/>
                </a:solidFill>
                <a:latin typeface="Calibri" panose="020F0502020204030204" pitchFamily="34" charset="0"/>
              </a:rPr>
              <a:t>1</a:t>
            </a:r>
            <a:r>
              <a:rPr lang="en-CA" dirty="0">
                <a:solidFill>
                  <a:srgbClr val="2F0BE3"/>
                </a:solidFill>
                <a:latin typeface="Calibri" panose="020F0502020204030204" pitchFamily="34" charset="0"/>
              </a:rPr>
              <a:t> + 0.8333*0.8 = 0.8333  </a:t>
            </a:r>
            <a:endParaRPr lang="en-CA" dirty="0" smtClean="0">
              <a:solidFill>
                <a:srgbClr val="2F0BE3"/>
              </a:solidFill>
              <a:latin typeface="Calibri" panose="020F0502020204030204" pitchFamily="34" charset="0"/>
            </a:endParaRPr>
          </a:p>
          <a:p>
            <a:pPr marL="0"/>
            <a:endParaRPr lang="en-CA" dirty="0" smtClean="0">
              <a:solidFill>
                <a:srgbClr val="2F0BE3"/>
              </a:solidFill>
              <a:latin typeface="Calibri" panose="020F0502020204030204" pitchFamily="34" charset="0"/>
            </a:endParaRPr>
          </a:p>
          <a:p>
            <a:pPr marL="0"/>
            <a:r>
              <a:rPr lang="en-CA" dirty="0">
                <a:latin typeface="Calibri" panose="020F0502020204030204" pitchFamily="34" charset="0"/>
              </a:rPr>
              <a:t> </a:t>
            </a: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213998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22350" y="538026"/>
            <a:ext cx="4295104" cy="2708434"/>
          </a:xfrm>
          <a:prstGeom prst="rect">
            <a:avLst/>
          </a:prstGeom>
          <a:noFill/>
          <a:ln>
            <a:noFill/>
          </a:ln>
        </p:spPr>
        <p:txBody>
          <a:bodyPr spcFirstLastPara="1" wrap="square" lIns="0" tIns="0" rIns="0" bIns="0" anchor="t" anchorCtr="0">
            <a:spAutoFit/>
          </a:bodyPr>
          <a:lstStyle/>
          <a:p>
            <a:pPr marL="0"/>
            <a:r>
              <a:rPr lang="en-CA" dirty="0" smtClean="0">
                <a:latin typeface="Calibri" panose="020F0502020204030204" pitchFamily="34" charset="0"/>
              </a:rPr>
              <a:t>Before we computed </a:t>
            </a:r>
            <a:r>
              <a:rPr lang="en-CA" b="1" dirty="0">
                <a:latin typeface="Calibri" panose="020F0502020204030204" pitchFamily="34" charset="0"/>
              </a:rPr>
              <a:t>f1-score</a:t>
            </a:r>
            <a:r>
              <a:rPr lang="en-CA" dirty="0">
                <a:latin typeface="Calibri" panose="020F0502020204030204" pitchFamily="34" charset="0"/>
              </a:rPr>
              <a:t> as a harmonic mean of precision and recall. Now we say, it was a default f1-score with respect to class 1, and we also want its class 0 counterpart. Write both </a:t>
            </a:r>
          </a:p>
          <a:p>
            <a:pPr marL="0"/>
            <a:r>
              <a:rPr lang="en-CA" dirty="0">
                <a:latin typeface="Calibri" panose="020F0502020204030204" pitchFamily="34" charset="0"/>
              </a:rPr>
              <a:t>f1_0 = 2 / (1/precision_0 + 1/recall_0) </a:t>
            </a:r>
            <a:r>
              <a:rPr lang="en-CA" dirty="0" smtClean="0">
                <a:latin typeface="Calibri" panose="020F0502020204030204" pitchFamily="34" charset="0"/>
              </a:rPr>
              <a:t>=</a:t>
            </a:r>
            <a:r>
              <a:rPr lang="en-CA" dirty="0">
                <a:solidFill>
                  <a:srgbClr val="2F0BE3"/>
                </a:solidFill>
                <a:latin typeface="Calibri" panose="020F0502020204030204" pitchFamily="34" charset="0"/>
              </a:rPr>
              <a:t> 2 / (1/0.5 + 1/1) = 0.6667 </a:t>
            </a:r>
            <a:endParaRPr lang="en-CA" dirty="0">
              <a:latin typeface="Calibri" panose="020F0502020204030204" pitchFamily="34" charset="0"/>
            </a:endParaRPr>
          </a:p>
          <a:p>
            <a:pPr marL="0"/>
            <a:r>
              <a:rPr lang="en-CA" dirty="0">
                <a:latin typeface="Calibri" panose="020F0502020204030204" pitchFamily="34" charset="0"/>
              </a:rPr>
              <a:t>f1_1 = 2 / (1/precision_1 + 1/recall_1) </a:t>
            </a:r>
            <a:r>
              <a:rPr lang="en-CA" dirty="0" smtClean="0">
                <a:latin typeface="Calibri" panose="020F0502020204030204" pitchFamily="34" charset="0"/>
              </a:rPr>
              <a:t>=</a:t>
            </a:r>
            <a:r>
              <a:rPr lang="en-CA" dirty="0">
                <a:solidFill>
                  <a:srgbClr val="2F0BE3"/>
                </a:solidFill>
                <a:latin typeface="Calibri" panose="020F0502020204030204" pitchFamily="34" charset="0"/>
              </a:rPr>
              <a:t> 2 / (1/1 + 1/0.8) = 0.8889 </a:t>
            </a:r>
            <a:endParaRPr lang="en-CA" dirty="0">
              <a:latin typeface="Calibri" panose="020F0502020204030204" pitchFamily="34" charset="0"/>
            </a:endParaRPr>
          </a:p>
          <a:p>
            <a:pPr marL="0"/>
            <a:r>
              <a:rPr lang="en-CA" dirty="0">
                <a:solidFill>
                  <a:srgbClr val="2F0BE3"/>
                </a:solidFill>
                <a:latin typeface="Calibri" panose="020F0502020204030204" pitchFamily="34" charset="0"/>
              </a:rPr>
              <a:t> </a:t>
            </a:r>
            <a:endParaRPr lang="en-CA" dirty="0">
              <a:latin typeface="Calibri" panose="020F0502020204030204" pitchFamily="34" charset="0"/>
            </a:endParaRPr>
          </a:p>
          <a:p>
            <a:pPr marL="0"/>
            <a:r>
              <a:rPr lang="en-CA" dirty="0" smtClean="0">
                <a:latin typeface="Calibri" panose="020F0502020204030204" pitchFamily="34" charset="0"/>
              </a:rPr>
              <a:t> </a:t>
            </a:r>
            <a:r>
              <a:rPr lang="en-CA" dirty="0">
                <a:latin typeface="Calibri" panose="020F0502020204030204" pitchFamily="34" charset="0"/>
              </a:rPr>
              <a:t>Now compute their arithmetic mean, called macro average in Python's classification report: </a:t>
            </a:r>
          </a:p>
          <a:p>
            <a:pPr marL="0"/>
            <a:r>
              <a:rPr lang="en-CA" u="sng" dirty="0">
                <a:latin typeface="Calibri" panose="020F0502020204030204" pitchFamily="34" charset="0"/>
              </a:rPr>
              <a:t>macro </a:t>
            </a:r>
            <a:r>
              <a:rPr lang="en-CA" u="sng" dirty="0" err="1">
                <a:latin typeface="Calibri" panose="020F0502020204030204" pitchFamily="34" charset="0"/>
              </a:rPr>
              <a:t>avg</a:t>
            </a:r>
            <a:r>
              <a:rPr lang="en-CA" u="sng" dirty="0">
                <a:latin typeface="Calibri" panose="020F0502020204030204" pitchFamily="34" charset="0"/>
              </a:rPr>
              <a:t> f1 </a:t>
            </a:r>
            <a:r>
              <a:rPr lang="en-CA" dirty="0">
                <a:latin typeface="Calibri" panose="020F0502020204030204" pitchFamily="34" charset="0"/>
              </a:rPr>
              <a:t>= (f1_0 + f1_1) / 2 = </a:t>
            </a:r>
            <a:r>
              <a:rPr lang="en-CA" dirty="0" smtClean="0">
                <a:solidFill>
                  <a:srgbClr val="2F0BE3"/>
                </a:solidFill>
                <a:latin typeface="Calibri" panose="020F0502020204030204" pitchFamily="34" charset="0"/>
              </a:rPr>
              <a:t> </a:t>
            </a:r>
            <a:r>
              <a:rPr lang="en-CA" dirty="0">
                <a:solidFill>
                  <a:srgbClr val="2F0BE3"/>
                </a:solidFill>
                <a:latin typeface="Calibri" panose="020F0502020204030204" pitchFamily="34" charset="0"/>
              </a:rPr>
              <a:t>(0.67+0.89)/2 = 0.78 </a:t>
            </a:r>
          </a:p>
          <a:p>
            <a:pPr marL="0"/>
            <a:r>
              <a:rPr lang="en-CA" dirty="0">
                <a:solidFill>
                  <a:srgbClr val="2F0BE3"/>
                </a:solidFill>
                <a:latin typeface="Calibri" panose="020F0502020204030204" pitchFamily="34" charset="0"/>
              </a:rPr>
              <a:t> </a:t>
            </a:r>
          </a:p>
          <a:p>
            <a:pPr marL="0"/>
            <a:r>
              <a:rPr lang="en-CA" dirty="0" smtClean="0">
                <a:latin typeface="Calibri" panose="020F0502020204030204" pitchFamily="34" charset="0"/>
              </a:rPr>
              <a:t>Now </a:t>
            </a:r>
            <a:r>
              <a:rPr lang="en-CA" dirty="0">
                <a:latin typeface="Calibri" panose="020F0502020204030204" pitchFamily="34" charset="0"/>
              </a:rPr>
              <a:t>compute f1 weighted average, listed in the </a:t>
            </a:r>
            <a:r>
              <a:rPr lang="en-CA" dirty="0" err="1">
                <a:latin typeface="Calibri" panose="020F0502020204030204" pitchFamily="34" charset="0"/>
              </a:rPr>
              <a:t>botton</a:t>
            </a:r>
            <a:r>
              <a:rPr lang="en-CA" dirty="0">
                <a:latin typeface="Calibri" panose="020F0502020204030204" pitchFamily="34" charset="0"/>
              </a:rPr>
              <a:t> line of Python's classification report: </a:t>
            </a:r>
            <a:endParaRPr lang="en-US" dirty="0">
              <a:latin typeface="Calibri" panose="020F0502020204030204" pitchFamily="34" charset="0"/>
            </a:endParaRPr>
          </a:p>
          <a:p>
            <a:pPr marL="0"/>
            <a:r>
              <a:rPr lang="en-CA" u="sng" dirty="0">
                <a:latin typeface="Calibri" panose="020F0502020204030204" pitchFamily="34" charset="0"/>
              </a:rPr>
              <a:t>weighted </a:t>
            </a:r>
            <a:r>
              <a:rPr lang="en-CA" u="sng" dirty="0" err="1">
                <a:latin typeface="Calibri" panose="020F0502020204030204" pitchFamily="34" charset="0"/>
              </a:rPr>
              <a:t>avg</a:t>
            </a:r>
            <a:r>
              <a:rPr lang="en-CA" u="sng" dirty="0">
                <a:latin typeface="Calibri" panose="020F0502020204030204" pitchFamily="34" charset="0"/>
              </a:rPr>
              <a:t> f1 </a:t>
            </a:r>
            <a:r>
              <a:rPr lang="en-CA" dirty="0">
                <a:latin typeface="Calibri" panose="020F0502020204030204" pitchFamily="34" charset="0"/>
              </a:rPr>
              <a:t>= w_0*f1_0 + w_1*f1_1 = </a:t>
            </a:r>
            <a:r>
              <a:rPr lang="en-CA" dirty="0" smtClean="0">
                <a:solidFill>
                  <a:srgbClr val="2F0BE3"/>
                </a:solidFill>
                <a:latin typeface="Calibri" panose="020F0502020204030204" pitchFamily="34" charset="0"/>
              </a:rPr>
              <a:t>1/6*0.67 </a:t>
            </a:r>
            <a:r>
              <a:rPr lang="en-CA" dirty="0">
                <a:solidFill>
                  <a:srgbClr val="2F0BE3"/>
                </a:solidFill>
                <a:latin typeface="Calibri" panose="020F0502020204030204" pitchFamily="34" charset="0"/>
              </a:rPr>
              <a:t>+ 5/6*0.89 = 0.8533 </a:t>
            </a:r>
          </a:p>
          <a:p>
            <a:pPr marL="0"/>
            <a:endParaRPr lang="en-CA" dirty="0" smtClean="0">
              <a:solidFill>
                <a:srgbClr val="2F0BE3"/>
              </a:solidFill>
              <a:latin typeface="Calibri" panose="020F0502020204030204" pitchFamily="34" charset="0"/>
            </a:endParaRPr>
          </a:p>
          <a:p>
            <a:pPr marL="0"/>
            <a:r>
              <a:rPr lang="en-CA" dirty="0">
                <a:latin typeface="Calibri" panose="020F0502020204030204" pitchFamily="34" charset="0"/>
              </a:rPr>
              <a:t> </a:t>
            </a:r>
          </a:p>
          <a:p>
            <a:pPr marL="0"/>
            <a:endParaRPr lang="en-US" dirty="0">
              <a:latin typeface="Calibri" panose="020F0502020204030204" pitchFamily="34" charset="0"/>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lvl="0" algn="ctr"/>
            <a:r>
              <a:rPr lang="en-CA" dirty="0">
                <a:solidFill>
                  <a:srgbClr val="0070C0"/>
                </a:solidFill>
              </a:rPr>
              <a:t>Classification metrics. Example</a:t>
            </a:r>
            <a:endParaRPr dirty="0"/>
          </a:p>
        </p:txBody>
      </p:sp>
    </p:spTree>
    <p:extLst>
      <p:ext uri="{BB962C8B-B14F-4D97-AF65-F5344CB8AC3E}">
        <p14:creationId xmlns:p14="http://schemas.microsoft.com/office/powerpoint/2010/main" val="109972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Classification report</a:t>
            </a:r>
          </a:p>
        </p:txBody>
      </p:sp>
      <p:pic>
        <p:nvPicPr>
          <p:cNvPr id="1026" name="Picture 2" descr="Machine generated alternative text:&#10;e.ø &#10;l.ø &#10;accuracy &#10;macro avg &#10;weighted avg &#10;precision &#10;0.57 &#10;e. 72 &#10;e. 95 &#10;0.70 &#10;e. 71 &#10;e. 76 &#10;e. 71 &#10;e. 81 &#10;e. 71 &#10;recall &#10;fl &#10;- score &#10;0.96 &#10;0.55 &#10;0.76 &#10;0.71 &#10;support &#10;24 &#10;6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89" y="511175"/>
            <a:ext cx="3279321" cy="1143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232921" y="1882775"/>
                <a:ext cx="2611421" cy="320985"/>
              </a:xfrm>
              <a:prstGeom prst="rect">
                <a:avLst/>
              </a:prstGeom>
              <a:noFill/>
            </p:spPr>
            <p:txBody>
              <a:bodyPr wrap="none" lIns="0" tIns="0" rIns="0" bIns="0" rtlCol="0">
                <a:spAutoFit/>
              </a:bodyPr>
              <a:lstStyle/>
              <a:p>
                <a:r>
                  <a:rPr lang="en-US" sz="1200" dirty="0">
                    <a:latin typeface="Georgia" panose="02040502050405020303" pitchFamily="18" charset="0"/>
                  </a:rPr>
                  <a:t>Macro </a:t>
                </a:r>
                <a:r>
                  <a:rPr lang="en-US" sz="1200" dirty="0" err="1">
                    <a:latin typeface="Georgia" panose="02040502050405020303" pitchFamily="18" charset="0"/>
                  </a:rPr>
                  <a:t>avg</a:t>
                </a:r>
                <a:r>
                  <a:rPr lang="en-US" sz="1200" dirty="0">
                    <a:latin typeface="Georgia" panose="02040502050405020303" pitchFamily="18" charset="0"/>
                  </a:rPr>
                  <a:t> = </a:t>
                </a:r>
                <a14:m>
                  <m:oMath xmlns:m="http://schemas.openxmlformats.org/officeDocument/2006/math">
                    <m:f>
                      <m:fPr>
                        <m:ctrlPr>
                          <a:rPr lang="en-US" sz="1400" i="1" smtClean="0">
                            <a:latin typeface="Cambria Math" panose="02040503050406030204" pitchFamily="18" charset="0"/>
                          </a:rPr>
                        </m:ctrlPr>
                      </m:fPr>
                      <m:num>
                        <m:r>
                          <m:rPr>
                            <m:sty m:val="p"/>
                          </m:rPr>
                          <a:rPr lang="en-US" sz="1400" b="0" i="0" smtClean="0">
                            <a:latin typeface="Cambria Math" panose="02040503050406030204" pitchFamily="18" charset="0"/>
                          </a:rPr>
                          <m:t>metric</m:t>
                        </m:r>
                        <m:d>
                          <m:dPr>
                            <m:ctrlPr>
                              <a:rPr lang="en-US" sz="1400" i="1" smtClean="0">
                                <a:latin typeface="Cambria Math" panose="02040503050406030204" pitchFamily="18" charset="0"/>
                              </a:rPr>
                            </m:ctrlPr>
                          </m:dPr>
                          <m:e>
                            <m:r>
                              <a:rPr lang="en-US" sz="1400">
                                <a:latin typeface="Cambria Math" panose="02040503050406030204" pitchFamily="18" charset="0"/>
                              </a:rPr>
                              <m:t>0</m:t>
                            </m:r>
                          </m:e>
                        </m:d>
                        <m:r>
                          <a:rPr lang="en-US" sz="1400" i="0">
                            <a:latin typeface="Cambria Math" panose="02040503050406030204" pitchFamily="18" charset="0"/>
                          </a:rPr>
                          <m:t>+…+</m:t>
                        </m:r>
                        <m:r>
                          <m:rPr>
                            <m:sty m:val="p"/>
                          </m:rPr>
                          <a:rPr lang="en-US" sz="1400" b="0" i="0" smtClean="0">
                            <a:latin typeface="Cambria Math" panose="02040503050406030204" pitchFamily="18" charset="0"/>
                          </a:rPr>
                          <m:t>metric</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0">
                                <a:latin typeface="Cambria Math" panose="02040503050406030204" pitchFamily="18" charset="0"/>
                              </a:rPr>
                              <m:t>−1</m:t>
                            </m:r>
                          </m:e>
                        </m:d>
                      </m:num>
                      <m:den>
                        <m:r>
                          <a:rPr lang="en-US" sz="1400" i="1">
                            <a:latin typeface="Cambria Math" panose="02040503050406030204" pitchFamily="18" charset="0"/>
                          </a:rPr>
                          <m:t>𝑛</m:t>
                        </m:r>
                      </m:den>
                    </m:f>
                  </m:oMath>
                </a14:m>
                <a:r>
                  <a:rPr lang="en-US" sz="1400" dirty="0">
                    <a:latin typeface="Georgia" panose="02040502050405020303"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32921" y="1882775"/>
                <a:ext cx="2611421" cy="320985"/>
              </a:xfrm>
              <a:prstGeom prst="rect">
                <a:avLst/>
              </a:prstGeom>
              <a:blipFill>
                <a:blip r:embed="rId3"/>
                <a:stretch>
                  <a:fillRect l="-3497" t="-1887" r="-3263"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2921" y="2207459"/>
                <a:ext cx="3688189" cy="1070165"/>
              </a:xfrm>
              <a:prstGeom prst="rect">
                <a:avLst/>
              </a:prstGeom>
              <a:noFill/>
            </p:spPr>
            <p:txBody>
              <a:bodyPr wrap="none" lIns="0" tIns="0" rIns="0" bIns="0" rtlCol="0">
                <a:spAutoFit/>
              </a:bodyPr>
              <a:lstStyle/>
              <a:p>
                <a14:m>
                  <m:oMath xmlns:m="http://schemas.openxmlformats.org/officeDocument/2006/math">
                    <m:r>
                      <m:rPr>
                        <m:sty m:val="p"/>
                      </m:rPr>
                      <a:rPr lang="en-US" sz="1200" b="0" i="0" smtClean="0">
                        <a:latin typeface="Cambria Math" panose="02040503050406030204" pitchFamily="18" charset="0"/>
                      </a:rPr>
                      <m:t>Weighted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avg</m:t>
                    </m:r>
                    <m:r>
                      <a:rPr lang="en-US" sz="1200" b="0" i="0"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𝑤</m:t>
                        </m:r>
                      </m:e>
                      <m:sub>
                        <m:r>
                          <a:rPr lang="en-US" sz="1200" i="0">
                            <a:latin typeface="Cambria Math" panose="02040503050406030204" pitchFamily="18" charset="0"/>
                          </a:rPr>
                          <m:t>0</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0">
                            <a:latin typeface="Cambria Math" panose="02040503050406030204" pitchFamily="18" charset="0"/>
                          </a:rPr>
                          <m:t>0</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𝑛</m:t>
                        </m:r>
                        <m:r>
                          <a:rPr lang="en-US" sz="1200" i="0">
                            <a:latin typeface="Cambria Math" panose="02040503050406030204" pitchFamily="18" charset="0"/>
                          </a:rPr>
                          <m:t>−1</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0">
                            <a:latin typeface="Cambria Math" panose="02040503050406030204" pitchFamily="18" charset="0"/>
                          </a:rPr>
                          <m:t>−1</m:t>
                        </m:r>
                      </m:e>
                    </m:d>
                  </m:oMath>
                </a14:m>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where n – number of classes,</a:t>
                </a:r>
              </a:p>
              <a:p>
                <a:r>
                  <a:rPr lang="en-US" sz="1200" dirty="0">
                    <a:latin typeface="Georgia" panose="02040502050405020303" pitchFamily="18" charset="0"/>
                  </a:rPr>
                  <a:t>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𝑤</m:t>
                        </m:r>
                      </m:e>
                      <m:sub>
                        <m:r>
                          <a:rPr lang="en-US" sz="1200" i="1" dirty="0">
                            <a:latin typeface="Cambria Math" panose="02040503050406030204" pitchFamily="18" charset="0"/>
                          </a:rPr>
                          <m:t>𝑖</m:t>
                        </m:r>
                      </m:sub>
                    </m:sSub>
                    <m:r>
                      <a:rPr lang="en-US" sz="1200" i="0" dirty="0">
                        <a:latin typeface="Cambria Math" panose="02040503050406030204" pitchFamily="18" charset="0"/>
                      </a:rPr>
                      <m:t>=</m:t>
                    </m:r>
                    <m:f>
                      <m:fPr>
                        <m:ctrlPr>
                          <a:rPr lang="en-US" sz="1200" i="1" dirty="0">
                            <a:latin typeface="Cambria Math" panose="02040503050406030204" pitchFamily="18" charset="0"/>
                          </a:rPr>
                        </m:ctrlPr>
                      </m:fPr>
                      <m:num>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num>
                      <m:den>
                        <m:nary>
                          <m:naryPr>
                            <m:chr m:val="∑"/>
                            <m:limLoc m:val="undOvr"/>
                            <m:grow m:val="on"/>
                            <m:ctrlPr>
                              <a:rPr lang="en-US" sz="1200" i="1" dirty="0">
                                <a:latin typeface="Cambria Math" panose="02040503050406030204" pitchFamily="18" charset="0"/>
                              </a:rPr>
                            </m:ctrlPr>
                          </m:naryPr>
                          <m:sub>
                            <m:r>
                              <a:rPr lang="en-US" sz="1200" i="1" dirty="0">
                                <a:latin typeface="Cambria Math" panose="02040503050406030204" pitchFamily="18" charset="0"/>
                              </a:rPr>
                              <m:t>𝑖</m:t>
                            </m:r>
                            <m:r>
                              <a:rPr lang="en-US" sz="1200" i="0" dirty="0">
                                <a:latin typeface="Cambria Math" panose="02040503050406030204" pitchFamily="18" charset="0"/>
                              </a:rPr>
                              <m:t>=0</m:t>
                            </m:r>
                          </m:sub>
                          <m:sup>
                            <m:r>
                              <a:rPr lang="en-US" sz="1200" i="1" dirty="0">
                                <a:latin typeface="Cambria Math" panose="02040503050406030204" pitchFamily="18" charset="0"/>
                              </a:rPr>
                              <m:t>𝑛</m:t>
                            </m:r>
                            <m:r>
                              <a:rPr lang="en-US" sz="1200" i="0" dirty="0">
                                <a:latin typeface="Cambria Math" panose="02040503050406030204" pitchFamily="18" charset="0"/>
                              </a:rPr>
                              <m:t>−1</m:t>
                            </m:r>
                          </m:sup>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e>
                        </m:nary>
                      </m:den>
                    </m:f>
                    <m:r>
                      <a:rPr lang="en-US" sz="1200" b="0" i="1" dirty="0" smtClean="0">
                        <a:latin typeface="Cambria Math" panose="02040503050406030204" pitchFamily="18" charset="0"/>
                      </a:rPr>
                      <m:t>, </m:t>
                    </m:r>
                  </m:oMath>
                </a14:m>
                <a:endParaRPr lang="en-US" sz="1200" b="0" i="1" dirty="0">
                  <a:latin typeface="Georgia" panose="02040502050405020303" pitchFamily="18" charset="0"/>
                </a:endParaRPr>
              </a:p>
              <a:p>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oMath>
                </a14:m>
                <a:r>
                  <a:rPr lang="en-US" sz="1200" dirty="0">
                    <a:latin typeface="Georgia" panose="02040502050405020303" pitchFamily="18" charset="0"/>
                  </a:rPr>
                  <a:t> - </a:t>
                </a:r>
                <a:r>
                  <a:rPr lang="en-US" sz="1200" dirty="0" err="1">
                    <a:latin typeface="Georgia" panose="02040502050405020303" pitchFamily="18" charset="0"/>
                  </a:rPr>
                  <a:t>num</a:t>
                </a:r>
                <a:r>
                  <a:rPr lang="en-US" sz="1200" dirty="0">
                    <a:latin typeface="Georgia" panose="02040502050405020303" pitchFamily="18" charset="0"/>
                  </a:rPr>
                  <a:t> of </a:t>
                </a:r>
                <a:r>
                  <a:rPr lang="en-US" sz="1200" dirty="0" err="1">
                    <a:latin typeface="Georgia" panose="02040502050405020303" pitchFamily="18" charset="0"/>
                  </a:rPr>
                  <a:t>i</a:t>
                </a:r>
                <a:r>
                  <a:rPr lang="en-US" sz="1200" dirty="0">
                    <a:latin typeface="Georgia" panose="02040502050405020303" pitchFamily="18" charset="0"/>
                  </a:rPr>
                  <a:t>-class examples (“support” column value)</a:t>
                </a:r>
              </a:p>
            </p:txBody>
          </p:sp>
        </mc:Choice>
        <mc:Fallback xmlns="">
          <p:sp>
            <p:nvSpPr>
              <p:cNvPr id="5" name="TextBox 4"/>
              <p:cNvSpPr txBox="1">
                <a:spLocks noRot="1" noChangeAspect="1" noMove="1" noResize="1" noEditPoints="1" noAdjustHandles="1" noChangeArrowheads="1" noChangeShapeType="1" noTextEdit="1"/>
              </p:cNvSpPr>
              <p:nvPr/>
            </p:nvSpPr>
            <p:spPr>
              <a:xfrm>
                <a:off x="232921" y="2207459"/>
                <a:ext cx="3688189" cy="1070165"/>
              </a:xfrm>
              <a:prstGeom prst="rect">
                <a:avLst/>
              </a:prstGeom>
              <a:blipFill>
                <a:blip r:embed="rId4"/>
                <a:stretch>
                  <a:fillRect l="-2479" t="-5114" r="-1653" b="-19886"/>
                </a:stretch>
              </a:blipFill>
            </p:spPr>
            <p:txBody>
              <a:bodyPr/>
              <a:lstStyle/>
              <a:p>
                <a:r>
                  <a:rPr lang="en-US">
                    <a:noFill/>
                  </a:rPr>
                  <a:t> </a:t>
                </a:r>
              </a:p>
            </p:txBody>
          </p:sp>
        </mc:Fallback>
      </mc:AlternateContent>
    </p:spTree>
    <p:extLst>
      <p:ext uri="{BB962C8B-B14F-4D97-AF65-F5344CB8AC3E}">
        <p14:creationId xmlns:p14="http://schemas.microsoft.com/office/powerpoint/2010/main" val="104390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300990" y="828086"/>
            <a:ext cx="4008120" cy="430887"/>
          </a:xfrm>
        </p:spPr>
        <p:txBody>
          <a:bodyPr/>
          <a:lstStyle/>
          <a:p>
            <a:pPr marL="0" indent="0"/>
            <a:r>
              <a:rPr lang="en-US" sz="2800" dirty="0">
                <a:solidFill>
                  <a:schemeClr val="accent6">
                    <a:lumMod val="75000"/>
                  </a:schemeClr>
                </a:solidFill>
                <a:latin typeface="Georgia" panose="02040502050405020303" pitchFamily="18" charset="0"/>
              </a:rPr>
              <a:t>Bayes classifier</a:t>
            </a:r>
          </a:p>
        </p:txBody>
      </p:sp>
    </p:spTree>
    <p:extLst>
      <p:ext uri="{BB962C8B-B14F-4D97-AF65-F5344CB8AC3E}">
        <p14:creationId xmlns:p14="http://schemas.microsoft.com/office/powerpoint/2010/main" val="121545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86" name="Google Shape;86;p22"/>
          <p:cNvSpPr txBox="1">
            <a:spLocks noGrp="1"/>
          </p:cNvSpPr>
          <p:nvPr>
            <p:ph type="body" idx="1"/>
          </p:nvPr>
        </p:nvSpPr>
        <p:spPr>
          <a:xfrm>
            <a:off x="335816" y="663575"/>
            <a:ext cx="4274284" cy="2223879"/>
          </a:xfrm>
          <a:prstGeom prst="rect">
            <a:avLst/>
          </a:prstGeom>
          <a:blipFill rotWithShape="1">
            <a:blip r:embed="rId3">
              <a:alphaModFix/>
            </a:blip>
            <a:stretch>
              <a:fillRect l="-2138" b="-1367"/>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87" name="Google Shape;87;p22"/>
          <p:cNvGraphicFramePr/>
          <p:nvPr/>
        </p:nvGraphicFramePr>
        <p:xfrm>
          <a:off x="2686050" y="1196975"/>
          <a:ext cx="1066800" cy="274330"/>
        </p:xfrm>
        <a:graphic>
          <a:graphicData uri="http://schemas.openxmlformats.org/drawingml/2006/table">
            <a:tbl>
              <a:tblPr firstRow="1" bandRow="1">
                <a:noFill/>
                <a:tableStyleId>{48EFB82E-E45C-4DF4-AFD7-8C2AADFE851E}</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1-p</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3763" y="25150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Ideal prior classifier</a:t>
            </a:r>
            <a:endParaRPr/>
          </a:p>
        </p:txBody>
      </p:sp>
      <p:graphicFrame>
        <p:nvGraphicFramePr>
          <p:cNvPr id="93" name="Google Shape;93;p23"/>
          <p:cNvGraphicFramePr/>
          <p:nvPr/>
        </p:nvGraphicFramePr>
        <p:xfrm>
          <a:off x="675707" y="770975"/>
          <a:ext cx="3286200" cy="594775"/>
        </p:xfrm>
        <a:graphic>
          <a:graphicData uri="http://schemas.openxmlformats.org/drawingml/2006/table">
            <a:tbl>
              <a:tblPr firstRow="1" bandRow="1">
                <a:noFill/>
                <a:tableStyleId>{48EFB82E-E45C-4DF4-AFD7-8C2AADFE851E}</a:tableStyleId>
              </a:tblPr>
              <a:tblGrid>
                <a:gridCol w="914425">
                  <a:extLst>
                    <a:ext uri="{9D8B030D-6E8A-4147-A177-3AD203B41FA5}">
                      <a16:colId xmlns:a16="http://schemas.microsoft.com/office/drawing/2014/main" val="20000"/>
                    </a:ext>
                  </a:extLst>
                </a:gridCol>
                <a:gridCol w="545925">
                  <a:extLst>
                    <a:ext uri="{9D8B030D-6E8A-4147-A177-3AD203B41FA5}">
                      <a16:colId xmlns:a16="http://schemas.microsoft.com/office/drawing/2014/main" val="20001"/>
                    </a:ext>
                  </a:extLst>
                </a:gridCol>
                <a:gridCol w="618725">
                  <a:extLst>
                    <a:ext uri="{9D8B030D-6E8A-4147-A177-3AD203B41FA5}">
                      <a16:colId xmlns:a16="http://schemas.microsoft.com/office/drawing/2014/main" val="20002"/>
                    </a:ext>
                  </a:extLst>
                </a:gridCol>
                <a:gridCol w="549875">
                  <a:extLst>
                    <a:ext uri="{9D8B030D-6E8A-4147-A177-3AD203B41FA5}">
                      <a16:colId xmlns:a16="http://schemas.microsoft.com/office/drawing/2014/main" val="20003"/>
                    </a:ext>
                  </a:extLst>
                </a:gridCol>
                <a:gridCol w="657250">
                  <a:extLst>
                    <a:ext uri="{9D8B030D-6E8A-4147-A177-3AD203B41FA5}">
                      <a16:colId xmlns:a16="http://schemas.microsoft.com/office/drawing/2014/main" val="20004"/>
                    </a:ext>
                  </a:extLst>
                </a:gridCol>
              </a:tblGrid>
              <a:tr h="2993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Class</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954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Probability</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bl>
          </a:graphicData>
        </a:graphic>
      </p:graphicFrame>
      <p:sp>
        <p:nvSpPr>
          <p:cNvPr id="94" name="Google Shape;94;p23"/>
          <p:cNvSpPr txBox="1"/>
          <p:nvPr/>
        </p:nvSpPr>
        <p:spPr>
          <a:xfrm>
            <a:off x="1974541" y="1562710"/>
            <a:ext cx="600357" cy="445186"/>
          </a:xfrm>
          <a:prstGeom prst="rect">
            <a:avLst/>
          </a:prstGeom>
          <a:blipFill rotWithShape="1">
            <a:blip r:embed="rId3">
              <a:alphaModFix/>
            </a:blip>
            <a:stretch>
              <a:fillRect l="-83662" t="-121890" r="-88765" b="-1821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5" name="Google Shape;95;p23"/>
          <p:cNvSpPr/>
          <p:nvPr/>
        </p:nvSpPr>
        <p:spPr>
          <a:xfrm>
            <a:off x="0" y="2204861"/>
            <a:ext cx="4549441" cy="835613"/>
          </a:xfrm>
          <a:prstGeom prst="rect">
            <a:avLst/>
          </a:prstGeom>
          <a:blipFill rotWithShape="1">
            <a:blip r:embed="rId4">
              <a:alphaModFix/>
            </a:blip>
            <a:stretch>
              <a:fillRect t="-7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0" y="211465"/>
            <a:ext cx="459105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01" name="Google Shape;101;p24"/>
          <p:cNvSpPr txBox="1">
            <a:spLocks noGrp="1"/>
          </p:cNvSpPr>
          <p:nvPr>
            <p:ph type="body" idx="1"/>
          </p:nvPr>
        </p:nvSpPr>
        <p:spPr>
          <a:xfrm>
            <a:off x="296494" y="739469"/>
            <a:ext cx="400812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Let us compare this choice to another tempting solution to randomize my decision independently, assigning</a:t>
            </a:r>
            <a:endParaRPr sz="1200">
              <a:latin typeface="Georgia"/>
              <a:ea typeface="Georgia"/>
              <a:cs typeface="Georgia"/>
              <a:sym typeface="Georgia"/>
            </a:endParaRPr>
          </a:p>
        </p:txBody>
      </p:sp>
      <p:sp>
        <p:nvSpPr>
          <p:cNvPr id="102" name="Google Shape;102;p24"/>
          <p:cNvSpPr txBox="1"/>
          <p:nvPr/>
        </p:nvSpPr>
        <p:spPr>
          <a:xfrm>
            <a:off x="296494" y="1413456"/>
            <a:ext cx="435247" cy="284437"/>
          </a:xfrm>
          <a:prstGeom prst="rect">
            <a:avLst/>
          </a:prstGeom>
          <a:blipFill rotWithShape="1">
            <a:blip r:embed="rId3">
              <a:alphaModFix/>
            </a:blip>
            <a:stretch>
              <a:fillRect l="-12673" t="-19146" r="-19715" b="-63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24"/>
          <p:cNvSpPr txBox="1"/>
          <p:nvPr/>
        </p:nvSpPr>
        <p:spPr>
          <a:xfrm>
            <a:off x="915097" y="1205917"/>
            <a:ext cx="5341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1, p</a:t>
            </a:r>
            <a:endParaRPr sz="1400" b="0" i="0" u="none" strike="noStrike" cap="none">
              <a:solidFill>
                <a:srgbClr val="000000"/>
              </a:solidFill>
              <a:latin typeface="Arial"/>
              <a:ea typeface="Arial"/>
              <a:cs typeface="Arial"/>
              <a:sym typeface="Arial"/>
            </a:endParaRPr>
          </a:p>
        </p:txBody>
      </p:sp>
      <p:sp>
        <p:nvSpPr>
          <p:cNvPr id="104" name="Google Shape;104;p24"/>
          <p:cNvSpPr txBox="1"/>
          <p:nvPr/>
        </p:nvSpPr>
        <p:spPr>
          <a:xfrm>
            <a:off x="915097" y="1540100"/>
            <a:ext cx="7489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2, 1-p</a:t>
            </a:r>
            <a:endParaRPr sz="1400" b="0" i="0" u="none" strike="noStrike" cap="none">
              <a:solidFill>
                <a:srgbClr val="000000"/>
              </a:solidFill>
              <a:latin typeface="Arial"/>
              <a:ea typeface="Arial"/>
              <a:cs typeface="Arial"/>
              <a:sym typeface="Arial"/>
            </a:endParaRPr>
          </a:p>
        </p:txBody>
      </p:sp>
      <p:sp>
        <p:nvSpPr>
          <p:cNvPr id="105" name="Google Shape;105;p24"/>
          <p:cNvSpPr txBox="1"/>
          <p:nvPr/>
        </p:nvSpPr>
        <p:spPr>
          <a:xfrm>
            <a:off x="690159" y="1261901"/>
            <a:ext cx="3653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106" name="Google Shape;106;p24"/>
          <p:cNvSpPr txBox="1"/>
          <p:nvPr/>
        </p:nvSpPr>
        <p:spPr>
          <a:xfrm>
            <a:off x="247650" y="1886138"/>
            <a:ext cx="290496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Here p is the same true known P{Y=1}. </a:t>
            </a:r>
            <a:endParaRPr sz="12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Then the probability of misclassification</a:t>
            </a:r>
            <a:endParaRPr sz="1200" b="0" i="0" u="none" strike="noStrike" cap="none">
              <a:solidFill>
                <a:schemeClr val="dk1"/>
              </a:solidFill>
              <a:latin typeface="Georgia"/>
              <a:ea typeface="Georgia"/>
              <a:cs typeface="Georgia"/>
              <a:sym typeface="Georgia"/>
            </a:endParaRPr>
          </a:p>
        </p:txBody>
      </p:sp>
      <p:sp>
        <p:nvSpPr>
          <p:cNvPr id="107" name="Google Shape;107;p24"/>
          <p:cNvSpPr txBox="1"/>
          <p:nvPr/>
        </p:nvSpPr>
        <p:spPr>
          <a:xfrm>
            <a:off x="210716" y="2371509"/>
            <a:ext cx="4298613" cy="588303"/>
          </a:xfrm>
          <a:prstGeom prst="rect">
            <a:avLst/>
          </a:prstGeom>
          <a:blipFill rotWithShape="1">
            <a:blip r:embed="rId4">
              <a:alphaModFix/>
            </a:blip>
            <a:stretch>
              <a:fillRect l="-1557" t="-9274" r="-2834" b="-237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381734" y="211465"/>
            <a:ext cx="2427257" cy="23273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dirty="0" smtClean="0"/>
              <a:t>Classification: basic concepts</a:t>
            </a:r>
            <a:endParaRPr dirty="0"/>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3</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p:sp>
        <p:nvSpPr>
          <p:cNvPr id="79" name="Google Shape;79;p21"/>
          <p:cNvSpPr txBox="1"/>
          <p:nvPr/>
        </p:nvSpPr>
        <p:spPr>
          <a:xfrm>
            <a:off x="206463" y="815975"/>
            <a:ext cx="4193946" cy="2222201"/>
          </a:xfrm>
          <a:prstGeom prst="rect">
            <a:avLst/>
          </a:prstGeom>
          <a:noFill/>
          <a:ln>
            <a:noFill/>
          </a:ln>
        </p:spPr>
        <p:txBody>
          <a:bodyPr spcFirstLastPara="1" wrap="square" lIns="0" tIns="6975" rIns="0" bIns="0" anchor="t" anchorCtr="0">
            <a:spAutoFit/>
          </a:bodyPr>
          <a:lstStyle/>
          <a:p>
            <a:pPr marL="25400" marR="68580" lvl="0" algn="just">
              <a:lnSpc>
                <a:spcPct val="102600"/>
              </a:lnSpc>
              <a:buSzPts val="1100"/>
            </a:pPr>
            <a:r>
              <a:rPr lang="en-US" sz="1100" u="sng" dirty="0"/>
              <a:t>Classification</a:t>
            </a:r>
            <a:r>
              <a:rPr lang="en-US" sz="1100" dirty="0"/>
              <a:t> is the problem of identifying to which of a set of categories (subpopulations), a new observation belongs to, on the basis of a training set of data containing observations and whose categories membership is known</a:t>
            </a:r>
            <a:r>
              <a:rPr lang="en-US" sz="1100" dirty="0" smtClean="0"/>
              <a:t>.</a:t>
            </a:r>
            <a:endParaRPr lang="uk-UA" sz="1100" dirty="0" smtClean="0"/>
          </a:p>
          <a:p>
            <a:pPr marL="25400" marR="68580" lvl="0" algn="just">
              <a:lnSpc>
                <a:spcPct val="102600"/>
              </a:lnSpc>
              <a:buSzPts val="1100"/>
            </a:pPr>
            <a:endParaRPr lang="uk-UA" sz="1100" dirty="0" smtClean="0"/>
          </a:p>
          <a:p>
            <a:pPr fontAlgn="base"/>
            <a:r>
              <a:rPr lang="en-US" sz="1100" dirty="0"/>
              <a:t> It is a two-step process such as :</a:t>
            </a:r>
          </a:p>
          <a:p>
            <a:pPr marL="228600" indent="-228600" fontAlgn="base">
              <a:buFont typeface="+mj-lt"/>
              <a:buAutoNum type="arabicPeriod"/>
            </a:pPr>
            <a:r>
              <a:rPr lang="en-US" sz="1100" b="1" dirty="0"/>
              <a:t>Learning Step (Training Phase)</a:t>
            </a:r>
            <a:r>
              <a:rPr lang="en-US" sz="1100" dirty="0"/>
              <a:t>: Construction of Classification </a:t>
            </a:r>
            <a:r>
              <a:rPr lang="en-US" sz="1100" dirty="0" smtClean="0"/>
              <a:t>Model</a:t>
            </a:r>
            <a:r>
              <a:rPr lang="uk-UA" sz="1100" dirty="0" smtClean="0"/>
              <a:t>. </a:t>
            </a:r>
            <a:r>
              <a:rPr lang="en-US" sz="1100" dirty="0" smtClean="0"/>
              <a:t>Different </a:t>
            </a:r>
            <a:r>
              <a:rPr lang="en-US" sz="1100" dirty="0"/>
              <a:t>Algorithms are used to build a classifier by making the model learn using the training set available. </a:t>
            </a:r>
            <a:endParaRPr lang="uk-UA" sz="1100" dirty="0" smtClean="0"/>
          </a:p>
          <a:p>
            <a:pPr marL="228600" indent="-228600" fontAlgn="base">
              <a:buFont typeface="+mj-lt"/>
              <a:buAutoNum type="arabicPeriod"/>
            </a:pPr>
            <a:r>
              <a:rPr lang="en-US" sz="1100" b="1" dirty="0" smtClean="0"/>
              <a:t>Classification </a:t>
            </a:r>
            <a:r>
              <a:rPr lang="en-US" sz="1100" b="1" dirty="0"/>
              <a:t>Step</a:t>
            </a:r>
            <a:r>
              <a:rPr lang="en-US" sz="1100" dirty="0"/>
              <a:t>: Model used to predict class labels and testing the constructed model on test data and hence estimate the accuracy of the classification rules.</a:t>
            </a:r>
          </a:p>
          <a:p>
            <a:pPr marL="25400" marR="68580" lvl="0" algn="just">
              <a:lnSpc>
                <a:spcPct val="102600"/>
              </a:lnSpc>
              <a:buSzPts val="1100"/>
            </a:pPr>
            <a:endParaRPr sz="1000" b="0" i="0" u="none" strike="noStrike" cap="none"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37513592"/>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13" name="Google Shape;113;p25"/>
          <p:cNvSpPr txBox="1">
            <a:spLocks noGrp="1"/>
          </p:cNvSpPr>
          <p:nvPr>
            <p:ph type="body" idx="1"/>
          </p:nvPr>
        </p:nvSpPr>
        <p:spPr>
          <a:xfrm>
            <a:off x="429741" y="2591394"/>
            <a:ext cx="4008120" cy="18466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Since there is no x, the posterior probability is just prior</a:t>
            </a:r>
            <a:endParaRPr/>
          </a:p>
        </p:txBody>
      </p:sp>
      <p:sp>
        <p:nvSpPr>
          <p:cNvPr id="114" name="Google Shape;114;p25"/>
          <p:cNvSpPr/>
          <p:nvPr/>
        </p:nvSpPr>
        <p:spPr>
          <a:xfrm>
            <a:off x="641524" y="1129447"/>
            <a:ext cx="989044" cy="839755"/>
          </a:xfrm>
          <a:custGeom>
            <a:avLst/>
            <a:gdLst/>
            <a:ahLst/>
            <a:cxnLst/>
            <a:rect l="l" t="t" r="r" b="b"/>
            <a:pathLst>
              <a:path w="989044" h="839755" extrusionOk="0">
                <a:moveTo>
                  <a:pt x="0" y="839755"/>
                </a:moveTo>
                <a:cubicBezTo>
                  <a:pt x="153955" y="419877"/>
                  <a:pt x="307910" y="0"/>
                  <a:pt x="472751" y="0"/>
                </a:cubicBezTo>
                <a:cubicBezTo>
                  <a:pt x="637592" y="0"/>
                  <a:pt x="758889" y="323461"/>
                  <a:pt x="989044" y="839755"/>
                </a:cubicBezTo>
              </a:path>
            </a:pathLst>
          </a:cu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5" name="Google Shape;115;p25"/>
          <p:cNvCxnSpPr>
            <a:stCxn id="114" idx="1"/>
          </p:cNvCxnSpPr>
          <p:nvPr/>
        </p:nvCxnSpPr>
        <p:spPr>
          <a:xfrm flipH="1">
            <a:off x="641475" y="1129447"/>
            <a:ext cx="4728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6" name="Google Shape;116;p25"/>
          <p:cNvCxnSpPr>
            <a:stCxn id="114" idx="1"/>
          </p:cNvCxnSpPr>
          <p:nvPr/>
        </p:nvCxnSpPr>
        <p:spPr>
          <a:xfrm>
            <a:off x="1114275" y="1129447"/>
            <a:ext cx="5163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7" name="Google Shape;117;p25"/>
          <p:cNvCxnSpPr/>
          <p:nvPr/>
        </p:nvCxnSpPr>
        <p:spPr>
          <a:xfrm rot="10800000">
            <a:off x="641524" y="758879"/>
            <a:ext cx="0" cy="1210323"/>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8" name="Google Shape;118;p25"/>
          <p:cNvCxnSpPr>
            <a:stCxn id="114" idx="0"/>
          </p:cNvCxnSpPr>
          <p:nvPr/>
        </p:nvCxnSpPr>
        <p:spPr>
          <a:xfrm>
            <a:off x="641524" y="1969202"/>
            <a:ext cx="1504200"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9" name="Google Shape;119;p25"/>
          <p:cNvCxnSpPr/>
          <p:nvPr/>
        </p:nvCxnSpPr>
        <p:spPr>
          <a:xfrm>
            <a:off x="641524" y="1129447"/>
            <a:ext cx="472751" cy="0"/>
          </a:xfrm>
          <a:prstGeom prst="straightConnector1">
            <a:avLst/>
          </a:prstGeom>
          <a:noFill/>
          <a:ln w="9525" cap="flat" cmpd="sng">
            <a:solidFill>
              <a:schemeClr val="accent1"/>
            </a:solidFill>
            <a:prstDash val="dash"/>
            <a:round/>
            <a:headEnd type="none" w="sm" len="sm"/>
            <a:tailEnd type="none" w="sm" len="sm"/>
          </a:ln>
        </p:spPr>
      </p:cxnSp>
      <p:cxnSp>
        <p:nvCxnSpPr>
          <p:cNvPr id="120" name="Google Shape;120;p25"/>
          <p:cNvCxnSpPr>
            <a:stCxn id="114" idx="1"/>
          </p:cNvCxnSpPr>
          <p:nvPr/>
        </p:nvCxnSpPr>
        <p:spPr>
          <a:xfrm>
            <a:off x="1114275" y="1129447"/>
            <a:ext cx="0" cy="839700"/>
          </a:xfrm>
          <a:prstGeom prst="straightConnector1">
            <a:avLst/>
          </a:prstGeom>
          <a:noFill/>
          <a:ln w="9525" cap="flat" cmpd="sng">
            <a:solidFill>
              <a:schemeClr val="accent1"/>
            </a:solidFill>
            <a:prstDash val="dash"/>
            <a:round/>
            <a:headEnd type="none" w="sm" len="sm"/>
            <a:tailEnd type="none" w="sm" len="sm"/>
          </a:ln>
        </p:spPr>
      </p:cxnSp>
      <p:sp>
        <p:nvSpPr>
          <p:cNvPr id="121" name="Google Shape;121;p25"/>
          <p:cNvSpPr txBox="1"/>
          <p:nvPr/>
        </p:nvSpPr>
        <p:spPr>
          <a:xfrm>
            <a:off x="2009280" y="1981189"/>
            <a:ext cx="27283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p</a:t>
            </a:r>
            <a:endParaRPr sz="1400" b="0" i="0" u="none" strike="noStrike" cap="none">
              <a:solidFill>
                <a:srgbClr val="000000"/>
              </a:solidFill>
              <a:latin typeface="Arial"/>
              <a:ea typeface="Arial"/>
              <a:cs typeface="Arial"/>
              <a:sym typeface="Arial"/>
            </a:endParaRPr>
          </a:p>
        </p:txBody>
      </p:sp>
      <p:sp>
        <p:nvSpPr>
          <p:cNvPr id="122" name="Google Shape;122;p25"/>
          <p:cNvSpPr txBox="1"/>
          <p:nvPr/>
        </p:nvSpPr>
        <p:spPr>
          <a:xfrm>
            <a:off x="453409" y="956611"/>
            <a:ext cx="120225" cy="345672"/>
          </a:xfrm>
          <a:prstGeom prst="rect">
            <a:avLst/>
          </a:prstGeom>
          <a:blipFill rotWithShape="1">
            <a:blip r:embed="rId3">
              <a:alphaModFix/>
            </a:blip>
            <a:stretch>
              <a:fillRect l="-29996" t="-3506" r="-29995" b="-1403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3" name="Google Shape;123;p25"/>
          <p:cNvSpPr txBox="1"/>
          <p:nvPr/>
        </p:nvSpPr>
        <p:spPr>
          <a:xfrm>
            <a:off x="1054162" y="2052821"/>
            <a:ext cx="120225" cy="345672"/>
          </a:xfrm>
          <a:prstGeom prst="rect">
            <a:avLst/>
          </a:prstGeom>
          <a:blipFill rotWithShape="1">
            <a:blip r:embed="rId3">
              <a:alphaModFix/>
            </a:blip>
            <a:stretch>
              <a:fillRect l="-29996" t="-3567" r="-29995" b="-1606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4" name="Google Shape;124;p25"/>
          <p:cNvSpPr txBox="1"/>
          <p:nvPr/>
        </p:nvSpPr>
        <p:spPr>
          <a:xfrm>
            <a:off x="2254509" y="1129447"/>
            <a:ext cx="233910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Georgia"/>
                <a:ea typeface="Georgia"/>
                <a:cs typeface="Georgia"/>
                <a:sym typeface="Georgia"/>
              </a:rPr>
              <a:t>determinstic</a:t>
            </a:r>
            <a:r>
              <a:rPr lang="en-US" sz="1400" b="0" i="0" u="none" strike="noStrike" cap="none">
                <a:solidFill>
                  <a:schemeClr val="dk1"/>
                </a:solidFill>
                <a:latin typeface="Georgia"/>
                <a:ea typeface="Georgia"/>
                <a:cs typeface="Georgia"/>
                <a:sym typeface="Georgia"/>
              </a:rPr>
              <a:t> ≤ </a:t>
            </a:r>
            <a:r>
              <a:rPr lang="en-US" sz="1400" b="0" i="0" u="none" strike="noStrike" cap="none">
                <a:solidFill>
                  <a:srgbClr val="0070C0"/>
                </a:solidFill>
                <a:latin typeface="Georgia"/>
                <a:ea typeface="Georgia"/>
                <a:cs typeface="Georgia"/>
                <a:sym typeface="Georgia"/>
              </a:rPr>
              <a:t>randomized</a:t>
            </a:r>
            <a:endParaRPr sz="1400" b="0" i="0" u="none" strike="noStrike" cap="none">
              <a:solidFill>
                <a:srgbClr val="000000"/>
              </a:solidFill>
              <a:latin typeface="Arial"/>
              <a:ea typeface="Arial"/>
              <a:cs typeface="Arial"/>
              <a:sym typeface="Arial"/>
            </a:endParaRPr>
          </a:p>
        </p:txBody>
      </p:sp>
      <p:sp>
        <p:nvSpPr>
          <p:cNvPr id="125" name="Google Shape;125;p25"/>
          <p:cNvSpPr txBox="1"/>
          <p:nvPr/>
        </p:nvSpPr>
        <p:spPr>
          <a:xfrm>
            <a:off x="398134" y="1948152"/>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0</a:t>
            </a:r>
            <a:endParaRPr sz="1200" b="0" i="0" u="none" strike="noStrike" cap="none">
              <a:solidFill>
                <a:schemeClr val="dk1"/>
              </a:solidFill>
              <a:latin typeface="Cambria Math"/>
              <a:ea typeface="Cambria Math"/>
              <a:cs typeface="Cambria Math"/>
              <a:sym typeface="Cambria Math"/>
            </a:endParaRPr>
          </a:p>
        </p:txBody>
      </p:sp>
      <p:sp>
        <p:nvSpPr>
          <p:cNvPr id="126" name="Google Shape;126;p25"/>
          <p:cNvSpPr txBox="1"/>
          <p:nvPr/>
        </p:nvSpPr>
        <p:spPr>
          <a:xfrm>
            <a:off x="1502653" y="1959554"/>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0" y="18677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prior probabilities</a:t>
            </a:r>
            <a:endParaRPr/>
          </a:p>
        </p:txBody>
      </p:sp>
      <p:sp>
        <p:nvSpPr>
          <p:cNvPr id="132" name="Google Shape;132;p26"/>
          <p:cNvSpPr txBox="1"/>
          <p:nvPr/>
        </p:nvSpPr>
        <p:spPr>
          <a:xfrm>
            <a:off x="1019574" y="627866"/>
            <a:ext cx="2735731" cy="430502"/>
          </a:xfrm>
          <a:prstGeom prst="rect">
            <a:avLst/>
          </a:prstGeom>
          <a:blipFill rotWithShape="1">
            <a:blip r:embed="rId3">
              <a:alphaModFix/>
            </a:blip>
            <a:stretch>
              <a:fillRect b="-140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3" name="Google Shape;133;p26"/>
          <p:cNvSpPr txBox="1"/>
          <p:nvPr/>
        </p:nvSpPr>
        <p:spPr>
          <a:xfrm>
            <a:off x="342520" y="1197150"/>
            <a:ext cx="1504349" cy="1315104"/>
          </a:xfrm>
          <a:prstGeom prst="rect">
            <a:avLst/>
          </a:prstGeom>
          <a:blipFill rotWithShape="1">
            <a:blip r:embed="rId4">
              <a:alphaModFix/>
            </a:blip>
            <a:stretch>
              <a:fillRect l="-807" b="-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a:off x="2533650" y="1284019"/>
            <a:ext cx="1686326" cy="110399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35" name="Google Shape;135;p26"/>
          <p:cNvSpPr txBox="1"/>
          <p:nvPr/>
        </p:nvSpPr>
        <p:spPr>
          <a:xfrm>
            <a:off x="2990420" y="199450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6" name="Google Shape;136;p26"/>
          <p:cNvSpPr txBox="1"/>
          <p:nvPr/>
        </p:nvSpPr>
        <p:spPr>
          <a:xfrm>
            <a:off x="2822400" y="1505425"/>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3353168" y="144449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8" name="Google Shape;138;p26"/>
          <p:cNvSpPr txBox="1"/>
          <p:nvPr/>
        </p:nvSpPr>
        <p:spPr>
          <a:xfrm>
            <a:off x="3343464" y="190224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39" name="Google Shape;139;p26"/>
          <p:cNvSpPr txBox="1"/>
          <p:nvPr/>
        </p:nvSpPr>
        <p:spPr>
          <a:xfrm>
            <a:off x="3669803" y="163926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0" y="182297"/>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45" name="Google Shape;145;p27"/>
          <p:cNvSpPr txBox="1">
            <a:spLocks noGrp="1"/>
          </p:cNvSpPr>
          <p:nvPr>
            <p:ph type="body" idx="1"/>
          </p:nvPr>
        </p:nvSpPr>
        <p:spPr>
          <a:xfrm>
            <a:off x="92614" y="840084"/>
            <a:ext cx="2932764" cy="1044647"/>
          </a:xfrm>
          <a:prstGeom prst="rect">
            <a:avLst/>
          </a:prstGeom>
          <a:noFill/>
          <a:ln>
            <a:noFill/>
          </a:ln>
        </p:spPr>
        <p:txBody>
          <a:bodyPr spcFirstLastPara="1" wrap="square" lIns="0" tIns="0" rIns="0" bIns="0" anchor="t" anchorCtr="0">
            <a:normAutofit fontScale="92500" lnSpcReduction="20000"/>
          </a:bodyPr>
          <a:lstStyle/>
          <a:p>
            <a:pPr marL="0" lvl="0" indent="51860" algn="l" rtl="0">
              <a:lnSpc>
                <a:spcPct val="110000"/>
              </a:lnSpc>
              <a:spcBef>
                <a:spcPts val="0"/>
              </a:spcBef>
              <a:spcAft>
                <a:spcPts val="0"/>
              </a:spcAft>
              <a:buSzPct val="137592"/>
              <a:buNone/>
            </a:pPr>
            <a:r>
              <a:rPr lang="en-US" u="sng">
                <a:solidFill>
                  <a:schemeClr val="hlink"/>
                </a:solidFill>
                <a:latin typeface="Georgia"/>
                <a:ea typeface="Georgia"/>
                <a:cs typeface="Georgia"/>
                <a:sym typeface="Georgia"/>
                <a:hlinkClick r:id="rId3"/>
              </a:rPr>
              <a:t>Bayes classifier on Wiki</a:t>
            </a:r>
            <a:r>
              <a:rPr lang="en-US">
                <a:latin typeface="Georgia"/>
                <a:ea typeface="Georgia"/>
                <a:cs typeface="Georgia"/>
                <a:sym typeface="Georgia"/>
              </a:rPr>
              <a:t>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Probability space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Suppose, as before, we have 2 classes, and X predictor with 2 values. For example, presence of the word "free" in the letter. The minimal settings for Bayes classifier. Let the prior distribution of Y be given as before. </a:t>
            </a:r>
            <a:endParaRPr>
              <a:latin typeface="Georgia"/>
              <a:ea typeface="Georgia"/>
              <a:cs typeface="Georgia"/>
              <a:sym typeface="Georgia"/>
            </a:endParaRPr>
          </a:p>
          <a:p>
            <a:pPr marL="0" lvl="0" indent="51860" algn="l" rtl="0">
              <a:lnSpc>
                <a:spcPct val="110000"/>
              </a:lnSpc>
              <a:spcBef>
                <a:spcPts val="0"/>
              </a:spcBef>
              <a:spcAft>
                <a:spcPts val="0"/>
              </a:spcAft>
              <a:buSzPct val="137592"/>
              <a:buNone/>
            </a:pPr>
            <a:endParaRPr>
              <a:latin typeface="Georgia"/>
              <a:ea typeface="Georgia"/>
              <a:cs typeface="Georgia"/>
              <a:sym typeface="Georgia"/>
            </a:endParaRPr>
          </a:p>
        </p:txBody>
      </p:sp>
      <p:sp>
        <p:nvSpPr>
          <p:cNvPr id="146" name="Google Shape;146;p27"/>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pSp>
        <p:nvGrpSpPr>
          <p:cNvPr id="147" name="Google Shape;147;p27"/>
          <p:cNvGrpSpPr/>
          <p:nvPr/>
        </p:nvGrpSpPr>
        <p:grpSpPr>
          <a:xfrm>
            <a:off x="3000681" y="793132"/>
            <a:ext cx="1832034" cy="998642"/>
            <a:chOff x="4074" y="10519"/>
            <a:chExt cx="4207" cy="2116"/>
          </a:xfrm>
        </p:grpSpPr>
        <p:sp>
          <p:nvSpPr>
            <p:cNvPr id="148" name="Google Shape;148;p27"/>
            <p:cNvSpPr/>
            <p:nvPr/>
          </p:nvSpPr>
          <p:spPr>
            <a:xfrm>
              <a:off x="4074" y="10519"/>
              <a:ext cx="4207" cy="2116"/>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grpSp>
          <p:nvGrpSpPr>
            <p:cNvPr id="149" name="Google Shape;149;p27"/>
            <p:cNvGrpSpPr/>
            <p:nvPr/>
          </p:nvGrpSpPr>
          <p:grpSpPr>
            <a:xfrm>
              <a:off x="4074" y="10519"/>
              <a:ext cx="4207" cy="2116"/>
              <a:chOff x="4074" y="10519"/>
              <a:chExt cx="4207" cy="2116"/>
            </a:xfrm>
          </p:grpSpPr>
          <p:sp>
            <p:nvSpPr>
              <p:cNvPr id="150" name="Google Shape;150;p27"/>
              <p:cNvSpPr txBox="1"/>
              <p:nvPr/>
            </p:nvSpPr>
            <p:spPr>
              <a:xfrm>
                <a:off x="6323" y="12158"/>
                <a:ext cx="456" cy="41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1" name="Google Shape;151;p27"/>
              <p:cNvSpPr txBox="1"/>
              <p:nvPr/>
            </p:nvSpPr>
            <p:spPr>
              <a:xfrm>
                <a:off x="5302" y="12157"/>
                <a:ext cx="456" cy="47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dirty="0">
                    <a:solidFill>
                      <a:schemeClr val="dk1"/>
                    </a:solidFill>
                    <a:latin typeface="Calibri"/>
                    <a:ea typeface="Calibri"/>
                    <a:cs typeface="Calibri"/>
                    <a:sym typeface="Calibri"/>
                  </a:rPr>
                  <a:t>x</a:t>
                </a:r>
                <a:r>
                  <a:rPr lang="en-US" sz="1210" b="0" i="0" u="none" strike="noStrike" cap="none" baseline="-25000" dirty="0">
                    <a:solidFill>
                      <a:schemeClr val="dk1"/>
                    </a:solidFill>
                    <a:latin typeface="Calibri"/>
                    <a:ea typeface="Calibri"/>
                    <a:cs typeface="Calibri"/>
                    <a:sym typeface="Calibri"/>
                  </a:rPr>
                  <a:t>1</a:t>
                </a:r>
                <a:endParaRPr sz="1210" b="0" i="0" u="none" strike="noStrike" cap="none" dirty="0">
                  <a:solidFill>
                    <a:schemeClr val="dk1"/>
                  </a:solidFill>
                  <a:latin typeface="Arial"/>
                  <a:ea typeface="Arial"/>
                  <a:cs typeface="Arial"/>
                  <a:sym typeface="Arial"/>
                </a:endParaRPr>
              </a:p>
            </p:txBody>
          </p:sp>
          <p:cxnSp>
            <p:nvCxnSpPr>
              <p:cNvPr id="152" name="Google Shape;152;p27"/>
              <p:cNvCxnSpPr/>
              <p:nvPr/>
            </p:nvCxnSpPr>
            <p:spPr>
              <a:xfrm>
                <a:off x="4259" y="12157"/>
                <a:ext cx="2867" cy="1"/>
              </a:xfrm>
              <a:prstGeom prst="straightConnector1">
                <a:avLst/>
              </a:prstGeom>
              <a:noFill/>
              <a:ln w="9525" cap="flat" cmpd="sng">
                <a:solidFill>
                  <a:srgbClr val="000000"/>
                </a:solidFill>
                <a:prstDash val="solid"/>
                <a:round/>
                <a:headEnd type="none" w="sm" len="sm"/>
                <a:tailEnd type="triangle" w="med" len="med"/>
              </a:ln>
            </p:spPr>
          </p:cxnSp>
          <p:cxnSp>
            <p:nvCxnSpPr>
              <p:cNvPr id="153" name="Google Shape;153;p27"/>
              <p:cNvCxnSpPr/>
              <p:nvPr/>
            </p:nvCxnSpPr>
            <p:spPr>
              <a:xfrm rot="10800000" flipH="1">
                <a:off x="4530" y="10519"/>
                <a:ext cx="1" cy="1815"/>
              </a:xfrm>
              <a:prstGeom prst="straightConnector1">
                <a:avLst/>
              </a:prstGeom>
              <a:noFill/>
              <a:ln w="9525" cap="flat" cmpd="sng">
                <a:solidFill>
                  <a:srgbClr val="000000"/>
                </a:solidFill>
                <a:prstDash val="solid"/>
                <a:round/>
                <a:headEnd type="none" w="sm" len="sm"/>
                <a:tailEnd type="triangle" w="med" len="med"/>
              </a:ln>
            </p:spPr>
          </p:cxnSp>
          <p:cxnSp>
            <p:nvCxnSpPr>
              <p:cNvPr id="154" name="Google Shape;154;p27"/>
              <p:cNvCxnSpPr/>
              <p:nvPr/>
            </p:nvCxnSpPr>
            <p:spPr>
              <a:xfrm>
                <a:off x="4530" y="10771"/>
                <a:ext cx="2168" cy="1"/>
              </a:xfrm>
              <a:prstGeom prst="straightConnector1">
                <a:avLst/>
              </a:prstGeom>
              <a:noFill/>
              <a:ln w="9525" cap="flat" cmpd="sng">
                <a:solidFill>
                  <a:srgbClr val="000000"/>
                </a:solidFill>
                <a:prstDash val="dash"/>
                <a:round/>
                <a:headEnd type="none" w="sm" len="sm"/>
                <a:tailEnd type="none" w="sm" len="sm"/>
              </a:ln>
            </p:spPr>
          </p:cxnSp>
          <p:sp>
            <p:nvSpPr>
              <p:cNvPr id="155" name="Google Shape;155;p27"/>
              <p:cNvSpPr txBox="1"/>
              <p:nvPr/>
            </p:nvSpPr>
            <p:spPr>
              <a:xfrm>
                <a:off x="4074" y="10594"/>
                <a:ext cx="456" cy="70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6" name="Google Shape;156;p27"/>
              <p:cNvSpPr txBox="1"/>
              <p:nvPr/>
            </p:nvSpPr>
            <p:spPr>
              <a:xfrm>
                <a:off x="7156" y="11795"/>
                <a:ext cx="11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 </a:t>
                </a:r>
                <a:endParaRPr sz="1210" b="0" i="0" u="none" strike="noStrike" cap="none">
                  <a:solidFill>
                    <a:schemeClr val="dk1"/>
                  </a:solidFill>
                  <a:latin typeface="Arial"/>
                  <a:ea typeface="Arial"/>
                  <a:cs typeface="Arial"/>
                  <a:sym typeface="Arial"/>
                </a:endParaRPr>
              </a:p>
            </p:txBody>
          </p:sp>
          <p:sp>
            <p:nvSpPr>
              <p:cNvPr id="157" name="Google Shape;157;p27"/>
              <p:cNvSpPr txBox="1"/>
              <p:nvPr/>
            </p:nvSpPr>
            <p:spPr>
              <a:xfrm>
                <a:off x="4074" y="11363"/>
                <a:ext cx="456" cy="707"/>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1</a:t>
                </a:r>
                <a:endParaRPr sz="1210" b="0" i="0" u="none" strike="noStrike" cap="none">
                  <a:solidFill>
                    <a:schemeClr val="dk1"/>
                  </a:solidFill>
                  <a:latin typeface="Arial"/>
                  <a:ea typeface="Arial"/>
                  <a:cs typeface="Arial"/>
                  <a:sym typeface="Arial"/>
                </a:endParaRPr>
              </a:p>
            </p:txBody>
          </p:sp>
          <p:cxnSp>
            <p:nvCxnSpPr>
              <p:cNvPr id="158" name="Google Shape;158;p27"/>
              <p:cNvCxnSpPr/>
              <p:nvPr/>
            </p:nvCxnSpPr>
            <p:spPr>
              <a:xfrm>
                <a:off x="5435" y="12070"/>
                <a:ext cx="1" cy="168"/>
              </a:xfrm>
              <a:prstGeom prst="straightConnector1">
                <a:avLst/>
              </a:prstGeom>
              <a:noFill/>
              <a:ln w="9525" cap="flat" cmpd="sng">
                <a:solidFill>
                  <a:srgbClr val="000000"/>
                </a:solidFill>
                <a:prstDash val="solid"/>
                <a:round/>
                <a:headEnd type="none" w="sm" len="sm"/>
                <a:tailEnd type="none" w="sm" len="sm"/>
              </a:ln>
            </p:spPr>
          </p:cxnSp>
          <p:cxnSp>
            <p:nvCxnSpPr>
              <p:cNvPr id="159" name="Google Shape;159;p27"/>
              <p:cNvCxnSpPr/>
              <p:nvPr/>
            </p:nvCxnSpPr>
            <p:spPr>
              <a:xfrm>
                <a:off x="6493" y="12078"/>
                <a:ext cx="1" cy="182"/>
              </a:xfrm>
              <a:prstGeom prst="straightConnector1">
                <a:avLst/>
              </a:prstGeom>
              <a:noFill/>
              <a:ln w="9525" cap="flat" cmpd="sng">
                <a:solidFill>
                  <a:srgbClr val="000000"/>
                </a:solidFill>
                <a:prstDash val="solid"/>
                <a:round/>
                <a:headEnd type="none" w="sm" len="sm"/>
                <a:tailEnd type="none" w="sm" len="sm"/>
              </a:ln>
            </p:spPr>
          </p:cxnSp>
          <p:sp>
            <p:nvSpPr>
              <p:cNvPr id="160" name="Google Shape;160;p27"/>
              <p:cNvSpPr/>
              <p:nvPr/>
            </p:nvSpPr>
            <p:spPr>
              <a:xfrm>
                <a:off x="5397"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1" name="Google Shape;161;p27"/>
              <p:cNvSpPr/>
              <p:nvPr/>
            </p:nvSpPr>
            <p:spPr>
              <a:xfrm>
                <a:off x="5397" y="11590"/>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2" name="Google Shape;162;p27"/>
              <p:cNvSpPr/>
              <p:nvPr/>
            </p:nvSpPr>
            <p:spPr>
              <a:xfrm>
                <a:off x="6383"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3" name="Google Shape;163;p27"/>
              <p:cNvSpPr/>
              <p:nvPr/>
            </p:nvSpPr>
            <p:spPr>
              <a:xfrm>
                <a:off x="6383" y="11591"/>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4" name="Google Shape;164;p27"/>
              <p:cNvSpPr txBox="1"/>
              <p:nvPr/>
            </p:nvSpPr>
            <p:spPr>
              <a:xfrm>
                <a:off x="6779" y="10977"/>
                <a:ext cx="5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Ω</a:t>
                </a:r>
                <a:endParaRPr sz="121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Arial"/>
                  <a:ea typeface="Arial"/>
                  <a:cs typeface="Arial"/>
                  <a:sym typeface="Arial"/>
                </a:endParaRPr>
              </a:p>
            </p:txBody>
          </p:sp>
        </p:grpSp>
      </p:grpSp>
      <p:graphicFrame>
        <p:nvGraphicFramePr>
          <p:cNvPr id="165" name="Google Shape;165;p27"/>
          <p:cNvGraphicFramePr/>
          <p:nvPr/>
        </p:nvGraphicFramePr>
        <p:xfrm>
          <a:off x="143449" y="1904446"/>
          <a:ext cx="893825" cy="176784"/>
        </p:xfrm>
        <a:graphic>
          <a:graphicData uri="http://schemas.openxmlformats.org/drawingml/2006/table">
            <a:tbl>
              <a:tblPr>
                <a:noFill/>
                <a:tableStyleId>{018AD3C5-F45F-4AC2-9C20-17E71BC9552C}</a:tableStyleId>
              </a:tblPr>
              <a:tblGrid>
                <a:gridCol w="366075">
                  <a:extLst>
                    <a:ext uri="{9D8B030D-6E8A-4147-A177-3AD203B41FA5}">
                      <a16:colId xmlns:a16="http://schemas.microsoft.com/office/drawing/2014/main" val="20000"/>
                    </a:ext>
                  </a:extLst>
                </a:gridCol>
                <a:gridCol w="527750">
                  <a:extLst>
                    <a:ext uri="{9D8B030D-6E8A-4147-A177-3AD203B41FA5}">
                      <a16:colId xmlns:a16="http://schemas.microsoft.com/office/drawing/2014/main" val="20001"/>
                    </a:ext>
                  </a:extLst>
                </a:gridCol>
              </a:tblGrid>
              <a:tr h="174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1</a:t>
                      </a:r>
                      <a:r>
                        <a:rPr lang="en-US" sz="1100" u="none" strike="noStrike" cap="none">
                          <a:latin typeface="Georgia"/>
                          <a:ea typeface="Georgia"/>
                          <a:cs typeface="Georgia"/>
                          <a:sym typeface="Georgia"/>
                        </a:rPr>
                        <a:t>=p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2</a:t>
                      </a:r>
                      <a:r>
                        <a:rPr lang="en-US" sz="1100" u="none" strike="noStrike" cap="none">
                          <a:latin typeface="Georgia"/>
                          <a:ea typeface="Georgia"/>
                          <a:cs typeface="Georgia"/>
                          <a:sym typeface="Georgia"/>
                        </a:rPr>
                        <a:t>=1-p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66" name="Google Shape;166;p27"/>
          <p:cNvSpPr/>
          <p:nvPr/>
        </p:nvSpPr>
        <p:spPr>
          <a:xfrm>
            <a:off x="155643" y="2216230"/>
            <a:ext cx="3347391"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Let the conditional probabilities be given on top of it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20069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72" name="Google Shape;172;p28"/>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aphicFrame>
        <p:nvGraphicFramePr>
          <p:cNvPr id="173" name="Google Shape;173;p28"/>
          <p:cNvGraphicFramePr/>
          <p:nvPr/>
        </p:nvGraphicFramePr>
        <p:xfrm>
          <a:off x="168762" y="598525"/>
          <a:ext cx="2136275" cy="544449"/>
        </p:xfrm>
        <a:graphic>
          <a:graphicData uri="http://schemas.openxmlformats.org/drawingml/2006/table">
            <a:tbl>
              <a:tblPr>
                <a:noFill/>
                <a:tableStyleId>{018AD3C5-F45F-4AC2-9C20-17E71BC9552C}</a:tableStyleId>
              </a:tblPr>
              <a:tblGrid>
                <a:gridCol w="629925">
                  <a:extLst>
                    <a:ext uri="{9D8B030D-6E8A-4147-A177-3AD203B41FA5}">
                      <a16:colId xmlns:a16="http://schemas.microsoft.com/office/drawing/2014/main" val="20000"/>
                    </a:ext>
                  </a:extLst>
                </a:gridCol>
                <a:gridCol w="821650">
                  <a:extLst>
                    <a:ext uri="{9D8B030D-6E8A-4147-A177-3AD203B41FA5}">
                      <a16:colId xmlns:a16="http://schemas.microsoft.com/office/drawing/2014/main" val="20001"/>
                    </a:ext>
                  </a:extLst>
                </a:gridCol>
                <a:gridCol w="684700">
                  <a:extLst>
                    <a:ext uri="{9D8B030D-6E8A-4147-A177-3AD203B41FA5}">
                      <a16:colId xmlns:a16="http://schemas.microsoft.com/office/drawing/2014/main" val="20002"/>
                    </a:ext>
                  </a:extLst>
                </a:gridCol>
              </a:tblGrid>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4" name="Google Shape;174;p28"/>
          <p:cNvSpPr/>
          <p:nvPr/>
        </p:nvSpPr>
        <p:spPr>
          <a:xfrm>
            <a:off x="202887" y="1475321"/>
            <a:ext cx="430891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Then the posterior probabilities can be computed by Bayes's theorem </a:t>
            </a: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457450" y="531389"/>
            <a:ext cx="1881832"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fact, only half should be given.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endParaRPr sz="1059" b="0" i="0" u="none" strike="noStrike" cap="none">
              <a:solidFill>
                <a:schemeClr val="dk1"/>
              </a:solidFill>
              <a:latin typeface="Georgia"/>
              <a:ea typeface="Georgia"/>
              <a:cs typeface="Georgia"/>
              <a:sym typeface="Georgia"/>
            </a:endParaRPr>
          </a:p>
        </p:txBody>
      </p:sp>
      <p:sp>
        <p:nvSpPr>
          <p:cNvPr id="176" name="Google Shape;176;p28"/>
          <p:cNvSpPr/>
          <p:nvPr/>
        </p:nvSpPr>
        <p:spPr>
          <a:xfrm>
            <a:off x="0" y="2691867"/>
            <a:ext cx="4610100" cy="255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Same denominator. Compare two numerators </a:t>
            </a:r>
            <a:endParaRPr sz="1400" b="0" i="0" u="none" strike="noStrike" cap="none">
              <a:solidFill>
                <a:srgbClr val="000000"/>
              </a:solidFill>
              <a:latin typeface="Arial"/>
              <a:ea typeface="Arial"/>
              <a:cs typeface="Arial"/>
              <a:sym typeface="Arial"/>
            </a:endParaRPr>
          </a:p>
        </p:txBody>
      </p:sp>
      <p:pic>
        <p:nvPicPr>
          <p:cNvPr id="177" name="Google Shape;177;p28"/>
          <p:cNvPicPr preferRelativeResize="0"/>
          <p:nvPr/>
        </p:nvPicPr>
        <p:blipFill rotWithShape="1">
          <a:blip r:embed="rId3">
            <a:alphaModFix/>
          </a:blip>
          <a:srcRect/>
          <a:stretch/>
        </p:blipFill>
        <p:spPr>
          <a:xfrm>
            <a:off x="309563" y="1677988"/>
            <a:ext cx="3073400" cy="811212"/>
          </a:xfrm>
          <a:prstGeom prst="rect">
            <a:avLst/>
          </a:prstGeom>
          <a:noFill/>
          <a:ln>
            <a:noFill/>
          </a:ln>
        </p:spPr>
      </p:pic>
      <p:sp>
        <p:nvSpPr>
          <p:cNvPr id="178" name="Google Shape;178;p28"/>
          <p:cNvSpPr txBox="1"/>
          <p:nvPr/>
        </p:nvSpPr>
        <p:spPr>
          <a:xfrm>
            <a:off x="1271588" y="2978150"/>
            <a:ext cx="2938462" cy="255326"/>
          </a:xfrm>
          <a:prstGeom prst="rect">
            <a:avLst/>
          </a:prstGeom>
          <a:blipFill rotWithShape="1">
            <a:blip r:embed="rId4">
              <a:alphaModFix/>
            </a:blip>
            <a:stretch>
              <a:fillRect b="-975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0" y="13973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84" name="Google Shape;184;p29"/>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85" name="Google Shape;185;p29"/>
          <p:cNvSpPr/>
          <p:nvPr/>
        </p:nvSpPr>
        <p:spPr>
          <a:xfrm>
            <a:off x="2342096" y="1164019"/>
            <a:ext cx="228858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I choose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my prediction is </a:t>
            </a:r>
            <a:endParaRPr sz="1059" b="0" i="0" u="none" strike="noStrike" cap="none">
              <a:solidFill>
                <a:schemeClr val="dk1"/>
              </a:solidFill>
              <a:latin typeface="Georgia"/>
              <a:ea typeface="Georgia"/>
              <a:cs typeface="Georgia"/>
              <a:sym typeface="Georgia"/>
            </a:endParaRPr>
          </a:p>
        </p:txBody>
      </p:sp>
      <p:sp>
        <p:nvSpPr>
          <p:cNvPr id="186" name="Google Shape;186;p29"/>
          <p:cNvSpPr/>
          <p:nvPr/>
        </p:nvSpPr>
        <p:spPr>
          <a:xfrm>
            <a:off x="124562" y="845548"/>
            <a:ext cx="944489"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000000"/>
                </a:solidFill>
                <a:latin typeface="Georgia"/>
                <a:ea typeface="Georgia"/>
                <a:cs typeface="Georgia"/>
                <a:sym typeface="Georgia"/>
              </a:rPr>
              <a:t>Choose max </a:t>
            </a:r>
            <a:endParaRPr sz="681" b="0" i="0" u="none" strike="noStrike" cap="none">
              <a:solidFill>
                <a:schemeClr val="dk1"/>
              </a:solidFill>
              <a:latin typeface="Georgia"/>
              <a:ea typeface="Georgia"/>
              <a:cs typeface="Georgia"/>
              <a:sym typeface="Georgia"/>
            </a:endParaRPr>
          </a:p>
        </p:txBody>
      </p:sp>
      <p:graphicFrame>
        <p:nvGraphicFramePr>
          <p:cNvPr id="187" name="Google Shape;187;p29"/>
          <p:cNvGraphicFramePr/>
          <p:nvPr/>
        </p:nvGraphicFramePr>
        <p:xfrm>
          <a:off x="158884" y="1049561"/>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1</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88" name="Google Shape;188;p29"/>
          <p:cNvGrpSpPr/>
          <p:nvPr/>
        </p:nvGrpSpPr>
        <p:grpSpPr>
          <a:xfrm>
            <a:off x="407973" y="1258481"/>
            <a:ext cx="1869849" cy="718520"/>
            <a:chOff x="1078938" y="2181017"/>
            <a:chExt cx="4945054" cy="1900218"/>
          </a:xfrm>
        </p:grpSpPr>
        <p:pic>
          <p:nvPicPr>
            <p:cNvPr id="189" name="Google Shape;189;p29"/>
            <p:cNvPicPr preferRelativeResize="0"/>
            <p:nvPr/>
          </p:nvPicPr>
          <p:blipFill rotWithShape="1">
            <a:blip r:embed="rId3">
              <a:alphaModFix/>
            </a:blip>
            <a:srcRect/>
            <a:stretch/>
          </p:blipFill>
          <p:spPr>
            <a:xfrm>
              <a:off x="3771900" y="2181017"/>
              <a:ext cx="325665" cy="917783"/>
            </a:xfrm>
            <a:prstGeom prst="rect">
              <a:avLst/>
            </a:prstGeom>
            <a:solidFill>
              <a:srgbClr val="FFCC99"/>
            </a:solidFill>
            <a:ln>
              <a:noFill/>
            </a:ln>
          </p:spPr>
        </p:pic>
        <p:pic>
          <p:nvPicPr>
            <p:cNvPr id="190" name="Google Shape;190;p29"/>
            <p:cNvPicPr preferRelativeResize="0"/>
            <p:nvPr/>
          </p:nvPicPr>
          <p:blipFill rotWithShape="1">
            <a:blip r:embed="rId4">
              <a:alphaModFix/>
            </a:blip>
            <a:srcRect/>
            <a:stretch/>
          </p:blipFill>
          <p:spPr>
            <a:xfrm>
              <a:off x="5638362" y="2204357"/>
              <a:ext cx="341320" cy="881744"/>
            </a:xfrm>
            <a:prstGeom prst="rect">
              <a:avLst/>
            </a:prstGeom>
            <a:solidFill>
              <a:srgbClr val="FFCC99"/>
            </a:solidFill>
            <a:ln>
              <a:noFill/>
            </a:ln>
          </p:spPr>
        </p:pic>
        <p:pic>
          <p:nvPicPr>
            <p:cNvPr id="191" name="Google Shape;191;p29"/>
            <p:cNvPicPr preferRelativeResize="0"/>
            <p:nvPr/>
          </p:nvPicPr>
          <p:blipFill rotWithShape="1">
            <a:blip r:embed="rId5">
              <a:alphaModFix/>
            </a:blip>
            <a:srcRect/>
            <a:stretch/>
          </p:blipFill>
          <p:spPr>
            <a:xfrm>
              <a:off x="5644242" y="3067276"/>
              <a:ext cx="379750" cy="981021"/>
            </a:xfrm>
            <a:prstGeom prst="rect">
              <a:avLst/>
            </a:prstGeom>
            <a:solidFill>
              <a:srgbClr val="FFCC99"/>
            </a:solidFill>
            <a:ln>
              <a:noFill/>
            </a:ln>
          </p:spPr>
        </p:pic>
        <p:pic>
          <p:nvPicPr>
            <p:cNvPr id="192" name="Google Shape;192;p29"/>
            <p:cNvPicPr preferRelativeResize="0"/>
            <p:nvPr/>
          </p:nvPicPr>
          <p:blipFill rotWithShape="1">
            <a:blip r:embed="rId6">
              <a:alphaModFix/>
            </a:blip>
            <a:srcRect/>
            <a:stretch/>
          </p:blipFill>
          <p:spPr>
            <a:xfrm>
              <a:off x="1111249" y="3111725"/>
              <a:ext cx="332754" cy="937762"/>
            </a:xfrm>
            <a:prstGeom prst="rect">
              <a:avLst/>
            </a:prstGeom>
            <a:solidFill>
              <a:srgbClr val="FFCC99"/>
            </a:solidFill>
            <a:ln>
              <a:noFill/>
            </a:ln>
          </p:spPr>
        </p:pic>
        <p:pic>
          <p:nvPicPr>
            <p:cNvPr id="193" name="Google Shape;193;p29"/>
            <p:cNvPicPr preferRelativeResize="0"/>
            <p:nvPr/>
          </p:nvPicPr>
          <p:blipFill rotWithShape="1">
            <a:blip r:embed="rId7">
              <a:alphaModFix/>
            </a:blip>
            <a:srcRect/>
            <a:stretch/>
          </p:blipFill>
          <p:spPr>
            <a:xfrm>
              <a:off x="1078938" y="2230828"/>
              <a:ext cx="504934" cy="929993"/>
            </a:xfrm>
            <a:prstGeom prst="rect">
              <a:avLst/>
            </a:prstGeom>
            <a:solidFill>
              <a:srgbClr val="FFCC99"/>
            </a:solidFill>
            <a:ln>
              <a:noFill/>
            </a:ln>
          </p:spPr>
        </p:pic>
        <p:pic>
          <p:nvPicPr>
            <p:cNvPr id="194" name="Google Shape;194;p29"/>
            <p:cNvPicPr preferRelativeResize="0"/>
            <p:nvPr/>
          </p:nvPicPr>
          <p:blipFill rotWithShape="1">
            <a:blip r:embed="rId8">
              <a:alphaModFix/>
            </a:blip>
            <a:srcRect/>
            <a:stretch/>
          </p:blipFill>
          <p:spPr>
            <a:xfrm>
              <a:off x="3717471" y="3100160"/>
              <a:ext cx="381000" cy="981075"/>
            </a:xfrm>
            <a:prstGeom prst="rect">
              <a:avLst/>
            </a:prstGeom>
            <a:solidFill>
              <a:srgbClr val="FFCC99"/>
            </a:solidFill>
            <a:ln>
              <a:noFill/>
            </a:ln>
          </p:spPr>
        </p:pic>
      </p:grpSp>
      <p:pic>
        <p:nvPicPr>
          <p:cNvPr id="195" name="Google Shape;195;p29"/>
          <p:cNvPicPr preferRelativeResize="0"/>
          <p:nvPr/>
        </p:nvPicPr>
        <p:blipFill rotWithShape="1">
          <a:blip r:embed="rId9">
            <a:alphaModFix/>
          </a:blip>
          <a:srcRect/>
          <a:stretch/>
        </p:blipFill>
        <p:spPr>
          <a:xfrm>
            <a:off x="2575069" y="874313"/>
            <a:ext cx="1717675" cy="296862"/>
          </a:xfrm>
          <a:prstGeom prst="rect">
            <a:avLst/>
          </a:prstGeom>
          <a:noFill/>
          <a:ln>
            <a:noFill/>
          </a:ln>
        </p:spPr>
      </p:pic>
      <p:sp>
        <p:nvSpPr>
          <p:cNvPr id="196" name="Google Shape;196;p29"/>
          <p:cNvSpPr/>
          <p:nvPr/>
        </p:nvSpPr>
        <p:spPr>
          <a:xfrm>
            <a:off x="2449553" y="2153430"/>
            <a:ext cx="2156868" cy="59215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139949" y="2071246"/>
            <a:ext cx="2295159" cy="11233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Therefore, X is not a useful predictor. It does not discriminate Y. And our misclassification probability,</a:t>
            </a:r>
            <a:r>
              <a:rPr lang="en-US" sz="800" b="0" i="0" u="none" strike="noStrike" cap="none" dirty="0">
                <a:solidFill>
                  <a:schemeClr val="dk1"/>
                </a:solidFill>
                <a:latin typeface="Georgia"/>
                <a:ea typeface="Georgia"/>
                <a:cs typeface="Georgia"/>
                <a:sym typeface="Georgia"/>
              </a:rPr>
              <a:t> </a:t>
            </a:r>
            <a:r>
              <a:rPr lang="en-US" sz="1100" b="0" i="0" u="none" strike="noStrike" cap="none" dirty="0">
                <a:solidFill>
                  <a:schemeClr val="dk1"/>
                </a:solidFill>
                <a:latin typeface="Georgia"/>
                <a:ea typeface="Georgia"/>
                <a:cs typeface="Georgia"/>
                <a:sym typeface="Georgia"/>
              </a:rPr>
              <a:t>for this distribution,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 as before is just a minimal of two prior values = 2/5  </a:t>
            </a:r>
            <a:endParaRPr sz="1400" b="0" i="0" u="none" strike="noStrike" cap="none" dirty="0">
              <a:solidFill>
                <a:srgbClr val="000000"/>
              </a:solidFill>
              <a:latin typeface="Arial"/>
              <a:ea typeface="Arial"/>
              <a:cs typeface="Arial"/>
              <a:sym typeface="Arial"/>
            </a:endParaRPr>
          </a:p>
        </p:txBody>
      </p:sp>
      <p:sp>
        <p:nvSpPr>
          <p:cNvPr id="198" name="Google Shape;198;p29"/>
          <p:cNvSpPr txBox="1"/>
          <p:nvPr/>
        </p:nvSpPr>
        <p:spPr>
          <a:xfrm>
            <a:off x="2516461" y="2745580"/>
            <a:ext cx="1680137" cy="374333"/>
          </a:xfrm>
          <a:prstGeom prst="rect">
            <a:avLst/>
          </a:prstGeom>
          <a:blipFill rotWithShape="1">
            <a:blip r:embed="rId11">
              <a:alphaModFix/>
            </a:blip>
            <a:stretch>
              <a:fillRect l="-5815" t="-14513" r="-5813" b="-2257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9" name="Google Shape;199;p29"/>
          <p:cNvSpPr txBox="1"/>
          <p:nvPr/>
        </p:nvSpPr>
        <p:spPr>
          <a:xfrm>
            <a:off x="2986333" y="616884"/>
            <a:ext cx="740395" cy="189667"/>
          </a:xfrm>
          <a:prstGeom prst="rect">
            <a:avLst/>
          </a:prstGeom>
          <a:blipFill rotWithShape="1">
            <a:blip r:embed="rId12">
              <a:alphaModFix/>
            </a:blip>
            <a:stretch>
              <a:fillRect l="-5782" t="-25803" b="-1290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9"/>
          <p:cNvSpPr txBox="1"/>
          <p:nvPr/>
        </p:nvSpPr>
        <p:spPr>
          <a:xfrm>
            <a:off x="3033191" y="1411048"/>
            <a:ext cx="763542" cy="189667"/>
          </a:xfrm>
          <a:prstGeom prst="rect">
            <a:avLst/>
          </a:prstGeom>
          <a:blipFill rotWithShape="1">
            <a:blip r:embed="rId13">
              <a:alphaModFix/>
            </a:blip>
            <a:stretch>
              <a:fillRect l="-4798" t="-24994" r="-797" b="-1874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1" name="Google Shape;201;p29"/>
          <p:cNvSpPr txBox="1"/>
          <p:nvPr/>
        </p:nvSpPr>
        <p:spPr>
          <a:xfrm>
            <a:off x="3069165" y="1949629"/>
            <a:ext cx="743985" cy="189667"/>
          </a:xfrm>
          <a:prstGeom prst="rect">
            <a:avLst/>
          </a:prstGeom>
          <a:blipFill rotWithShape="1">
            <a:blip r:embed="rId14">
              <a:alphaModFix/>
            </a:blip>
            <a:stretch>
              <a:fillRect l="-4876" t="-25802" b="-1612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0"/>
          <p:cNvSpPr txBox="1">
            <a:spLocks noGrp="1"/>
          </p:cNvSpPr>
          <p:nvPr>
            <p:ph type="body" idx="1"/>
          </p:nvPr>
        </p:nvSpPr>
        <p:spPr>
          <a:xfrm>
            <a:off x="78618" y="649011"/>
            <a:ext cx="1734655" cy="1948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Take another example</a:t>
            </a:r>
            <a:endParaRPr>
              <a:solidFill>
                <a:srgbClr val="E36C09"/>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graphicFrame>
        <p:nvGraphicFramePr>
          <p:cNvPr id="207" name="Google Shape;207;p30"/>
          <p:cNvGraphicFramePr/>
          <p:nvPr/>
        </p:nvGraphicFramePr>
        <p:xfrm>
          <a:off x="78618" y="858160"/>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208" name="Google Shape;208;p30"/>
          <p:cNvGrpSpPr/>
          <p:nvPr/>
        </p:nvGrpSpPr>
        <p:grpSpPr>
          <a:xfrm>
            <a:off x="327708" y="1067080"/>
            <a:ext cx="1893561" cy="730768"/>
            <a:chOff x="1013623" y="1968746"/>
            <a:chExt cx="5007765" cy="1932609"/>
          </a:xfrm>
        </p:grpSpPr>
        <p:pic>
          <p:nvPicPr>
            <p:cNvPr id="209" name="Google Shape;209;p30"/>
            <p:cNvPicPr preferRelativeResize="0"/>
            <p:nvPr/>
          </p:nvPicPr>
          <p:blipFill rotWithShape="1">
            <a:blip r:embed="rId3">
              <a:alphaModFix/>
            </a:blip>
            <a:srcRect/>
            <a:stretch/>
          </p:blipFill>
          <p:spPr>
            <a:xfrm>
              <a:off x="3706585" y="1968746"/>
              <a:ext cx="325665" cy="917783"/>
            </a:xfrm>
            <a:prstGeom prst="rect">
              <a:avLst/>
            </a:prstGeom>
            <a:solidFill>
              <a:srgbClr val="FFCC99"/>
            </a:solidFill>
            <a:ln>
              <a:noFill/>
            </a:ln>
          </p:spPr>
        </p:pic>
        <p:pic>
          <p:nvPicPr>
            <p:cNvPr id="210" name="Google Shape;210;p30"/>
            <p:cNvPicPr preferRelativeResize="0"/>
            <p:nvPr/>
          </p:nvPicPr>
          <p:blipFill rotWithShape="1">
            <a:blip r:embed="rId4">
              <a:alphaModFix/>
            </a:blip>
            <a:srcRect/>
            <a:stretch/>
          </p:blipFill>
          <p:spPr>
            <a:xfrm>
              <a:off x="5573047" y="1992086"/>
              <a:ext cx="341320" cy="881744"/>
            </a:xfrm>
            <a:prstGeom prst="rect">
              <a:avLst/>
            </a:prstGeom>
            <a:solidFill>
              <a:srgbClr val="FFCC99"/>
            </a:solidFill>
            <a:ln>
              <a:noFill/>
            </a:ln>
          </p:spPr>
        </p:pic>
        <p:pic>
          <p:nvPicPr>
            <p:cNvPr id="211" name="Google Shape;211;p30"/>
            <p:cNvPicPr preferRelativeResize="0"/>
            <p:nvPr/>
          </p:nvPicPr>
          <p:blipFill rotWithShape="1">
            <a:blip r:embed="rId5">
              <a:alphaModFix/>
            </a:blip>
            <a:srcRect/>
            <a:stretch/>
          </p:blipFill>
          <p:spPr>
            <a:xfrm>
              <a:off x="5514975" y="2854325"/>
              <a:ext cx="506413" cy="981075"/>
            </a:xfrm>
            <a:prstGeom prst="rect">
              <a:avLst/>
            </a:prstGeom>
            <a:solidFill>
              <a:srgbClr val="CCFFCC"/>
            </a:solidFill>
            <a:ln>
              <a:noFill/>
            </a:ln>
          </p:spPr>
        </p:pic>
        <p:pic>
          <p:nvPicPr>
            <p:cNvPr id="212" name="Google Shape;212;p30"/>
            <p:cNvPicPr preferRelativeResize="0"/>
            <p:nvPr/>
          </p:nvPicPr>
          <p:blipFill rotWithShape="1">
            <a:blip r:embed="rId6">
              <a:alphaModFix/>
            </a:blip>
            <a:srcRect/>
            <a:stretch/>
          </p:blipFill>
          <p:spPr>
            <a:xfrm>
              <a:off x="1045934" y="2899454"/>
              <a:ext cx="332754" cy="937762"/>
            </a:xfrm>
            <a:prstGeom prst="rect">
              <a:avLst/>
            </a:prstGeom>
            <a:solidFill>
              <a:srgbClr val="FFCC99"/>
            </a:solidFill>
            <a:ln>
              <a:noFill/>
            </a:ln>
          </p:spPr>
        </p:pic>
        <p:pic>
          <p:nvPicPr>
            <p:cNvPr id="213" name="Google Shape;213;p30"/>
            <p:cNvPicPr preferRelativeResize="0"/>
            <p:nvPr/>
          </p:nvPicPr>
          <p:blipFill rotWithShape="1">
            <a:blip r:embed="rId7">
              <a:alphaModFix/>
            </a:blip>
            <a:srcRect/>
            <a:stretch/>
          </p:blipFill>
          <p:spPr>
            <a:xfrm>
              <a:off x="1013623" y="2018557"/>
              <a:ext cx="504934" cy="929993"/>
            </a:xfrm>
            <a:prstGeom prst="rect">
              <a:avLst/>
            </a:prstGeom>
            <a:solidFill>
              <a:srgbClr val="FFCC99"/>
            </a:solidFill>
            <a:ln>
              <a:noFill/>
            </a:ln>
          </p:spPr>
        </p:pic>
        <p:pic>
          <p:nvPicPr>
            <p:cNvPr id="214" name="Google Shape;214;p30"/>
            <p:cNvPicPr preferRelativeResize="0"/>
            <p:nvPr/>
          </p:nvPicPr>
          <p:blipFill rotWithShape="1">
            <a:blip r:embed="rId8">
              <a:alphaModFix/>
            </a:blip>
            <a:srcRect/>
            <a:stretch/>
          </p:blipFill>
          <p:spPr>
            <a:xfrm>
              <a:off x="3559629" y="2820875"/>
              <a:ext cx="557668" cy="1080480"/>
            </a:xfrm>
            <a:prstGeom prst="rect">
              <a:avLst/>
            </a:prstGeom>
            <a:solidFill>
              <a:srgbClr val="CCFFCC"/>
            </a:solidFill>
            <a:ln>
              <a:noFill/>
            </a:ln>
          </p:spPr>
        </p:pic>
      </p:grpSp>
      <p:sp>
        <p:nvSpPr>
          <p:cNvPr id="215" name="Google Shape;215;p30"/>
          <p:cNvSpPr txBox="1">
            <a:spLocks noGrp="1"/>
          </p:cNvSpPr>
          <p:nvPr>
            <p:ph type="title"/>
          </p:nvPr>
        </p:nvSpPr>
        <p:spPr>
          <a:xfrm>
            <a:off x="-14406" y="23264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16" name="Google Shape;216;p30"/>
          <p:cNvSpPr/>
          <p:nvPr/>
        </p:nvSpPr>
        <p:spPr>
          <a:xfrm>
            <a:off x="2290644" y="756133"/>
            <a:ext cx="2319456" cy="1233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r>
              <a:rPr lang="en-US" sz="1059" b="0" i="0" u="none" strike="noStrike" cap="none">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2/5 * 1/3 = 0,1333 : y</a:t>
            </a:r>
            <a:r>
              <a:rPr lang="en-US" sz="1059" b="0" i="0" u="none" strike="noStrike" cap="none" baseline="-25000">
                <a:solidFill>
                  <a:schemeClr val="dk1"/>
                </a:solidFill>
                <a:latin typeface="Georgia"/>
                <a:ea typeface="Georgia"/>
                <a:cs typeface="Georgia"/>
                <a:sym typeface="Georgia"/>
              </a:rPr>
              <a:t>1</a:t>
            </a:r>
            <a:endParaRPr sz="416"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1/10 = 0,06   : y</a:t>
            </a:r>
            <a:r>
              <a:rPr lang="en-US" sz="1059" b="0" i="0" u="none" strike="noStrike" cap="none" baseline="-25000">
                <a:solidFill>
                  <a:schemeClr val="dk1"/>
                </a:solidFill>
                <a:latin typeface="Georgia"/>
                <a:ea typeface="Georgia"/>
                <a:cs typeface="Georgia"/>
                <a:sym typeface="Georgia"/>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now we choose 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when X=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Now for </a:t>
            </a: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r>
              <a:rPr lang="en-US" sz="1059" b="0" i="0" u="none" strike="noStrike" cap="none" baseline="-25000">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 2/5 * 2/3 = 0.2667  : y</a:t>
            </a:r>
            <a:r>
              <a:rPr lang="en-US" sz="1059" b="0" i="0" u="none" strike="noStrike" cap="none" baseline="-25000">
                <a:solidFill>
                  <a:schemeClr val="dk1"/>
                </a:solidFill>
                <a:latin typeface="Georgia"/>
                <a:ea typeface="Georgia"/>
                <a:cs typeface="Georgia"/>
                <a:sym typeface="Georgia"/>
              </a:rPr>
              <a:t>1</a:t>
            </a:r>
            <a:endParaRPr sz="1059"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9/10 = 0.54    : y</a:t>
            </a:r>
            <a:r>
              <a:rPr lang="en-US" sz="1059" b="0" i="0" u="none" strike="noStrike" cap="none" baseline="-25000">
                <a:solidFill>
                  <a:schemeClr val="dk1"/>
                </a:solidFill>
                <a:latin typeface="Georgia"/>
                <a:ea typeface="Georgia"/>
                <a:cs typeface="Georgia"/>
                <a:sym typeface="Georgia"/>
              </a:rPr>
              <a:t>2 </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Here we keep our choice of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the Bayes classifier is  </a:t>
            </a:r>
            <a:endParaRPr sz="1400" b="0" i="0" u="none" strike="noStrike" cap="none">
              <a:solidFill>
                <a:srgbClr val="000000"/>
              </a:solidFill>
              <a:latin typeface="Arial"/>
              <a:ea typeface="Arial"/>
              <a:cs typeface="Arial"/>
              <a:sym typeface="Arial"/>
            </a:endParaRPr>
          </a:p>
        </p:txBody>
      </p:sp>
      <p:sp>
        <p:nvSpPr>
          <p:cNvPr id="217" name="Google Shape;217;p30"/>
          <p:cNvSpPr txBox="1"/>
          <p:nvPr/>
        </p:nvSpPr>
        <p:spPr>
          <a:xfrm>
            <a:off x="315487" y="1984872"/>
            <a:ext cx="605166" cy="221279"/>
          </a:xfrm>
          <a:prstGeom prst="rect">
            <a:avLst/>
          </a:prstGeom>
          <a:blipFill rotWithShape="1">
            <a:blip r:embed="rId9">
              <a:alphaModFix/>
            </a:blip>
            <a:stretch>
              <a:fillRect l="-6057" t="-24997" r="-3027" b="-83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30"/>
          <p:cNvSpPr txBox="1"/>
          <p:nvPr/>
        </p:nvSpPr>
        <p:spPr>
          <a:xfrm>
            <a:off x="1233880" y="1809416"/>
            <a:ext cx="784317" cy="210507"/>
          </a:xfrm>
          <a:prstGeom prst="rect">
            <a:avLst/>
          </a:prstGeom>
          <a:blipFill rotWithShape="1">
            <a:blip r:embed="rId10">
              <a:alphaModFix/>
            </a:blip>
            <a:stretch>
              <a:fillRect l="-5422" r="-3099" b="-294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9" name="Google Shape;219;p30"/>
          <p:cNvSpPr txBox="1"/>
          <p:nvPr/>
        </p:nvSpPr>
        <p:spPr>
          <a:xfrm>
            <a:off x="1233880" y="2117696"/>
            <a:ext cx="816634" cy="215444"/>
          </a:xfrm>
          <a:prstGeom prst="rect">
            <a:avLst/>
          </a:prstGeom>
          <a:blipFill rotWithShape="1">
            <a:blip r:embed="rId11">
              <a:alphaModFix/>
            </a:blip>
            <a:stretch>
              <a:fillRect l="-4476" r="-742" b="-222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0" name="Google Shape;220;p30"/>
          <p:cNvSpPr txBox="1"/>
          <p:nvPr/>
        </p:nvSpPr>
        <p:spPr>
          <a:xfrm>
            <a:off x="909799" y="1758228"/>
            <a:ext cx="30983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12420" y="2380603"/>
            <a:ext cx="326724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Georgia"/>
                <a:ea typeface="Georgia"/>
                <a:cs typeface="Georgia"/>
                <a:sym typeface="Georgia"/>
              </a:rPr>
              <a:t>And the misclassification error by disjoint additivity</a:t>
            </a:r>
            <a:endParaRPr sz="1400" b="0" i="0" u="none" strike="noStrike" cap="none">
              <a:solidFill>
                <a:srgbClr val="000000"/>
              </a:solidFill>
              <a:latin typeface="Arial"/>
              <a:ea typeface="Arial"/>
              <a:cs typeface="Arial"/>
              <a:sym typeface="Arial"/>
            </a:endParaRPr>
          </a:p>
        </p:txBody>
      </p:sp>
      <p:sp>
        <p:nvSpPr>
          <p:cNvPr id="222" name="Google Shape;222;p30"/>
          <p:cNvSpPr txBox="1"/>
          <p:nvPr/>
        </p:nvSpPr>
        <p:spPr>
          <a:xfrm>
            <a:off x="78618" y="2653106"/>
            <a:ext cx="2548711" cy="156325"/>
          </a:xfrm>
          <a:prstGeom prst="rect">
            <a:avLst/>
          </a:prstGeom>
          <a:blipFill rotWithShape="1">
            <a:blip r:embed="rId12">
              <a:alphaModFix/>
            </a:blip>
            <a:stretch>
              <a:fillRect l="-1673" t="-23070" r="-953" b="-384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3" name="Google Shape;223;p30"/>
          <p:cNvSpPr txBox="1"/>
          <p:nvPr/>
        </p:nvSpPr>
        <p:spPr>
          <a:xfrm>
            <a:off x="78618" y="2858421"/>
            <a:ext cx="4150110" cy="156325"/>
          </a:xfrm>
          <a:prstGeom prst="rect">
            <a:avLst/>
          </a:prstGeom>
          <a:blipFill rotWithShape="1">
            <a:blip r:embed="rId13">
              <a:alphaModFix/>
            </a:blip>
            <a:stretch>
              <a:fillRect l="-1760" t="-26918" r="-730" b="-3845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87190" y="3057551"/>
            <a:ext cx="4317207" cy="231217"/>
          </a:xfrm>
          <a:prstGeom prst="rect">
            <a:avLst/>
          </a:prstGeom>
          <a:blipFill rotWithShape="1">
            <a:blip r:embed="rId14">
              <a:alphaModFix/>
            </a:blip>
            <a:stretch>
              <a:fillRect t="-75659" b="-1297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p:nvPr/>
        </p:nvSpPr>
        <p:spPr>
          <a:xfrm>
            <a:off x="2574" y="130176"/>
            <a:ext cx="451485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366092"/>
                </a:solidFill>
                <a:latin typeface="Georgia"/>
                <a:ea typeface="Georgia"/>
                <a:cs typeface="Georgia"/>
                <a:sym typeface="Georgia"/>
              </a:rPr>
              <a:t>Bayes Error Rate</a:t>
            </a:r>
            <a:endParaRPr sz="1400" b="0" i="0" u="none" strike="noStrike" cap="none">
              <a:solidFill>
                <a:srgbClr val="000000"/>
              </a:solidFill>
              <a:latin typeface="Arial"/>
              <a:ea typeface="Arial"/>
              <a:cs typeface="Arial"/>
              <a:sym typeface="Arial"/>
            </a:endParaRPr>
          </a:p>
        </p:txBody>
      </p:sp>
      <p:sp>
        <p:nvSpPr>
          <p:cNvPr id="231" name="Google Shape;231;p31"/>
          <p:cNvSpPr txBox="1"/>
          <p:nvPr/>
        </p:nvSpPr>
        <p:spPr>
          <a:xfrm>
            <a:off x="95250" y="511175"/>
            <a:ext cx="4422174" cy="289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The Bayes error rate refers to the lowest possible error rate that could be achieved if somehow we knew exactly what the “true” probability distribution of the data looked like.</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On test data, no classifier (or stat. learning method) can get lower error rates than the Bayes error rate.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Of course in real life problems the Bayes error rate can’t be calculated exactly.</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sng" strike="noStrike" cap="none" dirty="0">
                <a:solidFill>
                  <a:schemeClr val="dk1"/>
                </a:solidFill>
                <a:latin typeface="Georgia"/>
                <a:ea typeface="Georgia"/>
                <a:cs typeface="Georgia"/>
                <a:sym typeface="Georgia"/>
                <a:hlinkClick r:id="rId3">
                  <a:extLst>
                    <a:ext uri="{A12FA001-AC4F-418D-AE19-62706E023703}">
                      <ahyp:hlinkClr xmlns="" xmlns:ahyp="http://schemas.microsoft.com/office/drawing/2018/hyperlinkcolor" val="tx"/>
                    </a:ext>
                  </a:extLst>
                </a:hlinkClick>
              </a:rPr>
              <a:t>Bayes error rate on </a:t>
            </a:r>
            <a:r>
              <a:rPr lang="en-US" sz="1100" b="0" i="0" u="sng" strike="noStrike" cap="none" dirty="0" err="1">
                <a:solidFill>
                  <a:schemeClr val="dk1"/>
                </a:solidFill>
                <a:latin typeface="Georgia"/>
                <a:ea typeface="Georgia"/>
                <a:cs typeface="Georgia"/>
                <a:sym typeface="Georgia"/>
                <a:hlinkClick r:id="rId3">
                  <a:extLst>
                    <a:ext uri="{A12FA001-AC4F-418D-AE19-62706E023703}">
                      <ahyp:hlinkClr xmlns="" xmlns:ahyp="http://schemas.microsoft.com/office/drawing/2018/hyperlinkcolor" val="tx"/>
                    </a:ext>
                  </a:extLst>
                </a:hlinkClick>
              </a:rPr>
              <a:t>wilki</a:t>
            </a:r>
            <a:r>
              <a:rPr lang="en-US" sz="1100" b="0" i="0" u="none" strike="noStrike" cap="none" dirty="0">
                <a:solidFill>
                  <a:schemeClr val="dk1"/>
                </a:solidFill>
                <a:latin typeface="Georgia"/>
                <a:ea typeface="Georgia"/>
                <a:cs typeface="Georgia"/>
                <a:sym typeface="Georgia"/>
              </a:rPr>
              <a:t>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0" y="2058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37" name="Google Shape;237;p32"/>
          <p:cNvSpPr/>
          <p:nvPr/>
        </p:nvSpPr>
        <p:spPr>
          <a:xfrm>
            <a:off x="171450" y="587375"/>
            <a:ext cx="4173107"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 What we did above is the best possible use of prior and conditional probabilities for classification. The proof is beyond the level of this course.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Ideal Bayes classifier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Georgia"/>
              <a:ea typeface="Georgia"/>
              <a:cs typeface="Georgia"/>
              <a:sym typeface="Georgia"/>
            </a:endParaRPr>
          </a:p>
        </p:txBody>
      </p:sp>
      <p:sp>
        <p:nvSpPr>
          <p:cNvPr id="238" name="Google Shape;238;p32"/>
          <p:cNvSpPr txBox="1"/>
          <p:nvPr/>
        </p:nvSpPr>
        <p:spPr>
          <a:xfrm>
            <a:off x="171450" y="1577975"/>
            <a:ext cx="4249307" cy="1343638"/>
          </a:xfrm>
          <a:prstGeom prst="rect">
            <a:avLst/>
          </a:prstGeom>
          <a:blipFill rotWithShape="1">
            <a:blip r:embed="rId3">
              <a:alphaModFix/>
            </a:blip>
            <a:stretch>
              <a:fillRect l="-2149" t="-3180" r="-1002" b="-345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0" y="182038"/>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graphicFrame>
        <p:nvGraphicFramePr>
          <p:cNvPr id="245" name="Google Shape;245;p33"/>
          <p:cNvGraphicFramePr/>
          <p:nvPr/>
        </p:nvGraphicFramePr>
        <p:xfrm>
          <a:off x="3067334" y="90207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246" name="Google Shape;246;p33"/>
          <p:cNvCxnSpPr/>
          <p:nvPr/>
        </p:nvCxnSpPr>
        <p:spPr>
          <a:xfrm>
            <a:off x="3067334" y="902078"/>
            <a:ext cx="450900" cy="304140"/>
          </a:xfrm>
          <a:prstGeom prst="straightConnector1">
            <a:avLst/>
          </a:prstGeom>
          <a:noFill/>
          <a:ln w="9525" cap="flat" cmpd="sng">
            <a:solidFill>
              <a:srgbClr val="4A7DBA"/>
            </a:solidFill>
            <a:prstDash val="solid"/>
            <a:round/>
            <a:headEnd type="none" w="sm" len="sm"/>
            <a:tailEnd type="none" w="sm" len="sm"/>
          </a:ln>
        </p:spPr>
      </p:cxnSp>
      <p:graphicFrame>
        <p:nvGraphicFramePr>
          <p:cNvPr id="247" name="Google Shape;247;p33"/>
          <p:cNvGraphicFramePr/>
          <p:nvPr/>
        </p:nvGraphicFramePr>
        <p:xfrm>
          <a:off x="95249" y="1806743"/>
          <a:ext cx="1773100" cy="1271065"/>
        </p:xfrm>
        <a:graphic>
          <a:graphicData uri="http://schemas.openxmlformats.org/drawingml/2006/table">
            <a:tbl>
              <a:tblPr firstRow="1" bandRow="1">
                <a:noFill/>
                <a:tableStyleId>{48EFB82E-E45C-4DF4-AFD7-8C2AADFE851E}</a:tableStyleId>
              </a:tblPr>
              <a:tblGrid>
                <a:gridCol w="443275">
                  <a:extLst>
                    <a:ext uri="{9D8B030D-6E8A-4147-A177-3AD203B41FA5}">
                      <a16:colId xmlns:a16="http://schemas.microsoft.com/office/drawing/2014/main" val="20000"/>
                    </a:ext>
                  </a:extLst>
                </a:gridCol>
                <a:gridCol w="443275">
                  <a:extLst>
                    <a:ext uri="{9D8B030D-6E8A-4147-A177-3AD203B41FA5}">
                      <a16:colId xmlns:a16="http://schemas.microsoft.com/office/drawing/2014/main" val="20001"/>
                    </a:ext>
                  </a:extLst>
                </a:gridCol>
                <a:gridCol w="443275">
                  <a:extLst>
                    <a:ext uri="{9D8B030D-6E8A-4147-A177-3AD203B41FA5}">
                      <a16:colId xmlns:a16="http://schemas.microsoft.com/office/drawing/2014/main" val="20002"/>
                    </a:ext>
                  </a:extLst>
                </a:gridCol>
                <a:gridCol w="443275">
                  <a:extLst>
                    <a:ext uri="{9D8B030D-6E8A-4147-A177-3AD203B41FA5}">
                      <a16:colId xmlns:a16="http://schemas.microsoft.com/office/drawing/2014/main" val="20003"/>
                    </a:ext>
                  </a:extLst>
                </a:gridCol>
              </a:tblGrid>
              <a:tr h="256025">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π</a:t>
                      </a:r>
                      <a:r>
                        <a:rPr lang="en-US" sz="1200" b="1" u="none" strike="noStrike" cap="none" baseline="-25000">
                          <a:latin typeface="Georgia"/>
                          <a:ea typeface="Georgia"/>
                          <a:cs typeface="Georgia"/>
                          <a:sym typeface="Georgia"/>
                        </a:rPr>
                        <a:t>i</a:t>
                      </a:r>
                      <a:endParaRPr sz="1200" b="1"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899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1"/>
                  </a:ext>
                </a:extLst>
              </a:tr>
              <a:tr h="2939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2"/>
                  </a:ext>
                </a:extLst>
              </a:tr>
              <a:tr h="3972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P(x</a:t>
                      </a:r>
                      <a:r>
                        <a:rPr lang="en-US" sz="1200" b="1" u="none" strike="noStrike" cap="none" baseline="-25000">
                          <a:latin typeface="Georgia"/>
                          <a:ea typeface="Georgia"/>
                          <a:cs typeface="Georgia"/>
                          <a:sym typeface="Georgia"/>
                        </a:rPr>
                        <a:t>i</a:t>
                      </a:r>
                      <a:r>
                        <a:rPr lang="en-US" sz="1200" b="1" u="none" strike="noStrike" cap="none">
                          <a:latin typeface="Georgia"/>
                          <a:ea typeface="Georgia"/>
                          <a:cs typeface="Georgia"/>
                          <a:sym typeface="Georgia"/>
                        </a:rPr>
                        <a:t>)</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0" u="none" strike="noStrike" cap="none">
                          <a:latin typeface="Cambria Math"/>
                          <a:ea typeface="Cambria Math"/>
                          <a:cs typeface="Cambria Math"/>
                          <a:sym typeface="Cambria Math"/>
                        </a:rPr>
                        <a:t>1</a:t>
                      </a:r>
                      <a:endParaRPr sz="1400" u="none" strike="noStrike" cap="none"/>
                    </a:p>
                  </a:txBody>
                  <a:tcPr marL="34575" marR="34575" marT="17300" marB="17300"/>
                </a:tc>
                <a:extLst>
                  <a:ext uri="{0D108BD9-81ED-4DB2-BD59-A6C34878D82A}">
                    <a16:rowId xmlns:a16="http://schemas.microsoft.com/office/drawing/2014/main" val="10003"/>
                  </a:ext>
                </a:extLst>
              </a:tr>
            </a:tbl>
          </a:graphicData>
        </a:graphic>
      </p:graphicFrame>
      <p:sp>
        <p:nvSpPr>
          <p:cNvPr id="248" name="Google Shape;248;p33"/>
          <p:cNvSpPr txBox="1"/>
          <p:nvPr/>
        </p:nvSpPr>
        <p:spPr>
          <a:xfrm>
            <a:off x="3277945" y="852532"/>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49" name="Google Shape;249;p33"/>
          <p:cNvSpPr txBox="1"/>
          <p:nvPr/>
        </p:nvSpPr>
        <p:spPr>
          <a:xfrm>
            <a:off x="3047274" y="1007313"/>
            <a:ext cx="2792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3732563" y="123048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1" name="Google Shape;251;p33"/>
          <p:cNvSpPr/>
          <p:nvPr/>
        </p:nvSpPr>
        <p:spPr>
          <a:xfrm>
            <a:off x="3545531" y="136957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2" name="Google Shape;252;p33"/>
          <p:cNvSpPr/>
          <p:nvPr/>
        </p:nvSpPr>
        <p:spPr>
          <a:xfrm>
            <a:off x="3762893" y="139384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3" name="Google Shape;253;p33"/>
          <p:cNvSpPr/>
          <p:nvPr/>
        </p:nvSpPr>
        <p:spPr>
          <a:xfrm>
            <a:off x="3594058" y="153356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4" name="Google Shape;254;p33"/>
          <p:cNvSpPr/>
          <p:nvPr/>
        </p:nvSpPr>
        <p:spPr>
          <a:xfrm>
            <a:off x="3581926"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5" name="Google Shape;255;p33"/>
          <p:cNvSpPr/>
          <p:nvPr/>
        </p:nvSpPr>
        <p:spPr>
          <a:xfrm>
            <a:off x="3762893" y="1588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6" name="Google Shape;256;p33"/>
          <p:cNvSpPr/>
          <p:nvPr/>
        </p:nvSpPr>
        <p:spPr>
          <a:xfrm>
            <a:off x="3823552"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7" name="Google Shape;257;p33"/>
          <p:cNvSpPr/>
          <p:nvPr/>
        </p:nvSpPr>
        <p:spPr>
          <a:xfrm>
            <a:off x="4126847" y="164275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8" name="Google Shape;258;p33"/>
          <p:cNvSpPr txBox="1"/>
          <p:nvPr/>
        </p:nvSpPr>
        <p:spPr>
          <a:xfrm>
            <a:off x="1204364" y="888494"/>
            <a:ext cx="171874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Occurrences table</a:t>
            </a:r>
            <a:endParaRPr sz="1400" b="0" i="0" u="none" strike="noStrike" cap="none">
              <a:solidFill>
                <a:srgbClr val="000000"/>
              </a:solidFill>
              <a:latin typeface="Arial"/>
              <a:ea typeface="Arial"/>
              <a:cs typeface="Arial"/>
              <a:sym typeface="Arial"/>
            </a:endParaRPr>
          </a:p>
        </p:txBody>
      </p:sp>
      <p:cxnSp>
        <p:nvCxnSpPr>
          <p:cNvPr id="259" name="Google Shape;259;p33"/>
          <p:cNvCxnSpPr/>
          <p:nvPr/>
        </p:nvCxnSpPr>
        <p:spPr>
          <a:xfrm>
            <a:off x="95249" y="1806743"/>
            <a:ext cx="428303" cy="236846"/>
          </a:xfrm>
          <a:prstGeom prst="straightConnector1">
            <a:avLst/>
          </a:prstGeom>
          <a:noFill/>
          <a:ln w="9525" cap="flat" cmpd="sng">
            <a:solidFill>
              <a:srgbClr val="4A7DBA"/>
            </a:solidFill>
            <a:prstDash val="solid"/>
            <a:round/>
            <a:headEnd type="none" w="sm" len="sm"/>
            <a:tailEnd type="none" w="sm" len="sm"/>
          </a:ln>
        </p:spPr>
      </p:cxnSp>
      <p:sp>
        <p:nvSpPr>
          <p:cNvPr id="260" name="Google Shape;260;p33"/>
          <p:cNvSpPr txBox="1"/>
          <p:nvPr/>
        </p:nvSpPr>
        <p:spPr>
          <a:xfrm>
            <a:off x="322383" y="1749118"/>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61" name="Google Shape;261;p33"/>
          <p:cNvSpPr txBox="1"/>
          <p:nvPr/>
        </p:nvSpPr>
        <p:spPr>
          <a:xfrm>
            <a:off x="47016" y="1822676"/>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1937753" y="1844399"/>
            <a:ext cx="1230978" cy="372410"/>
          </a:xfrm>
          <a:prstGeom prst="rect">
            <a:avLst/>
          </a:prstGeom>
          <a:blipFill rotWithShape="1">
            <a:blip r:embed="rId3">
              <a:alphaModFix/>
            </a:blip>
            <a:stretch>
              <a:fillRect l="-2472" t="-14751" b="-1311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33"/>
          <p:cNvSpPr txBox="1"/>
          <p:nvPr/>
        </p:nvSpPr>
        <p:spPr>
          <a:xfrm>
            <a:off x="2423578" y="2654556"/>
            <a:ext cx="717953" cy="372410"/>
          </a:xfrm>
          <a:prstGeom prst="rect">
            <a:avLst/>
          </a:prstGeom>
          <a:blipFill rotWithShape="1">
            <a:blip r:embed="rId4">
              <a:alphaModFix/>
            </a:blip>
            <a:stretch>
              <a:fillRect l="-13672" t="-14513" r="-2561" b="-1128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4" name="Google Shape;264;p33"/>
          <p:cNvSpPr/>
          <p:nvPr/>
        </p:nvSpPr>
        <p:spPr>
          <a:xfrm>
            <a:off x="1395162" y="1697743"/>
            <a:ext cx="916964" cy="440565"/>
          </a:xfrm>
          <a:custGeom>
            <a:avLst/>
            <a:gdLst/>
            <a:ahLst/>
            <a:cxnLst/>
            <a:rect l="l" t="t" r="r" b="b"/>
            <a:pathLst>
              <a:path w="2003207" h="1165131" extrusionOk="0">
                <a:moveTo>
                  <a:pt x="0" y="1165131"/>
                </a:moveTo>
                <a:cubicBezTo>
                  <a:pt x="176463" y="637078"/>
                  <a:pt x="352927" y="109025"/>
                  <a:pt x="673769" y="10099"/>
                </a:cubicBezTo>
                <a:cubicBezTo>
                  <a:pt x="994611" y="-88827"/>
                  <a:pt x="1925053" y="571573"/>
                  <a:pt x="1925053" y="571573"/>
                </a:cubicBezTo>
                <a:cubicBezTo>
                  <a:pt x="2125579" y="665152"/>
                  <a:pt x="1876927" y="571573"/>
                  <a:pt x="1876927" y="571573"/>
                </a:cubicBezTo>
                <a:lnTo>
                  <a:pt x="1876927" y="571573"/>
                </a:lnTo>
              </a:path>
            </a:pathLst>
          </a:custGeom>
          <a:noFill/>
          <a:ln w="9525" cap="flat" cmpd="sng">
            <a:solidFill>
              <a:srgbClr val="BD4B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5" name="Google Shape;265;p33"/>
          <p:cNvSpPr/>
          <p:nvPr/>
        </p:nvSpPr>
        <p:spPr>
          <a:xfrm>
            <a:off x="1785771" y="2483953"/>
            <a:ext cx="564456" cy="306464"/>
          </a:xfrm>
          <a:custGeom>
            <a:avLst/>
            <a:gdLst/>
            <a:ahLst/>
            <a:cxnLst/>
            <a:rect l="l" t="t" r="r" b="b"/>
            <a:pathLst>
              <a:path w="1492777" h="810482" extrusionOk="0">
                <a:moveTo>
                  <a:pt x="0" y="0"/>
                </a:moveTo>
                <a:cubicBezTo>
                  <a:pt x="195179" y="294105"/>
                  <a:pt x="390358" y="588211"/>
                  <a:pt x="625642" y="721895"/>
                </a:cubicBezTo>
                <a:cubicBezTo>
                  <a:pt x="860926" y="855579"/>
                  <a:pt x="1278022" y="796759"/>
                  <a:pt x="1411706" y="802106"/>
                </a:cubicBezTo>
                <a:cubicBezTo>
                  <a:pt x="1545390" y="807453"/>
                  <a:pt x="1486569" y="780716"/>
                  <a:pt x="1427748" y="753979"/>
                </a:cubicBezTo>
              </a:path>
            </a:pathLst>
          </a:cu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6" name="Google Shape;266;p33"/>
          <p:cNvSpPr txBox="1"/>
          <p:nvPr/>
        </p:nvSpPr>
        <p:spPr>
          <a:xfrm>
            <a:off x="2063734" y="2254465"/>
            <a:ext cx="2385589"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3/8 + 0/8 + 4/8 + 1/8 =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6792" y="234452"/>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sp>
        <p:nvSpPr>
          <p:cNvPr id="272" name="Google Shape;272;p34"/>
          <p:cNvSpPr txBox="1"/>
          <p:nvPr/>
        </p:nvSpPr>
        <p:spPr>
          <a:xfrm>
            <a:off x="179440" y="845275"/>
            <a:ext cx="2138727"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chemeClr val="dk1"/>
                </a:solidFill>
                <a:latin typeface="Georgia"/>
                <a:ea typeface="Georgia"/>
                <a:cs typeface="Georgia"/>
                <a:sym typeface="Georgia"/>
              </a:rPr>
              <a:t>Estimates of conditional probabilities </a:t>
            </a:r>
            <a:endParaRPr sz="907" b="0" i="0" u="none" strike="noStrike" cap="none">
              <a:solidFill>
                <a:schemeClr val="dk1"/>
              </a:solidFill>
              <a:latin typeface="Georgia"/>
              <a:ea typeface="Georgia"/>
              <a:cs typeface="Georgia"/>
              <a:sym typeface="Georgia"/>
            </a:endParaRPr>
          </a:p>
        </p:txBody>
      </p:sp>
      <p:grpSp>
        <p:nvGrpSpPr>
          <p:cNvPr id="273" name="Google Shape;273;p34"/>
          <p:cNvGrpSpPr/>
          <p:nvPr/>
        </p:nvGrpSpPr>
        <p:grpSpPr>
          <a:xfrm>
            <a:off x="247656" y="1105747"/>
            <a:ext cx="1623139" cy="1181081"/>
            <a:chOff x="736599" y="1728106"/>
            <a:chExt cx="4292600" cy="3123521"/>
          </a:xfrm>
        </p:grpSpPr>
        <p:pic>
          <p:nvPicPr>
            <p:cNvPr id="274" name="Google Shape;274;p34"/>
            <p:cNvPicPr preferRelativeResize="0"/>
            <p:nvPr/>
          </p:nvPicPr>
          <p:blipFill rotWithShape="1">
            <a:blip r:embed="rId3">
              <a:alphaModFix/>
            </a:blip>
            <a:srcRect/>
            <a:stretch/>
          </p:blipFill>
          <p:spPr>
            <a:xfrm>
              <a:off x="736599" y="1728106"/>
              <a:ext cx="2888343" cy="3072705"/>
            </a:xfrm>
            <a:prstGeom prst="rect">
              <a:avLst/>
            </a:prstGeom>
            <a:noFill/>
            <a:ln>
              <a:noFill/>
            </a:ln>
          </p:spPr>
        </p:pic>
        <p:pic>
          <p:nvPicPr>
            <p:cNvPr id="275" name="Google Shape;275;p34"/>
            <p:cNvPicPr preferRelativeResize="0"/>
            <p:nvPr/>
          </p:nvPicPr>
          <p:blipFill rotWithShape="1">
            <a:blip r:embed="rId4">
              <a:alphaModFix/>
            </a:blip>
            <a:srcRect/>
            <a:stretch/>
          </p:blipFill>
          <p:spPr>
            <a:xfrm>
              <a:off x="3732197" y="2841171"/>
              <a:ext cx="1231687" cy="979033"/>
            </a:xfrm>
            <a:prstGeom prst="rect">
              <a:avLst/>
            </a:prstGeom>
            <a:noFill/>
            <a:ln>
              <a:noFill/>
            </a:ln>
          </p:spPr>
        </p:pic>
        <p:pic>
          <p:nvPicPr>
            <p:cNvPr id="276" name="Google Shape;276;p34"/>
            <p:cNvPicPr preferRelativeResize="0"/>
            <p:nvPr/>
          </p:nvPicPr>
          <p:blipFill rotWithShape="1">
            <a:blip r:embed="rId5">
              <a:alphaModFix/>
            </a:blip>
            <a:srcRect/>
            <a:stretch/>
          </p:blipFill>
          <p:spPr>
            <a:xfrm>
              <a:off x="3790950" y="3867377"/>
              <a:ext cx="1238249" cy="984250"/>
            </a:xfrm>
            <a:prstGeom prst="rect">
              <a:avLst/>
            </a:prstGeom>
            <a:noFill/>
            <a:ln>
              <a:noFill/>
            </a:ln>
          </p:spPr>
        </p:pic>
      </p:grpSp>
      <p:graphicFrame>
        <p:nvGraphicFramePr>
          <p:cNvPr id="277" name="Google Shape;277;p34"/>
          <p:cNvGraphicFramePr/>
          <p:nvPr>
            <p:extLst>
              <p:ext uri="{D42A27DB-BD31-4B8C-83A1-F6EECF244321}">
                <p14:modId xmlns:p14="http://schemas.microsoft.com/office/powerpoint/2010/main" val="1629328564"/>
              </p:ext>
            </p:extLst>
          </p:nvPr>
        </p:nvGraphicFramePr>
        <p:xfrm>
          <a:off x="2209115" y="1192268"/>
          <a:ext cx="1520125"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gridCol w="351925">
                  <a:extLst>
                    <a:ext uri="{9D8B030D-6E8A-4147-A177-3AD203B41FA5}">
                      <a16:colId xmlns:a16="http://schemas.microsoft.com/office/drawing/2014/main" val="20003"/>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1</a:t>
                      </a:r>
                      <a:endParaRPr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2</a:t>
                      </a:r>
                      <a:endParaRPr lang="en-US"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0</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4/5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278" name="Google Shape;278;p34"/>
          <p:cNvCxnSpPr/>
          <p:nvPr/>
        </p:nvCxnSpPr>
        <p:spPr>
          <a:xfrm>
            <a:off x="2209115" y="1192267"/>
            <a:ext cx="450900" cy="304140"/>
          </a:xfrm>
          <a:prstGeom prst="straightConnector1">
            <a:avLst/>
          </a:prstGeom>
          <a:noFill/>
          <a:ln w="9525" cap="flat" cmpd="sng">
            <a:solidFill>
              <a:srgbClr val="4A7DBA"/>
            </a:solidFill>
            <a:prstDash val="solid"/>
            <a:round/>
            <a:headEnd type="none" w="sm" len="sm"/>
            <a:tailEnd type="none" w="sm" len="sm"/>
          </a:ln>
        </p:spPr>
      </p:cxnSp>
      <p:sp>
        <p:nvSpPr>
          <p:cNvPr id="279" name="Google Shape;279;p34"/>
          <p:cNvSpPr txBox="1"/>
          <p:nvPr/>
        </p:nvSpPr>
        <p:spPr>
          <a:xfrm>
            <a:off x="2456706" y="1149144"/>
            <a:ext cx="29848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80" name="Google Shape;280;p34"/>
          <p:cNvSpPr txBox="1"/>
          <p:nvPr/>
        </p:nvSpPr>
        <p:spPr>
          <a:xfrm>
            <a:off x="2178474" y="1264740"/>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pic>
        <p:nvPicPr>
          <p:cNvPr id="281" name="Google Shape;281;p34"/>
          <p:cNvPicPr preferRelativeResize="0"/>
          <p:nvPr/>
        </p:nvPicPr>
        <p:blipFill rotWithShape="1">
          <a:blip r:embed="rId6">
            <a:alphaModFix/>
          </a:blip>
          <a:srcRect/>
          <a:stretch/>
        </p:blipFill>
        <p:spPr>
          <a:xfrm>
            <a:off x="2988332" y="836355"/>
            <a:ext cx="1547457" cy="285943"/>
          </a:xfrm>
          <a:prstGeom prst="rect">
            <a:avLst/>
          </a:prstGeom>
          <a:noFill/>
          <a:ln>
            <a:noFill/>
          </a:ln>
        </p:spPr>
      </p:pic>
      <p:cxnSp>
        <p:nvCxnSpPr>
          <p:cNvPr id="282" name="Google Shape;282;p34"/>
          <p:cNvCxnSpPr/>
          <p:nvPr/>
        </p:nvCxnSpPr>
        <p:spPr>
          <a:xfrm flipH="1">
            <a:off x="3290871" y="1106777"/>
            <a:ext cx="679166" cy="530985"/>
          </a:xfrm>
          <a:prstGeom prst="straightConnector1">
            <a:avLst/>
          </a:prstGeom>
          <a:noFill/>
          <a:ln w="44450" cap="flat" cmpd="sng">
            <a:solidFill>
              <a:srgbClr val="4A7DBA"/>
            </a:solidFill>
            <a:prstDash val="solid"/>
            <a:round/>
            <a:headEnd type="none" w="sm" len="sm"/>
            <a:tailEnd type="stealth" w="med" len="med"/>
          </a:ln>
        </p:spPr>
      </p:cxnSp>
      <p:sp>
        <p:nvSpPr>
          <p:cNvPr id="283" name="Google Shape;283;p34"/>
          <p:cNvSpPr/>
          <p:nvPr/>
        </p:nvSpPr>
        <p:spPr>
          <a:xfrm>
            <a:off x="1744449" y="2284730"/>
            <a:ext cx="28384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Full conditional probability of a subcase Y=</a:t>
            </a:r>
            <a:r>
              <a:rPr lang="en-US" sz="1000" b="1" i="0" u="none" strike="noStrike" cap="none">
                <a:solidFill>
                  <a:schemeClr val="dk1"/>
                </a:solidFill>
                <a:latin typeface="Georgia"/>
                <a:ea typeface="Georgia"/>
                <a:cs typeface="Georgia"/>
                <a:sym typeface="Georgia"/>
              </a:rPr>
              <a:t> </a:t>
            </a:r>
            <a:r>
              <a:rPr lang="en-US" sz="1000" b="0" i="0" u="none" strike="noStrike" cap="none">
                <a:solidFill>
                  <a:schemeClr val="dk1"/>
                </a:solidFill>
                <a:latin typeface="Georgia"/>
                <a:ea typeface="Georgia"/>
                <a:cs typeface="Georgia"/>
                <a:sym typeface="Georgia"/>
              </a:rPr>
              <a:t>y</a:t>
            </a:r>
            <a:r>
              <a:rPr lang="en-US" sz="1000" b="0" i="0" u="none" strike="noStrike" cap="none" baseline="-25000">
                <a:solidFill>
                  <a:schemeClr val="dk1"/>
                </a:solidFill>
                <a:latin typeface="Georgia"/>
                <a:ea typeface="Georgia"/>
                <a:cs typeface="Georgia"/>
                <a:sym typeface="Georgia"/>
              </a:rPr>
              <a:t>2</a:t>
            </a:r>
            <a:r>
              <a:rPr lang="en-US" sz="1000"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p:txBody>
      </p:sp>
      <p:cxnSp>
        <p:nvCxnSpPr>
          <p:cNvPr id="284" name="Google Shape;284;p34"/>
          <p:cNvCxnSpPr/>
          <p:nvPr/>
        </p:nvCxnSpPr>
        <p:spPr>
          <a:xfrm rot="10800000">
            <a:off x="3581060" y="1724201"/>
            <a:ext cx="395152" cy="598902"/>
          </a:xfrm>
          <a:prstGeom prst="straightConnector1">
            <a:avLst/>
          </a:prstGeom>
          <a:noFill/>
          <a:ln w="44450" cap="flat" cmpd="sng">
            <a:solidFill>
              <a:srgbClr val="4A7DBA"/>
            </a:solidFill>
            <a:prstDash val="solid"/>
            <a:round/>
            <a:headEnd type="none" w="sm" len="sm"/>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381734" y="211465"/>
            <a:ext cx="2427257" cy="232736"/>
          </a:xfrm>
          <a:prstGeom prst="rect">
            <a:avLst/>
          </a:prstGeom>
          <a:noFill/>
          <a:ln>
            <a:noFill/>
          </a:ln>
        </p:spPr>
        <p:txBody>
          <a:bodyPr spcFirstLastPara="1" wrap="square" lIns="0" tIns="17125" rIns="0" bIns="0" anchor="t" anchorCtr="0">
            <a:spAutoFit/>
          </a:bodyPr>
          <a:lstStyle/>
          <a:p>
            <a:pPr marL="12700" lvl="0"/>
            <a:r>
              <a:rPr lang="en-US" dirty="0"/>
              <a:t>Classification: basic concepts</a:t>
            </a:r>
            <a:endParaRPr dirty="0"/>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4</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mc:AlternateContent xmlns:mc="http://schemas.openxmlformats.org/markup-compatibility/2006">
        <mc:Choice xmlns:a14="http://schemas.microsoft.com/office/drawing/2010/main" Requires="a14">
          <p:sp>
            <p:nvSpPr>
              <p:cNvPr id="79" name="Google Shape;79;p21"/>
              <p:cNvSpPr txBox="1"/>
              <p:nvPr/>
            </p:nvSpPr>
            <p:spPr>
              <a:xfrm>
                <a:off x="206463" y="815975"/>
                <a:ext cx="4193946" cy="842656"/>
              </a:xfrm>
              <a:prstGeom prst="rect">
                <a:avLst/>
              </a:prstGeom>
              <a:noFill/>
              <a:ln>
                <a:noFill/>
              </a:ln>
            </p:spPr>
            <p:txBody>
              <a:bodyPr spcFirstLastPara="1" wrap="square" lIns="0" tIns="6975" rIns="0" bIns="0" anchor="t" anchorCtr="0">
                <a:spAutoFit/>
              </a:bodyPr>
              <a:lstStyle/>
              <a:p>
                <a:pPr fontAlgn="base"/>
                <a:r>
                  <a:rPr lang="en-US" sz="1100" dirty="0" smtClean="0"/>
                  <a:t>Mathematical Notation: Classification is based on building a function taking input feature vector “X” and predicting its outcome “Y” (Qualitative response taking values in set C)</a:t>
                </a:r>
                <a:endParaRPr lang="uk-UA" sz="1100" dirty="0" smtClean="0"/>
              </a:p>
              <a:p>
                <a:pPr fontAlgn="base"/>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𝑌</m:t>
                      </m:r>
                      <m:r>
                        <a:rPr lang="en-US" sz="1100" b="0" i="1" smtClean="0">
                          <a:latin typeface="Cambria Math" panose="02040503050406030204" pitchFamily="18" charset="0"/>
                        </a:rPr>
                        <m:t>=</m:t>
                      </m:r>
                      <m:r>
                        <a:rPr lang="en-US" sz="1100" b="0" i="1" smtClean="0">
                          <a:latin typeface="Cambria Math" panose="02040503050406030204" pitchFamily="18" charset="0"/>
                        </a:rPr>
                        <m:t>𝑓</m:t>
                      </m:r>
                      <m:r>
                        <a:rPr lang="en-US" sz="1100" b="0" i="1" smtClean="0">
                          <a:latin typeface="Cambria Math" panose="02040503050406030204" pitchFamily="18" charset="0"/>
                        </a:rPr>
                        <m:t>(</m:t>
                      </m:r>
                      <m:r>
                        <a:rPr lang="en-US" sz="1100" b="0" i="1" smtClean="0">
                          <a:latin typeface="Cambria Math" panose="02040503050406030204" pitchFamily="18" charset="0"/>
                        </a:rPr>
                        <m:t>𝑋</m:t>
                      </m:r>
                      <m:r>
                        <a:rPr lang="en-US" sz="1100" b="0" i="1" smtClean="0">
                          <a:latin typeface="Cambria Math" panose="02040503050406030204" pitchFamily="18" charset="0"/>
                        </a:rPr>
                        <m:t>)</m:t>
                      </m:r>
                    </m:oMath>
                  </m:oMathPara>
                </a14:m>
                <a:endParaRPr lang="en-US" sz="1100" dirty="0"/>
              </a:p>
              <a:p>
                <a:pPr marL="25400" marR="68580" lvl="0" algn="just">
                  <a:lnSpc>
                    <a:spcPct val="102600"/>
                  </a:lnSpc>
                  <a:buSzPts val="1100"/>
                </a:pPr>
                <a:endParaRPr sz="1000" b="0" i="0" u="none" strike="noStrike" cap="none" dirty="0">
                  <a:solidFill>
                    <a:schemeClr val="dk1"/>
                  </a:solidFill>
                  <a:latin typeface="Georgia"/>
                  <a:ea typeface="Georgia"/>
                  <a:cs typeface="Georgia"/>
                  <a:sym typeface="Georgia"/>
                </a:endParaRPr>
              </a:p>
            </p:txBody>
          </p:sp>
        </mc:Choice>
        <mc:Fallback>
          <p:sp>
            <p:nvSpPr>
              <p:cNvPr id="79" name="Google Shape;79;p21"/>
              <p:cNvSpPr txBox="1">
                <a:spLocks noRot="1" noChangeAspect="1" noMove="1" noResize="1" noEditPoints="1" noAdjustHandles="1" noChangeArrowheads="1" noChangeShapeType="1" noTextEdit="1"/>
              </p:cNvSpPr>
              <p:nvPr/>
            </p:nvSpPr>
            <p:spPr>
              <a:xfrm>
                <a:off x="206463" y="815975"/>
                <a:ext cx="4193946" cy="842656"/>
              </a:xfrm>
              <a:prstGeom prst="rect">
                <a:avLst/>
              </a:prstGeom>
              <a:blipFill>
                <a:blip r:embed="rId3"/>
                <a:stretch>
                  <a:fillRect l="-2180" t="-5797"/>
                </a:stretch>
              </a:blipFill>
              <a:ln>
                <a:noFill/>
              </a:ln>
            </p:spPr>
            <p:txBody>
              <a:bodyPr/>
              <a:lstStyle/>
              <a:p>
                <a:r>
                  <a:rPr lang="en-US">
                    <a:noFill/>
                  </a:rPr>
                  <a:t> </a:t>
                </a:r>
              </a:p>
            </p:txBody>
          </p:sp>
        </mc:Fallback>
      </mc:AlternateContent>
      <p:sp>
        <p:nvSpPr>
          <p:cNvPr id="2" name="Овал 1"/>
          <p:cNvSpPr/>
          <p:nvPr/>
        </p:nvSpPr>
        <p:spPr>
          <a:xfrm>
            <a:off x="660953" y="1913283"/>
            <a:ext cx="1058517" cy="13119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Прямоугольник 2"/>
          <p:cNvSpPr/>
          <p:nvPr/>
        </p:nvSpPr>
        <p:spPr>
          <a:xfrm>
            <a:off x="3160643" y="1898374"/>
            <a:ext cx="596348" cy="1326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Прямая соединительная линия 4"/>
          <p:cNvCxnSpPr/>
          <p:nvPr/>
        </p:nvCxnSpPr>
        <p:spPr>
          <a:xfrm>
            <a:off x="3160643" y="2182883"/>
            <a:ext cx="601317" cy="496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3160643" y="2447511"/>
            <a:ext cx="596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3160643" y="2724150"/>
            <a:ext cx="5963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3160643" y="3004103"/>
            <a:ext cx="59634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56991" y="1752356"/>
            <a:ext cx="223654" cy="307777"/>
          </a:xfrm>
          <a:prstGeom prst="rect">
            <a:avLst/>
          </a:prstGeom>
          <a:noFill/>
        </p:spPr>
        <p:txBody>
          <a:bodyPr wrap="square" rtlCol="0">
            <a:spAutoFit/>
          </a:bodyPr>
          <a:lstStyle/>
          <a:p>
            <a:r>
              <a:rPr lang="en-US" dirty="0" smtClean="0"/>
              <a:t>Y</a:t>
            </a:r>
            <a:endParaRPr lang="en-US" dirty="0"/>
          </a:p>
        </p:txBody>
      </p:sp>
      <p:sp>
        <p:nvSpPr>
          <p:cNvPr id="9" name="TextBox 8"/>
          <p:cNvSpPr txBox="1"/>
          <p:nvPr/>
        </p:nvSpPr>
        <p:spPr>
          <a:xfrm>
            <a:off x="372717" y="2060133"/>
            <a:ext cx="304892" cy="307777"/>
          </a:xfrm>
          <a:prstGeom prst="rect">
            <a:avLst/>
          </a:prstGeom>
          <a:noFill/>
        </p:spPr>
        <p:txBody>
          <a:bodyPr wrap="none" rtlCol="0">
            <a:spAutoFit/>
          </a:bodyPr>
          <a:lstStyle/>
          <a:p>
            <a:r>
              <a:rPr lang="en-US" dirty="0" smtClean="0"/>
              <a:t>X</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381734" y="2214021"/>
                <a:ext cx="45719"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381734" y="2214021"/>
                <a:ext cx="45719" cy="307777"/>
              </a:xfrm>
              <a:prstGeom prst="rect">
                <a:avLst/>
              </a:prstGeom>
              <a:blipFill>
                <a:blip r:embed="rId4"/>
                <a:stretch>
                  <a:fillRect l="-57143" r="-271429"/>
                </a:stretch>
              </a:blipFill>
            </p:spPr>
            <p:txBody>
              <a:bodyPr/>
              <a:lstStyle/>
              <a:p>
                <a:r>
                  <a:rPr lang="en-US">
                    <a:noFill/>
                  </a:rPr>
                  <a:t> </a:t>
                </a:r>
              </a:p>
            </p:txBody>
          </p:sp>
        </mc:Fallback>
      </mc:AlternateContent>
      <p:sp>
        <p:nvSpPr>
          <p:cNvPr id="14" name="Полилиния 13"/>
          <p:cNvSpPr/>
          <p:nvPr/>
        </p:nvSpPr>
        <p:spPr>
          <a:xfrm>
            <a:off x="1525657" y="2136449"/>
            <a:ext cx="1846593" cy="239003"/>
          </a:xfrm>
          <a:custGeom>
            <a:avLst/>
            <a:gdLst>
              <a:gd name="connsiteX0" fmla="*/ 0 w 1846593"/>
              <a:gd name="connsiteY0" fmla="*/ 239003 h 239003"/>
              <a:gd name="connsiteX1" fmla="*/ 815008 w 1846593"/>
              <a:gd name="connsiteY1" fmla="*/ 464 h 239003"/>
              <a:gd name="connsiteX2" fmla="*/ 1709530 w 1846593"/>
              <a:gd name="connsiteY2" fmla="*/ 179368 h 239003"/>
              <a:gd name="connsiteX3" fmla="*/ 1828800 w 1846593"/>
              <a:gd name="connsiteY3" fmla="*/ 219125 h 239003"/>
            </a:gdLst>
            <a:ahLst/>
            <a:cxnLst>
              <a:cxn ang="0">
                <a:pos x="connsiteX0" y="connsiteY0"/>
              </a:cxn>
              <a:cxn ang="0">
                <a:pos x="connsiteX1" y="connsiteY1"/>
              </a:cxn>
              <a:cxn ang="0">
                <a:pos x="connsiteX2" y="connsiteY2"/>
              </a:cxn>
              <a:cxn ang="0">
                <a:pos x="connsiteX3" y="connsiteY3"/>
              </a:cxn>
            </a:cxnLst>
            <a:rect l="l" t="t" r="r" b="b"/>
            <a:pathLst>
              <a:path w="1846593" h="239003">
                <a:moveTo>
                  <a:pt x="0" y="239003"/>
                </a:moveTo>
                <a:cubicBezTo>
                  <a:pt x="265043" y="124703"/>
                  <a:pt x="530086" y="10403"/>
                  <a:pt x="815008" y="464"/>
                </a:cubicBezTo>
                <a:cubicBezTo>
                  <a:pt x="1099930" y="-9475"/>
                  <a:pt x="1540565" y="142925"/>
                  <a:pt x="1709530" y="179368"/>
                </a:cubicBezTo>
                <a:cubicBezTo>
                  <a:pt x="1878495" y="215811"/>
                  <a:pt x="1853647" y="217468"/>
                  <a:pt x="1828800" y="2191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Прямая со стрелкой 16"/>
          <p:cNvCxnSpPr>
            <a:stCxn id="14" idx="3"/>
          </p:cNvCxnSpPr>
          <p:nvPr/>
        </p:nvCxnSpPr>
        <p:spPr>
          <a:xfrm>
            <a:off x="3354457" y="2355574"/>
            <a:ext cx="104360" cy="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045960" y="2255950"/>
                <a:ext cx="589649"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b="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2045960" y="2255950"/>
                <a:ext cx="589649" cy="307777"/>
              </a:xfrm>
              <a:prstGeom prst="rect">
                <a:avLst/>
              </a:prstGeom>
              <a:blipFill>
                <a:blip r:embed="rId5"/>
                <a:stretch>
                  <a:fillRect b="-7843"/>
                </a:stretch>
              </a:blipFill>
            </p:spPr>
            <p:txBody>
              <a:bodyPr/>
              <a:lstStyle/>
              <a:p>
                <a:r>
                  <a:rPr lang="en-US">
                    <a:noFill/>
                  </a:rPr>
                  <a:t> </a:t>
                </a:r>
              </a:p>
            </p:txBody>
          </p:sp>
        </mc:Fallback>
      </mc:AlternateContent>
    </p:spTree>
    <p:extLst>
      <p:ext uri="{BB962C8B-B14F-4D97-AF65-F5344CB8AC3E}">
        <p14:creationId xmlns:p14="http://schemas.microsoft.com/office/powerpoint/2010/main" val="1971164864"/>
      </p:ext>
    </p:extLst>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7493"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Bayes classifier quiz practice</a:t>
            </a:r>
            <a:endParaRPr/>
          </a:p>
        </p:txBody>
      </p:sp>
      <p:sp>
        <p:nvSpPr>
          <p:cNvPr id="290" name="Google Shape;290;p35"/>
          <p:cNvSpPr txBox="1">
            <a:spLocks noGrp="1"/>
          </p:cNvSpPr>
          <p:nvPr>
            <p:ph type="body" idx="1"/>
          </p:nvPr>
        </p:nvSpPr>
        <p:spPr>
          <a:xfrm>
            <a:off x="181110" y="663575"/>
            <a:ext cx="4282865" cy="2063397"/>
          </a:xfrm>
          <a:prstGeom prst="rect">
            <a:avLst/>
          </a:prstGeom>
          <a:noFill/>
          <a:ln>
            <a:noFill/>
          </a:ln>
        </p:spPr>
        <p:txBody>
          <a:bodyPr spcFirstLastPara="1" wrap="square" lIns="0" tIns="0" rIns="0" bIns="0" anchor="t" anchorCtr="0">
            <a:normAutofit/>
          </a:bodyPr>
          <a:lstStyle/>
          <a:p>
            <a:pPr marL="0" lvl="0" indent="86434" algn="l" rtl="0">
              <a:lnSpc>
                <a:spcPct val="100000"/>
              </a:lnSpc>
              <a:spcBef>
                <a:spcPts val="0"/>
              </a:spcBef>
              <a:spcAft>
                <a:spcPts val="0"/>
              </a:spcAft>
              <a:buSzPts val="1400"/>
              <a:buNone/>
            </a:pPr>
            <a:r>
              <a:rPr lang="en-US" sz="1210">
                <a:latin typeface="Georgia"/>
                <a:ea typeface="Georgia"/>
                <a:cs typeface="Georgia"/>
                <a:sym typeface="Georgia"/>
              </a:rPr>
              <a:t>Suppose, one of the classifiers in A-D is Bayesian. If r is the classifier's error rate, which of the classifiers is Bayesian? </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A: r = 0.14</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B: r = 0.137</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C: r = 0.13</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D: r = 0.135</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36" descr="71.png"/>
          <p:cNvPicPr preferRelativeResize="0"/>
          <p:nvPr/>
        </p:nvPicPr>
        <p:blipFill rotWithShape="1">
          <a:blip r:embed="rId3">
            <a:alphaModFix/>
          </a:blip>
          <a:srcRect/>
          <a:stretch/>
        </p:blipFill>
        <p:spPr>
          <a:xfrm>
            <a:off x="3116723" y="344145"/>
            <a:ext cx="1285511" cy="1050474"/>
          </a:xfrm>
          <a:prstGeom prst="rect">
            <a:avLst/>
          </a:prstGeom>
          <a:noFill/>
          <a:ln>
            <a:noFill/>
          </a:ln>
        </p:spPr>
      </p:pic>
      <p:sp>
        <p:nvSpPr>
          <p:cNvPr id="296" name="Google Shape;296;p36"/>
          <p:cNvSpPr txBox="1">
            <a:spLocks noGrp="1"/>
          </p:cNvSpPr>
          <p:nvPr>
            <p:ph type="title"/>
          </p:nvPr>
        </p:nvSpPr>
        <p:spPr>
          <a:xfrm>
            <a:off x="0" y="1735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297" name="Google Shape;297;p36"/>
          <p:cNvSpPr txBox="1">
            <a:spLocks noGrp="1"/>
          </p:cNvSpPr>
          <p:nvPr>
            <p:ph type="body" idx="1"/>
          </p:nvPr>
        </p:nvSpPr>
        <p:spPr>
          <a:xfrm>
            <a:off x="185256" y="470247"/>
            <a:ext cx="2756870" cy="8177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Joint distribution of 3 variables: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Probability space of a size 2</a:t>
            </a:r>
            <a:r>
              <a:rPr lang="en-US" sz="1000" baseline="30000">
                <a:latin typeface="Georgia"/>
                <a:ea typeface="Georgia"/>
                <a:cs typeface="Georgia"/>
                <a:sym typeface="Georgia"/>
              </a:rPr>
              <a:t>3</a:t>
            </a:r>
            <a:r>
              <a:rPr lang="en-US" sz="1000">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Use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to predict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-&gt;  Y </a:t>
            </a:r>
            <a:endParaRPr sz="1000">
              <a:latin typeface="Georgia"/>
              <a:ea typeface="Georgia"/>
              <a:cs typeface="Georgia"/>
              <a:sym typeface="Georgia"/>
            </a:endParaRPr>
          </a:p>
          <a:p>
            <a:pPr marL="0" lvl="0" indent="0" algn="l" rtl="0">
              <a:lnSpc>
                <a:spcPct val="100000"/>
              </a:lnSpc>
              <a:spcBef>
                <a:spcPts val="0"/>
              </a:spcBef>
              <a:spcAft>
                <a:spcPts val="0"/>
              </a:spcAft>
              <a:buClr>
                <a:schemeClr val="dk1"/>
              </a:buClr>
              <a:buSzPts val="1000"/>
              <a:buFont typeface="PMingLiU"/>
              <a:buNone/>
            </a:pPr>
            <a:endParaRPr sz="1000">
              <a:latin typeface="Georgia"/>
              <a:ea typeface="Georgia"/>
              <a:cs typeface="Georgia"/>
              <a:sym typeface="Georgia"/>
            </a:endParaRPr>
          </a:p>
        </p:txBody>
      </p:sp>
      <p:graphicFrame>
        <p:nvGraphicFramePr>
          <p:cNvPr id="298" name="Google Shape;298;p36"/>
          <p:cNvGraphicFramePr/>
          <p:nvPr/>
        </p:nvGraphicFramePr>
        <p:xfrm>
          <a:off x="213179" y="2032522"/>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299" name="Google Shape;299;p36"/>
          <p:cNvCxnSpPr/>
          <p:nvPr/>
        </p:nvCxnSpPr>
        <p:spPr>
          <a:xfrm>
            <a:off x="213179" y="2025856"/>
            <a:ext cx="450900" cy="304140"/>
          </a:xfrm>
          <a:prstGeom prst="straightConnector1">
            <a:avLst/>
          </a:prstGeom>
          <a:noFill/>
          <a:ln w="9525" cap="flat" cmpd="sng">
            <a:solidFill>
              <a:srgbClr val="4A7DBA"/>
            </a:solidFill>
            <a:prstDash val="solid"/>
            <a:round/>
            <a:headEnd type="none" w="sm" len="sm"/>
            <a:tailEnd type="none" w="sm" len="sm"/>
          </a:ln>
        </p:spPr>
      </p:cxnSp>
      <p:sp>
        <p:nvSpPr>
          <p:cNvPr id="300" name="Google Shape;300;p36"/>
          <p:cNvSpPr txBox="1"/>
          <p:nvPr/>
        </p:nvSpPr>
        <p:spPr>
          <a:xfrm>
            <a:off x="413310" y="1963848"/>
            <a:ext cx="327334"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1</a:t>
            </a:r>
            <a:endParaRPr sz="1210" b="1" i="0" u="none" strike="noStrike" cap="none" dirty="0">
              <a:solidFill>
                <a:schemeClr val="dk1"/>
              </a:solidFill>
              <a:latin typeface="Georgia"/>
              <a:ea typeface="Georgia"/>
              <a:cs typeface="Georgia"/>
              <a:sym typeface="Georgia"/>
            </a:endParaRPr>
          </a:p>
        </p:txBody>
      </p:sp>
      <p:sp>
        <p:nvSpPr>
          <p:cNvPr id="301" name="Google Shape;301;p36"/>
          <p:cNvSpPr txBox="1"/>
          <p:nvPr/>
        </p:nvSpPr>
        <p:spPr>
          <a:xfrm>
            <a:off x="154032" y="2061461"/>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2</a:t>
            </a:r>
            <a:endParaRPr sz="1210" b="1" i="0" u="none" strike="noStrike" cap="none" dirty="0">
              <a:solidFill>
                <a:schemeClr val="dk1"/>
              </a:solidFill>
              <a:latin typeface="Georgia"/>
              <a:ea typeface="Georgia"/>
              <a:cs typeface="Georgia"/>
              <a:sym typeface="Georgia"/>
            </a:endParaRPr>
          </a:p>
        </p:txBody>
      </p:sp>
      <p:pic>
        <p:nvPicPr>
          <p:cNvPr id="302" name="Google Shape;302;p36"/>
          <p:cNvPicPr preferRelativeResize="0"/>
          <p:nvPr/>
        </p:nvPicPr>
        <p:blipFill rotWithShape="1">
          <a:blip r:embed="rId4">
            <a:alphaModFix/>
          </a:blip>
          <a:srcRect/>
          <a:stretch/>
        </p:blipFill>
        <p:spPr>
          <a:xfrm>
            <a:off x="151987" y="1686475"/>
            <a:ext cx="1584325" cy="224373"/>
          </a:xfrm>
          <a:prstGeom prst="rect">
            <a:avLst/>
          </a:prstGeom>
          <a:noFill/>
          <a:ln>
            <a:noFill/>
          </a:ln>
        </p:spPr>
      </p:pic>
      <p:cxnSp>
        <p:nvCxnSpPr>
          <p:cNvPr id="303" name="Google Shape;303;p36"/>
          <p:cNvCxnSpPr/>
          <p:nvPr/>
        </p:nvCxnSpPr>
        <p:spPr>
          <a:xfrm flipH="1">
            <a:off x="1289768" y="1945606"/>
            <a:ext cx="321060" cy="509486"/>
          </a:xfrm>
          <a:prstGeom prst="straightConnector1">
            <a:avLst/>
          </a:prstGeom>
          <a:noFill/>
          <a:ln w="44450" cap="flat" cmpd="sng">
            <a:solidFill>
              <a:srgbClr val="4A7DBA"/>
            </a:solidFill>
            <a:prstDash val="solid"/>
            <a:round/>
            <a:headEnd type="none" w="sm" len="sm"/>
            <a:tailEnd type="stealth" w="med" len="med"/>
          </a:ln>
        </p:spPr>
      </p:cxnSp>
      <p:pic>
        <p:nvPicPr>
          <p:cNvPr id="304" name="Google Shape;304;p36"/>
          <p:cNvPicPr preferRelativeResize="0"/>
          <p:nvPr/>
        </p:nvPicPr>
        <p:blipFill rotWithShape="1">
          <a:blip r:embed="rId5">
            <a:alphaModFix/>
          </a:blip>
          <a:srcRect/>
          <a:stretch/>
        </p:blipFill>
        <p:spPr>
          <a:xfrm>
            <a:off x="246063" y="3097213"/>
            <a:ext cx="1231900" cy="230187"/>
          </a:xfrm>
          <a:prstGeom prst="rect">
            <a:avLst/>
          </a:prstGeom>
          <a:noFill/>
          <a:ln>
            <a:noFill/>
          </a:ln>
        </p:spPr>
      </p:pic>
      <p:graphicFrame>
        <p:nvGraphicFramePr>
          <p:cNvPr id="305" name="Google Shape;305;p36"/>
          <p:cNvGraphicFramePr/>
          <p:nvPr/>
        </p:nvGraphicFramePr>
        <p:xfrm>
          <a:off x="2560060" y="2056765"/>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21</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22</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306" name="Google Shape;306;p36"/>
          <p:cNvCxnSpPr/>
          <p:nvPr/>
        </p:nvCxnSpPr>
        <p:spPr>
          <a:xfrm>
            <a:off x="2569178" y="2064862"/>
            <a:ext cx="450900" cy="304140"/>
          </a:xfrm>
          <a:prstGeom prst="straightConnector1">
            <a:avLst/>
          </a:prstGeom>
          <a:noFill/>
          <a:ln w="9525" cap="flat" cmpd="sng">
            <a:solidFill>
              <a:srgbClr val="4A7DBA"/>
            </a:solidFill>
            <a:prstDash val="solid"/>
            <a:round/>
            <a:headEnd type="none" w="sm" len="sm"/>
            <a:tailEnd type="none" w="sm" len="sm"/>
          </a:ln>
        </p:spPr>
      </p:cxnSp>
      <p:sp>
        <p:nvSpPr>
          <p:cNvPr id="307" name="Google Shape;307;p36"/>
          <p:cNvSpPr txBox="1"/>
          <p:nvPr/>
        </p:nvSpPr>
        <p:spPr>
          <a:xfrm>
            <a:off x="1122266" y="1322742"/>
            <a:ext cx="19944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Tables of joint conditional </a:t>
            </a:r>
            <a:endParaRPr sz="1400" b="0" i="0" u="none" strike="noStrike" cap="none">
              <a:solidFill>
                <a:srgbClr val="000000"/>
              </a:solidFill>
              <a:latin typeface="Arial"/>
              <a:ea typeface="Arial"/>
              <a:cs typeface="Arial"/>
              <a:sym typeface="Arial"/>
            </a:endParaRPr>
          </a:p>
        </p:txBody>
      </p:sp>
      <p:sp>
        <p:nvSpPr>
          <p:cNvPr id="308" name="Google Shape;308;p36"/>
          <p:cNvSpPr txBox="1"/>
          <p:nvPr/>
        </p:nvSpPr>
        <p:spPr>
          <a:xfrm>
            <a:off x="2508506" y="2083995"/>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pic>
        <p:nvPicPr>
          <p:cNvPr id="309" name="Google Shape;309;p36"/>
          <p:cNvPicPr preferRelativeResize="0"/>
          <p:nvPr/>
        </p:nvPicPr>
        <p:blipFill rotWithShape="1">
          <a:blip r:embed="rId6">
            <a:alphaModFix/>
          </a:blip>
          <a:srcRect/>
          <a:stretch/>
        </p:blipFill>
        <p:spPr>
          <a:xfrm>
            <a:off x="2560060" y="1652100"/>
            <a:ext cx="1376940" cy="249725"/>
          </a:xfrm>
          <a:prstGeom prst="rect">
            <a:avLst/>
          </a:prstGeom>
          <a:noFill/>
          <a:ln>
            <a:noFill/>
          </a:ln>
        </p:spPr>
      </p:pic>
      <p:cxnSp>
        <p:nvCxnSpPr>
          <p:cNvPr id="310" name="Google Shape;310;p36"/>
          <p:cNvCxnSpPr/>
          <p:nvPr/>
        </p:nvCxnSpPr>
        <p:spPr>
          <a:xfrm flipH="1">
            <a:off x="3621910" y="1887453"/>
            <a:ext cx="207140" cy="536689"/>
          </a:xfrm>
          <a:prstGeom prst="straightConnector1">
            <a:avLst/>
          </a:prstGeom>
          <a:noFill/>
          <a:ln w="44450" cap="flat" cmpd="sng">
            <a:solidFill>
              <a:srgbClr val="4A7DBA"/>
            </a:solidFill>
            <a:prstDash val="solid"/>
            <a:round/>
            <a:headEnd type="none" w="sm" len="sm"/>
            <a:tailEnd type="stealth" w="med" len="med"/>
          </a:ln>
        </p:spPr>
      </p:cxnSp>
      <p:pic>
        <p:nvPicPr>
          <p:cNvPr id="311" name="Google Shape;311;p36"/>
          <p:cNvPicPr preferRelativeResize="0"/>
          <p:nvPr/>
        </p:nvPicPr>
        <p:blipFill rotWithShape="1">
          <a:blip r:embed="rId7">
            <a:alphaModFix/>
          </a:blip>
          <a:srcRect/>
          <a:stretch/>
        </p:blipFill>
        <p:spPr>
          <a:xfrm>
            <a:off x="2589213" y="3068638"/>
            <a:ext cx="1500187" cy="255587"/>
          </a:xfrm>
          <a:prstGeom prst="rect">
            <a:avLst/>
          </a:prstGeom>
          <a:noFill/>
          <a:ln>
            <a:noFill/>
          </a:ln>
        </p:spPr>
      </p:pic>
      <p:pic>
        <p:nvPicPr>
          <p:cNvPr id="312" name="Google Shape;312;p36"/>
          <p:cNvPicPr preferRelativeResize="0"/>
          <p:nvPr/>
        </p:nvPicPr>
        <p:blipFill rotWithShape="1">
          <a:blip r:embed="rId8">
            <a:alphaModFix/>
          </a:blip>
          <a:srcRect/>
          <a:stretch/>
        </p:blipFill>
        <p:spPr>
          <a:xfrm>
            <a:off x="1472943" y="2369002"/>
            <a:ext cx="766766" cy="351958"/>
          </a:xfrm>
          <a:prstGeom prst="rect">
            <a:avLst/>
          </a:prstGeom>
          <a:noFill/>
          <a:ln>
            <a:noFill/>
          </a:ln>
        </p:spPr>
      </p:pic>
      <p:pic>
        <p:nvPicPr>
          <p:cNvPr id="313" name="Google Shape;313;p36"/>
          <p:cNvPicPr preferRelativeResize="0"/>
          <p:nvPr/>
        </p:nvPicPr>
        <p:blipFill rotWithShape="1">
          <a:blip r:embed="rId9">
            <a:alphaModFix/>
          </a:blip>
          <a:srcRect/>
          <a:stretch/>
        </p:blipFill>
        <p:spPr>
          <a:xfrm>
            <a:off x="3786188" y="2341563"/>
            <a:ext cx="761880" cy="355544"/>
          </a:xfrm>
          <a:prstGeom prst="rect">
            <a:avLst/>
          </a:prstGeom>
          <a:noFill/>
          <a:ln>
            <a:noFill/>
          </a:ln>
        </p:spPr>
      </p:pic>
      <p:sp>
        <p:nvSpPr>
          <p:cNvPr id="22" name="TextBox 21">
            <a:extLst>
              <a:ext uri="{FF2B5EF4-FFF2-40B4-BE49-F238E27FC236}">
                <a16:creationId xmlns:a16="http://schemas.microsoft.com/office/drawing/2014/main" id="{0B0CE338-9AC7-48F4-9BBE-4B2F87D30C72}"/>
              </a:ext>
            </a:extLst>
          </p:cNvPr>
          <p:cNvSpPr txBox="1"/>
          <p:nvPr/>
        </p:nvSpPr>
        <p:spPr>
          <a:xfrm>
            <a:off x="2645177" y="2012324"/>
            <a:ext cx="543742"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200"/>
              <a:buFont typeface="Arial"/>
              <a:buNone/>
            </a:pPr>
            <a:r>
              <a:rPr lang="en-US" sz="1400" u="none" strike="noStrike" cap="none" dirty="0">
                <a:latin typeface="Georgia"/>
                <a:ea typeface="Georgia"/>
                <a:cs typeface="Georgia"/>
                <a:sym typeface="Georgia"/>
              </a:rPr>
              <a:t>x</a:t>
            </a:r>
            <a:r>
              <a:rPr lang="en-US" sz="1400" u="none" strike="noStrike" cap="none" baseline="-25000" dirty="0">
                <a:latin typeface="Georgia"/>
                <a:ea typeface="Georgia"/>
                <a:cs typeface="Georgia"/>
                <a:sym typeface="Georgia"/>
              </a:rPr>
              <a:t>1</a:t>
            </a:r>
            <a:endParaRPr lang="en-US" sz="1400" u="none" strike="noStrike" cap="none" dirty="0">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23936" y="22976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19" name="Google Shape;319;p37"/>
          <p:cNvSpPr txBox="1">
            <a:spLocks noGrp="1"/>
          </p:cNvSpPr>
          <p:nvPr>
            <p:ph type="body" idx="1"/>
          </p:nvPr>
        </p:nvSpPr>
        <p:spPr>
          <a:xfrm>
            <a:off x="117311" y="790690"/>
            <a:ext cx="4414582" cy="507831"/>
          </a:xfrm>
          <a:prstGeom prst="rect">
            <a:avLst/>
          </a:prstGeom>
          <a:noFill/>
          <a:ln>
            <a:noFill/>
          </a:ln>
        </p:spPr>
        <p:txBody>
          <a:bodyPr spcFirstLastPara="1" wrap="square" lIns="0" tIns="0" rIns="0" bIns="0" anchor="t" anchorCtr="0">
            <a:spAutoFit/>
          </a:bodyPr>
          <a:lstStyle/>
          <a:p>
            <a:pPr marL="0" lvl="0" indent="86434" algn="l" rtl="0">
              <a:lnSpc>
                <a:spcPct val="100000"/>
              </a:lnSpc>
              <a:spcBef>
                <a:spcPts val="0"/>
              </a:spcBef>
              <a:spcAft>
                <a:spcPts val="0"/>
              </a:spcAft>
              <a:buSzPts val="1400"/>
              <a:buNone/>
            </a:pPr>
            <a:r>
              <a:rPr lang="en-US">
                <a:latin typeface="Georgia"/>
                <a:ea typeface="Georgia"/>
                <a:cs typeface="Georgia"/>
                <a:sym typeface="Georgia"/>
              </a:rPr>
              <a:t>Suppose, we have our predictors  X</a:t>
            </a:r>
            <a:r>
              <a:rPr lang="en-US" baseline="-25000">
                <a:latin typeface="Georgia"/>
                <a:ea typeface="Georgia"/>
                <a:cs typeface="Georgia"/>
                <a:sym typeface="Georgia"/>
              </a:rPr>
              <a:t>1 </a:t>
            </a:r>
            <a:r>
              <a:rPr lang="en-US">
                <a:latin typeface="Georgia"/>
                <a:ea typeface="Georgia"/>
                <a:cs typeface="Georgia"/>
                <a:sym typeface="Georgia"/>
              </a:rPr>
              <a:t>= 1, X</a:t>
            </a:r>
            <a:r>
              <a:rPr lang="en-US" baseline="-25000">
                <a:latin typeface="Georgia"/>
                <a:ea typeface="Georgia"/>
                <a:cs typeface="Georgia"/>
                <a:sym typeface="Georgia"/>
              </a:rPr>
              <a:t>2</a:t>
            </a:r>
            <a:r>
              <a:rPr lang="en-US">
                <a:latin typeface="Georgia"/>
                <a:ea typeface="Georgia"/>
                <a:cs typeface="Georgia"/>
                <a:sym typeface="Georgia"/>
              </a:rPr>
              <a:t> = 1  What is the most precise prediction for Y?  Again, we compute 2 posterior probabilities </a:t>
            </a:r>
            <a:endParaRPr/>
          </a:p>
          <a:p>
            <a:pPr marL="0" lvl="0" indent="86434" algn="l" rtl="0">
              <a:lnSpc>
                <a:spcPct val="100000"/>
              </a:lnSpc>
              <a:spcBef>
                <a:spcPts val="0"/>
              </a:spcBef>
              <a:spcAft>
                <a:spcPts val="0"/>
              </a:spcAft>
              <a:buSzPts val="1400"/>
              <a:buNone/>
            </a:pPr>
            <a:endParaRPr>
              <a:latin typeface="Georgia"/>
              <a:ea typeface="Georgia"/>
              <a:cs typeface="Georgia"/>
              <a:sym typeface="Georgia"/>
            </a:endParaRPr>
          </a:p>
        </p:txBody>
      </p:sp>
      <p:sp>
        <p:nvSpPr>
          <p:cNvPr id="320" name="Google Shape;320;p37"/>
          <p:cNvSpPr txBox="1"/>
          <p:nvPr/>
        </p:nvSpPr>
        <p:spPr>
          <a:xfrm>
            <a:off x="171450" y="1270000"/>
            <a:ext cx="1651000" cy="495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1" name="Google Shape;321;p37"/>
          <p:cNvSpPr/>
          <p:nvPr/>
        </p:nvSpPr>
        <p:spPr>
          <a:xfrm>
            <a:off x="1812408" y="1179415"/>
            <a:ext cx="2743200"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and choose the larger.  This will be an ideal Bayes classifier based on 2 predictors.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compute these posteriors?  By Bayes formula.  </a:t>
            </a:r>
            <a:endParaRPr sz="1400" b="0" i="0" u="none" strike="noStrike" cap="none">
              <a:solidFill>
                <a:srgbClr val="000000"/>
              </a:solidFill>
              <a:latin typeface="Arial"/>
              <a:ea typeface="Arial"/>
              <a:cs typeface="Arial"/>
              <a:sym typeface="Arial"/>
            </a:endParaRPr>
          </a:p>
        </p:txBody>
      </p:sp>
      <p:pic>
        <p:nvPicPr>
          <p:cNvPr id="322" name="Google Shape;322;p37"/>
          <p:cNvPicPr preferRelativeResize="0"/>
          <p:nvPr/>
        </p:nvPicPr>
        <p:blipFill rotWithShape="1">
          <a:blip r:embed="rId4">
            <a:alphaModFix/>
          </a:blip>
          <a:srcRect/>
          <a:stretch/>
        </p:blipFill>
        <p:spPr>
          <a:xfrm>
            <a:off x="815975" y="1952625"/>
            <a:ext cx="2708275" cy="768350"/>
          </a:xfrm>
          <a:prstGeom prst="rect">
            <a:avLst/>
          </a:prstGeom>
          <a:noFill/>
          <a:ln>
            <a:noFill/>
          </a:ln>
        </p:spPr>
      </p:pic>
      <p:sp>
        <p:nvSpPr>
          <p:cNvPr id="323" name="Google Shape;323;p37"/>
          <p:cNvSpPr/>
          <p:nvPr/>
        </p:nvSpPr>
        <p:spPr>
          <a:xfrm>
            <a:off x="23936" y="2873375"/>
            <a:ext cx="3576943"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Which one is bigger?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Both have the same denominator.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So we need to compare just numerators. </a:t>
            </a:r>
            <a:endParaRPr sz="1400" b="0" i="0" u="none" strike="noStrike" cap="none">
              <a:solidFill>
                <a:srgbClr val="000000"/>
              </a:solidFill>
              <a:latin typeface="Arial"/>
              <a:ea typeface="Arial"/>
              <a:cs typeface="Arial"/>
              <a:sym typeface="Arial"/>
            </a:endParaRPr>
          </a:p>
        </p:txBody>
      </p:sp>
      <p:cxnSp>
        <p:nvCxnSpPr>
          <p:cNvPr id="324" name="Google Shape;324;p37"/>
          <p:cNvCxnSpPr/>
          <p:nvPr/>
        </p:nvCxnSpPr>
        <p:spPr>
          <a:xfrm>
            <a:off x="1812408" y="1270044"/>
            <a:ext cx="0" cy="563048"/>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30" name="Google Shape;330;p38"/>
          <p:cNvSpPr txBox="1"/>
          <p:nvPr/>
        </p:nvSpPr>
        <p:spPr>
          <a:xfrm>
            <a:off x="323850" y="587375"/>
            <a:ext cx="4114800" cy="2590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Fully estimated Bayes classifier example</a:t>
            </a:r>
            <a:endParaRPr>
              <a:solidFill>
                <a:srgbClr val="366092"/>
              </a:solidFill>
              <a:latin typeface="Georgia"/>
              <a:ea typeface="Georgia"/>
              <a:cs typeface="Georgia"/>
              <a:sym typeface="Georgia"/>
            </a:endParaRPr>
          </a:p>
        </p:txBody>
      </p:sp>
      <p:pic>
        <p:nvPicPr>
          <p:cNvPr id="336" name="Google Shape;336;p39" descr="72.png"/>
          <p:cNvPicPr preferRelativeResize="0">
            <a:picLocks noGrp="1"/>
          </p:cNvPicPr>
          <p:nvPr>
            <p:ph type="body" idx="1"/>
          </p:nvPr>
        </p:nvPicPr>
        <p:blipFill rotWithShape="1">
          <a:blip r:embed="rId3">
            <a:alphaModFix/>
          </a:blip>
          <a:srcRect/>
          <a:stretch/>
        </p:blipFill>
        <p:spPr>
          <a:xfrm>
            <a:off x="19050" y="815975"/>
            <a:ext cx="2155250" cy="1851218"/>
          </a:xfrm>
          <a:prstGeom prst="rect">
            <a:avLst/>
          </a:prstGeom>
          <a:noFill/>
          <a:ln>
            <a:noFill/>
          </a:ln>
        </p:spPr>
      </p:pic>
      <p:graphicFrame>
        <p:nvGraphicFramePr>
          <p:cNvPr id="337" name="Google Shape;337;p39"/>
          <p:cNvGraphicFramePr/>
          <p:nvPr/>
        </p:nvGraphicFramePr>
        <p:xfrm>
          <a:off x="2277828" y="968375"/>
          <a:ext cx="2313200" cy="1371600"/>
        </p:xfrm>
        <a:graphic>
          <a:graphicData uri="http://schemas.openxmlformats.org/drawingml/2006/table">
            <a:tbl>
              <a:tblPr firstRow="1" bandRow="1">
                <a:noFill/>
                <a:tableStyleId>{523F0C3C-ABBB-4C08-A10C-7B51948847E9}</a:tableStyleId>
              </a:tblPr>
              <a:tblGrid>
                <a:gridCol w="1156600">
                  <a:extLst>
                    <a:ext uri="{9D8B030D-6E8A-4147-A177-3AD203B41FA5}">
                      <a16:colId xmlns:a16="http://schemas.microsoft.com/office/drawing/2014/main" val="20000"/>
                    </a:ext>
                  </a:extLst>
                </a:gridCol>
                <a:gridCol w="115660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DAE5F1">
                        <a:alpha val="66274"/>
                      </a:srgbClr>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FDE9D8">
                        <a:alpha val="67450"/>
                      </a:srgbClr>
                    </a:solidFill>
                  </a:tcPr>
                </a:tc>
                <a:extLst>
                  <a:ext uri="{0D108BD9-81ED-4DB2-BD59-A6C34878D82A}">
                    <a16:rowId xmlns:a16="http://schemas.microsoft.com/office/drawing/2014/main" val="10000"/>
                  </a:ext>
                </a:extLst>
              </a:tr>
            </a:tbl>
          </a:graphicData>
        </a:graphic>
      </p:graphicFrame>
      <p:pic>
        <p:nvPicPr>
          <p:cNvPr id="338" name="Google Shape;338;p39"/>
          <p:cNvPicPr preferRelativeResize="0"/>
          <p:nvPr/>
        </p:nvPicPr>
        <p:blipFill rotWithShape="1">
          <a:blip r:embed="rId4">
            <a:alphaModFix/>
          </a:blip>
          <a:srcRect/>
          <a:stretch/>
        </p:blipFill>
        <p:spPr>
          <a:xfrm>
            <a:off x="2297113" y="1030288"/>
            <a:ext cx="1098550" cy="1122362"/>
          </a:xfrm>
          <a:prstGeom prst="rect">
            <a:avLst/>
          </a:prstGeom>
          <a:noFill/>
          <a:ln>
            <a:noFill/>
          </a:ln>
        </p:spPr>
      </p:pic>
      <p:pic>
        <p:nvPicPr>
          <p:cNvPr id="339" name="Google Shape;339;p39"/>
          <p:cNvPicPr preferRelativeResize="0"/>
          <p:nvPr/>
        </p:nvPicPr>
        <p:blipFill rotWithShape="1">
          <a:blip r:embed="rId5">
            <a:alphaModFix/>
          </a:blip>
          <a:srcRect/>
          <a:stretch/>
        </p:blipFill>
        <p:spPr>
          <a:xfrm>
            <a:off x="3467959" y="1042194"/>
            <a:ext cx="1082675" cy="1098550"/>
          </a:xfrm>
          <a:prstGeom prst="rect">
            <a:avLst/>
          </a:prstGeom>
          <a:noFill/>
          <a:ln>
            <a:noFill/>
          </a:ln>
        </p:spPr>
      </p:pic>
      <p:pic>
        <p:nvPicPr>
          <p:cNvPr id="340" name="Google Shape;340;p39"/>
          <p:cNvPicPr preferRelativeResize="0"/>
          <p:nvPr/>
        </p:nvPicPr>
        <p:blipFill rotWithShape="1">
          <a:blip r:embed="rId6">
            <a:alphaModFix/>
          </a:blip>
          <a:srcRect/>
          <a:stretch/>
        </p:blipFill>
        <p:spPr>
          <a:xfrm>
            <a:off x="2356238" y="2413794"/>
            <a:ext cx="2156402" cy="219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0" y="506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47" name="Google Shape;347;p40"/>
          <p:cNvSpPr txBox="1">
            <a:spLocks noGrp="1"/>
          </p:cNvSpPr>
          <p:nvPr>
            <p:ph type="body" idx="1"/>
          </p:nvPr>
        </p:nvSpPr>
        <p:spPr>
          <a:xfrm>
            <a:off x="323119" y="840084"/>
            <a:ext cx="3976211"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As, before, consider joint distribution of 3 variables: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Probability space of a size 2</a:t>
            </a:r>
            <a:r>
              <a:rPr lang="en-US" baseline="30000">
                <a:latin typeface="Georgia"/>
                <a:ea typeface="Georgia"/>
                <a:cs typeface="Georgia"/>
                <a:sym typeface="Georgia"/>
              </a:rPr>
              <a:t>3</a:t>
            </a:r>
            <a:r>
              <a:rPr lang="en-US">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pic>
        <p:nvPicPr>
          <p:cNvPr id="348" name="Google Shape;348;p40" descr="71.png"/>
          <p:cNvPicPr preferRelativeResize="0"/>
          <p:nvPr/>
        </p:nvPicPr>
        <p:blipFill rotWithShape="1">
          <a:blip r:embed="rId3">
            <a:alphaModFix/>
          </a:blip>
          <a:srcRect/>
          <a:stretch/>
        </p:blipFill>
        <p:spPr>
          <a:xfrm>
            <a:off x="214830" y="1618594"/>
            <a:ext cx="1527039" cy="1247842"/>
          </a:xfrm>
          <a:prstGeom prst="rect">
            <a:avLst/>
          </a:prstGeom>
          <a:noFill/>
          <a:ln>
            <a:noFill/>
          </a:ln>
        </p:spPr>
      </p:pic>
      <p:sp>
        <p:nvSpPr>
          <p:cNvPr id="349" name="Google Shape;349;p40"/>
          <p:cNvSpPr/>
          <p:nvPr/>
        </p:nvSpPr>
        <p:spPr>
          <a:xfrm>
            <a:off x="2562822" y="1327139"/>
            <a:ext cx="1462260"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Calibri"/>
                <a:ea typeface="Calibri"/>
                <a:cs typeface="Calibri"/>
                <a:sym typeface="Calibri"/>
              </a:rPr>
              <a:t>Use X</a:t>
            </a:r>
            <a:r>
              <a:rPr lang="en-US" sz="1059" b="0" i="0" u="none" strike="noStrike" cap="none" baseline="-25000">
                <a:solidFill>
                  <a:schemeClr val="dk1"/>
                </a:solidFill>
                <a:latin typeface="Calibri"/>
                <a:ea typeface="Calibri"/>
                <a:cs typeface="Calibri"/>
                <a:sym typeface="Calibri"/>
              </a:rPr>
              <a:t>1</a:t>
            </a:r>
            <a:r>
              <a:rPr lang="en-US" sz="1059" b="0" i="0" u="none" strike="noStrike" cap="none">
                <a:solidFill>
                  <a:schemeClr val="dk1"/>
                </a:solidFill>
                <a:latin typeface="Calibri"/>
                <a:ea typeface="Calibri"/>
                <a:cs typeface="Calibri"/>
                <a:sym typeface="Calibri"/>
              </a:rPr>
              <a:t>, X</a:t>
            </a:r>
            <a:r>
              <a:rPr lang="en-US" sz="1059" b="0" i="0" u="none" strike="noStrike" cap="none" baseline="-25000">
                <a:solidFill>
                  <a:schemeClr val="dk1"/>
                </a:solidFill>
                <a:latin typeface="Calibri"/>
                <a:ea typeface="Calibri"/>
                <a:cs typeface="Calibri"/>
                <a:sym typeface="Calibri"/>
              </a:rPr>
              <a:t>2</a:t>
            </a:r>
            <a:r>
              <a:rPr lang="en-US" sz="1059" b="0" i="0" u="none" strike="noStrike" cap="none">
                <a:solidFill>
                  <a:schemeClr val="dk1"/>
                </a:solidFill>
                <a:latin typeface="Calibri"/>
                <a:ea typeface="Calibri"/>
                <a:cs typeface="Calibri"/>
                <a:sym typeface="Calibri"/>
              </a:rPr>
              <a:t> to predict Y </a:t>
            </a:r>
            <a:endParaRPr sz="1400" b="0" i="0" u="none" strike="noStrike" cap="none">
              <a:solidFill>
                <a:srgbClr val="000000"/>
              </a:solidFill>
              <a:latin typeface="Arial"/>
              <a:ea typeface="Arial"/>
              <a:cs typeface="Arial"/>
              <a:sym typeface="Arial"/>
            </a:endParaRPr>
          </a:p>
        </p:txBody>
      </p:sp>
      <p:sp>
        <p:nvSpPr>
          <p:cNvPr id="350" name="Google Shape;350;p40"/>
          <p:cNvSpPr txBox="1"/>
          <p:nvPr/>
        </p:nvSpPr>
        <p:spPr>
          <a:xfrm>
            <a:off x="1913189" y="2131963"/>
            <a:ext cx="638467" cy="221103"/>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Georgia"/>
                <a:ea typeface="Georgia"/>
                <a:cs typeface="Georgia"/>
                <a:sym typeface="Georgia"/>
              </a:rPr>
              <a:t>Cond. ind</a:t>
            </a:r>
            <a:endParaRPr sz="907" b="0" i="0" u="none" strike="noStrike" cap="none">
              <a:solidFill>
                <a:schemeClr val="dk1"/>
              </a:solidFill>
              <a:latin typeface="Georgia"/>
              <a:ea typeface="Georgia"/>
              <a:cs typeface="Georgia"/>
              <a:sym typeface="Georgia"/>
            </a:endParaRPr>
          </a:p>
        </p:txBody>
      </p:sp>
      <p:sp>
        <p:nvSpPr>
          <p:cNvPr id="351" name="Google Shape;351;p40"/>
          <p:cNvSpPr txBox="1"/>
          <p:nvPr/>
        </p:nvSpPr>
        <p:spPr>
          <a:xfrm>
            <a:off x="2507923" y="1684608"/>
            <a:ext cx="291702" cy="28284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1</a:t>
            </a:r>
            <a:endParaRPr sz="1600" b="0" i="0" u="none" strike="noStrike" cap="none">
              <a:solidFill>
                <a:schemeClr val="dk1"/>
              </a:solidFill>
              <a:latin typeface="Georgia"/>
              <a:ea typeface="Georgia"/>
              <a:cs typeface="Georgia"/>
              <a:sym typeface="Georgia"/>
            </a:endParaRPr>
          </a:p>
        </p:txBody>
      </p:sp>
      <p:sp>
        <p:nvSpPr>
          <p:cNvPr id="352" name="Google Shape;352;p40"/>
          <p:cNvSpPr txBox="1"/>
          <p:nvPr/>
        </p:nvSpPr>
        <p:spPr>
          <a:xfrm>
            <a:off x="2507923" y="2482729"/>
            <a:ext cx="291702" cy="230441"/>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2</a:t>
            </a:r>
            <a:endParaRPr sz="1600" b="0" i="0" u="none" strike="noStrike" cap="none">
              <a:solidFill>
                <a:schemeClr val="dk1"/>
              </a:solidFill>
              <a:latin typeface="Georgia"/>
              <a:ea typeface="Georgia"/>
              <a:cs typeface="Georgia"/>
              <a:sym typeface="Georgia"/>
            </a:endParaRPr>
          </a:p>
        </p:txBody>
      </p:sp>
      <p:cxnSp>
        <p:nvCxnSpPr>
          <p:cNvPr id="353" name="Google Shape;353;p40"/>
          <p:cNvCxnSpPr>
            <a:stCxn id="352" idx="3"/>
            <a:endCxn id="354" idx="1"/>
          </p:cNvCxnSpPr>
          <p:nvPr/>
        </p:nvCxnSpPr>
        <p:spPr>
          <a:xfrm rot="10800000" flipH="1">
            <a:off x="2799625" y="2179449"/>
            <a:ext cx="812100" cy="418500"/>
          </a:xfrm>
          <a:prstGeom prst="straightConnector1">
            <a:avLst/>
          </a:prstGeom>
          <a:noFill/>
          <a:ln w="9525" cap="flat" cmpd="sng">
            <a:solidFill>
              <a:srgbClr val="000000"/>
            </a:solidFill>
            <a:prstDash val="solid"/>
            <a:round/>
            <a:headEnd type="none" w="sm" len="sm"/>
            <a:tailEnd type="triangle" w="med" len="med"/>
          </a:ln>
        </p:spPr>
      </p:cxnSp>
      <p:cxnSp>
        <p:nvCxnSpPr>
          <p:cNvPr id="355" name="Google Shape;355;p40"/>
          <p:cNvCxnSpPr>
            <a:endCxn id="354" idx="1"/>
          </p:cNvCxnSpPr>
          <p:nvPr/>
        </p:nvCxnSpPr>
        <p:spPr>
          <a:xfrm>
            <a:off x="2756841" y="1885750"/>
            <a:ext cx="855000" cy="293700"/>
          </a:xfrm>
          <a:prstGeom prst="straightConnector1">
            <a:avLst/>
          </a:prstGeom>
          <a:noFill/>
          <a:ln w="9525" cap="flat" cmpd="sng">
            <a:solidFill>
              <a:srgbClr val="000000"/>
            </a:solidFill>
            <a:prstDash val="solid"/>
            <a:round/>
            <a:headEnd type="none" w="sm" len="sm"/>
            <a:tailEnd type="triangle" w="med" len="med"/>
          </a:ln>
        </p:spPr>
      </p:cxnSp>
      <p:sp>
        <p:nvSpPr>
          <p:cNvPr id="354" name="Google Shape;354;p40"/>
          <p:cNvSpPr txBox="1"/>
          <p:nvPr/>
        </p:nvSpPr>
        <p:spPr>
          <a:xfrm>
            <a:off x="3611841" y="2069913"/>
            <a:ext cx="207043" cy="21907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356" name="Google Shape;356;p40"/>
          <p:cNvSpPr txBox="1"/>
          <p:nvPr/>
        </p:nvSpPr>
        <p:spPr>
          <a:xfrm>
            <a:off x="3042242" y="1826032"/>
            <a:ext cx="323804"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sp>
        <p:nvSpPr>
          <p:cNvPr id="357" name="Google Shape;357;p40"/>
          <p:cNvSpPr txBox="1"/>
          <p:nvPr/>
        </p:nvSpPr>
        <p:spPr>
          <a:xfrm>
            <a:off x="3076084" y="2442649"/>
            <a:ext cx="324239"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cxnSp>
        <p:nvCxnSpPr>
          <p:cNvPr id="358" name="Google Shape;358;p40"/>
          <p:cNvCxnSpPr>
            <a:stCxn id="351" idx="2"/>
            <a:endCxn id="352" idx="0"/>
          </p:cNvCxnSpPr>
          <p:nvPr/>
        </p:nvCxnSpPr>
        <p:spPr>
          <a:xfrm>
            <a:off x="2653774" y="1967457"/>
            <a:ext cx="0" cy="515400"/>
          </a:xfrm>
          <a:prstGeom prst="straightConnector1">
            <a:avLst/>
          </a:prstGeom>
          <a:noFill/>
          <a:ln w="9525" cap="flat" cmpd="sng">
            <a:solidFill>
              <a:srgbClr val="F5913F"/>
            </a:solidFill>
            <a:prstDash val="solid"/>
            <a:round/>
            <a:headEnd type="none" w="sm" len="sm"/>
            <a:tailEnd type="none" w="sm" len="sm"/>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0" y="21917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64" name="Google Shape;364;p41"/>
          <p:cNvSpPr txBox="1">
            <a:spLocks noGrp="1"/>
          </p:cNvSpPr>
          <p:nvPr>
            <p:ph type="body" idx="1"/>
          </p:nvPr>
        </p:nvSpPr>
        <p:spPr>
          <a:xfrm>
            <a:off x="158472" y="766633"/>
            <a:ext cx="4293156" cy="33855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But assume conditional independence of two predictors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This means, joint tables of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conditioned on Y, contain products </a:t>
            </a:r>
            <a:endParaRPr/>
          </a:p>
        </p:txBody>
      </p:sp>
      <p:graphicFrame>
        <p:nvGraphicFramePr>
          <p:cNvPr id="365" name="Google Shape;365;p41"/>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66" name="Google Shape;366;p41"/>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67" name="Google Shape;367;p41"/>
          <p:cNvSpPr txBox="1"/>
          <p:nvPr/>
        </p:nvSpPr>
        <p:spPr>
          <a:xfrm>
            <a:off x="2657492" y="1122091"/>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68" name="Google Shape;368;p41"/>
          <p:cNvSpPr txBox="1"/>
          <p:nvPr/>
        </p:nvSpPr>
        <p:spPr>
          <a:xfrm>
            <a:off x="2493825" y="1257272"/>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369" name="Google Shape;369;p41"/>
          <p:cNvSpPr txBox="1"/>
          <p:nvPr/>
        </p:nvSpPr>
        <p:spPr>
          <a:xfrm>
            <a:off x="593725" y="1292225"/>
            <a:ext cx="1466414" cy="269875"/>
          </a:xfrm>
          <a:prstGeom prst="rect">
            <a:avLst/>
          </a:prstGeom>
          <a:blipFill rotWithShape="1">
            <a:blip r:embed="rId3">
              <a:alphaModFix/>
            </a:blip>
            <a:stretch>
              <a:fillRect b="-1136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0" name="Google Shape;370;p41"/>
          <p:cNvSpPr txBox="1"/>
          <p:nvPr/>
        </p:nvSpPr>
        <p:spPr>
          <a:xfrm>
            <a:off x="53975" y="1592263"/>
            <a:ext cx="2478088" cy="52705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1" name="Google Shape;371;p41"/>
          <p:cNvSpPr/>
          <p:nvPr/>
        </p:nvSpPr>
        <p:spPr>
          <a:xfrm>
            <a:off x="189169" y="2466186"/>
            <a:ext cx="4324028" cy="418320"/>
          </a:xfrm>
          <a:prstGeom prst="rect">
            <a:avLst/>
          </a:prstGeom>
          <a:blipFill rotWithShape="1">
            <a:blip r:embed="rId5">
              <a:alphaModFix/>
            </a:blip>
            <a:stretch>
              <a:fillRect b="-88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42"/>
          <p:cNvSpPr txBox="1">
            <a:spLocks noGrp="1"/>
          </p:cNvSpPr>
          <p:nvPr>
            <p:ph type="title"/>
          </p:nvPr>
        </p:nvSpPr>
        <p:spPr>
          <a:xfrm>
            <a:off x="0" y="29981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graphicFrame>
        <p:nvGraphicFramePr>
          <p:cNvPr id="377" name="Google Shape;377;p42"/>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78" name="Google Shape;378;p42"/>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79" name="Google Shape;379;p42"/>
          <p:cNvSpPr txBox="1"/>
          <p:nvPr/>
        </p:nvSpPr>
        <p:spPr>
          <a:xfrm>
            <a:off x="2663445" y="1115789"/>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80" name="Google Shape;380;p42"/>
          <p:cNvSpPr txBox="1"/>
          <p:nvPr/>
        </p:nvSpPr>
        <p:spPr>
          <a:xfrm>
            <a:off x="2506190" y="1250499"/>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pic>
        <p:nvPicPr>
          <p:cNvPr id="381" name="Google Shape;381;p42"/>
          <p:cNvPicPr preferRelativeResize="0"/>
          <p:nvPr/>
        </p:nvPicPr>
        <p:blipFill rotWithShape="1">
          <a:blip r:embed="rId3">
            <a:alphaModFix/>
          </a:blip>
          <a:srcRect/>
          <a:stretch/>
        </p:blipFill>
        <p:spPr>
          <a:xfrm>
            <a:off x="561975" y="1292225"/>
            <a:ext cx="1093788" cy="269875"/>
          </a:xfrm>
          <a:prstGeom prst="rect">
            <a:avLst/>
          </a:prstGeom>
          <a:noFill/>
          <a:ln>
            <a:noFill/>
          </a:ln>
        </p:spPr>
      </p:pic>
      <p:pic>
        <p:nvPicPr>
          <p:cNvPr id="382" name="Google Shape;382;p42"/>
          <p:cNvPicPr preferRelativeResize="0"/>
          <p:nvPr/>
        </p:nvPicPr>
        <p:blipFill rotWithShape="1">
          <a:blip r:embed="rId4">
            <a:alphaModFix/>
          </a:blip>
          <a:srcRect/>
          <a:stretch/>
        </p:blipFill>
        <p:spPr>
          <a:xfrm>
            <a:off x="95250" y="1573373"/>
            <a:ext cx="2360185" cy="49053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0" y="2063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88" name="Google Shape;388;p43"/>
          <p:cNvSpPr/>
          <p:nvPr/>
        </p:nvSpPr>
        <p:spPr>
          <a:xfrm>
            <a:off x="99581" y="831850"/>
            <a:ext cx="3729470" cy="589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If our predictor pair is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=i, 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=j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make a decision on Y value?  If all the above probabilities are given,  we compare </a:t>
            </a:r>
            <a:endParaRPr sz="1400" b="0" i="0" u="none" strike="noStrike" cap="none">
              <a:solidFill>
                <a:srgbClr val="000000"/>
              </a:solidFill>
              <a:latin typeface="Arial"/>
              <a:ea typeface="Arial"/>
              <a:cs typeface="Arial"/>
              <a:sym typeface="Arial"/>
            </a:endParaRPr>
          </a:p>
        </p:txBody>
      </p:sp>
      <p:sp>
        <p:nvSpPr>
          <p:cNvPr id="389" name="Google Shape;389;p43"/>
          <p:cNvSpPr txBox="1"/>
          <p:nvPr/>
        </p:nvSpPr>
        <p:spPr>
          <a:xfrm>
            <a:off x="704850" y="1422400"/>
            <a:ext cx="3352800" cy="1223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0" y="2289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395" name="Google Shape;395;p44"/>
          <p:cNvSpPr txBox="1">
            <a:spLocks noGrp="1"/>
          </p:cNvSpPr>
          <p:nvPr>
            <p:ph type="body" idx="1"/>
          </p:nvPr>
        </p:nvSpPr>
        <p:spPr>
          <a:xfrm>
            <a:off x="292248" y="877129"/>
            <a:ext cx="3976211"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We assume independence of X</a:t>
            </a:r>
            <a:r>
              <a:rPr lang="en-US" baseline="-25000">
                <a:latin typeface="Georgia"/>
                <a:ea typeface="Georgia"/>
                <a:cs typeface="Georgia"/>
                <a:sym typeface="Georgia"/>
              </a:rPr>
              <a:t>1</a:t>
            </a:r>
            <a:r>
              <a:rPr lang="en-US">
                <a:latin typeface="Georgia"/>
                <a:ea typeface="Georgia"/>
                <a:cs typeface="Georgia"/>
                <a:sym typeface="Georgia"/>
              </a:rPr>
              <a:t> and X</a:t>
            </a:r>
            <a:r>
              <a:rPr lang="en-US" baseline="-25000">
                <a:latin typeface="Georgia"/>
                <a:ea typeface="Georgia"/>
                <a:cs typeface="Georgia"/>
                <a:sym typeface="Georgia"/>
              </a:rPr>
              <a:t>2</a:t>
            </a:r>
            <a:r>
              <a:rPr lang="en-US">
                <a:latin typeface="Georgia"/>
                <a:ea typeface="Georgia"/>
                <a:cs typeface="Georgia"/>
                <a:sym typeface="Georgia"/>
              </a:rPr>
              <a:t>, both conditioned on Y </a:t>
            </a:r>
            <a:endParaRPr/>
          </a:p>
        </p:txBody>
      </p:sp>
      <p:sp>
        <p:nvSpPr>
          <p:cNvPr id="396" name="Google Shape;396;p44"/>
          <p:cNvSpPr/>
          <p:nvPr/>
        </p:nvSpPr>
        <p:spPr>
          <a:xfrm>
            <a:off x="363008" y="1401230"/>
            <a:ext cx="2122697"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terms of joint conditional cdf </a:t>
            </a:r>
            <a:endParaRPr sz="1400" b="0" i="0" u="none" strike="noStrike" cap="none">
              <a:solidFill>
                <a:srgbClr val="000000"/>
              </a:solidFill>
              <a:latin typeface="Arial"/>
              <a:ea typeface="Arial"/>
              <a:cs typeface="Arial"/>
              <a:sym typeface="Arial"/>
            </a:endParaRPr>
          </a:p>
        </p:txBody>
      </p:sp>
      <p:pic>
        <p:nvPicPr>
          <p:cNvPr id="397" name="Google Shape;397;p44"/>
          <p:cNvPicPr preferRelativeResize="0"/>
          <p:nvPr/>
        </p:nvPicPr>
        <p:blipFill rotWithShape="1">
          <a:blip r:embed="rId3">
            <a:alphaModFix/>
          </a:blip>
          <a:srcRect/>
          <a:stretch/>
        </p:blipFill>
        <p:spPr>
          <a:xfrm>
            <a:off x="374314" y="1125238"/>
            <a:ext cx="573088" cy="249238"/>
          </a:xfrm>
          <a:prstGeom prst="rect">
            <a:avLst/>
          </a:prstGeom>
          <a:noFill/>
          <a:ln>
            <a:noFill/>
          </a:ln>
        </p:spPr>
      </p:pic>
      <p:pic>
        <p:nvPicPr>
          <p:cNvPr id="398" name="Google Shape;398;p44"/>
          <p:cNvPicPr preferRelativeResize="0"/>
          <p:nvPr/>
        </p:nvPicPr>
        <p:blipFill rotWithShape="1">
          <a:blip r:embed="rId4">
            <a:alphaModFix/>
          </a:blip>
          <a:srcRect/>
          <a:stretch/>
        </p:blipFill>
        <p:spPr>
          <a:xfrm>
            <a:off x="1088827" y="1127673"/>
            <a:ext cx="579438" cy="239712"/>
          </a:xfrm>
          <a:prstGeom prst="rect">
            <a:avLst/>
          </a:prstGeom>
          <a:noFill/>
          <a:ln>
            <a:noFill/>
          </a:ln>
        </p:spPr>
      </p:pic>
      <p:sp>
        <p:nvSpPr>
          <p:cNvPr id="399" name="Google Shape;399;p44"/>
          <p:cNvSpPr/>
          <p:nvPr/>
        </p:nvSpPr>
        <p:spPr>
          <a:xfrm>
            <a:off x="863204" y="1113099"/>
            <a:ext cx="451246"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sng"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400" name="Google Shape;400;p44"/>
          <p:cNvPicPr preferRelativeResize="0"/>
          <p:nvPr/>
        </p:nvPicPr>
        <p:blipFill rotWithShape="1">
          <a:blip r:embed="rId5">
            <a:alphaModFix/>
          </a:blip>
          <a:srcRect/>
          <a:stretch/>
        </p:blipFill>
        <p:spPr>
          <a:xfrm>
            <a:off x="388938" y="1738313"/>
            <a:ext cx="2911475" cy="261937"/>
          </a:xfrm>
          <a:prstGeom prst="rect">
            <a:avLst/>
          </a:prstGeom>
          <a:noFill/>
          <a:ln>
            <a:noFill/>
          </a:ln>
        </p:spPr>
      </p:pic>
      <p:sp>
        <p:nvSpPr>
          <p:cNvPr id="401" name="Google Shape;401;p44"/>
          <p:cNvSpPr/>
          <p:nvPr/>
        </p:nvSpPr>
        <p:spPr>
          <a:xfrm>
            <a:off x="281751" y="2138813"/>
            <a:ext cx="4113474"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Assumption of independence is one of the ways to get rid of gaps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First compute the marginal frequencies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402536" y="211465"/>
            <a:ext cx="3406456" cy="232736"/>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dirty="0"/>
              <a:t>Classification </a:t>
            </a:r>
            <a:r>
              <a:rPr lang="en-US" dirty="0" smtClean="0"/>
              <a:t>Problems: Example “spam”</a:t>
            </a:r>
            <a:endParaRPr dirty="0"/>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5</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p:sp>
        <p:nvSpPr>
          <p:cNvPr id="79" name="Google Shape;79;p21"/>
          <p:cNvSpPr txBox="1"/>
          <p:nvPr/>
        </p:nvSpPr>
        <p:spPr>
          <a:xfrm>
            <a:off x="206463" y="815975"/>
            <a:ext cx="4193946" cy="1502014"/>
          </a:xfrm>
          <a:prstGeom prst="rect">
            <a:avLst/>
          </a:prstGeom>
          <a:noFill/>
          <a:ln>
            <a:noFill/>
          </a:ln>
        </p:spPr>
        <p:txBody>
          <a:bodyPr spcFirstLastPara="1" wrap="square" lIns="0" tIns="6975" rIns="0" bIns="0" anchor="t" anchorCtr="0">
            <a:spAutoFit/>
          </a:bodyPr>
          <a:lstStyle/>
          <a:p>
            <a:pPr marL="25400" marR="68580" lvl="0" indent="0" algn="l" rtl="0">
              <a:lnSpc>
                <a:spcPct val="1026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Here the response variable </a:t>
            </a:r>
            <a:r>
              <a:rPr lang="en-US" sz="1100" b="0" i="1" u="none" strike="noStrike" cap="none" dirty="0">
                <a:solidFill>
                  <a:schemeClr val="dk1"/>
                </a:solidFill>
                <a:latin typeface="Georgia"/>
                <a:ea typeface="Georgia"/>
                <a:cs typeface="Georgia"/>
                <a:sym typeface="Georgia"/>
              </a:rPr>
              <a:t>Y   </a:t>
            </a:r>
            <a:r>
              <a:rPr lang="en-US" sz="1100" b="0" i="0" u="none" strike="noStrike" cap="none" dirty="0">
                <a:solidFill>
                  <a:schemeClr val="dk1"/>
                </a:solidFill>
                <a:latin typeface="Georgia"/>
                <a:ea typeface="Georgia"/>
                <a:cs typeface="Georgia"/>
                <a:sym typeface="Georgia"/>
              </a:rPr>
              <a:t>is </a:t>
            </a:r>
            <a:r>
              <a:rPr lang="en-US" sz="1100" b="0" i="1" u="none" strike="noStrike" cap="none" dirty="0">
                <a:solidFill>
                  <a:srgbClr val="009900"/>
                </a:solidFill>
                <a:latin typeface="Georgia"/>
                <a:ea typeface="Georgia"/>
                <a:cs typeface="Georgia"/>
                <a:sym typeface="Georgia"/>
              </a:rPr>
              <a:t>qualitative </a:t>
            </a:r>
            <a:r>
              <a:rPr lang="en-US" sz="1100" b="0" i="0" u="none" strike="noStrike" cap="none" dirty="0">
                <a:solidFill>
                  <a:schemeClr val="dk1"/>
                </a:solidFill>
                <a:latin typeface="Georgia"/>
                <a:ea typeface="Georgia"/>
                <a:cs typeface="Georgia"/>
                <a:sym typeface="Georgia"/>
              </a:rPr>
              <a:t>— e.g. email is one  of C = (</a:t>
            </a:r>
            <a:r>
              <a:rPr lang="en-US" sz="1100" b="0" i="0" u="none" strike="noStrike" cap="none" dirty="0">
                <a:solidFill>
                  <a:srgbClr val="990000"/>
                </a:solidFill>
                <a:latin typeface="Georgia"/>
                <a:ea typeface="Georgia"/>
                <a:cs typeface="Georgia"/>
                <a:sym typeface="Georgia"/>
              </a:rPr>
              <a:t>spam</a:t>
            </a:r>
            <a:r>
              <a:rPr lang="en-US" sz="1100" b="0" i="1" u="none" strike="noStrike" cap="none" dirty="0">
                <a:solidFill>
                  <a:schemeClr val="dk1"/>
                </a:solidFill>
                <a:latin typeface="Georgia"/>
                <a:ea typeface="Georgia"/>
                <a:cs typeface="Georgia"/>
                <a:sym typeface="Georgia"/>
              </a:rPr>
              <a:t>, </a:t>
            </a:r>
            <a:r>
              <a:rPr lang="en-US" sz="1100" b="0" i="0" u="none" strike="noStrike" cap="none" dirty="0">
                <a:solidFill>
                  <a:srgbClr val="990000"/>
                </a:solidFill>
                <a:latin typeface="Georgia"/>
                <a:ea typeface="Georgia"/>
                <a:cs typeface="Georgia"/>
                <a:sym typeface="Georgia"/>
              </a:rPr>
              <a:t>ham</a:t>
            </a:r>
            <a:r>
              <a:rPr lang="en-US" sz="1100" b="0" i="0" u="none" strike="noStrike" cap="none" dirty="0">
                <a:solidFill>
                  <a:schemeClr val="dk1"/>
                </a:solidFill>
                <a:latin typeface="Georgia"/>
                <a:ea typeface="Georgia"/>
                <a:cs typeface="Georgia"/>
                <a:sym typeface="Georgia"/>
              </a:rPr>
              <a:t>) (</a:t>
            </a:r>
            <a:r>
              <a:rPr lang="en-US" sz="1100" b="0" i="0" u="none" strike="noStrike" cap="none" dirty="0">
                <a:solidFill>
                  <a:srgbClr val="990000"/>
                </a:solidFill>
                <a:latin typeface="Georgia"/>
                <a:ea typeface="Georgia"/>
                <a:cs typeface="Georgia"/>
                <a:sym typeface="Georgia"/>
              </a:rPr>
              <a:t>ham</a:t>
            </a:r>
            <a:r>
              <a:rPr lang="en-US" sz="1100" b="0" i="0" u="none" strike="noStrike" cap="none" dirty="0">
                <a:solidFill>
                  <a:schemeClr val="dk1"/>
                </a:solidFill>
                <a:latin typeface="Georgia"/>
                <a:ea typeface="Georgia"/>
                <a:cs typeface="Georgia"/>
                <a:sym typeface="Georgia"/>
              </a:rPr>
              <a:t>=good email), digit class is one of  C  = {</a:t>
            </a:r>
            <a:r>
              <a:rPr lang="en-US" sz="1100" b="0" i="0" u="none" strike="noStrike" cap="none" dirty="0">
                <a:solidFill>
                  <a:srgbClr val="990000"/>
                </a:solidFill>
                <a:latin typeface="Georgia"/>
                <a:ea typeface="Georgia"/>
                <a:cs typeface="Georgia"/>
                <a:sym typeface="Georgia"/>
              </a:rPr>
              <a:t>0</a:t>
            </a:r>
            <a:r>
              <a:rPr lang="en-US" sz="1100" b="0" i="1" u="none" strike="noStrike" cap="none" dirty="0">
                <a:solidFill>
                  <a:schemeClr val="dk1"/>
                </a:solidFill>
                <a:latin typeface="Georgia"/>
                <a:ea typeface="Georgia"/>
                <a:cs typeface="Georgia"/>
                <a:sym typeface="Georgia"/>
              </a:rPr>
              <a:t>, </a:t>
            </a:r>
            <a:r>
              <a:rPr lang="en-US" sz="1100" b="0" i="0" u="none" strike="noStrike" cap="none" dirty="0">
                <a:solidFill>
                  <a:srgbClr val="990000"/>
                </a:solidFill>
                <a:latin typeface="Georgia"/>
                <a:ea typeface="Georgia"/>
                <a:cs typeface="Georgia"/>
                <a:sym typeface="Georgia"/>
              </a:rPr>
              <a:t>1</a:t>
            </a:r>
            <a:r>
              <a:rPr lang="en-US" sz="1100" b="0" i="1" u="none" strike="noStrike" cap="none" dirty="0">
                <a:solidFill>
                  <a:schemeClr val="dk1"/>
                </a:solidFill>
                <a:latin typeface="Georgia"/>
                <a:ea typeface="Georgia"/>
                <a:cs typeface="Georgia"/>
                <a:sym typeface="Georgia"/>
              </a:rPr>
              <a:t>, . . . , </a:t>
            </a:r>
            <a:r>
              <a:rPr lang="en-US" sz="1100" b="0" i="0" u="none" strike="noStrike" cap="none" dirty="0">
                <a:solidFill>
                  <a:srgbClr val="990000"/>
                </a:solidFill>
                <a:latin typeface="Georgia"/>
                <a:ea typeface="Georgia"/>
                <a:cs typeface="Georgia"/>
                <a:sym typeface="Georgia"/>
              </a:rPr>
              <a:t>9</a:t>
            </a:r>
            <a:r>
              <a:rPr lang="en-US" sz="1100" b="0" i="0" u="none" strike="noStrike" cap="none" dirty="0">
                <a:solidFill>
                  <a:schemeClr val="dk1"/>
                </a:solidFill>
                <a:latin typeface="Georgia"/>
                <a:ea typeface="Georgia"/>
                <a:cs typeface="Georgia"/>
                <a:sym typeface="Georgia"/>
              </a:rPr>
              <a:t>}. Our goals are to:</a:t>
            </a:r>
            <a:endParaRPr sz="1100" b="0" i="0" u="none" strike="noStrike" cap="none" dirty="0">
              <a:solidFill>
                <a:schemeClr val="dk1"/>
              </a:solidFill>
              <a:latin typeface="Georgia"/>
              <a:ea typeface="Georgia"/>
              <a:cs typeface="Georgia"/>
              <a:sym typeface="Georgia"/>
            </a:endParaRPr>
          </a:p>
          <a:p>
            <a:pPr marL="302260" marR="17780" lvl="0" indent="-132714" algn="l" rtl="0">
              <a:lnSpc>
                <a:spcPct val="102699"/>
              </a:lnSpc>
              <a:spcBef>
                <a:spcPts val="300"/>
              </a:spcBef>
              <a:spcAft>
                <a:spcPts val="0"/>
              </a:spcAft>
              <a:buClr>
                <a:srgbClr val="3333B2"/>
              </a:buClr>
              <a:buSzPts val="1000"/>
              <a:buFont typeface="Lucida Sans"/>
              <a:buChar char="•"/>
            </a:pPr>
            <a:r>
              <a:rPr lang="en-US" sz="1100" b="0" i="0" u="none" strike="noStrike" cap="none" dirty="0">
                <a:solidFill>
                  <a:schemeClr val="dk1"/>
                </a:solidFill>
                <a:latin typeface="Georgia"/>
                <a:ea typeface="Georgia"/>
                <a:cs typeface="Georgia"/>
                <a:sym typeface="Georgia"/>
              </a:rPr>
              <a:t>Build a classifier </a:t>
            </a:r>
            <a:r>
              <a:rPr lang="en-US" sz="1100" b="0" i="1" u="none" strike="noStrike" cap="none" dirty="0">
                <a:solidFill>
                  <a:schemeClr val="dk1"/>
                </a:solidFill>
                <a:latin typeface="Georgia"/>
                <a:ea typeface="Georgia"/>
                <a:cs typeface="Georgia"/>
                <a:sym typeface="Georgia"/>
              </a:rPr>
              <a:t>C</a:t>
            </a:r>
            <a:r>
              <a:rPr lang="en-US" sz="1100" b="0" i="0" u="none" strike="noStrike" cap="none" dirty="0">
                <a:solidFill>
                  <a:schemeClr val="dk1"/>
                </a:solidFill>
                <a:latin typeface="Georgia"/>
                <a:ea typeface="Georgia"/>
                <a:cs typeface="Georgia"/>
                <a:sym typeface="Georgia"/>
              </a:rPr>
              <a:t>(</a:t>
            </a:r>
            <a:r>
              <a:rPr lang="en-US" sz="1100" b="0" i="1" u="none" strike="noStrike" cap="none" dirty="0">
                <a:solidFill>
                  <a:schemeClr val="dk1"/>
                </a:solidFill>
                <a:latin typeface="Georgia"/>
                <a:ea typeface="Georgia"/>
                <a:cs typeface="Georgia"/>
                <a:sym typeface="Georgia"/>
              </a:rPr>
              <a:t>X</a:t>
            </a:r>
            <a:r>
              <a:rPr lang="en-US" sz="1100" b="0" i="0" u="none" strike="noStrike" cap="none" dirty="0">
                <a:solidFill>
                  <a:schemeClr val="dk1"/>
                </a:solidFill>
                <a:latin typeface="Georgia"/>
                <a:ea typeface="Georgia"/>
                <a:cs typeface="Georgia"/>
                <a:sym typeface="Georgia"/>
              </a:rPr>
              <a:t>) that assigns a class label from C    to  a future unlabeled observation </a:t>
            </a:r>
            <a:r>
              <a:rPr lang="en-US" sz="1100" b="0" i="1" u="none" strike="noStrike" cap="none" dirty="0">
                <a:solidFill>
                  <a:schemeClr val="dk1"/>
                </a:solidFill>
                <a:latin typeface="Georgia"/>
                <a:ea typeface="Georgia"/>
                <a:cs typeface="Georgia"/>
                <a:sym typeface="Georgia"/>
              </a:rPr>
              <a:t>X</a:t>
            </a:r>
            <a:r>
              <a:rPr lang="en-US" sz="1100" b="0" i="0" u="none" strike="noStrike" cap="none" dirty="0">
                <a:solidFill>
                  <a:schemeClr val="dk1"/>
                </a:solidFill>
                <a:latin typeface="Georgia"/>
                <a:ea typeface="Georgia"/>
                <a:cs typeface="Georgia"/>
                <a:sym typeface="Georgia"/>
              </a:rPr>
              <a:t>.</a:t>
            </a:r>
            <a:endParaRPr sz="1100" b="0" i="0" u="none" strike="noStrike" cap="none" dirty="0">
              <a:solidFill>
                <a:schemeClr val="dk1"/>
              </a:solidFill>
              <a:latin typeface="Georgia"/>
              <a:ea typeface="Georgia"/>
              <a:cs typeface="Georgia"/>
              <a:sym typeface="Georgia"/>
            </a:endParaRPr>
          </a:p>
          <a:p>
            <a:pPr marL="302260" marR="0" lvl="0" indent="-133348" algn="l" rtl="0">
              <a:lnSpc>
                <a:spcPct val="100000"/>
              </a:lnSpc>
              <a:spcBef>
                <a:spcPts val="330"/>
              </a:spcBef>
              <a:spcAft>
                <a:spcPts val="0"/>
              </a:spcAft>
              <a:buClr>
                <a:srgbClr val="3333B2"/>
              </a:buClr>
              <a:buSzPts val="1000"/>
              <a:buFont typeface="Lucida Sans"/>
              <a:buChar char="•"/>
            </a:pPr>
            <a:r>
              <a:rPr lang="en-US" sz="1100" b="0" i="0" u="none" strike="noStrike" cap="none" dirty="0">
                <a:solidFill>
                  <a:schemeClr val="dk1"/>
                </a:solidFill>
                <a:latin typeface="Georgia"/>
                <a:ea typeface="Georgia"/>
                <a:cs typeface="Georgia"/>
                <a:sym typeface="Georgia"/>
              </a:rPr>
              <a:t>Assess the uncertainty in each classification</a:t>
            </a:r>
            <a:endParaRPr sz="1100" b="0" i="0" u="none" strike="noStrike" cap="none" dirty="0">
              <a:solidFill>
                <a:schemeClr val="dk1"/>
              </a:solidFill>
              <a:latin typeface="Georgia"/>
              <a:ea typeface="Georgia"/>
              <a:cs typeface="Georgia"/>
              <a:sym typeface="Georgia"/>
            </a:endParaRPr>
          </a:p>
          <a:p>
            <a:pPr marL="302260" marR="0" lvl="0" indent="-133348" algn="l" rtl="0">
              <a:lnSpc>
                <a:spcPct val="100000"/>
              </a:lnSpc>
              <a:spcBef>
                <a:spcPts val="335"/>
              </a:spcBef>
              <a:spcAft>
                <a:spcPts val="0"/>
              </a:spcAft>
              <a:buClr>
                <a:srgbClr val="3333B2"/>
              </a:buClr>
              <a:buSzPts val="1000"/>
              <a:buFont typeface="Lucida Sans"/>
              <a:buChar char="•"/>
            </a:pPr>
            <a:r>
              <a:rPr lang="en-US" sz="1100" b="0" i="0" u="none" strike="noStrike" cap="none" dirty="0">
                <a:solidFill>
                  <a:schemeClr val="dk1"/>
                </a:solidFill>
                <a:latin typeface="Georgia"/>
                <a:ea typeface="Georgia"/>
                <a:cs typeface="Georgia"/>
                <a:sym typeface="Georgia"/>
              </a:rPr>
              <a:t>Understand the roles of the different predictors among</a:t>
            </a:r>
            <a:endParaRPr sz="1100" b="0" i="0" u="none" strike="noStrike" cap="none" dirty="0">
              <a:solidFill>
                <a:schemeClr val="dk1"/>
              </a:solidFill>
              <a:latin typeface="Georgia"/>
              <a:ea typeface="Georgia"/>
              <a:cs typeface="Georgia"/>
              <a:sym typeface="Georgia"/>
            </a:endParaRPr>
          </a:p>
          <a:p>
            <a:pPr marL="302260" marR="0" lvl="0" indent="0" algn="l" rtl="0">
              <a:lnSpc>
                <a:spcPct val="100000"/>
              </a:lnSpc>
              <a:spcBef>
                <a:spcPts val="35"/>
              </a:spcBef>
              <a:spcAft>
                <a:spcPts val="0"/>
              </a:spcAft>
              <a:buClr>
                <a:srgbClr val="000000"/>
              </a:buClr>
              <a:buSzPts val="1100"/>
              <a:buFont typeface="Arial"/>
              <a:buNone/>
            </a:pPr>
            <a:r>
              <a:rPr lang="en-US" sz="1100" b="0" i="1" u="none" strike="noStrike" cap="none" dirty="0">
                <a:solidFill>
                  <a:schemeClr val="dk1"/>
                </a:solidFill>
                <a:latin typeface="Georgia"/>
                <a:ea typeface="Georgia"/>
                <a:cs typeface="Georgia"/>
                <a:sym typeface="Georgia"/>
              </a:rPr>
              <a:t>X </a:t>
            </a:r>
            <a:r>
              <a:rPr lang="en-US" sz="1100" b="0" i="0" u="none" strike="noStrike" cap="none" dirty="0">
                <a:solidFill>
                  <a:schemeClr val="dk1"/>
                </a:solidFill>
                <a:latin typeface="Georgia"/>
                <a:ea typeface="Georgia"/>
                <a:cs typeface="Georgia"/>
                <a:sym typeface="Georgia"/>
              </a:rPr>
              <a:t>= (</a:t>
            </a:r>
            <a:r>
              <a:rPr lang="en-US" sz="1100" b="0" i="1" u="none" strike="noStrike" cap="none" dirty="0">
                <a:solidFill>
                  <a:schemeClr val="dk1"/>
                </a:solidFill>
                <a:latin typeface="Georgia"/>
                <a:ea typeface="Georgia"/>
                <a:cs typeface="Georgia"/>
                <a:sym typeface="Georgia"/>
              </a:rPr>
              <a:t>X</a:t>
            </a:r>
            <a:r>
              <a:rPr lang="en-US" sz="1200" b="0" i="0" u="none" strike="noStrike" cap="none" baseline="-25000" dirty="0">
                <a:solidFill>
                  <a:schemeClr val="dk1"/>
                </a:solidFill>
                <a:latin typeface="Georgia"/>
                <a:ea typeface="Georgia"/>
                <a:cs typeface="Georgia"/>
                <a:sym typeface="Georgia"/>
              </a:rPr>
              <a:t>1</a:t>
            </a:r>
            <a:r>
              <a:rPr lang="en-US" sz="1100" b="0" i="1" u="none" strike="noStrike" cap="none" dirty="0">
                <a:solidFill>
                  <a:schemeClr val="dk1"/>
                </a:solidFill>
                <a:latin typeface="Georgia"/>
                <a:ea typeface="Georgia"/>
                <a:cs typeface="Georgia"/>
                <a:sym typeface="Georgia"/>
              </a:rPr>
              <a:t>, X</a:t>
            </a:r>
            <a:r>
              <a:rPr lang="en-US" sz="1200" b="0" i="0" u="none" strike="noStrike" cap="none" baseline="-25000" dirty="0">
                <a:solidFill>
                  <a:schemeClr val="dk1"/>
                </a:solidFill>
                <a:latin typeface="Georgia"/>
                <a:ea typeface="Georgia"/>
                <a:cs typeface="Georgia"/>
                <a:sym typeface="Georgia"/>
              </a:rPr>
              <a:t>2</a:t>
            </a:r>
            <a:r>
              <a:rPr lang="en-US" sz="1100" b="0" i="1" u="none" strike="noStrike" cap="none" dirty="0">
                <a:solidFill>
                  <a:schemeClr val="dk1"/>
                </a:solidFill>
                <a:latin typeface="Georgia"/>
                <a:ea typeface="Georgia"/>
                <a:cs typeface="Georgia"/>
                <a:sym typeface="Georgia"/>
              </a:rPr>
              <a:t>, . . . , </a:t>
            </a:r>
            <a:r>
              <a:rPr lang="en-US" sz="1100" b="0" i="1" u="none" strike="noStrike" cap="none" dirty="0" err="1">
                <a:solidFill>
                  <a:schemeClr val="dk1"/>
                </a:solidFill>
                <a:latin typeface="Georgia"/>
                <a:ea typeface="Georgia"/>
                <a:cs typeface="Georgia"/>
                <a:sym typeface="Georgia"/>
              </a:rPr>
              <a:t>X</a:t>
            </a:r>
            <a:r>
              <a:rPr lang="en-US" sz="1200" b="0" i="1" u="none" strike="noStrike" cap="none" baseline="-25000" dirty="0" err="1">
                <a:solidFill>
                  <a:schemeClr val="dk1"/>
                </a:solidFill>
                <a:latin typeface="Georgia"/>
                <a:ea typeface="Georgia"/>
                <a:cs typeface="Georgia"/>
                <a:sym typeface="Georgia"/>
              </a:rPr>
              <a:t>p</a:t>
            </a:r>
            <a:r>
              <a:rPr lang="en-US" sz="1100" b="0" i="0" u="none" strike="noStrike" cap="none" dirty="0">
                <a:solidFill>
                  <a:schemeClr val="dk1"/>
                </a:solidFill>
                <a:latin typeface="Georgia"/>
                <a:ea typeface="Georgia"/>
                <a:cs typeface="Georgia"/>
                <a:sym typeface="Georgia"/>
              </a:rPr>
              <a:t>).</a:t>
            </a:r>
            <a:endParaRPr sz="1100" b="0" i="0" u="none" strike="noStrike" cap="none" dirty="0">
              <a:solidFill>
                <a:schemeClr val="dk1"/>
              </a:solidFill>
              <a:latin typeface="Georgia"/>
              <a:ea typeface="Georgia"/>
              <a:cs typeface="Georgia"/>
              <a:sym typeface="Georgia"/>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405"/>
        <p:cNvGrpSpPr/>
        <p:nvPr/>
      </p:nvGrpSpPr>
      <p:grpSpPr>
        <a:xfrm>
          <a:off x="0" y="0"/>
          <a:ext cx="0" cy="0"/>
          <a:chOff x="0" y="0"/>
          <a:chExt cx="0" cy="0"/>
        </a:xfrm>
      </p:grpSpPr>
      <p:sp>
        <p:nvSpPr>
          <p:cNvPr id="406" name="Google Shape;406;p45"/>
          <p:cNvSpPr txBox="1">
            <a:spLocks noGrp="1"/>
          </p:cNvSpPr>
          <p:nvPr>
            <p:ph type="title"/>
          </p:nvPr>
        </p:nvSpPr>
        <p:spPr>
          <a:xfrm>
            <a:off x="-18657" y="19255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 Example</a:t>
            </a:r>
            <a:endParaRPr>
              <a:solidFill>
                <a:srgbClr val="366092"/>
              </a:solidFill>
              <a:latin typeface="Georgia"/>
              <a:ea typeface="Georgia"/>
              <a:cs typeface="Georgia"/>
              <a:sym typeface="Georgia"/>
            </a:endParaRPr>
          </a:p>
        </p:txBody>
      </p:sp>
      <p:sp>
        <p:nvSpPr>
          <p:cNvPr id="407" name="Google Shape;407;p45"/>
          <p:cNvSpPr txBox="1">
            <a:spLocks noGrp="1"/>
          </p:cNvSpPr>
          <p:nvPr>
            <p:ph type="body" idx="1"/>
          </p:nvPr>
        </p:nvSpPr>
        <p:spPr>
          <a:xfrm>
            <a:off x="192151" y="864780"/>
            <a:ext cx="4375002"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Suppose we have the same occurrences table as in the previous slide </a:t>
            </a:r>
            <a:endParaRPr/>
          </a:p>
        </p:txBody>
      </p:sp>
      <p:graphicFrame>
        <p:nvGraphicFramePr>
          <p:cNvPr id="408" name="Google Shape;408;p45"/>
          <p:cNvGraphicFramePr/>
          <p:nvPr/>
        </p:nvGraphicFramePr>
        <p:xfrm>
          <a:off x="312594" y="1501775"/>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09" name="Google Shape;409;p45"/>
          <p:cNvSpPr/>
          <p:nvPr/>
        </p:nvSpPr>
        <p:spPr>
          <a:xfrm>
            <a:off x="977824" y="1830179"/>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0" name="Google Shape;410;p45"/>
          <p:cNvSpPr/>
          <p:nvPr/>
        </p:nvSpPr>
        <p:spPr>
          <a:xfrm>
            <a:off x="790792" y="1969273"/>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1" name="Google Shape;411;p45"/>
          <p:cNvSpPr/>
          <p:nvPr/>
        </p:nvSpPr>
        <p:spPr>
          <a:xfrm>
            <a:off x="1008153" y="199353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2" name="Google Shape;412;p45"/>
          <p:cNvSpPr/>
          <p:nvPr/>
        </p:nvSpPr>
        <p:spPr>
          <a:xfrm>
            <a:off x="857841" y="215178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3" name="Google Shape;413;p45"/>
          <p:cNvSpPr/>
          <p:nvPr/>
        </p:nvSpPr>
        <p:spPr>
          <a:xfrm>
            <a:off x="876580"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4" name="Google Shape;414;p45"/>
          <p:cNvSpPr/>
          <p:nvPr/>
        </p:nvSpPr>
        <p:spPr>
          <a:xfrm>
            <a:off x="1063721" y="214463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5" name="Google Shape;415;p45"/>
          <p:cNvSpPr/>
          <p:nvPr/>
        </p:nvSpPr>
        <p:spPr>
          <a:xfrm>
            <a:off x="1068812"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6" name="Google Shape;416;p45"/>
          <p:cNvSpPr/>
          <p:nvPr/>
        </p:nvSpPr>
        <p:spPr>
          <a:xfrm>
            <a:off x="1372108" y="224245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17" name="Google Shape;417;p45"/>
          <p:cNvCxnSpPr/>
          <p:nvPr/>
        </p:nvCxnSpPr>
        <p:spPr>
          <a:xfrm>
            <a:off x="313859" y="1508898"/>
            <a:ext cx="443462" cy="294041"/>
          </a:xfrm>
          <a:prstGeom prst="straightConnector1">
            <a:avLst/>
          </a:prstGeom>
          <a:noFill/>
          <a:ln w="9525" cap="flat" cmpd="sng">
            <a:solidFill>
              <a:srgbClr val="4A7DBA"/>
            </a:solidFill>
            <a:prstDash val="solid"/>
            <a:round/>
            <a:headEnd type="none" w="sm" len="sm"/>
            <a:tailEnd type="none" w="sm" len="sm"/>
          </a:ln>
        </p:spPr>
      </p:cxnSp>
      <p:sp>
        <p:nvSpPr>
          <p:cNvPr id="418" name="Google Shape;418;p45"/>
          <p:cNvSpPr txBox="1"/>
          <p:nvPr/>
        </p:nvSpPr>
        <p:spPr>
          <a:xfrm>
            <a:off x="464609" y="1455675"/>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19" name="Google Shape;419;p45"/>
          <p:cNvSpPr txBox="1"/>
          <p:nvPr/>
        </p:nvSpPr>
        <p:spPr>
          <a:xfrm>
            <a:off x="255479" y="156623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graphicFrame>
        <p:nvGraphicFramePr>
          <p:cNvPr id="420" name="Google Shape;420;p45"/>
          <p:cNvGraphicFramePr/>
          <p:nvPr/>
        </p:nvGraphicFramePr>
        <p:xfrm>
          <a:off x="2245132" y="152029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21" name="Google Shape;421;p45"/>
          <p:cNvSpPr/>
          <p:nvPr/>
        </p:nvSpPr>
        <p:spPr>
          <a:xfrm>
            <a:off x="2910361" y="184870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2" name="Google Shape;422;p45"/>
          <p:cNvSpPr/>
          <p:nvPr/>
        </p:nvSpPr>
        <p:spPr>
          <a:xfrm>
            <a:off x="2723329" y="198779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3" name="Google Shape;423;p45"/>
          <p:cNvSpPr/>
          <p:nvPr/>
        </p:nvSpPr>
        <p:spPr>
          <a:xfrm>
            <a:off x="2940691" y="201206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4" name="Google Shape;424;p45"/>
          <p:cNvSpPr/>
          <p:nvPr/>
        </p:nvSpPr>
        <p:spPr>
          <a:xfrm>
            <a:off x="2790379" y="217031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5" name="Google Shape;425;p45"/>
          <p:cNvSpPr/>
          <p:nvPr/>
        </p:nvSpPr>
        <p:spPr>
          <a:xfrm>
            <a:off x="2809118"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6" name="Google Shape;426;p45"/>
          <p:cNvSpPr/>
          <p:nvPr/>
        </p:nvSpPr>
        <p:spPr>
          <a:xfrm>
            <a:off x="2996259" y="2163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7" name="Google Shape;427;p45"/>
          <p:cNvSpPr/>
          <p:nvPr/>
        </p:nvSpPr>
        <p:spPr>
          <a:xfrm>
            <a:off x="3001350"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8" name="Google Shape;428;p45"/>
          <p:cNvSpPr/>
          <p:nvPr/>
        </p:nvSpPr>
        <p:spPr>
          <a:xfrm>
            <a:off x="3304645" y="226097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29" name="Google Shape;429;p45"/>
          <p:cNvCxnSpPr/>
          <p:nvPr/>
        </p:nvCxnSpPr>
        <p:spPr>
          <a:xfrm>
            <a:off x="2246396" y="1527421"/>
            <a:ext cx="443462" cy="294041"/>
          </a:xfrm>
          <a:prstGeom prst="straightConnector1">
            <a:avLst/>
          </a:prstGeom>
          <a:noFill/>
          <a:ln w="9525" cap="flat" cmpd="sng">
            <a:solidFill>
              <a:srgbClr val="4A7DBA"/>
            </a:solidFill>
            <a:prstDash val="solid"/>
            <a:round/>
            <a:headEnd type="none" w="sm" len="sm"/>
            <a:tailEnd type="none" w="sm" len="sm"/>
          </a:ln>
        </p:spPr>
      </p:cxnSp>
      <p:sp>
        <p:nvSpPr>
          <p:cNvPr id="430" name="Google Shape;430;p45"/>
          <p:cNvSpPr txBox="1"/>
          <p:nvPr/>
        </p:nvSpPr>
        <p:spPr>
          <a:xfrm>
            <a:off x="2397147" y="147419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31" name="Google Shape;431;p45"/>
          <p:cNvSpPr txBox="1"/>
          <p:nvPr/>
        </p:nvSpPr>
        <p:spPr>
          <a:xfrm>
            <a:off x="2188016" y="158475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32" name="Google Shape;432;p45"/>
          <p:cNvSpPr txBox="1"/>
          <p:nvPr/>
        </p:nvSpPr>
        <p:spPr>
          <a:xfrm>
            <a:off x="700778" y="2491460"/>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
        <p:nvSpPr>
          <p:cNvPr id="433" name="Google Shape;433;p45"/>
          <p:cNvSpPr txBox="1"/>
          <p:nvPr/>
        </p:nvSpPr>
        <p:spPr>
          <a:xfrm>
            <a:off x="3607609" y="1844773"/>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3+0=3</a:t>
            </a:r>
            <a:endParaRPr sz="1400" b="0" i="0" u="none" strike="noStrike" cap="none">
              <a:solidFill>
                <a:srgbClr val="000000"/>
              </a:solidFill>
              <a:latin typeface="Arial"/>
              <a:ea typeface="Arial"/>
              <a:cs typeface="Arial"/>
              <a:sym typeface="Arial"/>
            </a:endParaRPr>
          </a:p>
        </p:txBody>
      </p:sp>
      <p:sp>
        <p:nvSpPr>
          <p:cNvPr id="434" name="Google Shape;434;p45"/>
          <p:cNvSpPr txBox="1"/>
          <p:nvPr/>
        </p:nvSpPr>
        <p:spPr>
          <a:xfrm>
            <a:off x="3605727" y="2185794"/>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4+1=5</a:t>
            </a:r>
            <a:endParaRPr sz="1400" b="0" i="0" u="none" strike="noStrike" cap="none">
              <a:solidFill>
                <a:srgbClr val="000000"/>
              </a:solidFill>
              <a:latin typeface="Arial"/>
              <a:ea typeface="Arial"/>
              <a:cs typeface="Arial"/>
              <a:sym typeface="Arial"/>
            </a:endParaRPr>
          </a:p>
        </p:txBody>
      </p:sp>
      <p:sp>
        <p:nvSpPr>
          <p:cNvPr id="435" name="Google Shape;435;p45"/>
          <p:cNvSpPr txBox="1"/>
          <p:nvPr/>
        </p:nvSpPr>
        <p:spPr>
          <a:xfrm>
            <a:off x="2725928" y="2514311"/>
            <a:ext cx="43219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900"/>
              <a:buFont typeface="Arial"/>
              <a:buNone/>
            </a:pPr>
            <a:r>
              <a:rPr lang="en-US" sz="900" b="0" i="0" u="none" strike="noStrike" cap="none">
                <a:solidFill>
                  <a:schemeClr val="dk1"/>
                </a:solidFill>
                <a:latin typeface="Georgia"/>
                <a:ea typeface="Georgia"/>
                <a:cs typeface="Georgia"/>
                <a:sym typeface="Georgia"/>
              </a:rPr>
              <a:t>3+4=7</a:t>
            </a:r>
            <a:endParaRPr sz="1400" b="0" i="0" u="none" strike="noStrike" cap="none">
              <a:solidFill>
                <a:srgbClr val="000000"/>
              </a:solidFill>
              <a:latin typeface="Arial"/>
              <a:ea typeface="Arial"/>
              <a:cs typeface="Arial"/>
              <a:sym typeface="Arial"/>
            </a:endParaRPr>
          </a:p>
        </p:txBody>
      </p:sp>
      <p:sp>
        <p:nvSpPr>
          <p:cNvPr id="436" name="Google Shape;436;p45"/>
          <p:cNvSpPr txBox="1"/>
          <p:nvPr/>
        </p:nvSpPr>
        <p:spPr>
          <a:xfrm>
            <a:off x="3158126" y="2509983"/>
            <a:ext cx="447601"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0+1=1</a:t>
            </a:r>
            <a:endParaRPr sz="1400" b="0" i="0" u="none" strike="noStrike" cap="none">
              <a:solidFill>
                <a:srgbClr val="000000"/>
              </a:solidFill>
              <a:latin typeface="Arial"/>
              <a:ea typeface="Arial"/>
              <a:cs typeface="Arial"/>
              <a:sym typeface="Arial"/>
            </a:endParaRPr>
          </a:p>
        </p:txBody>
      </p:sp>
      <p:sp>
        <p:nvSpPr>
          <p:cNvPr id="437" name="Google Shape;437;p45"/>
          <p:cNvSpPr txBox="1"/>
          <p:nvPr/>
        </p:nvSpPr>
        <p:spPr>
          <a:xfrm>
            <a:off x="3707633" y="2556552"/>
            <a:ext cx="91996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7+1=3+5=8</a:t>
            </a:r>
            <a:endParaRPr sz="1400" b="0" i="0" u="none" strike="noStrike" cap="none">
              <a:solidFill>
                <a:srgbClr val="000000"/>
              </a:solidFill>
              <a:latin typeface="Arial"/>
              <a:ea typeface="Arial"/>
              <a:cs typeface="Arial"/>
              <a:sym typeface="Arial"/>
            </a:endParaRPr>
          </a:p>
        </p:txBody>
      </p:sp>
      <p:cxnSp>
        <p:nvCxnSpPr>
          <p:cNvPr id="438" name="Google Shape;438;p45"/>
          <p:cNvCxnSpPr/>
          <p:nvPr/>
        </p:nvCxnSpPr>
        <p:spPr>
          <a:xfrm>
            <a:off x="1779711" y="1954107"/>
            <a:ext cx="408305" cy="0"/>
          </a:xfrm>
          <a:prstGeom prst="straightConnector1">
            <a:avLst/>
          </a:prstGeom>
          <a:noFill/>
          <a:ln w="9525" cap="flat" cmpd="sng">
            <a:solidFill>
              <a:srgbClr val="4A7DBA"/>
            </a:solidFill>
            <a:prstDash val="solid"/>
            <a:round/>
            <a:headEnd type="none" w="sm" len="sm"/>
            <a:tailEnd type="triangle" w="med" len="med"/>
          </a:ln>
        </p:spPr>
      </p:cxnSp>
      <p:sp>
        <p:nvSpPr>
          <p:cNvPr id="439" name="Google Shape;439;p45"/>
          <p:cNvSpPr txBox="1"/>
          <p:nvPr/>
        </p:nvSpPr>
        <p:spPr>
          <a:xfrm>
            <a:off x="2322545" y="2521809"/>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444"/>
        <p:cNvGrpSpPr/>
        <p:nvPr/>
      </p:nvGrpSpPr>
      <p:grpSpPr>
        <a:xfrm>
          <a:off x="0" y="0"/>
          <a:ext cx="0" cy="0"/>
          <a:chOff x="0" y="0"/>
          <a:chExt cx="0" cy="0"/>
        </a:xfrm>
      </p:grpSpPr>
      <p:sp>
        <p:nvSpPr>
          <p:cNvPr id="445" name="Google Shape;445;p46"/>
          <p:cNvSpPr txBox="1">
            <a:spLocks noGrp="1"/>
          </p:cNvSpPr>
          <p:nvPr>
            <p:ph type="title"/>
          </p:nvPr>
        </p:nvSpPr>
        <p:spPr>
          <a:xfrm>
            <a:off x="-26416" y="29855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446" name="Google Shape;446;p46"/>
          <p:cNvSpPr txBox="1">
            <a:spLocks noGrp="1"/>
          </p:cNvSpPr>
          <p:nvPr>
            <p:ph type="body" idx="1"/>
          </p:nvPr>
        </p:nvSpPr>
        <p:spPr>
          <a:xfrm>
            <a:off x="166704" y="877129"/>
            <a:ext cx="1778182" cy="643322"/>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Convert absolute frequencies to relative, dividing by the grand total </a:t>
            </a:r>
            <a:endParaRPr/>
          </a:p>
        </p:txBody>
      </p:sp>
      <p:graphicFrame>
        <p:nvGraphicFramePr>
          <p:cNvPr id="447" name="Google Shape;447;p46"/>
          <p:cNvGraphicFramePr/>
          <p:nvPr/>
        </p:nvGraphicFramePr>
        <p:xfrm>
          <a:off x="276577" y="1612116"/>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448" name="Google Shape;448;p46"/>
          <p:cNvCxnSpPr/>
          <p:nvPr/>
        </p:nvCxnSpPr>
        <p:spPr>
          <a:xfrm>
            <a:off x="277841" y="1619239"/>
            <a:ext cx="443462" cy="294041"/>
          </a:xfrm>
          <a:prstGeom prst="straightConnector1">
            <a:avLst/>
          </a:prstGeom>
          <a:noFill/>
          <a:ln w="9525" cap="flat" cmpd="sng">
            <a:solidFill>
              <a:srgbClr val="4A7DBA"/>
            </a:solidFill>
            <a:prstDash val="solid"/>
            <a:round/>
            <a:headEnd type="none" w="sm" len="sm"/>
            <a:tailEnd type="none" w="sm" len="sm"/>
          </a:ln>
        </p:spPr>
      </p:cxnSp>
      <p:sp>
        <p:nvSpPr>
          <p:cNvPr id="449" name="Google Shape;449;p46"/>
          <p:cNvSpPr txBox="1"/>
          <p:nvPr/>
        </p:nvSpPr>
        <p:spPr>
          <a:xfrm>
            <a:off x="428592" y="1566016"/>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50" name="Google Shape;450;p46"/>
          <p:cNvSpPr txBox="1"/>
          <p:nvPr/>
        </p:nvSpPr>
        <p:spPr>
          <a:xfrm>
            <a:off x="219461" y="167657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51" name="Google Shape;451;p46"/>
          <p:cNvSpPr txBox="1"/>
          <p:nvPr/>
        </p:nvSpPr>
        <p:spPr>
          <a:xfrm>
            <a:off x="1623826" y="1937041"/>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52" name="Google Shape;452;p46"/>
          <p:cNvSpPr txBox="1"/>
          <p:nvPr/>
        </p:nvSpPr>
        <p:spPr>
          <a:xfrm>
            <a:off x="1650581" y="2272508"/>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53" name="Google Shape;453;p46"/>
          <p:cNvSpPr txBox="1"/>
          <p:nvPr/>
        </p:nvSpPr>
        <p:spPr>
          <a:xfrm>
            <a:off x="732677" y="2607975"/>
            <a:ext cx="39894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54" name="Google Shape;454;p46"/>
          <p:cNvSpPr txBox="1"/>
          <p:nvPr/>
        </p:nvSpPr>
        <p:spPr>
          <a:xfrm>
            <a:off x="1189571" y="2601801"/>
            <a:ext cx="41746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55" name="Google Shape;455;p46"/>
          <p:cNvSpPr txBox="1"/>
          <p:nvPr/>
        </p:nvSpPr>
        <p:spPr>
          <a:xfrm>
            <a:off x="1731683" y="2601800"/>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2053307" y="967941"/>
            <a:ext cx="2635658"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Fill the joint by the product of marginals </a:t>
            </a:r>
            <a:endParaRPr sz="1400" b="0" i="0" u="none" strike="noStrike" cap="none">
              <a:solidFill>
                <a:srgbClr val="000000"/>
              </a:solidFill>
              <a:latin typeface="Arial"/>
              <a:ea typeface="Arial"/>
              <a:cs typeface="Arial"/>
              <a:sym typeface="Arial"/>
            </a:endParaRPr>
          </a:p>
        </p:txBody>
      </p:sp>
      <p:graphicFrame>
        <p:nvGraphicFramePr>
          <p:cNvPr id="457" name="Google Shape;457;p46"/>
          <p:cNvGraphicFramePr/>
          <p:nvPr/>
        </p:nvGraphicFramePr>
        <p:xfrm>
          <a:off x="2753982" y="161544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458" name="Google Shape;458;p46"/>
          <p:cNvCxnSpPr/>
          <p:nvPr/>
        </p:nvCxnSpPr>
        <p:spPr>
          <a:xfrm>
            <a:off x="2755246" y="1622571"/>
            <a:ext cx="443462" cy="294041"/>
          </a:xfrm>
          <a:prstGeom prst="straightConnector1">
            <a:avLst/>
          </a:prstGeom>
          <a:noFill/>
          <a:ln w="9525" cap="flat" cmpd="sng">
            <a:solidFill>
              <a:srgbClr val="4A7DBA"/>
            </a:solidFill>
            <a:prstDash val="solid"/>
            <a:round/>
            <a:headEnd type="none" w="sm" len="sm"/>
            <a:tailEnd type="none" w="sm" len="sm"/>
          </a:ln>
        </p:spPr>
      </p:cxnSp>
      <p:sp>
        <p:nvSpPr>
          <p:cNvPr id="459" name="Google Shape;459;p46"/>
          <p:cNvSpPr txBox="1"/>
          <p:nvPr/>
        </p:nvSpPr>
        <p:spPr>
          <a:xfrm>
            <a:off x="2905997" y="156934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60" name="Google Shape;460;p46"/>
          <p:cNvSpPr txBox="1"/>
          <p:nvPr/>
        </p:nvSpPr>
        <p:spPr>
          <a:xfrm>
            <a:off x="2696866" y="167990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61" name="Google Shape;461;p46"/>
          <p:cNvSpPr txBox="1"/>
          <p:nvPr/>
        </p:nvSpPr>
        <p:spPr>
          <a:xfrm>
            <a:off x="4101231" y="194037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62" name="Google Shape;462;p46"/>
          <p:cNvSpPr txBox="1"/>
          <p:nvPr/>
        </p:nvSpPr>
        <p:spPr>
          <a:xfrm>
            <a:off x="4105494" y="2272507"/>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63" name="Google Shape;463;p46"/>
          <p:cNvSpPr txBox="1"/>
          <p:nvPr/>
        </p:nvSpPr>
        <p:spPr>
          <a:xfrm>
            <a:off x="3210082" y="2611306"/>
            <a:ext cx="35227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64" name="Google Shape;464;p46"/>
          <p:cNvSpPr txBox="1"/>
          <p:nvPr/>
        </p:nvSpPr>
        <p:spPr>
          <a:xfrm>
            <a:off x="3666976" y="260513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65" name="Google Shape;465;p46"/>
          <p:cNvSpPr txBox="1"/>
          <p:nvPr/>
        </p:nvSpPr>
        <p:spPr>
          <a:xfrm>
            <a:off x="4196870" y="2565809"/>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pic>
        <p:nvPicPr>
          <p:cNvPr id="466" name="Google Shape;466;p46"/>
          <p:cNvPicPr preferRelativeResize="0"/>
          <p:nvPr/>
        </p:nvPicPr>
        <p:blipFill rotWithShape="1">
          <a:blip r:embed="rId3">
            <a:alphaModFix/>
          </a:blip>
          <a:srcRect/>
          <a:stretch/>
        </p:blipFill>
        <p:spPr>
          <a:xfrm>
            <a:off x="3228605" y="1898353"/>
            <a:ext cx="339926" cy="326978"/>
          </a:xfrm>
          <a:prstGeom prst="rect">
            <a:avLst/>
          </a:prstGeom>
          <a:noFill/>
          <a:ln>
            <a:noFill/>
          </a:ln>
        </p:spPr>
      </p:pic>
      <p:pic>
        <p:nvPicPr>
          <p:cNvPr id="467" name="Google Shape;467;p46"/>
          <p:cNvPicPr preferRelativeResize="0"/>
          <p:nvPr/>
        </p:nvPicPr>
        <p:blipFill rotWithShape="1">
          <a:blip r:embed="rId4">
            <a:alphaModFix/>
          </a:blip>
          <a:srcRect/>
          <a:stretch/>
        </p:blipFill>
        <p:spPr>
          <a:xfrm>
            <a:off x="3714164" y="1902750"/>
            <a:ext cx="271255" cy="318184"/>
          </a:xfrm>
          <a:prstGeom prst="rect">
            <a:avLst/>
          </a:prstGeom>
          <a:noFill/>
          <a:ln>
            <a:noFill/>
          </a:ln>
        </p:spPr>
      </p:pic>
      <p:pic>
        <p:nvPicPr>
          <p:cNvPr id="468" name="Google Shape;468;p46"/>
          <p:cNvPicPr preferRelativeResize="0"/>
          <p:nvPr/>
        </p:nvPicPr>
        <p:blipFill rotWithShape="1">
          <a:blip r:embed="rId5">
            <a:alphaModFix/>
          </a:blip>
          <a:srcRect/>
          <a:stretch/>
        </p:blipFill>
        <p:spPr>
          <a:xfrm>
            <a:off x="3248872" y="2207065"/>
            <a:ext cx="313484" cy="320804"/>
          </a:xfrm>
          <a:prstGeom prst="rect">
            <a:avLst/>
          </a:prstGeom>
          <a:noFill/>
          <a:ln>
            <a:noFill/>
          </a:ln>
        </p:spPr>
      </p:pic>
      <p:pic>
        <p:nvPicPr>
          <p:cNvPr id="469" name="Google Shape;469;p46"/>
          <p:cNvPicPr preferRelativeResize="0"/>
          <p:nvPr/>
        </p:nvPicPr>
        <p:blipFill rotWithShape="1">
          <a:blip r:embed="rId6">
            <a:alphaModFix/>
          </a:blip>
          <a:srcRect/>
          <a:stretch/>
        </p:blipFill>
        <p:spPr>
          <a:xfrm>
            <a:off x="3714164" y="2207065"/>
            <a:ext cx="306654" cy="320804"/>
          </a:xfrm>
          <a:prstGeom prst="rect">
            <a:avLst/>
          </a:prstGeom>
          <a:noFill/>
          <a:ln>
            <a:noFill/>
          </a:ln>
        </p:spPr>
      </p:pic>
      <p:cxnSp>
        <p:nvCxnSpPr>
          <p:cNvPr id="470" name="Google Shape;470;p46"/>
          <p:cNvCxnSpPr/>
          <p:nvPr/>
        </p:nvCxnSpPr>
        <p:spPr>
          <a:xfrm>
            <a:off x="2048628" y="2075384"/>
            <a:ext cx="575705"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474"/>
        <p:cNvGrpSpPr/>
        <p:nvPr/>
      </p:nvGrpSpPr>
      <p:grpSpPr>
        <a:xfrm>
          <a:off x="0" y="0"/>
          <a:ext cx="0" cy="0"/>
          <a:chOff x="0" y="0"/>
          <a:chExt cx="0" cy="0"/>
        </a:xfrm>
      </p:grpSpPr>
      <p:sp>
        <p:nvSpPr>
          <p:cNvPr id="475" name="Google Shape;475;p47"/>
          <p:cNvSpPr txBox="1"/>
          <p:nvPr/>
        </p:nvSpPr>
        <p:spPr>
          <a:xfrm>
            <a:off x="0" y="130175"/>
            <a:ext cx="46101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66092"/>
                </a:solidFill>
                <a:latin typeface="Georgia"/>
                <a:ea typeface="Georgia"/>
                <a:cs typeface="Georgia"/>
                <a:sym typeface="Georgia"/>
              </a:rPr>
              <a:t>Bayes Optimal Classifier</a:t>
            </a:r>
            <a:endParaRPr sz="1400" b="0" i="0" u="none" strike="noStrike" cap="none">
              <a:solidFill>
                <a:srgbClr val="000000"/>
              </a:solidFill>
              <a:latin typeface="Arial"/>
              <a:ea typeface="Arial"/>
              <a:cs typeface="Arial"/>
              <a:sym typeface="Arial"/>
            </a:endParaRPr>
          </a:p>
        </p:txBody>
      </p:sp>
      <p:pic>
        <p:nvPicPr>
          <p:cNvPr id="476" name="Google Shape;476;p47"/>
          <p:cNvPicPr preferRelativeResize="0"/>
          <p:nvPr/>
        </p:nvPicPr>
        <p:blipFill rotWithShape="1">
          <a:blip r:embed="rId3">
            <a:alphaModFix/>
          </a:blip>
          <a:srcRect l="10570" t="19931" r="5830" b="21609"/>
          <a:stretch/>
        </p:blipFill>
        <p:spPr>
          <a:xfrm>
            <a:off x="781050" y="587374"/>
            <a:ext cx="2971800" cy="268804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2"/>
          <p:cNvSpPr txBox="1">
            <a:spLocks noGrp="1"/>
          </p:cNvSpPr>
          <p:nvPr>
            <p:ph type="title"/>
          </p:nvPr>
        </p:nvSpPr>
        <p:spPr>
          <a:xfrm>
            <a:off x="0" y="282575"/>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a:t>
            </a:r>
            <a:r>
              <a:rPr lang="en-US" dirty="0">
                <a:solidFill>
                  <a:srgbClr val="366092"/>
                </a:solidFill>
              </a:rPr>
              <a:t>: The Basic Idea</a:t>
            </a:r>
            <a:endParaRPr dirty="0">
              <a:solidFill>
                <a:srgbClr val="366092"/>
              </a:solidFill>
              <a:latin typeface="Georgia"/>
              <a:ea typeface="Georgia"/>
              <a:cs typeface="Georgia"/>
              <a:sym typeface="Georgia"/>
            </a:endParaRPr>
          </a:p>
        </p:txBody>
      </p:sp>
      <p:sp>
        <p:nvSpPr>
          <p:cNvPr id="544" name="Google Shape;544;p52"/>
          <p:cNvSpPr txBox="1"/>
          <p:nvPr/>
        </p:nvSpPr>
        <p:spPr>
          <a:xfrm>
            <a:off x="419200" y="775025"/>
            <a:ext cx="40359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For a given new record to be classified, find other records like it (i.e., same values for the predictors)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What is the prevalent class among those records?</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dirty="0">
                <a:solidFill>
                  <a:srgbClr val="000000"/>
                </a:solidFill>
                <a:latin typeface="PMingLiU"/>
                <a:ea typeface="PMingLiU"/>
                <a:cs typeface="PMingLiU"/>
                <a:sym typeface="PMingLiU"/>
              </a:rPr>
              <a:t>Assign that class to your new record</a:t>
            </a:r>
            <a:endParaRPr sz="1400" b="0" i="0" u="none" strike="noStrike" cap="none" dirty="0">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PMingLiU"/>
              <a:ea typeface="PMingLiU"/>
              <a:cs typeface="PMingLiU"/>
              <a:sym typeface="PMingLiU"/>
            </a:endParaRPr>
          </a:p>
        </p:txBody>
      </p:sp>
    </p:spTree>
    <p:extLst>
      <p:ext uri="{BB962C8B-B14F-4D97-AF65-F5344CB8AC3E}">
        <p14:creationId xmlns:p14="http://schemas.microsoft.com/office/powerpoint/2010/main" val="3751882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11860" y="256748"/>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2" name="Google Shape;482;p48"/>
          <p:cNvSpPr txBox="1">
            <a:spLocks noGrp="1"/>
          </p:cNvSpPr>
          <p:nvPr>
            <p:ph type="body" idx="1"/>
          </p:nvPr>
        </p:nvSpPr>
        <p:spPr>
          <a:xfrm>
            <a:off x="171450" y="646420"/>
            <a:ext cx="4343007" cy="137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u="sng">
                <a:solidFill>
                  <a:schemeClr val="hlink"/>
                </a:solidFill>
                <a:latin typeface="Georgia"/>
                <a:ea typeface="Georgia"/>
                <a:cs typeface="Georgia"/>
                <a:sym typeface="Georgia"/>
                <a:hlinkClick r:id="rId3"/>
              </a:rPr>
              <a:t>Naive Bayes classifier on Wiki</a:t>
            </a:r>
            <a:endParaRPr sz="1000">
              <a:latin typeface="Georgia"/>
              <a:ea typeface="Georgia"/>
              <a:cs typeface="Georgia"/>
              <a:sym typeface="Georgia"/>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If we have many features, each taking on many values,  our occurrence table will be sparse. This means, most of the cells will have zero frequency.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Having the direct estimated Bayes classifier will compare zeros in most of the cases.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 That is why we better assume independence to estimate the probabilities.  </a:t>
            </a:r>
            <a:endParaRPr sz="1000">
              <a:latin typeface="Georgia"/>
              <a:ea typeface="Georgia"/>
              <a:cs typeface="Georgia"/>
              <a:sym typeface="Georgia"/>
            </a:endParaRPr>
          </a:p>
        </p:txBody>
      </p:sp>
      <p:pic>
        <p:nvPicPr>
          <p:cNvPr id="483" name="Google Shape;483;p48" descr="73.png"/>
          <p:cNvPicPr preferRelativeResize="0"/>
          <p:nvPr/>
        </p:nvPicPr>
        <p:blipFill rotWithShape="1">
          <a:blip r:embed="rId4">
            <a:alphaModFix/>
          </a:blip>
          <a:srcRect/>
          <a:stretch/>
        </p:blipFill>
        <p:spPr>
          <a:xfrm>
            <a:off x="1390650" y="2035175"/>
            <a:ext cx="1769176" cy="112907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7583" y="209697"/>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9" name="Google Shape;489;p49"/>
          <p:cNvSpPr txBox="1">
            <a:spLocks noGrp="1"/>
          </p:cNvSpPr>
          <p:nvPr>
            <p:ph type="body" idx="1"/>
          </p:nvPr>
        </p:nvSpPr>
        <p:spPr>
          <a:xfrm>
            <a:off x="223565" y="801770"/>
            <a:ext cx="4291285" cy="1038473"/>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Suppose, we have the following occurrence table for the first class </a:t>
            </a:r>
            <a:endParaRPr/>
          </a:p>
          <a:p>
            <a:pPr marL="0" lvl="0" indent="0" algn="l" rtl="0">
              <a:lnSpc>
                <a:spcPct val="100000"/>
              </a:lnSpc>
              <a:spcBef>
                <a:spcPts val="0"/>
              </a:spcBef>
              <a:spcAft>
                <a:spcPts val="0"/>
              </a:spcAft>
              <a:buSzPts val="1400"/>
              <a:buNone/>
            </a:pPr>
            <a:r>
              <a:rPr lang="en-US">
                <a:latin typeface="Georgia"/>
                <a:ea typeface="Georgia"/>
                <a:cs typeface="Georgia"/>
                <a:sym typeface="Georgia"/>
              </a:rPr>
              <a:t>If combination for some value x</a:t>
            </a:r>
            <a:r>
              <a:rPr lang="en-US" baseline="-25000">
                <a:latin typeface="Georgia"/>
                <a:ea typeface="Georgia"/>
                <a:cs typeface="Georgia"/>
                <a:sym typeface="Georgia"/>
              </a:rPr>
              <a:t>i</a:t>
            </a:r>
            <a:r>
              <a:rPr lang="en-US">
                <a:latin typeface="Georgia"/>
                <a:ea typeface="Georgia"/>
                <a:cs typeface="Georgia"/>
                <a:sym typeface="Georgia"/>
              </a:rPr>
              <a:t> of variable X, and some value y</a:t>
            </a:r>
            <a:r>
              <a:rPr lang="en-US" baseline="-25000">
                <a:latin typeface="Georgia"/>
                <a:ea typeface="Georgia"/>
                <a:cs typeface="Georgia"/>
                <a:sym typeface="Georgia"/>
              </a:rPr>
              <a:t>i</a:t>
            </a:r>
            <a:r>
              <a:rPr lang="en-US">
                <a:latin typeface="Georgia"/>
                <a:ea typeface="Georgia"/>
                <a:cs typeface="Georgia"/>
                <a:sym typeface="Georgia"/>
              </a:rPr>
              <a:t> of variable Y, the combination (x</a:t>
            </a:r>
            <a:r>
              <a:rPr lang="en-US" baseline="-25000">
                <a:latin typeface="Georgia"/>
                <a:ea typeface="Georgia"/>
                <a:cs typeface="Georgia"/>
                <a:sym typeface="Georgia"/>
              </a:rPr>
              <a:t>i</a:t>
            </a:r>
            <a:r>
              <a:rPr lang="en-US">
                <a:latin typeface="Georgia"/>
                <a:ea typeface="Georgia"/>
                <a:cs typeface="Georgia"/>
                <a:sym typeface="Georgia"/>
              </a:rPr>
              <a:t>, y</a:t>
            </a:r>
            <a:r>
              <a:rPr lang="en-US" baseline="-25000">
                <a:latin typeface="Georgia"/>
                <a:ea typeface="Georgia"/>
                <a:cs typeface="Georgia"/>
                <a:sym typeface="Georgia"/>
              </a:rPr>
              <a:t>i</a:t>
            </a:r>
            <a:r>
              <a:rPr lang="en-US">
                <a:latin typeface="Georgia"/>
                <a:ea typeface="Georgia"/>
                <a:cs typeface="Georgia"/>
                <a:sym typeface="Georgia"/>
              </a:rPr>
              <a:t>) did not occur in the training set, but it is expected in the testing set, it is recommended to add a very small frequency of this value, taking away from the other values. </a:t>
            </a:r>
            <a:r>
              <a:rPr lang="en-US" sz="907">
                <a:latin typeface="Georgia"/>
                <a:ea typeface="Georgia"/>
                <a:cs typeface="Georgia"/>
                <a:sym typeface="Georgia"/>
              </a:rPr>
              <a:t> </a:t>
            </a:r>
            <a:endParaRPr/>
          </a:p>
        </p:txBody>
      </p:sp>
      <p:sp>
        <p:nvSpPr>
          <p:cNvPr id="490" name="Google Shape;490;p49"/>
          <p:cNvSpPr txBox="1"/>
          <p:nvPr/>
        </p:nvSpPr>
        <p:spPr>
          <a:xfrm>
            <a:off x="3512446" y="2471343"/>
            <a:ext cx="679167" cy="222273"/>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Class Y=1</a:t>
            </a:r>
            <a:endParaRPr sz="1400" b="0" i="0" u="none" strike="noStrike" cap="none">
              <a:solidFill>
                <a:srgbClr val="000000"/>
              </a:solidFill>
              <a:latin typeface="Arial"/>
              <a:ea typeface="Arial"/>
              <a:cs typeface="Arial"/>
              <a:sym typeface="Arial"/>
            </a:endParaRPr>
          </a:p>
        </p:txBody>
      </p:sp>
      <p:graphicFrame>
        <p:nvGraphicFramePr>
          <p:cNvPr id="491" name="Google Shape;491;p49"/>
          <p:cNvGraphicFramePr/>
          <p:nvPr/>
        </p:nvGraphicFramePr>
        <p:xfrm>
          <a:off x="1009650" y="1927638"/>
          <a:ext cx="2080750" cy="1402120"/>
        </p:xfrm>
        <a:graphic>
          <a:graphicData uri="http://schemas.openxmlformats.org/drawingml/2006/table">
            <a:tbl>
              <a:tblPr firstRow="1" bandRow="1">
                <a:noFill/>
                <a:tableStyleId>{48EFB82E-E45C-4DF4-AFD7-8C2AADFE851E}</a:tableStyleId>
              </a:tblPr>
              <a:tblGrid>
                <a:gridCol w="416150">
                  <a:extLst>
                    <a:ext uri="{9D8B030D-6E8A-4147-A177-3AD203B41FA5}">
                      <a16:colId xmlns:a16="http://schemas.microsoft.com/office/drawing/2014/main" val="20000"/>
                    </a:ext>
                  </a:extLst>
                </a:gridCol>
                <a:gridCol w="416150">
                  <a:extLst>
                    <a:ext uri="{9D8B030D-6E8A-4147-A177-3AD203B41FA5}">
                      <a16:colId xmlns:a16="http://schemas.microsoft.com/office/drawing/2014/main" val="20001"/>
                    </a:ext>
                  </a:extLst>
                </a:gridCol>
                <a:gridCol w="416150">
                  <a:extLst>
                    <a:ext uri="{9D8B030D-6E8A-4147-A177-3AD203B41FA5}">
                      <a16:colId xmlns:a16="http://schemas.microsoft.com/office/drawing/2014/main" val="20002"/>
                    </a:ext>
                  </a:extLst>
                </a:gridCol>
                <a:gridCol w="416150">
                  <a:extLst>
                    <a:ext uri="{9D8B030D-6E8A-4147-A177-3AD203B41FA5}">
                      <a16:colId xmlns:a16="http://schemas.microsoft.com/office/drawing/2014/main" val="20003"/>
                    </a:ext>
                  </a:extLst>
                </a:gridCol>
                <a:gridCol w="4161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492" name="Google Shape;492;p49"/>
          <p:cNvCxnSpPr/>
          <p:nvPr/>
        </p:nvCxnSpPr>
        <p:spPr>
          <a:xfrm>
            <a:off x="1009650" y="1927638"/>
            <a:ext cx="414648" cy="346974"/>
          </a:xfrm>
          <a:prstGeom prst="straightConnector1">
            <a:avLst/>
          </a:prstGeom>
          <a:noFill/>
          <a:ln w="9525" cap="flat" cmpd="sng">
            <a:solidFill>
              <a:srgbClr val="4A7DBA"/>
            </a:solidFill>
            <a:prstDash val="solid"/>
            <a:round/>
            <a:headEnd type="none" w="sm" len="sm"/>
            <a:tailEnd type="none" w="sm" len="sm"/>
          </a:ln>
        </p:spPr>
      </p:cxnSp>
      <p:sp>
        <p:nvSpPr>
          <p:cNvPr id="493" name="Google Shape;493;p49"/>
          <p:cNvSpPr txBox="1"/>
          <p:nvPr/>
        </p:nvSpPr>
        <p:spPr>
          <a:xfrm>
            <a:off x="1139357" y="1869375"/>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494" name="Google Shape;494;p49"/>
          <p:cNvSpPr txBox="1"/>
          <p:nvPr/>
        </p:nvSpPr>
        <p:spPr>
          <a:xfrm>
            <a:off x="958830" y="2033790"/>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495" name="Google Shape;495;p49"/>
          <p:cNvSpPr/>
          <p:nvPr/>
        </p:nvSpPr>
        <p:spPr>
          <a:xfrm>
            <a:off x="1479838" y="2335895"/>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49"/>
          <p:cNvSpPr/>
          <p:nvPr/>
        </p:nvSpPr>
        <p:spPr>
          <a:xfrm>
            <a:off x="1691765" y="243853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49"/>
          <p:cNvSpPr/>
          <p:nvPr/>
        </p:nvSpPr>
        <p:spPr>
          <a:xfrm>
            <a:off x="1920365"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49"/>
          <p:cNvSpPr/>
          <p:nvPr/>
        </p:nvSpPr>
        <p:spPr>
          <a:xfrm>
            <a:off x="2050010"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49"/>
          <p:cNvSpPr/>
          <p:nvPr/>
        </p:nvSpPr>
        <p:spPr>
          <a:xfrm>
            <a:off x="2110893" y="2643481"/>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49"/>
          <p:cNvSpPr/>
          <p:nvPr/>
        </p:nvSpPr>
        <p:spPr>
          <a:xfrm>
            <a:off x="2417327" y="240361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7583" y="258509"/>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506" name="Google Shape;506;p50"/>
          <p:cNvSpPr txBox="1">
            <a:spLocks noGrp="1"/>
          </p:cNvSpPr>
          <p:nvPr>
            <p:ph type="body" idx="1"/>
          </p:nvPr>
        </p:nvSpPr>
        <p:spPr>
          <a:xfrm>
            <a:off x="147162" y="652763"/>
            <a:ext cx="4368778" cy="288377"/>
          </a:xfrm>
          <a:prstGeom prst="rect">
            <a:avLst/>
          </a:prstGeom>
          <a:noFill/>
          <a:ln>
            <a:noFill/>
          </a:ln>
        </p:spPr>
        <p:txBody>
          <a:bodyPr spcFirstLastPara="1" wrap="square" lIns="0" tIns="0" rIns="0" bIns="0" anchor="t" anchorCtr="0">
            <a:normAutofit fontScale="92500"/>
          </a:bodyPr>
          <a:lstStyle/>
          <a:p>
            <a:pPr marL="0" lvl="0" indent="0" algn="l" rtl="0">
              <a:lnSpc>
                <a:spcPct val="100000"/>
              </a:lnSpc>
              <a:spcBef>
                <a:spcPts val="0"/>
              </a:spcBef>
              <a:spcAft>
                <a:spcPts val="0"/>
              </a:spcAft>
              <a:buSzPct val="166870"/>
              <a:buNone/>
            </a:pPr>
            <a:r>
              <a:rPr lang="en-US">
                <a:latin typeface="Georgia"/>
                <a:ea typeface="Georgia"/>
                <a:cs typeface="Georgia"/>
                <a:sym typeface="Georgia"/>
              </a:rPr>
              <a:t>Compute joint conditional probabilities, assuming conditional independence </a:t>
            </a:r>
            <a:endParaRPr sz="907">
              <a:latin typeface="Georgia"/>
              <a:ea typeface="Georgia"/>
              <a:cs typeface="Georgia"/>
              <a:sym typeface="Georgia"/>
            </a:endParaRPr>
          </a:p>
        </p:txBody>
      </p:sp>
      <p:graphicFrame>
        <p:nvGraphicFramePr>
          <p:cNvPr id="507" name="Google Shape;507;p50"/>
          <p:cNvGraphicFramePr/>
          <p:nvPr/>
        </p:nvGraphicFramePr>
        <p:xfrm>
          <a:off x="222272" y="1306855"/>
          <a:ext cx="1828875" cy="1468910"/>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508" name="Google Shape;508;p50"/>
          <p:cNvGraphicFramePr/>
          <p:nvPr/>
        </p:nvGraphicFramePr>
        <p:xfrm>
          <a:off x="2660780" y="1306855"/>
          <a:ext cx="1828750" cy="1402120"/>
        </p:xfrm>
        <a:graphic>
          <a:graphicData uri="http://schemas.openxmlformats.org/drawingml/2006/table">
            <a:tbl>
              <a:tblPr firstRow="1" bandRow="1">
                <a:noFill/>
                <a:tableStyleId>{48EFB82E-E45C-4DF4-AFD7-8C2AADFE851E}</a:tableStyleId>
              </a:tblPr>
              <a:tblGrid>
                <a:gridCol w="365750">
                  <a:extLst>
                    <a:ext uri="{9D8B030D-6E8A-4147-A177-3AD203B41FA5}">
                      <a16:colId xmlns:a16="http://schemas.microsoft.com/office/drawing/2014/main" val="20000"/>
                    </a:ext>
                  </a:extLst>
                </a:gridCol>
                <a:gridCol w="365750">
                  <a:extLst>
                    <a:ext uri="{9D8B030D-6E8A-4147-A177-3AD203B41FA5}">
                      <a16:colId xmlns:a16="http://schemas.microsoft.com/office/drawing/2014/main" val="20001"/>
                    </a:ext>
                  </a:extLst>
                </a:gridCol>
                <a:gridCol w="365750">
                  <a:extLst>
                    <a:ext uri="{9D8B030D-6E8A-4147-A177-3AD203B41FA5}">
                      <a16:colId xmlns:a16="http://schemas.microsoft.com/office/drawing/2014/main" val="20002"/>
                    </a:ext>
                  </a:extLst>
                </a:gridCol>
                <a:gridCol w="365750">
                  <a:extLst>
                    <a:ext uri="{9D8B030D-6E8A-4147-A177-3AD203B41FA5}">
                      <a16:colId xmlns:a16="http://schemas.microsoft.com/office/drawing/2014/main" val="20003"/>
                    </a:ext>
                  </a:extLst>
                </a:gridCol>
                <a:gridCol w="3657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5</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8</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cxnSp>
        <p:nvCxnSpPr>
          <p:cNvPr id="509" name="Google Shape;509;p50"/>
          <p:cNvCxnSpPr/>
          <p:nvPr/>
        </p:nvCxnSpPr>
        <p:spPr>
          <a:xfrm>
            <a:off x="222272" y="1306855"/>
            <a:ext cx="381108" cy="348647"/>
          </a:xfrm>
          <a:prstGeom prst="straightConnector1">
            <a:avLst/>
          </a:prstGeom>
          <a:noFill/>
          <a:ln w="9525" cap="flat" cmpd="sng">
            <a:solidFill>
              <a:srgbClr val="4A7DBA"/>
            </a:solidFill>
            <a:prstDash val="solid"/>
            <a:round/>
            <a:headEnd type="none" w="sm" len="sm"/>
            <a:tailEnd type="none" w="sm" len="sm"/>
          </a:ln>
        </p:spPr>
      </p:cxnSp>
      <p:cxnSp>
        <p:nvCxnSpPr>
          <p:cNvPr id="510" name="Google Shape;510;p50"/>
          <p:cNvCxnSpPr/>
          <p:nvPr/>
        </p:nvCxnSpPr>
        <p:spPr>
          <a:xfrm>
            <a:off x="2660780" y="1306854"/>
            <a:ext cx="381108" cy="348647"/>
          </a:xfrm>
          <a:prstGeom prst="straightConnector1">
            <a:avLst/>
          </a:prstGeom>
          <a:noFill/>
          <a:ln w="9525" cap="flat" cmpd="sng">
            <a:solidFill>
              <a:srgbClr val="4A7DBA"/>
            </a:solidFill>
            <a:prstDash val="solid"/>
            <a:round/>
            <a:headEnd type="none" w="sm" len="sm"/>
            <a:tailEnd type="none" w="sm" len="sm"/>
          </a:ln>
        </p:spPr>
      </p:cxnSp>
      <p:sp>
        <p:nvSpPr>
          <p:cNvPr id="511" name="Google Shape;511;p50"/>
          <p:cNvSpPr/>
          <p:nvPr/>
        </p:nvSpPr>
        <p:spPr>
          <a:xfrm>
            <a:off x="603380" y="2682546"/>
            <a:ext cx="10278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1</a:t>
            </a:r>
            <a:endParaRPr sz="1400" b="0" i="0" u="none" strike="noStrike" cap="none">
              <a:solidFill>
                <a:schemeClr val="dk1"/>
              </a:solidFill>
              <a:latin typeface="Georgia"/>
              <a:ea typeface="Georgia"/>
              <a:cs typeface="Georgia"/>
              <a:sym typeface="Georgia"/>
            </a:endParaRPr>
          </a:p>
        </p:txBody>
      </p:sp>
      <p:sp>
        <p:nvSpPr>
          <p:cNvPr id="512" name="Google Shape;512;p50"/>
          <p:cNvSpPr txBox="1"/>
          <p:nvPr/>
        </p:nvSpPr>
        <p:spPr>
          <a:xfrm>
            <a:off x="332765" y="1216769"/>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3" name="Google Shape;513;p50"/>
          <p:cNvSpPr txBox="1"/>
          <p:nvPr/>
        </p:nvSpPr>
        <p:spPr>
          <a:xfrm>
            <a:off x="2736980" y="1223787"/>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4" name="Google Shape;514;p50"/>
          <p:cNvSpPr txBox="1"/>
          <p:nvPr/>
        </p:nvSpPr>
        <p:spPr>
          <a:xfrm>
            <a:off x="179925" y="140655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5" name="Google Shape;515;p50"/>
          <p:cNvSpPr txBox="1"/>
          <p:nvPr/>
        </p:nvSpPr>
        <p:spPr>
          <a:xfrm>
            <a:off x="2594260" y="137640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6" name="Google Shape;516;p50"/>
          <p:cNvSpPr/>
          <p:nvPr/>
        </p:nvSpPr>
        <p:spPr>
          <a:xfrm>
            <a:off x="3108408" y="2666806"/>
            <a:ext cx="10518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2</a:t>
            </a:r>
            <a:endParaRPr sz="1400" b="0" i="0" u="none" strike="noStrike" cap="none">
              <a:solidFill>
                <a:schemeClr val="dk1"/>
              </a:solidFill>
              <a:latin typeface="Georgia"/>
              <a:ea typeface="Georgia"/>
              <a:cs typeface="Georgia"/>
              <a:sym typeface="Georgia"/>
            </a:endParaRPr>
          </a:p>
        </p:txBody>
      </p:sp>
      <p:sp>
        <p:nvSpPr>
          <p:cNvPr id="517" name="Google Shape;517;p50"/>
          <p:cNvSpPr/>
          <p:nvPr/>
        </p:nvSpPr>
        <p:spPr>
          <a:xfrm>
            <a:off x="3194180" y="1731702"/>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8" name="Google Shape;518;p50"/>
          <p:cNvSpPr/>
          <p:nvPr/>
        </p:nvSpPr>
        <p:spPr>
          <a:xfrm>
            <a:off x="3544233" y="176556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9" name="Google Shape;519;p50"/>
          <p:cNvSpPr/>
          <p:nvPr/>
        </p:nvSpPr>
        <p:spPr>
          <a:xfrm>
            <a:off x="3422780" y="1995576"/>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50"/>
          <p:cNvSpPr/>
          <p:nvPr/>
        </p:nvSpPr>
        <p:spPr>
          <a:xfrm>
            <a:off x="3485993" y="219687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50"/>
          <p:cNvSpPr/>
          <p:nvPr/>
        </p:nvSpPr>
        <p:spPr>
          <a:xfrm>
            <a:off x="3583460" y="216208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50"/>
          <p:cNvSpPr/>
          <p:nvPr/>
        </p:nvSpPr>
        <p:spPr>
          <a:xfrm>
            <a:off x="3644227" y="207553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50"/>
          <p:cNvSpPr/>
          <p:nvPr/>
        </p:nvSpPr>
        <p:spPr>
          <a:xfrm>
            <a:off x="3891719" y="2034533"/>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0"/>
          <p:cNvSpPr/>
          <p:nvPr/>
        </p:nvSpPr>
        <p:spPr>
          <a:xfrm>
            <a:off x="3901593" y="2194087"/>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0" y="284982"/>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dirty="0">
                <a:solidFill>
                  <a:srgbClr val="366092"/>
                </a:solidFill>
                <a:latin typeface="Georgia"/>
                <a:ea typeface="Georgia"/>
                <a:cs typeface="Georgia"/>
                <a:sym typeface="Georgia"/>
              </a:rPr>
              <a:t>Naive Bayes classifier</a:t>
            </a:r>
            <a:endParaRPr dirty="0">
              <a:solidFill>
                <a:srgbClr val="366092"/>
              </a:solidFill>
              <a:latin typeface="Georgia"/>
              <a:ea typeface="Georgia"/>
              <a:cs typeface="Georgia"/>
              <a:sym typeface="Georgia"/>
            </a:endParaRPr>
          </a:p>
        </p:txBody>
      </p:sp>
      <p:sp>
        <p:nvSpPr>
          <p:cNvPr id="530" name="Google Shape;530;p51"/>
          <p:cNvSpPr/>
          <p:nvPr/>
        </p:nvSpPr>
        <p:spPr>
          <a:xfrm>
            <a:off x="115252" y="737610"/>
            <a:ext cx="424719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 grand total = 6 + 8 = 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Now we can estimate the prior distribution of class variable Y </a:t>
            </a:r>
            <a:endParaRPr sz="1400" b="0" i="0" u="none" strike="noStrike" cap="none">
              <a:solidFill>
                <a:srgbClr val="000000"/>
              </a:solidFill>
              <a:latin typeface="Arial"/>
              <a:ea typeface="Arial"/>
              <a:cs typeface="Arial"/>
              <a:sym typeface="Arial"/>
            </a:endParaRPr>
          </a:p>
        </p:txBody>
      </p:sp>
      <p:pic>
        <p:nvPicPr>
          <p:cNvPr id="531" name="Google Shape;531;p51"/>
          <p:cNvPicPr preferRelativeResize="0"/>
          <p:nvPr/>
        </p:nvPicPr>
        <p:blipFill rotWithShape="1">
          <a:blip r:embed="rId3">
            <a:alphaModFix/>
          </a:blip>
          <a:srcRect/>
          <a:stretch/>
        </p:blipFill>
        <p:spPr>
          <a:xfrm>
            <a:off x="216946" y="1085347"/>
            <a:ext cx="2043201" cy="357849"/>
          </a:xfrm>
          <a:prstGeom prst="rect">
            <a:avLst/>
          </a:prstGeom>
          <a:noFill/>
          <a:ln>
            <a:noFill/>
          </a:ln>
        </p:spPr>
      </p:pic>
      <p:sp>
        <p:nvSpPr>
          <p:cNvPr id="532" name="Google Shape;532;p51"/>
          <p:cNvSpPr/>
          <p:nvPr/>
        </p:nvSpPr>
        <p:spPr>
          <a:xfrm>
            <a:off x="115252" y="1390302"/>
            <a:ext cx="358403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Assuming conditional independence, the product table for the second class is  </a:t>
            </a:r>
            <a:endParaRPr sz="1400" b="0" i="0" u="none" strike="noStrike" cap="none">
              <a:solidFill>
                <a:srgbClr val="000000"/>
              </a:solidFill>
              <a:latin typeface="Arial"/>
              <a:ea typeface="Arial"/>
              <a:cs typeface="Arial"/>
              <a:sym typeface="Arial"/>
            </a:endParaRPr>
          </a:p>
        </p:txBody>
      </p:sp>
      <p:sp>
        <p:nvSpPr>
          <p:cNvPr id="533" name="Google Shape;533;p51"/>
          <p:cNvSpPr txBox="1"/>
          <p:nvPr/>
        </p:nvSpPr>
        <p:spPr>
          <a:xfrm>
            <a:off x="2470150" y="2554288"/>
            <a:ext cx="733425" cy="55403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534" name="Google Shape;534;p51"/>
          <p:cNvGraphicFramePr/>
          <p:nvPr/>
        </p:nvGraphicFramePr>
        <p:xfrm>
          <a:off x="216946" y="1966978"/>
          <a:ext cx="1828875" cy="1473235"/>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59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sp>
        <p:nvSpPr>
          <p:cNvPr id="535" name="Google Shape;535;p51"/>
          <p:cNvSpPr/>
          <p:nvPr/>
        </p:nvSpPr>
        <p:spPr>
          <a:xfrm>
            <a:off x="2210455" y="1996827"/>
            <a:ext cx="13320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Class Y = 2</a:t>
            </a:r>
            <a:endParaRPr sz="1400" b="0" i="0" u="none" strike="noStrike" cap="none" dirty="0">
              <a:solidFill>
                <a:schemeClr val="dk1"/>
              </a:solidFill>
              <a:latin typeface="Calibri"/>
              <a:ea typeface="Calibri"/>
              <a:cs typeface="Calibri"/>
              <a:sym typeface="Calibri"/>
            </a:endParaRPr>
          </a:p>
        </p:txBody>
      </p:sp>
      <p:sp>
        <p:nvSpPr>
          <p:cNvPr id="536" name="Google Shape;536;p51"/>
          <p:cNvSpPr/>
          <p:nvPr/>
        </p:nvSpPr>
        <p:spPr>
          <a:xfrm>
            <a:off x="323850" y="1904494"/>
            <a:ext cx="32412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cxnSp>
        <p:nvCxnSpPr>
          <p:cNvPr id="537" name="Google Shape;537;p51"/>
          <p:cNvCxnSpPr/>
          <p:nvPr/>
        </p:nvCxnSpPr>
        <p:spPr>
          <a:xfrm>
            <a:off x="216946" y="1966978"/>
            <a:ext cx="349876" cy="310387"/>
          </a:xfrm>
          <a:prstGeom prst="straightConnector1">
            <a:avLst/>
          </a:prstGeom>
          <a:noFill/>
          <a:ln w="9525" cap="flat" cmpd="sng">
            <a:solidFill>
              <a:srgbClr val="4A7DBA"/>
            </a:solidFill>
            <a:prstDash val="solid"/>
            <a:round/>
            <a:headEnd type="none" w="sm" len="sm"/>
            <a:tailEnd type="none" w="sm" len="sm"/>
          </a:ln>
        </p:spPr>
      </p:cxnSp>
      <p:sp>
        <p:nvSpPr>
          <p:cNvPr id="538" name="Google Shape;538;p51"/>
          <p:cNvSpPr/>
          <p:nvPr/>
        </p:nvSpPr>
        <p:spPr>
          <a:xfrm>
            <a:off x="190898" y="2033840"/>
            <a:ext cx="338555"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d2d657862f_0_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Usage</a:t>
            </a:r>
            <a:endParaRPr>
              <a:solidFill>
                <a:srgbClr val="366092"/>
              </a:solidFill>
              <a:latin typeface="Georgia"/>
              <a:ea typeface="Georgia"/>
              <a:cs typeface="Georgia"/>
              <a:sym typeface="Georgia"/>
            </a:endParaRPr>
          </a:p>
        </p:txBody>
      </p:sp>
      <p:sp>
        <p:nvSpPr>
          <p:cNvPr id="550" name="Google Shape;550;gd2d657862f_0_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Requires categorical variables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Numerical variable must be binned and converted to categorical</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Can be used with very large data sets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Example:  Spell check programs assign your misspelled word to an established “class” (i.e., correctly spelled word)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554"/>
        <p:cNvGrpSpPr/>
        <p:nvPr/>
      </p:nvGrpSpPr>
      <p:grpSpPr>
        <a:xfrm>
          <a:off x="0" y="0"/>
          <a:ext cx="0" cy="0"/>
          <a:chOff x="0" y="0"/>
          <a:chExt cx="0" cy="0"/>
        </a:xfrm>
      </p:grpSpPr>
      <p:sp>
        <p:nvSpPr>
          <p:cNvPr id="555" name="Google Shape;555;gd2d657862f_0_1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Solution – Naive Bayes</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56" name="Google Shape;556;gd2d657862f_0_10"/>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
        <p:nvSpPr>
          <p:cNvPr id="557" name="Google Shape;557;gd2d657862f_0_10"/>
          <p:cNvSpPr txBox="1"/>
          <p:nvPr/>
        </p:nvSpPr>
        <p:spPr>
          <a:xfrm>
            <a:off x="311950" y="770150"/>
            <a:ext cx="4035900" cy="1908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Assume independence of predictor variables (within each class)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Use multiplication rule</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Find same probability that record belongs to class C, given predictor values, without limiting calculation to records that share all those same values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22" y="211465"/>
            <a:ext cx="4597778" cy="215444"/>
          </a:xfrm>
        </p:spPr>
        <p:txBody>
          <a:bodyPr/>
          <a:lstStyle/>
          <a:p>
            <a:pPr algn="ctr"/>
            <a:r>
              <a:rPr lang="en-US" dirty="0">
                <a:latin typeface="Georgia" panose="02040502050405020303" pitchFamily="18" charset="0"/>
              </a:rPr>
              <a:t>TPR &amp; FNR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55642" y="1256276"/>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67168" y="129250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5627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10" name="Овал 9"/>
          <p:cNvSpPr/>
          <p:nvPr/>
        </p:nvSpPr>
        <p:spPr>
          <a:xfrm>
            <a:off x="3608772" y="1607625"/>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1" name="TextBox 10"/>
          <p:cNvSpPr txBox="1"/>
          <p:nvPr/>
        </p:nvSpPr>
        <p:spPr>
          <a:xfrm>
            <a:off x="247650" y="778092"/>
            <a:ext cx="630301" cy="369332"/>
          </a:xfrm>
          <a:prstGeom prst="rect">
            <a:avLst/>
          </a:prstGeom>
          <a:noFill/>
        </p:spPr>
        <p:txBody>
          <a:bodyPr wrap="none" rtlCol="0">
            <a:spAutoFit/>
          </a:bodyPr>
          <a:lstStyle/>
          <a:p>
            <a:r>
              <a:rPr lang="en-US" dirty="0">
                <a:latin typeface="Georgia" panose="02040502050405020303" pitchFamily="18" charset="0"/>
              </a:rPr>
              <a:t>TPR</a:t>
            </a:r>
          </a:p>
        </p:txBody>
      </p:sp>
      <p:sp>
        <p:nvSpPr>
          <p:cNvPr id="12" name="TextBox 11"/>
          <p:cNvSpPr txBox="1"/>
          <p:nvPr/>
        </p:nvSpPr>
        <p:spPr>
          <a:xfrm>
            <a:off x="2731718" y="778092"/>
            <a:ext cx="660758" cy="369332"/>
          </a:xfrm>
          <a:prstGeom prst="rect">
            <a:avLst/>
          </a:prstGeom>
          <a:noFill/>
        </p:spPr>
        <p:txBody>
          <a:bodyPr wrap="none" rtlCol="0">
            <a:spAutoFit/>
          </a:bodyPr>
          <a:lstStyle/>
          <a:p>
            <a:r>
              <a:rPr lang="en-US" dirty="0">
                <a:latin typeface="Georgia" panose="02040502050405020303" pitchFamily="18" charset="0"/>
              </a:rPr>
              <a:t>FNR</a:t>
            </a:r>
          </a:p>
        </p:txBody>
      </p:sp>
      <p:sp>
        <p:nvSpPr>
          <p:cNvPr id="13" name="TextBox 12"/>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pic>
        <p:nvPicPr>
          <p:cNvPr id="4097" name="Picture 1" descr="Machine generated alternative text:&#10;sensitivity, recall, hit rate, or true positive rate (TPR) &#10;TPR &#10;— 1 — FN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 y="2279410"/>
            <a:ext cx="2756657" cy="49382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 стрелкой 14"/>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p:cNvCxnSpPr>
          <p:nvPr/>
        </p:nvCxnSpPr>
        <p:spPr>
          <a:xfrm>
            <a:off x="3524250" y="1997996"/>
            <a:ext cx="0" cy="889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99" name="Picture 3" descr="Machine generated alternative text:&#10;miss rate or false negative rate (FNR) &#10;FNR &#10;1 — TP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185" y="2897471"/>
            <a:ext cx="2533650" cy="5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14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sp>
        <p:nvSpPr>
          <p:cNvPr id="562" name="Google Shape;562;gd2d657862f_0_1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Calculation</a:t>
            </a:r>
            <a:endParaRPr>
              <a:solidFill>
                <a:srgbClr val="366092"/>
              </a:solidFill>
              <a:latin typeface="Georgia"/>
              <a:ea typeface="Georgia"/>
              <a:cs typeface="Georgia"/>
              <a:sym typeface="Georgia"/>
            </a:endParaRPr>
          </a:p>
        </p:txBody>
      </p:sp>
      <p:sp>
        <p:nvSpPr>
          <p:cNvPr id="563" name="Google Shape;563;gd2d657862f_0_15"/>
          <p:cNvSpPr txBox="1"/>
          <p:nvPr/>
        </p:nvSpPr>
        <p:spPr>
          <a:xfrm>
            <a:off x="121850" y="555675"/>
            <a:ext cx="43332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Take a record, and note its predictor values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Find the probabilities those predictor values occur across all records in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Multiply them together, then by proportion of records belonging to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Same for C2, C3, etc.</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Prob. of belonging to C1 is value from step (3) divide by sum of all such values C1 … Cn</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Establish &amp; adjust a “cutoff” prob. for class of interest</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567"/>
        <p:cNvGrpSpPr/>
        <p:nvPr/>
      </p:nvGrpSpPr>
      <p:grpSpPr>
        <a:xfrm>
          <a:off x="0" y="0"/>
          <a:ext cx="0" cy="0"/>
          <a:chOff x="0" y="0"/>
          <a:chExt cx="0" cy="0"/>
        </a:xfrm>
      </p:grpSpPr>
      <p:sp>
        <p:nvSpPr>
          <p:cNvPr id="568" name="Google Shape;568;gd2d657862f_0_2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Financial Fraud</a:t>
            </a:r>
            <a:endParaRPr>
              <a:solidFill>
                <a:srgbClr val="366092"/>
              </a:solidFill>
              <a:latin typeface="Georgia"/>
              <a:ea typeface="Georgia"/>
              <a:cs typeface="Georgia"/>
              <a:sym typeface="Georgia"/>
            </a:endParaRPr>
          </a:p>
        </p:txBody>
      </p:sp>
      <p:sp>
        <p:nvSpPr>
          <p:cNvPr id="569" name="Google Shape;569;gd2d657862f_0_20"/>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Target variable:  Audit finds fraud, no fraud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Predictors:  </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Prior pending legal charges (yes/no)</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Size of firm (small/large)</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gd2d657862f_0_25"/>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pic>
        <p:nvPicPr>
          <p:cNvPr id="575" name="Google Shape;575;gd2d657862f_0_25"/>
          <p:cNvPicPr preferRelativeResize="0"/>
          <p:nvPr/>
        </p:nvPicPr>
        <p:blipFill rotWithShape="1">
          <a:blip r:embed="rId3">
            <a:alphaModFix/>
          </a:blip>
          <a:srcRect/>
          <a:stretch/>
        </p:blipFill>
        <p:spPr>
          <a:xfrm>
            <a:off x="481570" y="541875"/>
            <a:ext cx="3873976" cy="272630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579"/>
        <p:cNvGrpSpPr/>
        <p:nvPr/>
      </p:nvGrpSpPr>
      <p:grpSpPr>
        <a:xfrm>
          <a:off x="0" y="0"/>
          <a:ext cx="0" cy="0"/>
          <a:chOff x="0" y="0"/>
          <a:chExt cx="0" cy="0"/>
        </a:xfrm>
      </p:grpSpPr>
      <p:sp>
        <p:nvSpPr>
          <p:cNvPr id="580" name="Google Shape;580;gd2d657862f_0_3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Exact Bayes Calculations</a:t>
            </a:r>
            <a:endParaRPr>
              <a:solidFill>
                <a:srgbClr val="366092"/>
              </a:solidFill>
              <a:latin typeface="Georgia"/>
              <a:ea typeface="Georgia"/>
              <a:cs typeface="Georgia"/>
              <a:sym typeface="Georgia"/>
            </a:endParaRPr>
          </a:p>
        </p:txBody>
      </p:sp>
      <p:sp>
        <p:nvSpPr>
          <p:cNvPr id="581" name="Google Shape;581;gd2d657862f_0_30"/>
          <p:cNvSpPr txBox="1"/>
          <p:nvPr/>
        </p:nvSpPr>
        <p:spPr>
          <a:xfrm>
            <a:off x="419200" y="775025"/>
            <a:ext cx="40359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PMingLiU"/>
                <a:ea typeface="PMingLiU"/>
                <a:cs typeface="PMingLiU"/>
                <a:sym typeface="PMingLiU"/>
              </a:rPr>
              <a:t>Goal</a:t>
            </a:r>
            <a:r>
              <a:rPr lang="en-US" sz="1400" b="0" i="0" u="none" strike="noStrike" cap="none">
                <a:solidFill>
                  <a:srgbClr val="000000"/>
                </a:solidFill>
                <a:latin typeface="PMingLiU"/>
                <a:ea typeface="PMingLiU"/>
                <a:cs typeface="PMingLiU"/>
                <a:sym typeface="PMingLiU"/>
              </a:rPr>
              <a:t>: classify (as “fraudulent” or as “truthful”) a small firm with charges filed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There are 2 firms like that, one fraudulent and the other truthful</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charges=y, size=small) = ½ = 0.50</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Note: calculation is limited to the two firms matching those characteristics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585"/>
        <p:cNvGrpSpPr/>
        <p:nvPr/>
      </p:nvGrpSpPr>
      <p:grpSpPr>
        <a:xfrm>
          <a:off x="0" y="0"/>
          <a:ext cx="0" cy="0"/>
          <a:chOff x="0" y="0"/>
          <a:chExt cx="0" cy="0"/>
        </a:xfrm>
      </p:grpSpPr>
      <p:sp>
        <p:nvSpPr>
          <p:cNvPr id="586" name="Google Shape;586;gd2d657862f_0_3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ct val="78571"/>
              <a:buNone/>
            </a:pPr>
            <a:r>
              <a:rPr lang="en-US">
                <a:solidFill>
                  <a:srgbClr val="366092"/>
                </a:solidFill>
              </a:rPr>
              <a:t>Naïve Bayes Calculations</a:t>
            </a:r>
            <a:endParaRPr>
              <a:solidFill>
                <a:srgbClr val="366092"/>
              </a:solidFill>
            </a:endParaRPr>
          </a:p>
          <a:p>
            <a:pPr marL="0" lvl="0" indent="0" algn="ctr" rtl="0">
              <a:lnSpc>
                <a:spcPct val="100000"/>
              </a:lnSpc>
              <a:spcBef>
                <a:spcPts val="0"/>
              </a:spcBef>
              <a:spcAft>
                <a:spcPts val="0"/>
              </a:spcAft>
              <a:buSzPct val="78571"/>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87" name="Google Shape;587;gd2d657862f_0_35"/>
          <p:cNvSpPr txBox="1"/>
          <p:nvPr/>
        </p:nvSpPr>
        <p:spPr>
          <a:xfrm>
            <a:off x="309575" y="566725"/>
            <a:ext cx="4035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Compute 2 quantities: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Proportion of “charges = y” among frauds, times proportion of “small” among frauds, times proportion frauds                  = 3/4 * 1/4 * 4/10 = 0.075</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 “charges = y” among frauds, times prop. “small” among truthfuls, times prop. truthfuls  = 1/6 * 4/6 * 6/10 = 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 small) = 0.075/(0.075+0.067)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         			          = 0.53</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2" name="Google Shape;592;gd2d657862f_0_4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Naïve Bayes, cont.</a:t>
            </a:r>
            <a:endParaRPr>
              <a:solidFill>
                <a:srgbClr val="366092"/>
              </a:solidFill>
              <a:latin typeface="Georgia"/>
              <a:ea typeface="Georgia"/>
              <a:cs typeface="Georgia"/>
              <a:sym typeface="Georgia"/>
            </a:endParaRPr>
          </a:p>
        </p:txBody>
      </p:sp>
      <p:sp>
        <p:nvSpPr>
          <p:cNvPr id="593" name="Google Shape;593;gd2d657862f_0_40"/>
          <p:cNvSpPr txBox="1"/>
          <p:nvPr/>
        </p:nvSpPr>
        <p:spPr>
          <a:xfrm>
            <a:off x="419200" y="775025"/>
            <a:ext cx="4035900" cy="3417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Note that probability estimate does not differ greatly from exact</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All records are used in calculations, not just those matching predictor values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This makes calculations practical in most circumstances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Relies on assumption of independence between predictor variables within each class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597"/>
        <p:cNvGrpSpPr/>
        <p:nvPr/>
      </p:nvGrpSpPr>
      <p:grpSpPr>
        <a:xfrm>
          <a:off x="0" y="0"/>
          <a:ext cx="0" cy="0"/>
          <a:chOff x="0" y="0"/>
          <a:chExt cx="0" cy="0"/>
        </a:xfrm>
      </p:grpSpPr>
      <p:sp>
        <p:nvSpPr>
          <p:cNvPr id="598" name="Google Shape;598;gd2d657862f_0_5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Independence Assumption</a:t>
            </a:r>
            <a:endParaRPr>
              <a:solidFill>
                <a:srgbClr val="366092"/>
              </a:solidFill>
              <a:latin typeface="Georgia"/>
              <a:ea typeface="Georgia"/>
              <a:cs typeface="Georgia"/>
              <a:sym typeface="Georgia"/>
            </a:endParaRPr>
          </a:p>
        </p:txBody>
      </p:sp>
      <p:sp>
        <p:nvSpPr>
          <p:cNvPr id="599" name="Google Shape;599;gd2d657862f_0_5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Not strictly justified (variables often correlated with one another)</a:t>
            </a:r>
            <a:endParaRPr>
              <a:latin typeface="PMingLiU"/>
              <a:ea typeface="PMingLiU"/>
              <a:cs typeface="PMingLiU"/>
              <a:sym typeface="PMingLiU"/>
            </a:endParaRPr>
          </a:p>
          <a:p>
            <a:pPr marL="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Often “good enough” – ranking of probabilities is more important than unbiased estimate of actual probabilities</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603"/>
        <p:cNvGrpSpPr/>
        <p:nvPr/>
      </p:nvGrpSpPr>
      <p:grpSpPr>
        <a:xfrm>
          <a:off x="0" y="0"/>
          <a:ext cx="0" cy="0"/>
          <a:chOff x="0" y="0"/>
          <a:chExt cx="0" cy="0"/>
        </a:xfrm>
      </p:grpSpPr>
      <p:sp>
        <p:nvSpPr>
          <p:cNvPr id="604" name="Google Shape;604;gd2d657862f_0_59"/>
          <p:cNvSpPr txBox="1">
            <a:spLocks noGrp="1"/>
          </p:cNvSpPr>
          <p:nvPr>
            <p:ph type="title"/>
          </p:nvPr>
        </p:nvSpPr>
        <p:spPr>
          <a:xfrm>
            <a:off x="3750" y="1120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 Flight Delays</a:t>
            </a:r>
            <a:endParaRPr>
              <a:solidFill>
                <a:srgbClr val="366092"/>
              </a:solidFill>
              <a:latin typeface="Georgia"/>
              <a:ea typeface="Georgia"/>
              <a:cs typeface="Georgia"/>
              <a:sym typeface="Georgia"/>
            </a:endParaRPr>
          </a:p>
        </p:txBody>
      </p:sp>
      <p:sp>
        <p:nvSpPr>
          <p:cNvPr id="605" name="Google Shape;605;gd2d657862f_0_59"/>
          <p:cNvSpPr txBox="1"/>
          <p:nvPr/>
        </p:nvSpPr>
        <p:spPr>
          <a:xfrm>
            <a:off x="53600" y="409275"/>
            <a:ext cx="4533900" cy="3201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100" b="1">
                <a:latin typeface="PMingLiU"/>
                <a:ea typeface="PMingLiU"/>
                <a:cs typeface="PMingLiU"/>
                <a:sym typeface="PMingLiU"/>
              </a:rPr>
              <a:t>Predictors</a:t>
            </a:r>
            <a:endParaRPr sz="1100" b="1">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1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Day of Week</a:t>
            </a:r>
            <a:r>
              <a:rPr lang="en-US" sz="1000">
                <a:latin typeface="PMingLiU"/>
                <a:ea typeface="PMingLiU"/>
                <a:cs typeface="PMingLiU"/>
                <a:sym typeface="PMingLiU"/>
              </a:rPr>
              <a:t>	Coded as 1 = Monday, 2 = Tuesday, ..., 7 = Sunday</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Sch. Dep. Time</a:t>
            </a:r>
            <a:r>
              <a:rPr lang="en-US" sz="1000">
                <a:latin typeface="PMingLiU"/>
                <a:ea typeface="PMingLiU"/>
                <a:cs typeface="PMingLiU"/>
                <a:sym typeface="PMingLiU"/>
              </a:rPr>
              <a:t>	Broken down into 18 intervals between 6:00 AM and 10:00 PM</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Origin</a:t>
            </a:r>
            <a:r>
              <a:rPr lang="en-US" sz="1000">
                <a:latin typeface="PMingLiU"/>
                <a:ea typeface="PMingLiU"/>
                <a:cs typeface="PMingLiU"/>
                <a:sym typeface="PMingLiU"/>
              </a:rPr>
              <a:t>		Three airport codes: DCA (Reagan National), IAD (Dulles),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BWI (Baltimore–Washington Int’l)</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Destination</a:t>
            </a:r>
            <a:r>
              <a:rPr lang="en-US" sz="1000">
                <a:latin typeface="PMingLiU"/>
                <a:ea typeface="PMingLiU"/>
                <a:cs typeface="PMingLiU"/>
                <a:sym typeface="PMingLiU"/>
              </a:rPr>
              <a:t>	Three airport codes: JFK (Kennedy), LGA (LaGuardia),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EWR  (Newark)</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Carrier		Eight airline codes: CO (Continental), DH (Atlantic Coast),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DL (Delta),  MQ (American Eagle), OH (Comair),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RU (Continental Express), UA (United), and US (USAirways)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gd30a40e25c_0_2"/>
          <p:cNvSpPr txBox="1">
            <a:spLocks noGrp="1"/>
          </p:cNvSpPr>
          <p:nvPr>
            <p:ph type="title"/>
          </p:nvPr>
        </p:nvSpPr>
        <p:spPr>
          <a:xfrm>
            <a:off x="90925" y="6492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Data Prep</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1" name="Google Shape;611;gd30a40e25c_0_2"/>
          <p:cNvSpPr txBox="1"/>
          <p:nvPr/>
        </p:nvSpPr>
        <p:spPr>
          <a:xfrm>
            <a:off x="37800" y="269600"/>
            <a:ext cx="4534500" cy="329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 = pd.read_csv(</a:t>
            </a:r>
            <a:r>
              <a:rPr lang="en-US" sz="1000">
                <a:solidFill>
                  <a:srgbClr val="A31515"/>
                </a:solidFill>
                <a:highlight>
                  <a:srgbClr val="FFFFFE"/>
                </a:highlight>
                <a:latin typeface="Courier New"/>
                <a:ea typeface="Courier New"/>
                <a:cs typeface="Courier New"/>
                <a:sym typeface="Courier New"/>
              </a:rPr>
              <a:t>'FlightDelays.csv'</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convert to categorical</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delays_df.DAY_WEEK = delays_df.DAY_WEEK.astype(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 = 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create hourly bins departure time</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a:t>
            </a:r>
            <a:r>
              <a:rPr lang="en-US" sz="1000">
                <a:solidFill>
                  <a:srgbClr val="795E26"/>
                </a:solidFill>
                <a:highlight>
                  <a:srgbClr val="FFFFFE"/>
                </a:highlight>
                <a:latin typeface="Courier New"/>
                <a:ea typeface="Courier New"/>
                <a:cs typeface="Courier New"/>
                <a:sym typeface="Courier New"/>
              </a:rPr>
              <a:t>round</a:t>
            </a:r>
            <a:r>
              <a:rPr lang="en-US" sz="1000">
                <a:solidFill>
                  <a:schemeClr val="dk1"/>
                </a:solidFill>
                <a:highlight>
                  <a:srgbClr val="FFFFFE"/>
                </a:highlight>
                <a:latin typeface="Courier New"/>
                <a:ea typeface="Courier New"/>
                <a:cs typeface="Courier New"/>
                <a:sym typeface="Courier New"/>
              </a:rPr>
              <a:t>(t / </a:t>
            </a:r>
            <a:r>
              <a:rPr lang="en-US" sz="1000">
                <a:solidFill>
                  <a:srgbClr val="09885A"/>
                </a:solidFill>
                <a:highlight>
                  <a:srgbClr val="FFFFFE"/>
                </a:highlight>
                <a:latin typeface="Courier New"/>
                <a:ea typeface="Courier New"/>
                <a:cs typeface="Courier New"/>
                <a:sym typeface="Courier New"/>
              </a:rPr>
              <a:t>100</a:t>
            </a:r>
            <a:r>
              <a:rPr lang="en-US" sz="1000">
                <a:solidFill>
                  <a:schemeClr val="dk1"/>
                </a:solidFill>
                <a:highlight>
                  <a:srgbClr val="FFFFFE"/>
                </a:highlight>
                <a:latin typeface="Courier New"/>
                <a:ea typeface="Courier New"/>
                <a:cs typeface="Courier New"/>
                <a:sym typeface="Courier New"/>
              </a:rPr>
              <a:t>) </a:t>
            </a:r>
            <a:r>
              <a:rPr lang="en-US" sz="1000">
                <a:solidFill>
                  <a:srgbClr val="AF00DB"/>
                </a:solidFill>
                <a:highlight>
                  <a:srgbClr val="FFFFFE"/>
                </a:highlight>
                <a:latin typeface="Courier New"/>
                <a:ea typeface="Courier New"/>
                <a:cs typeface="Courier New"/>
                <a:sym typeface="Courier New"/>
              </a:rPr>
              <a:t>for</a:t>
            </a:r>
            <a:r>
              <a:rPr lang="en-US" sz="1000">
                <a:solidFill>
                  <a:schemeClr val="dk1"/>
                </a:solidFill>
                <a:highlight>
                  <a:srgbClr val="FFFFFE"/>
                </a:highlight>
                <a:latin typeface="Courier New"/>
                <a:ea typeface="Courier New"/>
                <a:cs typeface="Courier New"/>
                <a:sym typeface="Courier New"/>
              </a:rPr>
              <a:t> t </a:t>
            </a:r>
            <a:r>
              <a:rPr lang="en-US" sz="1000">
                <a:solidFill>
                  <a:srgbClr val="0000FF"/>
                </a:solidFill>
                <a:highlight>
                  <a:srgbClr val="FFFFFE"/>
                </a:highlight>
                <a:latin typeface="Courier New"/>
                <a:ea typeface="Courier New"/>
                <a:cs typeface="Courier New"/>
                <a:sym typeface="Courier New"/>
              </a:rPr>
              <a:t>in</a:t>
            </a:r>
            <a:r>
              <a:rPr lang="en-US" sz="1000">
                <a:solidFill>
                  <a:schemeClr val="dk1"/>
                </a:solidFill>
                <a:highlight>
                  <a:srgbClr val="FFFFFE"/>
                </a:highlight>
                <a:latin typeface="Courier New"/>
                <a:ea typeface="Courier New"/>
                <a:cs typeface="Courier New"/>
                <a:sym typeface="Courier New"/>
              </a:rPr>
              <a:t> delays_df.CRS_DEP_TIME]</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delays_df.CRS_DEP_TIME.astype(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predictors = [</a:t>
            </a:r>
            <a:r>
              <a:rPr lang="en-US" sz="1000">
                <a:solidFill>
                  <a:srgbClr val="A31515"/>
                </a:solidFill>
                <a:highlight>
                  <a:srgbClr val="FFFFFE"/>
                </a:highlight>
                <a:latin typeface="Courier New"/>
                <a:ea typeface="Courier New"/>
                <a:cs typeface="Courier New"/>
                <a:sym typeface="Courier New"/>
              </a:rPr>
              <a:t>'DAY_WEEK'</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'CRS_DEP_TIME'</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'ORIGIN'</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'DEST'</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'CARRIER'</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outcome = </a:t>
            </a:r>
            <a:r>
              <a:rPr lang="en-US" sz="1000">
                <a:solidFill>
                  <a:srgbClr val="A31515"/>
                </a:solidFill>
                <a:highlight>
                  <a:srgbClr val="FFFFFE"/>
                </a:highlight>
                <a:latin typeface="Courier New"/>
                <a:ea typeface="Courier New"/>
                <a:cs typeface="Courier New"/>
                <a:sym typeface="Courier New"/>
              </a:rPr>
              <a:t>'Flight Status'</a:t>
            </a:r>
            <a:endParaRPr sz="1000">
              <a:solidFill>
                <a:srgbClr val="A31515"/>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gd30a40e25c_0_7"/>
          <p:cNvSpPr txBox="1">
            <a:spLocks noGrp="1"/>
          </p:cNvSpPr>
          <p:nvPr>
            <p:ph type="title"/>
          </p:nvPr>
        </p:nvSpPr>
        <p:spPr>
          <a:xfrm>
            <a:off x="3750" y="1011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Dummies and Partitioning</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7" name="Google Shape;617;gd30a40e25c_0_7"/>
          <p:cNvSpPr txBox="1"/>
          <p:nvPr/>
        </p:nvSpPr>
        <p:spPr>
          <a:xfrm>
            <a:off x="133425" y="338875"/>
            <a:ext cx="4429200" cy="2805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 = pd.get_dummies(delays_df[predictors])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 = delays_df[</a:t>
            </a:r>
            <a:r>
              <a:rPr lang="en-US" sz="1050">
                <a:solidFill>
                  <a:srgbClr val="A31515"/>
                </a:solidFill>
                <a:highlight>
                  <a:srgbClr val="FFFFFE"/>
                </a:highlight>
                <a:latin typeface="Courier New"/>
                <a:ea typeface="Courier New"/>
                <a:cs typeface="Courier New"/>
                <a:sym typeface="Courier New"/>
              </a:rPr>
              <a:t>'Flight Status'</a:t>
            </a:r>
            <a:r>
              <a:rPr lang="en-US" sz="1050">
                <a:solidFill>
                  <a:schemeClr val="dk1"/>
                </a:solidFill>
                <a:highlight>
                  <a:srgbClr val="FFFFFE"/>
                </a:highlight>
                <a:latin typeface="Courier New"/>
                <a:ea typeface="Courier New"/>
                <a:cs typeface="Courier New"/>
                <a:sym typeface="Courier New"/>
              </a:rPr>
              <a:t>].astype(</a:t>
            </a:r>
            <a:r>
              <a:rPr lang="en-US" sz="1050">
                <a:solidFill>
                  <a:srgbClr val="A31515"/>
                </a:solidFill>
                <a:highlight>
                  <a:srgbClr val="FFFFFE"/>
                </a:highlight>
                <a:latin typeface="Courier New"/>
                <a:ea typeface="Courier New"/>
                <a:cs typeface="Courier New"/>
                <a:sym typeface="Courier New"/>
              </a:rPr>
              <a:t>'category'</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classes = list(y.cat.categories)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split into training and validation</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X_train, X_valid, y_train, y_valid = train_test_split(X, y,</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  test_size=</a:t>
            </a:r>
            <a:r>
              <a:rPr lang="en-US" sz="1050">
                <a:solidFill>
                  <a:srgbClr val="09885A"/>
                </a:solidFill>
                <a:highlight>
                  <a:srgbClr val="FFFFFE"/>
                </a:highlight>
                <a:latin typeface="Courier New"/>
                <a:ea typeface="Courier New"/>
                <a:cs typeface="Courier New"/>
                <a:sym typeface="Courier New"/>
              </a:rPr>
              <a:t>0.40</a:t>
            </a:r>
            <a:r>
              <a:rPr lang="en-US" sz="1050">
                <a:solidFill>
                  <a:schemeClr val="dk1"/>
                </a:solidFill>
                <a:highlight>
                  <a:srgbClr val="FFFFFE"/>
                </a:highlight>
                <a:latin typeface="Courier New"/>
                <a:ea typeface="Courier New"/>
                <a:cs typeface="Courier New"/>
                <a:sym typeface="Courier New"/>
              </a:rPr>
              <a:t>, random_state=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TNR &amp; FPR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1336642" y="1256275"/>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448168" y="161743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943350" y="123205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4027872" y="1269540"/>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65567" cy="369332"/>
          </a:xfrm>
          <a:prstGeom prst="rect">
            <a:avLst/>
          </a:prstGeom>
          <a:noFill/>
        </p:spPr>
        <p:txBody>
          <a:bodyPr wrap="none" rtlCol="0">
            <a:spAutoFit/>
          </a:bodyPr>
          <a:lstStyle/>
          <a:p>
            <a:r>
              <a:rPr lang="en-US" dirty="0">
                <a:latin typeface="Georgia" panose="02040502050405020303" pitchFamily="18" charset="0"/>
              </a:rPr>
              <a:t>TNR</a:t>
            </a:r>
          </a:p>
        </p:txBody>
      </p:sp>
      <p:sp>
        <p:nvSpPr>
          <p:cNvPr id="11" name="TextBox 10"/>
          <p:cNvSpPr txBox="1"/>
          <p:nvPr/>
        </p:nvSpPr>
        <p:spPr>
          <a:xfrm>
            <a:off x="2731718" y="778092"/>
            <a:ext cx="625492" cy="369332"/>
          </a:xfrm>
          <a:prstGeom prst="rect">
            <a:avLst/>
          </a:prstGeom>
          <a:noFill/>
        </p:spPr>
        <p:txBody>
          <a:bodyPr wrap="none" rtlCol="0">
            <a:spAutoFit/>
          </a:bodyPr>
          <a:lstStyle/>
          <a:p>
            <a:r>
              <a:rPr lang="en-US" dirty="0">
                <a:latin typeface="Georgia" panose="02040502050405020303" pitchFamily="18" charset="0"/>
              </a:rPr>
              <a:t>FPR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21" name="Picture 1" descr="Machine generated alternative text:&#10;specificity, selectivity or true negative rate (TNR) &#10;TN &#10;TNR &#10;N &#10;TN &#10;1 - FPR &#10;TN + F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4373"/>
            <a:ext cx="2381250" cy="478529"/>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120933" y="2927015"/>
            <a:ext cx="2489167" cy="531986"/>
          </a:xfrm>
          <a:prstGeom prst="rect">
            <a:avLst/>
          </a:prstGeom>
        </p:spPr>
      </p:pic>
      <p:cxnSp>
        <p:nvCxnSpPr>
          <p:cNvPr id="16" name="Прямая со стрелкой 15"/>
          <p:cNvCxnSpPr>
            <a:stCxn id="5" idx="2"/>
          </p:cNvCxnSpPr>
          <p:nvPr/>
        </p:nvCxnSpPr>
        <p:spPr>
          <a:xfrm>
            <a:off x="3524250" y="1997996"/>
            <a:ext cx="0" cy="87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251AD40-6C74-4B57-AFB8-5E52F162D94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0982833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621"/>
        <p:cNvGrpSpPr/>
        <p:nvPr/>
      </p:nvGrpSpPr>
      <p:grpSpPr>
        <a:xfrm>
          <a:off x="0" y="0"/>
          <a:ext cx="0" cy="0"/>
          <a:chOff x="0" y="0"/>
          <a:chExt cx="0" cy="0"/>
        </a:xfrm>
      </p:grpSpPr>
      <p:sp>
        <p:nvSpPr>
          <p:cNvPr id="622" name="Google Shape;622;gd30a40e25c_0_12"/>
          <p:cNvSpPr txBox="1">
            <a:spLocks noGrp="1"/>
          </p:cNvSpPr>
          <p:nvPr>
            <p:ph type="title"/>
          </p:nvPr>
        </p:nvSpPr>
        <p:spPr>
          <a:xfrm>
            <a:off x="25375" y="2063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Run Naive Bayes</a:t>
            </a:r>
            <a:endParaRPr>
              <a:solidFill>
                <a:srgbClr val="366092"/>
              </a:solidFill>
              <a:latin typeface="Georgia"/>
              <a:ea typeface="Georgia"/>
              <a:cs typeface="Georgia"/>
              <a:sym typeface="Georgia"/>
            </a:endParaRPr>
          </a:p>
        </p:txBody>
      </p:sp>
      <p:sp>
        <p:nvSpPr>
          <p:cNvPr id="623" name="Google Shape;623;gd30a40e25c_0_12"/>
          <p:cNvSpPr txBox="1"/>
          <p:nvPr/>
        </p:nvSpPr>
        <p:spPr>
          <a:xfrm>
            <a:off x="191450" y="465500"/>
            <a:ext cx="4263600" cy="3024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run naive Bayes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 = MultinomialNB(alpha=</a:t>
            </a:r>
            <a:r>
              <a:rPr lang="en-US" sz="1050">
                <a:solidFill>
                  <a:srgbClr val="09885A"/>
                </a:solidFill>
                <a:highlight>
                  <a:srgbClr val="FFFFFE"/>
                </a:highlight>
                <a:latin typeface="Courier New"/>
                <a:ea typeface="Courier New"/>
                <a:cs typeface="Courier New"/>
                <a:sym typeface="Courier New"/>
              </a:rPr>
              <a:t>0.01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delays_nb.fit(X_train, y_train)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probabilities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predProb_train = delays_nb.predict_proba(X_train)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predProb_valid = delays_nb.predict_proba(X_valid)</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class membership</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y_valid_pred = delays_nb.predict(X_valid)</a:t>
            </a: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627"/>
        <p:cNvGrpSpPr/>
        <p:nvPr/>
      </p:nvGrpSpPr>
      <p:grpSpPr>
        <a:xfrm>
          <a:off x="0" y="0"/>
          <a:ext cx="0" cy="0"/>
          <a:chOff x="0" y="0"/>
          <a:chExt cx="0" cy="0"/>
        </a:xfrm>
      </p:grpSpPr>
      <p:sp>
        <p:nvSpPr>
          <p:cNvPr id="628" name="Google Shape;628;gd2d657862f_0_6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Advantages</a:t>
            </a:r>
            <a:endParaRPr>
              <a:solidFill>
                <a:srgbClr val="366092"/>
              </a:solidFill>
              <a:latin typeface="Georgia"/>
              <a:ea typeface="Georgia"/>
              <a:cs typeface="Georgia"/>
              <a:sym typeface="Georgia"/>
            </a:endParaRPr>
          </a:p>
        </p:txBody>
      </p:sp>
      <p:sp>
        <p:nvSpPr>
          <p:cNvPr id="629" name="Google Shape;629;gd2d657862f_0_64"/>
          <p:cNvSpPr txBox="1"/>
          <p:nvPr/>
        </p:nvSpPr>
        <p:spPr>
          <a:xfrm>
            <a:off x="422825" y="764150"/>
            <a:ext cx="40359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Handles purely categorical data well</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Works well with very large data sets</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Simple &amp; computationally efficient</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4" name="Google Shape;634;gd30a40e25c_0_2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Shortcomings</a:t>
            </a:r>
            <a:endParaRPr>
              <a:solidFill>
                <a:srgbClr val="366092"/>
              </a:solidFill>
              <a:latin typeface="Georgia"/>
              <a:ea typeface="Georgia"/>
              <a:cs typeface="Georgia"/>
              <a:sym typeface="Georgia"/>
            </a:endParaRPr>
          </a:p>
        </p:txBody>
      </p:sp>
      <p:sp>
        <p:nvSpPr>
          <p:cNvPr id="635" name="Google Shape;635;gd30a40e25c_0_25"/>
          <p:cNvSpPr txBox="1"/>
          <p:nvPr/>
        </p:nvSpPr>
        <p:spPr>
          <a:xfrm>
            <a:off x="419200" y="775025"/>
            <a:ext cx="4035900" cy="2031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Requires large number of records</a:t>
            </a:r>
            <a:endParaRPr>
              <a:latin typeface="PMingLiU"/>
              <a:ea typeface="PMingLiU"/>
              <a:cs typeface="PMingLiU"/>
              <a:sym typeface="PMingLiU"/>
            </a:endParaRPr>
          </a:p>
          <a:p>
            <a:pPr marL="45720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Problematic when a predictor category is not present in training data </a:t>
            </a:r>
            <a:endParaRPr>
              <a:latin typeface="PMingLiU"/>
              <a:ea typeface="PMingLiU"/>
              <a:cs typeface="PMingLiU"/>
              <a:sym typeface="PMingLiU"/>
            </a:endParaRPr>
          </a:p>
          <a:p>
            <a:pPr marL="495300" marR="0" lvl="0" indent="457200" algn="l" rtl="0">
              <a:lnSpc>
                <a:spcPct val="100000"/>
              </a:lnSpc>
              <a:spcBef>
                <a:spcPts val="0"/>
              </a:spcBef>
              <a:spcAft>
                <a:spcPts val="0"/>
              </a:spcAft>
              <a:buClr>
                <a:schemeClr val="dk1"/>
              </a:buClr>
              <a:buSzPts val="1100"/>
              <a:buFont typeface="Arial"/>
              <a:buNone/>
            </a:pPr>
            <a:r>
              <a:rPr lang="en-US" sz="1100">
                <a:latin typeface="PMingLiU"/>
                <a:ea typeface="PMingLiU"/>
                <a:cs typeface="PMingLiU"/>
                <a:sym typeface="PMingLiU"/>
              </a:rPr>
              <a:t>Assigns 0 probability of response, ignoring information in other variables</a:t>
            </a:r>
            <a:endParaRPr sz="1100">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1523494"/>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1523494"/>
              </a:xfrm>
              <a:prstGeom prst="rect">
                <a:avLst/>
              </a:prstGeom>
              <a:blipFill>
                <a:blip r:embed="rId4"/>
                <a:stretch>
                  <a:fillRect l="-2209" t="-2800"/>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128411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200602"/>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Q2. 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200602"/>
              </a:xfrm>
              <a:prstGeom prst="rect">
                <a:avLst/>
              </a:prstGeom>
              <a:blipFill>
                <a:blip r:embed="rId3"/>
                <a:stretch>
                  <a:fillRect l="-4532" t="-1939"/>
                </a:stretch>
              </a:blipFill>
              <a:ln>
                <a:noFill/>
              </a:ln>
            </p:spPr>
            <p:txBody>
              <a:bodyPr/>
              <a:lstStyle/>
              <a:p>
                <a:r>
                  <a:rPr lang="en-CA">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nvGraphicFramePr>
        <p:xfrm>
          <a:off x="2407071" y="1904591"/>
          <a:ext cx="1142604" cy="804412"/>
        </p:xfrm>
        <a:graphic>
          <a:graphicData uri="http://schemas.openxmlformats.org/drawingml/2006/table">
            <a:tbl>
              <a:tblPr/>
              <a:tblGrid>
                <a:gridCol w="380868">
                  <a:extLst>
                    <a:ext uri="{9D8B030D-6E8A-4147-A177-3AD203B41FA5}">
                      <a16:colId xmlns:a16="http://schemas.microsoft.com/office/drawing/2014/main" val="2801079946"/>
                    </a:ext>
                  </a:extLst>
                </a:gridCol>
                <a:gridCol w="380868">
                  <a:extLst>
                    <a:ext uri="{9D8B030D-6E8A-4147-A177-3AD203B41FA5}">
                      <a16:colId xmlns:a16="http://schemas.microsoft.com/office/drawing/2014/main" val="323824582"/>
                    </a:ext>
                  </a:extLst>
                </a:gridCol>
                <a:gridCol w="380868">
                  <a:extLst>
                    <a:ext uri="{9D8B030D-6E8A-4147-A177-3AD203B41FA5}">
                      <a16:colId xmlns:a16="http://schemas.microsoft.com/office/drawing/2014/main" val="1215694814"/>
                    </a:ext>
                  </a:extLst>
                </a:gridCol>
              </a:tblGrid>
              <a:tr h="114916">
                <a:tc>
                  <a:txBody>
                    <a:bodyPr/>
                    <a:lstStyle/>
                    <a:p>
                      <a:pPr algn="l" fontAlgn="b"/>
                      <a:r>
                        <a:rPr lang="en-CA" sz="6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r" fontAlgn="b"/>
                      <a:r>
                        <a:rPr lang="en-CA" sz="6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r" fontAlgn="b"/>
                      <a:r>
                        <a:rPr lang="en-CA" sz="6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r" fontAlgn="b"/>
                      <a:r>
                        <a:rPr lang="en-CA" sz="6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r" fontAlgn="b"/>
                      <a:r>
                        <a:rPr lang="en-CA" sz="6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r" fontAlgn="b"/>
                      <a:r>
                        <a:rPr lang="en-CA" sz="6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p:spTree>
    <p:extLst>
      <p:ext uri="{BB962C8B-B14F-4D97-AF65-F5344CB8AC3E}">
        <p14:creationId xmlns:p14="http://schemas.microsoft.com/office/powerpoint/2010/main" val="1892006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Q3. 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061"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l" fontAlgn="b"/>
                      <a:r>
                        <a:rPr lang="en-CA" sz="11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2050140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Q4. 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Q5. Compute the margins of the table in the previous questions, thus computing</a:t>
            </a:r>
          </a:p>
          <a:p>
            <a:pPr marL="0"/>
            <a:r>
              <a:rPr lang="en-US" dirty="0">
                <a:latin typeface="Calibri" panose="020F0502020204030204" pitchFamily="34" charset="0"/>
              </a:rPr>
              <a:t>(Condition N) = (N) = (number of actual Y=0) = (TN + FP)</a:t>
            </a:r>
          </a:p>
          <a:p>
            <a:pPr marL="0"/>
            <a:r>
              <a:rPr lang="en-US" dirty="0">
                <a:latin typeface="Calibri" panose="020F0502020204030204" pitchFamily="34" charset="0"/>
              </a:rPr>
              <a:t>(Condition P) = (P) = (number of actual Y=1) = (FN + TP)</a:t>
            </a:r>
          </a:p>
          <a:p>
            <a:pPr marL="0"/>
            <a:r>
              <a:rPr lang="en-US" dirty="0">
                <a:latin typeface="Calibri" panose="020F0502020204030204" pitchFamily="34" charset="0"/>
              </a:rPr>
              <a:t>(Predicted N) = (number of predicted Y=0) = (TN + FN)</a:t>
            </a:r>
          </a:p>
          <a:p>
            <a:pPr marL="0"/>
            <a:r>
              <a:rPr lang="en-US" dirty="0">
                <a:latin typeface="Calibri" panose="020F0502020204030204" pitchFamily="34" charset="0"/>
              </a:rPr>
              <a:t>(Predicted P) = (number of predicted Y=1) = (FP + TP)</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94674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708434"/>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ru-RU" dirty="0">
                <a:latin typeface="Calibri" panose="020F0502020204030204" pitchFamily="34" charset="0"/>
              </a:rPr>
              <a:t>6</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Compute </a:t>
            </a:r>
            <a:r>
              <a:rPr lang="en-CA" dirty="0" err="1">
                <a:latin typeface="Calibri" panose="020F0502020204030204" pitchFamily="34" charset="0"/>
              </a:rPr>
              <a:t>sen</a:t>
            </a:r>
            <a:r>
              <a:rPr lang="en-US" dirty="0" err="1">
                <a:latin typeface="Calibri" panose="020F0502020204030204" pitchFamily="34" charset="0"/>
              </a:rPr>
              <a:t>sitivity</a:t>
            </a:r>
            <a:r>
              <a:rPr lang="en-US"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a:t>
            </a:r>
            <a:endParaRPr lang="en-US" dirty="0">
              <a:latin typeface="Calibri" panose="020F0502020204030204" pitchFamily="34" charset="0"/>
            </a:endParaRPr>
          </a:p>
          <a:p>
            <a:pPr marL="0"/>
            <a:r>
              <a:rPr lang="en-CA" dirty="0">
                <a:latin typeface="Times New Roman" panose="02020603050405020304" pitchFamily="18" charset="0"/>
              </a:rPr>
              <a:t> </a:t>
            </a:r>
          </a:p>
          <a:p>
            <a:pPr marL="0"/>
            <a:r>
              <a:rPr lang="en-CA" dirty="0">
                <a:latin typeface="Calibri" panose="020F0502020204030204" pitchFamily="34" charset="0"/>
              </a:rPr>
              <a:t>Q7. 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Q8. Compute specificity (selectivity or true negative rate TNR) </a:t>
            </a:r>
            <a:r>
              <a:rPr lang="en-US" dirty="0">
                <a:solidFill>
                  <a:srgbClr val="0070C0"/>
                </a:solidFill>
                <a:latin typeface="Calibri" panose="020F0502020204030204" pitchFamily="34" charset="0"/>
              </a:rPr>
              <a:t>= TN/N</a:t>
            </a: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endParaRPr lang="en-CA" dirty="0">
              <a:latin typeface="Times New Roman" panose="02020603050405020304" pitchFamily="18" charset="0"/>
            </a:endParaRPr>
          </a:p>
          <a:p>
            <a:pPr marL="0"/>
            <a:r>
              <a:rPr lang="en-CA" dirty="0">
                <a:latin typeface="Calibri" panose="020F0502020204030204" pitchFamily="34" charset="0"/>
              </a:rPr>
              <a:t> </a:t>
            </a:r>
          </a:p>
          <a:p>
            <a:pPr marL="0"/>
            <a:r>
              <a:rPr lang="en-US" dirty="0">
                <a:latin typeface="Calibri" panose="020F0502020204030204" pitchFamily="34" charset="0"/>
              </a:rPr>
              <a:t>Q9. Compute precision (or positive predictive value PPV) </a:t>
            </a:r>
            <a:r>
              <a:rPr lang="en-US" dirty="0">
                <a:solidFill>
                  <a:srgbClr val="2F0BE3"/>
                </a:solidFill>
                <a:latin typeface="Calibri" panose="020F0502020204030204" pitchFamily="34" charset="0"/>
              </a:rPr>
              <a:t>= TP/(TP+FP</a:t>
            </a:r>
            <a:r>
              <a:rPr lang="en-CA" dirty="0">
                <a:latin typeface="Calibri" panose="020F0502020204030204" pitchFamily="34" charset="0"/>
              </a:rPr>
              <a:t> </a:t>
            </a:r>
          </a:p>
          <a:p>
            <a:pPr marL="0"/>
            <a:r>
              <a:rPr lang="en-CA" dirty="0">
                <a:latin typeface="Calibri" panose="020F0502020204030204" pitchFamily="34" charset="0"/>
              </a:rPr>
              <a:t> </a:t>
            </a:r>
          </a:p>
          <a:p>
            <a:pPr marL="0"/>
            <a:r>
              <a:rPr lang="en-US" dirty="0">
                <a:latin typeface="Calibri" panose="020F0502020204030204" pitchFamily="34" charset="0"/>
              </a:rPr>
              <a:t>Q10. Compute accuracy = (</a:t>
            </a:r>
            <a:r>
              <a:rPr lang="en-US" dirty="0">
                <a:solidFill>
                  <a:srgbClr val="2F0BE3"/>
                </a:solidFill>
                <a:latin typeface="Calibri" panose="020F0502020204030204" pitchFamily="34" charset="0"/>
              </a:rPr>
              <a:t>TP+TN)/(P+N) </a:t>
            </a:r>
          </a:p>
          <a:p>
            <a:pPr marL="0"/>
            <a:endParaRPr lang="en-US" dirty="0">
              <a:solidFill>
                <a:srgbClr val="2F0BE3"/>
              </a:solidFill>
              <a:latin typeface="Calibri" panose="020F0502020204030204" pitchFamily="34" charset="0"/>
            </a:endParaRPr>
          </a:p>
          <a:p>
            <a:pPr marL="0"/>
            <a:r>
              <a:rPr lang="en-CA" dirty="0">
                <a:latin typeface="Calibri" panose="020F0502020204030204" pitchFamily="34" charset="0"/>
              </a:rPr>
              <a:t>Q11. Compute F1-score as a harmonic mean of precision and recall: </a:t>
            </a:r>
          </a:p>
          <a:p>
            <a:pPr marL="0"/>
            <a:r>
              <a:rPr lang="en-CA" dirty="0">
                <a:solidFill>
                  <a:srgbClr val="2F0BE3"/>
                </a:solidFill>
                <a:latin typeface="Calibri" panose="020F0502020204030204" pitchFamily="34" charset="0"/>
              </a:rPr>
              <a:t>2 * PPV * TPR / (PPV + TPR) = 2 * TP / (2*TP + FP + FN)</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3031945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21626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Q12. In Python, consider classification report, corresponding to this example. Some of these metrics we already computed. The other parts of it we will compute now step by step. </a:t>
            </a:r>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lang="en-CA" dirty="0" smtClean="0">
              <a:latin typeface="Times New Roman" panose="02020603050405020304" pitchFamily="18" charset="0"/>
            </a:endParaRPr>
          </a:p>
          <a:p>
            <a:pPr marL="0"/>
            <a:r>
              <a:rPr lang="en-CA" dirty="0">
                <a:latin typeface="Times New Roman" panose="02020603050405020304" pitchFamily="18" charset="0"/>
              </a:rPr>
              <a:t>If initially we computed precision with default class to be positive, now, according to above classification report, we need to compute class-wise precision:</a:t>
            </a:r>
          </a:p>
          <a:p>
            <a:pPr marL="0"/>
            <a:r>
              <a:rPr lang="en-CA" dirty="0">
                <a:latin typeface="Times New Roman" panose="02020603050405020304" pitchFamily="18" charset="0"/>
              </a:rPr>
              <a:t>precision(0) = </a:t>
            </a:r>
            <a:r>
              <a:rPr lang="en-US" dirty="0">
                <a:latin typeface="Times New Roman" panose="02020603050405020304" pitchFamily="18" charset="0"/>
              </a:rPr>
              <a:t>(or negative predictive value NPV) </a:t>
            </a:r>
            <a:endParaRPr lang="en-US" dirty="0" smtClean="0">
              <a:latin typeface="Times New Roman" panose="02020603050405020304" pitchFamily="18" charset="0"/>
            </a:endParaRPr>
          </a:p>
          <a:p>
            <a:pPr marL="0"/>
            <a:r>
              <a:rPr lang="en-US" dirty="0" smtClean="0">
                <a:latin typeface="Calibri" panose="020F0502020204030204" pitchFamily="34" charset="0"/>
              </a:rPr>
              <a:t>precision(1</a:t>
            </a:r>
            <a:r>
              <a:rPr lang="en-US" dirty="0">
                <a:latin typeface="Calibri" panose="020F0502020204030204" pitchFamily="34" charset="0"/>
              </a:rPr>
              <a:t>) (or positive predictive value PPV)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pic>
        <p:nvPicPr>
          <p:cNvPr id="3076" name="Picture 4" descr="Machine generated alternative text:&#10;accuracy &#10;macro avg &#10;weighted avg &#10;precxsxon &#10;0.00 &#10;0.00 &#10;0.00 &#10;0.75 &#10;0.60 &#10;0.67 &#10;0.50 &#10;0.38 &#10;0.30 &#10;0.33 &#10;0.62 &#10;0.50 &#10;0.56 &#10;recall &#10;score &#10;suppor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46" y="1250121"/>
            <a:ext cx="3683208" cy="12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3517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385542"/>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Q13. In the previous question, we computed class-wise precision values. The Python classification report contains its macro average = (precision(0) + precision(1))/2 = </a:t>
            </a:r>
            <a:endParaRPr lang="en-CA" dirty="0" smtClean="0">
              <a:latin typeface="Calibri" panose="020F0502020204030204" pitchFamily="34" charset="0"/>
            </a:endParaRPr>
          </a:p>
          <a:p>
            <a:pPr marL="0"/>
            <a:endParaRPr lang="en-CA" dirty="0">
              <a:latin typeface="Calibri" panose="020F0502020204030204" pitchFamily="34" charset="0"/>
            </a:endParaRPr>
          </a:p>
          <a:p>
            <a:pPr marL="0"/>
            <a:r>
              <a:rPr lang="en-CA" dirty="0">
                <a:latin typeface="Calibri" panose="020F0502020204030204" pitchFamily="34" charset="0"/>
              </a:rPr>
              <a:t>Q14. As you could see, the classification report contains the rightmost support column. It contains absolute prior frequencies of classes. Compute </a:t>
            </a:r>
          </a:p>
          <a:p>
            <a:pPr marL="0"/>
            <a:r>
              <a:rPr lang="en-CA" dirty="0">
                <a:latin typeface="Calibri" panose="020F0502020204030204" pitchFamily="34" charset="0"/>
              </a:rPr>
              <a:t>support_0 = number of points that actually belong to class 0 = </a:t>
            </a:r>
            <a:r>
              <a:rPr lang="en-CA" dirty="0" smtClean="0">
                <a:latin typeface="Calibri" panose="020F0502020204030204" pitchFamily="34" charset="0"/>
              </a:rPr>
              <a:t>?</a:t>
            </a:r>
            <a:endParaRPr lang="en-CA" dirty="0">
              <a:latin typeface="Times New Roman" panose="02020603050405020304" pitchFamily="18" charset="0"/>
            </a:endParaRPr>
          </a:p>
          <a:p>
            <a:pPr marL="0"/>
            <a:r>
              <a:rPr lang="en-CA" dirty="0">
                <a:latin typeface="Calibri" panose="020F0502020204030204" pitchFamily="34" charset="0"/>
              </a:rPr>
              <a:t>support_1 = number of points that actually belong to class 1 =? </a:t>
            </a:r>
          </a:p>
          <a:p>
            <a:pPr marL="0"/>
            <a:r>
              <a:rPr lang="en-CA" dirty="0">
                <a:solidFill>
                  <a:srgbClr val="2F0BE3"/>
                </a:solidFill>
                <a:latin typeface="Calibri" panose="020F0502020204030204" pitchFamily="34" charset="0"/>
              </a:rPr>
              <a:t> </a:t>
            </a:r>
          </a:p>
          <a:p>
            <a:pPr marL="0"/>
            <a:r>
              <a:rPr lang="en-CA" dirty="0">
                <a:latin typeface="Calibri" panose="020F0502020204030204" pitchFamily="34" charset="0"/>
              </a:rPr>
              <a:t>Q15. Compute the full support =  support_0 + support_1</a:t>
            </a:r>
          </a:p>
          <a:p>
            <a:pPr marL="0"/>
            <a:r>
              <a:rPr lang="en-CA" dirty="0">
                <a:latin typeface="Calibri" panose="020F0502020204030204" pitchFamily="34" charset="0"/>
              </a:rPr>
              <a:t> </a:t>
            </a:r>
          </a:p>
          <a:p>
            <a:pPr marL="0"/>
            <a:r>
              <a:rPr lang="en-CA" dirty="0">
                <a:latin typeface="Calibri" panose="020F0502020204030204" pitchFamily="34" charset="0"/>
              </a:rPr>
              <a:t>Q16. Compute class prior relative frequencies that will be used as weights for further averaging. </a:t>
            </a:r>
          </a:p>
          <a:p>
            <a:pPr marL="0"/>
            <a:r>
              <a:rPr lang="en-CA" dirty="0">
                <a:latin typeface="Calibri" panose="020F0502020204030204" pitchFamily="34" charset="0"/>
              </a:rPr>
              <a:t>weight_0 = support_0 / support </a:t>
            </a:r>
          </a:p>
          <a:p>
            <a:pPr marL="0"/>
            <a:r>
              <a:rPr lang="en-CA" dirty="0">
                <a:latin typeface="Calibri" panose="020F0502020204030204" pitchFamily="34" charset="0"/>
              </a:rPr>
              <a:t>weight_1 = support_1 / support </a:t>
            </a:r>
            <a:endParaRPr lang="en-CA" dirty="0" smtClean="0">
              <a:latin typeface="Calibri" panose="020F0502020204030204" pitchFamily="34" charset="0"/>
            </a:endParaRPr>
          </a:p>
          <a:p>
            <a:pPr marL="0"/>
            <a:endParaRPr lang="en-CA" dirty="0">
              <a:latin typeface="Calibri" panose="020F0502020204030204" pitchFamily="34" charset="0"/>
            </a:endParaRPr>
          </a:p>
          <a:p>
            <a:pPr marL="0"/>
            <a:r>
              <a:rPr lang="en-CA" dirty="0" smtClean="0">
                <a:latin typeface="Calibri" panose="020F0502020204030204" pitchFamily="34" charset="0"/>
              </a:rPr>
              <a:t>Q17</a:t>
            </a:r>
            <a:r>
              <a:rPr lang="en-CA" dirty="0">
                <a:latin typeface="Calibri" panose="020F0502020204030204" pitchFamily="34" charset="0"/>
              </a:rPr>
              <a:t>. Check weight_0 + weight_1 =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168063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24" y="211465"/>
            <a:ext cx="4601352" cy="215444"/>
          </a:xfrm>
        </p:spPr>
        <p:txBody>
          <a:bodyPr/>
          <a:lstStyle/>
          <a:p>
            <a:pPr algn="ctr"/>
            <a:r>
              <a:rPr lang="en-US" dirty="0">
                <a:latin typeface="Georgia" panose="02040502050405020303" pitchFamily="18" charset="0"/>
              </a:rPr>
              <a:t>PPV &amp; FDR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71550" y="1232057"/>
            <a:ext cx="800100" cy="3853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25432" y="1321017"/>
            <a:ext cx="305844" cy="205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24642"/>
            <a:ext cx="800100" cy="39279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981450" y="1314196"/>
            <a:ext cx="252086" cy="17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20683" cy="369332"/>
          </a:xfrm>
          <a:prstGeom prst="rect">
            <a:avLst/>
          </a:prstGeom>
          <a:noFill/>
        </p:spPr>
        <p:txBody>
          <a:bodyPr wrap="none" rtlCol="0">
            <a:spAutoFit/>
          </a:bodyPr>
          <a:lstStyle/>
          <a:p>
            <a:r>
              <a:rPr lang="en-US" dirty="0">
                <a:latin typeface="Georgia" panose="02040502050405020303" pitchFamily="18" charset="0"/>
              </a:rPr>
              <a:t>PPV</a:t>
            </a:r>
          </a:p>
        </p:txBody>
      </p:sp>
      <p:sp>
        <p:nvSpPr>
          <p:cNvPr id="11" name="TextBox 10"/>
          <p:cNvSpPr txBox="1"/>
          <p:nvPr/>
        </p:nvSpPr>
        <p:spPr>
          <a:xfrm>
            <a:off x="2731718" y="778092"/>
            <a:ext cx="657552" cy="369332"/>
          </a:xfrm>
          <a:prstGeom prst="rect">
            <a:avLst/>
          </a:prstGeom>
          <a:noFill/>
        </p:spPr>
        <p:txBody>
          <a:bodyPr wrap="none" rtlCol="0">
            <a:spAutoFit/>
          </a:bodyPr>
          <a:lstStyle/>
          <a:p>
            <a:r>
              <a:rPr lang="en-US" dirty="0">
                <a:latin typeface="Georgia" panose="02040502050405020303" pitchFamily="18" charset="0"/>
              </a:rPr>
              <a:t>FDR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45" name="Picture 1" descr="Machine generated alternative text:&#10;precision or positive predictive value (PPV) &#10;ppv &#10;1 - FD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 y="2320135"/>
            <a:ext cx="2374726" cy="491951"/>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381250" y="2836144"/>
            <a:ext cx="2226626" cy="596161"/>
          </a:xfrm>
          <a:prstGeom prst="rect">
            <a:avLst/>
          </a:prstGeom>
        </p:spPr>
      </p:pic>
      <p:cxnSp>
        <p:nvCxnSpPr>
          <p:cNvPr id="16" name="Прямая со стрелкой 15"/>
          <p:cNvCxnSpPr>
            <a:stCxn id="5" idx="2"/>
          </p:cNvCxnSpPr>
          <p:nvPr/>
        </p:nvCxnSpPr>
        <p:spPr>
          <a:xfrm>
            <a:off x="3524250" y="1997996"/>
            <a:ext cx="0" cy="814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922345D-BFA4-4489-A497-0D8F029EB7C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11616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3046988"/>
          </a:xfrm>
          <a:prstGeom prst="rect">
            <a:avLst/>
          </a:prstGeom>
          <a:noFill/>
          <a:ln>
            <a:noFill/>
          </a:ln>
        </p:spPr>
        <p:txBody>
          <a:bodyPr spcFirstLastPara="1" wrap="square" lIns="0" tIns="0" rIns="0" bIns="0" anchor="t" anchorCtr="0">
            <a:spAutoFit/>
          </a:bodyPr>
          <a:lstStyle/>
          <a:p>
            <a:pPr marL="0"/>
            <a:r>
              <a:rPr lang="en-CA" dirty="0">
                <a:latin typeface="Calibri" panose="020F0502020204030204" pitchFamily="34" charset="0"/>
              </a:rPr>
              <a:t>Q18. The bottom row of the classification report contains weighted averages of the metrics. They use the weights that you computed in the previous questions. Compute the weighted precision = weight_0 * precision_0 + weight_1 * </a:t>
            </a:r>
            <a:r>
              <a:rPr lang="en-CA" dirty="0" smtClean="0">
                <a:latin typeface="Calibri" panose="020F0502020204030204" pitchFamily="34" charset="0"/>
              </a:rPr>
              <a:t>precision_1=?</a:t>
            </a:r>
            <a:endParaRPr lang="en-CA" dirty="0">
              <a:latin typeface="Calibri" panose="020F0502020204030204" pitchFamily="34" charset="0"/>
            </a:endParaRPr>
          </a:p>
          <a:p>
            <a:pPr marL="0"/>
            <a:r>
              <a:rPr lang="en-CA" dirty="0">
                <a:latin typeface="Calibri" panose="020F0502020204030204" pitchFamily="34" charset="0"/>
              </a:rPr>
              <a:t> </a:t>
            </a:r>
          </a:p>
          <a:p>
            <a:pPr marL="0"/>
            <a:r>
              <a:rPr lang="en-US" dirty="0" smtClean="0">
                <a:latin typeface="Calibri" panose="020F0502020204030204" pitchFamily="34" charset="0"/>
              </a:rPr>
              <a:t>Q</a:t>
            </a:r>
            <a:r>
              <a:rPr lang="en-CA" dirty="0">
                <a:latin typeface="Calibri" panose="020F0502020204030204" pitchFamily="34" charset="0"/>
              </a:rPr>
              <a:t>19</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recall in its default sense as </a:t>
            </a:r>
            <a:r>
              <a:rPr lang="en-CA" dirty="0" err="1">
                <a:latin typeface="Calibri" panose="020F0502020204030204" pitchFamily="34" charset="0"/>
              </a:rPr>
              <a:t>sen</a:t>
            </a:r>
            <a:r>
              <a:rPr lang="en-US" dirty="0" err="1">
                <a:latin typeface="Calibri" panose="020F0502020204030204" pitchFamily="34" charset="0"/>
              </a:rPr>
              <a:t>sitivity</a:t>
            </a:r>
            <a:r>
              <a:rPr lang="en-CA" dirty="0">
                <a:latin typeface="Calibri" panose="020F0502020204030204" pitchFamily="34" charset="0"/>
              </a:rPr>
              <a:t>, hit rate or true positive rate TPR </a:t>
            </a:r>
            <a:r>
              <a:rPr lang="ru-RU" dirty="0">
                <a:latin typeface="Calibri" panose="020F0502020204030204" pitchFamily="34" charset="0"/>
              </a:rPr>
              <a:t> </a:t>
            </a:r>
            <a:r>
              <a:rPr lang="en-US" dirty="0">
                <a:latin typeface="Calibri" panose="020F0502020204030204" pitchFamily="34" charset="0"/>
              </a:rPr>
              <a:t>=TP/P. Now we call that quantity recall_1, and we also need recall_0. Please, write both:</a:t>
            </a:r>
          </a:p>
          <a:p>
            <a:pPr marL="0"/>
            <a:r>
              <a:rPr lang="en-US" dirty="0">
                <a:latin typeface="Calibri" panose="020F0502020204030204" pitchFamily="34" charset="0"/>
              </a:rPr>
              <a:t>recall_0 = TN/N = ?</a:t>
            </a:r>
          </a:p>
          <a:p>
            <a:pPr marL="0"/>
            <a:r>
              <a:rPr lang="en-US" dirty="0">
                <a:latin typeface="Calibri" panose="020F0502020204030204" pitchFamily="34" charset="0"/>
              </a:rPr>
              <a:t>recall_1 = TP/P = ?</a:t>
            </a:r>
          </a:p>
          <a:p>
            <a:pPr marL="0"/>
            <a:r>
              <a:rPr lang="en-CA" dirty="0">
                <a:latin typeface="Times New Roman" panose="02020603050405020304" pitchFamily="18" charset="0"/>
              </a:rPr>
              <a:t> </a:t>
            </a:r>
          </a:p>
          <a:p>
            <a:pPr marL="0"/>
            <a:r>
              <a:rPr lang="en-US" dirty="0" smtClean="0">
                <a:latin typeface="Calibri" panose="020F0502020204030204" pitchFamily="34" charset="0"/>
              </a:rPr>
              <a:t>Q</a:t>
            </a:r>
            <a:r>
              <a:rPr lang="en-CA" dirty="0">
                <a:latin typeface="Calibri" panose="020F0502020204030204" pitchFamily="34" charset="0"/>
              </a:rPr>
              <a:t>20</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 you computed two class-wise recalls. Now compute their arithmetic mean, called macro average in Python's classification report</a:t>
            </a:r>
            <a:endParaRPr lang="en-US" dirty="0">
              <a:latin typeface="Calibri" panose="020F0502020204030204" pitchFamily="34" charset="0"/>
            </a:endParaRPr>
          </a:p>
          <a:p>
            <a:pPr marL="0"/>
            <a:r>
              <a:rPr lang="en-CA" dirty="0">
                <a:latin typeface="Calibri" panose="020F0502020204030204" pitchFamily="34" charset="0"/>
              </a:rPr>
              <a:t> </a:t>
            </a:r>
            <a:r>
              <a:rPr lang="en-CA" dirty="0" smtClean="0">
                <a:latin typeface="Calibri" panose="020F0502020204030204" pitchFamily="34" charset="0"/>
              </a:rPr>
              <a:t>macro </a:t>
            </a:r>
            <a:r>
              <a:rPr lang="en-CA" dirty="0" err="1">
                <a:latin typeface="Calibri" panose="020F0502020204030204" pitchFamily="34" charset="0"/>
              </a:rPr>
              <a:t>avg</a:t>
            </a:r>
            <a:r>
              <a:rPr lang="en-CA" dirty="0">
                <a:latin typeface="Calibri" panose="020F0502020204030204" pitchFamily="34" charset="0"/>
              </a:rPr>
              <a:t> recall = (recall_0 + recall_1) / </a:t>
            </a:r>
            <a:r>
              <a:rPr lang="en-CA" dirty="0" smtClean="0">
                <a:latin typeface="Calibri" panose="020F0502020204030204" pitchFamily="34" charset="0"/>
              </a:rPr>
              <a:t>2=?</a:t>
            </a:r>
            <a:endParaRPr lang="en-CA" dirty="0">
              <a:latin typeface="Calibri" panose="020F0502020204030204" pitchFamily="34"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26552286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539157"/>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en-CA" dirty="0">
                <a:latin typeface="Calibri" panose="020F0502020204030204" pitchFamily="34" charset="0"/>
              </a:rPr>
              <a:t>21</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two </a:t>
            </a:r>
            <a:r>
              <a:rPr lang="en-CA" dirty="0" err="1">
                <a:latin typeface="Calibri" panose="020F0502020204030204" pitchFamily="34" charset="0"/>
              </a:rPr>
              <a:t>classwise</a:t>
            </a:r>
            <a:r>
              <a:rPr lang="en-CA" dirty="0">
                <a:latin typeface="Calibri" panose="020F0502020204030204" pitchFamily="34" charset="0"/>
              </a:rPr>
              <a:t> recalls, and also class weights or priors. Use them to compute the weighted average recall = weight_0 * recall_0 + weight_1 * </a:t>
            </a:r>
            <a:r>
              <a:rPr lang="en-CA" dirty="0" smtClean="0">
                <a:latin typeface="Calibri" panose="020F0502020204030204" pitchFamily="34" charset="0"/>
              </a:rPr>
              <a:t>recall_1=?</a:t>
            </a:r>
            <a:endParaRPr lang="en-US" dirty="0">
              <a:latin typeface="Calibri" panose="020F0502020204030204" pitchFamily="34" charset="0"/>
            </a:endParaRPr>
          </a:p>
          <a:p>
            <a:pPr marL="0"/>
            <a:endParaRPr lang="en-US" dirty="0" smtClean="0">
              <a:latin typeface="Calibri" panose="020F0502020204030204" pitchFamily="34" charset="0"/>
            </a:endParaRPr>
          </a:p>
          <a:p>
            <a:pPr marL="0"/>
            <a:r>
              <a:rPr lang="en-US" dirty="0" smtClean="0">
                <a:latin typeface="Calibri" panose="020F0502020204030204" pitchFamily="34" charset="0"/>
              </a:rPr>
              <a:t>Q</a:t>
            </a:r>
            <a:r>
              <a:rPr lang="en-CA" dirty="0">
                <a:latin typeface="Calibri" panose="020F0502020204030204" pitchFamily="34" charset="0"/>
              </a:rPr>
              <a:t>22</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f1-score as a harmonic mean of precision and recall. Now we say, it was a default f1-score with respect to class 1, and we also want its class 0 counterpart. Write both </a:t>
            </a:r>
            <a:endParaRPr lang="en-US" dirty="0">
              <a:latin typeface="Calibri" panose="020F0502020204030204" pitchFamily="34" charset="0"/>
            </a:endParaRPr>
          </a:p>
          <a:p>
            <a:pPr marL="0"/>
            <a:r>
              <a:rPr lang="en-CA" dirty="0">
                <a:latin typeface="Calibri" panose="020F0502020204030204" pitchFamily="34" charset="0"/>
              </a:rPr>
              <a:t>f1_0 = H(precision_0, recall_0) = ?</a:t>
            </a:r>
          </a:p>
          <a:p>
            <a:pPr marL="0"/>
            <a:r>
              <a:rPr lang="en-CA" dirty="0">
                <a:latin typeface="Calibri" panose="020F0502020204030204" pitchFamily="34" charset="0"/>
              </a:rPr>
              <a:t>f1_1 = H(precision_1, recall_1) = ?</a:t>
            </a:r>
          </a:p>
          <a:p>
            <a:pPr marL="0"/>
            <a:r>
              <a:rPr lang="en-CA" i="1" dirty="0">
                <a:solidFill>
                  <a:srgbClr val="78230C"/>
                </a:solidFill>
                <a:latin typeface="Calibri" panose="020F0502020204030204" pitchFamily="34" charset="0"/>
              </a:rPr>
              <a:t>Note: the formula </a:t>
            </a:r>
            <a:endParaRPr lang="en-CA" dirty="0">
              <a:solidFill>
                <a:srgbClr val="78230C"/>
              </a:solidFill>
              <a:latin typeface="Calibri" panose="020F0502020204030204" pitchFamily="34" charset="0"/>
            </a:endParaRPr>
          </a:p>
          <a:p>
            <a:pPr marL="0"/>
            <a:r>
              <a:rPr lang="en-CA" i="1" dirty="0">
                <a:solidFill>
                  <a:srgbClr val="78230C"/>
                </a:solidFill>
                <a:latin typeface="Times New Roman" panose="02020603050405020304" pitchFamily="18" charset="0"/>
              </a:rPr>
              <a:t>H(x1, x2) = 2*x1*x2 /(x1 + x2)</a:t>
            </a:r>
            <a:endParaRPr lang="en-CA" dirty="0">
              <a:solidFill>
                <a:srgbClr val="78230C"/>
              </a:solidFill>
              <a:latin typeface="Times New Roman" panose="02020603050405020304" pitchFamily="18" charset="0"/>
            </a:endParaRPr>
          </a:p>
          <a:p>
            <a:pPr marL="0"/>
            <a:r>
              <a:rPr lang="en-CA" i="1" dirty="0">
                <a:solidFill>
                  <a:srgbClr val="78230C"/>
                </a:solidFill>
                <a:latin typeface="Calibri" panose="020F0502020204030204" pitchFamily="34" charset="0"/>
              </a:rPr>
              <a:t>does not work if both components are 0. In this case, use H(0, 0) = 0.</a:t>
            </a:r>
            <a:endParaRPr lang="en-CA" dirty="0">
              <a:solidFill>
                <a:srgbClr val="78230C"/>
              </a:solidFill>
              <a:latin typeface="Calibri" panose="020F0502020204030204" pitchFamily="34" charset="0"/>
            </a:endParaRP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5025208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031325"/>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en-CA" dirty="0">
                <a:latin typeface="Calibri" panose="020F0502020204030204" pitchFamily="34" charset="0"/>
              </a:rPr>
              <a:t>23</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 you computed two </a:t>
            </a:r>
            <a:r>
              <a:rPr lang="en-CA" dirty="0" err="1">
                <a:latin typeface="Calibri" panose="020F0502020204030204" pitchFamily="34" charset="0"/>
              </a:rPr>
              <a:t>classwise</a:t>
            </a:r>
            <a:r>
              <a:rPr lang="en-CA" dirty="0">
                <a:latin typeface="Calibri" panose="020F0502020204030204" pitchFamily="34" charset="0"/>
              </a:rPr>
              <a:t> f1 scores. Now compute their arithmetic mean, called macro average in Python's classification report: </a:t>
            </a:r>
            <a:endParaRPr lang="en-US" dirty="0">
              <a:latin typeface="Calibri" panose="020F0502020204030204" pitchFamily="34" charset="0"/>
            </a:endParaRPr>
          </a:p>
          <a:p>
            <a:pPr marL="0"/>
            <a:r>
              <a:rPr lang="en-CA" dirty="0">
                <a:latin typeface="Calibri" panose="020F0502020204030204" pitchFamily="34" charset="0"/>
              </a:rPr>
              <a:t>macro </a:t>
            </a:r>
            <a:r>
              <a:rPr lang="en-CA" dirty="0" err="1">
                <a:latin typeface="Calibri" panose="020F0502020204030204" pitchFamily="34" charset="0"/>
              </a:rPr>
              <a:t>avg</a:t>
            </a:r>
            <a:r>
              <a:rPr lang="en-CA" dirty="0">
                <a:latin typeface="Calibri" panose="020F0502020204030204" pitchFamily="34" charset="0"/>
              </a:rPr>
              <a:t> f1 = (f1_0 + f1_1) / 2 = ? </a:t>
            </a:r>
          </a:p>
          <a:p>
            <a:pPr marL="0"/>
            <a:r>
              <a:rPr lang="en-CA" dirty="0">
                <a:solidFill>
                  <a:srgbClr val="2F0BE3"/>
                </a:solidFill>
                <a:latin typeface="Calibri" panose="020F0502020204030204" pitchFamily="34" charset="0"/>
              </a:rPr>
              <a:t> </a:t>
            </a:r>
          </a:p>
          <a:p>
            <a:pPr marL="0"/>
            <a:r>
              <a:rPr lang="en-US" dirty="0">
                <a:latin typeface="Calibri" panose="020F0502020204030204" pitchFamily="34" charset="0"/>
              </a:rPr>
              <a:t>Q</a:t>
            </a:r>
            <a:r>
              <a:rPr lang="en-CA" dirty="0">
                <a:latin typeface="Calibri" panose="020F0502020204030204" pitchFamily="34" charset="0"/>
              </a:rPr>
              <a:t>24</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In the previous questions, you computed two </a:t>
            </a:r>
            <a:r>
              <a:rPr lang="en-CA" dirty="0" err="1">
                <a:latin typeface="Calibri" panose="020F0502020204030204" pitchFamily="34" charset="0"/>
              </a:rPr>
              <a:t>classwise</a:t>
            </a:r>
            <a:r>
              <a:rPr lang="en-CA" dirty="0">
                <a:latin typeface="Calibri" panose="020F0502020204030204" pitchFamily="34" charset="0"/>
              </a:rPr>
              <a:t> f1 scores and also class weights. Now compute f1 weighted average, listed in the </a:t>
            </a:r>
            <a:r>
              <a:rPr lang="en-CA" dirty="0" err="1">
                <a:latin typeface="Calibri" panose="020F0502020204030204" pitchFamily="34" charset="0"/>
              </a:rPr>
              <a:t>botton</a:t>
            </a:r>
            <a:r>
              <a:rPr lang="en-CA" dirty="0">
                <a:latin typeface="Calibri" panose="020F0502020204030204" pitchFamily="34" charset="0"/>
              </a:rPr>
              <a:t> line of Python's classification report: </a:t>
            </a:r>
            <a:endParaRPr lang="en-US" dirty="0">
              <a:latin typeface="Calibri" panose="020F0502020204030204" pitchFamily="34" charset="0"/>
            </a:endParaRPr>
          </a:p>
          <a:p>
            <a:pPr marL="0"/>
            <a:r>
              <a:rPr lang="en-CA" dirty="0">
                <a:latin typeface="Calibri" panose="020F0502020204030204" pitchFamily="34" charset="0"/>
              </a:rPr>
              <a:t>weighted </a:t>
            </a:r>
            <a:r>
              <a:rPr lang="en-CA" dirty="0" err="1">
                <a:latin typeface="Calibri" panose="020F0502020204030204" pitchFamily="34" charset="0"/>
              </a:rPr>
              <a:t>avg</a:t>
            </a:r>
            <a:r>
              <a:rPr lang="en-CA" dirty="0">
                <a:latin typeface="Calibri" panose="020F0502020204030204" pitchFamily="34" charset="0"/>
              </a:rPr>
              <a:t> f1 = w_0*f1_0 + w_1*f1_1 = ?</a:t>
            </a:r>
          </a:p>
          <a:p>
            <a:pPr marL="0"/>
            <a:endParaRPr lang="en-CA" dirty="0" smtClean="0">
              <a:latin typeface="Times New Roman" panose="02020603050405020304" pitchFamily="18" charset="0"/>
            </a:endParaRPr>
          </a:p>
          <a:p>
            <a:pPr marL="0"/>
            <a:endParaRPr lang="en-CA" dirty="0">
              <a:latin typeface="Times New Roman" panose="02020603050405020304" pitchFamily="18" charset="0"/>
            </a:endParaRP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20323122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 y="211465"/>
            <a:ext cx="4591050" cy="215444"/>
          </a:xfrm>
        </p:spPr>
        <p:txBody>
          <a:bodyPr/>
          <a:lstStyle/>
          <a:p>
            <a:pPr algn="ctr"/>
            <a:r>
              <a:rPr lang="en-US" dirty="0">
                <a:latin typeface="Georgia" panose="02040502050405020303" pitchFamily="18" charset="0"/>
              </a:rPr>
              <a:t>Quiz practice. Confusion matrix questions</a:t>
            </a:r>
          </a:p>
        </p:txBody>
      </p:sp>
      <p:sp>
        <p:nvSpPr>
          <p:cNvPr id="3" name="Текст 2"/>
          <p:cNvSpPr>
            <a:spLocks noGrp="1"/>
          </p:cNvSpPr>
          <p:nvPr>
            <p:ph type="body" idx="1"/>
          </p:nvPr>
        </p:nvSpPr>
        <p:spPr>
          <a:xfrm>
            <a:off x="113256" y="626181"/>
            <a:ext cx="4008120" cy="338554"/>
          </a:xfrm>
        </p:spPr>
        <p:txBody>
          <a:bodyPr/>
          <a:lstStyle/>
          <a:p>
            <a:r>
              <a:rPr lang="en-US" dirty="0">
                <a:latin typeface="Georgia" panose="02040502050405020303" pitchFamily="18" charset="0"/>
              </a:rPr>
              <a:t>Suppose you built a model for solving a classification problem and got the result in the form of a</a:t>
            </a:r>
            <a:r>
              <a:rPr lang="ru-RU" dirty="0">
                <a:latin typeface="Georgia" panose="02040502050405020303" pitchFamily="18" charset="0"/>
              </a:rPr>
              <a:t> </a:t>
            </a:r>
            <a:r>
              <a:rPr lang="en-US" dirty="0">
                <a:latin typeface="Georgia" panose="02040502050405020303" pitchFamily="18" charset="0"/>
              </a:rPr>
              <a:t>confusion matrix</a:t>
            </a:r>
          </a:p>
        </p:txBody>
      </p:sp>
      <p:pic>
        <p:nvPicPr>
          <p:cNvPr id="4" name="Рисунок 3"/>
          <p:cNvPicPr>
            <a:picLocks noChangeAspect="1"/>
          </p:cNvPicPr>
          <p:nvPr/>
        </p:nvPicPr>
        <p:blipFill>
          <a:blip r:embed="rId2"/>
          <a:stretch>
            <a:fillRect/>
          </a:stretch>
        </p:blipFill>
        <p:spPr>
          <a:xfrm>
            <a:off x="95250" y="1120775"/>
            <a:ext cx="4261459" cy="633282"/>
          </a:xfrm>
          <a:prstGeom prst="rect">
            <a:avLst/>
          </a:prstGeom>
        </p:spPr>
      </p:pic>
      <p:sp>
        <p:nvSpPr>
          <p:cNvPr id="5" name="Текст 2"/>
          <p:cNvSpPr txBox="1">
            <a:spLocks/>
          </p:cNvSpPr>
          <p:nvPr/>
        </p:nvSpPr>
        <p:spPr>
          <a:xfrm>
            <a:off x="171450" y="1919187"/>
            <a:ext cx="4008120" cy="846386"/>
          </a:xfrm>
          <a:prstGeom prst="rect">
            <a:avLst/>
          </a:prstGeom>
        </p:spPr>
        <p:txBody>
          <a:bodyPr wrap="square" lIns="0" tIns="0" rIns="0" bIns="0">
            <a:spAutoFit/>
          </a:bodyPr>
          <a:lstStyle>
            <a:lvl1pPr marL="0">
              <a:defRPr sz="1100" b="0" i="0">
                <a:solidFill>
                  <a:schemeClr val="tx1"/>
                </a:solidFill>
                <a:latin typeface="PMingLiU"/>
                <a:ea typeface="+mn-ea"/>
                <a:cs typeface="PMingLiU"/>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latin typeface="Georgia" panose="02040502050405020303" pitchFamily="18" charset="0"/>
              </a:rPr>
              <a:t>Now, your boss asks you three questions:</a:t>
            </a:r>
          </a:p>
          <a:p>
            <a:pPr marL="228600" indent="-228600">
              <a:buAutoNum type="arabicPeriod"/>
            </a:pPr>
            <a:r>
              <a:rPr lang="en-US" kern="0" dirty="0">
                <a:latin typeface="Georgia" panose="02040502050405020303" pitchFamily="18" charset="0"/>
              </a:rPr>
              <a:t>What percent of your predictions were correct?</a:t>
            </a:r>
          </a:p>
          <a:p>
            <a:pPr marL="228600" indent="-228600">
              <a:buAutoNum type="arabicPeriod"/>
            </a:pPr>
            <a:r>
              <a:rPr lang="en-US" kern="0" dirty="0">
                <a:latin typeface="Georgia" panose="02040502050405020303" pitchFamily="18" charset="0"/>
              </a:rPr>
              <a:t>What percent of the positive cases did you catch?</a:t>
            </a:r>
          </a:p>
          <a:p>
            <a:pPr marL="228600" indent="-228600">
              <a:buAutoNum type="arabicPeriod"/>
            </a:pPr>
            <a:r>
              <a:rPr lang="en-US" kern="0" dirty="0">
                <a:latin typeface="Georgia" panose="02040502050405020303" pitchFamily="18" charset="0"/>
              </a:rPr>
              <a:t>What percent of positive predictions were correct?</a:t>
            </a:r>
          </a:p>
          <a:p>
            <a:pPr marL="228600" indent="-228600">
              <a:buAutoNum type="arabicPeriod"/>
            </a:pPr>
            <a:endParaRPr lang="en-US" kern="0" dirty="0">
              <a:latin typeface="Georgia" panose="02040502050405020303" pitchFamily="18" charset="0"/>
            </a:endParaRPr>
          </a:p>
        </p:txBody>
      </p:sp>
    </p:spTree>
    <p:extLst>
      <p:ext uri="{BB962C8B-B14F-4D97-AF65-F5344CB8AC3E}">
        <p14:creationId xmlns:p14="http://schemas.microsoft.com/office/powerpoint/2010/main" val="12276280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FP &amp; FN</a:t>
            </a:r>
          </a:p>
        </p:txBody>
      </p:sp>
      <p:sp>
        <p:nvSpPr>
          <p:cNvPr id="3" name="Текст 2"/>
          <p:cNvSpPr>
            <a:spLocks noGrp="1"/>
          </p:cNvSpPr>
          <p:nvPr>
            <p:ph type="body" idx="1"/>
          </p:nvPr>
        </p:nvSpPr>
        <p:spPr>
          <a:xfrm>
            <a:off x="400050" y="663575"/>
            <a:ext cx="4008120" cy="2600712"/>
          </a:xfrm>
        </p:spPr>
        <p:txBody>
          <a:bodyPr/>
          <a:lstStyle/>
          <a:p>
            <a:r>
              <a:rPr lang="en-US" dirty="0">
                <a:latin typeface="Georgia" panose="02040502050405020303" pitchFamily="18" charset="0"/>
              </a:rPr>
              <a:t>False positive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False negative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8014164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advantages</a:t>
            </a:r>
          </a:p>
        </p:txBody>
      </p:sp>
      <p:sp>
        <p:nvSpPr>
          <p:cNvPr id="3" name="Текст 2"/>
          <p:cNvSpPr>
            <a:spLocks noGrp="1"/>
          </p:cNvSpPr>
          <p:nvPr>
            <p:ph type="body" idx="1"/>
          </p:nvPr>
        </p:nvSpPr>
        <p:spPr>
          <a:xfrm>
            <a:off x="323850" y="815975"/>
            <a:ext cx="3276600" cy="1508105"/>
          </a:xfrm>
        </p:spPr>
        <p:txBody>
          <a:bodyPr/>
          <a:lstStyle/>
          <a:p>
            <a:r>
              <a:rPr lang="en-US" sz="1400" dirty="0">
                <a:latin typeface="Georgia" panose="02040502050405020303" pitchFamily="18" charset="0"/>
              </a:rPr>
              <a:t>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Useful on unbalanced sets</a:t>
            </a:r>
          </a:p>
          <a:p>
            <a:pPr marL="228600" indent="-228600">
              <a:buFont typeface="+mj-lt"/>
              <a:buAutoNum type="alphaUcPeriod"/>
            </a:pPr>
            <a:r>
              <a:rPr lang="en-US" sz="1400" dirty="0">
                <a:latin typeface="Georgia" panose="02040502050405020303" pitchFamily="18" charset="0"/>
              </a:rPr>
              <a:t>Easy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Simple calculation principle</a:t>
            </a:r>
          </a:p>
          <a:p>
            <a:pPr marL="228600" indent="-228600">
              <a:buFont typeface="+mj-lt"/>
              <a:buAutoNum type="alphaUcPeriod"/>
            </a:pPr>
            <a:endParaRPr lang="en-US" sz="1400" dirty="0">
              <a:latin typeface="Georgia" panose="02040502050405020303" pitchFamily="18" charset="0"/>
            </a:endParaRPr>
          </a:p>
        </p:txBody>
      </p:sp>
    </p:spTree>
    <p:extLst>
      <p:ext uri="{BB962C8B-B14F-4D97-AF65-F5344CB8AC3E}">
        <p14:creationId xmlns:p14="http://schemas.microsoft.com/office/powerpoint/2010/main" val="145941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disadvantages</a:t>
            </a:r>
          </a:p>
        </p:txBody>
      </p:sp>
      <p:sp>
        <p:nvSpPr>
          <p:cNvPr id="3" name="Текст 2"/>
          <p:cNvSpPr>
            <a:spLocks noGrp="1"/>
          </p:cNvSpPr>
          <p:nvPr>
            <p:ph type="body" idx="1"/>
          </p:nvPr>
        </p:nvSpPr>
        <p:spPr>
          <a:xfrm>
            <a:off x="300990" y="815975"/>
            <a:ext cx="4008120" cy="1292662"/>
          </a:xfrm>
        </p:spPr>
        <p:txBody>
          <a:bodyPr/>
          <a:lstStyle/>
          <a:p>
            <a:r>
              <a:rPr lang="en-US" sz="1400" dirty="0">
                <a:latin typeface="Georgia" panose="02040502050405020303" pitchFamily="18" charset="0"/>
              </a:rPr>
              <a:t>Disadvantages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Hard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Complex calculation principle</a:t>
            </a:r>
            <a:endParaRPr lang="ru-RU" sz="1400" dirty="0">
              <a:latin typeface="Georgia" panose="02040502050405020303" pitchFamily="18" charset="0"/>
            </a:endParaRPr>
          </a:p>
          <a:p>
            <a:endParaRPr lang="en-US" sz="1400" dirty="0"/>
          </a:p>
        </p:txBody>
      </p:sp>
    </p:spTree>
    <p:extLst>
      <p:ext uri="{BB962C8B-B14F-4D97-AF65-F5344CB8AC3E}">
        <p14:creationId xmlns:p14="http://schemas.microsoft.com/office/powerpoint/2010/main" val="7867405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Python</a:t>
            </a:r>
          </a:p>
        </p:txBody>
      </p:sp>
      <p:sp>
        <p:nvSpPr>
          <p:cNvPr id="3" name="Текст 2"/>
          <p:cNvSpPr>
            <a:spLocks noGrp="1"/>
          </p:cNvSpPr>
          <p:nvPr>
            <p:ph type="body" idx="1"/>
          </p:nvPr>
        </p:nvSpPr>
        <p:spPr>
          <a:xfrm>
            <a:off x="296494" y="739469"/>
            <a:ext cx="4008120" cy="1184940"/>
          </a:xfrm>
        </p:spPr>
        <p:txBody>
          <a:bodyPr/>
          <a:lstStyle/>
          <a:p>
            <a:r>
              <a:rPr lang="en-US" dirty="0">
                <a:latin typeface="Georgia" panose="02040502050405020303" pitchFamily="18" charset="0"/>
              </a:rPr>
              <a:t>Which function can we use to get precision, recall, f1-score and accuracy metrics?</a:t>
            </a:r>
          </a:p>
          <a:p>
            <a:endParaRPr lang="en-US" dirty="0"/>
          </a:p>
          <a:p>
            <a:pPr marL="228600" indent="-228600">
              <a:buFont typeface="+mj-lt"/>
              <a:buAutoNum type="alphaUcPeriod"/>
            </a:pPr>
            <a:r>
              <a:rPr lang="en-US" dirty="0" err="1">
                <a:latin typeface="Courier New" panose="02070309020205020404" pitchFamily="49" charset="0"/>
              </a:rPr>
              <a:t>sklearn.metrics.describe</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sklearn.metrics.classification_report</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sklearn.metrics.metrics</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sklearn.metrics.results</a:t>
            </a: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14477562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practice. Interpretation</a:t>
            </a:r>
          </a:p>
        </p:txBody>
      </p:sp>
      <p:sp>
        <p:nvSpPr>
          <p:cNvPr id="3" name="Текст 2"/>
          <p:cNvSpPr>
            <a:spLocks noGrp="1"/>
          </p:cNvSpPr>
          <p:nvPr>
            <p:ph type="body" idx="1"/>
          </p:nvPr>
        </p:nvSpPr>
        <p:spPr>
          <a:xfrm>
            <a:off x="300990" y="815975"/>
            <a:ext cx="4008120" cy="507831"/>
          </a:xfrm>
        </p:spPr>
        <p:txBody>
          <a:bodyPr/>
          <a:lstStyle/>
          <a:p>
            <a:pPr marL="228600" indent="-228600">
              <a:buAutoNum type="arabicPeriod"/>
            </a:pPr>
            <a:r>
              <a:rPr lang="en-US" dirty="0">
                <a:latin typeface="Georgia" panose="02040502050405020303" pitchFamily="18" charset="0"/>
              </a:rPr>
              <a:t>Interpret precision metric and write it formula</a:t>
            </a:r>
          </a:p>
          <a:p>
            <a:pPr marL="228600" indent="-228600">
              <a:buFontTx/>
              <a:buAutoNum type="arabicPeriod"/>
            </a:pPr>
            <a:r>
              <a:rPr lang="en-US" dirty="0">
                <a:latin typeface="Georgia" panose="02040502050405020303" pitchFamily="18" charset="0"/>
              </a:rPr>
              <a:t>Interpret recall metric and write it formula</a:t>
            </a:r>
          </a:p>
          <a:p>
            <a:endParaRPr lang="en-US" dirty="0">
              <a:latin typeface="Georgia" panose="02040502050405020303" pitchFamily="18" charset="0"/>
            </a:endParaRPr>
          </a:p>
        </p:txBody>
      </p:sp>
    </p:spTree>
    <p:extLst>
      <p:ext uri="{BB962C8B-B14F-4D97-AF65-F5344CB8AC3E}">
        <p14:creationId xmlns:p14="http://schemas.microsoft.com/office/powerpoint/2010/main" val="1372535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13853" y="987878"/>
                <a:ext cx="2767620" cy="1976548"/>
              </a:xfrm>
            </p:spPr>
            <p:txBody>
              <a:bodyPr/>
              <a:lstStyle/>
              <a:p>
                <a:r>
                  <a:rPr lang="en-CA" dirty="0">
                    <a:latin typeface="Times New Roman" panose="02020603050405020304" pitchFamily="18" charset="0"/>
                  </a:rPr>
                  <a:t>Q1. Suppose, we have the following data</a:t>
                </a:r>
              </a:p>
              <a:p>
                <a:endParaRPr lang="en-CA" dirty="0">
                  <a:latin typeface="Times New Roman" panose="02020603050405020304" pitchFamily="18" charset="0"/>
                </a:endParaRPr>
              </a:p>
              <a:p>
                <a:pPr marL="0"/>
                <a:r>
                  <a:rPr lang="en-CA" dirty="0">
                    <a:latin typeface="Times New Roman" panose="02020603050405020304" pitchFamily="18" charset="0"/>
                  </a:rPr>
                  <a:t>This data has just classes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{1, 2}, </m:t>
                    </m:r>
                  </m:oMath>
                </a14:m>
                <a:r>
                  <a:rPr lang="en-CA" dirty="0">
                    <a:latin typeface="Times New Roman" panose="02020603050405020304" pitchFamily="18" charset="0"/>
                  </a:rPr>
                  <a:t>but no predictors X. </a:t>
                </a:r>
              </a:p>
              <a:p>
                <a:pPr marL="0"/>
                <a:r>
                  <a:rPr lang="en-CA" dirty="0">
                    <a:latin typeface="Times New Roman" panose="02020603050405020304" pitchFamily="18" charset="0"/>
                  </a:rPr>
                  <a:t> </a:t>
                </a:r>
                <a:r>
                  <a:rPr lang="en-CA" i="1" dirty="0">
                    <a:latin typeface="Times New Roman" panose="02020603050405020304" pitchFamily="18" charset="0"/>
                  </a:rPr>
                  <a:t>Note, {</a:t>
                </a:r>
                <a:r>
                  <a:rPr lang="en-CA" i="1" dirty="0">
                    <a:solidFill>
                      <a:srgbClr val="FA0000"/>
                    </a:solidFill>
                    <a:latin typeface="Times New Roman" panose="02020603050405020304" pitchFamily="18" charset="0"/>
                  </a:rPr>
                  <a:t>1</a:t>
                </a:r>
                <a:r>
                  <a:rPr lang="en-CA" i="1" dirty="0">
                    <a:latin typeface="Times New Roman" panose="02020603050405020304" pitchFamily="18" charset="0"/>
                  </a:rPr>
                  <a:t>, </a:t>
                </a:r>
                <a:r>
                  <a:rPr lang="en-CA" i="1" dirty="0">
                    <a:solidFill>
                      <a:srgbClr val="00B050"/>
                    </a:solidFill>
                    <a:latin typeface="Times New Roman" panose="02020603050405020304" pitchFamily="18" charset="0"/>
                  </a:rPr>
                  <a:t>2</a:t>
                </a:r>
                <a:r>
                  <a:rPr lang="en-CA" i="1" dirty="0">
                    <a:latin typeface="Times New Roman" panose="02020603050405020304" pitchFamily="18" charset="0"/>
                  </a:rPr>
                  <a:t>} are class labels, and they are not counts. </a:t>
                </a:r>
              </a:p>
              <a:p>
                <a:pPr marL="0"/>
                <a:r>
                  <a:rPr lang="en-CA" dirty="0">
                    <a:latin typeface="Times New Roman" panose="02020603050405020304" pitchFamily="18" charset="0"/>
                  </a:rPr>
                  <a:t>Estimate the prior probabilities of the classes </a:t>
                </a:r>
              </a:p>
              <a:p>
                <a:pPr mar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m:oMathPara>
                </a14:m>
                <a:endParaRPr lang="en-US" b="0"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b="0" dirty="0">
                  <a:latin typeface="Times New Roman" panose="02020603050405020304" pitchFamily="18" charset="0"/>
                </a:endParaRP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13853" y="987878"/>
                <a:ext cx="2767620" cy="1976548"/>
              </a:xfrm>
              <a:blipFill>
                <a:blip r:embed="rId3"/>
                <a:stretch>
                  <a:fillRect l="-3084" t="-2160"/>
                </a:stretch>
              </a:blipFill>
            </p:spPr>
            <p:txBody>
              <a:bodyPr/>
              <a:lstStyle/>
              <a:p>
                <a:r>
                  <a:rPr lang="en-US">
                    <a:noFill/>
                  </a:rPr>
                  <a:t> </a:t>
                </a:r>
              </a:p>
            </p:txBody>
          </p:sp>
        </mc:Fallback>
      </mc:AlternateContent>
      <p:graphicFrame>
        <p:nvGraphicFramePr>
          <p:cNvPr id="3" name="Таблица 2"/>
          <p:cNvGraphicFramePr>
            <a:graphicFrameLocks noGrp="1"/>
          </p:cNvGraphicFramePr>
          <p:nvPr/>
        </p:nvGraphicFramePr>
        <p:xfrm>
          <a:off x="3128335" y="1131032"/>
          <a:ext cx="488288" cy="1489620"/>
        </p:xfrm>
        <a:graphic>
          <a:graphicData uri="http://schemas.openxmlformats.org/drawingml/2006/table">
            <a:tbl>
              <a:tblPr firstRow="1">
                <a:tableStyleId>{5940675A-B579-460E-94D1-54222C63F5DA}</a:tableStyleId>
              </a:tblPr>
              <a:tblGrid>
                <a:gridCol w="244144">
                  <a:extLst>
                    <a:ext uri="{9D8B030D-6E8A-4147-A177-3AD203B41FA5}">
                      <a16:colId xmlns:a16="http://schemas.microsoft.com/office/drawing/2014/main" val="3738277797"/>
                    </a:ext>
                  </a:extLst>
                </a:gridCol>
                <a:gridCol w="244144">
                  <a:extLst>
                    <a:ext uri="{9D8B030D-6E8A-4147-A177-3AD203B41FA5}">
                      <a16:colId xmlns:a16="http://schemas.microsoft.com/office/drawing/2014/main" val="2776783731"/>
                    </a:ext>
                  </a:extLst>
                </a:gridCol>
              </a:tblGrid>
              <a:tr h="248270">
                <a:tc>
                  <a:txBody>
                    <a:bodyPr/>
                    <a:lstStyle/>
                    <a:p>
                      <a:pPr algn="ctr"/>
                      <a:r>
                        <a:rPr lang="en-US" sz="900" dirty="0"/>
                        <a:t>#</a:t>
                      </a:r>
                    </a:p>
                  </a:txBody>
                  <a:tcPr marL="68517" marR="68517" marT="34259" marB="34259">
                    <a:solidFill>
                      <a:schemeClr val="accent1">
                        <a:lumMod val="20000"/>
                        <a:lumOff val="80000"/>
                      </a:schemeClr>
                    </a:solidFill>
                  </a:tcPr>
                </a:tc>
                <a:tc>
                  <a:txBody>
                    <a:bodyPr/>
                    <a:lstStyle/>
                    <a:p>
                      <a:pPr algn="ctr"/>
                      <a:r>
                        <a:rPr lang="en-US" sz="900" dirty="0"/>
                        <a:t>Y</a:t>
                      </a:r>
                    </a:p>
                  </a:txBody>
                  <a:tcPr marL="68517" marR="68517" marT="34259" marB="34259">
                    <a:solidFill>
                      <a:schemeClr val="accent1">
                        <a:lumMod val="20000"/>
                        <a:lumOff val="80000"/>
                      </a:schemeClr>
                    </a:solidFill>
                  </a:tcPr>
                </a:tc>
                <a:extLst>
                  <a:ext uri="{0D108BD9-81ED-4DB2-BD59-A6C34878D82A}">
                    <a16:rowId xmlns:a16="http://schemas.microsoft.com/office/drawing/2014/main" val="1709445814"/>
                  </a:ext>
                </a:extLst>
              </a:tr>
              <a:tr h="248270">
                <a:tc>
                  <a:txBody>
                    <a:bodyPr/>
                    <a:lstStyle/>
                    <a:p>
                      <a:pPr algn="ctr"/>
                      <a:r>
                        <a:rPr lang="en-US" sz="900" dirty="0"/>
                        <a:t>1</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237542729"/>
                  </a:ext>
                </a:extLst>
              </a:tr>
              <a:tr h="248270">
                <a:tc>
                  <a:txBody>
                    <a:bodyPr/>
                    <a:lstStyle/>
                    <a:p>
                      <a:pPr algn="ctr"/>
                      <a:r>
                        <a:rPr lang="en-US" sz="900" dirty="0"/>
                        <a:t>2</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529868144"/>
                  </a:ext>
                </a:extLst>
              </a:tr>
              <a:tr h="248270">
                <a:tc>
                  <a:txBody>
                    <a:bodyPr/>
                    <a:lstStyle/>
                    <a:p>
                      <a:pPr algn="ctr"/>
                      <a:r>
                        <a:rPr lang="en-US" sz="900" dirty="0"/>
                        <a:t>3</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1967985660"/>
                  </a:ext>
                </a:extLst>
              </a:tr>
              <a:tr h="248270">
                <a:tc>
                  <a:txBody>
                    <a:bodyPr/>
                    <a:lstStyle/>
                    <a:p>
                      <a:pPr algn="ctr"/>
                      <a:r>
                        <a:rPr lang="en-US" sz="900" dirty="0"/>
                        <a:t>4</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385660535"/>
                  </a:ext>
                </a:extLst>
              </a:tr>
              <a:tr h="248270">
                <a:tc>
                  <a:txBody>
                    <a:bodyPr/>
                    <a:lstStyle/>
                    <a:p>
                      <a:pPr algn="ctr"/>
                      <a:r>
                        <a:rPr lang="en-US" sz="900" dirty="0"/>
                        <a:t>5</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608968818"/>
                  </a:ext>
                </a:extLst>
              </a:tr>
            </a:tbl>
          </a:graphicData>
        </a:graphic>
      </p:graphicFrame>
    </p:spTree>
    <p:extLst>
      <p:ext uri="{BB962C8B-B14F-4D97-AF65-F5344CB8AC3E}">
        <p14:creationId xmlns:p14="http://schemas.microsoft.com/office/powerpoint/2010/main" val="239081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NPV &amp; FOR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33450" y="1555009"/>
            <a:ext cx="8382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376422" y="1671416"/>
            <a:ext cx="319028"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555008"/>
            <a:ext cx="8001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611387" y="1671416"/>
            <a:ext cx="281859"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55949" cy="369332"/>
          </a:xfrm>
          <a:prstGeom prst="rect">
            <a:avLst/>
          </a:prstGeom>
          <a:noFill/>
        </p:spPr>
        <p:txBody>
          <a:bodyPr wrap="none" rtlCol="0">
            <a:spAutoFit/>
          </a:bodyPr>
          <a:lstStyle/>
          <a:p>
            <a:r>
              <a:rPr lang="en-US" dirty="0">
                <a:latin typeface="Georgia" panose="02040502050405020303" pitchFamily="18" charset="0"/>
              </a:rPr>
              <a:t>NPV</a:t>
            </a:r>
          </a:p>
        </p:txBody>
      </p:sp>
      <p:sp>
        <p:nvSpPr>
          <p:cNvPr id="11" name="TextBox 10"/>
          <p:cNvSpPr txBox="1"/>
          <p:nvPr/>
        </p:nvSpPr>
        <p:spPr>
          <a:xfrm>
            <a:off x="2731718" y="778092"/>
            <a:ext cx="655949" cy="369332"/>
          </a:xfrm>
          <a:prstGeom prst="rect">
            <a:avLst/>
          </a:prstGeom>
          <a:noFill/>
        </p:spPr>
        <p:txBody>
          <a:bodyPr wrap="none" rtlCol="0">
            <a:spAutoFit/>
          </a:bodyPr>
          <a:lstStyle/>
          <a:p>
            <a:r>
              <a:rPr lang="en-US" dirty="0">
                <a:latin typeface="Georgia" panose="02040502050405020303" pitchFamily="18" charset="0"/>
              </a:rPr>
              <a:t>FOR</a:t>
            </a:r>
          </a:p>
        </p:txBody>
      </p:sp>
      <p:pic>
        <p:nvPicPr>
          <p:cNvPr id="7171" name="Picture 3" descr="Machine generated alternative text:&#10;negative predictive value (NPV) &#10;TN &#10;NPV &#10;TN + FN &#10;- 1 - F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267958"/>
            <a:ext cx="2286000" cy="5784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generated alternative text:&#10;false omission rate (FOR) &#10;FOR &#10;FN + TN &#10;1 - NPV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28" y="2867762"/>
            <a:ext cx="2271772" cy="58250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 стрелкой 13"/>
          <p:cNvCxnSpPr>
            <a:stCxn id="4" idx="2"/>
          </p:cNvCxnSpPr>
          <p:nvPr/>
        </p:nvCxnSpPr>
        <p:spPr>
          <a:xfrm>
            <a:off x="971550" y="1997996"/>
            <a:ext cx="0" cy="269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p:cNvCxnSpPr>
            <a:stCxn id="5" idx="2"/>
          </p:cNvCxnSpPr>
          <p:nvPr/>
        </p:nvCxnSpPr>
        <p:spPr>
          <a:xfrm>
            <a:off x="3524250" y="1997996"/>
            <a:ext cx="0"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3CAA6C6-DFCB-4F13-8DB9-E4F5B47FA7CB}"/>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400664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800015" y="987878"/>
                <a:ext cx="3160261" cy="1701876"/>
              </a:xfrm>
            </p:spPr>
            <p:txBody>
              <a:bodyPr/>
              <a:lstStyle/>
              <a:p>
                <a:pPr marL="0"/>
                <a:r>
                  <a:rPr lang="en-CA" dirty="0">
                    <a:latin typeface="Times New Roman" panose="02020603050405020304" pitchFamily="18" charset="0"/>
                  </a:rPr>
                  <a:t>Q2. If new point y comes in, and we do not know its value, what is our best bet to classify it?</a:t>
                </a:r>
              </a:p>
              <a:p>
                <a:pPr marL="0"/>
                <a:r>
                  <a:rPr lang="en-CA" dirty="0">
                    <a:latin typeface="Times New Roman" panose="02020603050405020304" pitchFamily="18" charset="0"/>
                  </a:rPr>
                  <a:t> </a:t>
                </a:r>
              </a:p>
              <a:p>
                <a:pPr marL="256928" fontAlgn="ctr">
                  <a:buFont typeface="+mj-lt"/>
                  <a:buAutoNum type="alphaUcPeriod"/>
                </a:pPr>
                <a14:m>
                  <m:oMath xmlns:m="http://schemas.openxmlformats.org/officeDocument/2006/math">
                    <m:acc>
                      <m:accPr>
                        <m:chr m:val="̂"/>
                        <m:ctrlPr>
                          <a:rPr lang="en-US" b="0" i="1" smtClean="0">
                            <a:solidFill>
                              <a:srgbClr val="FA0000"/>
                            </a:solidFill>
                            <a:latin typeface="Cambria Math" panose="02040503050406030204" pitchFamily="18" charset="0"/>
                          </a:rPr>
                        </m:ctrlPr>
                      </m:accPr>
                      <m:e>
                        <m:r>
                          <a:rPr lang="en-US" b="0" i="1" smtClean="0">
                            <a:solidFill>
                              <a:srgbClr val="FA0000"/>
                            </a:solidFill>
                            <a:latin typeface="Cambria Math" panose="02040503050406030204" pitchFamily="18" charset="0"/>
                          </a:rPr>
                          <m:t>𝑌</m:t>
                        </m:r>
                      </m:e>
                    </m:acc>
                  </m:oMath>
                </a14:m>
                <a:r>
                  <a:rPr lang="en-CA" dirty="0">
                    <a:solidFill>
                      <a:srgbClr val="FA0000"/>
                    </a:solidFill>
                    <a:latin typeface="Times New Roman" panose="02020603050405020304" pitchFamily="18" charset="0"/>
                  </a:rPr>
                  <a:t>= 1</a:t>
                </a:r>
              </a:p>
              <a:p>
                <a:pPr marL="256928" fontAlgn="ctr">
                  <a:buFont typeface="+mj-lt"/>
                  <a:buAutoNum type="alphaUcPeriod"/>
                </a:pP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𝑌</m:t>
                        </m:r>
                      </m:e>
                    </m:acc>
                  </m:oMath>
                </a14:m>
                <a:r>
                  <a:rPr lang="en-CA" dirty="0">
                    <a:solidFill>
                      <a:srgbClr val="00B050"/>
                    </a:solidFill>
                    <a:latin typeface="Times New Roman" panose="02020603050405020304" pitchFamily="18" charset="0"/>
                  </a:rPr>
                  <a:t>= 2</a:t>
                </a: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800015" y="987878"/>
                <a:ext cx="3160261" cy="1701876"/>
              </a:xfrm>
              <a:blipFill>
                <a:blip r:embed="rId3"/>
                <a:stretch>
                  <a:fillRect l="-2697" t="-2509"/>
                </a:stretch>
              </a:blipFill>
            </p:spPr>
            <p:txBody>
              <a:bodyPr/>
              <a:lstStyle/>
              <a:p>
                <a:r>
                  <a:rPr lang="en-US">
                    <a:noFill/>
                  </a:rPr>
                  <a:t> </a:t>
                </a:r>
              </a:p>
            </p:txBody>
          </p:sp>
        </mc:Fallback>
      </mc:AlternateContent>
    </p:spTree>
    <p:extLst>
      <p:ext uri="{BB962C8B-B14F-4D97-AF65-F5344CB8AC3E}">
        <p14:creationId xmlns:p14="http://schemas.microsoft.com/office/powerpoint/2010/main" val="150527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85223" y="28116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339548" y="816679"/>
                <a:ext cx="2512342" cy="1862048"/>
              </a:xfrm>
            </p:spPr>
            <p:txBody>
              <a:bodyPr/>
              <a:lstStyle/>
              <a:p>
                <a:pPr marL="0"/>
                <a:r>
                  <a:rPr lang="en-CA" dirty="0">
                    <a:latin typeface="Times New Roman" panose="02020603050405020304" pitchFamily="18" charset="0"/>
                  </a:rPr>
                  <a:t>Q3. </a:t>
                </a:r>
              </a:p>
              <a:p>
                <a:pPr marL="0" algn="just"/>
                <a:r>
                  <a:rPr lang="en-CA" dirty="0">
                    <a:latin typeface="Times New Roman" panose="02020603050405020304" pitchFamily="18" charset="0"/>
                  </a:rPr>
                  <a:t>Now, suppose, we obtained more information about our 5 training points, thus having two predictor columns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1</m:t>
                        </m:r>
                      </m:sub>
                    </m:sSub>
                  </m:oMath>
                </a14:m>
                <a:r>
                  <a:rPr lang="en-CA" dirty="0">
                    <a:latin typeface="Times New Roman" panose="02020603050405020304" pitchFamily="18" charset="0"/>
                  </a:rPr>
                  <a:t> and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2</m:t>
                        </m:r>
                      </m:sub>
                    </m:sSub>
                  </m:oMath>
                </a14:m>
                <a:r>
                  <a:rPr lang="en-CA" dirty="0">
                    <a:latin typeface="Times New Roman" panose="02020603050405020304" pitchFamily="18" charset="0"/>
                  </a:rPr>
                  <a:t>. This allows us to compose the following tall format table. We need to convert it to a wide format. Which one is right?</a:t>
                </a:r>
              </a:p>
              <a:p>
                <a:pPr algn="just"/>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339548" y="816679"/>
                <a:ext cx="2512342" cy="1862048"/>
              </a:xfrm>
              <a:blipFill>
                <a:blip r:embed="rId3"/>
                <a:stretch>
                  <a:fillRect l="-3641" t="-2623" r="-339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a:t>#</a:t>
                          </a:r>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1</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2</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𝑌</m:t>
                                </m:r>
                              </m:oMath>
                            </m:oMathPara>
                          </a14:m>
                          <a:endParaRPr lang="en-US" sz="1050" dirty="0"/>
                        </a:p>
                      </a:txBody>
                      <a:tcPr marL="34576" marR="34576" marT="17288" marB="17288">
                        <a:solidFill>
                          <a:schemeClr val="accent1">
                            <a:lumMod val="20000"/>
                            <a:lumOff val="80000"/>
                          </a:schemeClr>
                        </a:solidFill>
                      </a:tcPr>
                    </a:tc>
                    <a:extLst>
                      <a:ext uri="{0D108BD9-81ED-4DB2-BD59-A6C34878D82A}">
                        <a16:rowId xmlns:a16="http://schemas.microsoft.com/office/drawing/2014/main" val="2875076362"/>
                      </a:ext>
                    </a:extLst>
                  </a:tr>
                  <a:tr h="233826">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a:t>3</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a:t>4</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a:t>5</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84900473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303035920"/>
                  </p:ext>
                </p:extLst>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smtClean="0"/>
                            <a:t>#</a:t>
                          </a:r>
                          <a:endParaRPr lang="en-US" sz="1050" dirty="0"/>
                        </a:p>
                      </a:txBody>
                      <a:tcPr marL="34576" marR="34576" marT="17288" marB="17288">
                        <a:solidFill>
                          <a:schemeClr val="accent1">
                            <a:lumMod val="20000"/>
                            <a:lumOff val="80000"/>
                          </a:schemeClr>
                        </a:solidFill>
                      </a:tcPr>
                    </a:tc>
                    <a:tc>
                      <a:txBody>
                        <a:bodyPr/>
                        <a:lstStyle/>
                        <a:p>
                          <a:endParaRPr lang="en-US"/>
                        </a:p>
                      </a:txBody>
                      <a:tcPr marL="34576" marR="34576" marT="17288" marB="17288">
                        <a:blipFill>
                          <a:blip r:embed="rId4"/>
                          <a:stretch>
                            <a:fillRect l="-102273" t="-10256" r="-204545" b="-500000"/>
                          </a:stretch>
                        </a:blipFill>
                      </a:tcPr>
                    </a:tc>
                    <a:tc>
                      <a:txBody>
                        <a:bodyPr/>
                        <a:lstStyle/>
                        <a:p>
                          <a:endParaRPr lang="en-US"/>
                        </a:p>
                      </a:txBody>
                      <a:tcPr marL="34576" marR="34576" marT="17288" marB="17288">
                        <a:blipFill>
                          <a:blip r:embed="rId4"/>
                          <a:stretch>
                            <a:fillRect l="-202273" t="-10256" r="-104545" b="-500000"/>
                          </a:stretch>
                        </a:blipFill>
                      </a:tcPr>
                    </a:tc>
                    <a:tc>
                      <a:txBody>
                        <a:bodyPr/>
                        <a:lstStyle/>
                        <a:p>
                          <a:endParaRPr lang="en-US"/>
                        </a:p>
                      </a:txBody>
                      <a:tcPr marL="34576" marR="34576" marT="17288" marB="17288">
                        <a:blipFill>
                          <a:blip r:embed="rId4"/>
                          <a:stretch>
                            <a:fillRect l="-302273" t="-10256" r="-4545" b="-500000"/>
                          </a:stretch>
                        </a:blipFill>
                      </a:tcPr>
                    </a:tc>
                    <a:extLst>
                      <a:ext uri="{0D108BD9-81ED-4DB2-BD59-A6C34878D82A}">
                        <a16:rowId xmlns:a16="http://schemas.microsoft.com/office/drawing/2014/main" val="2875076362"/>
                      </a:ext>
                    </a:extLst>
                  </a:tr>
                  <a:tr h="233826">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smtClean="0"/>
                            <a:t>3</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smtClean="0"/>
                            <a:t>4</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smtClean="0"/>
                            <a:t>5</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849004736"/>
                      </a:ext>
                    </a:extLst>
                  </a:tr>
                </a:tbl>
              </a:graphicData>
            </a:graphic>
          </p:graphicFrame>
        </mc:Fallback>
      </mc:AlternateContent>
      <p:pic>
        <p:nvPicPr>
          <p:cNvPr id="4" name="Рисунок 3"/>
          <p:cNvPicPr>
            <a:picLocks noChangeAspect="1"/>
          </p:cNvPicPr>
          <p:nvPr/>
        </p:nvPicPr>
        <p:blipFill>
          <a:blip r:embed="rId5"/>
          <a:stretch>
            <a:fillRect/>
          </a:stretch>
        </p:blipFill>
        <p:spPr>
          <a:xfrm>
            <a:off x="390802" y="2208990"/>
            <a:ext cx="2409834" cy="1134675"/>
          </a:xfrm>
          <a:prstGeom prst="rect">
            <a:avLst/>
          </a:prstGeom>
        </p:spPr>
      </p:pic>
    </p:spTree>
    <p:extLst>
      <p:ext uri="{BB962C8B-B14F-4D97-AF65-F5344CB8AC3E}">
        <p14:creationId xmlns:p14="http://schemas.microsoft.com/office/powerpoint/2010/main" val="35079862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62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6" y="788844"/>
                <a:ext cx="4061965" cy="2257138"/>
              </a:xfrm>
            </p:spPr>
            <p:txBody>
              <a:bodyPr/>
              <a:lstStyle/>
              <a:p>
                <a:r>
                  <a:rPr lang="en-CA" dirty="0">
                    <a:latin typeface="+mn-lt"/>
                  </a:rPr>
                  <a:t>Q4. If we have new point X= (2, 2), how do we intuitively classify it? </a:t>
                </a:r>
              </a:p>
              <a:p>
                <a:r>
                  <a:rPr lang="en-CA" dirty="0">
                    <a:latin typeface="+mn-lt"/>
                  </a:rPr>
                  <a:t> </a:t>
                </a: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FF0000"/>
                        </a:solidFill>
                        <a:latin typeface="Cambria Math" panose="02040503050406030204" pitchFamily="18" charset="0"/>
                      </a:rPr>
                      <m:t>1</m:t>
                    </m:r>
                  </m:oMath>
                </a14:m>
                <a:endParaRPr lang="en-CA" dirty="0">
                  <a:latin typeface="+mn-lt"/>
                </a:endParaRP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00B050"/>
                        </a:solidFill>
                        <a:latin typeface="Cambria Math" panose="02040503050406030204" pitchFamily="18" charset="0"/>
                      </a:rPr>
                      <m:t>2</m:t>
                    </m:r>
                  </m:oMath>
                </a14:m>
                <a:endParaRPr lang="en-CA" dirty="0">
                  <a:latin typeface="+mn-lt"/>
                </a:endParaRPr>
              </a:p>
              <a:p>
                <a:endParaRPr lang="en-CA" dirty="0">
                  <a:latin typeface="+mn-lt"/>
                </a:endParaRPr>
              </a:p>
              <a:p>
                <a:r>
                  <a:rPr lang="en-CA" dirty="0">
                    <a:latin typeface="+mn-lt"/>
                  </a:rPr>
                  <a:t>Q5. If we have a new point X = (2, 1), what methods can we apply for its classification?</a:t>
                </a:r>
              </a:p>
              <a:p>
                <a:r>
                  <a:rPr lang="en-CA" dirty="0">
                    <a:latin typeface="+mn-lt"/>
                  </a:rPr>
                  <a:t> </a:t>
                </a:r>
              </a:p>
              <a:p>
                <a:pPr marL="344153" indent="-172867" fontAlgn="ctr">
                  <a:buFont typeface="+mj-lt"/>
                  <a:buAutoNum type="alphaUcPeriod"/>
                </a:pPr>
                <a:r>
                  <a:rPr lang="en-CA" dirty="0">
                    <a:latin typeface="+mn-lt"/>
                  </a:rPr>
                  <a:t>Exact Bayesian classifier. </a:t>
                </a:r>
              </a:p>
              <a:p>
                <a:pPr marL="344153" indent="-172867" fontAlgn="ctr">
                  <a:buFont typeface="+mj-lt"/>
                  <a:buAutoNum type="alphaUcPeriod"/>
                </a:pPr>
                <a:r>
                  <a:rPr lang="en-CA" dirty="0">
                    <a:latin typeface="+mn-lt"/>
                  </a:rPr>
                  <a:t>Naive Bayesian classifier. </a:t>
                </a:r>
              </a:p>
              <a:p>
                <a:pPr marL="344153" indent="-172867" fontAlgn="ctr">
                  <a:buFont typeface="+mj-lt"/>
                  <a:buAutoNum type="alphaUcPeriod"/>
                </a:pPr>
                <a:r>
                  <a:rPr lang="en-CA" dirty="0">
                    <a:latin typeface="+mn-lt"/>
                  </a:rPr>
                  <a:t>Both</a:t>
                </a:r>
              </a:p>
              <a:p>
                <a:pPr marL="344153" indent="-172867" fontAlgn="ctr">
                  <a:buFont typeface="+mj-lt"/>
                  <a:buAutoNum type="alphaUcPeriod"/>
                </a:pPr>
                <a:r>
                  <a:rPr lang="en-CA" dirty="0">
                    <a:latin typeface="+mn-lt"/>
                  </a:rPr>
                  <a:t>Neither</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6" y="788844"/>
                <a:ext cx="4061965" cy="2257138"/>
              </a:xfrm>
              <a:blipFill>
                <a:blip r:embed="rId3"/>
                <a:stretch>
                  <a:fillRect t="-2156" b="-1887"/>
                </a:stretch>
              </a:blipFill>
            </p:spPr>
            <p:txBody>
              <a:bodyPr/>
              <a:lstStyle/>
              <a:p>
                <a:r>
                  <a:rPr lang="en-CA">
                    <a:noFill/>
                  </a:rPr>
                  <a:t> </a:t>
                </a:r>
              </a:p>
            </p:txBody>
          </p:sp>
        </mc:Fallback>
      </mc:AlternateContent>
    </p:spTree>
    <p:extLst>
      <p:ext uri="{BB962C8B-B14F-4D97-AF65-F5344CB8AC3E}">
        <p14:creationId xmlns:p14="http://schemas.microsoft.com/office/powerpoint/2010/main" val="15317103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731120"/>
              </a:xfrm>
            </p:spPr>
            <p:txBody>
              <a:bodyPr/>
              <a:lstStyle/>
              <a:p>
                <a:r>
                  <a:rPr lang="en-US" dirty="0">
                    <a:latin typeface="+mn-lt"/>
                  </a:rPr>
                  <a:t>Q6. Estimate the joint probabilities </a:t>
                </a:r>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latin typeface="+mn-lt"/>
                  </a:rPr>
                  <a:t>conditioned on class Y.</a:t>
                </a:r>
                <a:endParaRPr lang="en-CA" dirty="0">
                  <a:latin typeface="+mn-lt"/>
                </a:endParaRPr>
              </a:p>
              <a:p>
                <a:endParaRPr lang="en-CA" dirty="0">
                  <a:latin typeface="+mn-lt"/>
                </a:endParaRPr>
              </a:p>
              <a:p>
                <a:endParaRPr lang="en-CA" dirty="0">
                  <a:latin typeface="+mn-lt"/>
                </a:endParaRPr>
              </a:p>
              <a:p>
                <a:endParaRPr lang="en-CA" dirty="0">
                  <a:latin typeface="+mn-lt"/>
                </a:endParaRPr>
              </a:p>
              <a:p>
                <a:r>
                  <a:rPr lang="en-CA" dirty="0">
                    <a:latin typeface="+mn-lt"/>
                  </a:rPr>
                  <a:t>A			B</a:t>
                </a:r>
              </a:p>
              <a:p>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731120"/>
              </a:xfrm>
              <a:blipFill>
                <a:blip r:embed="rId3"/>
                <a:stretch>
                  <a:fillRect t="-6667"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761137281"/>
                  </p:ext>
                </p:extLst>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8929"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567186163"/>
                  </p:ext>
                </p:extLst>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8929"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21516157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2145716"/>
              </a:xfrm>
            </p:spPr>
            <p:txBody>
              <a:bodyPr/>
              <a:lstStyle/>
              <a:p>
                <a:r>
                  <a:rPr lang="en-CA" dirty="0">
                    <a:latin typeface="+mn-lt"/>
                  </a:rPr>
                  <a:t>Q7.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r>
                  <a:rPr lang="en-CA" dirty="0">
                    <a:latin typeface="+mn-lt"/>
                  </a:rPr>
                  <a:t>Q8.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2145716"/>
              </a:xfrm>
              <a:blipFill>
                <a:blip r:embed="rId3"/>
                <a:stretch>
                  <a:fillRect t="-2273" b="-3125"/>
                </a:stretch>
              </a:blipFill>
            </p:spPr>
            <p:txBody>
              <a:bodyPr/>
              <a:lstStyle/>
              <a:p>
                <a:r>
                  <a:rPr lang="en-US">
                    <a:noFill/>
                  </a:rPr>
                  <a:t> </a:t>
                </a:r>
              </a:p>
            </p:txBody>
          </p:sp>
        </mc:Fallback>
      </mc:AlternateContent>
    </p:spTree>
    <p:extLst>
      <p:ext uri="{BB962C8B-B14F-4D97-AF65-F5344CB8AC3E}">
        <p14:creationId xmlns:p14="http://schemas.microsoft.com/office/powerpoint/2010/main" val="2569595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168650" cy="719009"/>
              </a:xfrm>
            </p:spPr>
            <p:txBody>
              <a:bodyPr/>
              <a:lstStyle/>
              <a:p>
                <a:r>
                  <a:rPr lang="en-US" dirty="0">
                    <a:latin typeface="+mn-lt"/>
                  </a:rPr>
                  <a:t>Q9. Estimate the joint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=2), </m:t>
                    </m:r>
                  </m:oMath>
                </a14:m>
                <a:r>
                  <a:rPr lang="en-US" dirty="0">
                    <a:latin typeface="+mn-lt"/>
                  </a:rPr>
                  <a:t>conditioned on class Y.</a:t>
                </a:r>
                <a:endParaRPr lang="en-CA" dirty="0">
                  <a:latin typeface="+mn-lt"/>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168650" cy="719009"/>
              </a:xfrm>
              <a:blipFill>
                <a:blip r:embed="rId3"/>
                <a:stretch>
                  <a:fillRect t="-6780" r="-3070" b="-533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375006092"/>
                  </p:ext>
                </p:extLst>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1488474042"/>
                  </p:ext>
                </p:extLst>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3030"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025530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43957"/>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756954"/>
                <a:ext cx="4061965" cy="2170722"/>
              </a:xfrm>
            </p:spPr>
            <p:txBody>
              <a:bodyPr/>
              <a:lstStyle/>
              <a:p>
                <a:r>
                  <a:rPr lang="en-CA" dirty="0">
                    <a:latin typeface="+mn-lt"/>
                  </a:rPr>
                  <a:t>Q10.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a:p>
                <a:pPr marL="171286" indent="0"/>
                <a:endParaRPr lang="en-US" dirty="0">
                  <a:latin typeface="+mn-lt"/>
                </a:endParaRPr>
              </a:p>
              <a:p>
                <a:pPr marL="344153" indent="-172867">
                  <a:buFont typeface="+mj-lt"/>
                  <a:buAutoNum type="alphaUcPeriod"/>
                </a:pPr>
                <a:endParaRPr lang="en-US" dirty="0">
                  <a:latin typeface="+mn-lt"/>
                </a:endParaRPr>
              </a:p>
              <a:p>
                <a:r>
                  <a:rPr lang="en-CA" dirty="0">
                    <a:latin typeface="+mn-lt"/>
                  </a:rPr>
                  <a:t>Q11.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756954"/>
                <a:ext cx="4061965" cy="2170722"/>
              </a:xfrm>
              <a:blipFill>
                <a:blip r:embed="rId3"/>
                <a:stretch>
                  <a:fillRect t="-2247" b="-4213"/>
                </a:stretch>
              </a:blipFill>
            </p:spPr>
            <p:txBody>
              <a:bodyPr/>
              <a:lstStyle/>
              <a:p>
                <a:r>
                  <a:rPr lang="en-CA">
                    <a:noFill/>
                  </a:rPr>
                  <a:t> </a:t>
                </a:r>
              </a:p>
            </p:txBody>
          </p:sp>
        </mc:Fallback>
      </mc:AlternateContent>
    </p:spTree>
    <p:extLst>
      <p:ext uri="{BB962C8B-B14F-4D97-AF65-F5344CB8AC3E}">
        <p14:creationId xmlns:p14="http://schemas.microsoft.com/office/powerpoint/2010/main" val="38684773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922813"/>
                <a:ext cx="4061965" cy="1354217"/>
              </a:xfrm>
            </p:spPr>
            <p:txBody>
              <a:bodyPr/>
              <a:lstStyle/>
              <a:p>
                <a:r>
                  <a:rPr lang="en-CA" dirty="0">
                    <a:latin typeface="+mn-lt"/>
                  </a:rPr>
                  <a:t>Q12.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first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oMath>
                  </m:oMathPara>
                </a14:m>
                <a:endParaRPr lang="en-CA" dirty="0">
                  <a:latin typeface="+mn-lt"/>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922813"/>
                <a:ext cx="4061965" cy="1354217"/>
              </a:xfrm>
              <a:blipFill>
                <a:blip r:embed="rId3"/>
                <a:stretch>
                  <a:fillRect t="-3587"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2/9</a:t>
                          </a:r>
                        </a:p>
                      </a:txBody>
                      <a:tcPr marL="34576" marR="34576" marT="17288" marB="17288"/>
                    </a:tc>
                    <a:tc>
                      <a:txBody>
                        <a:bodyPr/>
                        <a:lstStyle/>
                        <a:p>
                          <a:pPr algn="ctr"/>
                          <a:r>
                            <a:rPr lang="en-US" sz="1000" dirty="0"/>
                            <a:t>3/9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3/9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488093770"/>
                  </p:ext>
                </p:extLst>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1/9</a:t>
                          </a:r>
                        </a:p>
                      </a:txBody>
                      <a:tcPr marL="34576" marR="34576" marT="17288" marB="17288"/>
                    </a:tc>
                    <a:tc>
                      <a:txBody>
                        <a:bodyPr/>
                        <a:lstStyle/>
                        <a:p>
                          <a:pPr algn="ctr"/>
                          <a:r>
                            <a:rPr lang="en-US" sz="1000" dirty="0"/>
                            <a:t>2/9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2/9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4050677766"/>
                  </p:ext>
                </p:extLst>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1/9</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331786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88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702453"/>
                <a:ext cx="4061965" cy="1350405"/>
              </a:xfrm>
            </p:spPr>
            <p:txBody>
              <a:bodyPr/>
              <a:lstStyle/>
              <a:p>
                <a:r>
                  <a:rPr lang="en-CA" dirty="0">
                    <a:latin typeface="+mn-lt"/>
                  </a:rPr>
                  <a:t>Q13.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second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oMath>
                  </m:oMathPara>
                </a14:m>
                <a:endParaRPr lang="en-CA" dirty="0">
                  <a:latin typeface="+mn-lt"/>
                </a:endParaRPr>
              </a:p>
              <a:p>
                <a:endParaRPr lang="en-CA" dirty="0">
                  <a:latin typeface="+mn-lt"/>
                </a:endParaRPr>
              </a:p>
              <a:p>
                <a:r>
                  <a:rPr lang="en-CA" dirty="0">
                    <a:latin typeface="+mn-lt"/>
                  </a:rPr>
                  <a:t>A	</a:t>
                </a:r>
                <a:r>
                  <a:rPr lang="en-CA" dirty="0">
                    <a:latin typeface="Times New Roman" panose="02020603050405020304" pitchFamily="18" charset="0"/>
                  </a:rPr>
                  <a:t>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702453"/>
                <a:ext cx="4061965" cy="1350405"/>
              </a:xfrm>
              <a:blipFill>
                <a:blip r:embed="rId3"/>
                <a:stretch>
                  <a:fillRect t="-3604" r="-90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1/2</a:t>
                          </a:r>
                        </a:p>
                      </a:txBody>
                      <a:tcPr marL="34576" marR="34576" marT="17288" marB="17288" anchor="ctr"/>
                    </a:tc>
                    <a:tc>
                      <a:txBody>
                        <a:bodyPr/>
                        <a:lstStyle/>
                        <a:p>
                          <a:pPr algn="ctr"/>
                          <a:r>
                            <a:rPr lang="en-US" sz="1000" dirty="0"/>
                            <a:t>0</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180633400"/>
                  </p:ext>
                </p:extLst>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1786" r="-204545"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720269858"/>
                  </p:ext>
                </p:extLst>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1786" r="-203030"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177508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1851411"/>
              </a:xfrm>
            </p:spPr>
            <p:txBody>
              <a:bodyPr/>
              <a:lstStyle/>
              <a:p>
                <a:pPr marL="1200" indent="-1200"/>
                <a:r>
                  <a:rPr lang="en-CA" dirty="0">
                    <a:latin typeface="+mn-lt"/>
                  </a:rPr>
                  <a:t>Q14. </a:t>
                </a:r>
              </a:p>
              <a:p>
                <a:pPr marL="1200" indent="-1200"/>
                <a:r>
                  <a:rPr lang="en-US" dirty="0">
                    <a:latin typeface="+mn-lt"/>
                  </a:rPr>
                  <a:t>Using your estimate of joint distribution in questions 6 and 9,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exact Bayes classifier</a:t>
                </a:r>
              </a:p>
              <a:p>
                <a:pPr marL="1200" indent="-1200"/>
                <a:endParaRPr lang="en-US" dirty="0">
                  <a:latin typeface="+mn-lt"/>
                </a:endParaRPr>
              </a:p>
              <a:p>
                <a:pPr marL="1200" indent="-1200"/>
                <a:endParaRPr lang="en-US" dirty="0">
                  <a:latin typeface="+mn-lt"/>
                </a:endParaRPr>
              </a:p>
              <a:p>
                <a:pPr marL="1200" indent="-1200"/>
                <a:r>
                  <a:rPr lang="en-CA" dirty="0">
                    <a:latin typeface="+mn-lt"/>
                  </a:rPr>
                  <a:t>Q15. </a:t>
                </a:r>
              </a:p>
              <a:p>
                <a:pPr marL="1200" indent="-1200"/>
                <a:r>
                  <a:rPr lang="en-US" dirty="0">
                    <a:latin typeface="+mn-lt"/>
                  </a:rPr>
                  <a:t>Using your estimate of joint distribution in questions 12 and 13,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Naive Bayes classifier</a:t>
                </a:r>
              </a:p>
              <a:p>
                <a:endParaRPr lang="en-US" dirty="0"/>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1851411"/>
              </a:xfrm>
              <a:blipFill>
                <a:blip r:embed="rId3"/>
                <a:stretch>
                  <a:fillRect l="-2099" t="-2632" r="-1349"/>
                </a:stretch>
              </a:blipFill>
            </p:spPr>
            <p:txBody>
              <a:bodyPr/>
              <a:lstStyle/>
              <a:p>
                <a:r>
                  <a:rPr lang="en-CA">
                    <a:noFill/>
                  </a:rPr>
                  <a:t> </a:t>
                </a:r>
              </a:p>
            </p:txBody>
          </p:sp>
        </mc:Fallback>
      </mc:AlternateContent>
    </p:spTree>
    <p:extLst>
      <p:ext uri="{BB962C8B-B14F-4D97-AF65-F5344CB8AC3E}">
        <p14:creationId xmlns:p14="http://schemas.microsoft.com/office/powerpoint/2010/main" val="4233942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4149</Words>
  <Application>Microsoft Office PowerPoint</Application>
  <PresentationFormat>Произвольный</PresentationFormat>
  <Paragraphs>1329</Paragraphs>
  <Slides>107</Slides>
  <Notes>92</Notes>
  <HiddenSlides>0</HiddenSlides>
  <MMClips>0</MMClips>
  <ScaleCrop>false</ScaleCrop>
  <HeadingPairs>
    <vt:vector size="8" baseType="variant">
      <vt:variant>
        <vt:lpstr>Использованные шрифты</vt:lpstr>
      </vt:variant>
      <vt:variant>
        <vt:i4>12</vt:i4>
      </vt:variant>
      <vt:variant>
        <vt:lpstr>Тема</vt:lpstr>
      </vt:variant>
      <vt:variant>
        <vt:i4>1</vt:i4>
      </vt:variant>
      <vt:variant>
        <vt:lpstr>Внедренные серверы OLE</vt:lpstr>
      </vt:variant>
      <vt:variant>
        <vt:i4>1</vt:i4>
      </vt:variant>
      <vt:variant>
        <vt:lpstr>Заголовки слайдов</vt:lpstr>
      </vt:variant>
      <vt:variant>
        <vt:i4>107</vt:i4>
      </vt:variant>
    </vt:vector>
  </HeadingPairs>
  <TitlesOfParts>
    <vt:vector size="121" baseType="lpstr">
      <vt:lpstr>Calibri</vt:lpstr>
      <vt:lpstr>Cambria Math</vt:lpstr>
      <vt:lpstr>Consolas</vt:lpstr>
      <vt:lpstr>Arial</vt:lpstr>
      <vt:lpstr>Bookman Old Style</vt:lpstr>
      <vt:lpstr>Lucida Sans Unicode</vt:lpstr>
      <vt:lpstr>Lucida Sans</vt:lpstr>
      <vt:lpstr>PMingLiU</vt:lpstr>
      <vt:lpstr>Courier New</vt:lpstr>
      <vt:lpstr>Georgia</vt:lpstr>
      <vt:lpstr>Times New Roman</vt:lpstr>
      <vt:lpstr>Palatino Linotype</vt:lpstr>
      <vt:lpstr>Office Theme</vt:lpstr>
      <vt:lpstr>Equation</vt:lpstr>
      <vt:lpstr>`</vt:lpstr>
      <vt:lpstr>Agenda</vt:lpstr>
      <vt:lpstr>Classification: basic concepts</vt:lpstr>
      <vt:lpstr>Classification: basic concepts</vt:lpstr>
      <vt:lpstr>Classification Problems: Example “spam”</vt:lpstr>
      <vt:lpstr>TPR &amp; FNR</vt:lpstr>
      <vt:lpstr>TNR &amp; FPR</vt:lpstr>
      <vt:lpstr>PPV &amp; FDR</vt:lpstr>
      <vt:lpstr>NPV &amp; FOR</vt:lpstr>
      <vt:lpstr>Accuracy</vt:lpstr>
      <vt:lpstr>F1 score</vt:lpstr>
      <vt:lpstr>Types of errors</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metrics. Example</vt:lpstr>
      <vt:lpstr>Classification report</vt:lpstr>
      <vt:lpstr>Презентация PowerPoint</vt:lpstr>
      <vt:lpstr>Ideal prior</vt:lpstr>
      <vt:lpstr>Ideal prior classifier</vt:lpstr>
      <vt:lpstr>Ideal prior</vt:lpstr>
      <vt:lpstr>Ideal prior</vt:lpstr>
      <vt:lpstr>Estimating prior probabilities</vt:lpstr>
      <vt:lpstr>Ideal Bayes</vt:lpstr>
      <vt:lpstr>Ideal Bayes</vt:lpstr>
      <vt:lpstr>Ideal Bayes</vt:lpstr>
      <vt:lpstr>Ideal Bayes</vt:lpstr>
      <vt:lpstr>Презентация PowerPoint</vt:lpstr>
      <vt:lpstr>Ideal Bayes</vt:lpstr>
      <vt:lpstr>Estimating joint and conditional probabilities</vt:lpstr>
      <vt:lpstr>Estimating joint and conditional probabilities</vt:lpstr>
      <vt:lpstr>Bayes classifier quiz practice</vt:lpstr>
      <vt:lpstr>Two predictors</vt:lpstr>
      <vt:lpstr>Two predictors</vt:lpstr>
      <vt:lpstr>Two predictors</vt:lpstr>
      <vt:lpstr>Fully estimated Bayes classifier example</vt:lpstr>
      <vt:lpstr>Conditional independence assumption</vt:lpstr>
      <vt:lpstr>Conditional independence assumption</vt:lpstr>
      <vt:lpstr>Conditional independence assumption</vt:lpstr>
      <vt:lpstr>Conditional independence assumption</vt:lpstr>
      <vt:lpstr>Joint estimation based on independence</vt:lpstr>
      <vt:lpstr>Joint estimation based on independence. Example</vt:lpstr>
      <vt:lpstr>Joint estimation based on independence</vt:lpstr>
      <vt:lpstr>Презентация PowerPoint</vt:lpstr>
      <vt:lpstr>Naive Bayes: The Basic Idea</vt:lpstr>
      <vt:lpstr>Naive Bayesian classifier</vt:lpstr>
      <vt:lpstr>Naive Bayesian classifier</vt:lpstr>
      <vt:lpstr>Naive Bayesian classifier</vt:lpstr>
      <vt:lpstr>Naive Bayes classifier</vt:lpstr>
      <vt:lpstr>Usage</vt:lpstr>
      <vt:lpstr>Solution – Naive Bayes  </vt:lpstr>
      <vt:lpstr>Calculation</vt:lpstr>
      <vt:lpstr>Example: Financial Fraud</vt:lpstr>
      <vt:lpstr>Презентация PowerPoint</vt:lpstr>
      <vt:lpstr>Exact Bayes Calculations</vt:lpstr>
      <vt:lpstr>Naïve Bayes Calculations  </vt:lpstr>
      <vt:lpstr>Naïve Bayes, cont.</vt:lpstr>
      <vt:lpstr>Independence Assumption</vt:lpstr>
      <vt:lpstr>Example - Flight Delays</vt:lpstr>
      <vt:lpstr>Data Prep   </vt:lpstr>
      <vt:lpstr>Dummies and Partitioning  </vt:lpstr>
      <vt:lpstr>Run Naive Bayes</vt:lpstr>
      <vt:lpstr>Advantages</vt:lpstr>
      <vt:lpstr>Shortcomings</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Classification metrics quiz practice</vt:lpstr>
      <vt:lpstr>Quiz practice. Confusion matrix questions</vt:lpstr>
      <vt:lpstr>Classification metrics quiz. FP &amp; FN</vt:lpstr>
      <vt:lpstr>Classification metrics quiz. Accuracy advantages</vt:lpstr>
      <vt:lpstr>Classification metrics quiz. Accuracy disadvantages</vt:lpstr>
      <vt:lpstr>Classification metrics quiz. Python</vt:lpstr>
      <vt:lpstr>Classification metrics quiz practice. Interpretation</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Презентация PowerPoint</vt:lpstr>
      <vt:lpstr>Презентация PowerPoint</vt:lpstr>
      <vt:lpstr> </vt:lpstr>
      <vt:lpstr> </vt:lpstr>
      <vt:lpstr> </vt:lpstr>
      <vt:lpstr>Bayes classifier quiz practice 2. Question 5</vt:lpstr>
      <vt:lpstr>Bayes classifier quiz practice 2. 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boris garbuzov</dc:creator>
  <cp:lastModifiedBy>Катя Глиняная</cp:lastModifiedBy>
  <cp:revision>35</cp:revision>
  <dcterms:created xsi:type="dcterms:W3CDTF">2020-08-29T13:27:38Z</dcterms:created>
  <dcterms:modified xsi:type="dcterms:W3CDTF">2021-05-04T16:06:09Z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2020-08-29T00:00:00Z</vt:filetime>
  </property>
</Properties>
</file>