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4610100" cy="3460750"/>
  <p:notesSz cx="4610100" cy="3460750"/>
  <p:embeddedFontLst>
    <p:embeddedFont>
      <p:font typeface="PMingLiU" panose="02020500000000000000" pitchFamily="18" charset="-120"/>
      <p:regular r:id="rId56"/>
    </p:embeddedFont>
    <p:embeddedFont>
      <p:font typeface="Bookman Old Style" panose="02050604050505020204" pitchFamily="18" charset="0"/>
      <p:regular r:id="rId57"/>
      <p:bold r:id="rId58"/>
      <p:italic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Cambria Math" panose="02040503050406030204" pitchFamily="18" charset="0"/>
      <p:regular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Georgia" panose="02040502050405020303" pitchFamily="18" charset="0"/>
      <p:regular r:id="rId70"/>
      <p:bold r:id="rId71"/>
      <p:italic r:id="rId72"/>
      <p:boldItalic r:id="rId73"/>
    </p:embeddedFont>
    <p:embeddedFont>
      <p:font typeface="Lucida Sans" panose="020B0602030504020204" pitchFamily="3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gFTctG/dMRIgHGLdO9DvxbTLIv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8D2639-E16F-4AD5-90EE-5011818AA538}">
  <a:tblStyle styleId="{DB8D2639-E16F-4AD5-90EE-5011818AA53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8EC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8EC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B82509-4315-40B2-952D-B0DF5591E9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1F74D3-7B70-4934-BF08-99C841C85B3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984" y="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74" Type="http://schemas.openxmlformats.org/officeDocument/2006/relationships/font" Target="fonts/font19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77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7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font" Target="fonts/font18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6" Type="http://schemas.openxmlformats.org/officeDocument/2006/relationships/font" Target="fonts/font21.fntdata"/><Relationship Id="rId7" Type="http://schemas.openxmlformats.org/officeDocument/2006/relationships/slide" Target="slides/slide6.xml"/><Relationship Id="rId71" Type="http://schemas.openxmlformats.org/officeDocument/2006/relationships/font" Target="fonts/font1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2611438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3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3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0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4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6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2d657862f_0_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d2d657862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2d657862f_0_1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d2d65786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d2d657862f_0_1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gd2d65786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2d657862f_0_2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d2d657862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2d657862f_0_2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d2d65786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2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2d657862f_0_3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d2d65786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2d657862f_0_3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d2d65786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d2d657862f_0_4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d2d657862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2d657862f_0_5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gd2d65786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2d657862f_0_5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gd2d657862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2d657862f_0_6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gd2d657862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2"/>
          <p:cNvSpPr txBox="1"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226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2"/>
          <p:cNvSpPr txBox="1"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MingLiU"/>
              <a:buNone/>
              <a:defRPr sz="907"/>
            </a:lvl1pPr>
            <a:lvl2pPr lvl="1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756"/>
            </a:lvl2pPr>
            <a:lvl3pPr lvl="2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681"/>
            </a:lvl3pPr>
            <a:lvl4pPr lvl="3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4pPr>
            <a:lvl5pPr lvl="4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5pPr>
            <a:lvl6pPr lvl="5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6pPr>
            <a:lvl7pPr lvl="6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7pPr>
            <a:lvl8pPr lvl="7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8pPr>
            <a:lvl9pPr lvl="8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dt" idx="10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2"/>
          <p:cNvSpPr txBox="1">
            <a:spLocks noGrp="1"/>
          </p:cNvSpPr>
          <p:nvPr>
            <p:ph type="ftr" idx="11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2"/>
          <p:cNvSpPr txBox="1">
            <a:spLocks noGrp="1"/>
          </p:cNvSpPr>
          <p:nvPr>
            <p:ph type="sldNum" idx="12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3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00812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3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3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4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4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4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5"/>
          <p:cNvSpPr txBox="1"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5"/>
          <p:cNvSpPr txBox="1">
            <a:spLocks noGrp="1"/>
          </p:cNvSpPr>
          <p:nvPr>
            <p:ph type="subTitle" idx="1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5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5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5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6"/>
          <p:cNvSpPr txBox="1">
            <a:spLocks noGrp="1"/>
          </p:cNvSpPr>
          <p:nvPr>
            <p:ph type="body" idx="1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6"/>
          <p:cNvSpPr txBox="1">
            <a:spLocks noGrp="1"/>
          </p:cNvSpPr>
          <p:nvPr>
            <p:ph type="body" idx="2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6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6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6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buNone/>
              <a:defRPr sz="600" b="0" i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1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00812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1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1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1666"/>
              </a:lnSpc>
              <a:spcBef>
                <a:spcPts val="0"/>
              </a:spcBef>
              <a:buNone/>
              <a:defRPr sz="600" b="0" i="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 rtl="0">
              <a:lnSpc>
                <a:spcPct val="111666"/>
              </a:lnSpc>
              <a:spcBef>
                <a:spcPts val="0"/>
              </a:spcBef>
              <a:buNone/>
              <a:defRPr sz="600" b="0" i="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 rtl="0">
              <a:lnSpc>
                <a:spcPct val="111666"/>
              </a:lnSpc>
              <a:spcBef>
                <a:spcPts val="0"/>
              </a:spcBef>
              <a:buNone/>
              <a:defRPr sz="600" b="0" i="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 rtl="0">
              <a:lnSpc>
                <a:spcPct val="111666"/>
              </a:lnSpc>
              <a:spcBef>
                <a:spcPts val="0"/>
              </a:spcBef>
              <a:buNone/>
              <a:defRPr sz="600" b="0" i="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 rtl="0">
              <a:lnSpc>
                <a:spcPct val="111666"/>
              </a:lnSpc>
              <a:spcBef>
                <a:spcPts val="0"/>
              </a:spcBef>
              <a:buNone/>
              <a:defRPr sz="600" b="0" i="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 rtl="0">
              <a:lnSpc>
                <a:spcPct val="111666"/>
              </a:lnSpc>
              <a:spcBef>
                <a:spcPts val="0"/>
              </a:spcBef>
              <a:buNone/>
              <a:defRPr sz="600" b="0" i="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 rtl="0">
              <a:lnSpc>
                <a:spcPct val="111666"/>
              </a:lnSpc>
              <a:spcBef>
                <a:spcPts val="0"/>
              </a:spcBef>
              <a:buNone/>
              <a:defRPr sz="600" b="0" i="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 rtl="0">
              <a:lnSpc>
                <a:spcPct val="111666"/>
              </a:lnSpc>
              <a:spcBef>
                <a:spcPts val="0"/>
              </a:spcBef>
              <a:buNone/>
              <a:defRPr sz="600" b="0" i="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 rtl="0">
              <a:lnSpc>
                <a:spcPct val="111666"/>
              </a:lnSpc>
              <a:spcBef>
                <a:spcPts val="0"/>
              </a:spcBef>
              <a:buNone/>
              <a:defRPr sz="600" b="0" i="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yes_error_r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ive_Bayes_classifie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q2A3Qv6vUxOzm9V8FZwfLJs3tk3wPUIW/edit#slide=id.p12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s://github.com/borisgarbuzov/schulich_data_science_1/blob/master/Chapter%202/Python/Chapter_2_Naive_Bayes_example.ipynb" TargetMode="External"/><Relationship Id="rId7" Type="http://schemas.openxmlformats.org/officeDocument/2006/relationships/hyperlink" Target="https://colab.research.google.com/drive/1z8deURdHMU7ChaoVZ-Lh-LVxHOW4u6Z2?authuser=1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orisgarbuzov/schulich_data_science_1/blob/master/Chapter%202/Chapter_2_Naive_Bayes_spam.ipynb" TargetMode="External"/><Relationship Id="rId5" Type="http://schemas.openxmlformats.org/officeDocument/2006/relationships/hyperlink" Target="https://github.com/borisgarbuzov/schulich_data_science_1/blob/master/Chapter%202/Python/Chapter_2_Naive_Bayes_spam.ipynb" TargetMode="External"/><Relationship Id="rId4" Type="http://schemas.openxmlformats.org/officeDocument/2006/relationships/hyperlink" Target="https://colab.research.google.com/drive/1ybRPnR1T7O01iAiY1PFxaGD596YS47RM?authuser=1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yes_classifi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576263" y="858178"/>
            <a:ext cx="3457575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`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576263" y="1795805"/>
            <a:ext cx="3457575" cy="62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172867" lvl="0" indent="-153660" algn="ctr" rtl="0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SzPts val="2400"/>
              <a:buFont typeface="PMingLiU"/>
              <a:buNone/>
            </a:pPr>
            <a:endParaRPr/>
          </a:p>
        </p:txBody>
      </p:sp>
      <p:pic>
        <p:nvPicPr>
          <p:cNvPr id="56" name="Google Shape;56;p1" descr="Schulich Ranked #1 in the World in Responsible Business | Schulich ..."/>
          <p:cNvPicPr preferRelativeResize="0"/>
          <p:nvPr/>
        </p:nvPicPr>
        <p:blipFill rotWithShape="1">
          <a:blip r:embed="rId3">
            <a:alphaModFix/>
          </a:blip>
          <a:srcRect t="11735" b="10529"/>
          <a:stretch/>
        </p:blipFill>
        <p:spPr>
          <a:xfrm>
            <a:off x="0" y="433785"/>
            <a:ext cx="4610100" cy="259318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65780" y="2937930"/>
            <a:ext cx="1727953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applications of artificial intelligence II</a:t>
            </a:r>
            <a:endParaRPr sz="52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65782" y="2871607"/>
            <a:ext cx="2084225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|  MMAI 5090</a:t>
            </a:r>
            <a:endParaRPr sz="52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953334" y="2937930"/>
            <a:ext cx="851214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5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953334" y="2871607"/>
            <a:ext cx="851214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2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1</a:t>
            </a:r>
            <a:endParaRPr sz="5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l="13066" t="17107" r="49469" b="2689"/>
          <a:stretch/>
        </p:blipFill>
        <p:spPr>
          <a:xfrm>
            <a:off x="5438609" y="529060"/>
            <a:ext cx="419724" cy="3147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217749" y="505515"/>
            <a:ext cx="3057344" cy="13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MMAI 5090</a:t>
            </a:r>
            <a:endParaRPr sz="68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7749" y="989020"/>
            <a:ext cx="3092101" cy="100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6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Instructor: Boris Garbuzov</a:t>
            </a:r>
            <a:endParaRPr sz="52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27"/>
              </a:spcBef>
              <a:spcAft>
                <a:spcPts val="0"/>
              </a:spcAft>
              <a:buNone/>
            </a:pPr>
            <a:endParaRPr sz="756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MMAI 5090</a:t>
            </a:r>
          </a:p>
          <a:p>
            <a:pPr marL="0" marR="0" lvl="0" indent="0" algn="l" rtl="0">
              <a:spcBef>
                <a:spcPts val="454"/>
              </a:spcBef>
              <a:spcAft>
                <a:spcPts val="0"/>
              </a:spcAft>
              <a:buNone/>
            </a:pPr>
            <a:endParaRPr sz="756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54"/>
              </a:spcBef>
              <a:spcAft>
                <a:spcPts val="0"/>
              </a:spcAft>
              <a:buNone/>
            </a:pPr>
            <a:r>
              <a:rPr lang="en-US" sz="605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Summer  2021</a:t>
            </a:r>
            <a:endParaRPr sz="756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217749" y="667396"/>
            <a:ext cx="4014112" cy="34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applications of artificial intelligence II</a:t>
            </a:r>
            <a:endParaRPr sz="1512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483551" y="543359"/>
            <a:ext cx="1908800" cy="1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6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2 : Naive Bayes Classifier </a:t>
            </a:r>
            <a:endParaRPr sz="302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0" y="200693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28"/>
          <p:cNvGraphicFramePr/>
          <p:nvPr/>
        </p:nvGraphicFramePr>
        <p:xfrm>
          <a:off x="168762" y="5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{10B82509-4315-40B2-952D-B0DF5591E991}</a:tableStyleId>
              </a:tblPr>
              <a:tblGrid>
                <a:gridCol w="62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" name="Google Shape;174;p28"/>
          <p:cNvSpPr/>
          <p:nvPr/>
        </p:nvSpPr>
        <p:spPr>
          <a:xfrm>
            <a:off x="202887" y="1475321"/>
            <a:ext cx="4308915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the posterior probabilities can be computed by Bayes's theorem 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2457450" y="531389"/>
            <a:ext cx="1881832" cy="7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fact, only half should be given.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 P(x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)=1-P(x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 P(x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)=1-P(x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059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0" y="2691867"/>
            <a:ext cx="4610100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Same denominator. Compare two numerators 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63" y="1677988"/>
            <a:ext cx="3073400" cy="811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1271588" y="2978150"/>
            <a:ext cx="2938462" cy="2553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7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0" y="139734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2342096" y="1164019"/>
            <a:ext cx="2288585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I choose y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2,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my prediction is </a:t>
            </a:r>
            <a:endParaRPr sz="1059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24562" y="845548"/>
            <a:ext cx="944489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Choose max </a:t>
            </a:r>
            <a:endParaRPr sz="68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158884" y="10495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{10B82509-4315-40B2-952D-B0DF5591E991}</a:tableStyleId>
              </a:tblPr>
              <a:tblGrid>
                <a:gridCol w="4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8" name="Google Shape;188;p29"/>
          <p:cNvGrpSpPr/>
          <p:nvPr/>
        </p:nvGrpSpPr>
        <p:grpSpPr>
          <a:xfrm>
            <a:off x="407973" y="1258481"/>
            <a:ext cx="1869849" cy="718520"/>
            <a:chOff x="1078938" y="2181017"/>
            <a:chExt cx="4945054" cy="1900218"/>
          </a:xfrm>
        </p:grpSpPr>
        <p:pic>
          <p:nvPicPr>
            <p:cNvPr id="189" name="Google Shape;189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1900" y="2181017"/>
              <a:ext cx="325665" cy="91778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0" name="Google Shape;190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8362" y="2204357"/>
              <a:ext cx="341320" cy="8817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1" name="Google Shape;191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44242" y="3067276"/>
              <a:ext cx="379750" cy="98102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2" name="Google Shape;192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1249" y="3111725"/>
              <a:ext cx="332754" cy="93776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3" name="Google Shape;193;p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78938" y="2230828"/>
              <a:ext cx="504934" cy="92999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4" name="Google Shape;194;p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717471" y="3100160"/>
              <a:ext cx="381000" cy="9810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</p:grpSp>
      <p:pic>
        <p:nvPicPr>
          <p:cNvPr id="195" name="Google Shape;195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75069" y="874313"/>
            <a:ext cx="1717675" cy="2968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2449553" y="2153430"/>
            <a:ext cx="2156868" cy="5921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139949" y="2071246"/>
            <a:ext cx="2295159" cy="112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Therefore, X is not a useful predictor. It does not discriminate Y. And our misclassification probability,</a:t>
            </a:r>
            <a:r>
              <a:rPr lang="en-US" sz="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this distribution,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 before is just a minimal of two prior values = 2/5  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2516461" y="2745580"/>
            <a:ext cx="1680137" cy="37433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817" t="-14515" r="-5816" b="-225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2986333" y="616884"/>
            <a:ext cx="740395" cy="18966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5784" t="-25805" b="-129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033191" y="1411048"/>
            <a:ext cx="763542" cy="18966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4799" t="-24998" r="-798" b="-1874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3069165" y="1949629"/>
            <a:ext cx="743985" cy="18966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4877" t="-25804" b="-1612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78618" y="649011"/>
            <a:ext cx="1734655" cy="19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Take another example</a:t>
            </a:r>
            <a:endParaRPr>
              <a:solidFill>
                <a:srgbClr val="E36C0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MingLiU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07" name="Google Shape;207;p30"/>
          <p:cNvGraphicFramePr/>
          <p:nvPr/>
        </p:nvGraphicFramePr>
        <p:xfrm>
          <a:off x="78618" y="858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{10B82509-4315-40B2-952D-B0DF5591E991}</a:tableStyleId>
              </a:tblPr>
              <a:tblGrid>
                <a:gridCol w="4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8" name="Google Shape;208;p30"/>
          <p:cNvGrpSpPr/>
          <p:nvPr/>
        </p:nvGrpSpPr>
        <p:grpSpPr>
          <a:xfrm>
            <a:off x="327708" y="1067080"/>
            <a:ext cx="1893561" cy="730768"/>
            <a:chOff x="1013623" y="1968746"/>
            <a:chExt cx="5007765" cy="1932609"/>
          </a:xfrm>
        </p:grpSpPr>
        <p:pic>
          <p:nvPicPr>
            <p:cNvPr id="209" name="Google Shape;209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06585" y="1968746"/>
              <a:ext cx="325665" cy="91778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0" name="Google Shape;210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73047" y="1992086"/>
              <a:ext cx="341320" cy="8817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1" name="Google Shape;211;p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14975" y="2854325"/>
              <a:ext cx="506413" cy="9810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</p:pic>
        <p:pic>
          <p:nvPicPr>
            <p:cNvPr id="212" name="Google Shape;212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45934" y="2899454"/>
              <a:ext cx="332754" cy="93776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3" name="Google Shape;213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13623" y="2018557"/>
              <a:ext cx="504934" cy="92999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4" name="Google Shape;214;p3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559629" y="2820875"/>
              <a:ext cx="557668" cy="108048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</p:pic>
      </p:grpSp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-14406" y="23264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290644" y="756133"/>
            <a:ext cx="2319456" cy="123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059" baseline="-25000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1059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2/5 * 1/3 = 0,1333 : y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41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3/5 * 1/10 = 0,06   : y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now we choose y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when X= x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Now for </a:t>
            </a:r>
            <a:r>
              <a:rPr lang="en-US" sz="1059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059" baseline="-25000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1059" baseline="-25000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2/5 * 2/3 = 0.2667  : y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059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    3/5 * 9/10 = 0.54    : y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Here we keep our choice of y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the Bayes classifier is  </a:t>
            </a:r>
            <a:endParaRPr/>
          </a:p>
        </p:txBody>
      </p:sp>
      <p:sp>
        <p:nvSpPr>
          <p:cNvPr id="217" name="Google Shape;217;p30"/>
          <p:cNvSpPr txBox="1"/>
          <p:nvPr/>
        </p:nvSpPr>
        <p:spPr>
          <a:xfrm>
            <a:off x="315487" y="1984872"/>
            <a:ext cx="605166" cy="22127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6059" t="-24999" r="-3028" b="-8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1233880" y="1809416"/>
            <a:ext cx="784317" cy="21050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5425" r="-3100" b="-294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1233880" y="2117696"/>
            <a:ext cx="816634" cy="21544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4477" r="-744"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909799" y="1758228"/>
            <a:ext cx="3098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12420" y="2380603"/>
            <a:ext cx="326724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the misclassification error by disjoint additivity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78618" y="2653106"/>
            <a:ext cx="2548711" cy="1563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674" t="-23074" r="-955" b="-384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78618" y="2858421"/>
            <a:ext cx="4150110" cy="15632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1761" t="-26920" r="-732" b="-384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87190" y="3057551"/>
            <a:ext cx="4317207" cy="23121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t="-75667" b="-12971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2574" y="130176"/>
            <a:ext cx="4514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Error Rate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95250" y="511175"/>
            <a:ext cx="4422174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Bayes error rate refers to the lowest possible error rate that could be achieved if somehow we knew exactly what the “true” probability distribution of the data looked like.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 test data, no classifier (or stat. learning method) can get lower error rates than the Bayes error rate.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 course in real life problems the Bayes error rate can’t be calculated exactly.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Bayes error rate on wilki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0" y="20589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171450" y="587375"/>
            <a:ext cx="4173107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What we did above is the best possible use of prior and conditional probabilities for classification. The proof is beyond the level of this course.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Ideal Bayes classifier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171450" y="1577975"/>
            <a:ext cx="4249307" cy="13436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51" t="-3181" r="-1003" b="-3454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0" y="182038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joint and conditional probabilities</a:t>
            </a:r>
            <a:endParaRPr/>
          </a:p>
        </p:txBody>
      </p:sp>
      <p:graphicFrame>
        <p:nvGraphicFramePr>
          <p:cNvPr id="245" name="Google Shape;245;p33"/>
          <p:cNvGraphicFramePr/>
          <p:nvPr/>
        </p:nvGraphicFramePr>
        <p:xfrm>
          <a:off x="3067334" y="9020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6" name="Google Shape;246;p33"/>
          <p:cNvCxnSpPr/>
          <p:nvPr/>
        </p:nvCxnSpPr>
        <p:spPr>
          <a:xfrm>
            <a:off x="3067334" y="902078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47" name="Google Shape;247;p33"/>
          <p:cNvGraphicFramePr/>
          <p:nvPr/>
        </p:nvGraphicFramePr>
        <p:xfrm>
          <a:off x="95249" y="180674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4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P(x</a:t>
                      </a:r>
                      <a:r>
                        <a:rPr lang="en-US" sz="1200" b="1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</a:t>
                      </a: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Google Shape;248;p33"/>
          <p:cNvSpPr txBox="1"/>
          <p:nvPr/>
        </p:nvSpPr>
        <p:spPr>
          <a:xfrm>
            <a:off x="3277945" y="852532"/>
            <a:ext cx="2888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3047274" y="1007313"/>
            <a:ext cx="27924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3732563" y="1230482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3545531" y="1369576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3762893" y="1393840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3594058" y="1533567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3581926" y="169755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3762893" y="1588161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3823552" y="169755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4126847" y="1642754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1204364" y="888494"/>
            <a:ext cx="171874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Occurrences table</a:t>
            </a:r>
            <a:endParaRPr/>
          </a:p>
        </p:txBody>
      </p:sp>
      <p:cxnSp>
        <p:nvCxnSpPr>
          <p:cNvPr id="259" name="Google Shape;259;p33"/>
          <p:cNvCxnSpPr/>
          <p:nvPr/>
        </p:nvCxnSpPr>
        <p:spPr>
          <a:xfrm>
            <a:off x="95249" y="1806743"/>
            <a:ext cx="428303" cy="2368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33"/>
          <p:cNvSpPr txBox="1"/>
          <p:nvPr/>
        </p:nvSpPr>
        <p:spPr>
          <a:xfrm>
            <a:off x="322383" y="1749118"/>
            <a:ext cx="2888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47016" y="1822676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1937753" y="1844399"/>
            <a:ext cx="1230978" cy="3724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73" t="-14753" b="-131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2423578" y="2654556"/>
            <a:ext cx="717953" cy="3724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3674" t="-14515" r="-2563" b="-112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4" name="Google Shape;264;p33"/>
          <p:cNvSpPr/>
          <p:nvPr/>
        </p:nvSpPr>
        <p:spPr>
          <a:xfrm>
            <a:off x="1395162" y="1697743"/>
            <a:ext cx="916964" cy="440565"/>
          </a:xfrm>
          <a:custGeom>
            <a:avLst/>
            <a:gdLst/>
            <a:ahLst/>
            <a:cxnLst/>
            <a:rect l="l" t="t" r="r" b="b"/>
            <a:pathLst>
              <a:path w="2003207" h="1165131" extrusionOk="0">
                <a:moveTo>
                  <a:pt x="0" y="1165131"/>
                </a:moveTo>
                <a:cubicBezTo>
                  <a:pt x="176463" y="637078"/>
                  <a:pt x="352927" y="109025"/>
                  <a:pt x="673769" y="10099"/>
                </a:cubicBezTo>
                <a:cubicBezTo>
                  <a:pt x="994611" y="-88827"/>
                  <a:pt x="1925053" y="571573"/>
                  <a:pt x="1925053" y="571573"/>
                </a:cubicBezTo>
                <a:cubicBezTo>
                  <a:pt x="2125579" y="665152"/>
                  <a:pt x="1876927" y="571573"/>
                  <a:pt x="1876927" y="571573"/>
                </a:cubicBezTo>
                <a:lnTo>
                  <a:pt x="1876927" y="571573"/>
                </a:lnTo>
              </a:path>
            </a:pathLst>
          </a:cu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1785771" y="2483953"/>
            <a:ext cx="564456" cy="306464"/>
          </a:xfrm>
          <a:custGeom>
            <a:avLst/>
            <a:gdLst/>
            <a:ahLst/>
            <a:cxnLst/>
            <a:rect l="l" t="t" r="r" b="b"/>
            <a:pathLst>
              <a:path w="1492777" h="810482" extrusionOk="0">
                <a:moveTo>
                  <a:pt x="0" y="0"/>
                </a:moveTo>
                <a:cubicBezTo>
                  <a:pt x="195179" y="294105"/>
                  <a:pt x="390358" y="588211"/>
                  <a:pt x="625642" y="721895"/>
                </a:cubicBezTo>
                <a:cubicBezTo>
                  <a:pt x="860926" y="855579"/>
                  <a:pt x="1278022" y="796759"/>
                  <a:pt x="1411706" y="802106"/>
                </a:cubicBezTo>
                <a:cubicBezTo>
                  <a:pt x="1545390" y="807453"/>
                  <a:pt x="1486569" y="780716"/>
                  <a:pt x="1427748" y="753979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2063734" y="2254465"/>
            <a:ext cx="2385589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 + 0/8 + 4/8 + 1/8 =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-16792" y="234452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joint and conditional probabilities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179440" y="845275"/>
            <a:ext cx="2138727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Estimates of conditional probabilities </a:t>
            </a:r>
            <a:endParaRPr sz="90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73" name="Google Shape;273;p34"/>
          <p:cNvGrpSpPr/>
          <p:nvPr/>
        </p:nvGrpSpPr>
        <p:grpSpPr>
          <a:xfrm>
            <a:off x="247656" y="1105747"/>
            <a:ext cx="1623139" cy="1181081"/>
            <a:chOff x="736599" y="1728106"/>
            <a:chExt cx="4292600" cy="3123521"/>
          </a:xfrm>
        </p:grpSpPr>
        <p:pic>
          <p:nvPicPr>
            <p:cNvPr id="274" name="Google Shape;274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6599" y="1728106"/>
              <a:ext cx="2888343" cy="307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32197" y="2841171"/>
              <a:ext cx="1231687" cy="979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0950" y="3867377"/>
              <a:ext cx="1238249" cy="9842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7" name="Google Shape;277;p34"/>
          <p:cNvGraphicFramePr/>
          <p:nvPr/>
        </p:nvGraphicFramePr>
        <p:xfrm>
          <a:off x="2209115" y="119226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4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4/5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1/5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8" name="Google Shape;278;p34"/>
          <p:cNvCxnSpPr/>
          <p:nvPr/>
        </p:nvCxnSpPr>
        <p:spPr>
          <a:xfrm>
            <a:off x="2209115" y="1192267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34"/>
          <p:cNvSpPr txBox="1"/>
          <p:nvPr/>
        </p:nvSpPr>
        <p:spPr>
          <a:xfrm>
            <a:off x="2456706" y="1149144"/>
            <a:ext cx="29848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/>
          </a:p>
        </p:txBody>
      </p:sp>
      <p:sp>
        <p:nvSpPr>
          <p:cNvPr id="280" name="Google Shape;280;p34"/>
          <p:cNvSpPr txBox="1"/>
          <p:nvPr/>
        </p:nvSpPr>
        <p:spPr>
          <a:xfrm>
            <a:off x="2178474" y="1264740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88332" y="836355"/>
            <a:ext cx="1547457" cy="285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4"/>
          <p:cNvCxnSpPr/>
          <p:nvPr/>
        </p:nvCxnSpPr>
        <p:spPr>
          <a:xfrm flipH="1">
            <a:off x="3290871" y="1106777"/>
            <a:ext cx="679166" cy="530985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3" name="Google Shape;283;p34"/>
          <p:cNvSpPr/>
          <p:nvPr/>
        </p:nvSpPr>
        <p:spPr>
          <a:xfrm>
            <a:off x="1744449" y="2284730"/>
            <a:ext cx="2838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Full conditional probability of a subcase Y=</a:t>
            </a:r>
            <a:r>
              <a:rPr lang="en-US" sz="10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0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</p:txBody>
      </p:sp>
      <p:cxnSp>
        <p:nvCxnSpPr>
          <p:cNvPr id="284" name="Google Shape;284;p34"/>
          <p:cNvCxnSpPr/>
          <p:nvPr/>
        </p:nvCxnSpPr>
        <p:spPr>
          <a:xfrm rot="10800000">
            <a:off x="3581060" y="1724201"/>
            <a:ext cx="395152" cy="598902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17493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classifier quiz practice</a:t>
            </a:r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181110" y="663575"/>
            <a:ext cx="4282865" cy="2063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8643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Suppose, one of the classifiers in A-D is Bayesian. If r is the classifier's error rate, which of the classifiers is Bayesian? </a:t>
            </a:r>
            <a:endParaRPr/>
          </a:p>
          <a:p>
            <a:pPr marL="0" lvl="0" indent="86434" algn="l" rtl="0">
              <a:spcBef>
                <a:spcPts val="0"/>
              </a:spcBef>
              <a:spcAft>
                <a:spcPts val="0"/>
              </a:spcAft>
              <a:buNone/>
            </a:pPr>
            <a:endParaRPr sz="1210">
              <a:latin typeface="Georgia"/>
              <a:ea typeface="Georgia"/>
              <a:cs typeface="Georgia"/>
              <a:sym typeface="Georgia"/>
            </a:endParaRPr>
          </a:p>
          <a:p>
            <a:pPr marL="0" lvl="0" indent="8643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A: r = 0.14</a:t>
            </a:r>
            <a:endParaRPr/>
          </a:p>
          <a:p>
            <a:pPr marL="0" lvl="0" indent="8643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B: r = 0.137</a:t>
            </a:r>
            <a:endParaRPr/>
          </a:p>
          <a:p>
            <a:pPr marL="0" lvl="0" indent="8643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C: r = 0.13</a:t>
            </a:r>
            <a:endParaRPr/>
          </a:p>
          <a:p>
            <a:pPr marL="0" lvl="0" indent="8643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D: r = 0.135</a:t>
            </a:r>
            <a:endParaRPr/>
          </a:p>
          <a:p>
            <a:pPr marL="0" lvl="0" indent="86434" algn="l" rtl="0">
              <a:spcBef>
                <a:spcPts val="0"/>
              </a:spcBef>
              <a:spcAft>
                <a:spcPts val="0"/>
              </a:spcAft>
              <a:buNone/>
            </a:pPr>
            <a:endParaRPr sz="121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6" descr="7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723" y="344145"/>
            <a:ext cx="1285511" cy="10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0" y="1735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1"/>
          </p:nvPr>
        </p:nvSpPr>
        <p:spPr>
          <a:xfrm>
            <a:off x="185256" y="470247"/>
            <a:ext cx="2756870" cy="81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Joint distribution of 3 variables: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Y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Again, we illustrate just the minimal case of 2 values each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Probability space of a size 2</a:t>
            </a:r>
            <a:r>
              <a:rPr lang="en-US" sz="1000" baseline="30000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 = 8 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Use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 to predict Y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(X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)  -&gt;  Y 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MingLiU"/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98" name="Google Shape;298;p36"/>
          <p:cNvGraphicFramePr/>
          <p:nvPr/>
        </p:nvGraphicFramePr>
        <p:xfrm>
          <a:off x="213179" y="20325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4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9" name="Google Shape;299;p36"/>
          <p:cNvCxnSpPr/>
          <p:nvPr/>
        </p:nvCxnSpPr>
        <p:spPr>
          <a:xfrm>
            <a:off x="213179" y="2025856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Google Shape;300;p36"/>
          <p:cNvSpPr txBox="1"/>
          <p:nvPr/>
        </p:nvSpPr>
        <p:spPr>
          <a:xfrm>
            <a:off x="413310" y="1963848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154032" y="2061461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987" y="1686475"/>
            <a:ext cx="1584325" cy="224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6"/>
          <p:cNvCxnSpPr/>
          <p:nvPr/>
        </p:nvCxnSpPr>
        <p:spPr>
          <a:xfrm flipH="1">
            <a:off x="1289768" y="1945606"/>
            <a:ext cx="321060" cy="509486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304" name="Google Shape;30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063" y="3097213"/>
            <a:ext cx="1231900" cy="2301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36"/>
          <p:cNvGraphicFramePr/>
          <p:nvPr/>
        </p:nvGraphicFramePr>
        <p:xfrm>
          <a:off x="2560060" y="205676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4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6" name="Google Shape;306;p36"/>
          <p:cNvCxnSpPr/>
          <p:nvPr/>
        </p:nvCxnSpPr>
        <p:spPr>
          <a:xfrm>
            <a:off x="2569178" y="2064862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" name="Google Shape;307;p36"/>
          <p:cNvSpPr txBox="1"/>
          <p:nvPr/>
        </p:nvSpPr>
        <p:spPr>
          <a:xfrm>
            <a:off x="1122266" y="1322742"/>
            <a:ext cx="19944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Tables of joint conditional </a:t>
            </a:r>
            <a:endParaRPr/>
          </a:p>
        </p:txBody>
      </p:sp>
      <p:sp>
        <p:nvSpPr>
          <p:cNvPr id="308" name="Google Shape;308;p36"/>
          <p:cNvSpPr txBox="1"/>
          <p:nvPr/>
        </p:nvSpPr>
        <p:spPr>
          <a:xfrm>
            <a:off x="2508506" y="2083995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60060" y="1652100"/>
            <a:ext cx="1376940" cy="24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6"/>
          <p:cNvCxnSpPr/>
          <p:nvPr/>
        </p:nvCxnSpPr>
        <p:spPr>
          <a:xfrm flipH="1">
            <a:off x="3621910" y="1887453"/>
            <a:ext cx="207140" cy="536689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311" name="Google Shape;311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89213" y="3068638"/>
            <a:ext cx="1500187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72943" y="2369002"/>
            <a:ext cx="766766" cy="35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86188" y="2341563"/>
            <a:ext cx="761880" cy="35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>
            <a:spLocks noGrp="1"/>
          </p:cNvSpPr>
          <p:nvPr>
            <p:ph type="title"/>
          </p:nvPr>
        </p:nvSpPr>
        <p:spPr>
          <a:xfrm>
            <a:off x="23936" y="22976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319" name="Google Shape;319;p37"/>
          <p:cNvSpPr txBox="1">
            <a:spLocks noGrp="1"/>
          </p:cNvSpPr>
          <p:nvPr>
            <p:ph type="body" idx="1"/>
          </p:nvPr>
        </p:nvSpPr>
        <p:spPr>
          <a:xfrm>
            <a:off x="117311" y="790690"/>
            <a:ext cx="4414582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86434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we have our predictors 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= 1,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= 1  What is the most precise prediction for Y?  Again, we compute 2 posterior probabilities </a:t>
            </a:r>
            <a:endParaRPr/>
          </a:p>
          <a:p>
            <a:pPr marL="0" lvl="0" indent="86434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171450" y="1270000"/>
            <a:ext cx="1651000" cy="49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1812408" y="1179415"/>
            <a:ext cx="2743200" cy="7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choose the larger.  This will be an ideal Bayes classifier based on 2 predictors.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compute these posteriors?  By Bayes formula.  </a:t>
            </a:r>
            <a:endParaRPr/>
          </a:p>
        </p:txBody>
      </p:sp>
      <p:pic>
        <p:nvPicPr>
          <p:cNvPr id="322" name="Google Shape;32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975" y="1952625"/>
            <a:ext cx="2708275" cy="7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/>
          <p:nvPr/>
        </p:nvSpPr>
        <p:spPr>
          <a:xfrm>
            <a:off x="23936" y="2873375"/>
            <a:ext cx="357694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one is bigger?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have the same denominator.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we need to compare just numerators. </a:t>
            </a:r>
            <a:endParaRPr/>
          </a:p>
        </p:txBody>
      </p:sp>
      <p:cxnSp>
        <p:nvCxnSpPr>
          <p:cNvPr id="324" name="Google Shape;324;p37"/>
          <p:cNvCxnSpPr/>
          <p:nvPr/>
        </p:nvCxnSpPr>
        <p:spPr>
          <a:xfrm>
            <a:off x="1812408" y="1270044"/>
            <a:ext cx="0" cy="5630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" y="67187"/>
            <a:ext cx="4610099" cy="32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47650" y="536554"/>
            <a:ext cx="3786600" cy="2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 function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accuracy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Bayesian classifier</a:t>
            </a:r>
            <a:endParaRPr/>
          </a:p>
          <a:p>
            <a:pPr marL="685800" marR="0" lvl="1" indent="-22860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predictors case</a:t>
            </a:r>
            <a:endParaRPr/>
          </a:p>
          <a:p>
            <a:pPr marL="685800" marR="0" lvl="1" indent="-22860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and two predictors</a:t>
            </a:r>
            <a:endParaRPr/>
          </a:p>
          <a:p>
            <a:pPr marL="685800" marR="0" lvl="1" indent="-22860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Ideal Bayesian classification rate</a:t>
            </a:r>
            <a:endParaRPr/>
          </a:p>
          <a:p>
            <a:pPr marL="685800" marR="0" lvl="1" indent="-22860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Estimation of probabilities</a:t>
            </a:r>
            <a:endParaRPr/>
          </a:p>
          <a:p>
            <a:pPr marL="685800" marR="0" lvl="1" indent="-22860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Conditional independence. Naive Bayes</a:t>
            </a:r>
            <a:endParaRPr/>
          </a:p>
          <a:p>
            <a:pPr marL="685800" marR="0" lvl="1" indent="-22860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 nearest neighbors classifier</a:t>
            </a:r>
            <a:endParaRPr/>
          </a:p>
          <a:p>
            <a:pPr marL="685800" marR="0" lvl="1" indent="-22860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Distance between observations</a:t>
            </a:r>
            <a:endParaRPr/>
          </a:p>
          <a:p>
            <a:pPr marL="685800" marR="0" lvl="1" indent="-22860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/>
          </a:p>
          <a:p>
            <a:pPr marL="228600" marR="0" lvl="0" indent="-228600" algn="l" rtl="0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Questions and discussion (last 10 minutes)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260608" y="3342078"/>
            <a:ext cx="267970" cy="8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2</a:t>
            </a:fld>
            <a:r>
              <a:rPr lang="en-US" sz="600" b="0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 / 30</a:t>
            </a:r>
            <a:endParaRPr sz="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323850" y="587375"/>
            <a:ext cx="4114800" cy="259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Fully estimated Bayes classifier example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6" name="Google Shape;336;p39" descr="72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50" y="815975"/>
            <a:ext cx="2155250" cy="18512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39"/>
          <p:cNvGraphicFramePr/>
          <p:nvPr/>
        </p:nvGraphicFramePr>
        <p:xfrm>
          <a:off x="2277828" y="9683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{FC1F74D3-7B70-4934-BF08-99C841C85B3E}</a:tableStyleId>
              </a:tblPr>
              <a:tblGrid>
                <a:gridCol w="11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34575" marR="34575" marT="17300" marB="17300">
                    <a:solidFill>
                      <a:srgbClr val="DAE5F1">
                        <a:alpha val="6666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34575" marR="34575" marT="17300" marB="17300">
                    <a:solidFill>
                      <a:srgbClr val="FDE9D8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7113" y="1030288"/>
            <a:ext cx="1098550" cy="112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67959" y="1042194"/>
            <a:ext cx="1082675" cy="1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56238" y="2413794"/>
            <a:ext cx="2156402" cy="2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>
            <a:spLocks noGrp="1"/>
          </p:cNvSpPr>
          <p:nvPr>
            <p:ph type="title"/>
          </p:nvPr>
        </p:nvSpPr>
        <p:spPr>
          <a:xfrm>
            <a:off x="0" y="506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Google Shape;347;p40"/>
          <p:cNvSpPr txBox="1">
            <a:spLocks noGrp="1"/>
          </p:cNvSpPr>
          <p:nvPr>
            <p:ph type="body" idx="1"/>
          </p:nvPr>
        </p:nvSpPr>
        <p:spPr>
          <a:xfrm>
            <a:off x="323119" y="840084"/>
            <a:ext cx="397621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As, before, consider joint distribution of 3 variables: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Y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Again, we illustrate just the minimal case of 2 values each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Probability space of a size 2</a:t>
            </a:r>
            <a:r>
              <a:rPr lang="en-US" baseline="30000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= 8 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MingLiU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8" name="Google Shape;348;p40" descr="7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830" y="1618594"/>
            <a:ext cx="1527039" cy="124784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/>
          <p:nvPr/>
        </p:nvSpPr>
        <p:spPr>
          <a:xfrm>
            <a:off x="2562822" y="1327139"/>
            <a:ext cx="1462260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X</a:t>
            </a:r>
            <a:r>
              <a:rPr lang="en-US" sz="1059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lang="en-US" sz="1059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predict Y </a:t>
            </a:r>
            <a:endParaRPr/>
          </a:p>
        </p:txBody>
      </p:sp>
      <p:sp>
        <p:nvSpPr>
          <p:cNvPr id="350" name="Google Shape;350;p40"/>
          <p:cNvSpPr txBox="1"/>
          <p:nvPr/>
        </p:nvSpPr>
        <p:spPr>
          <a:xfrm>
            <a:off x="1913189" y="2131963"/>
            <a:ext cx="638467" cy="22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Cond. ind</a:t>
            </a:r>
            <a:endParaRPr sz="90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507923" y="1684608"/>
            <a:ext cx="291702" cy="282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2507923" y="2482729"/>
            <a:ext cx="291702" cy="23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3" name="Google Shape;353;p40"/>
          <p:cNvCxnSpPr>
            <a:stCxn id="352" idx="3"/>
            <a:endCxn id="354" idx="1"/>
          </p:cNvCxnSpPr>
          <p:nvPr/>
        </p:nvCxnSpPr>
        <p:spPr>
          <a:xfrm rot="10800000" flipH="1">
            <a:off x="2799625" y="2179449"/>
            <a:ext cx="812100" cy="41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40"/>
          <p:cNvCxnSpPr>
            <a:endCxn id="354" idx="1"/>
          </p:cNvCxnSpPr>
          <p:nvPr/>
        </p:nvCxnSpPr>
        <p:spPr>
          <a:xfrm>
            <a:off x="2756841" y="1885750"/>
            <a:ext cx="855000" cy="29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4" name="Google Shape;354;p40"/>
          <p:cNvSpPr txBox="1"/>
          <p:nvPr/>
        </p:nvSpPr>
        <p:spPr>
          <a:xfrm>
            <a:off x="3611841" y="2069913"/>
            <a:ext cx="207043" cy="21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/>
          </a:p>
        </p:txBody>
      </p:sp>
      <p:sp>
        <p:nvSpPr>
          <p:cNvPr id="356" name="Google Shape;356;p40"/>
          <p:cNvSpPr txBox="1"/>
          <p:nvPr/>
        </p:nvSpPr>
        <p:spPr>
          <a:xfrm>
            <a:off x="3042242" y="1826032"/>
            <a:ext cx="323804" cy="14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</a:t>
            </a:r>
            <a:endParaRPr sz="9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3076084" y="2442649"/>
            <a:ext cx="324239" cy="14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</a:t>
            </a:r>
            <a:endParaRPr sz="9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0"/>
          <p:cNvCxnSpPr>
            <a:stCxn id="351" idx="2"/>
            <a:endCxn id="352" idx="0"/>
          </p:cNvCxnSpPr>
          <p:nvPr/>
        </p:nvCxnSpPr>
        <p:spPr>
          <a:xfrm>
            <a:off x="2653774" y="1967457"/>
            <a:ext cx="0" cy="515400"/>
          </a:xfrm>
          <a:prstGeom prst="straightConnector1">
            <a:avLst/>
          </a:prstGeom>
          <a:noFill/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0" y="219174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158472" y="766633"/>
            <a:ext cx="42931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But assume conditional independence of two predictors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This means, joint tables of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conditioned on Y, contain products </a:t>
            </a:r>
            <a:endParaRPr/>
          </a:p>
        </p:txBody>
      </p:sp>
      <p:graphicFrame>
        <p:nvGraphicFramePr>
          <p:cNvPr id="365" name="Google Shape;365;p41"/>
          <p:cNvGraphicFramePr/>
          <p:nvPr/>
        </p:nvGraphicFramePr>
        <p:xfrm>
          <a:off x="2549962" y="11954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39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 </a:t>
                      </a:r>
                      <a:r>
                        <a:rPr lang="en-US" sz="1200"/>
                        <a:t>(1-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/>
                        <a:t>)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(1-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/>
                        <a:t>)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(1-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/>
                        <a:t>) (1-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/>
                        <a:t>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6" name="Google Shape;366;p41"/>
          <p:cNvCxnSpPr/>
          <p:nvPr/>
        </p:nvCxnSpPr>
        <p:spPr>
          <a:xfrm>
            <a:off x="2531439" y="1187042"/>
            <a:ext cx="418765" cy="3125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41"/>
          <p:cNvSpPr txBox="1"/>
          <p:nvPr/>
        </p:nvSpPr>
        <p:spPr>
          <a:xfrm>
            <a:off x="2657492" y="1122091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2493825" y="1257272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593725" y="1292225"/>
            <a:ext cx="1466414" cy="2698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3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0" name="Google Shape;370;p41"/>
          <p:cNvSpPr txBox="1"/>
          <p:nvPr/>
        </p:nvSpPr>
        <p:spPr>
          <a:xfrm>
            <a:off x="53975" y="1592263"/>
            <a:ext cx="2478088" cy="5270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1" name="Google Shape;371;p41"/>
          <p:cNvSpPr/>
          <p:nvPr/>
        </p:nvSpPr>
        <p:spPr>
          <a:xfrm>
            <a:off x="189169" y="2466186"/>
            <a:ext cx="4324028" cy="4183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82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0" y="29981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77" name="Google Shape;377;p42"/>
          <p:cNvGraphicFramePr/>
          <p:nvPr/>
        </p:nvGraphicFramePr>
        <p:xfrm>
          <a:off x="2549962" y="11954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39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 </a:t>
                      </a:r>
                      <a:r>
                        <a:rPr lang="en-US" sz="1200"/>
                        <a:t>(1-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/>
                        <a:t>)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(1-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/>
                        <a:t>)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(1-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/>
                        <a:t>) (1-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/>
                        <a:t>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8" name="Google Shape;378;p42"/>
          <p:cNvCxnSpPr/>
          <p:nvPr/>
        </p:nvCxnSpPr>
        <p:spPr>
          <a:xfrm>
            <a:off x="2531439" y="1187042"/>
            <a:ext cx="418765" cy="3125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9" name="Google Shape;379;p42"/>
          <p:cNvSpPr txBox="1"/>
          <p:nvPr/>
        </p:nvSpPr>
        <p:spPr>
          <a:xfrm>
            <a:off x="2663445" y="1115789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2506190" y="1250499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1" name="Google Shape;38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975" y="1292225"/>
            <a:ext cx="1093788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0" y="1573373"/>
            <a:ext cx="2360185" cy="49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0" y="2063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99581" y="831850"/>
            <a:ext cx="3729470" cy="58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our predictor pair is X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=i, X</a:t>
            </a:r>
            <a:r>
              <a:rPr lang="en-US" sz="1059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=j 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make a decision on Y value?  If all the above probabilities are given,  we compare </a:t>
            </a:r>
            <a:endParaRPr/>
          </a:p>
        </p:txBody>
      </p:sp>
      <p:sp>
        <p:nvSpPr>
          <p:cNvPr id="389" name="Google Shape;389;p43"/>
          <p:cNvSpPr txBox="1"/>
          <p:nvPr/>
        </p:nvSpPr>
        <p:spPr>
          <a:xfrm>
            <a:off x="704850" y="1422400"/>
            <a:ext cx="3352800" cy="1223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>
            <a:spLocks noGrp="1"/>
          </p:cNvSpPr>
          <p:nvPr>
            <p:ph type="title"/>
          </p:nvPr>
        </p:nvSpPr>
        <p:spPr>
          <a:xfrm>
            <a:off x="0" y="22899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5" name="Google Shape;395;p44"/>
          <p:cNvSpPr txBox="1">
            <a:spLocks noGrp="1"/>
          </p:cNvSpPr>
          <p:nvPr>
            <p:ph type="body" idx="1"/>
          </p:nvPr>
        </p:nvSpPr>
        <p:spPr>
          <a:xfrm>
            <a:off x="292248" y="877129"/>
            <a:ext cx="3976211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assume independence of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both conditioned on Y </a:t>
            </a:r>
            <a:endParaRPr/>
          </a:p>
        </p:txBody>
      </p:sp>
      <p:sp>
        <p:nvSpPr>
          <p:cNvPr id="396" name="Google Shape;396;p44"/>
          <p:cNvSpPr/>
          <p:nvPr/>
        </p:nvSpPr>
        <p:spPr>
          <a:xfrm>
            <a:off x="363008" y="1401230"/>
            <a:ext cx="2122697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terms of joint conditional cdf </a:t>
            </a:r>
            <a:endParaRPr/>
          </a:p>
        </p:txBody>
      </p:sp>
      <p:pic>
        <p:nvPicPr>
          <p:cNvPr id="397" name="Google Shape;39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314" y="1125238"/>
            <a:ext cx="573088" cy="24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8827" y="1127673"/>
            <a:ext cx="579438" cy="23971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4"/>
          <p:cNvSpPr/>
          <p:nvPr/>
        </p:nvSpPr>
        <p:spPr>
          <a:xfrm>
            <a:off x="863204" y="1113099"/>
            <a:ext cx="451246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endParaRPr/>
          </a:p>
        </p:txBody>
      </p:sp>
      <p:pic>
        <p:nvPicPr>
          <p:cNvPr id="400" name="Google Shape;40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938" y="1738313"/>
            <a:ext cx="2911475" cy="2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4"/>
          <p:cNvSpPr/>
          <p:nvPr/>
        </p:nvSpPr>
        <p:spPr>
          <a:xfrm>
            <a:off x="281751" y="2138813"/>
            <a:ext cx="4113474" cy="4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Assumption of independence is one of the ways to get rid of gaps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 compute the marginal frequencies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title"/>
          </p:nvPr>
        </p:nvSpPr>
        <p:spPr>
          <a:xfrm>
            <a:off x="-18657" y="192553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independence. Example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45"/>
          <p:cNvSpPr txBox="1">
            <a:spLocks noGrp="1"/>
          </p:cNvSpPr>
          <p:nvPr>
            <p:ph type="body" idx="1"/>
          </p:nvPr>
        </p:nvSpPr>
        <p:spPr>
          <a:xfrm>
            <a:off x="192151" y="864780"/>
            <a:ext cx="437500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 we have the same occurrences table as in the previous slide </a:t>
            </a:r>
            <a:endParaRPr/>
          </a:p>
        </p:txBody>
      </p:sp>
      <p:graphicFrame>
        <p:nvGraphicFramePr>
          <p:cNvPr id="408" name="Google Shape;408;p45"/>
          <p:cNvGraphicFramePr/>
          <p:nvPr/>
        </p:nvGraphicFramePr>
        <p:xfrm>
          <a:off x="312594" y="15017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" name="Google Shape;409;p45"/>
          <p:cNvSpPr/>
          <p:nvPr/>
        </p:nvSpPr>
        <p:spPr>
          <a:xfrm>
            <a:off x="977824" y="1830179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5"/>
          <p:cNvSpPr/>
          <p:nvPr/>
        </p:nvSpPr>
        <p:spPr>
          <a:xfrm>
            <a:off x="790792" y="1969273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1008153" y="1993537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857841" y="2151787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876580" y="2297255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1063721" y="214463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5"/>
          <p:cNvSpPr/>
          <p:nvPr/>
        </p:nvSpPr>
        <p:spPr>
          <a:xfrm>
            <a:off x="1068812" y="2297255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5"/>
          <p:cNvSpPr/>
          <p:nvPr/>
        </p:nvSpPr>
        <p:spPr>
          <a:xfrm>
            <a:off x="1372108" y="2242451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45"/>
          <p:cNvCxnSpPr/>
          <p:nvPr/>
        </p:nvCxnSpPr>
        <p:spPr>
          <a:xfrm>
            <a:off x="313859" y="1508898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8" name="Google Shape;418;p45"/>
          <p:cNvSpPr txBox="1"/>
          <p:nvPr/>
        </p:nvSpPr>
        <p:spPr>
          <a:xfrm>
            <a:off x="464609" y="1455675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p45"/>
          <p:cNvSpPr txBox="1"/>
          <p:nvPr/>
        </p:nvSpPr>
        <p:spPr>
          <a:xfrm>
            <a:off x="255479" y="1566235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20" name="Google Shape;420;p45"/>
          <p:cNvGraphicFramePr/>
          <p:nvPr/>
        </p:nvGraphicFramePr>
        <p:xfrm>
          <a:off x="2245132" y="15202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1" name="Google Shape;421;p45"/>
          <p:cNvSpPr/>
          <p:nvPr/>
        </p:nvSpPr>
        <p:spPr>
          <a:xfrm>
            <a:off x="2910361" y="1848702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2723329" y="1987796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2940691" y="2012060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5"/>
          <p:cNvSpPr/>
          <p:nvPr/>
        </p:nvSpPr>
        <p:spPr>
          <a:xfrm>
            <a:off x="2790379" y="2170310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5"/>
          <p:cNvSpPr/>
          <p:nvPr/>
        </p:nvSpPr>
        <p:spPr>
          <a:xfrm>
            <a:off x="2809118" y="231577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5"/>
          <p:cNvSpPr/>
          <p:nvPr/>
        </p:nvSpPr>
        <p:spPr>
          <a:xfrm>
            <a:off x="2996259" y="2163161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5"/>
          <p:cNvSpPr/>
          <p:nvPr/>
        </p:nvSpPr>
        <p:spPr>
          <a:xfrm>
            <a:off x="3001350" y="231577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3304645" y="2260974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45"/>
          <p:cNvCxnSpPr/>
          <p:nvPr/>
        </p:nvCxnSpPr>
        <p:spPr>
          <a:xfrm>
            <a:off x="2246396" y="1527421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45"/>
          <p:cNvSpPr txBox="1"/>
          <p:nvPr/>
        </p:nvSpPr>
        <p:spPr>
          <a:xfrm>
            <a:off x="2397147" y="1474198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2188016" y="1584757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700778" y="2491460"/>
            <a:ext cx="335467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Y=1</a:t>
            </a:r>
            <a:endParaRPr/>
          </a:p>
        </p:txBody>
      </p:sp>
      <p:sp>
        <p:nvSpPr>
          <p:cNvPr id="433" name="Google Shape;433;p45"/>
          <p:cNvSpPr txBox="1"/>
          <p:nvPr/>
        </p:nvSpPr>
        <p:spPr>
          <a:xfrm>
            <a:off x="3607609" y="1844773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3+0=3</a:t>
            </a:r>
            <a:endParaRPr/>
          </a:p>
        </p:txBody>
      </p:sp>
      <p:sp>
        <p:nvSpPr>
          <p:cNvPr id="434" name="Google Shape;434;p45"/>
          <p:cNvSpPr txBox="1"/>
          <p:nvPr/>
        </p:nvSpPr>
        <p:spPr>
          <a:xfrm>
            <a:off x="3605727" y="2185794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4+1=5</a:t>
            </a:r>
            <a:endParaRPr/>
          </a:p>
        </p:txBody>
      </p:sp>
      <p:sp>
        <p:nvSpPr>
          <p:cNvPr id="435" name="Google Shape;435;p45"/>
          <p:cNvSpPr txBox="1"/>
          <p:nvPr/>
        </p:nvSpPr>
        <p:spPr>
          <a:xfrm>
            <a:off x="2725928" y="2514311"/>
            <a:ext cx="43219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3+4=7</a:t>
            </a:r>
            <a:endParaRPr/>
          </a:p>
        </p:txBody>
      </p:sp>
      <p:sp>
        <p:nvSpPr>
          <p:cNvPr id="436" name="Google Shape;436;p45"/>
          <p:cNvSpPr txBox="1"/>
          <p:nvPr/>
        </p:nvSpPr>
        <p:spPr>
          <a:xfrm>
            <a:off x="3158126" y="2509983"/>
            <a:ext cx="447601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0+1=1</a:t>
            </a:r>
            <a:endParaRPr/>
          </a:p>
        </p:txBody>
      </p:sp>
      <p:sp>
        <p:nvSpPr>
          <p:cNvPr id="437" name="Google Shape;437;p45"/>
          <p:cNvSpPr txBox="1"/>
          <p:nvPr/>
        </p:nvSpPr>
        <p:spPr>
          <a:xfrm>
            <a:off x="3707633" y="2556552"/>
            <a:ext cx="919962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7+1=3+5=8</a:t>
            </a:r>
            <a:endParaRPr/>
          </a:p>
        </p:txBody>
      </p:sp>
      <p:cxnSp>
        <p:nvCxnSpPr>
          <p:cNvPr id="438" name="Google Shape;438;p45"/>
          <p:cNvCxnSpPr/>
          <p:nvPr/>
        </p:nvCxnSpPr>
        <p:spPr>
          <a:xfrm>
            <a:off x="1779711" y="1954107"/>
            <a:ext cx="40830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9" name="Google Shape;439;p45"/>
          <p:cNvSpPr txBox="1"/>
          <p:nvPr/>
        </p:nvSpPr>
        <p:spPr>
          <a:xfrm>
            <a:off x="2322545" y="2521809"/>
            <a:ext cx="335467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Y=1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>
            <a:spLocks noGrp="1"/>
          </p:cNvSpPr>
          <p:nvPr>
            <p:ph type="title"/>
          </p:nvPr>
        </p:nvSpPr>
        <p:spPr>
          <a:xfrm>
            <a:off x="-26416" y="29855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body" idx="1"/>
          </p:nvPr>
        </p:nvSpPr>
        <p:spPr>
          <a:xfrm>
            <a:off x="166704" y="877129"/>
            <a:ext cx="1778182" cy="64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Convert absolute frequencies to relative, dividing by the grand total </a:t>
            </a:r>
            <a:endParaRPr/>
          </a:p>
        </p:txBody>
      </p:sp>
      <p:graphicFrame>
        <p:nvGraphicFramePr>
          <p:cNvPr id="447" name="Google Shape;447;p46"/>
          <p:cNvGraphicFramePr/>
          <p:nvPr/>
        </p:nvGraphicFramePr>
        <p:xfrm>
          <a:off x="276577" y="16121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8" name="Google Shape;448;p46"/>
          <p:cNvCxnSpPr/>
          <p:nvPr/>
        </p:nvCxnSpPr>
        <p:spPr>
          <a:xfrm>
            <a:off x="277841" y="1619239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9" name="Google Shape;449;p46"/>
          <p:cNvSpPr txBox="1"/>
          <p:nvPr/>
        </p:nvSpPr>
        <p:spPr>
          <a:xfrm>
            <a:off x="428592" y="1566016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219461" y="1676575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623826" y="1937041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</a:t>
            </a:r>
            <a:endParaRPr/>
          </a:p>
        </p:txBody>
      </p:sp>
      <p:sp>
        <p:nvSpPr>
          <p:cNvPr id="452" name="Google Shape;452;p46"/>
          <p:cNvSpPr txBox="1"/>
          <p:nvPr/>
        </p:nvSpPr>
        <p:spPr>
          <a:xfrm>
            <a:off x="1650581" y="2272508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5/8</a:t>
            </a:r>
            <a:endParaRPr/>
          </a:p>
        </p:txBody>
      </p:sp>
      <p:sp>
        <p:nvSpPr>
          <p:cNvPr id="453" name="Google Shape;453;p46"/>
          <p:cNvSpPr txBox="1"/>
          <p:nvPr/>
        </p:nvSpPr>
        <p:spPr>
          <a:xfrm>
            <a:off x="732677" y="2607975"/>
            <a:ext cx="398942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7/8</a:t>
            </a:r>
            <a:endParaRPr/>
          </a:p>
        </p:txBody>
      </p:sp>
      <p:sp>
        <p:nvSpPr>
          <p:cNvPr id="454" name="Google Shape;454;p46"/>
          <p:cNvSpPr txBox="1"/>
          <p:nvPr/>
        </p:nvSpPr>
        <p:spPr>
          <a:xfrm>
            <a:off x="1189571" y="2601801"/>
            <a:ext cx="417464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1/8</a:t>
            </a:r>
            <a:endParaRPr/>
          </a:p>
        </p:txBody>
      </p:sp>
      <p:sp>
        <p:nvSpPr>
          <p:cNvPr id="455" name="Google Shape;455;p46"/>
          <p:cNvSpPr txBox="1"/>
          <p:nvPr/>
        </p:nvSpPr>
        <p:spPr>
          <a:xfrm>
            <a:off x="1731683" y="2601800"/>
            <a:ext cx="316945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sp>
        <p:nvSpPr>
          <p:cNvPr id="456" name="Google Shape;456;p46"/>
          <p:cNvSpPr/>
          <p:nvPr/>
        </p:nvSpPr>
        <p:spPr>
          <a:xfrm>
            <a:off x="2053307" y="967941"/>
            <a:ext cx="2635658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Fill the joint by the product of marginals </a:t>
            </a:r>
            <a:endParaRPr/>
          </a:p>
        </p:txBody>
      </p:sp>
      <p:graphicFrame>
        <p:nvGraphicFramePr>
          <p:cNvPr id="457" name="Google Shape;457;p46"/>
          <p:cNvGraphicFramePr/>
          <p:nvPr/>
        </p:nvGraphicFramePr>
        <p:xfrm>
          <a:off x="2753982" y="16154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58" name="Google Shape;458;p46"/>
          <p:cNvCxnSpPr/>
          <p:nvPr/>
        </p:nvCxnSpPr>
        <p:spPr>
          <a:xfrm>
            <a:off x="2755246" y="1622571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9" name="Google Shape;459;p46"/>
          <p:cNvSpPr txBox="1"/>
          <p:nvPr/>
        </p:nvSpPr>
        <p:spPr>
          <a:xfrm>
            <a:off x="2905997" y="1569348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0" name="Google Shape;460;p46"/>
          <p:cNvSpPr txBox="1"/>
          <p:nvPr/>
        </p:nvSpPr>
        <p:spPr>
          <a:xfrm>
            <a:off x="2696866" y="1679907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4101231" y="1940372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</a:t>
            </a:r>
            <a:endParaRPr/>
          </a:p>
        </p:txBody>
      </p:sp>
      <p:sp>
        <p:nvSpPr>
          <p:cNvPr id="462" name="Google Shape;462;p46"/>
          <p:cNvSpPr txBox="1"/>
          <p:nvPr/>
        </p:nvSpPr>
        <p:spPr>
          <a:xfrm>
            <a:off x="4105494" y="2272507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5/8</a:t>
            </a:r>
            <a:endParaRPr/>
          </a:p>
        </p:txBody>
      </p:sp>
      <p:sp>
        <p:nvSpPr>
          <p:cNvPr id="463" name="Google Shape;463;p46"/>
          <p:cNvSpPr txBox="1"/>
          <p:nvPr/>
        </p:nvSpPr>
        <p:spPr>
          <a:xfrm>
            <a:off x="3210082" y="2611306"/>
            <a:ext cx="352274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7/8</a:t>
            </a:r>
            <a:endParaRPr/>
          </a:p>
        </p:txBody>
      </p:sp>
      <p:sp>
        <p:nvSpPr>
          <p:cNvPr id="464" name="Google Shape;464;p46"/>
          <p:cNvSpPr txBox="1"/>
          <p:nvPr/>
        </p:nvSpPr>
        <p:spPr>
          <a:xfrm>
            <a:off x="3666976" y="2605132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1/8</a:t>
            </a:r>
            <a:endParaRPr/>
          </a:p>
        </p:txBody>
      </p:sp>
      <p:sp>
        <p:nvSpPr>
          <p:cNvPr id="465" name="Google Shape;465;p46"/>
          <p:cNvSpPr txBox="1"/>
          <p:nvPr/>
        </p:nvSpPr>
        <p:spPr>
          <a:xfrm>
            <a:off x="4196870" y="2565809"/>
            <a:ext cx="316945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/>
          </a:p>
        </p:txBody>
      </p:sp>
      <p:pic>
        <p:nvPicPr>
          <p:cNvPr id="466" name="Google Shape;46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605" y="1898353"/>
            <a:ext cx="339926" cy="32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164" y="1902750"/>
            <a:ext cx="271255" cy="31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8872" y="2207065"/>
            <a:ext cx="313484" cy="32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14164" y="2207065"/>
            <a:ext cx="306654" cy="3208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46"/>
          <p:cNvCxnSpPr/>
          <p:nvPr/>
        </p:nvCxnSpPr>
        <p:spPr>
          <a:xfrm>
            <a:off x="2048628" y="2075384"/>
            <a:ext cx="57570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/>
        </p:nvSpPr>
        <p:spPr>
          <a:xfrm>
            <a:off x="0" y="130175"/>
            <a:ext cx="461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Optimal Classifier</a:t>
            </a:r>
            <a:endParaRPr/>
          </a:p>
        </p:txBody>
      </p:sp>
      <p:pic>
        <p:nvPicPr>
          <p:cNvPr id="476" name="Google Shape;476;p47"/>
          <p:cNvPicPr preferRelativeResize="0"/>
          <p:nvPr/>
        </p:nvPicPr>
        <p:blipFill rotWithShape="1">
          <a:blip r:embed="rId3">
            <a:alphaModFix/>
          </a:blip>
          <a:srcRect l="10571" t="19931" r="5830" b="21609"/>
          <a:stretch/>
        </p:blipFill>
        <p:spPr>
          <a:xfrm>
            <a:off x="781050" y="587374"/>
            <a:ext cx="2971800" cy="268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1381734" y="211465"/>
            <a:ext cx="184340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Problems</a:t>
            </a:r>
            <a:endParaRPr/>
          </a:p>
        </p:txBody>
      </p:sp>
      <p:sp>
        <p:nvSpPr>
          <p:cNvPr id="78" name="Google Shape;78;p21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 b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fld>
            <a:r>
              <a:rPr lang="en-US" sz="600" b="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/ 30</a:t>
            </a:r>
            <a:endParaRPr sz="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" name="Google Shape;79;p21"/>
          <p:cNvSpPr txBox="1"/>
          <p:nvPr/>
        </p:nvSpPr>
        <p:spPr>
          <a:xfrm>
            <a:off x="206463" y="815975"/>
            <a:ext cx="4193946" cy="150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25400" marR="68580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the response variable </a:t>
            </a:r>
            <a:r>
              <a:rPr lang="en-US"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   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en-US" sz="1100" i="1">
                <a:solidFill>
                  <a:srgbClr val="009900"/>
                </a:solidFill>
                <a:latin typeface="Georgia"/>
                <a:ea typeface="Georgia"/>
                <a:cs typeface="Georgia"/>
                <a:sym typeface="Georgia"/>
              </a:rPr>
              <a:t>qualitative 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— e.g. email is one  of C = (</a:t>
            </a:r>
            <a:r>
              <a:rPr lang="en-US" sz="11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spam</a:t>
            </a:r>
            <a:r>
              <a:rPr lang="en-US"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1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ham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(</a:t>
            </a:r>
            <a:r>
              <a:rPr lang="en-US" sz="11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ham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=good email), digit class is one of  C  = {</a:t>
            </a:r>
            <a:r>
              <a:rPr lang="en-US" sz="11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1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. . . , </a:t>
            </a:r>
            <a:r>
              <a:rPr lang="en-US" sz="11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}. Our goals are to: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17780" lvl="0" indent="-132715" algn="l" rtl="0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a classifier </a:t>
            </a:r>
            <a:r>
              <a:rPr lang="en-US"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that assigns a class label from C    to  a future unlabeled observation </a:t>
            </a:r>
            <a:r>
              <a:rPr lang="en-US"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0" lvl="0" indent="-133349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Assess the uncertainty in each classification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0" lvl="0" indent="-133349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 the roles of the different predictors among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(</a:t>
            </a:r>
            <a:r>
              <a:rPr lang="en-US"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200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. . . , X</a:t>
            </a:r>
            <a:r>
              <a:rPr lang="en-US" sz="1200" b="0" i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).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"/>
          <p:cNvSpPr txBox="1">
            <a:spLocks noGrp="1"/>
          </p:cNvSpPr>
          <p:nvPr>
            <p:ph type="title"/>
          </p:nvPr>
        </p:nvSpPr>
        <p:spPr>
          <a:xfrm>
            <a:off x="-11860" y="256748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Google Shape;482;p48"/>
          <p:cNvSpPr txBox="1">
            <a:spLocks noGrp="1"/>
          </p:cNvSpPr>
          <p:nvPr>
            <p:ph type="body" idx="1"/>
          </p:nvPr>
        </p:nvSpPr>
        <p:spPr>
          <a:xfrm>
            <a:off x="171450" y="646420"/>
            <a:ext cx="434300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Naive Bayes classifier on Wiki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If we have many features, each taking on many values,  our occurrence table will be sparse. This means, most of the cells will have zero frequency. 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Having the direct estimated Bayes classifier will compare zeros in most of the cases. 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 That is why we better assume independence to estimate the probabilities.  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83" name="Google Shape;483;p48" descr="7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0650" y="2035175"/>
            <a:ext cx="1769176" cy="112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>
            <a:spLocks noGrp="1"/>
          </p:cNvSpPr>
          <p:nvPr>
            <p:ph type="title"/>
          </p:nvPr>
        </p:nvSpPr>
        <p:spPr>
          <a:xfrm>
            <a:off x="7583" y="209697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Google Shape;489;p49"/>
          <p:cNvSpPr txBox="1">
            <a:spLocks noGrp="1"/>
          </p:cNvSpPr>
          <p:nvPr>
            <p:ph type="body" idx="1"/>
          </p:nvPr>
        </p:nvSpPr>
        <p:spPr>
          <a:xfrm>
            <a:off x="223565" y="801770"/>
            <a:ext cx="4291285" cy="103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we have the following occurrence table for the first class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If combination for some value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variable X, and some value y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variable Y, the combination (x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y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) did not occur in the training set, but it is expected in the testing set, it is recommended to add a very small frequency of this value, taking away from the other values. </a:t>
            </a:r>
            <a:r>
              <a:rPr lang="en-US" sz="907"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</p:txBody>
      </p:sp>
      <p:sp>
        <p:nvSpPr>
          <p:cNvPr id="490" name="Google Shape;490;p49"/>
          <p:cNvSpPr txBox="1"/>
          <p:nvPr/>
        </p:nvSpPr>
        <p:spPr>
          <a:xfrm>
            <a:off x="3512446" y="2471343"/>
            <a:ext cx="679167" cy="22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Y=1</a:t>
            </a:r>
            <a:endParaRPr/>
          </a:p>
        </p:txBody>
      </p:sp>
      <p:graphicFrame>
        <p:nvGraphicFramePr>
          <p:cNvPr id="491" name="Google Shape;491;p49"/>
          <p:cNvGraphicFramePr/>
          <p:nvPr/>
        </p:nvGraphicFramePr>
        <p:xfrm>
          <a:off x="1009650" y="19276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4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92" name="Google Shape;492;p49"/>
          <p:cNvCxnSpPr/>
          <p:nvPr/>
        </p:nvCxnSpPr>
        <p:spPr>
          <a:xfrm>
            <a:off x="1009650" y="1927638"/>
            <a:ext cx="414648" cy="34697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9"/>
          <p:cNvSpPr txBox="1"/>
          <p:nvPr/>
        </p:nvSpPr>
        <p:spPr>
          <a:xfrm>
            <a:off x="1139357" y="1869375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Google Shape;494;p49"/>
          <p:cNvSpPr txBox="1"/>
          <p:nvPr/>
        </p:nvSpPr>
        <p:spPr>
          <a:xfrm>
            <a:off x="958830" y="2033790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5" name="Google Shape;495;p49"/>
          <p:cNvSpPr/>
          <p:nvPr/>
        </p:nvSpPr>
        <p:spPr>
          <a:xfrm>
            <a:off x="1479838" y="2335895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9"/>
          <p:cNvSpPr/>
          <p:nvPr/>
        </p:nvSpPr>
        <p:spPr>
          <a:xfrm>
            <a:off x="1691765" y="2438530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/>
          <p:nvPr/>
        </p:nvSpPr>
        <p:spPr>
          <a:xfrm>
            <a:off x="1920365" y="276169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9"/>
          <p:cNvSpPr/>
          <p:nvPr/>
        </p:nvSpPr>
        <p:spPr>
          <a:xfrm>
            <a:off x="2050010" y="276169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9"/>
          <p:cNvSpPr/>
          <p:nvPr/>
        </p:nvSpPr>
        <p:spPr>
          <a:xfrm>
            <a:off x="2110893" y="2643481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9"/>
          <p:cNvSpPr/>
          <p:nvPr/>
        </p:nvSpPr>
        <p:spPr>
          <a:xfrm>
            <a:off x="2417327" y="2403619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>
            <a:spLocks noGrp="1"/>
          </p:cNvSpPr>
          <p:nvPr>
            <p:ph type="title"/>
          </p:nvPr>
        </p:nvSpPr>
        <p:spPr>
          <a:xfrm>
            <a:off x="7583" y="258509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6" name="Google Shape;506;p50"/>
          <p:cNvSpPr txBox="1">
            <a:spLocks noGrp="1"/>
          </p:cNvSpPr>
          <p:nvPr>
            <p:ph type="body" idx="1"/>
          </p:nvPr>
        </p:nvSpPr>
        <p:spPr>
          <a:xfrm>
            <a:off x="147162" y="652763"/>
            <a:ext cx="4368778" cy="28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Compute joint conditional probabilities, assuming conditional independence </a:t>
            </a:r>
            <a:endParaRPr sz="907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07" name="Google Shape;507;p50"/>
          <p:cNvGraphicFramePr/>
          <p:nvPr/>
        </p:nvGraphicFramePr>
        <p:xfrm>
          <a:off x="222272" y="130685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3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8" name="Google Shape;508;p50"/>
          <p:cNvGraphicFramePr/>
          <p:nvPr/>
        </p:nvGraphicFramePr>
        <p:xfrm>
          <a:off x="2660780" y="130685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3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</a:t>
                      </a: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09" name="Google Shape;509;p50"/>
          <p:cNvCxnSpPr/>
          <p:nvPr/>
        </p:nvCxnSpPr>
        <p:spPr>
          <a:xfrm>
            <a:off x="222272" y="1306855"/>
            <a:ext cx="381108" cy="34864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50"/>
          <p:cNvCxnSpPr/>
          <p:nvPr/>
        </p:nvCxnSpPr>
        <p:spPr>
          <a:xfrm>
            <a:off x="2660780" y="1306854"/>
            <a:ext cx="381108" cy="34864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50"/>
          <p:cNvSpPr/>
          <p:nvPr/>
        </p:nvSpPr>
        <p:spPr>
          <a:xfrm>
            <a:off x="603380" y="2682546"/>
            <a:ext cx="10278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 = 1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2" name="Google Shape;512;p50"/>
          <p:cNvSpPr txBox="1"/>
          <p:nvPr/>
        </p:nvSpPr>
        <p:spPr>
          <a:xfrm>
            <a:off x="332765" y="1216769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3" name="Google Shape;513;p50"/>
          <p:cNvSpPr txBox="1"/>
          <p:nvPr/>
        </p:nvSpPr>
        <p:spPr>
          <a:xfrm>
            <a:off x="2736980" y="1223787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4" name="Google Shape;514;p50"/>
          <p:cNvSpPr txBox="1"/>
          <p:nvPr/>
        </p:nvSpPr>
        <p:spPr>
          <a:xfrm>
            <a:off x="179925" y="140655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5" name="Google Shape;515;p50"/>
          <p:cNvSpPr txBox="1"/>
          <p:nvPr/>
        </p:nvSpPr>
        <p:spPr>
          <a:xfrm>
            <a:off x="2594260" y="137640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Google Shape;516;p50"/>
          <p:cNvSpPr/>
          <p:nvPr/>
        </p:nvSpPr>
        <p:spPr>
          <a:xfrm>
            <a:off x="3108408" y="2666806"/>
            <a:ext cx="10518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 = 2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50"/>
          <p:cNvSpPr/>
          <p:nvPr/>
        </p:nvSpPr>
        <p:spPr>
          <a:xfrm>
            <a:off x="3194180" y="1731702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0"/>
          <p:cNvSpPr/>
          <p:nvPr/>
        </p:nvSpPr>
        <p:spPr>
          <a:xfrm>
            <a:off x="3544233" y="176556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0"/>
          <p:cNvSpPr/>
          <p:nvPr/>
        </p:nvSpPr>
        <p:spPr>
          <a:xfrm>
            <a:off x="3422780" y="1995576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0"/>
          <p:cNvSpPr/>
          <p:nvPr/>
        </p:nvSpPr>
        <p:spPr>
          <a:xfrm>
            <a:off x="3485993" y="2196870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0"/>
          <p:cNvSpPr/>
          <p:nvPr/>
        </p:nvSpPr>
        <p:spPr>
          <a:xfrm>
            <a:off x="3583460" y="2162089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0"/>
          <p:cNvSpPr/>
          <p:nvPr/>
        </p:nvSpPr>
        <p:spPr>
          <a:xfrm>
            <a:off x="3644227" y="207553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0"/>
          <p:cNvSpPr/>
          <p:nvPr/>
        </p:nvSpPr>
        <p:spPr>
          <a:xfrm>
            <a:off x="3891719" y="2034533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0"/>
          <p:cNvSpPr/>
          <p:nvPr/>
        </p:nvSpPr>
        <p:spPr>
          <a:xfrm>
            <a:off x="3901593" y="2194087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>
            <a:spLocks noGrp="1"/>
          </p:cNvSpPr>
          <p:nvPr>
            <p:ph type="title"/>
          </p:nvPr>
        </p:nvSpPr>
        <p:spPr>
          <a:xfrm>
            <a:off x="0" y="284982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51"/>
          <p:cNvSpPr/>
          <p:nvPr/>
        </p:nvSpPr>
        <p:spPr>
          <a:xfrm>
            <a:off x="115252" y="737610"/>
            <a:ext cx="4247197" cy="4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grand total = 6 + 8 = 14 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 we can estimate the prior distribution of class variable Y </a:t>
            </a:r>
            <a:endParaRPr/>
          </a:p>
        </p:txBody>
      </p:sp>
      <p:pic>
        <p:nvPicPr>
          <p:cNvPr id="531" name="Google Shape;53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946" y="1085347"/>
            <a:ext cx="2043201" cy="3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1"/>
          <p:cNvSpPr/>
          <p:nvPr/>
        </p:nvSpPr>
        <p:spPr>
          <a:xfrm>
            <a:off x="115252" y="1390302"/>
            <a:ext cx="3584037" cy="4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Assuming conditional independence, the product table for the second class is  </a:t>
            </a:r>
            <a:endParaRPr/>
          </a:p>
        </p:txBody>
      </p:sp>
      <p:sp>
        <p:nvSpPr>
          <p:cNvPr id="533" name="Google Shape;533;p51"/>
          <p:cNvSpPr txBox="1"/>
          <p:nvPr/>
        </p:nvSpPr>
        <p:spPr>
          <a:xfrm>
            <a:off x="2470150" y="2554288"/>
            <a:ext cx="733425" cy="5540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534" name="Google Shape;534;p51"/>
          <p:cNvGraphicFramePr/>
          <p:nvPr/>
        </p:nvGraphicFramePr>
        <p:xfrm>
          <a:off x="216946" y="19669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3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5" name="Google Shape;535;p51"/>
          <p:cNvSpPr/>
          <p:nvPr/>
        </p:nvSpPr>
        <p:spPr>
          <a:xfrm>
            <a:off x="2210455" y="1996827"/>
            <a:ext cx="10177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Y =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1"/>
          <p:cNvSpPr/>
          <p:nvPr/>
        </p:nvSpPr>
        <p:spPr>
          <a:xfrm>
            <a:off x="323850" y="1904494"/>
            <a:ext cx="3241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37" name="Google Shape;537;p51"/>
          <p:cNvCxnSpPr/>
          <p:nvPr/>
        </p:nvCxnSpPr>
        <p:spPr>
          <a:xfrm>
            <a:off x="216946" y="1966978"/>
            <a:ext cx="349876" cy="3103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8" name="Google Shape;538;p51"/>
          <p:cNvSpPr/>
          <p:nvPr/>
        </p:nvSpPr>
        <p:spPr>
          <a:xfrm>
            <a:off x="190898" y="2033840"/>
            <a:ext cx="3385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</a:t>
            </a:r>
            <a:r>
              <a:rPr lang="en-US">
                <a:solidFill>
                  <a:srgbClr val="366092"/>
                </a:solidFill>
              </a:rPr>
              <a:t>: The Basic Idea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4" name="Google Shape;544;p52"/>
          <p:cNvSpPr txBox="1"/>
          <p:nvPr/>
        </p:nvSpPr>
        <p:spPr>
          <a:xfrm>
            <a:off x="419200" y="775025"/>
            <a:ext cx="403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For a given new record to be classified, find other records like it (i.e., same values for the predictors)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What is the prevalent class among those records?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Assign that class to your new record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2d657862f_0_4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</a:rPr>
              <a:t>Usage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0" name="Google Shape;550;gd2d657862f_0_4"/>
          <p:cNvSpPr txBox="1"/>
          <p:nvPr/>
        </p:nvSpPr>
        <p:spPr>
          <a:xfrm>
            <a:off x="419200" y="775025"/>
            <a:ext cx="4035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Requires categorical variables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Numerical variable must be binned and converted to categorical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Can be used with very large data sets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Example:  Spell check programs assign your misspelled word to an established “class” (i.e., correctly spelled word)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2d657862f_0_1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366092"/>
                </a:solidFill>
              </a:rPr>
              <a:t>Solution – Naive Bayes</a:t>
            </a:r>
            <a:endParaRPr>
              <a:solidFill>
                <a:srgbClr val="36609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66092"/>
              </a:solidFill>
            </a:endParaRPr>
          </a:p>
        </p:txBody>
      </p:sp>
      <p:sp>
        <p:nvSpPr>
          <p:cNvPr id="556" name="Google Shape;556;gd2d657862f_0_10"/>
          <p:cNvSpPr txBox="1"/>
          <p:nvPr/>
        </p:nvSpPr>
        <p:spPr>
          <a:xfrm>
            <a:off x="419200" y="775025"/>
            <a:ext cx="4035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557" name="Google Shape;557;gd2d657862f_0_10"/>
          <p:cNvSpPr txBox="1"/>
          <p:nvPr/>
        </p:nvSpPr>
        <p:spPr>
          <a:xfrm>
            <a:off x="311950" y="770150"/>
            <a:ext cx="4035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Assume independence of predictor variables (within each class)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Use multiplication rule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Find same probability that record belongs to class C, given predictor values, without limiting calculation to records that share all those same values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d2d657862f_0_15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</a:rPr>
              <a:t>Calculation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3" name="Google Shape;563;gd2d657862f_0_15"/>
          <p:cNvSpPr txBox="1"/>
          <p:nvPr/>
        </p:nvSpPr>
        <p:spPr>
          <a:xfrm>
            <a:off x="121850" y="555675"/>
            <a:ext cx="4333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AutoNum type="arabicPeriod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Take a record, and note its predictor values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AutoNum type="arabicPeriod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Find the probabilities those predictor values occur across all records in C1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AutoNum type="arabicPeriod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Multiply them together, then by proportion of records belonging to C1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AutoNum type="arabicPeriod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Same for C2, C3, etc.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AutoNum type="arabicPeriod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Prob. of belonging to C1 is value from step (3) divide by sum of all such values C1 … Cn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AutoNum type="arabicPeriod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Establish &amp; adjust a “cutoff” prob. for class of interest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2d657862f_0_2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</a:rPr>
              <a:t>Example: Financial Fraud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Google Shape;569;gd2d657862f_0_20"/>
          <p:cNvSpPr txBox="1"/>
          <p:nvPr/>
        </p:nvSpPr>
        <p:spPr>
          <a:xfrm>
            <a:off x="419200" y="775025"/>
            <a:ext cx="4035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Target variable:  Audit finds fraud, no fraud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Predictors:  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2571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Prior pending legal charges (yes/no)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25717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Size of firm (small/large)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2d657862f_0_25"/>
          <p:cNvSpPr txBox="1"/>
          <p:nvPr/>
        </p:nvSpPr>
        <p:spPr>
          <a:xfrm>
            <a:off x="419200" y="775025"/>
            <a:ext cx="4035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575" name="Google Shape;575;gd2d657862f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570" y="541875"/>
            <a:ext cx="3873976" cy="27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35816" y="663575"/>
            <a:ext cx="4274284" cy="22238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39" b="-1368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87" name="Google Shape;87;p22"/>
          <p:cNvGraphicFramePr/>
          <p:nvPr/>
        </p:nvGraphicFramePr>
        <p:xfrm>
          <a:off x="2686050" y="11969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1-p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2d657862f_0_3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</a:rPr>
              <a:t>Exact Bayes Calculations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1" name="Google Shape;581;gd2d657862f_0_30"/>
          <p:cNvSpPr txBox="1"/>
          <p:nvPr/>
        </p:nvSpPr>
        <p:spPr>
          <a:xfrm>
            <a:off x="419200" y="775025"/>
            <a:ext cx="4035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PMingLiU"/>
                <a:ea typeface="PMingLiU"/>
                <a:cs typeface="PMingLiU"/>
                <a:sym typeface="PMingLiU"/>
              </a:rPr>
              <a:t>Goal</a:t>
            </a:r>
            <a:r>
              <a:rPr lang="en-US">
                <a:latin typeface="PMingLiU"/>
                <a:ea typeface="PMingLiU"/>
                <a:cs typeface="PMingLiU"/>
                <a:sym typeface="PMingLiU"/>
              </a:rPr>
              <a:t>: classify (as “fraudulent” or as “truthful”) a small firm with charges filed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There are 2 firms like that, one fraudulent and the other truthful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P(fraud | charges=y, size=small) = ½ = 0.50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Note: calculation is limited to the two firms matching those characteristics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2d657862f_0_35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en-US">
                <a:solidFill>
                  <a:srgbClr val="366092"/>
                </a:solidFill>
              </a:rPr>
              <a:t>Naïve Bayes Calculations</a:t>
            </a:r>
            <a:endParaRPr>
              <a:solidFill>
                <a:srgbClr val="36609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8571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66092"/>
              </a:solidFill>
            </a:endParaRPr>
          </a:p>
        </p:txBody>
      </p:sp>
      <p:sp>
        <p:nvSpPr>
          <p:cNvPr id="587" name="Google Shape;587;gd2d657862f_0_35"/>
          <p:cNvSpPr txBox="1"/>
          <p:nvPr/>
        </p:nvSpPr>
        <p:spPr>
          <a:xfrm>
            <a:off x="309575" y="566725"/>
            <a:ext cx="4035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Compute 2 quantities: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Proportion of “charges = y” among frauds, times proportion of “small” among frauds, times proportion frauds                  = 3/4 * 1/4 * 4/10 = 0.075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Prop “charges = y” among frauds, times prop. “small” among truthfuls, times prop. truthfuls  = 1/6 * 4/6 * 6/10 = 0.067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P(fraud | charges, small) = 0.075/(0.075+0.067)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         			          = 0.53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2d657862f_0_4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</a:rPr>
              <a:t>Naïve Bayes, cont.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3" name="Google Shape;593;gd2d657862f_0_40"/>
          <p:cNvSpPr txBox="1"/>
          <p:nvPr/>
        </p:nvSpPr>
        <p:spPr>
          <a:xfrm>
            <a:off x="419200" y="775025"/>
            <a:ext cx="40359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Note that probability estimate does not differ greatly from exact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All records are used in calculations, not just those matching predictor values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This makes calculations practical in most circumstances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Relies on assumption of independence between predictor variables within each class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2d657862f_0_54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</a:rPr>
              <a:t>Usage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9" name="Google Shape;599;gd2d657862f_0_54"/>
          <p:cNvSpPr txBox="1"/>
          <p:nvPr/>
        </p:nvSpPr>
        <p:spPr>
          <a:xfrm>
            <a:off x="419200" y="775025"/>
            <a:ext cx="4035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stop at 13 slide </a:t>
            </a:r>
            <a:r>
              <a:rPr lang="en-US" u="sng">
                <a:solidFill>
                  <a:schemeClr val="hlink"/>
                </a:solidFill>
                <a:latin typeface="PMingLiU"/>
                <a:ea typeface="PMingLiU"/>
                <a:cs typeface="PMingLiU"/>
                <a:sym typeface="PMingLiU"/>
                <a:hlinkClick r:id="rId3"/>
              </a:rPr>
              <a:t>https://docs.google.com/presentation/d/1q2A3Qv6vUxOzm9V8FZwfLJs3tk3wPUIW/edit#slide=id.p12</a:t>
            </a:r>
            <a:r>
              <a:rPr lang="en-US">
                <a:latin typeface="PMingLiU"/>
                <a:ea typeface="PMingLiU"/>
                <a:cs typeface="PMingLiU"/>
                <a:sym typeface="PMingLiU"/>
              </a:rPr>
              <a:t> 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2d657862f_0_59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</a:rPr>
              <a:t>Usage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Google Shape;605;gd2d657862f_0_59"/>
          <p:cNvSpPr txBox="1"/>
          <p:nvPr/>
        </p:nvSpPr>
        <p:spPr>
          <a:xfrm>
            <a:off x="419200" y="775025"/>
            <a:ext cx="4035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d2d657862f_0_64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</a:rPr>
              <a:t>Usage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Google Shape;611;gd2d657862f_0_64"/>
          <p:cNvSpPr txBox="1"/>
          <p:nvPr/>
        </p:nvSpPr>
        <p:spPr>
          <a:xfrm>
            <a:off x="419200" y="775025"/>
            <a:ext cx="4035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3"/>
          <p:cNvSpPr txBox="1">
            <a:spLocks noGrp="1"/>
          </p:cNvSpPr>
          <p:nvPr>
            <p:ph type="title"/>
          </p:nvPr>
        </p:nvSpPr>
        <p:spPr>
          <a:xfrm>
            <a:off x="316943" y="220532"/>
            <a:ext cx="3976211" cy="30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/>
              <a:t>Naive Bayes in Python</a:t>
            </a:r>
            <a:endParaRPr sz="1512"/>
          </a:p>
        </p:txBody>
      </p:sp>
      <p:sp>
        <p:nvSpPr>
          <p:cNvPr id="617" name="Google Shape;617;p53"/>
          <p:cNvSpPr txBox="1"/>
          <p:nvPr/>
        </p:nvSpPr>
        <p:spPr>
          <a:xfrm>
            <a:off x="202642" y="587375"/>
            <a:ext cx="43884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Naive Bayes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on GitHub                               </a:t>
            </a:r>
            <a:r>
              <a:rPr lang="en-US" sz="10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Spam filtratio</a:t>
            </a:r>
            <a:r>
              <a:rPr lang="en-US" sz="1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on GitHub                                       </a:t>
            </a:r>
            <a:r>
              <a:rPr lang="en-US" sz="10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endParaRPr sz="1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8" name="Google Shape;618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5335" y="1110595"/>
            <a:ext cx="3019425" cy="226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124575"/>
            <a:ext cx="1765093" cy="103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4"/>
          <p:cNvSpPr txBox="1"/>
          <p:nvPr/>
        </p:nvSpPr>
        <p:spPr>
          <a:xfrm>
            <a:off x="-10177" y="206375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Problem setting</a:t>
            </a:r>
            <a:endParaRPr/>
          </a:p>
        </p:txBody>
      </p:sp>
      <p:sp>
        <p:nvSpPr>
          <p:cNvPr id="625" name="Google Shape;625;p54"/>
          <p:cNvSpPr txBox="1"/>
          <p:nvPr/>
        </p:nvSpPr>
        <p:spPr>
          <a:xfrm>
            <a:off x="247650" y="612544"/>
            <a:ext cx="4191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this data, choose the right answer for the following 4 questions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5"/>
          <p:cNvSpPr txBox="1"/>
          <p:nvPr/>
        </p:nvSpPr>
        <p:spPr>
          <a:xfrm>
            <a:off x="295715" y="668587"/>
            <a:ext cx="3922869" cy="837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5" t="-1456" b="-525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631" name="Google Shape;631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250" y="1654175"/>
            <a:ext cx="1381516" cy="89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050" y="1666865"/>
            <a:ext cx="1364644" cy="8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5"/>
          <p:cNvSpPr txBox="1"/>
          <p:nvPr/>
        </p:nvSpPr>
        <p:spPr>
          <a:xfrm>
            <a:off x="167351" y="2035814"/>
            <a:ext cx="304892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a.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2373144" y="2035814"/>
            <a:ext cx="312906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b.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-16440" y="300150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1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6"/>
          <p:cNvSpPr txBox="1">
            <a:spLocks noGrp="1"/>
          </p:cNvSpPr>
          <p:nvPr>
            <p:ph type="title"/>
          </p:nvPr>
        </p:nvSpPr>
        <p:spPr>
          <a:xfrm>
            <a:off x="294006" y="971236"/>
            <a:ext cx="3976211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59" t="-9432" r="-152" b="-15091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41" name="Google Shape;641;p56"/>
          <p:cNvSpPr txBox="1"/>
          <p:nvPr/>
        </p:nvSpPr>
        <p:spPr>
          <a:xfrm>
            <a:off x="857250" y="1730375"/>
            <a:ext cx="2618024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194" t="-157137" r="-16314" b="-2457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2" name="Google Shape;642;p56"/>
          <p:cNvSpPr txBox="1"/>
          <p:nvPr/>
        </p:nvSpPr>
        <p:spPr>
          <a:xfrm>
            <a:off x="867674" y="2568575"/>
            <a:ext cx="2753126" cy="2094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759" t="-157137" r="-13272" b="-2457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3" name="Google Shape;643;p56"/>
          <p:cNvSpPr txBox="1"/>
          <p:nvPr/>
        </p:nvSpPr>
        <p:spPr>
          <a:xfrm>
            <a:off x="-22938" y="282575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13763" y="25150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Ideal prior classifier</a:t>
            </a:r>
            <a:endParaRPr/>
          </a:p>
        </p:txBody>
      </p:sp>
      <p:graphicFrame>
        <p:nvGraphicFramePr>
          <p:cNvPr id="93" name="Google Shape;93;p23"/>
          <p:cNvGraphicFramePr/>
          <p:nvPr/>
        </p:nvGraphicFramePr>
        <p:xfrm>
          <a:off x="675707" y="7709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{DB8D2639-E16F-4AD5-90EE-5011818AA538}</a:tableStyleId>
              </a:tblPr>
              <a:tblGrid>
                <a:gridCol w="9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Probability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Google Shape;94;p23"/>
          <p:cNvSpPr txBox="1"/>
          <p:nvPr/>
        </p:nvSpPr>
        <p:spPr>
          <a:xfrm>
            <a:off x="1974541" y="1562710"/>
            <a:ext cx="600357" cy="4451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3669" t="-121909" r="-88772" b="-1821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0" y="2204861"/>
            <a:ext cx="4549441" cy="8356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7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7"/>
          <p:cNvSpPr txBox="1">
            <a:spLocks noGrp="1"/>
          </p:cNvSpPr>
          <p:nvPr>
            <p:ph type="title"/>
          </p:nvPr>
        </p:nvSpPr>
        <p:spPr>
          <a:xfrm>
            <a:off x="171450" y="682759"/>
            <a:ext cx="4114800" cy="7394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925" t="-5783" r="-1183" b="-17352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649" name="Google Shape;649;p57"/>
          <p:cNvGraphicFramePr/>
          <p:nvPr/>
        </p:nvGraphicFramePr>
        <p:xfrm>
          <a:off x="2747218" y="159445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{FC1F74D3-7B70-4934-BF08-99C841C85B3E}</a:tableStyleId>
              </a:tblPr>
              <a:tblGrid>
                <a:gridCol w="4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0.36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50" name="Google Shape;650;p57"/>
          <p:cNvCxnSpPr/>
          <p:nvPr/>
        </p:nvCxnSpPr>
        <p:spPr>
          <a:xfrm>
            <a:off x="2747218" y="1594454"/>
            <a:ext cx="412740" cy="35353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1" name="Google Shape;651;p57"/>
          <p:cNvSpPr txBox="1"/>
          <p:nvPr/>
        </p:nvSpPr>
        <p:spPr>
          <a:xfrm>
            <a:off x="2912009" y="1569157"/>
            <a:ext cx="351190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907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2" name="Google Shape;652;p57"/>
          <p:cNvSpPr txBox="1"/>
          <p:nvPr/>
        </p:nvSpPr>
        <p:spPr>
          <a:xfrm>
            <a:off x="2716330" y="1710416"/>
            <a:ext cx="371274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907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3" name="Google Shape;653;p57"/>
          <p:cNvSpPr txBox="1"/>
          <p:nvPr/>
        </p:nvSpPr>
        <p:spPr>
          <a:xfrm>
            <a:off x="2381250" y="1988858"/>
            <a:ext cx="285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endParaRPr/>
          </a:p>
        </p:txBody>
      </p:sp>
      <p:sp>
        <p:nvSpPr>
          <p:cNvPr id="654" name="Google Shape;654;p57"/>
          <p:cNvSpPr txBox="1"/>
          <p:nvPr/>
        </p:nvSpPr>
        <p:spPr>
          <a:xfrm>
            <a:off x="93218" y="2011697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/>
          </a:p>
        </p:txBody>
      </p:sp>
      <p:sp>
        <p:nvSpPr>
          <p:cNvPr id="655" name="Google Shape;655;p57"/>
          <p:cNvSpPr txBox="1"/>
          <p:nvPr/>
        </p:nvSpPr>
        <p:spPr>
          <a:xfrm>
            <a:off x="-15162" y="257782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3</a:t>
            </a:r>
            <a:endParaRPr/>
          </a:p>
        </p:txBody>
      </p:sp>
      <p:graphicFrame>
        <p:nvGraphicFramePr>
          <p:cNvPr id="656" name="Google Shape;656;p57"/>
          <p:cNvGraphicFramePr/>
          <p:nvPr/>
        </p:nvGraphicFramePr>
        <p:xfrm>
          <a:off x="418427" y="16142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{FC1F74D3-7B70-4934-BF08-99C841C85B3E}</a:tableStyleId>
              </a:tblPr>
              <a:tblGrid>
                <a:gridCol w="4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0.16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0.16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57" name="Google Shape;657;p57"/>
          <p:cNvCxnSpPr/>
          <p:nvPr/>
        </p:nvCxnSpPr>
        <p:spPr>
          <a:xfrm>
            <a:off x="418427" y="1614278"/>
            <a:ext cx="412740" cy="35353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8" name="Google Shape;658;p57"/>
          <p:cNvSpPr txBox="1"/>
          <p:nvPr/>
        </p:nvSpPr>
        <p:spPr>
          <a:xfrm>
            <a:off x="583218" y="1588981"/>
            <a:ext cx="351190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907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9" name="Google Shape;659;p57"/>
          <p:cNvSpPr txBox="1"/>
          <p:nvPr/>
        </p:nvSpPr>
        <p:spPr>
          <a:xfrm>
            <a:off x="387539" y="1730240"/>
            <a:ext cx="371274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7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907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8"/>
          <p:cNvSpPr txBox="1">
            <a:spLocks noGrp="1"/>
          </p:cNvSpPr>
          <p:nvPr>
            <p:ph type="title"/>
          </p:nvPr>
        </p:nvSpPr>
        <p:spPr>
          <a:xfrm>
            <a:off x="171450" y="886761"/>
            <a:ext cx="4438650" cy="5012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72" t="-12046" b="-6021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65" name="Google Shape;665;p58"/>
          <p:cNvSpPr txBox="1"/>
          <p:nvPr/>
        </p:nvSpPr>
        <p:spPr>
          <a:xfrm>
            <a:off x="476250" y="1654175"/>
            <a:ext cx="1112292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927" t="-24388" r="-4916" b="-487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6" name="Google Shape;666;p58"/>
          <p:cNvSpPr txBox="1"/>
          <p:nvPr/>
        </p:nvSpPr>
        <p:spPr>
          <a:xfrm>
            <a:off x="3005919" y="1654175"/>
            <a:ext cx="950517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820" t="-24388" r="-5766" b="-487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7" name="Google Shape;667;p58"/>
          <p:cNvSpPr txBox="1"/>
          <p:nvPr/>
        </p:nvSpPr>
        <p:spPr>
          <a:xfrm>
            <a:off x="0" y="282575"/>
            <a:ext cx="461010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Naïve Bayes quiz practice. Question 4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>
            <a:spLocks noGrp="1"/>
          </p:cNvSpPr>
          <p:nvPr>
            <p:ph type="ctrTitle"/>
          </p:nvPr>
        </p:nvSpPr>
        <p:spPr>
          <a:xfrm>
            <a:off x="17495" y="282575"/>
            <a:ext cx="46100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 Quiz question 5</a:t>
            </a:r>
            <a:endParaRPr/>
          </a:p>
        </p:txBody>
      </p:sp>
      <p:sp>
        <p:nvSpPr>
          <p:cNvPr id="673" name="Google Shape;673;p59"/>
          <p:cNvSpPr/>
          <p:nvPr/>
        </p:nvSpPr>
        <p:spPr>
          <a:xfrm>
            <a:off x="247650" y="737691"/>
            <a:ext cx="426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module contains constructors of different naive Bayesian classifiers?</a:t>
            </a:r>
            <a:endParaRPr/>
          </a:p>
        </p:txBody>
      </p:sp>
      <p:sp>
        <p:nvSpPr>
          <p:cNvPr id="674" name="Google Shape;674;p59"/>
          <p:cNvSpPr/>
          <p:nvPr/>
        </p:nvSpPr>
        <p:spPr>
          <a:xfrm>
            <a:off x="400050" y="1425575"/>
            <a:ext cx="3886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sklearn.naive_bayes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sklearn.NB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sklearn.bayesian_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algorithms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sklearn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1421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Which type should  X and y arguments have to be submitted to fit() method of MultinomialNB object?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 Quiz question 6</a:t>
            </a:r>
            <a:endParaRPr/>
          </a:p>
        </p:txBody>
      </p:sp>
      <p:sp>
        <p:nvSpPr>
          <p:cNvPr id="681" name="Google Shape;681;p60"/>
          <p:cNvSpPr/>
          <p:nvPr/>
        </p:nvSpPr>
        <p:spPr>
          <a:xfrm>
            <a:off x="400050" y="1501775"/>
            <a:ext cx="230505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Array-like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Dataframe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Series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Dictionary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59105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008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Let us compare this choice to another tempting solution to randomize my decision independently, assigning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4"/>
          <p:cNvSpPr txBox="1"/>
          <p:nvPr/>
        </p:nvSpPr>
        <p:spPr>
          <a:xfrm>
            <a:off x="296494" y="1413456"/>
            <a:ext cx="435247" cy="2844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675" t="-19148" r="-19717" b="-63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" name="Google Shape;103;p24"/>
          <p:cNvSpPr txBox="1"/>
          <p:nvPr/>
        </p:nvSpPr>
        <p:spPr>
          <a:xfrm>
            <a:off x="915097" y="1205917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1, p</a:t>
            </a:r>
            <a:endParaRPr/>
          </a:p>
        </p:txBody>
      </p:sp>
      <p:sp>
        <p:nvSpPr>
          <p:cNvPr id="104" name="Google Shape;104;p24"/>
          <p:cNvSpPr txBox="1"/>
          <p:nvPr/>
        </p:nvSpPr>
        <p:spPr>
          <a:xfrm>
            <a:off x="915097" y="1540100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2, 1-p</a:t>
            </a:r>
            <a:endParaRPr/>
          </a:p>
        </p:txBody>
      </p:sp>
      <p:sp>
        <p:nvSpPr>
          <p:cNvPr id="105" name="Google Shape;105;p24"/>
          <p:cNvSpPr txBox="1"/>
          <p:nvPr/>
        </p:nvSpPr>
        <p:spPr>
          <a:xfrm>
            <a:off x="690159" y="1261901"/>
            <a:ext cx="3653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/>
          </a:p>
        </p:txBody>
      </p:sp>
      <p:sp>
        <p:nvSpPr>
          <p:cNvPr id="106" name="Google Shape;106;p24"/>
          <p:cNvSpPr txBox="1"/>
          <p:nvPr/>
        </p:nvSpPr>
        <p:spPr>
          <a:xfrm>
            <a:off x="247650" y="1886138"/>
            <a:ext cx="29049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p is the same true known P{Y=1}.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the probability of misclassification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210716" y="2371509"/>
            <a:ext cx="4298613" cy="5883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558" t="-9275" r="-2836" b="-237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429741" y="2591394"/>
            <a:ext cx="400812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Since there is no x, the posterior probability is just prior</a:t>
            </a:r>
            <a:endParaRPr/>
          </a:p>
        </p:txBody>
      </p:sp>
      <p:sp>
        <p:nvSpPr>
          <p:cNvPr id="114" name="Google Shape;114;p25"/>
          <p:cNvSpPr/>
          <p:nvPr/>
        </p:nvSpPr>
        <p:spPr>
          <a:xfrm>
            <a:off x="641524" y="1129447"/>
            <a:ext cx="989044" cy="839755"/>
          </a:xfrm>
          <a:custGeom>
            <a:avLst/>
            <a:gdLst/>
            <a:ahLst/>
            <a:cxnLst/>
            <a:rect l="l" t="t" r="r" b="b"/>
            <a:pathLst>
              <a:path w="989044" h="839755" extrusionOk="0">
                <a:moveTo>
                  <a:pt x="0" y="839755"/>
                </a:moveTo>
                <a:cubicBezTo>
                  <a:pt x="153955" y="419877"/>
                  <a:pt x="307910" y="0"/>
                  <a:pt x="472751" y="0"/>
                </a:cubicBezTo>
                <a:cubicBezTo>
                  <a:pt x="637592" y="0"/>
                  <a:pt x="758889" y="323461"/>
                  <a:pt x="989044" y="839755"/>
                </a:cubicBezTo>
              </a:path>
            </a:pathLst>
          </a:cu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5"/>
          <p:cNvCxnSpPr>
            <a:stCxn id="114" idx="1"/>
          </p:cNvCxnSpPr>
          <p:nvPr/>
        </p:nvCxnSpPr>
        <p:spPr>
          <a:xfrm flipH="1">
            <a:off x="641475" y="1129447"/>
            <a:ext cx="472800" cy="8397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16" name="Google Shape;116;p25"/>
          <p:cNvCxnSpPr>
            <a:stCxn id="114" idx="1"/>
          </p:cNvCxnSpPr>
          <p:nvPr/>
        </p:nvCxnSpPr>
        <p:spPr>
          <a:xfrm>
            <a:off x="1114275" y="1129447"/>
            <a:ext cx="516300" cy="8397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17" name="Google Shape;117;p25"/>
          <p:cNvCxnSpPr/>
          <p:nvPr/>
        </p:nvCxnSpPr>
        <p:spPr>
          <a:xfrm rot="10800000">
            <a:off x="641524" y="758879"/>
            <a:ext cx="0" cy="121032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18" name="Google Shape;118;p25"/>
          <p:cNvCxnSpPr>
            <a:stCxn id="114" idx="0"/>
          </p:cNvCxnSpPr>
          <p:nvPr/>
        </p:nvCxnSpPr>
        <p:spPr>
          <a:xfrm>
            <a:off x="641524" y="1969202"/>
            <a:ext cx="1504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19" name="Google Shape;119;p25"/>
          <p:cNvCxnSpPr/>
          <p:nvPr/>
        </p:nvCxnSpPr>
        <p:spPr>
          <a:xfrm>
            <a:off x="641524" y="1129447"/>
            <a:ext cx="4727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0" name="Google Shape;120;p25"/>
          <p:cNvCxnSpPr>
            <a:stCxn id="114" idx="1"/>
          </p:cNvCxnSpPr>
          <p:nvPr/>
        </p:nvCxnSpPr>
        <p:spPr>
          <a:xfrm>
            <a:off x="1114275" y="1129447"/>
            <a:ext cx="0" cy="83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1" name="Google Shape;121;p25"/>
          <p:cNvSpPr txBox="1"/>
          <p:nvPr/>
        </p:nvSpPr>
        <p:spPr>
          <a:xfrm>
            <a:off x="2009280" y="1981189"/>
            <a:ext cx="2728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453409" y="956611"/>
            <a:ext cx="120225" cy="3456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999" t="-3507" r="-29997" b="-1403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1054162" y="2052821"/>
            <a:ext cx="120225" cy="3456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999" t="-3568" r="-29997" b="-160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2254509" y="1129447"/>
            <a:ext cx="23391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determinstic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≤ </a:t>
            </a:r>
            <a:r>
              <a:rPr lang="en-US" sz="1400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randomized</a:t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398134" y="194815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 sz="12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1502653" y="195955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0" y="18677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prior probabilities</a:t>
            </a:r>
            <a:endParaRPr/>
          </a:p>
        </p:txBody>
      </p:sp>
      <p:sp>
        <p:nvSpPr>
          <p:cNvPr id="132" name="Google Shape;132;p26"/>
          <p:cNvSpPr txBox="1"/>
          <p:nvPr/>
        </p:nvSpPr>
        <p:spPr>
          <a:xfrm>
            <a:off x="1019574" y="627866"/>
            <a:ext cx="2735731" cy="4305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342520" y="1197150"/>
            <a:ext cx="1504349" cy="13151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808" b="-32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" name="Google Shape;134;p26"/>
          <p:cNvSpPr/>
          <p:nvPr/>
        </p:nvSpPr>
        <p:spPr>
          <a:xfrm>
            <a:off x="2533650" y="1284019"/>
            <a:ext cx="1686326" cy="110399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2990420" y="1994500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2822400" y="1505425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3353168" y="1444493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3343464" y="1902243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3669803" y="1639260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2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0" y="182297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92614" y="840084"/>
            <a:ext cx="2932764" cy="104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Bayes classifier on Wiki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Probability space </a:t>
            </a:r>
            <a:endParaRPr/>
          </a:p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as before, we have 2 classes, and X predictor with 2 values. For example, presence of the word "free" in the letter. The minimal settings for Bayes classifier. Let the prior distribution of Y be given as before. 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27"/>
          <p:cNvGrpSpPr/>
          <p:nvPr/>
        </p:nvGrpSpPr>
        <p:grpSpPr>
          <a:xfrm>
            <a:off x="3000681" y="793132"/>
            <a:ext cx="1832034" cy="998642"/>
            <a:chOff x="4074" y="10519"/>
            <a:chExt cx="4207" cy="2116"/>
          </a:xfrm>
        </p:grpSpPr>
        <p:sp>
          <p:nvSpPr>
            <p:cNvPr id="148" name="Google Shape;148;p27"/>
            <p:cNvSpPr/>
            <p:nvPr/>
          </p:nvSpPr>
          <p:spPr>
            <a:xfrm>
              <a:off x="4074" y="10519"/>
              <a:ext cx="4207" cy="2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575" tIns="17275" rIns="34575" bIns="17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27"/>
            <p:cNvGrpSpPr/>
            <p:nvPr/>
          </p:nvGrpSpPr>
          <p:grpSpPr>
            <a:xfrm>
              <a:off x="4074" y="10519"/>
              <a:ext cx="4207" cy="2116"/>
              <a:chOff x="4074" y="10519"/>
              <a:chExt cx="4207" cy="2116"/>
            </a:xfrm>
          </p:grpSpPr>
          <p:sp>
            <p:nvSpPr>
              <p:cNvPr id="150" name="Google Shape;150;p27"/>
              <p:cNvSpPr txBox="1"/>
              <p:nvPr/>
            </p:nvSpPr>
            <p:spPr>
              <a:xfrm>
                <a:off x="6323" y="12158"/>
                <a:ext cx="456" cy="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1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US" sz="1210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21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 txBox="1"/>
              <p:nvPr/>
            </p:nvSpPr>
            <p:spPr>
              <a:xfrm>
                <a:off x="5302" y="12157"/>
                <a:ext cx="456" cy="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1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US" sz="1210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21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" name="Google Shape;152;p27"/>
              <p:cNvCxnSpPr/>
              <p:nvPr/>
            </p:nvCxnSpPr>
            <p:spPr>
              <a:xfrm>
                <a:off x="4259" y="12157"/>
                <a:ext cx="2867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3" name="Google Shape;153;p27"/>
              <p:cNvCxnSpPr/>
              <p:nvPr/>
            </p:nvCxnSpPr>
            <p:spPr>
              <a:xfrm rot="10800000" flipH="1">
                <a:off x="4530" y="10519"/>
                <a:ext cx="1" cy="181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4" name="Google Shape;154;p27"/>
              <p:cNvCxnSpPr/>
              <p:nvPr/>
            </p:nvCxnSpPr>
            <p:spPr>
              <a:xfrm>
                <a:off x="4530" y="10771"/>
                <a:ext cx="2168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5" name="Google Shape;155;p27"/>
              <p:cNvSpPr txBox="1"/>
              <p:nvPr/>
            </p:nvSpPr>
            <p:spPr>
              <a:xfrm>
                <a:off x="4074" y="10594"/>
                <a:ext cx="456" cy="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1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US" sz="1210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21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 txBox="1"/>
              <p:nvPr/>
            </p:nvSpPr>
            <p:spPr>
              <a:xfrm>
                <a:off x="7156" y="11795"/>
                <a:ext cx="1125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1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 </a:t>
                </a:r>
                <a:endParaRPr sz="121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 txBox="1"/>
              <p:nvPr/>
            </p:nvSpPr>
            <p:spPr>
              <a:xfrm>
                <a:off x="4074" y="11363"/>
                <a:ext cx="456" cy="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1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US" sz="1210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21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" name="Google Shape;158;p27"/>
              <p:cNvCxnSpPr/>
              <p:nvPr/>
            </p:nvCxnSpPr>
            <p:spPr>
              <a:xfrm>
                <a:off x="5435" y="12070"/>
                <a:ext cx="1" cy="1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27"/>
              <p:cNvCxnSpPr/>
              <p:nvPr/>
            </p:nvCxnSpPr>
            <p:spPr>
              <a:xfrm>
                <a:off x="6493" y="12078"/>
                <a:ext cx="1" cy="18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0" name="Google Shape;160;p27"/>
              <p:cNvSpPr/>
              <p:nvPr/>
            </p:nvSpPr>
            <p:spPr>
              <a:xfrm>
                <a:off x="5397" y="10715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5397" y="11590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6383" y="10715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6383" y="11591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7"/>
              <p:cNvSpPr txBox="1"/>
              <p:nvPr/>
            </p:nvSpPr>
            <p:spPr>
              <a:xfrm>
                <a:off x="6779" y="10977"/>
                <a:ext cx="525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1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Ω</a:t>
                </a:r>
                <a:endParaRPr sz="121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1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65" name="Google Shape;165;p27"/>
          <p:cNvGraphicFramePr/>
          <p:nvPr/>
        </p:nvGraphicFramePr>
        <p:xfrm>
          <a:off x="143449" y="19044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{10B82509-4315-40B2-952D-B0DF5591E991}</a:tableStyleId>
              </a:tblPr>
              <a:tblGrid>
                <a:gridCol w="36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lang="en-US" sz="11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=p</a:t>
                      </a:r>
                      <a:endParaRPr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lang="en-US" sz="11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=1-p</a:t>
                      </a:r>
                      <a:endParaRPr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Google Shape;166;p27"/>
          <p:cNvSpPr/>
          <p:nvPr/>
        </p:nvSpPr>
        <p:spPr>
          <a:xfrm>
            <a:off x="155643" y="2216230"/>
            <a:ext cx="3347391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9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 the conditional probabilities be given on top of it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Microsoft Office PowerPoint</Application>
  <PresentationFormat>Custom</PresentationFormat>
  <Paragraphs>532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Lucida Sans</vt:lpstr>
      <vt:lpstr>Calibri</vt:lpstr>
      <vt:lpstr>Georgia</vt:lpstr>
      <vt:lpstr>Cambria Math</vt:lpstr>
      <vt:lpstr>Bookman Old Style</vt:lpstr>
      <vt:lpstr>Consolas</vt:lpstr>
      <vt:lpstr>PMingLiU</vt:lpstr>
      <vt:lpstr>Times New Roman</vt:lpstr>
      <vt:lpstr>Office Theme</vt:lpstr>
      <vt:lpstr>`</vt:lpstr>
      <vt:lpstr>Agenda</vt:lpstr>
      <vt:lpstr>Classification Problems</vt:lpstr>
      <vt:lpstr>Ideal prior</vt:lpstr>
      <vt:lpstr>Ideal prior classifier</vt:lpstr>
      <vt:lpstr>Ideal prior</vt:lpstr>
      <vt:lpstr>Ideal prior</vt:lpstr>
      <vt:lpstr>Estimating prior probabilities</vt:lpstr>
      <vt:lpstr>Ideal Bayes</vt:lpstr>
      <vt:lpstr>Ideal Bayes</vt:lpstr>
      <vt:lpstr>Ideal Bayes</vt:lpstr>
      <vt:lpstr>Ideal Bayes</vt:lpstr>
      <vt:lpstr>PowerPoint Presentation</vt:lpstr>
      <vt:lpstr>Ideal Bayes</vt:lpstr>
      <vt:lpstr>Estimating joint and conditional probabilities</vt:lpstr>
      <vt:lpstr>Estimating joint and conditional probabilities</vt:lpstr>
      <vt:lpstr>Bayes classifier quiz practice</vt:lpstr>
      <vt:lpstr>Two predictors</vt:lpstr>
      <vt:lpstr>Two predictors</vt:lpstr>
      <vt:lpstr>Two predictors</vt:lpstr>
      <vt:lpstr>Fully estimated Bayes classifier example</vt:lpstr>
      <vt:lpstr>Conditional independence assumption</vt:lpstr>
      <vt:lpstr>Conditional independence assumption</vt:lpstr>
      <vt:lpstr>Conditional independence assumption</vt:lpstr>
      <vt:lpstr>Conditional independence assumption</vt:lpstr>
      <vt:lpstr>Joint estimation based on independence</vt:lpstr>
      <vt:lpstr>Joint estimation based on independence. Example</vt:lpstr>
      <vt:lpstr>Joint estimation based on independence</vt:lpstr>
      <vt:lpstr>PowerPoint Presentation</vt:lpstr>
      <vt:lpstr>Naive Bayesian classifier</vt:lpstr>
      <vt:lpstr>Naive Bayesian classifier</vt:lpstr>
      <vt:lpstr>Naive Bayesian classifier</vt:lpstr>
      <vt:lpstr>Naive Bayesian classifier</vt:lpstr>
      <vt:lpstr>Naive Bayesian: The Basic Idea</vt:lpstr>
      <vt:lpstr>Usage</vt:lpstr>
      <vt:lpstr>Solution – Naive Bayes  </vt:lpstr>
      <vt:lpstr>Calculation</vt:lpstr>
      <vt:lpstr>Example: Financial Fraud</vt:lpstr>
      <vt:lpstr>PowerPoint Presentation</vt:lpstr>
      <vt:lpstr>Exact Bayes Calculations</vt:lpstr>
      <vt:lpstr>Naïve Bayes Calculations  </vt:lpstr>
      <vt:lpstr>Naïve Bayes, cont.</vt:lpstr>
      <vt:lpstr>Usage</vt:lpstr>
      <vt:lpstr>Usage</vt:lpstr>
      <vt:lpstr>Usage</vt:lpstr>
      <vt:lpstr>Naive Bayes in Python</vt:lpstr>
      <vt:lpstr>PowerPoint Presentation</vt:lpstr>
      <vt:lpstr>PowerPoint Presentation</vt:lpstr>
      <vt:lpstr> </vt:lpstr>
      <vt:lpstr> </vt:lpstr>
      <vt:lpstr> </vt:lpstr>
      <vt:lpstr>Naïve Bayes Quiz question 5</vt:lpstr>
      <vt:lpstr>Naïve Bayes Quiz question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cp:lastModifiedBy>boris garbuzov</cp:lastModifiedBy>
  <cp:revision>1</cp:revision>
  <dcterms:created xsi:type="dcterms:W3CDTF">2020-08-29T13:27:38Z</dcterms:created>
  <dcterms:modified xsi:type="dcterms:W3CDTF">2021-04-18T19:41:58Z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2020-08-29T00:00:00Z</vt:filetime>
  </property>
</Properties>
</file>