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344" r:id="rId2"/>
    <p:sldId id="256" r:id="rId3"/>
    <p:sldId id="387" r:id="rId4"/>
    <p:sldId id="257" r:id="rId5"/>
    <p:sldId id="258" r:id="rId6"/>
    <p:sldId id="259" r:id="rId7"/>
    <p:sldId id="260" r:id="rId8"/>
    <p:sldId id="319" r:id="rId9"/>
    <p:sldId id="320" r:id="rId10"/>
    <p:sldId id="321" r:id="rId11"/>
    <p:sldId id="322" r:id="rId12"/>
    <p:sldId id="323" r:id="rId13"/>
    <p:sldId id="261" r:id="rId14"/>
    <p:sldId id="325" r:id="rId15"/>
    <p:sldId id="326" r:id="rId16"/>
    <p:sldId id="327" r:id="rId17"/>
    <p:sldId id="329" r:id="rId18"/>
    <p:sldId id="265" r:id="rId19"/>
    <p:sldId id="272" r:id="rId20"/>
    <p:sldId id="292" r:id="rId21"/>
    <p:sldId id="278" r:id="rId22"/>
    <p:sldId id="370" r:id="rId23"/>
    <p:sldId id="349" r:id="rId24"/>
    <p:sldId id="371" r:id="rId25"/>
    <p:sldId id="372" r:id="rId26"/>
    <p:sldId id="350" r:id="rId27"/>
    <p:sldId id="351" r:id="rId28"/>
    <p:sldId id="352" r:id="rId29"/>
    <p:sldId id="273" r:id="rId30"/>
    <p:sldId id="274" r:id="rId31"/>
    <p:sldId id="302" r:id="rId32"/>
    <p:sldId id="275" r:id="rId33"/>
    <p:sldId id="353" r:id="rId34"/>
    <p:sldId id="277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283" r:id="rId44"/>
    <p:sldId id="363" r:id="rId45"/>
    <p:sldId id="284" r:id="rId46"/>
    <p:sldId id="285" r:id="rId47"/>
    <p:sldId id="303" r:id="rId48"/>
    <p:sldId id="364" r:id="rId49"/>
    <p:sldId id="286" r:id="rId50"/>
    <p:sldId id="287" r:id="rId51"/>
    <p:sldId id="288" r:id="rId52"/>
    <p:sldId id="289" r:id="rId53"/>
    <p:sldId id="379" r:id="rId54"/>
    <p:sldId id="365" r:id="rId55"/>
    <p:sldId id="366" r:id="rId56"/>
    <p:sldId id="367" r:id="rId57"/>
    <p:sldId id="368" r:id="rId58"/>
    <p:sldId id="369" r:id="rId59"/>
    <p:sldId id="373" r:id="rId60"/>
    <p:sldId id="374" r:id="rId6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5332" autoAdjust="0"/>
  </p:normalViewPr>
  <p:slideViewPr>
    <p:cSldViewPr>
      <p:cViewPr varScale="1">
        <p:scale>
          <a:sx n="144" d="100"/>
          <a:sy n="144" d="100"/>
        </p:scale>
        <p:origin x="1052" y="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67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CBF56-BC2D-4A30-B982-7DF8019EF3D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B9B71-B047-4E38-AD1E-8B36EC1B9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0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B9B71-B047-4E38-AD1E-8B36EC1B96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B9B71-B047-4E38-AD1E-8B36EC1B96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B9B71-B047-4E38-AD1E-8B36EC1B96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B9B71-B047-4E38-AD1E-8B36EC1B96E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B9B71-B047-4E38-AD1E-8B36EC1B96E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2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30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3"/>
          <p:cNvSpPr txBox="1"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226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3"/>
          <p:cNvSpPr txBox="1"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907"/>
            </a:lvl1pPr>
            <a:lvl2pPr lvl="1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756"/>
            </a:lvl2pPr>
            <a:lvl3pPr lvl="2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681"/>
            </a:lvl3pPr>
            <a:lvl4pPr lvl="3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605"/>
            </a:lvl4pPr>
            <a:lvl5pPr lvl="4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605"/>
            </a:lvl5pPr>
            <a:lvl6pPr lvl="5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605"/>
            </a:lvl6pPr>
            <a:lvl7pPr lvl="6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605"/>
            </a:lvl7pPr>
            <a:lvl8pPr lvl="7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605"/>
            </a:lvl8pPr>
            <a:lvl9pPr lvl="8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605"/>
            </a:lvl9pPr>
          </a:lstStyle>
          <a:p>
            <a:endParaRPr/>
          </a:p>
        </p:txBody>
      </p:sp>
      <p:sp>
        <p:nvSpPr>
          <p:cNvPr id="14" name="Google Shape;14;p93"/>
          <p:cNvSpPr txBox="1">
            <a:spLocks noGrp="1"/>
          </p:cNvSpPr>
          <p:nvPr>
            <p:ph type="dt" idx="10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3"/>
          <p:cNvSpPr txBox="1">
            <a:spLocks noGrp="1"/>
          </p:cNvSpPr>
          <p:nvPr>
            <p:ph type="ftr" idx="11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3"/>
          <p:cNvSpPr txBox="1">
            <a:spLocks noGrp="1"/>
          </p:cNvSpPr>
          <p:nvPr>
            <p:ph type="sldNum" idx="12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494" y="739469"/>
            <a:ext cx="4008120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ib.stat.cmu.edu/datasets/boston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ayes_classifi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0.wmf"/><Relationship Id="rId18" Type="http://schemas.openxmlformats.org/officeDocument/2006/relationships/image" Target="../media/image29.png"/><Relationship Id="rId3" Type="http://schemas.openxmlformats.org/officeDocument/2006/relationships/image" Target="../media/image15.wmf"/><Relationship Id="rId21" Type="http://schemas.openxmlformats.org/officeDocument/2006/relationships/image" Target="../media/image35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28.png"/><Relationship Id="rId2" Type="http://schemas.openxmlformats.org/officeDocument/2006/relationships/oleObject" Target="../embeddings/oleObject3.bin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33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7.wmf"/><Relationship Id="rId18" Type="http://schemas.openxmlformats.org/officeDocument/2006/relationships/image" Target="../media/image45.png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44.png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42.png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46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yes_error_r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7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3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3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en.wikipedia.org/wiki/Naive_Bayes_classifi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84.png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bRPnR1T7O01iAiY1PFxaGD596YS47RM?authuser=1" TargetMode="External"/><Relationship Id="rId7" Type="http://schemas.openxmlformats.org/officeDocument/2006/relationships/image" Target="../media/image64.png"/><Relationship Id="rId2" Type="http://schemas.openxmlformats.org/officeDocument/2006/relationships/hyperlink" Target="https://github.com/borisgarbuzov/schulich_data_science_1/blob/master/Chapter%202/Python/Chapter_2_Naive_Bayes_example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z8deURdHMU7ChaoVZ-Lh-LVxHOW4u6Z2?authuser=1" TargetMode="External"/><Relationship Id="rId5" Type="http://schemas.openxmlformats.org/officeDocument/2006/relationships/hyperlink" Target="https://github.com/borisgarbuzov/schulich_data_science_1/blob/master/Chapter%202/Chapter_2_Naive_Bayes_spam.ipynb" TargetMode="External"/><Relationship Id="rId4" Type="http://schemas.openxmlformats.org/officeDocument/2006/relationships/hyperlink" Target="https://github.com/borisgarbuzov/schulich_data_science_1/blob/master/Chapter%202/Python/Chapter_2_Naive_Bayes_spam.ipynb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576263" y="858178"/>
            <a:ext cx="3457575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b" anchorCtr="0">
            <a:noAutofit/>
          </a:bodyPr>
          <a:lstStyle/>
          <a:p>
            <a:pPr rtl="0"/>
            <a:r>
              <a:rPr lang="en-US" dirty="0"/>
              <a:t>`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576263" y="1795805"/>
            <a:ext cx="3457575" cy="62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t" anchorCtr="0">
            <a:noAutofit/>
          </a:bodyPr>
          <a:lstStyle/>
          <a:p>
            <a:pPr marL="172867" indent="-153660" rtl="0"/>
            <a:endParaRPr/>
          </a:p>
        </p:txBody>
      </p:sp>
      <p:pic>
        <p:nvPicPr>
          <p:cNvPr id="86" name="Google Shape;86;p1" descr="Schulich Ranked #1 in the World in Responsible Business | Schulich ..."/>
          <p:cNvPicPr preferRelativeResize="0"/>
          <p:nvPr/>
        </p:nvPicPr>
        <p:blipFill rotWithShape="1">
          <a:blip r:embed="rId3">
            <a:alphaModFix/>
          </a:blip>
          <a:srcRect t="11735" b="10530"/>
          <a:stretch/>
        </p:blipFill>
        <p:spPr>
          <a:xfrm>
            <a:off x="0" y="433785"/>
            <a:ext cx="4610100" cy="259318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65780" y="2937930"/>
            <a:ext cx="1727953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t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302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Science I</a:t>
            </a:r>
            <a:endParaRPr sz="5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65782" y="2871607"/>
            <a:ext cx="2084225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t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302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| MBAN 6110</a:t>
            </a:r>
            <a:endParaRPr sz="5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953334" y="2937930"/>
            <a:ext cx="851214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t" anchorCtr="0">
            <a:noAutofit/>
          </a:bodyPr>
          <a:lstStyle/>
          <a:p>
            <a:pPr algn="r">
              <a:buClr>
                <a:srgbClr val="000000"/>
              </a:buClr>
              <a:buSzPts val="800"/>
            </a:pPr>
            <a:r>
              <a:rPr lang="en-US" sz="302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5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953334" y="2871607"/>
            <a:ext cx="851214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t" anchorCtr="0">
            <a:noAutofit/>
          </a:bodyPr>
          <a:lstStyle/>
          <a:p>
            <a:pPr algn="r">
              <a:buClr>
                <a:srgbClr val="000000"/>
              </a:buClr>
              <a:buSzPts val="800"/>
            </a:pPr>
            <a:r>
              <a:rPr lang="en-US" sz="302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1</a:t>
            </a:r>
            <a:endParaRPr sz="5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l="13066" t="17107" r="49469" b="2689"/>
          <a:stretch/>
        </p:blipFill>
        <p:spPr>
          <a:xfrm>
            <a:off x="5438609" y="529060"/>
            <a:ext cx="419724" cy="3147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217749" y="505515"/>
            <a:ext cx="3057344" cy="13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800"/>
            </a:pPr>
            <a:r>
              <a:rPr lang="en-US" sz="68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MBAN 6110</a:t>
            </a:r>
            <a:endParaRPr sz="68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17749" y="989020"/>
            <a:ext cx="3092101" cy="100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75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Instructor: Boris Garbuzov</a:t>
            </a:r>
            <a:endParaRPr sz="5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227"/>
              </a:spcBef>
              <a:buClr>
                <a:srgbClr val="000000"/>
              </a:buClr>
              <a:buSzPts val="2000"/>
            </a:pPr>
            <a:endParaRPr sz="7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454"/>
              </a:spcBef>
              <a:buClr>
                <a:srgbClr val="000000"/>
              </a:buClr>
              <a:buSzPts val="1800"/>
            </a:pPr>
            <a:r>
              <a:rPr lang="en-US" sz="681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MBAN 6110</a:t>
            </a:r>
            <a:endParaRPr sz="10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454"/>
              </a:spcBef>
              <a:buClr>
                <a:srgbClr val="000000"/>
              </a:buClr>
              <a:buSzPts val="2000"/>
            </a:pPr>
            <a:endParaRPr sz="7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454"/>
              </a:spcBef>
              <a:buClr>
                <a:srgbClr val="000000"/>
              </a:buClr>
              <a:buSzPts val="1600"/>
            </a:pPr>
            <a:r>
              <a:rPr lang="en-US" sz="6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Fall  2020</a:t>
            </a:r>
            <a:endParaRPr sz="7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17749" y="667396"/>
            <a:ext cx="3326266" cy="34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000"/>
            </a:pPr>
            <a:r>
              <a:rPr lang="en-US" sz="1512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Science I</a:t>
            </a:r>
            <a:endParaRPr sz="1512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483551" y="543359"/>
            <a:ext cx="1908800" cy="1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0" tIns="17280" rIns="34570" bIns="17280" anchor="t" anchorCtr="0">
            <a:noAutofit/>
          </a:bodyPr>
          <a:lstStyle/>
          <a:p>
            <a:pPr algn="r">
              <a:buClr>
                <a:srgbClr val="000000"/>
              </a:buClr>
              <a:buSzPts val="2000"/>
            </a:pPr>
            <a:r>
              <a:rPr lang="en-US" sz="756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3 : Statistical learning </a:t>
            </a:r>
            <a:endParaRPr sz="302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50" y="130176"/>
            <a:ext cx="459105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Example: Direct Mailing Prediction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5250" y="587376"/>
            <a:ext cx="4419600" cy="259079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Interested in predicting how much money an individual will donate based on observations from 90,000 people on which we have recorded over 400 different characteristics.</a:t>
            </a:r>
          </a:p>
          <a:p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Don’t care too much about each individual characteristic. </a:t>
            </a:r>
          </a:p>
          <a:p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Just want to know: For a given individual should I send out a mailing?</a:t>
            </a:r>
          </a:p>
        </p:txBody>
      </p:sp>
    </p:spTree>
    <p:extLst>
      <p:ext uri="{BB962C8B-B14F-4D97-AF65-F5344CB8AC3E}">
        <p14:creationId xmlns:p14="http://schemas.microsoft.com/office/powerpoint/2010/main" val="328021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50" y="53975"/>
            <a:ext cx="4591050" cy="434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2. Inference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150" y="434975"/>
            <a:ext cx="4381500" cy="2286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en-US" sz="16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Alternatively, we may also be interested in the type of relationship between Y and the X's. </a:t>
            </a:r>
          </a:p>
          <a:p>
            <a:pPr indent="457200"/>
            <a:r>
              <a:rPr lang="en-US" sz="16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For example, </a:t>
            </a:r>
          </a:p>
          <a:p>
            <a:pPr marL="0" lvl="1" indent="457200"/>
            <a:r>
              <a:rPr lang="en-US" sz="16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Which particular predictors actually affect the response? </a:t>
            </a:r>
          </a:p>
          <a:p>
            <a:pPr marL="0" lvl="1" indent="457200"/>
            <a:r>
              <a:rPr lang="en-US" sz="16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Is the relationship positive or negative? </a:t>
            </a:r>
          </a:p>
          <a:p>
            <a:pPr marL="0" lvl="1" indent="457200"/>
            <a:r>
              <a:rPr lang="en-US" sz="16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Is the relationship a simple linear one or is it more complicated etc.?</a:t>
            </a:r>
          </a:p>
        </p:txBody>
      </p:sp>
    </p:spTree>
    <p:extLst>
      <p:ext uri="{BB962C8B-B14F-4D97-AF65-F5344CB8AC3E}">
        <p14:creationId xmlns:p14="http://schemas.microsoft.com/office/powerpoint/2010/main" val="134560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53975"/>
            <a:ext cx="46101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Example: Housing Inference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5250" y="622814"/>
            <a:ext cx="4419600" cy="225056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indent="342900"/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Wish to predict median house price based on 14 variables.</a:t>
            </a:r>
          </a:p>
          <a:p>
            <a:pPr indent="342900"/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Probably want to understand which factors have the biggest effect on the response and how big the effect is.</a:t>
            </a:r>
          </a:p>
          <a:p>
            <a:pPr indent="342900"/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For example how much impact does a river view have on the house value etc. </a:t>
            </a:r>
          </a:p>
          <a:p>
            <a:pPr indent="342900"/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The Boston house-price data </a:t>
            </a:r>
          </a:p>
          <a:p>
            <a:pPr indent="342900"/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  <a:hlinkClick r:id="rId2"/>
              </a:rPr>
              <a:t>http://lib.stat.cmu.edu/datasets/boston</a:t>
            </a:r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</a:t>
            </a:r>
          </a:p>
          <a:p>
            <a:pPr indent="342900"/>
            <a:endParaRPr lang="en-US" sz="14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6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145" y="211465"/>
            <a:ext cx="1452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How </a:t>
            </a:r>
            <a:r>
              <a:rPr dirty="0"/>
              <a:t>to </a:t>
            </a:r>
            <a:r>
              <a:rPr spc="-20" dirty="0"/>
              <a:t>estimate</a:t>
            </a:r>
            <a:r>
              <a:rPr spc="145" dirty="0"/>
              <a:t> </a:t>
            </a:r>
            <a:r>
              <a:rPr i="1" spc="195" dirty="0">
                <a:latin typeface="Verdana"/>
                <a:cs typeface="Verdana"/>
              </a:rPr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40" y="635184"/>
            <a:ext cx="4345166" cy="102778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2880" marR="177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Typically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have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few </a:t>
            </a:r>
            <a:r>
              <a:rPr sz="1100" dirty="0">
                <a:latin typeface="Georgia" panose="02040502050405020303" pitchFamily="18" charset="0"/>
                <a:cs typeface="PMingLiU"/>
              </a:rPr>
              <a:t>if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any </a:t>
            </a:r>
            <a:r>
              <a:rPr sz="1100" spc="95" dirty="0">
                <a:latin typeface="Georgia" panose="02040502050405020303" pitchFamily="18" charset="0"/>
                <a:cs typeface="PMingLiU"/>
              </a:rPr>
              <a:t>data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points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with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4 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exactly.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82880" indent="-13271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sz="1100" spc="25" dirty="0">
                <a:latin typeface="Georgia" panose="02040502050405020303" pitchFamily="18" charset="0"/>
                <a:cs typeface="PMingLiU"/>
              </a:rPr>
              <a:t>So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cannot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compute 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E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1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2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)!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82880" indent="-13271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sz="1100" spc="55" dirty="0">
                <a:latin typeface="Georgia" panose="02040502050405020303" pitchFamily="18" charset="0"/>
                <a:cs typeface="PMingLiU"/>
              </a:rPr>
              <a:t>Relax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definition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</a:t>
            </a:r>
            <a:r>
              <a:rPr sz="1100" spc="11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let</a:t>
            </a:r>
            <a:endParaRPr lang="en-US" sz="1100" spc="55" dirty="0">
              <a:latin typeface="Georgia" panose="02040502050405020303" pitchFamily="18" charset="0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tabLst>
                <a:tab pos="183515" algn="l"/>
              </a:tabLst>
            </a:pPr>
            <a:endParaRPr lang="en-US" sz="1100" dirty="0">
              <a:latin typeface="Georgia" panose="02040502050405020303" pitchFamily="18" charset="0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tabLst>
                <a:tab pos="183515" algn="l"/>
              </a:tabLst>
            </a:pPr>
            <a:r>
              <a:rPr lang="en-US" sz="1100" b="0" i="1" spc="10" dirty="0">
                <a:latin typeface="Georgia" panose="02040502050405020303" pitchFamily="18" charset="0"/>
                <a:cs typeface="Bookman Old Style"/>
              </a:rPr>
              <a:t>		            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650" spc="15" baseline="15151" dirty="0">
                <a:latin typeface="Georgia" panose="02040502050405020303" pitchFamily="18" charset="0"/>
                <a:cs typeface="PMingLiU"/>
              </a:rPr>
              <a:t>ˆ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Ave(</a:t>
            </a:r>
            <a:r>
              <a:rPr sz="1100" b="0" i="1" spc="20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-10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1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spc="4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-150" dirty="0">
                <a:latin typeface="Georgia" panose="02040502050405020303" pitchFamily="18" charset="0"/>
                <a:cs typeface="Lucida Sans Unicode"/>
              </a:rPr>
              <a:t>∈</a:t>
            </a:r>
            <a:r>
              <a:rPr sz="1100" spc="-55" dirty="0">
                <a:latin typeface="Georgia" panose="02040502050405020303" pitchFamily="18" charset="0"/>
                <a:cs typeface="Lucida Sans Unicode"/>
              </a:rPr>
              <a:t> </a:t>
            </a:r>
            <a:r>
              <a:rPr sz="1100" spc="80" dirty="0">
                <a:latin typeface="Georgia" panose="02040502050405020303" pitchFamily="18" charset="0"/>
                <a:cs typeface="Lucida Sans Unicode"/>
              </a:rPr>
              <a:t>N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)) </a:t>
            </a:r>
            <a:endParaRPr lang="en-US" sz="1100" spc="65" dirty="0">
              <a:latin typeface="Georgia" panose="02040502050405020303" pitchFamily="18" charset="0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tabLst>
                <a:tab pos="183515" algn="l"/>
              </a:tabLst>
            </a:pPr>
            <a:r>
              <a:rPr lang="en-US" sz="1100" spc="65" dirty="0">
                <a:latin typeface="Georgia" panose="02040502050405020303" pitchFamily="18" charset="0"/>
                <a:cs typeface="PMingLiU"/>
              </a:rPr>
              <a:t>		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where </a:t>
            </a:r>
            <a:r>
              <a:rPr sz="1100" spc="80" dirty="0">
                <a:latin typeface="Georgia" panose="02040502050405020303" pitchFamily="18" charset="0"/>
                <a:cs typeface="Lucida Sans Unicode"/>
              </a:rPr>
              <a:t>N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some </a:t>
            </a:r>
            <a:r>
              <a:rPr sz="1100" i="1" spc="1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neighborhood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</a:t>
            </a:r>
            <a:r>
              <a:rPr sz="1100" spc="-2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3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6122" y="2317737"/>
            <a:ext cx="1352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0" spc="-125" dirty="0">
                <a:latin typeface="MS UI Gothic"/>
                <a:cs typeface="MS UI Gothic"/>
              </a:rPr>
              <a:t>●</a:t>
            </a:r>
            <a:r>
              <a:rPr sz="525" spc="-187" baseline="-15873" dirty="0">
                <a:latin typeface="MS UI Gothic"/>
                <a:cs typeface="MS UI Gothic"/>
              </a:rPr>
              <a:t>●</a:t>
            </a:r>
            <a:endParaRPr sz="525" baseline="-15873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9831" y="2583855"/>
            <a:ext cx="17970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15" baseline="-15873" dirty="0">
                <a:latin typeface="MS UI Gothic"/>
                <a:cs typeface="MS UI Gothic"/>
              </a:rPr>
              <a:t>●</a:t>
            </a:r>
            <a:r>
              <a:rPr sz="525" spc="-67" baseline="-15873" dirty="0">
                <a:latin typeface="MS UI Gothic"/>
                <a:cs typeface="MS UI Gothic"/>
              </a:rPr>
              <a:t> </a:t>
            </a: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8718" y="2273672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4834" y="2403769"/>
            <a:ext cx="27559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5900" algn="l"/>
              </a:tabLst>
            </a:pPr>
            <a:r>
              <a:rPr sz="350" spc="10" dirty="0">
                <a:latin typeface="MS UI Gothic"/>
                <a:cs typeface="MS UI Gothic"/>
              </a:rPr>
              <a:t>●</a:t>
            </a:r>
            <a:r>
              <a:rPr sz="350" spc="10" dirty="0">
                <a:latin typeface="Times New Roman"/>
                <a:cs typeface="Times New Roman"/>
              </a:rPr>
              <a:t>	</a:t>
            </a: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3501" y="2805538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9369" y="2592989"/>
            <a:ext cx="82550" cy="1136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495">
              <a:lnSpc>
                <a:spcPts val="34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  <a:p>
            <a:pPr marL="12700">
              <a:lnSpc>
                <a:spcPts val="340"/>
              </a:lnSpc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8663" y="2237322"/>
            <a:ext cx="463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6219" y="2557009"/>
            <a:ext cx="14478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-127" baseline="7936" dirty="0">
                <a:latin typeface="MS UI Gothic"/>
                <a:cs typeface="MS UI Gothic"/>
              </a:rPr>
              <a:t>●</a:t>
            </a:r>
            <a:r>
              <a:rPr sz="350" spc="-85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8211" y="2576017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4554" y="2350385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8041" y="2433392"/>
            <a:ext cx="26035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15" baseline="-23809" dirty="0">
                <a:latin typeface="MS UI Gothic"/>
                <a:cs typeface="MS UI Gothic"/>
              </a:rPr>
              <a:t>●</a:t>
            </a:r>
            <a:r>
              <a:rPr sz="525" spc="82" baseline="-23809" dirty="0">
                <a:latin typeface="MS UI Gothic"/>
                <a:cs typeface="MS UI Gothic"/>
              </a:rPr>
              <a:t> </a:t>
            </a:r>
            <a:r>
              <a:rPr sz="350" spc="-60" dirty="0">
                <a:latin typeface="MS UI Gothic"/>
                <a:cs typeface="MS UI Gothic"/>
              </a:rPr>
              <a:t>●</a:t>
            </a:r>
            <a:r>
              <a:rPr sz="525" spc="-89" baseline="-7936" dirty="0">
                <a:latin typeface="MS UI Gothic"/>
                <a:cs typeface="MS UI Gothic"/>
              </a:rPr>
              <a:t>●</a:t>
            </a:r>
            <a:r>
              <a:rPr sz="525" spc="-89" baseline="7936" dirty="0"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2664" y="2730060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8039" y="2653656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05279" y="2543000"/>
            <a:ext cx="19621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525" spc="-157" baseline="7936" dirty="0">
                <a:latin typeface="MS UI Gothic"/>
                <a:cs typeface="MS UI Gothic"/>
              </a:rPr>
              <a:t>●</a:t>
            </a:r>
            <a:r>
              <a:rPr sz="350" spc="-105" dirty="0">
                <a:latin typeface="MS UI Gothic"/>
                <a:cs typeface="MS UI Gothic"/>
              </a:rPr>
              <a:t>●</a:t>
            </a:r>
            <a:r>
              <a:rPr sz="525" spc="-157" baseline="15873" dirty="0">
                <a:latin typeface="MS UI Gothic"/>
                <a:cs typeface="MS UI Gothic"/>
              </a:rPr>
              <a:t>●</a:t>
            </a:r>
            <a:endParaRPr sz="525" baseline="15873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5899" y="2649521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1655" y="2370566"/>
            <a:ext cx="20256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15" baseline="-23809" dirty="0">
                <a:latin typeface="MS UI Gothic"/>
                <a:cs typeface="MS UI Gothic"/>
              </a:rPr>
              <a:t>●</a:t>
            </a:r>
            <a:r>
              <a:rPr sz="525" spc="52" baseline="-23809" dirty="0">
                <a:latin typeface="MS UI Gothic"/>
                <a:cs typeface="MS UI Gothic"/>
              </a:rPr>
              <a:t> </a:t>
            </a:r>
            <a:r>
              <a:rPr sz="525" spc="-195" baseline="7936" dirty="0">
                <a:latin typeface="MS UI Gothic"/>
                <a:cs typeface="MS UI Gothic"/>
              </a:rPr>
              <a:t>●</a:t>
            </a:r>
            <a:r>
              <a:rPr sz="350" spc="-13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1600" y="2787147"/>
            <a:ext cx="429259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525" spc="15" baseline="7936" dirty="0">
                <a:latin typeface="MS UI Gothic"/>
                <a:cs typeface="MS UI Gothic"/>
              </a:rPr>
              <a:t>● </a:t>
            </a:r>
            <a:r>
              <a:rPr sz="525" spc="-67" baseline="-15873" dirty="0">
                <a:latin typeface="MS UI Gothic"/>
                <a:cs typeface="MS UI Gothic"/>
              </a:rPr>
              <a:t>●</a:t>
            </a:r>
            <a:r>
              <a:rPr sz="525" spc="-67" baseline="7936" dirty="0">
                <a:latin typeface="MS UI Gothic"/>
                <a:cs typeface="MS UI Gothic"/>
              </a:rPr>
              <a:t>●</a:t>
            </a:r>
            <a:r>
              <a:rPr sz="525" baseline="7936" dirty="0">
                <a:latin typeface="MS UI Gothic"/>
                <a:cs typeface="MS UI Gothic"/>
              </a:rPr>
              <a:t> </a:t>
            </a:r>
            <a:r>
              <a:rPr sz="525" spc="22" baseline="7936" dirty="0">
                <a:latin typeface="MS UI Gothic"/>
                <a:cs typeface="MS UI Gothic"/>
              </a:rPr>
              <a:t>●</a:t>
            </a:r>
            <a:r>
              <a:rPr sz="350" spc="15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57512" y="2348410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6984" y="2167768"/>
            <a:ext cx="17589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r>
              <a:rPr sz="350" spc="90" dirty="0">
                <a:latin typeface="MS UI Gothic"/>
                <a:cs typeface="MS UI Gothic"/>
              </a:rPr>
              <a:t> </a:t>
            </a:r>
            <a:r>
              <a:rPr sz="525" spc="15" baseline="7936" dirty="0"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1921" y="2767521"/>
            <a:ext cx="34544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15" baseline="7936" dirty="0">
                <a:latin typeface="MS UI Gothic"/>
                <a:cs typeface="MS UI Gothic"/>
              </a:rPr>
              <a:t>● </a:t>
            </a:r>
            <a:r>
              <a:rPr sz="350" spc="10" dirty="0">
                <a:latin typeface="MS UI Gothic"/>
                <a:cs typeface="MS UI Gothic"/>
              </a:rPr>
              <a:t>●</a:t>
            </a:r>
            <a:r>
              <a:rPr sz="350" spc="25" dirty="0">
                <a:latin typeface="MS UI Gothic"/>
                <a:cs typeface="MS UI Gothic"/>
              </a:rPr>
              <a:t> </a:t>
            </a:r>
            <a:r>
              <a:rPr sz="525" spc="15" baseline="-15873" dirty="0">
                <a:latin typeface="MS UI Gothic"/>
                <a:cs typeface="MS UI Gothic"/>
              </a:rPr>
              <a:t>●</a:t>
            </a:r>
            <a:endParaRPr sz="525" baseline="-15873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18694" y="2641473"/>
            <a:ext cx="106045" cy="1530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  <a:p>
            <a:pPr marL="46990">
              <a:lnSpc>
                <a:spcPct val="100000"/>
              </a:lnSpc>
              <a:spcBef>
                <a:spcPts val="8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3849" y="2704077"/>
            <a:ext cx="68516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10515" algn="l"/>
              </a:tabLst>
            </a:pPr>
            <a:r>
              <a:rPr sz="350" spc="10" dirty="0">
                <a:latin typeface="MS UI Gothic"/>
                <a:cs typeface="MS UI Gothic"/>
              </a:rPr>
              <a:t>●</a:t>
            </a:r>
            <a:r>
              <a:rPr sz="350" spc="-5" dirty="0">
                <a:latin typeface="MS UI Gothic"/>
                <a:cs typeface="MS UI Gothic"/>
              </a:rPr>
              <a:t> </a:t>
            </a:r>
            <a:r>
              <a:rPr sz="525" spc="-22" baseline="-7936" dirty="0">
                <a:latin typeface="MS UI Gothic"/>
                <a:cs typeface="MS UI Gothic"/>
              </a:rPr>
              <a:t>●</a:t>
            </a:r>
            <a:r>
              <a:rPr sz="525" spc="-22" baseline="7936" dirty="0">
                <a:latin typeface="MS UI Gothic"/>
                <a:cs typeface="MS UI Gothic"/>
              </a:rPr>
              <a:t>●</a:t>
            </a:r>
            <a:r>
              <a:rPr sz="525" spc="-22" baseline="7936" dirty="0">
                <a:latin typeface="Times New Roman"/>
                <a:cs typeface="Times New Roman"/>
              </a:rPr>
              <a:t>	</a:t>
            </a:r>
            <a:r>
              <a:rPr sz="350" spc="10" dirty="0">
                <a:latin typeface="MS UI Gothic"/>
                <a:cs typeface="MS UI Gothic"/>
              </a:rPr>
              <a:t>● </a:t>
            </a:r>
            <a:r>
              <a:rPr sz="525" spc="15" baseline="-23809" dirty="0">
                <a:latin typeface="MS UI Gothic"/>
                <a:cs typeface="MS UI Gothic"/>
              </a:rPr>
              <a:t>● </a:t>
            </a:r>
            <a:r>
              <a:rPr sz="525" spc="15" baseline="-7936" dirty="0">
                <a:latin typeface="MS UI Gothic"/>
                <a:cs typeface="MS UI Gothic"/>
              </a:rPr>
              <a:t>●</a:t>
            </a:r>
            <a:r>
              <a:rPr sz="525" spc="150" baseline="-7936" dirty="0">
                <a:latin typeface="MS UI Gothic"/>
                <a:cs typeface="MS UI Gothic"/>
              </a:rPr>
              <a:t> </a:t>
            </a:r>
            <a:r>
              <a:rPr sz="525" spc="15" baseline="15873" dirty="0">
                <a:latin typeface="MS UI Gothic"/>
                <a:cs typeface="MS UI Gothic"/>
              </a:rPr>
              <a:t>●</a:t>
            </a:r>
            <a:endParaRPr sz="525" baseline="15873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22273" y="2421481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69594" y="2675626"/>
            <a:ext cx="43307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47980" algn="l"/>
              </a:tabLst>
            </a:pPr>
            <a:r>
              <a:rPr sz="525" spc="15" baseline="7936" dirty="0">
                <a:latin typeface="MS UI Gothic"/>
                <a:cs typeface="MS UI Gothic"/>
              </a:rPr>
              <a:t>●</a:t>
            </a:r>
            <a:r>
              <a:rPr sz="525" spc="15" baseline="7936" dirty="0">
                <a:latin typeface="Times New Roman"/>
                <a:cs typeface="Times New Roman"/>
              </a:rPr>
              <a:t>	</a:t>
            </a: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0623" y="2508747"/>
            <a:ext cx="39179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15" baseline="-23809" dirty="0">
                <a:latin typeface="MS UI Gothic"/>
                <a:cs typeface="MS UI Gothic"/>
              </a:rPr>
              <a:t>● </a:t>
            </a:r>
            <a:r>
              <a:rPr sz="525" spc="15" baseline="-15873" dirty="0">
                <a:latin typeface="MS UI Gothic"/>
                <a:cs typeface="MS UI Gothic"/>
              </a:rPr>
              <a:t>● </a:t>
            </a:r>
            <a:r>
              <a:rPr sz="350" spc="10" dirty="0">
                <a:latin typeface="MS UI Gothic"/>
                <a:cs typeface="MS UI Gothic"/>
              </a:rPr>
              <a:t>●</a:t>
            </a:r>
            <a:r>
              <a:rPr sz="350" spc="100" dirty="0">
                <a:latin typeface="MS UI Gothic"/>
                <a:cs typeface="MS UI Gothic"/>
              </a:rPr>
              <a:t> </a:t>
            </a:r>
            <a:r>
              <a:rPr sz="525" spc="-135" baseline="7936" dirty="0">
                <a:latin typeface="MS UI Gothic"/>
                <a:cs typeface="MS UI Gothic"/>
              </a:rPr>
              <a:t>●</a:t>
            </a:r>
            <a:r>
              <a:rPr sz="525" spc="-135" baseline="23809" dirty="0">
                <a:latin typeface="MS UI Gothic"/>
                <a:cs typeface="MS UI Gothic"/>
              </a:rPr>
              <a:t>●</a:t>
            </a:r>
            <a:endParaRPr sz="525" baseline="23809" dirty="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92546" y="2395314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9265" y="2468262"/>
            <a:ext cx="17780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MS UI Gothic"/>
                <a:cs typeface="MS UI Gothic"/>
              </a:rPr>
              <a:t>●</a:t>
            </a:r>
            <a:r>
              <a:rPr sz="350" spc="-60" dirty="0">
                <a:latin typeface="MS UI Gothic"/>
                <a:cs typeface="MS UI Gothic"/>
              </a:rPr>
              <a:t> </a:t>
            </a:r>
            <a:r>
              <a:rPr sz="525" spc="15" baseline="7936" dirty="0"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21731" y="2637486"/>
            <a:ext cx="58864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306705" algn="l"/>
              </a:tabLst>
            </a:pPr>
            <a:r>
              <a:rPr sz="350" spc="10" dirty="0">
                <a:latin typeface="MS UI Gothic"/>
                <a:cs typeface="MS UI Gothic"/>
              </a:rPr>
              <a:t>●</a:t>
            </a:r>
            <a:r>
              <a:rPr sz="350" spc="10" dirty="0">
                <a:latin typeface="Times New Roman"/>
                <a:cs typeface="Times New Roman"/>
              </a:rPr>
              <a:t>	</a:t>
            </a:r>
            <a:r>
              <a:rPr sz="525" spc="15" baseline="7936" dirty="0">
                <a:latin typeface="MS UI Gothic"/>
                <a:cs typeface="MS UI Gothic"/>
              </a:rPr>
              <a:t>● </a:t>
            </a:r>
            <a:r>
              <a:rPr sz="350" spc="10" dirty="0">
                <a:latin typeface="MS UI Gothic"/>
                <a:cs typeface="MS UI Gothic"/>
              </a:rPr>
              <a:t>●</a:t>
            </a:r>
            <a:r>
              <a:rPr sz="350" spc="85" dirty="0">
                <a:latin typeface="MS UI Gothic"/>
                <a:cs typeface="MS UI Gothic"/>
              </a:rPr>
              <a:t> </a:t>
            </a:r>
            <a:r>
              <a:rPr sz="525" spc="15" baseline="15873" dirty="0">
                <a:latin typeface="MS UI Gothic"/>
                <a:cs typeface="MS UI Gothic"/>
              </a:rPr>
              <a:t>●</a:t>
            </a:r>
            <a:endParaRPr sz="525" baseline="15873">
              <a:latin typeface="MS UI Gothic"/>
              <a:cs typeface="MS UI Gothic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91814" y="2062437"/>
            <a:ext cx="2606675" cy="1007110"/>
            <a:chOff x="1091814" y="2062437"/>
            <a:chExt cx="2606675" cy="1007110"/>
          </a:xfrm>
        </p:grpSpPr>
        <p:sp>
          <p:nvSpPr>
            <p:cNvPr id="33" name="object 33"/>
            <p:cNvSpPr/>
            <p:nvPr/>
          </p:nvSpPr>
          <p:spPr>
            <a:xfrm>
              <a:off x="1091814" y="2064752"/>
              <a:ext cx="2604135" cy="1004569"/>
            </a:xfrm>
            <a:custGeom>
              <a:avLst/>
              <a:gdLst/>
              <a:ahLst/>
              <a:cxnLst/>
              <a:rect l="l" t="t" r="r" b="b"/>
              <a:pathLst>
                <a:path w="2604135" h="1004569">
                  <a:moveTo>
                    <a:pt x="139230" y="959801"/>
                  </a:moveTo>
                  <a:lnTo>
                    <a:pt x="2509111" y="959801"/>
                  </a:lnTo>
                </a:path>
                <a:path w="2604135" h="1004569">
                  <a:moveTo>
                    <a:pt x="139230" y="959801"/>
                  </a:moveTo>
                  <a:lnTo>
                    <a:pt x="139230" y="1004237"/>
                  </a:lnTo>
                </a:path>
                <a:path w="2604135" h="1004569">
                  <a:moveTo>
                    <a:pt x="613206" y="959801"/>
                  </a:moveTo>
                  <a:lnTo>
                    <a:pt x="613206" y="1004237"/>
                  </a:lnTo>
                </a:path>
                <a:path w="2604135" h="1004569">
                  <a:moveTo>
                    <a:pt x="1087182" y="959801"/>
                  </a:moveTo>
                  <a:lnTo>
                    <a:pt x="1087182" y="1004237"/>
                  </a:lnTo>
                </a:path>
                <a:path w="2604135" h="1004569">
                  <a:moveTo>
                    <a:pt x="1561159" y="959801"/>
                  </a:moveTo>
                  <a:lnTo>
                    <a:pt x="1561159" y="1004237"/>
                  </a:lnTo>
                </a:path>
                <a:path w="2604135" h="1004569">
                  <a:moveTo>
                    <a:pt x="2035135" y="959801"/>
                  </a:moveTo>
                  <a:lnTo>
                    <a:pt x="2035135" y="1004237"/>
                  </a:lnTo>
                </a:path>
                <a:path w="2604135" h="1004569">
                  <a:moveTo>
                    <a:pt x="2509111" y="959801"/>
                  </a:moveTo>
                  <a:lnTo>
                    <a:pt x="2509111" y="1004237"/>
                  </a:lnTo>
                </a:path>
                <a:path w="2604135" h="1004569">
                  <a:moveTo>
                    <a:pt x="44435" y="924253"/>
                  </a:moveTo>
                  <a:lnTo>
                    <a:pt x="44435" y="35548"/>
                  </a:lnTo>
                </a:path>
                <a:path w="2604135" h="1004569">
                  <a:moveTo>
                    <a:pt x="44435" y="924253"/>
                  </a:moveTo>
                  <a:lnTo>
                    <a:pt x="0" y="924253"/>
                  </a:lnTo>
                </a:path>
                <a:path w="2604135" h="1004569">
                  <a:moveTo>
                    <a:pt x="44435" y="746512"/>
                  </a:moveTo>
                  <a:lnTo>
                    <a:pt x="0" y="746512"/>
                  </a:lnTo>
                </a:path>
                <a:path w="2604135" h="1004569">
                  <a:moveTo>
                    <a:pt x="44435" y="568771"/>
                  </a:moveTo>
                  <a:lnTo>
                    <a:pt x="0" y="568771"/>
                  </a:lnTo>
                </a:path>
                <a:path w="2604135" h="1004569">
                  <a:moveTo>
                    <a:pt x="44435" y="391030"/>
                  </a:moveTo>
                  <a:lnTo>
                    <a:pt x="0" y="391030"/>
                  </a:lnTo>
                </a:path>
                <a:path w="2604135" h="1004569">
                  <a:moveTo>
                    <a:pt x="44435" y="213289"/>
                  </a:moveTo>
                  <a:lnTo>
                    <a:pt x="0" y="213289"/>
                  </a:lnTo>
                </a:path>
                <a:path w="2604135" h="1004569">
                  <a:moveTo>
                    <a:pt x="44435" y="35548"/>
                  </a:moveTo>
                  <a:lnTo>
                    <a:pt x="0" y="35548"/>
                  </a:lnTo>
                </a:path>
                <a:path w="2604135" h="1004569">
                  <a:moveTo>
                    <a:pt x="44435" y="959801"/>
                  </a:moveTo>
                  <a:lnTo>
                    <a:pt x="2603906" y="959801"/>
                  </a:lnTo>
                  <a:lnTo>
                    <a:pt x="2603906" y="0"/>
                  </a:lnTo>
                  <a:lnTo>
                    <a:pt x="44435" y="0"/>
                  </a:lnTo>
                  <a:lnTo>
                    <a:pt x="44435" y="959801"/>
                  </a:lnTo>
                </a:path>
              </a:pathLst>
            </a:custGeom>
            <a:ln w="4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52973" y="2064752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h="960119">
                  <a:moveTo>
                    <a:pt x="0" y="959801"/>
                  </a:moveTo>
                  <a:lnTo>
                    <a:pt x="0" y="0"/>
                  </a:lnTo>
                </a:path>
              </a:pathLst>
            </a:custGeom>
            <a:ln w="46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47131" y="2064752"/>
              <a:ext cx="207645" cy="960119"/>
            </a:xfrm>
            <a:custGeom>
              <a:avLst/>
              <a:gdLst/>
              <a:ahLst/>
              <a:cxnLst/>
              <a:rect l="l" t="t" r="r" b="b"/>
              <a:pathLst>
                <a:path w="207644" h="960119">
                  <a:moveTo>
                    <a:pt x="0" y="959801"/>
                  </a:moveTo>
                  <a:lnTo>
                    <a:pt x="0" y="0"/>
                  </a:lnTo>
                </a:path>
                <a:path w="207644" h="960119">
                  <a:moveTo>
                    <a:pt x="207426" y="959801"/>
                  </a:moveTo>
                  <a:lnTo>
                    <a:pt x="207426" y="0"/>
                  </a:lnTo>
                </a:path>
              </a:pathLst>
            </a:custGeom>
            <a:ln w="4628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3694" y="2370491"/>
              <a:ext cx="1753870" cy="402590"/>
            </a:xfrm>
            <a:custGeom>
              <a:avLst/>
              <a:gdLst/>
              <a:ahLst/>
              <a:cxnLst/>
              <a:rect l="l" t="t" r="r" b="b"/>
              <a:pathLst>
                <a:path w="1753870" h="402589">
                  <a:moveTo>
                    <a:pt x="0" y="390351"/>
                  </a:moveTo>
                  <a:lnTo>
                    <a:pt x="23698" y="391092"/>
                  </a:lnTo>
                  <a:lnTo>
                    <a:pt x="47397" y="391894"/>
                  </a:lnTo>
                  <a:lnTo>
                    <a:pt x="71096" y="392634"/>
                  </a:lnTo>
                  <a:lnTo>
                    <a:pt x="94795" y="393437"/>
                  </a:lnTo>
                  <a:lnTo>
                    <a:pt x="118494" y="394239"/>
                  </a:lnTo>
                  <a:lnTo>
                    <a:pt x="142192" y="394980"/>
                  </a:lnTo>
                  <a:lnTo>
                    <a:pt x="165891" y="395782"/>
                  </a:lnTo>
                  <a:lnTo>
                    <a:pt x="189590" y="396523"/>
                  </a:lnTo>
                  <a:lnTo>
                    <a:pt x="213289" y="397325"/>
                  </a:lnTo>
                  <a:lnTo>
                    <a:pt x="236988" y="397942"/>
                  </a:lnTo>
                  <a:lnTo>
                    <a:pt x="260686" y="398497"/>
                  </a:lnTo>
                  <a:lnTo>
                    <a:pt x="284385" y="399053"/>
                  </a:lnTo>
                  <a:lnTo>
                    <a:pt x="308084" y="399608"/>
                  </a:lnTo>
                  <a:lnTo>
                    <a:pt x="331783" y="400164"/>
                  </a:lnTo>
                  <a:lnTo>
                    <a:pt x="355482" y="400719"/>
                  </a:lnTo>
                  <a:lnTo>
                    <a:pt x="379180" y="401275"/>
                  </a:lnTo>
                  <a:lnTo>
                    <a:pt x="402879" y="401830"/>
                  </a:lnTo>
                  <a:lnTo>
                    <a:pt x="426578" y="402386"/>
                  </a:lnTo>
                  <a:lnTo>
                    <a:pt x="450277" y="401336"/>
                  </a:lnTo>
                  <a:lnTo>
                    <a:pt x="473976" y="395844"/>
                  </a:lnTo>
                  <a:lnTo>
                    <a:pt x="497674" y="390351"/>
                  </a:lnTo>
                  <a:lnTo>
                    <a:pt x="521373" y="384858"/>
                  </a:lnTo>
                  <a:lnTo>
                    <a:pt x="545072" y="379366"/>
                  </a:lnTo>
                  <a:lnTo>
                    <a:pt x="568771" y="373873"/>
                  </a:lnTo>
                  <a:lnTo>
                    <a:pt x="592470" y="368380"/>
                  </a:lnTo>
                  <a:lnTo>
                    <a:pt x="616169" y="362888"/>
                  </a:lnTo>
                  <a:lnTo>
                    <a:pt x="639867" y="357395"/>
                  </a:lnTo>
                  <a:lnTo>
                    <a:pt x="663566" y="351902"/>
                  </a:lnTo>
                  <a:lnTo>
                    <a:pt x="687265" y="345792"/>
                  </a:lnTo>
                  <a:lnTo>
                    <a:pt x="710964" y="339621"/>
                  </a:lnTo>
                  <a:lnTo>
                    <a:pt x="734663" y="333387"/>
                  </a:lnTo>
                  <a:lnTo>
                    <a:pt x="758361" y="327216"/>
                  </a:lnTo>
                  <a:lnTo>
                    <a:pt x="782060" y="322340"/>
                  </a:lnTo>
                  <a:lnTo>
                    <a:pt x="805759" y="322032"/>
                  </a:lnTo>
                  <a:lnTo>
                    <a:pt x="829458" y="321723"/>
                  </a:lnTo>
                  <a:lnTo>
                    <a:pt x="853157" y="321415"/>
                  </a:lnTo>
                  <a:lnTo>
                    <a:pt x="876855" y="321106"/>
                  </a:lnTo>
                  <a:lnTo>
                    <a:pt x="900554" y="317959"/>
                  </a:lnTo>
                  <a:lnTo>
                    <a:pt x="924253" y="312342"/>
                  </a:lnTo>
                  <a:lnTo>
                    <a:pt x="947952" y="306665"/>
                  </a:lnTo>
                  <a:lnTo>
                    <a:pt x="971651" y="301048"/>
                  </a:lnTo>
                  <a:lnTo>
                    <a:pt x="995349" y="295371"/>
                  </a:lnTo>
                  <a:lnTo>
                    <a:pt x="1019048" y="285064"/>
                  </a:lnTo>
                  <a:lnTo>
                    <a:pt x="1042747" y="273832"/>
                  </a:lnTo>
                  <a:lnTo>
                    <a:pt x="1066446" y="262600"/>
                  </a:lnTo>
                  <a:lnTo>
                    <a:pt x="1090145" y="251367"/>
                  </a:lnTo>
                  <a:lnTo>
                    <a:pt x="1113844" y="241555"/>
                  </a:lnTo>
                  <a:lnTo>
                    <a:pt x="1137542" y="239086"/>
                  </a:lnTo>
                  <a:lnTo>
                    <a:pt x="1161241" y="236679"/>
                  </a:lnTo>
                  <a:lnTo>
                    <a:pt x="1184940" y="234210"/>
                  </a:lnTo>
                  <a:lnTo>
                    <a:pt x="1208639" y="231742"/>
                  </a:lnTo>
                  <a:lnTo>
                    <a:pt x="1232338" y="224212"/>
                  </a:lnTo>
                  <a:lnTo>
                    <a:pt x="1256036" y="211190"/>
                  </a:lnTo>
                  <a:lnTo>
                    <a:pt x="1279735" y="198230"/>
                  </a:lnTo>
                  <a:lnTo>
                    <a:pt x="1303434" y="185208"/>
                  </a:lnTo>
                  <a:lnTo>
                    <a:pt x="1327133" y="172186"/>
                  </a:lnTo>
                  <a:lnTo>
                    <a:pt x="1350832" y="160337"/>
                  </a:lnTo>
                  <a:lnTo>
                    <a:pt x="1374530" y="148796"/>
                  </a:lnTo>
                  <a:lnTo>
                    <a:pt x="1398229" y="137317"/>
                  </a:lnTo>
                  <a:lnTo>
                    <a:pt x="1421928" y="125776"/>
                  </a:lnTo>
                  <a:lnTo>
                    <a:pt x="1445627" y="113680"/>
                  </a:lnTo>
                  <a:lnTo>
                    <a:pt x="1469326" y="97263"/>
                  </a:lnTo>
                  <a:lnTo>
                    <a:pt x="1493024" y="80909"/>
                  </a:lnTo>
                  <a:lnTo>
                    <a:pt x="1516723" y="64492"/>
                  </a:lnTo>
                  <a:lnTo>
                    <a:pt x="1540422" y="48076"/>
                  </a:lnTo>
                  <a:lnTo>
                    <a:pt x="1564121" y="36041"/>
                  </a:lnTo>
                  <a:lnTo>
                    <a:pt x="1587820" y="29993"/>
                  </a:lnTo>
                  <a:lnTo>
                    <a:pt x="1611519" y="23945"/>
                  </a:lnTo>
                  <a:lnTo>
                    <a:pt x="1635217" y="17897"/>
                  </a:lnTo>
                  <a:lnTo>
                    <a:pt x="1658916" y="11849"/>
                  </a:lnTo>
                  <a:lnTo>
                    <a:pt x="1682615" y="8208"/>
                  </a:lnTo>
                  <a:lnTo>
                    <a:pt x="1706314" y="5492"/>
                  </a:lnTo>
                  <a:lnTo>
                    <a:pt x="1730013" y="2715"/>
                  </a:lnTo>
                  <a:lnTo>
                    <a:pt x="1753711" y="0"/>
                  </a:lnTo>
                </a:path>
              </a:pathLst>
            </a:custGeom>
            <a:ln w="4628">
              <a:solidFill>
                <a:srgbClr val="006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04957" y="2574166"/>
            <a:ext cx="41783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25" spc="15" baseline="7936" dirty="0">
                <a:latin typeface="MS UI Gothic"/>
                <a:cs typeface="MS UI Gothic"/>
              </a:rPr>
              <a:t>● </a:t>
            </a:r>
            <a:r>
              <a:rPr sz="675" spc="44" baseline="6172" dirty="0">
                <a:solidFill>
                  <a:srgbClr val="006400"/>
                </a:solidFill>
                <a:latin typeface="MS UI Gothic"/>
                <a:cs typeface="MS UI Gothic"/>
              </a:rPr>
              <a:t>● </a:t>
            </a:r>
            <a:r>
              <a:rPr sz="350" spc="10" dirty="0">
                <a:latin typeface="MS UI Gothic"/>
                <a:cs typeface="MS UI Gothic"/>
              </a:rPr>
              <a:t>●</a:t>
            </a:r>
            <a:r>
              <a:rPr sz="350" spc="-10" dirty="0">
                <a:latin typeface="MS UI Gothic"/>
                <a:cs typeface="MS UI Gothic"/>
              </a:rPr>
              <a:t> </a:t>
            </a:r>
            <a:r>
              <a:rPr sz="525" spc="15" baseline="15873" dirty="0">
                <a:latin typeface="MS UI Gothic"/>
                <a:cs typeface="MS UI Gothic"/>
              </a:rPr>
              <a:t>●</a:t>
            </a:r>
            <a:endParaRPr sz="525" baseline="15873">
              <a:latin typeface="MS UI Gothic"/>
              <a:cs typeface="MS UI Gothic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13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30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197732" y="309776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71708" y="309776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45684" y="309776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19660" y="309776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93636" y="309776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67612" y="309776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49861" y="2067025"/>
            <a:ext cx="108585" cy="97726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567055" algn="l"/>
                <a:tab pos="744855" algn="l"/>
                <a:tab pos="922655" algn="l"/>
              </a:tabLst>
            </a:pPr>
            <a:r>
              <a:rPr sz="550" dirty="0">
                <a:latin typeface="Arial"/>
                <a:cs typeface="Arial"/>
              </a:rPr>
              <a:t>−2    </a:t>
            </a:r>
            <a:r>
              <a:rPr sz="550" spc="-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−1     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0	1	2	3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84770" y="3275503"/>
            <a:ext cx="6286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x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2120" y="2513438"/>
            <a:ext cx="108585" cy="6286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50" dirty="0">
                <a:latin typeface="Arial"/>
                <a:cs typeface="Arial"/>
              </a:rPr>
              <a:t>y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50" y="24618"/>
            <a:ext cx="4591050" cy="4865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Parametric Methods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5250" y="434975"/>
            <a:ext cx="4514850" cy="29718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20000"/>
              </a:lnSpc>
            </a:pPr>
            <a:r>
              <a:rPr lang="en-US" sz="51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It reduces the problem of estimating f down to one of estimating a set of parameters.</a:t>
            </a:r>
          </a:p>
          <a:p>
            <a:pPr indent="457200">
              <a:lnSpc>
                <a:spcPct val="120000"/>
              </a:lnSpc>
            </a:pPr>
            <a:endParaRPr lang="en-US" sz="51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sz="51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They involve a two-step model based approach</a:t>
            </a:r>
          </a:p>
          <a:p>
            <a:pPr marL="0" lvl="1" indent="457200">
              <a:lnSpc>
                <a:spcPct val="120000"/>
              </a:lnSpc>
            </a:pPr>
            <a:endParaRPr lang="en-US" sz="51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 marL="0" lvl="1" indent="457200">
              <a:lnSpc>
                <a:spcPct val="120000"/>
              </a:lnSpc>
            </a:pPr>
            <a:r>
              <a:rPr lang="en-US" sz="5100" u="sng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STEP 1:</a:t>
            </a:r>
          </a:p>
          <a:p>
            <a:pPr marL="0" lvl="1" indent="457200">
              <a:lnSpc>
                <a:spcPct val="120000"/>
              </a:lnSpc>
            </a:pPr>
            <a:r>
              <a:rPr lang="en-US" sz="51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Make some assumption about the functional form of </a:t>
            </a:r>
            <a:r>
              <a:rPr lang="en-US" sz="5100" i="1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f</a:t>
            </a:r>
            <a:r>
              <a:rPr lang="en-US" sz="51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, i.e. come up with a model. The most common example is a linear model i.e.</a:t>
            </a:r>
          </a:p>
          <a:p>
            <a:pPr indent="457200">
              <a:lnSpc>
                <a:spcPct val="120000"/>
              </a:lnSpc>
            </a:pPr>
            <a:endParaRPr lang="en-US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 indent="457200">
              <a:lnSpc>
                <a:spcPct val="120000"/>
              </a:lnSpc>
            </a:pPr>
            <a:endParaRPr lang="en-US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	</a:t>
            </a:r>
          </a:p>
          <a:p>
            <a:pPr indent="457200">
              <a:lnSpc>
                <a:spcPct val="120000"/>
              </a:lnSpc>
            </a:pPr>
            <a:r>
              <a:rPr lang="en-US" sz="36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	</a:t>
            </a:r>
          </a:p>
          <a:p>
            <a:pPr indent="457200">
              <a:lnSpc>
                <a:spcPct val="120000"/>
              </a:lnSpc>
            </a:pPr>
            <a:r>
              <a:rPr lang="en-US" sz="4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However, in this course we will examine far more complicated, and flexible, models for </a:t>
            </a:r>
            <a:r>
              <a:rPr lang="en-US" sz="4400" i="1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f</a:t>
            </a:r>
            <a:r>
              <a:rPr lang="en-US" sz="4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. In a sense the more flexible the model the more realistic it is.</a:t>
            </a:r>
          </a:p>
          <a:p>
            <a:pPr indent="457200">
              <a:lnSpc>
                <a:spcPct val="120000"/>
              </a:lnSpc>
            </a:pPr>
            <a:endParaRPr lang="en-US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77345"/>
              </p:ext>
            </p:extLst>
          </p:nvPr>
        </p:nvGraphicFramePr>
        <p:xfrm>
          <a:off x="857250" y="2263775"/>
          <a:ext cx="3200400" cy="31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241300" progId="Equation.3">
                  <p:embed/>
                </p:oleObj>
              </mc:Choice>
              <mc:Fallback>
                <p:oleObj name="Equation" r:id="rId2" imgW="2451100" imgH="2413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263775"/>
                        <a:ext cx="3200400" cy="314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27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50" y="0"/>
            <a:ext cx="4591050" cy="434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Parametric Methods (cont.)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38124" y="587375"/>
            <a:ext cx="4276725" cy="27432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en-US" sz="1400" u="sng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STEP 2:</a:t>
            </a:r>
          </a:p>
          <a:p>
            <a:pPr indent="457200"/>
            <a:endParaRPr lang="en-US" sz="1400" u="sng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 indent="457200"/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Use the training data to fit the model i.e. estimate </a:t>
            </a:r>
            <a:r>
              <a:rPr lang="en-US" sz="1400" i="1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f</a:t>
            </a:r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or equivalently the unknown parameters such as  </a:t>
            </a:r>
          </a:p>
          <a:p>
            <a:pPr indent="457200"/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                       </a:t>
            </a:r>
            <a:r>
              <a:rPr lang="el-GR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β</a:t>
            </a:r>
            <a:r>
              <a:rPr lang="en-US" sz="1400" kern="0" baseline="-250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0</a:t>
            </a:r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,</a:t>
            </a:r>
            <a:r>
              <a:rPr lang="el-GR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β</a:t>
            </a:r>
            <a:r>
              <a:rPr lang="en-US" sz="1400" kern="0" baseline="-250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1</a:t>
            </a:r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,</a:t>
            </a:r>
            <a:r>
              <a:rPr lang="el-GR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β</a:t>
            </a:r>
            <a:r>
              <a:rPr lang="en-US" sz="1400" kern="0" baseline="-250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,…,</a:t>
            </a:r>
            <a:r>
              <a:rPr lang="el-GR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β</a:t>
            </a:r>
            <a:r>
              <a:rPr lang="en-US" sz="1400" kern="0" baseline="-250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p</a:t>
            </a:r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.</a:t>
            </a:r>
          </a:p>
          <a:p>
            <a:pPr indent="457200"/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	</a:t>
            </a:r>
          </a:p>
          <a:p>
            <a:pPr marL="0" lvl="2" indent="457200"/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The most common approach for estimating the parameters in a linear model is ordinary least squares (OLS).</a:t>
            </a:r>
          </a:p>
          <a:p>
            <a:pPr marL="0" lvl="2" indent="457200"/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However, this is only one way.</a:t>
            </a:r>
          </a:p>
          <a:p>
            <a:pPr marL="0" lvl="2" indent="457200"/>
            <a:r>
              <a:rPr lang="en-US" sz="14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We will see in the course that there are often superior approaches.</a:t>
            </a:r>
          </a:p>
          <a:p>
            <a:pPr indent="457200"/>
            <a:endParaRPr lang="en-US" sz="14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1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545" y="130175"/>
            <a:ext cx="4610100" cy="4651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Example: A Linear Regression Estimate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5250" y="968375"/>
            <a:ext cx="1466850" cy="1273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eorgia" panose="02040502050405020303" pitchFamily="18" charset="0"/>
              </a:rPr>
              <a:t>Even if the standard deviation is low we will still get a bad answer if we use the wrong model.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t="4396" r="17033" b="53446"/>
          <a:stretch/>
        </p:blipFill>
        <p:spPr bwMode="auto">
          <a:xfrm>
            <a:off x="1562099" y="600289"/>
            <a:ext cx="2552863" cy="212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0595" y="2858485"/>
                <a:ext cx="33528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0">
                          <a:latin typeface="Cambria Math" panose="02040503050406030204" pitchFamily="18" charset="0"/>
                        </a:rPr>
                        <m:t>⋅ⅇ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𝑑𝑢𝑐𝑎𝑡</m:t>
                      </m:r>
                      <m:r>
                        <a:rPr lang="en-US" sz="1200" i="0"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20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𝑠𝑒𝑛𝑖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𝑜𝑟𝑖𝑡𝑦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95" y="2858485"/>
                <a:ext cx="3352800" cy="184666"/>
              </a:xfrm>
              <a:prstGeom prst="rect">
                <a:avLst/>
              </a:prstGeom>
              <a:blipFill>
                <a:blip r:embed="rId3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3332205" y="2263775"/>
            <a:ext cx="1276350" cy="107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2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50" y="130175"/>
            <a:ext cx="4610100" cy="4651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Example: A Thin-Plate Spline Estimate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5250" y="892175"/>
            <a:ext cx="1219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2880">
              <a:spcBef>
                <a:spcPts val="0"/>
              </a:spcBef>
              <a:buNone/>
            </a:pPr>
            <a:r>
              <a:rPr lang="en-US" dirty="0">
                <a:latin typeface="Georgia" panose="02040502050405020303" pitchFamily="18" charset="0"/>
              </a:rPr>
              <a:t>Non-linear regression methods are more flexible and can potentially provide more accurate estimates.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t="5594" r="17421" b="54447"/>
          <a:stretch/>
        </p:blipFill>
        <p:spPr bwMode="auto">
          <a:xfrm>
            <a:off x="1543049" y="671511"/>
            <a:ext cx="2402449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3161913" y="2219325"/>
            <a:ext cx="14481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72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94" y="230388"/>
            <a:ext cx="3892334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A </a:t>
            </a:r>
            <a:r>
              <a:rPr sz="1100" spc="50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linear </a:t>
            </a:r>
            <a:r>
              <a:rPr sz="1100" spc="55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model</a:t>
            </a:r>
            <a:r>
              <a:rPr sz="1100" spc="55" dirty="0">
                <a:solidFill>
                  <a:schemeClr val="tx1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lang="en-CA" sz="900" b="0" i="1" spc="35" dirty="0">
                <a:solidFill>
                  <a:schemeClr val="tx1"/>
                </a:solidFill>
                <a:latin typeface="Georgia" panose="02040502050405020303" pitchFamily="18" charset="0"/>
                <a:cs typeface="Bookman Old Style"/>
              </a:rPr>
              <a:t>f</a:t>
            </a:r>
            <a:r>
              <a:rPr lang="en-CA" sz="1200" spc="52" baseline="15151" dirty="0">
                <a:solidFill>
                  <a:schemeClr val="tx1"/>
                </a:solidFill>
                <a:latin typeface="Georgia" panose="02040502050405020303" pitchFamily="18" charset="0"/>
                <a:cs typeface="PMingLiU"/>
              </a:rPr>
              <a:t>ˆ</a:t>
            </a:r>
            <a:r>
              <a:rPr sz="1200" b="0" i="1" spc="67" baseline="-25000" dirty="0">
                <a:solidFill>
                  <a:schemeClr val="tx1"/>
                </a:solidFill>
                <a:latin typeface="Georgia" panose="02040502050405020303" pitchFamily="18" charset="0"/>
                <a:cs typeface="Bookman Old Style"/>
              </a:rPr>
              <a:t>L</a:t>
            </a:r>
            <a:r>
              <a:rPr sz="1100" spc="45" dirty="0">
                <a:solidFill>
                  <a:schemeClr val="tx1"/>
                </a:solidFill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45" dirty="0">
                <a:solidFill>
                  <a:schemeClr val="tx1"/>
                </a:solidFill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45" dirty="0">
                <a:solidFill>
                  <a:schemeClr val="tx1"/>
                </a:solidFill>
                <a:latin typeface="Georgia" panose="02040502050405020303" pitchFamily="18" charset="0"/>
                <a:cs typeface="PMingLiU"/>
              </a:rPr>
              <a:t>) </a:t>
            </a:r>
            <a:r>
              <a:rPr sz="1100" spc="260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= </a:t>
            </a:r>
            <a:r>
              <a:rPr sz="1100" b="0" i="1" spc="-155" dirty="0">
                <a:solidFill>
                  <a:srgbClr val="000000"/>
                </a:solidFill>
                <a:latin typeface="Georgia" panose="02040502050405020303" pitchFamily="18" charset="0"/>
                <a:cs typeface="Bookman Old Style"/>
              </a:rPr>
              <a:t>β</a:t>
            </a:r>
            <a:r>
              <a:rPr sz="1650" spc="-232" baseline="15151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ˆ</a:t>
            </a:r>
            <a:r>
              <a:rPr sz="1200" spc="-232" baseline="-25000" dirty="0">
                <a:solidFill>
                  <a:srgbClr val="000000"/>
                </a:solidFill>
                <a:latin typeface="Georgia" panose="02040502050405020303" pitchFamily="18" charset="0"/>
                <a:cs typeface="Trebuchet MS"/>
              </a:rPr>
              <a:t>0</a:t>
            </a:r>
            <a:r>
              <a:rPr sz="1200" spc="-104" baseline="-25000" dirty="0">
                <a:solidFill>
                  <a:srgbClr val="000000"/>
                </a:solidFill>
                <a:latin typeface="Georgia" panose="02040502050405020303" pitchFamily="18" charset="0"/>
                <a:cs typeface="Trebuchet MS"/>
              </a:rPr>
              <a:t> </a:t>
            </a:r>
            <a:r>
              <a:rPr lang="en-US" sz="1200" spc="-104" baseline="-25000" dirty="0">
                <a:solidFill>
                  <a:srgbClr val="000000"/>
                </a:solidFill>
                <a:latin typeface="Georgia" panose="02040502050405020303" pitchFamily="18" charset="0"/>
                <a:cs typeface="Trebuchet MS"/>
              </a:rPr>
              <a:t> </a:t>
            </a:r>
            <a:r>
              <a:rPr lang="en-US" sz="1200" spc="-104" baseline="-10416" dirty="0">
                <a:solidFill>
                  <a:srgbClr val="000000"/>
                </a:solidFill>
                <a:latin typeface="Georgia" panose="02040502050405020303" pitchFamily="18" charset="0"/>
                <a:cs typeface="Trebuchet MS"/>
              </a:rPr>
              <a:t>  </a:t>
            </a:r>
            <a:r>
              <a:rPr sz="1100" spc="260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+ </a:t>
            </a:r>
            <a:r>
              <a:rPr sz="1100" b="0" i="1" spc="-70" dirty="0">
                <a:solidFill>
                  <a:srgbClr val="000000"/>
                </a:solidFill>
                <a:latin typeface="Georgia" panose="02040502050405020303" pitchFamily="18" charset="0"/>
                <a:cs typeface="Bookman Old Style"/>
              </a:rPr>
              <a:t>β</a:t>
            </a:r>
            <a:r>
              <a:rPr sz="1650" spc="-104" baseline="15151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ˆ</a:t>
            </a:r>
            <a:r>
              <a:rPr sz="1200" spc="-104" baseline="-10416" dirty="0">
                <a:solidFill>
                  <a:srgbClr val="000000"/>
                </a:solidFill>
                <a:latin typeface="Georgia" panose="02040502050405020303" pitchFamily="18" charset="0"/>
                <a:cs typeface="Trebuchet MS"/>
              </a:rPr>
              <a:t>1</a:t>
            </a:r>
            <a:r>
              <a:rPr lang="en-US" sz="1200" spc="-104" baseline="-10416" dirty="0">
                <a:solidFill>
                  <a:srgbClr val="000000"/>
                </a:solidFill>
                <a:latin typeface="Georgia" panose="02040502050405020303" pitchFamily="18" charset="0"/>
                <a:cs typeface="Trebuchet MS"/>
              </a:rPr>
              <a:t>  </a:t>
            </a:r>
            <a:r>
              <a:rPr sz="1100" b="0" i="1" spc="-70" dirty="0">
                <a:solidFill>
                  <a:srgbClr val="000000"/>
                </a:solidFill>
                <a:latin typeface="Georgia" panose="02040502050405020303" pitchFamily="18" charset="0"/>
                <a:cs typeface="Bookman Old Style"/>
              </a:rPr>
              <a:t>X</a:t>
            </a:r>
            <a:r>
              <a:rPr lang="en-US" sz="1100" b="0" i="1" spc="-70" dirty="0">
                <a:solidFill>
                  <a:srgbClr val="000000"/>
                </a:solidFill>
                <a:latin typeface="Georgia" panose="02040502050405020303" pitchFamily="18" charset="0"/>
                <a:cs typeface="Bookman Old Style"/>
              </a:rPr>
              <a:t>.  </a:t>
            </a:r>
            <a:r>
              <a:rPr sz="1100" b="0" i="1" spc="-70" dirty="0">
                <a:solidFill>
                  <a:srgbClr val="000000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0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gives </a:t>
            </a:r>
            <a:r>
              <a:rPr sz="1100" spc="85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a </a:t>
            </a:r>
            <a:r>
              <a:rPr sz="1100" spc="55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reasonable </a:t>
            </a:r>
            <a:r>
              <a:rPr sz="1100" spc="35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fit</a:t>
            </a:r>
            <a:r>
              <a:rPr lang="en-US" sz="1100" spc="35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-145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solidFill>
                  <a:srgbClr val="000000"/>
                </a:solidFill>
                <a:latin typeface="Georgia" panose="02040502050405020303" pitchFamily="18" charset="0"/>
                <a:cs typeface="PMingLiU"/>
              </a:rPr>
              <a:t>here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8336" y="769890"/>
            <a:ext cx="120650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0" spc="-8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120" baseline="-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-22222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3642" y="1010163"/>
            <a:ext cx="130810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375" spc="30" baseline="-22222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37" baseline="-22222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5475" y="1007756"/>
            <a:ext cx="349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0433" y="1057237"/>
            <a:ext cx="349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4586" y="1210306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7056" y="817565"/>
            <a:ext cx="119380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" spc="-127" baseline="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-85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5102" y="1018402"/>
            <a:ext cx="69215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955">
              <a:lnSpc>
                <a:spcPts val="265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  <a:p>
            <a:pPr marL="12700">
              <a:lnSpc>
                <a:spcPts val="265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2037" y="1003081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4390" y="799421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6072" y="874313"/>
            <a:ext cx="22034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" spc="30" baseline="-33333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89" baseline="-33333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-25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37" baseline="-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37" baseline="11111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11111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2437" y="1142126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9865" y="934948"/>
            <a:ext cx="21399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375" spc="30" baseline="-33333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375" spc="30" baseline="-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142" baseline="-11111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-5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75" baseline="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22222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9422" y="1073205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5254" y="1015301"/>
            <a:ext cx="19367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-10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37" baseline="22222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37" baseline="44444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44444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3130" y="1069456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7560" y="834229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0873" y="1190264"/>
            <a:ext cx="34480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114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-22" baseline="-22222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-15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3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44" baseline="-11111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-11111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0909" y="791951"/>
            <a:ext cx="76835" cy="110928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  <a:p>
            <a:pPr marL="29209">
              <a:lnSpc>
                <a:spcPct val="100000"/>
              </a:lnSpc>
              <a:spcBef>
                <a:spcPts val="7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6893" y="613239"/>
            <a:ext cx="2692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">
              <a:latin typeface="Georgia" panose="02040502050405020303" pitchFamily="18" charset="0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25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11111">
              <a:latin typeface="Georgia" panose="02040502050405020303" pitchFamily="18" charset="0"/>
              <a:cs typeface="MS UI Gothic"/>
            </a:endParaRPr>
          </a:p>
          <a:p>
            <a:pPr marL="3810" algn="ctr">
              <a:lnSpc>
                <a:spcPts val="280"/>
              </a:lnSpc>
              <a:spcBef>
                <a:spcPts val="195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  <a:p>
            <a:pPr marL="182880" algn="ctr">
              <a:lnSpc>
                <a:spcPts val="280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4361" y="1176007"/>
            <a:ext cx="28765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250" spc="20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375" spc="30" baseline="-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-22222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46953" y="1053700"/>
            <a:ext cx="87630" cy="13529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  <a:p>
            <a:pPr marL="40005">
              <a:lnSpc>
                <a:spcPct val="100000"/>
              </a:lnSpc>
              <a:spcBef>
                <a:spcPts val="155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72952" y="1125787"/>
            <a:ext cx="16446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15" baseline="11111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5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7" baseline="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22222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76826" y="1118705"/>
            <a:ext cx="331470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375" spc="30" baseline="-33333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375" spc="30" baseline="-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127" baseline="-11111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30" baseline="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22222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64670" y="863574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79279" y="1092970"/>
            <a:ext cx="35750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84480" algn="l"/>
              </a:tabLst>
            </a:pP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30" baseline="11111" dirty="0">
                <a:latin typeface="Georgia" panose="02040502050405020303" pitchFamily="18" charset="0"/>
                <a:cs typeface="Times New Roman"/>
              </a:rPr>
              <a:t>	</a:t>
            </a: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9311" y="960822"/>
            <a:ext cx="349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58475" y="815696"/>
            <a:ext cx="188595" cy="1417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Georgia" panose="02040502050405020303" pitchFamily="18" charset="0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Georgia" panose="02040502050405020303" pitchFamily="18" charset="0"/>
              <a:cs typeface="MS UI Gothic"/>
            </a:endParaRPr>
          </a:p>
          <a:p>
            <a:pPr marL="38100">
              <a:lnSpc>
                <a:spcPct val="100000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-20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11111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96127" y="1058579"/>
            <a:ext cx="25717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75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30" baseline="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22222">
              <a:latin typeface="Georgia" panose="02040502050405020303" pitchFamily="18" charset="0"/>
              <a:cs typeface="MS UI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93961" y="536416"/>
            <a:ext cx="2068195" cy="901700"/>
            <a:chOff x="1393961" y="536416"/>
            <a:chExt cx="2068195" cy="901700"/>
          </a:xfrm>
        </p:grpSpPr>
        <p:sp>
          <p:nvSpPr>
            <p:cNvPr id="32" name="object 32"/>
            <p:cNvSpPr/>
            <p:nvPr/>
          </p:nvSpPr>
          <p:spPr>
            <a:xfrm>
              <a:off x="1393961" y="538152"/>
              <a:ext cx="2066289" cy="900430"/>
            </a:xfrm>
            <a:custGeom>
              <a:avLst/>
              <a:gdLst/>
              <a:ahLst/>
              <a:cxnLst/>
              <a:rect l="l" t="t" r="r" b="b"/>
              <a:pathLst>
                <a:path w="2066289" h="900430">
                  <a:moveTo>
                    <a:pt x="108634" y="866481"/>
                  </a:moveTo>
                  <a:lnTo>
                    <a:pt x="1990917" y="866481"/>
                  </a:lnTo>
                </a:path>
                <a:path w="2066289" h="900430">
                  <a:moveTo>
                    <a:pt x="108634" y="866481"/>
                  </a:moveTo>
                  <a:lnTo>
                    <a:pt x="108634" y="899807"/>
                  </a:lnTo>
                </a:path>
                <a:path w="2066289" h="900430">
                  <a:moveTo>
                    <a:pt x="485081" y="866481"/>
                  </a:moveTo>
                  <a:lnTo>
                    <a:pt x="485081" y="899807"/>
                  </a:lnTo>
                </a:path>
                <a:path w="2066289" h="900430">
                  <a:moveTo>
                    <a:pt x="861529" y="866481"/>
                  </a:moveTo>
                  <a:lnTo>
                    <a:pt x="861529" y="899807"/>
                  </a:lnTo>
                </a:path>
                <a:path w="2066289" h="900430">
                  <a:moveTo>
                    <a:pt x="1238022" y="866481"/>
                  </a:moveTo>
                  <a:lnTo>
                    <a:pt x="1238022" y="899807"/>
                  </a:lnTo>
                </a:path>
                <a:path w="2066289" h="900430">
                  <a:moveTo>
                    <a:pt x="1614470" y="866481"/>
                  </a:moveTo>
                  <a:lnTo>
                    <a:pt x="1614470" y="899807"/>
                  </a:lnTo>
                </a:path>
                <a:path w="2066289" h="900430">
                  <a:moveTo>
                    <a:pt x="1990917" y="866481"/>
                  </a:moveTo>
                  <a:lnTo>
                    <a:pt x="1990917" y="899807"/>
                  </a:lnTo>
                </a:path>
                <a:path w="2066289" h="900430">
                  <a:moveTo>
                    <a:pt x="33326" y="834405"/>
                  </a:moveTo>
                  <a:lnTo>
                    <a:pt x="33326" y="32076"/>
                  </a:lnTo>
                </a:path>
                <a:path w="2066289" h="900430">
                  <a:moveTo>
                    <a:pt x="33326" y="834405"/>
                  </a:moveTo>
                  <a:lnTo>
                    <a:pt x="0" y="834405"/>
                  </a:lnTo>
                </a:path>
                <a:path w="2066289" h="900430">
                  <a:moveTo>
                    <a:pt x="33326" y="673930"/>
                  </a:moveTo>
                  <a:lnTo>
                    <a:pt x="0" y="673930"/>
                  </a:lnTo>
                </a:path>
                <a:path w="2066289" h="900430">
                  <a:moveTo>
                    <a:pt x="33326" y="513455"/>
                  </a:moveTo>
                  <a:lnTo>
                    <a:pt x="0" y="513455"/>
                  </a:lnTo>
                </a:path>
                <a:path w="2066289" h="900430">
                  <a:moveTo>
                    <a:pt x="33326" y="353026"/>
                  </a:moveTo>
                  <a:lnTo>
                    <a:pt x="0" y="353026"/>
                  </a:lnTo>
                </a:path>
                <a:path w="2066289" h="900430">
                  <a:moveTo>
                    <a:pt x="33326" y="192551"/>
                  </a:moveTo>
                  <a:lnTo>
                    <a:pt x="0" y="192551"/>
                  </a:lnTo>
                </a:path>
                <a:path w="2066289" h="900430">
                  <a:moveTo>
                    <a:pt x="33326" y="32076"/>
                  </a:moveTo>
                  <a:lnTo>
                    <a:pt x="0" y="32076"/>
                  </a:lnTo>
                </a:path>
                <a:path w="2066289" h="900430">
                  <a:moveTo>
                    <a:pt x="33326" y="866481"/>
                  </a:moveTo>
                  <a:lnTo>
                    <a:pt x="2066225" y="866481"/>
                  </a:lnTo>
                  <a:lnTo>
                    <a:pt x="2066225" y="0"/>
                  </a:lnTo>
                  <a:lnTo>
                    <a:pt x="33326" y="0"/>
                  </a:lnTo>
                  <a:lnTo>
                    <a:pt x="33326" y="866481"/>
                  </a:lnTo>
                </a:path>
              </a:pathLst>
            </a:custGeom>
            <a:ln w="3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631984" y="538152"/>
              <a:ext cx="0" cy="866775"/>
            </a:xfrm>
            <a:custGeom>
              <a:avLst/>
              <a:gdLst/>
              <a:ahLst/>
              <a:cxnLst/>
              <a:rect l="l" t="t" r="r" b="b"/>
              <a:pathLst>
                <a:path h="866775">
                  <a:moveTo>
                    <a:pt x="0" y="866481"/>
                  </a:moveTo>
                  <a:lnTo>
                    <a:pt x="0" y="0"/>
                  </a:lnTo>
                </a:path>
              </a:pathLst>
            </a:custGeom>
            <a:ln w="34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758837" y="844985"/>
              <a:ext cx="1393190" cy="453390"/>
            </a:xfrm>
            <a:custGeom>
              <a:avLst/>
              <a:gdLst/>
              <a:ahLst/>
              <a:cxnLst/>
              <a:rect l="l" t="t" r="r" b="b"/>
              <a:pathLst>
                <a:path w="1393189" h="453390">
                  <a:moveTo>
                    <a:pt x="0" y="452820"/>
                  </a:moveTo>
                  <a:lnTo>
                    <a:pt x="18792" y="446710"/>
                  </a:lnTo>
                  <a:lnTo>
                    <a:pt x="37630" y="440554"/>
                  </a:lnTo>
                  <a:lnTo>
                    <a:pt x="56469" y="434444"/>
                  </a:lnTo>
                  <a:lnTo>
                    <a:pt x="75261" y="428334"/>
                  </a:lnTo>
                  <a:lnTo>
                    <a:pt x="94100" y="422224"/>
                  </a:lnTo>
                  <a:lnTo>
                    <a:pt x="112938" y="416114"/>
                  </a:lnTo>
                  <a:lnTo>
                    <a:pt x="131731" y="409958"/>
                  </a:lnTo>
                  <a:lnTo>
                    <a:pt x="150569" y="403849"/>
                  </a:lnTo>
                  <a:lnTo>
                    <a:pt x="169408" y="397739"/>
                  </a:lnTo>
                  <a:lnTo>
                    <a:pt x="188200" y="391629"/>
                  </a:lnTo>
                  <a:lnTo>
                    <a:pt x="207039" y="385519"/>
                  </a:lnTo>
                  <a:lnTo>
                    <a:pt x="225877" y="379409"/>
                  </a:lnTo>
                  <a:lnTo>
                    <a:pt x="244670" y="373253"/>
                  </a:lnTo>
                  <a:lnTo>
                    <a:pt x="263508" y="367143"/>
                  </a:lnTo>
                  <a:lnTo>
                    <a:pt x="282347" y="361034"/>
                  </a:lnTo>
                  <a:lnTo>
                    <a:pt x="301139" y="354924"/>
                  </a:lnTo>
                  <a:lnTo>
                    <a:pt x="319978" y="348814"/>
                  </a:lnTo>
                  <a:lnTo>
                    <a:pt x="338816" y="342658"/>
                  </a:lnTo>
                  <a:lnTo>
                    <a:pt x="357608" y="336548"/>
                  </a:lnTo>
                  <a:lnTo>
                    <a:pt x="376447" y="330438"/>
                  </a:lnTo>
                  <a:lnTo>
                    <a:pt x="395286" y="324328"/>
                  </a:lnTo>
                  <a:lnTo>
                    <a:pt x="414078" y="318219"/>
                  </a:lnTo>
                  <a:lnTo>
                    <a:pt x="432916" y="312063"/>
                  </a:lnTo>
                  <a:lnTo>
                    <a:pt x="451755" y="305953"/>
                  </a:lnTo>
                  <a:lnTo>
                    <a:pt x="470547" y="299843"/>
                  </a:lnTo>
                  <a:lnTo>
                    <a:pt x="489386" y="293733"/>
                  </a:lnTo>
                  <a:lnTo>
                    <a:pt x="508224" y="287623"/>
                  </a:lnTo>
                  <a:lnTo>
                    <a:pt x="527017" y="281467"/>
                  </a:lnTo>
                  <a:lnTo>
                    <a:pt x="545855" y="275357"/>
                  </a:lnTo>
                  <a:lnTo>
                    <a:pt x="564694" y="269248"/>
                  </a:lnTo>
                  <a:lnTo>
                    <a:pt x="583486" y="263138"/>
                  </a:lnTo>
                  <a:lnTo>
                    <a:pt x="602325" y="257028"/>
                  </a:lnTo>
                  <a:lnTo>
                    <a:pt x="621163" y="250872"/>
                  </a:lnTo>
                  <a:lnTo>
                    <a:pt x="639956" y="244762"/>
                  </a:lnTo>
                  <a:lnTo>
                    <a:pt x="658794" y="238652"/>
                  </a:lnTo>
                  <a:lnTo>
                    <a:pt x="677633" y="232542"/>
                  </a:lnTo>
                  <a:lnTo>
                    <a:pt x="696425" y="226433"/>
                  </a:lnTo>
                  <a:lnTo>
                    <a:pt x="715264" y="220277"/>
                  </a:lnTo>
                  <a:lnTo>
                    <a:pt x="734102" y="214167"/>
                  </a:lnTo>
                  <a:lnTo>
                    <a:pt x="752894" y="208057"/>
                  </a:lnTo>
                  <a:lnTo>
                    <a:pt x="771733" y="201947"/>
                  </a:lnTo>
                  <a:lnTo>
                    <a:pt x="790572" y="195837"/>
                  </a:lnTo>
                  <a:lnTo>
                    <a:pt x="809364" y="189681"/>
                  </a:lnTo>
                  <a:lnTo>
                    <a:pt x="828202" y="183571"/>
                  </a:lnTo>
                  <a:lnTo>
                    <a:pt x="847041" y="177462"/>
                  </a:lnTo>
                  <a:lnTo>
                    <a:pt x="865833" y="171352"/>
                  </a:lnTo>
                  <a:lnTo>
                    <a:pt x="884672" y="165242"/>
                  </a:lnTo>
                  <a:lnTo>
                    <a:pt x="903510" y="159132"/>
                  </a:lnTo>
                  <a:lnTo>
                    <a:pt x="922303" y="152976"/>
                  </a:lnTo>
                  <a:lnTo>
                    <a:pt x="941141" y="146866"/>
                  </a:lnTo>
                  <a:lnTo>
                    <a:pt x="959980" y="140756"/>
                  </a:lnTo>
                  <a:lnTo>
                    <a:pt x="978772" y="134647"/>
                  </a:lnTo>
                  <a:lnTo>
                    <a:pt x="997611" y="128537"/>
                  </a:lnTo>
                  <a:lnTo>
                    <a:pt x="1016449" y="122381"/>
                  </a:lnTo>
                  <a:lnTo>
                    <a:pt x="1035242" y="116271"/>
                  </a:lnTo>
                  <a:lnTo>
                    <a:pt x="1054080" y="110161"/>
                  </a:lnTo>
                  <a:lnTo>
                    <a:pt x="1072919" y="104051"/>
                  </a:lnTo>
                  <a:lnTo>
                    <a:pt x="1091711" y="97942"/>
                  </a:lnTo>
                  <a:lnTo>
                    <a:pt x="1110550" y="91785"/>
                  </a:lnTo>
                  <a:lnTo>
                    <a:pt x="1129388" y="85676"/>
                  </a:lnTo>
                  <a:lnTo>
                    <a:pt x="1148180" y="79566"/>
                  </a:lnTo>
                  <a:lnTo>
                    <a:pt x="1167019" y="73456"/>
                  </a:lnTo>
                  <a:lnTo>
                    <a:pt x="1185858" y="67346"/>
                  </a:lnTo>
                  <a:lnTo>
                    <a:pt x="1204650" y="61190"/>
                  </a:lnTo>
                  <a:lnTo>
                    <a:pt x="1223488" y="55080"/>
                  </a:lnTo>
                  <a:lnTo>
                    <a:pt x="1242327" y="48971"/>
                  </a:lnTo>
                  <a:lnTo>
                    <a:pt x="1261119" y="42861"/>
                  </a:lnTo>
                  <a:lnTo>
                    <a:pt x="1279958" y="36751"/>
                  </a:lnTo>
                  <a:lnTo>
                    <a:pt x="1298796" y="30595"/>
                  </a:lnTo>
                  <a:lnTo>
                    <a:pt x="1317589" y="24485"/>
                  </a:lnTo>
                  <a:lnTo>
                    <a:pt x="1336427" y="18375"/>
                  </a:lnTo>
                  <a:lnTo>
                    <a:pt x="1355266" y="12265"/>
                  </a:lnTo>
                  <a:lnTo>
                    <a:pt x="1374058" y="6156"/>
                  </a:lnTo>
                  <a:lnTo>
                    <a:pt x="1392897" y="0"/>
                  </a:lnTo>
                </a:path>
              </a:pathLst>
            </a:custGeom>
            <a:ln w="34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75601" y="974384"/>
            <a:ext cx="330200" cy="812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r>
              <a:rPr sz="350" spc="10" dirty="0">
                <a:solidFill>
                  <a:srgbClr val="0000FF"/>
                </a:solidFill>
                <a:latin typeface="Georgia" panose="02040502050405020303" pitchFamily="18" charset="0"/>
                <a:cs typeface="MS UI Gothic"/>
              </a:rPr>
              <a:t>● </a:t>
            </a:r>
            <a:r>
              <a:rPr sz="375" spc="-75" baseline="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-5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-30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52" baseline="33333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52" baseline="44444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44444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9194" y="1456364"/>
            <a:ext cx="3643629" cy="599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25475" algn="ctr">
              <a:lnSpc>
                <a:spcPct val="100000"/>
              </a:lnSpc>
              <a:spcBef>
                <a:spcPts val="135"/>
              </a:spcBef>
              <a:tabLst>
                <a:tab pos="1002030" algn="l"/>
                <a:tab pos="1378585" algn="l"/>
                <a:tab pos="1755139" algn="l"/>
                <a:tab pos="2131695" algn="l"/>
                <a:tab pos="2507615" algn="l"/>
              </a:tabLst>
            </a:pPr>
            <a:r>
              <a:rPr sz="400" spc="20" dirty="0">
                <a:latin typeface="Georgia" panose="02040502050405020303" pitchFamily="18" charset="0"/>
                <a:cs typeface="Arial"/>
              </a:rPr>
              <a:t>1	2	3	4	5	6</a:t>
            </a:r>
            <a:endParaRPr sz="400" dirty="0"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 dirty="0">
              <a:latin typeface="Georgia" panose="02040502050405020303" pitchFamily="18" charset="0"/>
              <a:cs typeface="Arial"/>
            </a:endParaRPr>
          </a:p>
          <a:p>
            <a:pPr marL="625475" algn="ctr">
              <a:lnSpc>
                <a:spcPct val="100000"/>
              </a:lnSpc>
              <a:spcBef>
                <a:spcPts val="5"/>
              </a:spcBef>
            </a:pPr>
            <a:r>
              <a:rPr sz="400" spc="15" dirty="0">
                <a:latin typeface="Georgia" panose="02040502050405020303" pitchFamily="18" charset="0"/>
                <a:cs typeface="Arial"/>
              </a:rPr>
              <a:t>x</a:t>
            </a:r>
            <a:endParaRPr sz="400" dirty="0">
              <a:latin typeface="Georgia" panose="02040502050405020303" pitchFamily="18" charset="0"/>
              <a:cs typeface="Arial"/>
            </a:endParaRPr>
          </a:p>
          <a:p>
            <a:pPr marL="50800" marR="43180">
              <a:lnSpc>
                <a:spcPct val="102600"/>
              </a:lnSpc>
              <a:spcBef>
                <a:spcPts val="245"/>
              </a:spcBef>
            </a:pPr>
            <a:r>
              <a:rPr sz="1100" spc="70" dirty="0">
                <a:latin typeface="Georgia" panose="02040502050405020303" pitchFamily="18" charset="0"/>
                <a:cs typeface="PMingLiU"/>
              </a:rPr>
              <a:t>A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quadratic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model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3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lang="en-CA" sz="1650" spc="52" baseline="15151" dirty="0">
                <a:latin typeface="Georgia" panose="02040502050405020303" pitchFamily="18" charset="0"/>
                <a:cs typeface="PMingLiU"/>
              </a:rPr>
              <a:t>ˆ</a:t>
            </a:r>
            <a:r>
              <a:rPr sz="1200" b="0" i="1" spc="52" baseline="-10416" dirty="0">
                <a:latin typeface="Georgia" panose="02040502050405020303" pitchFamily="18" charset="0"/>
                <a:cs typeface="Bookman Old Style"/>
              </a:rPr>
              <a:t>Q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3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-155" dirty="0">
                <a:latin typeface="Georgia" panose="02040502050405020303" pitchFamily="18" charset="0"/>
                <a:cs typeface="Bookman Old Style"/>
              </a:rPr>
              <a:t>β</a:t>
            </a:r>
            <a:r>
              <a:rPr lang="en-US" sz="1100" b="0" i="1" spc="-15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650" spc="-232" baseline="15151" dirty="0">
                <a:latin typeface="Georgia" panose="02040502050405020303" pitchFamily="18" charset="0"/>
                <a:cs typeface="PMingLiU"/>
              </a:rPr>
              <a:t>ˆ</a:t>
            </a:r>
            <a:r>
              <a:rPr sz="1200" spc="-232" baseline="-10416" dirty="0">
                <a:latin typeface="Georgia" panose="02040502050405020303" pitchFamily="18" charset="0"/>
                <a:cs typeface="Trebuchet MS"/>
              </a:rPr>
              <a:t>0</a:t>
            </a:r>
            <a:r>
              <a:rPr sz="1200" spc="-172" baseline="-10416" dirty="0">
                <a:latin typeface="Georgia" panose="02040502050405020303" pitchFamily="18" charset="0"/>
                <a:cs typeface="Trebuchet MS"/>
              </a:rPr>
              <a:t> </a:t>
            </a:r>
            <a:r>
              <a:rPr lang="en-US" sz="1200" spc="-172" baseline="-10416" dirty="0">
                <a:latin typeface="Georgia" panose="02040502050405020303" pitchFamily="18" charset="0"/>
                <a:cs typeface="Trebuchet MS"/>
              </a:rPr>
              <a:t> 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+</a:t>
            </a:r>
            <a:r>
              <a:rPr sz="1100" spc="-4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-70" dirty="0">
                <a:latin typeface="Georgia" panose="02040502050405020303" pitchFamily="18" charset="0"/>
                <a:cs typeface="Bookman Old Style"/>
              </a:rPr>
              <a:t>β</a:t>
            </a:r>
            <a:r>
              <a:rPr sz="1650" spc="-104" baseline="15151" dirty="0">
                <a:latin typeface="Georgia" panose="02040502050405020303" pitchFamily="18" charset="0"/>
                <a:cs typeface="PMingLiU"/>
              </a:rPr>
              <a:t>ˆ</a:t>
            </a:r>
            <a:r>
              <a:rPr sz="1200" spc="-104" baseline="-10416" dirty="0">
                <a:latin typeface="Georgia" panose="02040502050405020303" pitchFamily="18" charset="0"/>
                <a:cs typeface="Trebuchet MS"/>
              </a:rPr>
              <a:t>1</a:t>
            </a:r>
            <a:r>
              <a:rPr lang="en-US" sz="1200" spc="-104" baseline="-10416" dirty="0">
                <a:latin typeface="Georgia" panose="02040502050405020303" pitchFamily="18" charset="0"/>
                <a:cs typeface="Trebuchet MS"/>
              </a:rPr>
              <a:t>  </a:t>
            </a:r>
            <a:r>
              <a:rPr sz="1100" b="0" i="1" spc="-7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+</a:t>
            </a:r>
            <a:r>
              <a:rPr sz="1100" spc="-4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-40" dirty="0">
                <a:latin typeface="Georgia" panose="02040502050405020303" pitchFamily="18" charset="0"/>
                <a:cs typeface="Bookman Old Style"/>
              </a:rPr>
              <a:t>β</a:t>
            </a:r>
            <a:r>
              <a:rPr sz="1650" spc="-60" baseline="15151" dirty="0">
                <a:latin typeface="Georgia" panose="02040502050405020303" pitchFamily="18" charset="0"/>
                <a:cs typeface="PMingLiU"/>
              </a:rPr>
              <a:t>ˆ</a:t>
            </a:r>
            <a:r>
              <a:rPr sz="1200" spc="-60" baseline="-10416" dirty="0">
                <a:latin typeface="Georgia" panose="02040502050405020303" pitchFamily="18" charset="0"/>
                <a:cs typeface="Trebuchet MS"/>
              </a:rPr>
              <a:t>2</a:t>
            </a:r>
            <a:r>
              <a:rPr lang="en-US" sz="1200" spc="-60" baseline="-10416" dirty="0">
                <a:latin typeface="Georgia" panose="02040502050405020303" pitchFamily="18" charset="0"/>
                <a:cs typeface="Trebuchet MS"/>
              </a:rPr>
              <a:t>  </a:t>
            </a:r>
            <a:r>
              <a:rPr sz="1100" b="0" i="1" spc="-4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lang="en-US" sz="1100" b="0" i="1" spc="-4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200" spc="-60" baseline="27777" dirty="0">
                <a:latin typeface="Georgia" panose="02040502050405020303" pitchFamily="18" charset="0"/>
                <a:cs typeface="Trebuchet MS"/>
              </a:rPr>
              <a:t>2</a:t>
            </a:r>
            <a:r>
              <a:rPr sz="1200" spc="-37" baseline="27777" dirty="0">
                <a:latin typeface="Georgia" panose="02040502050405020303" pitchFamily="18" charset="0"/>
                <a:cs typeface="Trebuchet MS"/>
              </a:rPr>
              <a:t>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fits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slightly 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better.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84322" y="542097"/>
            <a:ext cx="61555" cy="8750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9905" algn="l"/>
                <a:tab pos="670560" algn="l"/>
                <a:tab pos="830580" algn="l"/>
              </a:tabLst>
            </a:pPr>
            <a:r>
              <a:rPr sz="400" dirty="0">
                <a:latin typeface="Georgia" panose="02040502050405020303" pitchFamily="18" charset="0"/>
                <a:cs typeface="Arial"/>
              </a:rPr>
              <a:t>−2      </a:t>
            </a:r>
            <a:r>
              <a:rPr sz="400" spc="-15" dirty="0">
                <a:latin typeface="Georgia" panose="02040502050405020303" pitchFamily="18" charset="0"/>
                <a:cs typeface="Arial"/>
              </a:rPr>
              <a:t> </a:t>
            </a:r>
            <a:r>
              <a:rPr sz="400" dirty="0">
                <a:latin typeface="Georgia" panose="02040502050405020303" pitchFamily="18" charset="0"/>
                <a:cs typeface="Arial"/>
              </a:rPr>
              <a:t>−1        0	1	2	3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51018" y="944807"/>
            <a:ext cx="61555" cy="53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y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93642" y="2533363"/>
            <a:ext cx="130810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375" spc="30" baseline="-22222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37" baseline="-22222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0433" y="2580436"/>
            <a:ext cx="349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74586" y="2733506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17056" y="2340765"/>
            <a:ext cx="119380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" spc="-127" baseline="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-85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25102" y="2541602"/>
            <a:ext cx="69215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955">
              <a:lnSpc>
                <a:spcPts val="265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  <a:p>
            <a:pPr marL="12700">
              <a:lnSpc>
                <a:spcPts val="265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52037" y="2526281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32437" y="2665326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07165" y="2458148"/>
            <a:ext cx="23939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" spc="30" baseline="-33333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375" spc="30" baseline="-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157" baseline="-11111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-5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75" baseline="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22222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85254" y="2538501"/>
            <a:ext cx="19367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-10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37" baseline="22222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37" baseline="44444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44444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43411" y="2489761"/>
            <a:ext cx="26225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" spc="-75" baseline="-22222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75" baseline="-33333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37" baseline="-33333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35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52" baseline="11111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11111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34253" y="2596405"/>
            <a:ext cx="22796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172" baseline="11111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23130" y="2592656"/>
            <a:ext cx="603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62160" y="2368028"/>
            <a:ext cx="27114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" spc="30" baseline="22222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97" baseline="22222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50873" y="2713464"/>
            <a:ext cx="34480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114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-22" baseline="-22222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-15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3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44" baseline="-11111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-11111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74390" y="2322621"/>
            <a:ext cx="31686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8605" algn="l"/>
              </a:tabLst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20" dirty="0">
                <a:latin typeface="Georgia" panose="02040502050405020303" pitchFamily="18" charset="0"/>
                <a:cs typeface="Times New Roman"/>
              </a:rPr>
              <a:t>	</a:t>
            </a: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65636" y="2136438"/>
            <a:ext cx="46291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">
              <a:latin typeface="Georgia" panose="02040502050405020303" pitchFamily="18" charset="0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25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11111">
              <a:latin typeface="Georgia" panose="02040502050405020303" pitchFamily="18" charset="0"/>
              <a:cs typeface="MS UI Gothic"/>
            </a:endParaRPr>
          </a:p>
          <a:p>
            <a:pPr marL="300355">
              <a:lnSpc>
                <a:spcPts val="280"/>
              </a:lnSpc>
              <a:spcBef>
                <a:spcPts val="195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  <a:p>
            <a:pPr marL="389890">
              <a:lnSpc>
                <a:spcPts val="280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250" spc="-8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120" baseline="-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-22222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14361" y="2699207"/>
            <a:ext cx="28765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250" spc="20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375" spc="30" baseline="-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-22222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87008" y="2650421"/>
            <a:ext cx="349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72952" y="2648987"/>
            <a:ext cx="16446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15" baseline="11111" dirty="0">
                <a:latin typeface="Georgia" panose="02040502050405020303" pitchFamily="18" charset="0"/>
                <a:cs typeface="MS UI Gothic"/>
              </a:rPr>
              <a:t> </a:t>
            </a:r>
            <a:r>
              <a:rPr sz="250" spc="5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7" baseline="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22222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76826" y="2641905"/>
            <a:ext cx="331470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375" spc="30" baseline="-33333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375" spc="30" baseline="-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127" baseline="-11111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30" baseline="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22222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39270" y="2404409"/>
            <a:ext cx="250190" cy="666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190"/>
              </a:lnSpc>
              <a:spcBef>
                <a:spcPts val="120"/>
              </a:spcBef>
            </a:pPr>
            <a:r>
              <a:rPr sz="375" spc="30" baseline="33333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135" baseline="33333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-37" baseline="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-25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-37" baseline="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22222">
              <a:latin typeface="Georgia" panose="02040502050405020303" pitchFamily="18" charset="0"/>
              <a:cs typeface="MS UI Gothic"/>
            </a:endParaRPr>
          </a:p>
          <a:p>
            <a:pPr marL="54610">
              <a:lnSpc>
                <a:spcPts val="190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79279" y="2616169"/>
            <a:ext cx="35750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84480" algn="l"/>
              </a:tabLst>
            </a:pP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375" spc="30" baseline="11111" dirty="0">
                <a:latin typeface="Georgia" panose="02040502050405020303" pitchFamily="18" charset="0"/>
                <a:cs typeface="Times New Roman"/>
              </a:rPr>
              <a:t>	</a:t>
            </a: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59311" y="2484022"/>
            <a:ext cx="3492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58475" y="2338895"/>
            <a:ext cx="188595" cy="1417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Georgia" panose="02040502050405020303" pitchFamily="18" charset="0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endParaRPr sz="250">
              <a:latin typeface="Georgia" panose="02040502050405020303" pitchFamily="18" charset="0"/>
              <a:cs typeface="MS UI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Georgia" panose="02040502050405020303" pitchFamily="18" charset="0"/>
              <a:cs typeface="MS UI Gothic"/>
            </a:endParaRPr>
          </a:p>
          <a:p>
            <a:pPr marL="38100">
              <a:lnSpc>
                <a:spcPct val="100000"/>
              </a:lnSpc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-20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11111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96127" y="2581779"/>
            <a:ext cx="257175" cy="538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" spc="30" baseline="11111" dirty="0">
                <a:latin typeface="Georgia" panose="02040502050405020303" pitchFamily="18" charset="0"/>
                <a:cs typeface="MS UI Gothic"/>
              </a:rPr>
              <a:t>● </a:t>
            </a: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75" dirty="0">
                <a:latin typeface="Georgia" panose="02040502050405020303" pitchFamily="18" charset="0"/>
                <a:cs typeface="MS UI Gothic"/>
              </a:rPr>
              <a:t> </a:t>
            </a:r>
            <a:r>
              <a:rPr sz="375" spc="30" baseline="22222" dirty="0">
                <a:latin typeface="Georgia" panose="02040502050405020303" pitchFamily="18" charset="0"/>
                <a:cs typeface="MS UI Gothic"/>
              </a:rPr>
              <a:t>●</a:t>
            </a:r>
            <a:endParaRPr sz="375" baseline="22222">
              <a:latin typeface="Georgia" panose="02040502050405020303" pitchFamily="18" charset="0"/>
              <a:cs typeface="MS UI Gothic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393961" y="2059616"/>
            <a:ext cx="2068195" cy="901700"/>
            <a:chOff x="1393961" y="2059616"/>
            <a:chExt cx="2068195" cy="901700"/>
          </a:xfrm>
        </p:grpSpPr>
        <p:sp>
          <p:nvSpPr>
            <p:cNvPr id="65" name="object 65"/>
            <p:cNvSpPr/>
            <p:nvPr/>
          </p:nvSpPr>
          <p:spPr>
            <a:xfrm>
              <a:off x="1393961" y="2061352"/>
              <a:ext cx="2066289" cy="900430"/>
            </a:xfrm>
            <a:custGeom>
              <a:avLst/>
              <a:gdLst/>
              <a:ahLst/>
              <a:cxnLst/>
              <a:rect l="l" t="t" r="r" b="b"/>
              <a:pathLst>
                <a:path w="2066289" h="900430">
                  <a:moveTo>
                    <a:pt x="108634" y="866481"/>
                  </a:moveTo>
                  <a:lnTo>
                    <a:pt x="1990917" y="866481"/>
                  </a:lnTo>
                </a:path>
                <a:path w="2066289" h="900430">
                  <a:moveTo>
                    <a:pt x="108634" y="866481"/>
                  </a:moveTo>
                  <a:lnTo>
                    <a:pt x="108634" y="899807"/>
                  </a:lnTo>
                </a:path>
                <a:path w="2066289" h="900430">
                  <a:moveTo>
                    <a:pt x="485081" y="866481"/>
                  </a:moveTo>
                  <a:lnTo>
                    <a:pt x="485081" y="899807"/>
                  </a:lnTo>
                </a:path>
                <a:path w="2066289" h="900430">
                  <a:moveTo>
                    <a:pt x="861529" y="866481"/>
                  </a:moveTo>
                  <a:lnTo>
                    <a:pt x="861529" y="899807"/>
                  </a:lnTo>
                </a:path>
                <a:path w="2066289" h="900430">
                  <a:moveTo>
                    <a:pt x="1238022" y="866481"/>
                  </a:moveTo>
                  <a:lnTo>
                    <a:pt x="1238022" y="899807"/>
                  </a:lnTo>
                </a:path>
                <a:path w="2066289" h="900430">
                  <a:moveTo>
                    <a:pt x="1614470" y="866481"/>
                  </a:moveTo>
                  <a:lnTo>
                    <a:pt x="1614470" y="899807"/>
                  </a:lnTo>
                </a:path>
                <a:path w="2066289" h="900430">
                  <a:moveTo>
                    <a:pt x="1990917" y="866481"/>
                  </a:moveTo>
                  <a:lnTo>
                    <a:pt x="1990917" y="899807"/>
                  </a:lnTo>
                </a:path>
                <a:path w="2066289" h="900430">
                  <a:moveTo>
                    <a:pt x="33326" y="834405"/>
                  </a:moveTo>
                  <a:lnTo>
                    <a:pt x="33326" y="32076"/>
                  </a:lnTo>
                </a:path>
                <a:path w="2066289" h="900430">
                  <a:moveTo>
                    <a:pt x="33326" y="834405"/>
                  </a:moveTo>
                  <a:lnTo>
                    <a:pt x="0" y="834405"/>
                  </a:lnTo>
                </a:path>
                <a:path w="2066289" h="900430">
                  <a:moveTo>
                    <a:pt x="33326" y="673930"/>
                  </a:moveTo>
                  <a:lnTo>
                    <a:pt x="0" y="673930"/>
                  </a:lnTo>
                </a:path>
                <a:path w="2066289" h="900430">
                  <a:moveTo>
                    <a:pt x="33326" y="513455"/>
                  </a:moveTo>
                  <a:lnTo>
                    <a:pt x="0" y="513455"/>
                  </a:lnTo>
                </a:path>
                <a:path w="2066289" h="900430">
                  <a:moveTo>
                    <a:pt x="33326" y="353026"/>
                  </a:moveTo>
                  <a:lnTo>
                    <a:pt x="0" y="353026"/>
                  </a:lnTo>
                </a:path>
                <a:path w="2066289" h="900430">
                  <a:moveTo>
                    <a:pt x="33326" y="192551"/>
                  </a:moveTo>
                  <a:lnTo>
                    <a:pt x="0" y="192551"/>
                  </a:lnTo>
                </a:path>
                <a:path w="2066289" h="900430">
                  <a:moveTo>
                    <a:pt x="33326" y="32076"/>
                  </a:moveTo>
                  <a:lnTo>
                    <a:pt x="0" y="32076"/>
                  </a:lnTo>
                </a:path>
                <a:path w="2066289" h="900430">
                  <a:moveTo>
                    <a:pt x="33326" y="866481"/>
                  </a:moveTo>
                  <a:lnTo>
                    <a:pt x="2066225" y="866481"/>
                  </a:lnTo>
                  <a:lnTo>
                    <a:pt x="2066225" y="0"/>
                  </a:lnTo>
                  <a:lnTo>
                    <a:pt x="33326" y="0"/>
                  </a:lnTo>
                  <a:lnTo>
                    <a:pt x="33326" y="866481"/>
                  </a:lnTo>
                </a:path>
              </a:pathLst>
            </a:custGeom>
            <a:ln w="3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2631984" y="2061352"/>
              <a:ext cx="0" cy="866775"/>
            </a:xfrm>
            <a:custGeom>
              <a:avLst/>
              <a:gdLst/>
              <a:ahLst/>
              <a:cxnLst/>
              <a:rect l="l" t="t" r="r" b="b"/>
              <a:pathLst>
                <a:path h="866775">
                  <a:moveTo>
                    <a:pt x="0" y="866481"/>
                  </a:moveTo>
                  <a:lnTo>
                    <a:pt x="0" y="0"/>
                  </a:lnTo>
                </a:path>
              </a:pathLst>
            </a:custGeom>
            <a:ln w="34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1758837" y="2250848"/>
              <a:ext cx="1393190" cy="442595"/>
            </a:xfrm>
            <a:custGeom>
              <a:avLst/>
              <a:gdLst/>
              <a:ahLst/>
              <a:cxnLst/>
              <a:rect l="l" t="t" r="r" b="b"/>
              <a:pathLst>
                <a:path w="1393189" h="442594">
                  <a:moveTo>
                    <a:pt x="0" y="404358"/>
                  </a:moveTo>
                  <a:lnTo>
                    <a:pt x="37630" y="412874"/>
                  </a:lnTo>
                  <a:lnTo>
                    <a:pt x="75261" y="420326"/>
                  </a:lnTo>
                  <a:lnTo>
                    <a:pt x="112938" y="426668"/>
                  </a:lnTo>
                  <a:lnTo>
                    <a:pt x="169408" y="434212"/>
                  </a:lnTo>
                  <a:lnTo>
                    <a:pt x="225877" y="439304"/>
                  </a:lnTo>
                  <a:lnTo>
                    <a:pt x="282347" y="441989"/>
                  </a:lnTo>
                  <a:lnTo>
                    <a:pt x="319978" y="442405"/>
                  </a:lnTo>
                  <a:lnTo>
                    <a:pt x="338816" y="442220"/>
                  </a:lnTo>
                  <a:lnTo>
                    <a:pt x="395286" y="439998"/>
                  </a:lnTo>
                  <a:lnTo>
                    <a:pt x="451755" y="435370"/>
                  </a:lnTo>
                  <a:lnTo>
                    <a:pt x="508224" y="428288"/>
                  </a:lnTo>
                  <a:lnTo>
                    <a:pt x="545855" y="422224"/>
                  </a:lnTo>
                  <a:lnTo>
                    <a:pt x="583486" y="415096"/>
                  </a:lnTo>
                  <a:lnTo>
                    <a:pt x="621163" y="406857"/>
                  </a:lnTo>
                  <a:lnTo>
                    <a:pt x="658794" y="397554"/>
                  </a:lnTo>
                  <a:lnTo>
                    <a:pt x="696425" y="387185"/>
                  </a:lnTo>
                  <a:lnTo>
                    <a:pt x="734102" y="375706"/>
                  </a:lnTo>
                  <a:lnTo>
                    <a:pt x="771733" y="363163"/>
                  </a:lnTo>
                  <a:lnTo>
                    <a:pt x="809364" y="349508"/>
                  </a:lnTo>
                  <a:lnTo>
                    <a:pt x="847041" y="334789"/>
                  </a:lnTo>
                  <a:lnTo>
                    <a:pt x="884672" y="319005"/>
                  </a:lnTo>
                  <a:lnTo>
                    <a:pt x="922303" y="302157"/>
                  </a:lnTo>
                  <a:lnTo>
                    <a:pt x="959980" y="284198"/>
                  </a:lnTo>
                  <a:lnTo>
                    <a:pt x="997611" y="265174"/>
                  </a:lnTo>
                  <a:lnTo>
                    <a:pt x="1035242" y="245040"/>
                  </a:lnTo>
                  <a:lnTo>
                    <a:pt x="1072919" y="223841"/>
                  </a:lnTo>
                  <a:lnTo>
                    <a:pt x="1110550" y="201577"/>
                  </a:lnTo>
                  <a:lnTo>
                    <a:pt x="1148180" y="178202"/>
                  </a:lnTo>
                  <a:lnTo>
                    <a:pt x="1185858" y="153763"/>
                  </a:lnTo>
                  <a:lnTo>
                    <a:pt x="1223488" y="128259"/>
                  </a:lnTo>
                  <a:lnTo>
                    <a:pt x="1261119" y="101644"/>
                  </a:lnTo>
                  <a:lnTo>
                    <a:pt x="1298796" y="73965"/>
                  </a:lnTo>
                  <a:lnTo>
                    <a:pt x="1336427" y="45175"/>
                  </a:lnTo>
                  <a:lnTo>
                    <a:pt x="1374058" y="15367"/>
                  </a:lnTo>
                  <a:lnTo>
                    <a:pt x="1392897" y="0"/>
                  </a:lnTo>
                </a:path>
              </a:pathLst>
            </a:custGeom>
            <a:ln w="3471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507375" y="2519431"/>
            <a:ext cx="191135" cy="679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50" spc="20" dirty="0">
                <a:latin typeface="Georgia" panose="02040502050405020303" pitchFamily="18" charset="0"/>
                <a:cs typeface="MS UI Gothic"/>
              </a:rPr>
              <a:t>●</a:t>
            </a:r>
            <a:r>
              <a:rPr sz="250" spc="40" dirty="0">
                <a:latin typeface="Georgia" panose="02040502050405020303" pitchFamily="18" charset="0"/>
                <a:cs typeface="MS UI Gothic"/>
              </a:rPr>
              <a:t> </a:t>
            </a:r>
            <a:r>
              <a:rPr sz="525" spc="15" baseline="-15873" dirty="0">
                <a:solidFill>
                  <a:srgbClr val="8B0000"/>
                </a:solidFill>
                <a:latin typeface="Georgia" panose="02040502050405020303" pitchFamily="18" charset="0"/>
                <a:cs typeface="MS UI Gothic"/>
              </a:rPr>
              <a:t>●</a:t>
            </a:r>
            <a:endParaRPr sz="525" baseline="-15873">
              <a:latin typeface="Georgia" panose="02040502050405020303" pitchFamily="18" charset="0"/>
              <a:cs typeface="MS UI Gothic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>
                <a:latin typeface="Georgia" panose="02040502050405020303" pitchFamily="18" charset="0"/>
              </a:rPr>
              <a:t>18</a:t>
            </a:fld>
            <a:r>
              <a:rPr spc="-105" dirty="0">
                <a:latin typeface="Georgia" panose="02040502050405020303" pitchFamily="18" charset="0"/>
              </a:rPr>
              <a:t> </a:t>
            </a:r>
            <a:r>
              <a:rPr spc="5" dirty="0">
                <a:latin typeface="Georgia" panose="02040502050405020303" pitchFamily="18" charset="0"/>
              </a:rPr>
              <a:t>/</a:t>
            </a:r>
            <a:r>
              <a:rPr spc="-105" dirty="0">
                <a:latin typeface="Georgia" panose="02040502050405020303" pitchFamily="18" charset="0"/>
              </a:rPr>
              <a:t> </a:t>
            </a:r>
            <a:r>
              <a:rPr spc="-10" dirty="0">
                <a:latin typeface="Georgia" panose="02040502050405020303" pitchFamily="18" charset="0"/>
              </a:rPr>
              <a:t>30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1474436" y="2979564"/>
            <a:ext cx="56515" cy="788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Georgia" panose="02040502050405020303" pitchFamily="18" charset="0"/>
                <a:cs typeface="Arial"/>
              </a:rPr>
              <a:t>1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50883" y="2979564"/>
            <a:ext cx="56515" cy="788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Georgia" panose="02040502050405020303" pitchFamily="18" charset="0"/>
                <a:cs typeface="Arial"/>
              </a:rPr>
              <a:t>2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27377" y="2979564"/>
            <a:ext cx="56515" cy="788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Georgia" panose="02040502050405020303" pitchFamily="18" charset="0"/>
                <a:cs typeface="Arial"/>
              </a:rPr>
              <a:t>3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03825" y="2979564"/>
            <a:ext cx="56515" cy="788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Georgia" panose="02040502050405020303" pitchFamily="18" charset="0"/>
                <a:cs typeface="Arial"/>
              </a:rPr>
              <a:t>4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80272" y="2979564"/>
            <a:ext cx="56515" cy="788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Georgia" panose="02040502050405020303" pitchFamily="18" charset="0"/>
                <a:cs typeface="Arial"/>
              </a:rPr>
              <a:t>5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56766" y="2979564"/>
            <a:ext cx="56515" cy="788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Georgia" panose="02040502050405020303" pitchFamily="18" charset="0"/>
                <a:cs typeface="Arial"/>
              </a:rPr>
              <a:t>6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84322" y="2065297"/>
            <a:ext cx="61555" cy="8750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9905" algn="l"/>
                <a:tab pos="670560" algn="l"/>
                <a:tab pos="830580" algn="l"/>
              </a:tabLst>
            </a:pPr>
            <a:r>
              <a:rPr sz="400" dirty="0">
                <a:latin typeface="Georgia" panose="02040502050405020303" pitchFamily="18" charset="0"/>
                <a:cs typeface="Arial"/>
              </a:rPr>
              <a:t>−2      </a:t>
            </a:r>
            <a:r>
              <a:rPr sz="400" spc="-15" dirty="0">
                <a:latin typeface="Georgia" panose="02040502050405020303" pitchFamily="18" charset="0"/>
                <a:cs typeface="Arial"/>
              </a:rPr>
              <a:t> </a:t>
            </a:r>
            <a:r>
              <a:rPr sz="400" dirty="0">
                <a:latin typeface="Georgia" panose="02040502050405020303" pitchFamily="18" charset="0"/>
                <a:cs typeface="Arial"/>
              </a:rPr>
              <a:t>−1        0	1	2	3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17152" y="3112869"/>
            <a:ext cx="53340" cy="788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Georgia" panose="02040502050405020303" pitchFamily="18" charset="0"/>
                <a:cs typeface="Arial"/>
              </a:rPr>
              <a:t>x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51018" y="2468007"/>
            <a:ext cx="61555" cy="53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y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148" y="211465"/>
            <a:ext cx="20847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Georgia" panose="02040502050405020303" pitchFamily="18" charset="0"/>
              </a:rPr>
              <a:t>Assessing Model</a:t>
            </a:r>
            <a:r>
              <a:rPr spc="-80" dirty="0">
                <a:latin typeface="Georgia" panose="02040502050405020303" pitchFamily="18" charset="0"/>
              </a:rPr>
              <a:t> </a:t>
            </a:r>
            <a:r>
              <a:rPr spc="5" dirty="0">
                <a:latin typeface="Georgia" panose="02040502050405020303" pitchFamily="18" charset="0"/>
              </a:rPr>
              <a:t>Accuracy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>
                <a:latin typeface="Georgia" panose="02040502050405020303" pitchFamily="18" charset="0"/>
              </a:rPr>
              <a:t>19</a:t>
            </a:fld>
            <a:r>
              <a:rPr spc="-105" dirty="0">
                <a:latin typeface="Georgia" panose="02040502050405020303" pitchFamily="18" charset="0"/>
              </a:rPr>
              <a:t> </a:t>
            </a:r>
            <a:r>
              <a:rPr spc="5" dirty="0">
                <a:latin typeface="Georgia" panose="02040502050405020303" pitchFamily="18" charset="0"/>
              </a:rPr>
              <a:t>/</a:t>
            </a:r>
            <a:r>
              <a:rPr spc="-105" dirty="0">
                <a:latin typeface="Georgia" panose="02040502050405020303" pitchFamily="18" charset="0"/>
              </a:rPr>
              <a:t> </a:t>
            </a:r>
            <a:r>
              <a:rPr spc="-10" dirty="0">
                <a:latin typeface="Georgia" panose="02040502050405020303" pitchFamily="18" charset="0"/>
              </a:rPr>
              <a:t>30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5" y="626212"/>
            <a:ext cx="3940912" cy="29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290"/>
              </a:lnSpc>
              <a:spcBef>
                <a:spcPts val="90"/>
              </a:spcBef>
            </a:pPr>
            <a:r>
              <a:rPr sz="1100" spc="55" dirty="0">
                <a:latin typeface="Georgia" panose="02040502050405020303" pitchFamily="18" charset="0"/>
                <a:cs typeface="PMingLiU"/>
              </a:rPr>
              <a:t>Suppose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fit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model 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650" spc="15" baseline="15151" dirty="0">
                <a:latin typeface="Georgia" panose="02040502050405020303" pitchFamily="18" charset="0"/>
                <a:cs typeface="PMingLiU"/>
              </a:rPr>
              <a:t>ˆ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some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training</a:t>
            </a:r>
            <a:r>
              <a:rPr sz="1100" spc="30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95" dirty="0">
                <a:latin typeface="Georgia" panose="02040502050405020303" pitchFamily="18" charset="0"/>
                <a:cs typeface="PMingLiU"/>
              </a:rPr>
              <a:t>data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787400">
              <a:lnSpc>
                <a:spcPts val="930"/>
              </a:lnSpc>
            </a:pPr>
            <a:endParaRPr sz="800" dirty="0">
              <a:latin typeface="Georgia" panose="02040502050405020303" pitchFamily="18" charset="0"/>
              <a:cs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317817" y="862335"/>
                <a:ext cx="3866934" cy="26141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ar-AE" sz="1100" spc="185" dirty="0">
                    <a:latin typeface="Georgia" panose="02040502050405020303" pitchFamily="18" charset="0"/>
                    <a:cs typeface="Lucida Sans Unicod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185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 spc="185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ar-AE" sz="1100" i="1" spc="185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ar-AE" sz="1100" i="1" spc="185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sz="1100" i="1" spc="185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ar-AE" sz="1100" i="1" spc="185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1100" i="1" spc="185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100" i="1" spc="185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1100" i="1" spc="185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AE" sz="1100" i="1" spc="185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sz="1100" i="1" spc="185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100" b="0" i="1" spc="185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 sz="1100" i="1" spc="185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ar-AE" sz="1100" i="1" spc="185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1100" i="1" spc="185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ar-AE" sz="1100" spc="40" dirty="0">
                    <a:latin typeface="Georgia" panose="02040502050405020303" pitchFamily="18" charset="0"/>
                    <a:cs typeface="PMingLiU"/>
                  </a:rPr>
                  <a:t>, </a:t>
                </a:r>
                <a:r>
                  <a:rPr lang="en-CA" sz="1100" spc="85" dirty="0">
                    <a:latin typeface="Georgia" panose="02040502050405020303" pitchFamily="18" charset="0"/>
                    <a:cs typeface="PMingLiU"/>
                  </a:rPr>
                  <a:t>and </a:t>
                </a:r>
                <a:r>
                  <a:rPr lang="en-CA" sz="1100" spc="15" dirty="0">
                    <a:latin typeface="Georgia" panose="02040502050405020303" pitchFamily="18" charset="0"/>
                    <a:cs typeface="PMingLiU"/>
                  </a:rPr>
                  <a:t>we </a:t>
                </a:r>
                <a:r>
                  <a:rPr lang="en-CA" sz="1100" spc="40" dirty="0">
                    <a:latin typeface="Georgia" panose="02040502050405020303" pitchFamily="18" charset="0"/>
                    <a:cs typeface="PMingLiU"/>
                  </a:rPr>
                  <a:t>wish </a:t>
                </a:r>
                <a:r>
                  <a:rPr lang="en-CA" sz="1100" spc="80" dirty="0">
                    <a:latin typeface="Georgia" panose="02040502050405020303" pitchFamily="18" charset="0"/>
                    <a:cs typeface="PMingLiU"/>
                  </a:rPr>
                  <a:t>to </a:t>
                </a:r>
                <a:r>
                  <a:rPr lang="en-CA" sz="1100" spc="25" dirty="0">
                    <a:latin typeface="Georgia" panose="02040502050405020303" pitchFamily="18" charset="0"/>
                    <a:cs typeface="PMingLiU"/>
                  </a:rPr>
                  <a:t>see </a:t>
                </a:r>
                <a:r>
                  <a:rPr lang="en-CA" sz="1100" spc="40" dirty="0">
                    <a:latin typeface="Georgia" panose="02040502050405020303" pitchFamily="18" charset="0"/>
                    <a:cs typeface="PMingLiU"/>
                  </a:rPr>
                  <a:t>how </a:t>
                </a:r>
                <a:r>
                  <a:rPr lang="en-CA" sz="1100" spc="15" dirty="0">
                    <a:latin typeface="Georgia" panose="02040502050405020303" pitchFamily="18" charset="0"/>
                    <a:cs typeface="PMingLiU"/>
                  </a:rPr>
                  <a:t>well </a:t>
                </a:r>
                <a:r>
                  <a:rPr lang="en-CA" sz="1100" spc="75" dirty="0">
                    <a:latin typeface="Georgia" panose="02040502050405020303" pitchFamily="18" charset="0"/>
                    <a:cs typeface="PMingLiU"/>
                  </a:rPr>
                  <a:t>it</a:t>
                </a:r>
                <a:r>
                  <a:rPr lang="en-CA" sz="1100" spc="105" dirty="0">
                    <a:latin typeface="Georgia" panose="02040502050405020303" pitchFamily="18" charset="0"/>
                    <a:cs typeface="PMingLiU"/>
                  </a:rPr>
                  <a:t> </a:t>
                </a:r>
                <a:r>
                  <a:rPr lang="en-CA" sz="1100" spc="55" dirty="0">
                    <a:latin typeface="Georgia" panose="02040502050405020303" pitchFamily="18" charset="0"/>
                    <a:cs typeface="PMingLiU"/>
                  </a:rPr>
                  <a:t>performs.</a:t>
                </a:r>
                <a:endParaRPr sz="1100" dirty="0">
                  <a:latin typeface="Georgia" panose="02040502050405020303" pitchFamily="18" charset="0"/>
                  <a:cs typeface="PMingLiU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17" y="862335"/>
                <a:ext cx="3866934" cy="261418"/>
              </a:xfrm>
              <a:prstGeom prst="rect">
                <a:avLst/>
              </a:prstGeom>
              <a:blipFill>
                <a:blip r:embed="rId2"/>
                <a:stretch>
                  <a:fillRect l="-2050" r="-789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388580" y="1242098"/>
                <a:ext cx="4116756" cy="1161087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314960" marR="120014" indent="-132715">
                  <a:lnSpc>
                    <a:spcPct val="102600"/>
                  </a:lnSpc>
                  <a:spcBef>
                    <a:spcPts val="55"/>
                  </a:spcBef>
                  <a:buClr>
                    <a:srgbClr val="3333B2"/>
                  </a:buClr>
                  <a:buSzPct val="90909"/>
                  <a:buFont typeface="Lucida Sans Unicode"/>
                  <a:buChar char="•"/>
                  <a:tabLst>
                    <a:tab pos="315595" algn="l"/>
                  </a:tabLst>
                </a:pPr>
                <a:r>
                  <a:rPr sz="1100" spc="40" dirty="0">
                    <a:latin typeface="Georgia" panose="02040502050405020303" pitchFamily="18" charset="0"/>
                    <a:cs typeface="PMingLiU"/>
                  </a:rPr>
                  <a:t>We </a:t>
                </a:r>
                <a:r>
                  <a:rPr sz="1100" spc="45" dirty="0">
                    <a:latin typeface="Georgia" panose="02040502050405020303" pitchFamily="18" charset="0"/>
                    <a:cs typeface="PMingLiU"/>
                  </a:rPr>
                  <a:t>could </a:t>
                </a:r>
                <a:r>
                  <a:rPr sz="1100" spc="70" dirty="0">
                    <a:latin typeface="Georgia" panose="02040502050405020303" pitchFamily="18" charset="0"/>
                    <a:cs typeface="PMingLiU"/>
                  </a:rPr>
                  <a:t>compute </a:t>
                </a:r>
                <a:r>
                  <a:rPr sz="1100" spc="80" dirty="0">
                    <a:latin typeface="Georgia" panose="02040502050405020303" pitchFamily="18" charset="0"/>
                    <a:cs typeface="PMingLiU"/>
                  </a:rPr>
                  <a:t>the </a:t>
                </a:r>
                <a:r>
                  <a:rPr sz="1100" spc="45" dirty="0">
                    <a:latin typeface="Georgia" panose="02040502050405020303" pitchFamily="18" charset="0"/>
                    <a:cs typeface="PMingLiU"/>
                  </a:rPr>
                  <a:t>average </a:t>
                </a:r>
                <a:r>
                  <a:rPr sz="1100" spc="65" dirty="0">
                    <a:latin typeface="Georgia" panose="02040502050405020303" pitchFamily="18" charset="0"/>
                    <a:cs typeface="PMingLiU"/>
                  </a:rPr>
                  <a:t>squared </a:t>
                </a:r>
                <a:r>
                  <a:rPr sz="1100" spc="55" dirty="0">
                    <a:latin typeface="Georgia" panose="02040502050405020303" pitchFamily="18" charset="0"/>
                    <a:cs typeface="PMingLiU"/>
                  </a:rPr>
                  <a:t>prediction error  </a:t>
                </a:r>
                <a:r>
                  <a:rPr sz="1100" spc="30" dirty="0">
                    <a:latin typeface="Georgia" panose="02040502050405020303" pitchFamily="18" charset="0"/>
                    <a:cs typeface="PMingLiU"/>
                  </a:rPr>
                  <a:t>over</a:t>
                </a:r>
                <a:r>
                  <a:rPr sz="1100" spc="70" dirty="0">
                    <a:latin typeface="Georgia" panose="02040502050405020303" pitchFamily="18" charset="0"/>
                    <a:cs typeface="PMingLiU"/>
                  </a:rPr>
                  <a:t> </a:t>
                </a:r>
                <a:r>
                  <a:rPr sz="1100" spc="-25" dirty="0">
                    <a:latin typeface="Georgia" panose="02040502050405020303" pitchFamily="18" charset="0"/>
                    <a:cs typeface="Gill Sans MT"/>
                  </a:rPr>
                  <a:t>Tr</a:t>
                </a:r>
                <a:r>
                  <a:rPr sz="1100" spc="-25" dirty="0">
                    <a:latin typeface="Georgia" panose="02040502050405020303" pitchFamily="18" charset="0"/>
                    <a:cs typeface="PMingLiU"/>
                  </a:rPr>
                  <a:t>:</a:t>
                </a:r>
                <a:endParaRPr sz="1100" dirty="0">
                  <a:latin typeface="Georgia" panose="02040502050405020303" pitchFamily="18" charset="0"/>
                  <a:cs typeface="PMingLiU"/>
                </a:endParaRPr>
              </a:p>
              <a:p>
                <a:pPr marL="1233170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100" spc="35" dirty="0">
                    <a:latin typeface="Georgia" panose="02040502050405020303" pitchFamily="18" charset="0"/>
                    <a:cs typeface="PMingLiU"/>
                  </a:rPr>
                  <a:t>MSE</a:t>
                </a:r>
                <a:r>
                  <a:rPr sz="1200" spc="52" baseline="-13888" dirty="0">
                    <a:latin typeface="Georgia" panose="02040502050405020303" pitchFamily="18" charset="0"/>
                    <a:cs typeface="Lucida Sans Unicode"/>
                  </a:rPr>
                  <a:t>Tr </a:t>
                </a:r>
                <a:r>
                  <a:rPr sz="1100" spc="260" dirty="0">
                    <a:latin typeface="Georgia" panose="02040502050405020303" pitchFamily="18" charset="0"/>
                    <a:cs typeface="PMingLiU"/>
                  </a:rPr>
                  <a:t>= </a:t>
                </a:r>
                <a:r>
                  <a:rPr sz="1100" dirty="0">
                    <a:latin typeface="Georgia" panose="02040502050405020303" pitchFamily="18" charset="0"/>
                    <a:cs typeface="PMingLiU"/>
                  </a:rPr>
                  <a:t>Ave</a:t>
                </a:r>
                <a:r>
                  <a:rPr sz="1200" b="0" i="1" baseline="-13888" dirty="0">
                    <a:latin typeface="Georgia" panose="02040502050405020303" pitchFamily="18" charset="0"/>
                    <a:cs typeface="Bookman Old Style"/>
                  </a:rPr>
                  <a:t>i</a:t>
                </a:r>
                <a:r>
                  <a:rPr sz="1200" baseline="-13888" dirty="0">
                    <a:latin typeface="Georgia" panose="02040502050405020303" pitchFamily="18" charset="0"/>
                    <a:cs typeface="Lucida Sans Unicode"/>
                  </a:rPr>
                  <a:t>∈Tr</a:t>
                </a:r>
                <a:r>
                  <a:rPr sz="1100" dirty="0">
                    <a:latin typeface="Georgia" panose="02040502050405020303" pitchFamily="18" charset="0"/>
                    <a:cs typeface="PMingLiU"/>
                  </a:rPr>
                  <a:t>[</a:t>
                </a:r>
                <a:r>
                  <a:rPr sz="1100" b="0" i="1" dirty="0">
                    <a:latin typeface="Georgia" panose="02040502050405020303" pitchFamily="18" charset="0"/>
                    <a:cs typeface="Bookman Old Style"/>
                  </a:rPr>
                  <a:t>y</a:t>
                </a:r>
                <a:r>
                  <a:rPr sz="1200" b="0" i="1" baseline="-10416" dirty="0">
                    <a:latin typeface="Georgia" panose="02040502050405020303" pitchFamily="18" charset="0"/>
                    <a:cs typeface="Bookman Old Style"/>
                  </a:rPr>
                  <a:t>i </a:t>
                </a:r>
                <a:r>
                  <a:rPr sz="1100" spc="-30" dirty="0">
                    <a:latin typeface="Georgia" panose="02040502050405020303" pitchFamily="18" charset="0"/>
                    <a:cs typeface="Lucida Sans Unicode"/>
                  </a:rPr>
                  <a:t>−</a:t>
                </a:r>
                <a:r>
                  <a:rPr sz="1100" spc="-260" dirty="0">
                    <a:latin typeface="Georgia" panose="02040502050405020303" pitchFamily="18" charset="0"/>
                    <a:cs typeface="Lucida Sans Unicode"/>
                  </a:rPr>
                  <a:t> </a:t>
                </a:r>
                <a:r>
                  <a:rPr sz="1100" b="0" i="1" spc="15" dirty="0">
                    <a:latin typeface="Georgia" panose="02040502050405020303" pitchFamily="18" charset="0"/>
                    <a:cs typeface="Bookman Old Style"/>
                  </a:rPr>
                  <a:t>f</a:t>
                </a:r>
                <a:r>
                  <a:rPr sz="1650" spc="22" baseline="15151" dirty="0">
                    <a:latin typeface="Georgia" panose="02040502050405020303" pitchFamily="18" charset="0"/>
                    <a:cs typeface="PMingLiU"/>
                  </a:rPr>
                  <a:t>ˆ</a:t>
                </a:r>
                <a:r>
                  <a:rPr sz="1100" spc="15" dirty="0">
                    <a:latin typeface="Georgia" panose="02040502050405020303" pitchFamily="18" charset="0"/>
                    <a:cs typeface="PMingLiU"/>
                  </a:rPr>
                  <a:t>(</a:t>
                </a:r>
                <a:r>
                  <a:rPr sz="1100" b="0" i="1" spc="15" dirty="0">
                    <a:latin typeface="Georgia" panose="02040502050405020303" pitchFamily="18" charset="0"/>
                    <a:cs typeface="Bookman Old Style"/>
                  </a:rPr>
                  <a:t>x</a:t>
                </a:r>
                <a:r>
                  <a:rPr sz="1200" b="0" i="1" spc="22" baseline="-10416" dirty="0">
                    <a:latin typeface="Georgia" panose="02040502050405020303" pitchFamily="18" charset="0"/>
                    <a:cs typeface="Bookman Old Style"/>
                  </a:rPr>
                  <a:t>i</a:t>
                </a:r>
                <a:r>
                  <a:rPr sz="1100" spc="15" dirty="0">
                    <a:latin typeface="Georgia" panose="02040502050405020303" pitchFamily="18" charset="0"/>
                    <a:cs typeface="PMingLiU"/>
                  </a:rPr>
                  <a:t>)]</a:t>
                </a:r>
                <a:r>
                  <a:rPr sz="1200" spc="22" baseline="31250" dirty="0">
                    <a:latin typeface="Georgia" panose="02040502050405020303" pitchFamily="18" charset="0"/>
                    <a:cs typeface="Trebuchet MS"/>
                  </a:rPr>
                  <a:t>2</a:t>
                </a:r>
                <a:endParaRPr sz="1200" baseline="31250" dirty="0">
                  <a:latin typeface="Georgia" panose="02040502050405020303" pitchFamily="18" charset="0"/>
                  <a:cs typeface="Trebuchet MS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680"/>
                  </a:spcBef>
                </a:pPr>
                <a:r>
                  <a:rPr sz="1100" spc="70" dirty="0">
                    <a:latin typeface="Georgia" panose="02040502050405020303" pitchFamily="18" charset="0"/>
                    <a:cs typeface="PMingLiU"/>
                  </a:rPr>
                  <a:t>This may be </a:t>
                </a:r>
                <a:r>
                  <a:rPr sz="1100" spc="55" dirty="0">
                    <a:latin typeface="Georgia" panose="02040502050405020303" pitchFamily="18" charset="0"/>
                    <a:cs typeface="PMingLiU"/>
                  </a:rPr>
                  <a:t>biased </a:t>
                </a:r>
                <a:r>
                  <a:rPr sz="1100" spc="65" dirty="0">
                    <a:latin typeface="Georgia" panose="02040502050405020303" pitchFamily="18" charset="0"/>
                    <a:cs typeface="PMingLiU"/>
                  </a:rPr>
                  <a:t>toward </a:t>
                </a:r>
                <a:r>
                  <a:rPr sz="1100" spc="60" dirty="0">
                    <a:latin typeface="Georgia" panose="02040502050405020303" pitchFamily="18" charset="0"/>
                    <a:cs typeface="PMingLiU"/>
                  </a:rPr>
                  <a:t>more </a:t>
                </a:r>
                <a:r>
                  <a:rPr sz="1100" spc="30" dirty="0">
                    <a:latin typeface="Georgia" panose="02040502050405020303" pitchFamily="18" charset="0"/>
                    <a:cs typeface="PMingLiU"/>
                  </a:rPr>
                  <a:t>overfit</a:t>
                </a:r>
                <a:r>
                  <a:rPr sz="1100" spc="114" dirty="0">
                    <a:latin typeface="Georgia" panose="02040502050405020303" pitchFamily="18" charset="0"/>
                    <a:cs typeface="PMingLiU"/>
                  </a:rPr>
                  <a:t> </a:t>
                </a:r>
                <a:r>
                  <a:rPr sz="1100" spc="50" dirty="0">
                    <a:latin typeface="Georgia" panose="02040502050405020303" pitchFamily="18" charset="0"/>
                    <a:cs typeface="PMingLiU"/>
                  </a:rPr>
                  <a:t>models.</a:t>
                </a:r>
                <a:endParaRPr sz="1100" dirty="0">
                  <a:latin typeface="Georgia" panose="02040502050405020303" pitchFamily="18" charset="0"/>
                  <a:cs typeface="PMingLiU"/>
                </a:endParaRPr>
              </a:p>
              <a:p>
                <a:pPr marL="314960" indent="-133350">
                  <a:lnSpc>
                    <a:spcPct val="100000"/>
                  </a:lnSpc>
                  <a:spcBef>
                    <a:spcPts val="335"/>
                  </a:spcBef>
                  <a:buClr>
                    <a:srgbClr val="3333B2"/>
                  </a:buClr>
                  <a:buSzPct val="90909"/>
                  <a:buFont typeface="Lucida Sans Unicode"/>
                  <a:buChar char="•"/>
                  <a:tabLst>
                    <a:tab pos="315595" algn="l"/>
                  </a:tabLst>
                </a:pPr>
                <a:r>
                  <a:rPr sz="1100" spc="70" dirty="0">
                    <a:latin typeface="Georgia" panose="02040502050405020303" pitchFamily="18" charset="0"/>
                    <a:cs typeface="PMingLiU"/>
                  </a:rPr>
                  <a:t>Instead </a:t>
                </a:r>
                <a:r>
                  <a:rPr sz="1100" spc="15" dirty="0">
                    <a:latin typeface="Georgia" panose="02040502050405020303" pitchFamily="18" charset="0"/>
                    <a:cs typeface="PMingLiU"/>
                  </a:rPr>
                  <a:t>we </a:t>
                </a:r>
                <a:r>
                  <a:rPr sz="1100" spc="50" dirty="0">
                    <a:latin typeface="Georgia" panose="02040502050405020303" pitchFamily="18" charset="0"/>
                    <a:cs typeface="PMingLiU"/>
                  </a:rPr>
                  <a:t>should, </a:t>
                </a:r>
                <a:r>
                  <a:rPr sz="1100" dirty="0">
                    <a:latin typeface="Georgia" panose="02040502050405020303" pitchFamily="18" charset="0"/>
                    <a:cs typeface="PMingLiU"/>
                  </a:rPr>
                  <a:t>if </a:t>
                </a:r>
                <a:r>
                  <a:rPr sz="1100" spc="40" dirty="0">
                    <a:latin typeface="Georgia" panose="02040502050405020303" pitchFamily="18" charset="0"/>
                    <a:cs typeface="PMingLiU"/>
                  </a:rPr>
                  <a:t>possible, </a:t>
                </a:r>
                <a:r>
                  <a:rPr sz="1100" spc="70" dirty="0">
                    <a:latin typeface="Georgia" panose="02040502050405020303" pitchFamily="18" charset="0"/>
                    <a:cs typeface="PMingLiU"/>
                  </a:rPr>
                  <a:t>compute </a:t>
                </a:r>
                <a:r>
                  <a:rPr sz="1100" spc="75" dirty="0">
                    <a:latin typeface="Georgia" panose="02040502050405020303" pitchFamily="18" charset="0"/>
                    <a:cs typeface="PMingLiU"/>
                  </a:rPr>
                  <a:t>it </a:t>
                </a:r>
                <a:r>
                  <a:rPr sz="1100" spc="45" dirty="0">
                    <a:latin typeface="Georgia" panose="02040502050405020303" pitchFamily="18" charset="0"/>
                    <a:cs typeface="PMingLiU"/>
                  </a:rPr>
                  <a:t>using </a:t>
                </a:r>
                <a:r>
                  <a:rPr sz="1100" spc="40" dirty="0">
                    <a:latin typeface="Georgia" panose="02040502050405020303" pitchFamily="18" charset="0"/>
                    <a:cs typeface="PMingLiU"/>
                  </a:rPr>
                  <a:t>fresh</a:t>
                </a:r>
                <a:r>
                  <a:rPr sz="1100" spc="350" dirty="0">
                    <a:latin typeface="Georgia" panose="02040502050405020303" pitchFamily="18" charset="0"/>
                    <a:cs typeface="PMingLiU"/>
                  </a:rPr>
                  <a:t> </a:t>
                </a:r>
                <a:r>
                  <a:rPr sz="1100" i="1" spc="20" dirty="0">
                    <a:solidFill>
                      <a:srgbClr val="009900"/>
                    </a:solidFill>
                    <a:latin typeface="Georgia" panose="02040502050405020303" pitchFamily="18" charset="0"/>
                    <a:cs typeface="Palatino Linotype"/>
                  </a:rPr>
                  <a:t>test</a:t>
                </a:r>
                <a:r>
                  <a:rPr lang="en-US" sz="1100" i="1" spc="20" dirty="0">
                    <a:solidFill>
                      <a:srgbClr val="009900"/>
                    </a:solidFill>
                    <a:latin typeface="Georgia" panose="02040502050405020303" pitchFamily="18" charset="0"/>
                    <a:cs typeface="Palatino Linotype"/>
                  </a:rPr>
                  <a:t> data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100" i="0" dirty="0">
                        <a:latin typeface="Cambria Math" panose="02040503050406030204" pitchFamily="18" charset="0"/>
                      </a:rPr>
                      <m:t>ⅇ=</m:t>
                    </m:r>
                    <m:sSubSup>
                      <m:sSubSup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1100" dirty="0">
                    <a:latin typeface="Georgia" panose="02040502050405020303" pitchFamily="18" charset="0"/>
                    <a:cs typeface="Palatino Linotype"/>
                  </a:rPr>
                  <a:t>:</a:t>
                </a:r>
                <a:endParaRPr sz="1100" dirty="0">
                  <a:latin typeface="Georgia" panose="02040502050405020303" pitchFamily="18" charset="0"/>
                  <a:cs typeface="Palatino Linotype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80" y="1242098"/>
                <a:ext cx="4116756" cy="1161087"/>
              </a:xfrm>
              <a:prstGeom prst="rect">
                <a:avLst/>
              </a:prstGeom>
              <a:blipFill>
                <a:blip r:embed="rId3"/>
                <a:stretch>
                  <a:fillRect l="-1333" t="-5263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1261148" y="2634991"/>
            <a:ext cx="239203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Georgia" panose="02040502050405020303" pitchFamily="18" charset="0"/>
                <a:cs typeface="PMingLiU"/>
              </a:rPr>
              <a:t>MSE</a:t>
            </a:r>
            <a:r>
              <a:rPr sz="1200" spc="37" baseline="-13888" dirty="0">
                <a:latin typeface="Georgia" panose="02040502050405020303" pitchFamily="18" charset="0"/>
                <a:cs typeface="Lucida Sans Unicode"/>
              </a:rPr>
              <a:t>Te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-5" dirty="0">
                <a:latin typeface="Georgia" panose="02040502050405020303" pitchFamily="18" charset="0"/>
                <a:cs typeface="PMingLiU"/>
              </a:rPr>
              <a:t>Ave</a:t>
            </a:r>
            <a:r>
              <a:rPr sz="1200" b="0" i="1" spc="-7" baseline="-25000" dirty="0">
                <a:latin typeface="Georgia" panose="02040502050405020303" pitchFamily="18" charset="0"/>
                <a:cs typeface="Bookman Old Style"/>
              </a:rPr>
              <a:t>i</a:t>
            </a:r>
            <a:r>
              <a:rPr sz="1200" spc="-7" baseline="-25000" dirty="0">
                <a:latin typeface="Georgia" panose="02040502050405020303" pitchFamily="18" charset="0"/>
                <a:cs typeface="Lucida Sans Unicode"/>
              </a:rPr>
              <a:t>∈Te</a:t>
            </a:r>
            <a:r>
              <a:rPr sz="1100" spc="-5" dirty="0">
                <a:latin typeface="Georgia" panose="02040502050405020303" pitchFamily="18" charset="0"/>
                <a:cs typeface="PMingLiU"/>
              </a:rPr>
              <a:t>[</a:t>
            </a:r>
            <a:r>
              <a:rPr sz="1100" b="0" i="1" spc="-5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200" b="0" i="1" spc="-7" baseline="-10416" dirty="0">
                <a:latin typeface="Georgia" panose="02040502050405020303" pitchFamily="18" charset="0"/>
                <a:cs typeface="Bookman Old Style"/>
              </a:rPr>
              <a:t>i </a:t>
            </a:r>
            <a:r>
              <a:rPr sz="1100" spc="-30" dirty="0">
                <a:latin typeface="Georgia" panose="02040502050405020303" pitchFamily="18" charset="0"/>
                <a:cs typeface="Lucida Sans Unicode"/>
              </a:rPr>
              <a:t>−</a:t>
            </a:r>
            <a:r>
              <a:rPr sz="1100" spc="-235" dirty="0">
                <a:latin typeface="Georgia" panose="02040502050405020303" pitchFamily="18" charset="0"/>
                <a:cs typeface="Lucida Sans Unicode"/>
              </a:rPr>
              <a:t> 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650" spc="22" baseline="15151" dirty="0">
                <a:latin typeface="Georgia" panose="02040502050405020303" pitchFamily="18" charset="0"/>
                <a:cs typeface="PMingLiU"/>
              </a:rPr>
              <a:t>ˆ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b="0" i="1" spc="22" baseline="-10416" dirty="0">
                <a:latin typeface="Georgia" panose="02040502050405020303" pitchFamily="18" charset="0"/>
                <a:cs typeface="Bookman Old Style"/>
              </a:rPr>
              <a:t>i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)]</a:t>
            </a:r>
            <a:r>
              <a:rPr sz="1200" spc="22" baseline="31250" dirty="0">
                <a:latin typeface="Georgia" panose="02040502050405020303" pitchFamily="18" charset="0"/>
                <a:cs typeface="Trebuchet MS"/>
              </a:rPr>
              <a:t>2</a:t>
            </a:r>
            <a:endParaRPr sz="1200" baseline="31250" dirty="0">
              <a:latin typeface="Georgia" panose="02040502050405020303" pitchFamily="18" charset="0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67187"/>
            <a:ext cx="4610099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CA" sz="2000" spc="20" dirty="0">
                <a:latin typeface="Georgia" panose="02040502050405020303" pitchFamily="18" charset="0"/>
              </a:rPr>
              <a:t>Agenda</a:t>
            </a:r>
            <a:endParaRPr sz="2000" spc="-25" dirty="0">
              <a:latin typeface="Georgia" panose="02040502050405020303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650" y="536554"/>
            <a:ext cx="3786556" cy="266162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Textbook chapter 2. Statistical learning. Pages 15-56</a:t>
            </a:r>
          </a:p>
          <a:p>
            <a:pPr marL="228600" indent="-228600">
              <a:lnSpc>
                <a:spcPct val="100000"/>
              </a:lnSpc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Learning function</a:t>
            </a:r>
          </a:p>
          <a:p>
            <a:pPr marL="228600" indent="-228600">
              <a:lnSpc>
                <a:spcPct val="100000"/>
              </a:lnSpc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Model accuracy</a:t>
            </a:r>
          </a:p>
          <a:p>
            <a:pPr marL="228600" indent="-228600">
              <a:lnSpc>
                <a:spcPct val="100000"/>
              </a:lnSpc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Bayesian classifier</a:t>
            </a:r>
          </a:p>
          <a:p>
            <a:pPr marL="685800" lvl="1" indent="-228600"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No predictors case</a:t>
            </a:r>
          </a:p>
          <a:p>
            <a:pPr marL="685800" lvl="1" indent="-228600"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One and two predictors</a:t>
            </a:r>
          </a:p>
          <a:p>
            <a:pPr marL="685800" lvl="1" indent="-228600"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Ideal Bayesian classification rate</a:t>
            </a:r>
          </a:p>
          <a:p>
            <a:pPr marL="685800" lvl="1" indent="-228600"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Estimation of probabilities</a:t>
            </a:r>
          </a:p>
          <a:p>
            <a:pPr marL="685800" lvl="1" indent="-228600"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Conditional independence. Naive Bayes</a:t>
            </a:r>
          </a:p>
          <a:p>
            <a:pPr marL="685800" lvl="1" indent="-228600"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Python implementation</a:t>
            </a:r>
          </a:p>
          <a:p>
            <a:pPr marL="228600" indent="-228600">
              <a:lnSpc>
                <a:spcPct val="100000"/>
              </a:lnSpc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K nearest neighbors classifier</a:t>
            </a:r>
          </a:p>
          <a:p>
            <a:pPr marL="685800" lvl="1" indent="-228600"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Distance between observations</a:t>
            </a:r>
          </a:p>
          <a:p>
            <a:pPr marL="685800" lvl="1" indent="-228600"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Python implementation</a:t>
            </a:r>
          </a:p>
          <a:p>
            <a:pPr marL="228600" indent="-228600">
              <a:spcBef>
                <a:spcPts val="25"/>
              </a:spcBef>
              <a:buFont typeface="+mj-lt"/>
              <a:buAutoNum type="arabicPeriod"/>
            </a:pPr>
            <a:r>
              <a:rPr lang="en-CA" sz="1200" dirty="0">
                <a:latin typeface="Georgia" panose="02040502050405020303" pitchFamily="18" charset="0"/>
                <a:cs typeface="Arial"/>
              </a:rPr>
              <a:t>Questions and discussion (last 10 minutes)</a:t>
            </a:r>
            <a:endParaRPr sz="12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60608" y="3342078"/>
            <a:ext cx="26797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2</a:t>
            </a:fld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30</a:t>
            </a:r>
            <a:endParaRPr sz="600">
              <a:latin typeface="Georgia" panose="02040502050405020303" pitchFamily="18" charset="0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53976"/>
            <a:ext cx="4610100" cy="609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Examples with Different Levels of Flexibility: Example 1</a:t>
            </a:r>
          </a:p>
        </p:txBody>
      </p:sp>
      <p:pic>
        <p:nvPicPr>
          <p:cNvPr id="3" name="Picture 5" descr="2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627027"/>
            <a:ext cx="4101157" cy="1686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50" y="2075755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LEFT</a:t>
            </a:r>
          </a:p>
          <a:p>
            <a:r>
              <a:rPr lang="en-US" sz="1400" dirty="0"/>
              <a:t>Black: Truth</a:t>
            </a:r>
          </a:p>
          <a:p>
            <a:r>
              <a:rPr lang="en-US" sz="1400" dirty="0">
                <a:solidFill>
                  <a:srgbClr val="FF6600"/>
                </a:solidFill>
              </a:rPr>
              <a:t>Orange:</a:t>
            </a:r>
            <a:r>
              <a:rPr lang="en-US" sz="1400" dirty="0"/>
              <a:t> Linear Estimate</a:t>
            </a:r>
          </a:p>
          <a:p>
            <a:r>
              <a:rPr lang="en-US" sz="1400" dirty="0">
                <a:solidFill>
                  <a:srgbClr val="3366FF"/>
                </a:solidFill>
              </a:rPr>
              <a:t>Blue</a:t>
            </a:r>
            <a:r>
              <a:rPr lang="en-US" sz="1400" dirty="0"/>
              <a:t>:  smoothing spline </a:t>
            </a:r>
          </a:p>
          <a:p>
            <a:r>
              <a:rPr lang="en-US" sz="1400" dirty="0">
                <a:solidFill>
                  <a:srgbClr val="008000"/>
                </a:solidFill>
              </a:rPr>
              <a:t>Green</a:t>
            </a:r>
            <a:r>
              <a:rPr lang="en-US" sz="1400" dirty="0"/>
              <a:t>:  smoothing spline (more flexible)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3766" y="208236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RIGHT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: Test MSE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Grey</a:t>
            </a:r>
            <a:r>
              <a:rPr lang="en-US" sz="1400" dirty="0"/>
              <a:t>: Training MSE</a:t>
            </a:r>
          </a:p>
          <a:p>
            <a:r>
              <a:rPr lang="en-US" sz="1400" dirty="0"/>
              <a:t>Dashed:  Minimum possible test MSE (irreducible error)</a:t>
            </a:r>
          </a:p>
        </p:txBody>
      </p:sp>
    </p:spTree>
    <p:extLst>
      <p:ext uri="{BB962C8B-B14F-4D97-AF65-F5344CB8AC3E}">
        <p14:creationId xmlns:p14="http://schemas.microsoft.com/office/powerpoint/2010/main" val="297074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734" y="211465"/>
            <a:ext cx="1843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Classification</a:t>
            </a:r>
            <a:r>
              <a:rPr spc="95" dirty="0"/>
              <a:t> </a:t>
            </a:r>
            <a:r>
              <a:rPr spc="-25" dirty="0"/>
              <a:t>Problems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21</a:t>
            </a:fld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30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463" y="815975"/>
            <a:ext cx="4193946" cy="15020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68580">
              <a:lnSpc>
                <a:spcPct val="102600"/>
              </a:lnSpc>
              <a:spcBef>
                <a:spcPts val="55"/>
              </a:spcBef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Here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response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variable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lang="en-US" sz="1100" b="0" i="1" spc="-95" dirty="0">
                <a:latin typeface="Georgia" panose="02040502050405020303" pitchFamily="18" charset="0"/>
                <a:cs typeface="Bookman Old Style"/>
              </a:rPr>
              <a:t> 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i="1" spc="1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qualitative 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—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e.g.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email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one 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-190" dirty="0">
                <a:latin typeface="Georgia" panose="02040502050405020303" pitchFamily="18" charset="0"/>
                <a:cs typeface="Lucida Sans Unicode"/>
              </a:rPr>
              <a:t>C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spc="2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spam</a:t>
            </a:r>
            <a:r>
              <a:rPr sz="1100" b="0" i="1" spc="25" dirty="0">
                <a:latin typeface="Georgia" panose="02040502050405020303" pitchFamily="18" charset="0"/>
                <a:cs typeface="Bookman Old Style"/>
              </a:rPr>
              <a:t>, </a:t>
            </a:r>
            <a:r>
              <a:rPr sz="110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ham</a:t>
            </a:r>
            <a:r>
              <a:rPr sz="1100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spc="5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ham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=good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email),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digit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one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</a:t>
            </a:r>
            <a:r>
              <a:rPr lang="en-US" sz="1100" dirty="0">
                <a:latin typeface="Georgia" panose="02040502050405020303" pitchFamily="18" charset="0"/>
                <a:cs typeface="PMingLiU"/>
              </a:rPr>
              <a:t>  </a:t>
            </a:r>
            <a:r>
              <a:rPr lang="en-US" sz="1100" spc="-190" dirty="0">
                <a:latin typeface="Georgia" panose="02040502050405020303" pitchFamily="18" charset="0"/>
                <a:cs typeface="Lucida Sans Unicode"/>
              </a:rPr>
              <a:t>C </a:t>
            </a:r>
            <a:r>
              <a:rPr sz="1100" spc="-145" dirty="0">
                <a:latin typeface="Georgia" panose="02040502050405020303" pitchFamily="18" charset="0"/>
                <a:cs typeface="Lucida Sans Unicod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70" dirty="0">
                <a:latin typeface="Georgia" panose="02040502050405020303" pitchFamily="18" charset="0"/>
                <a:cs typeface="Lucida Sans Unicode"/>
              </a:rPr>
              <a:t>{</a:t>
            </a:r>
            <a:r>
              <a:rPr sz="1100" spc="7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0</a:t>
            </a:r>
            <a:r>
              <a:rPr sz="1100" b="0" i="1" spc="7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1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1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9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9</a:t>
            </a:r>
            <a:r>
              <a:rPr sz="1100" spc="95" dirty="0">
                <a:latin typeface="Georgia" panose="02040502050405020303" pitchFamily="18" charset="0"/>
                <a:cs typeface="Lucida Sans Unicode"/>
              </a:rPr>
              <a:t>}</a:t>
            </a:r>
            <a:r>
              <a:rPr sz="1100" spc="95" dirty="0">
                <a:latin typeface="Georgia" panose="02040502050405020303" pitchFamily="18" charset="0"/>
                <a:cs typeface="PMingLiU"/>
              </a:rPr>
              <a:t>.</a:t>
            </a:r>
            <a:r>
              <a:rPr sz="1100" spc="19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90" dirty="0">
                <a:latin typeface="Georgia" panose="02040502050405020303" pitchFamily="18" charset="0"/>
                <a:cs typeface="PMingLiU"/>
              </a:rPr>
              <a:t>Our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goals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to: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02260" marR="1778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02895" algn="l"/>
              </a:tabLst>
            </a:pPr>
            <a:r>
              <a:rPr sz="1100" spc="55" dirty="0">
                <a:latin typeface="Georgia" panose="02040502050405020303" pitchFamily="18" charset="0"/>
                <a:cs typeface="PMingLiU"/>
              </a:rPr>
              <a:t>Build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classifier </a:t>
            </a:r>
            <a:r>
              <a:rPr sz="1100" b="0" i="1" spc="105" dirty="0">
                <a:latin typeface="Georgia" panose="02040502050405020303" pitchFamily="18" charset="0"/>
                <a:cs typeface="Bookman Old Style"/>
              </a:rPr>
              <a:t>C</a:t>
            </a:r>
            <a:r>
              <a:rPr sz="1100" spc="10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10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05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assigns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label from </a:t>
            </a:r>
            <a:r>
              <a:rPr sz="1100" spc="-190" dirty="0">
                <a:latin typeface="Georgia" panose="02040502050405020303" pitchFamily="18" charset="0"/>
                <a:cs typeface="Lucida Sans Unicode"/>
              </a:rPr>
              <a:t>C </a:t>
            </a:r>
            <a:r>
              <a:rPr lang="ru-RU" sz="1100" spc="-190" dirty="0">
                <a:latin typeface="Georgia" panose="02040502050405020303" pitchFamily="18" charset="0"/>
                <a:cs typeface="Lucida Sans Unicode"/>
              </a:rPr>
              <a:t>  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future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unlabeled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observation</a:t>
            </a:r>
            <a:r>
              <a:rPr sz="1100" spc="9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30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022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02895" algn="l"/>
              </a:tabLst>
            </a:pPr>
            <a:r>
              <a:rPr sz="1100" spc="35" dirty="0">
                <a:latin typeface="Georgia" panose="02040502050405020303" pitchFamily="18" charset="0"/>
                <a:cs typeface="PMingLiU"/>
              </a:rPr>
              <a:t>Assess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uncertainty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</a:t>
            </a:r>
            <a:r>
              <a:rPr sz="1100" spc="13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classification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022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02895" algn="l"/>
              </a:tabLst>
            </a:pPr>
            <a:r>
              <a:rPr sz="1100" spc="75" dirty="0">
                <a:latin typeface="Georgia" panose="02040502050405020303" pitchFamily="18" charset="0"/>
                <a:cs typeface="PMingLiU"/>
              </a:rPr>
              <a:t>Understand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roles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different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predictors</a:t>
            </a:r>
            <a:r>
              <a:rPr sz="1100" spc="2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among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82" baseline="-10416" dirty="0">
                <a:latin typeface="Georgia" panose="02040502050405020303" pitchFamily="18" charset="0"/>
                <a:cs typeface="Trebuchet MS"/>
              </a:rPr>
              <a:t>1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75" baseline="-10416" dirty="0">
                <a:latin typeface="Georgia" panose="02040502050405020303" pitchFamily="18" charset="0"/>
                <a:cs typeface="Trebuchet MS"/>
              </a:rPr>
              <a:t>2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b="0" i="1" spc="89" baseline="-10416" dirty="0">
                <a:latin typeface="Georgia" panose="02040502050405020303" pitchFamily="18" charset="0"/>
                <a:cs typeface="Bookman Old Style"/>
              </a:rPr>
              <a:t>p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Ideal prior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5816" y="663575"/>
                <a:ext cx="4274284" cy="222387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CA" sz="1200" dirty="0">
                    <a:latin typeface="Georgia" panose="02040502050405020303" pitchFamily="18" charset="0"/>
                  </a:rPr>
                  <a:t>2 classes. For example, the letter is spam or not.</a:t>
                </a:r>
              </a:p>
              <a:p>
                <a:pPr>
                  <a:lnSpc>
                    <a:spcPct val="150000"/>
                  </a:lnSpc>
                </a:pPr>
                <a:endParaRPr lang="en-CA" sz="12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sz="1200" dirty="0">
                    <a:latin typeface="Georgia" panose="02040502050405020303" pitchFamily="18" charset="0"/>
                  </a:rPr>
                  <a:t>Suppose, we know the class probs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1200" dirty="0">
                    <a:latin typeface="Georgia" panose="02040502050405020303" pitchFamily="18" charset="0"/>
                  </a:rPr>
                  <a:t>for example, p = 1/3, 1-p = 2/3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1200" dirty="0">
                    <a:latin typeface="Georgia" panose="02040502050405020303" pitchFamily="18" charset="0"/>
                  </a:rPr>
                  <a:t>To minimize the misclassification error, assign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1200" dirty="0">
                  <a:latin typeface="Georgia" panose="02040502050405020303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ru-RU" sz="1200" dirty="0">
                  <a:latin typeface="Georgia" panose="02040502050405020303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CA" sz="1200" dirty="0">
                    <a:latin typeface="Georgia" panose="02040502050405020303" pitchFamily="18" charset="0"/>
                  </a:rPr>
                  <a:t>Then my misclassification error is min{p, (1-p)}</a:t>
                </a: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5816" y="663575"/>
                <a:ext cx="4274284" cy="2223879"/>
              </a:xfrm>
              <a:blipFill>
                <a:blip r:embed="rId3"/>
                <a:stretch>
                  <a:fillRect l="-214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61867"/>
              </p:ext>
            </p:extLst>
          </p:nvPr>
        </p:nvGraphicFramePr>
        <p:xfrm>
          <a:off x="2686050" y="1196975"/>
          <a:ext cx="1066800" cy="274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5554859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45565348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Georgia" panose="02040502050405020303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Georgia" panose="02040502050405020303" pitchFamily="18" charset="0"/>
                        </a:rPr>
                        <a:t>1-p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3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27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763" y="251509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Ideal prior classifier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924404"/>
              </p:ext>
            </p:extLst>
          </p:nvPr>
        </p:nvGraphicFramePr>
        <p:xfrm>
          <a:off x="675707" y="770975"/>
          <a:ext cx="3286212" cy="5947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37">
                  <a:extLst>
                    <a:ext uri="{9D8B030D-6E8A-4147-A177-3AD203B41FA5}">
                      <a16:colId xmlns:a16="http://schemas.microsoft.com/office/drawing/2014/main" val="2190259785"/>
                    </a:ext>
                  </a:extLst>
                </a:gridCol>
                <a:gridCol w="545933">
                  <a:extLst>
                    <a:ext uri="{9D8B030D-6E8A-4147-A177-3AD203B41FA5}">
                      <a16:colId xmlns:a16="http://schemas.microsoft.com/office/drawing/2014/main" val="2761801627"/>
                    </a:ext>
                  </a:extLst>
                </a:gridCol>
                <a:gridCol w="618724">
                  <a:extLst>
                    <a:ext uri="{9D8B030D-6E8A-4147-A177-3AD203B41FA5}">
                      <a16:colId xmlns:a16="http://schemas.microsoft.com/office/drawing/2014/main" val="919544548"/>
                    </a:ext>
                  </a:extLst>
                </a:gridCol>
                <a:gridCol w="549875">
                  <a:extLst>
                    <a:ext uri="{9D8B030D-6E8A-4147-A177-3AD203B41FA5}">
                      <a16:colId xmlns:a16="http://schemas.microsoft.com/office/drawing/2014/main" val="1051195553"/>
                    </a:ext>
                  </a:extLst>
                </a:gridCol>
                <a:gridCol w="657243">
                  <a:extLst>
                    <a:ext uri="{9D8B030D-6E8A-4147-A177-3AD203B41FA5}">
                      <a16:colId xmlns:a16="http://schemas.microsoft.com/office/drawing/2014/main" val="2895537677"/>
                    </a:ext>
                  </a:extLst>
                </a:gridCol>
              </a:tblGrid>
              <a:tr h="299302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Georgia" panose="02040502050405020303" pitchFamily="18" charset="0"/>
                        </a:rPr>
                        <a:t>Class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Georgia" panose="02040502050405020303" pitchFamily="18" charset="0"/>
                        </a:rPr>
                        <a:t>C</a:t>
                      </a:r>
                      <a:r>
                        <a:rPr lang="en-US" sz="1100" b="1" i="0" baseline="-2500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100" b="1" i="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Georgia" panose="02040502050405020303" pitchFamily="18" charset="0"/>
                        </a:rPr>
                        <a:t>C</a:t>
                      </a:r>
                      <a:r>
                        <a:rPr lang="en-US" sz="1100" b="1" i="0" baseline="-25000" dirty="0">
                          <a:latin typeface="Georgia" panose="02040502050405020303" pitchFamily="18" charset="0"/>
                        </a:rPr>
                        <a:t>2</a:t>
                      </a:r>
                      <a:endParaRPr lang="en-US" sz="1100" b="1" i="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Georgia" panose="02040502050405020303" pitchFamily="18" charset="0"/>
                        </a:rPr>
                        <a:t>C</a:t>
                      </a:r>
                      <a:r>
                        <a:rPr lang="en-US" sz="1100" b="1" i="0" baseline="-25000" dirty="0">
                          <a:latin typeface="Georgia" panose="02040502050405020303" pitchFamily="18" charset="0"/>
                        </a:rPr>
                        <a:t>n</a:t>
                      </a:r>
                      <a:endParaRPr lang="en-US" sz="1100" b="1" i="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4051756292"/>
                  </a:ext>
                </a:extLst>
              </a:tr>
              <a:tr h="295468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Georgia" panose="02040502050405020303" pitchFamily="18" charset="0"/>
                        </a:rPr>
                        <a:t>Probability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>
                          <a:latin typeface="Georgia" panose="02040502050405020303" pitchFamily="18" charset="0"/>
                        </a:rPr>
                        <a:t>p</a:t>
                      </a:r>
                      <a:r>
                        <a:rPr lang="en-US" sz="1100" b="1" i="0" baseline="-2500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100" b="1" i="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>
                          <a:latin typeface="Georgia" panose="02040502050405020303" pitchFamily="18" charset="0"/>
                        </a:rPr>
                        <a:t>p</a:t>
                      </a:r>
                      <a:r>
                        <a:rPr lang="en-US" sz="1100" b="1" i="0" baseline="-25000" dirty="0">
                          <a:latin typeface="Georgia" panose="02040502050405020303" pitchFamily="18" charset="0"/>
                        </a:rPr>
                        <a:t>2</a:t>
                      </a:r>
                      <a:endParaRPr lang="en-US" sz="1100" b="1" i="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Georgia" panose="02040502050405020303" pitchFamily="18" charset="0"/>
                        </a:rPr>
                        <a:t>p</a:t>
                      </a:r>
                      <a:r>
                        <a:rPr lang="en-US" sz="1100" b="1" i="0" baseline="-25000" dirty="0">
                          <a:latin typeface="Georgia" panose="02040502050405020303" pitchFamily="18" charset="0"/>
                        </a:rPr>
                        <a:t>n</a:t>
                      </a:r>
                      <a:endParaRPr lang="en-US" sz="1100" b="1" i="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18290297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4541" y="1562710"/>
                <a:ext cx="600357" cy="445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059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59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59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59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05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9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5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059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9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41" y="1562710"/>
                <a:ext cx="600357" cy="445186"/>
              </a:xfrm>
              <a:prstGeom prst="rect">
                <a:avLst/>
              </a:prstGeom>
              <a:blipFill>
                <a:blip r:embed="rId2"/>
                <a:stretch>
                  <a:fillRect l="-83673" t="-121918" r="-88776" b="-18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0" y="2204861"/>
                <a:ext cx="4549441" cy="835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1210" dirty="0">
                    <a:latin typeface="Times New Roman" panose="02020603050405020304" pitchFamily="18" charset="0"/>
                  </a:rPr>
                  <a:t>To minimize the misclassification error, assign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121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21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121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210" i="1" dirty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sz="121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121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210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CA" sz="121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210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sz="121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21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21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CA" sz="121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sz="121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CA" sz="121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21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CA" sz="121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CA" sz="1210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CA" sz="121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21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CA" sz="121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CA" sz="121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CA" sz="1200" dirty="0">
                    <a:latin typeface="Georgia" panose="02040502050405020303" pitchFamily="18" charset="0"/>
                  </a:rPr>
                  <a:t>Then my misclassiffication error rate is (1 - max{p</a:t>
                </a:r>
                <a:r>
                  <a:rPr lang="en-CA" sz="1200" baseline="-25000" dirty="0">
                    <a:latin typeface="Georgia" panose="02040502050405020303" pitchFamily="18" charset="0"/>
                  </a:rPr>
                  <a:t>i</a:t>
                </a:r>
                <a:r>
                  <a:rPr lang="en-CA" sz="1200" dirty="0">
                    <a:latin typeface="Georgia" panose="02040502050405020303" pitchFamily="18" charset="0"/>
                  </a:rPr>
                  <a:t>})</a:t>
                </a:r>
              </a:p>
              <a:p>
                <a:pPr algn="ctr"/>
                <a:endParaRPr lang="en-CA" sz="121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4861"/>
                <a:ext cx="4549441" cy="835613"/>
              </a:xfrm>
              <a:prstGeom prst="rect">
                <a:avLst/>
              </a:prstGeom>
              <a:blipFill>
                <a:blip r:embed="rId3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591050" cy="215444"/>
          </a:xfrm>
        </p:spPr>
        <p:txBody>
          <a:bodyPr/>
          <a:lstStyle/>
          <a:p>
            <a:pPr algn="ctr"/>
            <a:r>
              <a:rPr lang="en-US" dirty="0"/>
              <a:t>Ideal prior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6494" y="739469"/>
            <a:ext cx="4008120" cy="369332"/>
          </a:xfrm>
        </p:spPr>
        <p:txBody>
          <a:bodyPr/>
          <a:lstStyle/>
          <a:p>
            <a:r>
              <a:rPr lang="en-CA" sz="1200" dirty="0">
                <a:latin typeface="Georgia" panose="02040502050405020303" pitchFamily="18" charset="0"/>
              </a:rPr>
              <a:t>Let us compare this choice to another tempting solution to randomize my decision independently, assigning</a:t>
            </a:r>
            <a:endParaRPr lang="en-US" sz="12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494" y="1413456"/>
                <a:ext cx="435247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4" y="1413456"/>
                <a:ext cx="435247" cy="284437"/>
              </a:xfrm>
              <a:prstGeom prst="rect">
                <a:avLst/>
              </a:prstGeom>
              <a:blipFill>
                <a:blip r:embed="rId2"/>
                <a:stretch>
                  <a:fillRect l="-12676" t="-19149" r="-1971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15097" y="120591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1, 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097" y="1540100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2, 1-p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159" y="1261901"/>
            <a:ext cx="365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{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50" y="1886138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Georgia" panose="02040502050405020303" pitchFamily="18" charset="0"/>
              </a:rPr>
              <a:t>Here p is the same true known P{Y=1}. </a:t>
            </a:r>
            <a:endParaRPr lang="ru-RU" sz="1200" dirty="0">
              <a:latin typeface="Georgia" panose="02040502050405020303" pitchFamily="18" charset="0"/>
            </a:endParaRPr>
          </a:p>
          <a:p>
            <a:r>
              <a:rPr lang="en-CA" sz="1200" dirty="0">
                <a:latin typeface="Georgia" panose="02040502050405020303" pitchFamily="18" charset="0"/>
              </a:rPr>
              <a:t>Then the probability of misclassification</a:t>
            </a:r>
            <a:endParaRPr lang="en-US" sz="12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0716" y="2371509"/>
                <a:ext cx="4298613" cy="588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i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=2,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</a:p>
              <a:p>
                <a:pPr algn="ctr"/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16" y="2371509"/>
                <a:ext cx="4298613" cy="588303"/>
              </a:xfrm>
              <a:prstGeom prst="rect">
                <a:avLst/>
              </a:prstGeom>
              <a:blipFill>
                <a:blip r:embed="rId3"/>
                <a:stretch>
                  <a:fillRect l="-1560" t="-9278" r="-2837" b="-23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005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Ideal prior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9741" y="2591394"/>
            <a:ext cx="4008120" cy="184666"/>
          </a:xfrm>
        </p:spPr>
        <p:txBody>
          <a:bodyPr/>
          <a:lstStyle/>
          <a:p>
            <a:r>
              <a:rPr lang="en-US" sz="1200" dirty="0">
                <a:latin typeface="Georgia" panose="02040502050405020303" pitchFamily="18" charset="0"/>
              </a:rPr>
              <a:t>Since there is no x, the posterior probability is just prior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641524" y="1129447"/>
            <a:ext cx="989044" cy="839755"/>
          </a:xfrm>
          <a:custGeom>
            <a:avLst/>
            <a:gdLst>
              <a:gd name="connsiteX0" fmla="*/ 0 w 989044"/>
              <a:gd name="connsiteY0" fmla="*/ 839755 h 839755"/>
              <a:gd name="connsiteX1" fmla="*/ 472751 w 989044"/>
              <a:gd name="connsiteY1" fmla="*/ 0 h 839755"/>
              <a:gd name="connsiteX2" fmla="*/ 989044 w 989044"/>
              <a:gd name="connsiteY2" fmla="*/ 839755 h 83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044" h="839755">
                <a:moveTo>
                  <a:pt x="0" y="839755"/>
                </a:moveTo>
                <a:cubicBezTo>
                  <a:pt x="153955" y="419877"/>
                  <a:pt x="307910" y="0"/>
                  <a:pt x="472751" y="0"/>
                </a:cubicBezTo>
                <a:cubicBezTo>
                  <a:pt x="637592" y="0"/>
                  <a:pt x="758889" y="323461"/>
                  <a:pt x="989044" y="8397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Прямая соединительная линия 8"/>
          <p:cNvCxnSpPr>
            <a:stCxn id="7" idx="1"/>
          </p:cNvCxnSpPr>
          <p:nvPr/>
        </p:nvCxnSpPr>
        <p:spPr>
          <a:xfrm flipH="1">
            <a:off x="641524" y="1129447"/>
            <a:ext cx="472751" cy="8397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1"/>
          </p:cNvCxnSpPr>
          <p:nvPr/>
        </p:nvCxnSpPr>
        <p:spPr>
          <a:xfrm>
            <a:off x="1114275" y="1129447"/>
            <a:ext cx="516293" cy="8397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641524" y="758879"/>
            <a:ext cx="0" cy="121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</p:cNvCxnSpPr>
          <p:nvPr/>
        </p:nvCxnSpPr>
        <p:spPr>
          <a:xfrm>
            <a:off x="641524" y="1969202"/>
            <a:ext cx="1504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41524" y="1129447"/>
            <a:ext cx="47275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1"/>
          </p:cNvCxnSpPr>
          <p:nvPr/>
        </p:nvCxnSpPr>
        <p:spPr>
          <a:xfrm>
            <a:off x="1114275" y="1129447"/>
            <a:ext cx="0" cy="8397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09280" y="198118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3409" y="956611"/>
                <a:ext cx="120225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09" y="956611"/>
                <a:ext cx="120225" cy="345672"/>
              </a:xfrm>
              <a:prstGeom prst="rect">
                <a:avLst/>
              </a:prstGeom>
              <a:blipFill>
                <a:blip r:embed="rId2"/>
                <a:stretch>
                  <a:fillRect l="-30000" t="-3509" r="-30000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54162" y="2052821"/>
                <a:ext cx="120225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62" y="2052821"/>
                <a:ext cx="120225" cy="345672"/>
              </a:xfrm>
              <a:prstGeom prst="rect">
                <a:avLst/>
              </a:prstGeom>
              <a:blipFill>
                <a:blip r:embed="rId3"/>
                <a:stretch>
                  <a:fillRect l="-30000" t="-3571" r="-30000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54509" y="112944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Georgia" panose="02040502050405020303" pitchFamily="18" charset="0"/>
              </a:rPr>
              <a:t>determinstic</a:t>
            </a:r>
            <a:r>
              <a:rPr lang="en-US" sz="1400" dirty="0">
                <a:latin typeface="Georgia" panose="02040502050405020303" pitchFamily="18" charset="0"/>
              </a:rPr>
              <a:t> ≤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randomized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34" y="19481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2653" y="19595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976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6771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Estimating prior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19574" y="627866"/>
                <a:ext cx="2735731" cy="43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512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12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12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1512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12" dirty="0">
                    <a:latin typeface="Georgia" panose="02040502050405020303" pitchFamily="18" charset="0"/>
                  </a:rPr>
                  <a:t>= relative frequency(</a:t>
                </a:r>
                <a:r>
                  <a:rPr lang="en-US" sz="1512" i="1" dirty="0" err="1">
                    <a:latin typeface="Georgia" panose="02040502050405020303" pitchFamily="18" charset="0"/>
                  </a:rPr>
                  <a:t>i</a:t>
                </a:r>
                <a:r>
                  <a:rPr lang="en-US" sz="1512" dirty="0">
                    <a:latin typeface="Georgia" panose="02040502050405020303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12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12" dirty="0">
                            <a:latin typeface="Cambria Math" panose="02040503050406030204" pitchFamily="18" charset="0"/>
                          </a:rPr>
                          <m:t>#ⅈ</m:t>
                        </m:r>
                      </m:num>
                      <m:den>
                        <m:r>
                          <a:rPr lang="en-US" sz="1512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512" i="1" dirty="0">
                            <a:latin typeface="Cambria Math" panose="02040503050406030204" pitchFamily="18" charset="0"/>
                          </a:rPr>
                          <m:t>𝑎𝑙𝑙</m:t>
                        </m:r>
                      </m:den>
                    </m:f>
                  </m:oMath>
                </a14:m>
                <a:endParaRPr lang="en-US" sz="1512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74" y="627866"/>
                <a:ext cx="2735731" cy="430502"/>
              </a:xfrm>
              <a:prstGeom prst="rect">
                <a:avLst/>
              </a:prstGeom>
              <a:blipFill>
                <a:blip r:embed="rId2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520" y="1197150"/>
                <a:ext cx="1504349" cy="131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6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#1 = 3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6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6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36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6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36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6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6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36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36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136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#2 = 2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6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6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36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6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36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6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6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36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361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endParaRPr lang="en-US" sz="1361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36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#all = 5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20" y="1197150"/>
                <a:ext cx="1504349" cy="1315104"/>
              </a:xfrm>
              <a:prstGeom prst="rect">
                <a:avLst/>
              </a:prstGeom>
              <a:blipFill>
                <a:blip r:embed="rId3"/>
                <a:stretch>
                  <a:fillRect l="-810" b="-3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Скругленный прямоугольник 9"/>
          <p:cNvSpPr/>
          <p:nvPr/>
        </p:nvSpPr>
        <p:spPr>
          <a:xfrm>
            <a:off x="2533650" y="1284019"/>
            <a:ext cx="1686326" cy="11039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81" dirty="0"/>
          </a:p>
        </p:txBody>
      </p:sp>
      <p:sp>
        <p:nvSpPr>
          <p:cNvPr id="11" name="TextBox 10"/>
          <p:cNvSpPr txBox="1"/>
          <p:nvPr/>
        </p:nvSpPr>
        <p:spPr>
          <a:xfrm>
            <a:off x="2990420" y="1994500"/>
            <a:ext cx="282450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2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22400" y="1505425"/>
            <a:ext cx="282450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2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3168" y="1444493"/>
            <a:ext cx="282450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2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43464" y="1902243"/>
            <a:ext cx="282450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2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69803" y="1639260"/>
            <a:ext cx="282450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2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492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2297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Ideal Bayes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14" y="840084"/>
            <a:ext cx="2932764" cy="1044647"/>
          </a:xfrm>
        </p:spPr>
        <p:txBody>
          <a:bodyPr>
            <a:normAutofit fontScale="92500" lnSpcReduction="20000"/>
          </a:bodyPr>
          <a:lstStyle/>
          <a:p>
            <a:pPr indent="51860">
              <a:lnSpc>
                <a:spcPct val="110000"/>
              </a:lnSpc>
            </a:pPr>
            <a:r>
              <a:rPr lang="en-CA" dirty="0">
                <a:latin typeface="Georgia" panose="02040502050405020303" pitchFamily="18" charset="0"/>
                <a:hlinkClick r:id="rId2"/>
              </a:rPr>
              <a:t>Bayes classifier on Wiki</a:t>
            </a:r>
            <a:r>
              <a:rPr lang="en-CA" dirty="0">
                <a:latin typeface="Georgia" panose="02040502050405020303" pitchFamily="18" charset="0"/>
              </a:rPr>
              <a:t> </a:t>
            </a:r>
          </a:p>
          <a:p>
            <a:pPr indent="51860">
              <a:lnSpc>
                <a:spcPct val="110000"/>
              </a:lnSpc>
            </a:pPr>
            <a:r>
              <a:rPr lang="en-CA" dirty="0">
                <a:latin typeface="Georgia" panose="02040502050405020303" pitchFamily="18" charset="0"/>
              </a:rPr>
              <a:t>Probability space </a:t>
            </a:r>
          </a:p>
          <a:p>
            <a:pPr indent="51860">
              <a:lnSpc>
                <a:spcPct val="110000"/>
              </a:lnSpc>
            </a:pPr>
            <a:r>
              <a:rPr lang="en-US" dirty="0">
                <a:latin typeface="Georgia" panose="02040502050405020303" pitchFamily="18" charset="0"/>
              </a:rPr>
              <a:t>Suppose, as before, we have 2 classes, and X predictor with 2 values. For example, presence of the word "free" in the letter. The minimal settings for </a:t>
            </a:r>
            <a:r>
              <a:rPr lang="en-US" dirty="0" err="1">
                <a:latin typeface="Georgia" panose="02040502050405020303" pitchFamily="18" charset="0"/>
              </a:rPr>
              <a:t>Bayes</a:t>
            </a:r>
            <a:r>
              <a:rPr lang="en-US" dirty="0">
                <a:latin typeface="Georgia" panose="02040502050405020303" pitchFamily="18" charset="0"/>
              </a:rPr>
              <a:t> classifier. Let the prior distribution of Y be given as before. </a:t>
            </a:r>
            <a:endParaRPr lang="en-CA" dirty="0">
              <a:latin typeface="Georgia" panose="02040502050405020303" pitchFamily="18" charset="0"/>
            </a:endParaRPr>
          </a:p>
          <a:p>
            <a:pPr indent="51860">
              <a:lnSpc>
                <a:spcPct val="11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363942"/>
            <a:ext cx="69892" cy="13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4576" tIns="17288" rIns="34576" bIns="1728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681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3000681" y="793132"/>
            <a:ext cx="1832034" cy="998642"/>
            <a:chOff x="4074" y="10519"/>
            <a:chExt cx="4207" cy="2116"/>
          </a:xfrm>
        </p:grpSpPr>
        <p:sp>
          <p:nvSpPr>
            <p:cNvPr id="1045" name="AutoShape 21"/>
            <p:cNvSpPr>
              <a:spLocks noChangeAspect="1" noChangeArrowheads="1" noTextEdit="1"/>
            </p:cNvSpPr>
            <p:nvPr/>
          </p:nvSpPr>
          <p:spPr bwMode="auto">
            <a:xfrm>
              <a:off x="4074" y="10519"/>
              <a:ext cx="4207" cy="2116"/>
            </a:xfrm>
            <a:prstGeom prst="rect">
              <a:avLst/>
            </a:prstGeom>
            <a:noFill/>
          </p:spPr>
          <p:txBody>
            <a:bodyPr vert="horz" wrap="square" lIns="34576" tIns="17288" rIns="34576" bIns="17288" numCol="1" anchor="t" anchorCtr="0" compatLnSpc="1">
              <a:prstTxWarp prst="textNoShape">
                <a:avLst/>
              </a:prstTxWarp>
            </a:bodyPr>
            <a:lstStyle/>
            <a:p>
              <a:endParaRPr lang="en-US" sz="1210"/>
            </a:p>
          </p:txBody>
        </p:sp>
        <p:grpSp>
          <p:nvGrpSpPr>
            <p:cNvPr id="1029" name="Group 5"/>
            <p:cNvGrpSpPr>
              <a:grpSpLocks/>
            </p:cNvGrpSpPr>
            <p:nvPr/>
          </p:nvGrpSpPr>
          <p:grpSpPr bwMode="auto">
            <a:xfrm>
              <a:off x="4074" y="10519"/>
              <a:ext cx="4207" cy="2116"/>
              <a:chOff x="4074" y="10519"/>
              <a:chExt cx="4207" cy="2116"/>
            </a:xfrm>
          </p:grpSpPr>
          <p:sp>
            <p:nvSpPr>
              <p:cNvPr id="1044" name="Text Box 20"/>
              <p:cNvSpPr txBox="1">
                <a:spLocks noChangeArrowheads="1"/>
              </p:cNvSpPr>
              <p:nvPr/>
            </p:nvSpPr>
            <p:spPr bwMode="auto">
              <a:xfrm>
                <a:off x="6323" y="12158"/>
                <a:ext cx="456" cy="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pPr defTabSz="34573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1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lang="en-US" sz="121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lang="en-US" sz="121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3" name="Text Box 19"/>
              <p:cNvSpPr txBox="1">
                <a:spLocks noChangeArrowheads="1"/>
              </p:cNvSpPr>
              <p:nvPr/>
            </p:nvSpPr>
            <p:spPr bwMode="auto">
              <a:xfrm>
                <a:off x="5302" y="12157"/>
                <a:ext cx="456" cy="4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pPr defTabSz="34573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1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lang="en-US" sz="121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lang="en-US" sz="121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2" name="AutoShape 18"/>
              <p:cNvSpPr>
                <a:spLocks noChangeShapeType="1"/>
              </p:cNvSpPr>
              <p:nvPr/>
            </p:nvSpPr>
            <p:spPr bwMode="auto">
              <a:xfrm>
                <a:off x="4259" y="12157"/>
                <a:ext cx="286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10"/>
              </a:p>
            </p:txBody>
          </p:sp>
          <p:sp>
            <p:nvSpPr>
              <p:cNvPr id="1041" name="AutoShape 17"/>
              <p:cNvSpPr>
                <a:spLocks noChangeShapeType="1"/>
              </p:cNvSpPr>
              <p:nvPr/>
            </p:nvSpPr>
            <p:spPr bwMode="auto">
              <a:xfrm flipV="1">
                <a:off x="4530" y="10519"/>
                <a:ext cx="1" cy="18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10"/>
              </a:p>
            </p:txBody>
          </p:sp>
          <p:sp>
            <p:nvSpPr>
              <p:cNvPr id="1040" name="AutoShape 16"/>
              <p:cNvSpPr>
                <a:spLocks noChangeShapeType="1"/>
              </p:cNvSpPr>
              <p:nvPr/>
            </p:nvSpPr>
            <p:spPr bwMode="auto">
              <a:xfrm>
                <a:off x="4530" y="10771"/>
                <a:ext cx="216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10"/>
              </a:p>
            </p:txBody>
          </p:sp>
          <p:sp>
            <p:nvSpPr>
              <p:cNvPr id="1039" name="Text Box 15"/>
              <p:cNvSpPr txBox="1">
                <a:spLocks noChangeArrowheads="1"/>
              </p:cNvSpPr>
              <p:nvPr/>
            </p:nvSpPr>
            <p:spPr bwMode="auto">
              <a:xfrm>
                <a:off x="4074" y="10594"/>
                <a:ext cx="456" cy="7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pPr defTabSz="34573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1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y</a:t>
                </a:r>
                <a:r>
                  <a:rPr lang="en-US" sz="121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lang="en-US" sz="121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8" name="Text Box 14"/>
              <p:cNvSpPr txBox="1">
                <a:spLocks noChangeArrowheads="1"/>
              </p:cNvSpPr>
              <p:nvPr/>
            </p:nvSpPr>
            <p:spPr bwMode="auto">
              <a:xfrm>
                <a:off x="7156" y="11795"/>
                <a:ext cx="1125" cy="6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pPr defTabSz="34573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1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x </a:t>
                </a:r>
                <a:endParaRPr lang="en-US" sz="121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7" name="Text Box 13"/>
              <p:cNvSpPr txBox="1">
                <a:spLocks noChangeArrowheads="1"/>
              </p:cNvSpPr>
              <p:nvPr/>
            </p:nvSpPr>
            <p:spPr bwMode="auto">
              <a:xfrm>
                <a:off x="4074" y="11363"/>
                <a:ext cx="456" cy="7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pPr defTabSz="34573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1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y</a:t>
                </a:r>
                <a:r>
                  <a:rPr lang="en-US" sz="121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lang="en-US" sz="121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6" name="AutoShape 12"/>
              <p:cNvSpPr>
                <a:spLocks noChangeShapeType="1"/>
              </p:cNvSpPr>
              <p:nvPr/>
            </p:nvSpPr>
            <p:spPr bwMode="auto">
              <a:xfrm>
                <a:off x="5435" y="12070"/>
                <a:ext cx="1" cy="16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10"/>
              </a:p>
            </p:txBody>
          </p:sp>
          <p:sp>
            <p:nvSpPr>
              <p:cNvPr id="1035" name="AutoShape 11"/>
              <p:cNvSpPr>
                <a:spLocks noChangeShapeType="1"/>
              </p:cNvSpPr>
              <p:nvPr/>
            </p:nvSpPr>
            <p:spPr bwMode="auto">
              <a:xfrm>
                <a:off x="6493" y="12078"/>
                <a:ext cx="1" cy="1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10"/>
              </a:p>
            </p:txBody>
          </p:sp>
          <p:sp>
            <p:nvSpPr>
              <p:cNvPr id="1034" name="Oval 10"/>
              <p:cNvSpPr>
                <a:spLocks noChangeArrowheads="1"/>
              </p:cNvSpPr>
              <p:nvPr/>
            </p:nvSpPr>
            <p:spPr bwMode="auto">
              <a:xfrm>
                <a:off x="5397" y="10715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10"/>
              </a:p>
            </p:txBody>
          </p:sp>
          <p:sp>
            <p:nvSpPr>
              <p:cNvPr id="1033" name="Oval 9"/>
              <p:cNvSpPr>
                <a:spLocks noChangeArrowheads="1"/>
              </p:cNvSpPr>
              <p:nvPr/>
            </p:nvSpPr>
            <p:spPr bwMode="auto">
              <a:xfrm>
                <a:off x="5397" y="11590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10"/>
              </a:p>
            </p:txBody>
          </p:sp>
          <p:sp>
            <p:nvSpPr>
              <p:cNvPr id="1032" name="Oval 8"/>
              <p:cNvSpPr>
                <a:spLocks noChangeArrowheads="1"/>
              </p:cNvSpPr>
              <p:nvPr/>
            </p:nvSpPr>
            <p:spPr bwMode="auto">
              <a:xfrm>
                <a:off x="6383" y="10715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10"/>
              </a:p>
            </p:txBody>
          </p:sp>
          <p:sp>
            <p:nvSpPr>
              <p:cNvPr id="1031" name="Oval 7"/>
              <p:cNvSpPr>
                <a:spLocks noChangeArrowheads="1"/>
              </p:cNvSpPr>
              <p:nvPr/>
            </p:nvSpPr>
            <p:spPr bwMode="auto">
              <a:xfrm>
                <a:off x="6383" y="11591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10"/>
              </a:p>
            </p:txBody>
          </p:sp>
          <p:sp>
            <p:nvSpPr>
              <p:cNvPr id="1030" name="Text Box 6"/>
              <p:cNvSpPr txBox="1">
                <a:spLocks noChangeArrowheads="1"/>
              </p:cNvSpPr>
              <p:nvPr/>
            </p:nvSpPr>
            <p:spPr bwMode="auto">
              <a:xfrm>
                <a:off x="6779" y="10977"/>
                <a:ext cx="525" cy="6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4576" tIns="17288" rIns="34576" bIns="17288" numCol="1" anchor="t" anchorCtr="0" compatLnSpc="1">
                <a:prstTxWarp prst="textNoShape">
                  <a:avLst/>
                </a:prstTxWarp>
              </a:bodyPr>
              <a:lstStyle/>
              <a:p>
                <a:pPr defTabSz="34573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121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Ω</a:t>
                </a:r>
                <a:endParaRPr lang="ru-RU" sz="1210">
                  <a:latin typeface="Arial" pitchFamily="34" charset="0"/>
                  <a:cs typeface="Arial" pitchFamily="34" charset="0"/>
                </a:endParaRPr>
              </a:p>
              <a:p>
                <a:pPr defTabSz="34573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121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55780"/>
              </p:ext>
            </p:extLst>
          </p:nvPr>
        </p:nvGraphicFramePr>
        <p:xfrm>
          <a:off x="143449" y="1904446"/>
          <a:ext cx="893825" cy="176911"/>
        </p:xfrm>
        <a:graphic>
          <a:graphicData uri="http://schemas.openxmlformats.org/drawingml/2006/table">
            <a:tbl>
              <a:tblPr/>
              <a:tblGrid>
                <a:gridCol w="366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Georgia" panose="02040502050405020303" pitchFamily="18" charset="0"/>
                          <a:ea typeface="Calibri"/>
                          <a:cs typeface="Calibri"/>
                        </a:rPr>
                        <a:t>π</a:t>
                      </a:r>
                      <a:r>
                        <a:rPr lang="en-US" sz="1100" baseline="-25000">
                          <a:latin typeface="Georgia" panose="02040502050405020303" pitchFamily="18" charset="0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>
                          <a:latin typeface="Georgia" panose="02040502050405020303" pitchFamily="18" charset="0"/>
                          <a:ea typeface="Calibri"/>
                          <a:cs typeface="Times New Roman"/>
                        </a:rPr>
                        <a:t>=p</a:t>
                      </a: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Georgia" panose="02040502050405020303" pitchFamily="18" charset="0"/>
                          <a:ea typeface="Calibri"/>
                          <a:cs typeface="Calibri"/>
                        </a:rPr>
                        <a:t>π</a:t>
                      </a:r>
                      <a:r>
                        <a:rPr lang="en-US" sz="1100" baseline="-25000" dirty="0">
                          <a:latin typeface="Georgia" panose="02040502050405020303" pitchFamily="18" charset="0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dirty="0">
                          <a:latin typeface="Georgia" panose="02040502050405020303" pitchFamily="18" charset="0"/>
                          <a:ea typeface="Calibri"/>
                          <a:cs typeface="Times New Roman"/>
                        </a:rPr>
                        <a:t>=1-p</a:t>
                      </a: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155643" y="2216230"/>
            <a:ext cx="3347391" cy="25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9" dirty="0">
                <a:latin typeface="Georgia" panose="02040502050405020303" pitchFamily="18" charset="0"/>
              </a:rPr>
              <a:t>Let the conditional probabilities be given on top of it </a:t>
            </a:r>
          </a:p>
        </p:txBody>
      </p:sp>
    </p:spTree>
    <p:extLst>
      <p:ext uri="{BB962C8B-B14F-4D97-AF65-F5344CB8AC3E}">
        <p14:creationId xmlns:p14="http://schemas.microsoft.com/office/powerpoint/2010/main" val="1797295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0693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Ideal Bayes</a:t>
            </a: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363942"/>
            <a:ext cx="69892" cy="13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4576" tIns="17288" rIns="34576" bIns="1728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681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81668"/>
              </p:ext>
            </p:extLst>
          </p:nvPr>
        </p:nvGraphicFramePr>
        <p:xfrm>
          <a:off x="168762" y="598525"/>
          <a:ext cx="2136288" cy="544449"/>
        </p:xfrm>
        <a:graphic>
          <a:graphicData uri="http://schemas.openxmlformats.org/drawingml/2006/table">
            <a:tbl>
              <a:tblPr/>
              <a:tblGrid>
                <a:gridCol w="62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Y\X</a:t>
                      </a: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100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100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P(X=x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|Y=y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P(x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|y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P(x</a:t>
                      </a:r>
                      <a:r>
                        <a:rPr lang="en-US" sz="1100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|y</a:t>
                      </a:r>
                      <a:r>
                        <a:rPr lang="en-US" sz="1100" baseline="-25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P(x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|y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202887" y="1475321"/>
            <a:ext cx="4308915" cy="255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9" dirty="0">
                <a:latin typeface="Georgia" panose="02040502050405020303" pitchFamily="18" charset="0"/>
              </a:rPr>
              <a:t>Then the posterior probabilities can be computed by </a:t>
            </a:r>
            <a:r>
              <a:rPr lang="en-US" sz="1059" dirty="0" err="1">
                <a:latin typeface="Georgia" panose="02040502050405020303" pitchFamily="18" charset="0"/>
              </a:rPr>
              <a:t>Bayes's</a:t>
            </a:r>
            <a:r>
              <a:rPr lang="en-US" sz="1059" dirty="0">
                <a:latin typeface="Georgia" panose="02040502050405020303" pitchFamily="18" charset="0"/>
              </a:rPr>
              <a:t> theorem 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2457450" y="531389"/>
            <a:ext cx="1881832" cy="744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9" dirty="0">
                <a:latin typeface="Georgia" panose="02040502050405020303" pitchFamily="18" charset="0"/>
              </a:rPr>
              <a:t>In fact, only half should be given.</a:t>
            </a:r>
          </a:p>
          <a:p>
            <a:r>
              <a:rPr lang="en-US" sz="1059" dirty="0">
                <a:latin typeface="Georgia" panose="02040502050405020303" pitchFamily="18" charset="0"/>
              </a:rPr>
              <a:t>  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P(x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2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|y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1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)=1-P(x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1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|y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1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)</a:t>
            </a:r>
          </a:p>
          <a:p>
            <a:r>
              <a:rPr lang="en-US" sz="1059" dirty="0">
                <a:latin typeface="Georgia" panose="02040502050405020303" pitchFamily="18" charset="0"/>
              </a:rPr>
              <a:t>  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P(x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2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|y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2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)=1-P(x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1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|y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2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)</a:t>
            </a:r>
            <a:endParaRPr lang="en-US" sz="1059" dirty="0">
              <a:latin typeface="Georgia" panose="02040502050405020303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2691867"/>
            <a:ext cx="4610100" cy="255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9" dirty="0">
                <a:latin typeface="Georgia" panose="02040502050405020303" pitchFamily="18" charset="0"/>
              </a:rPr>
              <a:t>Same denominator. Compare two numerators </a:t>
            </a: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09983"/>
              </p:ext>
            </p:extLst>
          </p:nvPr>
        </p:nvGraphicFramePr>
        <p:xfrm>
          <a:off x="309563" y="1677988"/>
          <a:ext cx="3073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2" imgW="3365280" imgH="888840" progId="Equation.KSEE3">
                  <p:embed/>
                </p:oleObj>
              </mc:Choice>
              <mc:Fallback>
                <p:oleObj name="Уравнение" r:id="rId2" imgW="3365280" imgH="888840" progId="Equation.KSEE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677988"/>
                        <a:ext cx="307340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Object 4"/>
              <p:cNvSpPr txBox="1"/>
              <p:nvPr/>
            </p:nvSpPr>
            <p:spPr bwMode="auto">
              <a:xfrm>
                <a:off x="1271588" y="2978150"/>
                <a:ext cx="2938462" cy="2553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)&gt;&lt;</m:t>
                      </m:r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100" dirty="0"/>
              </a:p>
            </p:txBody>
          </p:sp>
        </mc:Choice>
        <mc:Fallback xmlns="">
          <p:sp>
            <p:nvSpPr>
              <p:cNvPr id="2867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1588" y="2978150"/>
                <a:ext cx="2938462" cy="255326"/>
              </a:xfrm>
              <a:prstGeom prst="rect">
                <a:avLst/>
              </a:prstGeom>
              <a:blipFill>
                <a:blip r:embed="rId5"/>
                <a:stretch>
                  <a:fillRect b="-97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728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9734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Ideal Bayes</a:t>
            </a: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363942"/>
            <a:ext cx="69892" cy="13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4576" tIns="17288" rIns="34576" bIns="1728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681"/>
          </a:p>
        </p:txBody>
      </p:sp>
      <p:sp>
        <p:nvSpPr>
          <p:cNvPr id="37" name="Прямоугольник 36"/>
          <p:cNvSpPr/>
          <p:nvPr/>
        </p:nvSpPr>
        <p:spPr>
          <a:xfrm>
            <a:off x="2342096" y="1164019"/>
            <a:ext cx="2288585" cy="255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9" dirty="0">
                <a:latin typeface="Georgia" panose="02040502050405020303" pitchFamily="18" charset="0"/>
              </a:rPr>
              <a:t>So I choose 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y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2,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 and my prediction is</a:t>
            </a:r>
            <a:r>
              <a:rPr lang="en-CA" sz="1059" dirty="0">
                <a:latin typeface="Georgia" panose="02040502050405020303" pitchFamily="18" charset="0"/>
              </a:rPr>
              <a:t> </a:t>
            </a:r>
            <a:endParaRPr lang="en-US" sz="1059" dirty="0">
              <a:latin typeface="Georgia" panose="02040502050405020303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4562" y="845548"/>
            <a:ext cx="944489" cy="25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59" dirty="0">
                <a:solidFill>
                  <a:prstClr val="black"/>
                </a:solidFill>
                <a:latin typeface="Georgia" panose="02040502050405020303" pitchFamily="18" charset="0"/>
              </a:rPr>
              <a:t>Choose max </a:t>
            </a:r>
            <a:endParaRPr lang="en-US" sz="681" dirty="0">
              <a:latin typeface="Georgia" panose="02040502050405020303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16372"/>
              </p:ext>
            </p:extLst>
          </p:nvPr>
        </p:nvGraphicFramePr>
        <p:xfrm>
          <a:off x="158884" y="1049561"/>
          <a:ext cx="2162631" cy="900068"/>
        </p:xfrm>
        <a:graphic>
          <a:graphicData uri="http://schemas.openxmlformats.org/drawingml/2006/table">
            <a:tbl>
              <a:tblPr/>
              <a:tblGrid>
                <a:gridCol w="48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Y\X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100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P(X=x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|Y=y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P(x</a:t>
                      </a:r>
                      <a:r>
                        <a:rPr lang="en-US" sz="1100" baseline="-25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|y</a:t>
                      </a:r>
                      <a:r>
                        <a:rPr lang="en-US" sz="1100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P(x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|y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P(x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|y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407973" y="1258481"/>
            <a:ext cx="1869849" cy="718520"/>
            <a:chOff x="1078938" y="2181017"/>
            <a:chExt cx="4945054" cy="1900218"/>
          </a:xfrm>
        </p:grpSpPr>
        <p:graphicFrame>
          <p:nvGraphicFramePr>
            <p:cNvPr id="13" name="Объект 12"/>
            <p:cNvGraphicFramePr>
              <a:graphicFrameLocks noChangeAspect="1"/>
            </p:cNvGraphicFramePr>
            <p:nvPr/>
          </p:nvGraphicFramePr>
          <p:xfrm>
            <a:off x="3771900" y="2181017"/>
            <a:ext cx="325665" cy="917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393480" progId="Equation.KSEE3">
                    <p:embed/>
                  </p:oleObj>
                </mc:Choice>
                <mc:Fallback>
                  <p:oleObj name="Equation" r:id="rId2" imgW="139680" imgH="393480" progId="Equation.KSEE3">
                    <p:embed/>
                    <p:pic>
                      <p:nvPicPr>
                        <p:cNvPr id="13" name="Объект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900" y="2181017"/>
                          <a:ext cx="325665" cy="917783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5638362" y="2204357"/>
            <a:ext cx="341320" cy="881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393480" progId="Equation.KSEE3">
                    <p:embed/>
                  </p:oleObj>
                </mc:Choice>
                <mc:Fallback>
                  <p:oleObj name="Equation" r:id="rId4" imgW="152280" imgH="393480" progId="Equation.KSEE3">
                    <p:embed/>
                    <p:pic>
                      <p:nvPicPr>
                        <p:cNvPr id="297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362" y="2204357"/>
                          <a:ext cx="341320" cy="881744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/>
          </p:nvGraphicFramePr>
          <p:xfrm>
            <a:off x="5644242" y="3067276"/>
            <a:ext cx="379750" cy="98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393480" progId="Equation.KSEE3">
                    <p:embed/>
                  </p:oleObj>
                </mc:Choice>
                <mc:Fallback>
                  <p:oleObj name="Equation" r:id="rId6" imgW="152280" imgH="393480" progId="Equation.KSEE3">
                    <p:embed/>
                    <p:pic>
                      <p:nvPicPr>
                        <p:cNvPr id="297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4242" y="3067276"/>
                          <a:ext cx="379750" cy="981021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1111249" y="3111725"/>
            <a:ext cx="332754" cy="937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393480" progId="Equation.KSEE3">
                    <p:embed/>
                  </p:oleObj>
                </mc:Choice>
                <mc:Fallback>
                  <p:oleObj name="Equation" r:id="rId8" imgW="139680" imgH="393480" progId="Equation.KSEE3">
                    <p:embed/>
                    <p:pic>
                      <p:nvPicPr>
                        <p:cNvPr id="297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249" y="3111725"/>
                          <a:ext cx="332754" cy="937762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9"/>
            <p:cNvGraphicFramePr>
              <a:graphicFrameLocks noChangeAspect="1"/>
            </p:cNvGraphicFramePr>
            <p:nvPr/>
          </p:nvGraphicFramePr>
          <p:xfrm>
            <a:off x="1078938" y="2230828"/>
            <a:ext cx="504934" cy="929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393480" progId="Equation.KSEE3">
                    <p:embed/>
                  </p:oleObj>
                </mc:Choice>
                <mc:Fallback>
                  <p:oleObj name="Equation" r:id="rId10" imgW="152280" imgH="393480" progId="Equation.KSEE3">
                    <p:embed/>
                    <p:pic>
                      <p:nvPicPr>
                        <p:cNvPr id="2970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938" y="2230828"/>
                          <a:ext cx="504934" cy="929993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Object 10"/>
            <p:cNvGraphicFramePr>
              <a:graphicFrameLocks noChangeAspect="1"/>
            </p:cNvGraphicFramePr>
            <p:nvPr/>
          </p:nvGraphicFramePr>
          <p:xfrm>
            <a:off x="3717471" y="3100160"/>
            <a:ext cx="381000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0880" imgH="981000" progId="Equation.KSEE3">
                    <p:embed/>
                  </p:oleObj>
                </mc:Choice>
                <mc:Fallback>
                  <p:oleObj name="Equation" r:id="rId12" imgW="380880" imgH="981000" progId="Equation.KSEE3">
                    <p:embed/>
                    <p:pic>
                      <p:nvPicPr>
                        <p:cNvPr id="2970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7471" y="3100160"/>
                          <a:ext cx="381000" cy="981075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08841"/>
              </p:ext>
            </p:extLst>
          </p:nvPr>
        </p:nvGraphicFramePr>
        <p:xfrm>
          <a:off x="2575069" y="874313"/>
          <a:ext cx="17176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14" imgW="2273040" imgH="393480" progId="Equation.KSEE3">
                  <p:embed/>
                </p:oleObj>
              </mc:Choice>
              <mc:Fallback>
                <p:oleObj name="Уравнение" r:id="rId14" imgW="2273040" imgH="393480" progId="Equation.KSEE3">
                  <p:embed/>
                  <p:pic>
                    <p:nvPicPr>
                      <p:cNvPr id="29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069" y="874313"/>
                        <a:ext cx="17176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2449553" y="2153430"/>
                <a:ext cx="2156868" cy="592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9" dirty="0">
                    <a:latin typeface="Georgia" panose="02040502050405020303" pitchFamily="18" charset="0"/>
                  </a:rPr>
                  <a:t>2/5*2/3=0.2667     3/5*1/2=0.3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1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1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latin typeface="Georgia" panose="02040502050405020303" pitchFamily="18" charset="0"/>
                  </a:rPr>
                  <a:t>, as well.</a:t>
                </a:r>
              </a:p>
              <a:p>
                <a:endParaRPr lang="en-US" sz="1059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553" y="2153430"/>
                <a:ext cx="2156868" cy="5921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139949" y="2071246"/>
            <a:ext cx="2295159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latin typeface="Georgia" panose="02040502050405020303" pitchFamily="18" charset="0"/>
              </a:rPr>
              <a:t>Therefore, X is not a useful predictor. </a:t>
            </a:r>
            <a:r>
              <a:rPr lang="en-US" sz="1100" dirty="0">
                <a:latin typeface="Georgia" panose="02040502050405020303" pitchFamily="18" charset="0"/>
              </a:rPr>
              <a:t>It does not discriminate Y. And our misclassification probability,</a:t>
            </a:r>
            <a:r>
              <a:rPr lang="en-US" sz="800" dirty="0">
                <a:latin typeface="Georgia" panose="02040502050405020303" pitchFamily="18" charset="0"/>
              </a:rPr>
              <a:t> </a:t>
            </a:r>
            <a:r>
              <a:rPr lang="en-CA" sz="1100" dirty="0">
                <a:latin typeface="Georgia" panose="02040502050405020303" pitchFamily="18" charset="0"/>
              </a:rPr>
              <a:t>for this distribution,</a:t>
            </a:r>
          </a:p>
          <a:p>
            <a:r>
              <a:rPr lang="en-US" sz="1100" dirty="0">
                <a:latin typeface="Georgia" panose="02040502050405020303" pitchFamily="18" charset="0"/>
              </a:rPr>
              <a:t> as before is just a minimal of two prior values = 2/5 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6461" y="2745580"/>
                <a:ext cx="1680137" cy="37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sz="1200" dirty="0"/>
                  <a:t>So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latin typeface="Georgia" panose="02040502050405020303" pitchFamily="18" charset="0"/>
                  </a:rPr>
                  <a:t> always, for any value of X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61" y="2745580"/>
                <a:ext cx="1680137" cy="374333"/>
              </a:xfrm>
              <a:prstGeom prst="rect">
                <a:avLst/>
              </a:prstGeom>
              <a:blipFill>
                <a:blip r:embed="rId18"/>
                <a:stretch>
                  <a:fillRect l="-5818" t="-14516" r="-5818" b="-225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86333" y="616884"/>
                <a:ext cx="740395" cy="189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333" y="616884"/>
                <a:ext cx="740395" cy="189667"/>
              </a:xfrm>
              <a:prstGeom prst="rect">
                <a:avLst/>
              </a:prstGeom>
              <a:blipFill>
                <a:blip r:embed="rId19"/>
                <a:stretch>
                  <a:fillRect l="-5785" t="-2580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33191" y="1411048"/>
                <a:ext cx="763542" cy="189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191" y="1411048"/>
                <a:ext cx="763542" cy="189667"/>
              </a:xfrm>
              <a:prstGeom prst="rect">
                <a:avLst/>
              </a:prstGeom>
              <a:blipFill>
                <a:blip r:embed="rId20"/>
                <a:stretch>
                  <a:fillRect l="-4800" t="-25000" r="-80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69165" y="1949629"/>
                <a:ext cx="743985" cy="189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165" y="1949629"/>
                <a:ext cx="743985" cy="189667"/>
              </a:xfrm>
              <a:prstGeom prst="rect">
                <a:avLst/>
              </a:prstGeom>
              <a:blipFill>
                <a:blip r:embed="rId21"/>
                <a:stretch>
                  <a:fillRect l="-4878" t="-25806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4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397" y="211465"/>
            <a:ext cx="2319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>
                <a:latin typeface="Georgia" panose="02040502050405020303" pitchFamily="18" charset="0"/>
              </a:rPr>
              <a:t>What </a:t>
            </a:r>
            <a:r>
              <a:rPr spc="-40" dirty="0">
                <a:latin typeface="Georgia" panose="02040502050405020303" pitchFamily="18" charset="0"/>
              </a:rPr>
              <a:t>is </a:t>
            </a:r>
            <a:r>
              <a:rPr dirty="0">
                <a:latin typeface="Georgia" panose="02040502050405020303" pitchFamily="18" charset="0"/>
              </a:rPr>
              <a:t>Statistical</a:t>
            </a:r>
            <a:r>
              <a:rPr spc="125" dirty="0">
                <a:latin typeface="Georgia" panose="02040502050405020303" pitchFamily="18" charset="0"/>
              </a:rPr>
              <a:t> </a:t>
            </a:r>
            <a:r>
              <a:rPr spc="-25" dirty="0">
                <a:latin typeface="Georgia" panose="02040502050405020303" pitchFamily="18" charset="0"/>
              </a:rPr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401" y="1863577"/>
            <a:ext cx="335915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0 50</a:t>
            </a:r>
            <a:r>
              <a:rPr sz="400" spc="10" dirty="0">
                <a:latin typeface="Georgia" panose="02040502050405020303" pitchFamily="18" charset="0"/>
                <a:cs typeface="Arial"/>
              </a:rPr>
              <a:t> </a:t>
            </a:r>
            <a:r>
              <a:rPr sz="400" dirty="0">
                <a:latin typeface="Georgia" panose="02040502050405020303" pitchFamily="18" charset="0"/>
                <a:cs typeface="Arial"/>
              </a:rPr>
              <a:t>100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472" y="1863577"/>
            <a:ext cx="110489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200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9104" y="1863577"/>
            <a:ext cx="110489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300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4782" y="541878"/>
            <a:ext cx="847383" cy="1306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826" y="1586493"/>
            <a:ext cx="61555" cy="5397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5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826" y="1340084"/>
            <a:ext cx="61555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10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826" y="1107869"/>
            <a:ext cx="61555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15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826" y="875593"/>
            <a:ext cx="82550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20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826" y="643313"/>
            <a:ext cx="61555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25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1951773"/>
            <a:ext cx="3786556" cy="13558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69620">
              <a:lnSpc>
                <a:spcPct val="100000"/>
              </a:lnSpc>
              <a:spcBef>
                <a:spcPts val="355"/>
              </a:spcBef>
              <a:tabLst>
                <a:tab pos="1920239" algn="l"/>
                <a:tab pos="3042285" algn="l"/>
              </a:tabLst>
            </a:pPr>
            <a:r>
              <a:rPr sz="400" dirty="0">
                <a:latin typeface="Georgia" panose="02040502050405020303" pitchFamily="18" charset="0"/>
                <a:cs typeface="Arial"/>
              </a:rPr>
              <a:t>TV	Radio	</a:t>
            </a:r>
            <a:r>
              <a:rPr sz="400" spc="-5" dirty="0">
                <a:latin typeface="Georgia" panose="02040502050405020303" pitchFamily="18" charset="0"/>
                <a:cs typeface="Arial"/>
              </a:rPr>
              <a:t>Newspaper</a:t>
            </a:r>
            <a:endParaRPr sz="400" dirty="0"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 dirty="0">
              <a:latin typeface="Georgia" panose="02040502050405020303" pitchFamily="18" charset="0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45" dirty="0">
                <a:latin typeface="Georgia" panose="02040502050405020303" pitchFamily="18" charset="0"/>
                <a:cs typeface="PMingLiU"/>
              </a:rPr>
              <a:t>Shown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sz="1100" spc="13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Sales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vs </a:t>
            </a:r>
            <a:r>
              <a:rPr sz="1100" spc="-6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TV</a:t>
            </a:r>
            <a:r>
              <a:rPr sz="1100" spc="-65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7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Radio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5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Newspaper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with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blue 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linear-regression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line fit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separately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</a:t>
            </a:r>
            <a:r>
              <a:rPr sz="1100" spc="19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2700" marR="1127760">
              <a:lnSpc>
                <a:spcPct val="102600"/>
              </a:lnSpc>
            </a:pPr>
            <a:r>
              <a:rPr sz="1100" spc="90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predict </a:t>
            </a:r>
            <a:r>
              <a:rPr sz="1100" spc="13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Sales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using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these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three? 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Perhaps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do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better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using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</a:t>
            </a:r>
            <a:r>
              <a:rPr sz="1100" spc="16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model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latin typeface="Georgia" panose="02040502050405020303" pitchFamily="18" charset="0"/>
              <a:cs typeface="PMingLiU"/>
            </a:endParaRPr>
          </a:p>
          <a:p>
            <a:pPr marL="943610">
              <a:lnSpc>
                <a:spcPct val="100000"/>
              </a:lnSpc>
            </a:pPr>
            <a:r>
              <a:rPr sz="1100" spc="13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Sales</a:t>
            </a:r>
            <a:r>
              <a:rPr sz="1100" spc="1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-30" dirty="0">
                <a:latin typeface="Georgia" panose="02040502050405020303" pitchFamily="18" charset="0"/>
                <a:cs typeface="Lucida Sans Unicode"/>
              </a:rPr>
              <a:t>≈</a:t>
            </a:r>
            <a:r>
              <a:rPr sz="1100" spc="-45" dirty="0">
                <a:latin typeface="Georgia" panose="02040502050405020303" pitchFamily="18" charset="0"/>
                <a:cs typeface="Lucida Sans Unicode"/>
              </a:rPr>
              <a:t>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100" b="0" i="1" spc="-21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-5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spc="-5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TV</a:t>
            </a:r>
            <a:r>
              <a:rPr sz="1100" b="0" i="1" spc="-5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6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Radio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5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Newspaper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)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056" y="1105053"/>
            <a:ext cx="61555" cy="15303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Sales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2489" y="1863577"/>
            <a:ext cx="82423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0 10 20 30 40</a:t>
            </a:r>
            <a:r>
              <a:rPr sz="400" spc="60" dirty="0">
                <a:latin typeface="Georgia" panose="02040502050405020303" pitchFamily="18" charset="0"/>
                <a:cs typeface="Arial"/>
              </a:rPr>
              <a:t> </a:t>
            </a:r>
            <a:r>
              <a:rPr sz="400" dirty="0">
                <a:latin typeface="Georgia" panose="02040502050405020303" pitchFamily="18" charset="0"/>
                <a:cs typeface="Arial"/>
              </a:rPr>
              <a:t>50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99156" y="541878"/>
            <a:ext cx="847320" cy="1306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8200" y="1586493"/>
            <a:ext cx="61555" cy="5397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5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8200" y="1340084"/>
            <a:ext cx="61555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10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8200" y="1107869"/>
            <a:ext cx="61555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15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8200" y="875593"/>
            <a:ext cx="82550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20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8200" y="643313"/>
            <a:ext cx="61555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25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7431" y="1105053"/>
            <a:ext cx="61555" cy="15303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Sales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4895" y="1863577"/>
            <a:ext cx="74168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0</a:t>
            </a:r>
            <a:r>
              <a:rPr sz="400" spc="75" dirty="0">
                <a:latin typeface="Georgia" panose="02040502050405020303" pitchFamily="18" charset="0"/>
                <a:cs typeface="Arial"/>
              </a:rPr>
              <a:t> </a:t>
            </a:r>
            <a:r>
              <a:rPr sz="400" dirty="0">
                <a:latin typeface="Georgia" panose="02040502050405020303" pitchFamily="18" charset="0"/>
                <a:cs typeface="Arial"/>
              </a:rPr>
              <a:t>20 40 60 80 100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83468" y="541878"/>
            <a:ext cx="847384" cy="1306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2512" y="1586493"/>
            <a:ext cx="61555" cy="5397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5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60608" y="3342078"/>
            <a:ext cx="26797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3</a:t>
            </a:fld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30</a:t>
            </a:r>
            <a:endParaRPr sz="600">
              <a:latin typeface="Georgia" panose="02040502050405020303" pitchFamily="18" charset="0"/>
              <a:cs typeface="Bookman Old Sty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82512" y="1340084"/>
            <a:ext cx="61555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10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2512" y="1107869"/>
            <a:ext cx="61555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15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82512" y="875593"/>
            <a:ext cx="82550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20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82512" y="643313"/>
            <a:ext cx="61555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25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61743" y="1105053"/>
            <a:ext cx="61555" cy="15303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Georgia" panose="02040502050405020303" pitchFamily="18" charset="0"/>
                <a:cs typeface="Arial"/>
              </a:rPr>
              <a:t>Sales</a:t>
            </a:r>
            <a:endParaRPr sz="400">
              <a:latin typeface="Georgia" panose="02040502050405020303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371170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618" y="649011"/>
            <a:ext cx="1734655" cy="194819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dirty="0">
                <a:latin typeface="Georgia" panose="02040502050405020303" pitchFamily="18" charset="0"/>
              </a:rPr>
              <a:t>Take another example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  <a:ea typeface="Calibri"/>
              <a:cs typeface="Times New Roman"/>
            </a:endParaRPr>
          </a:p>
          <a:p>
            <a:pPr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66841"/>
              </p:ext>
            </p:extLst>
          </p:nvPr>
        </p:nvGraphicFramePr>
        <p:xfrm>
          <a:off x="78618" y="858160"/>
          <a:ext cx="2162631" cy="900068"/>
        </p:xfrm>
        <a:graphic>
          <a:graphicData uri="http://schemas.openxmlformats.org/drawingml/2006/table">
            <a:tbl>
              <a:tblPr/>
              <a:tblGrid>
                <a:gridCol w="48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Y\X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P(X=x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|Y=y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P(x</a:t>
                      </a:r>
                      <a:r>
                        <a:rPr lang="en-US" sz="1100" baseline="-25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|y</a:t>
                      </a:r>
                      <a:r>
                        <a:rPr lang="en-US" sz="1100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P(x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|y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P(x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|y</a:t>
                      </a:r>
                      <a:r>
                        <a:rPr lang="en-US" sz="11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2" marR="259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327708" y="1067080"/>
            <a:ext cx="1893561" cy="730768"/>
            <a:chOff x="1013623" y="1968746"/>
            <a:chExt cx="5007765" cy="1932609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3706585" y="1968746"/>
            <a:ext cx="325665" cy="917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393480" progId="Equation.KSEE3">
                    <p:embed/>
                  </p:oleObj>
                </mc:Choice>
                <mc:Fallback>
                  <p:oleObj name="Equation" r:id="rId2" imgW="139680" imgH="393480" progId="Equation.KSEE3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585" y="1968746"/>
                          <a:ext cx="325665" cy="917783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573047" y="1992086"/>
            <a:ext cx="341320" cy="881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393480" progId="Equation.KSEE3">
                    <p:embed/>
                  </p:oleObj>
                </mc:Choice>
                <mc:Fallback>
                  <p:oleObj name="Equation" r:id="rId4" imgW="152280" imgH="393480" progId="Equation.KSEE3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3047" y="1992086"/>
                          <a:ext cx="341320" cy="881744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5514975" y="2854325"/>
            <a:ext cx="506413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040" imgH="393480" progId="Equation.KSEE3">
                    <p:embed/>
                  </p:oleObj>
                </mc:Choice>
                <mc:Fallback>
                  <p:oleObj name="Equation" r:id="rId6" imgW="203040" imgH="393480" progId="Equation.KSEE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4975" y="2854325"/>
                          <a:ext cx="506413" cy="98107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045934" y="2899454"/>
            <a:ext cx="332754" cy="937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393480" progId="Equation.KSEE3">
                    <p:embed/>
                  </p:oleObj>
                </mc:Choice>
                <mc:Fallback>
                  <p:oleObj name="Equation" r:id="rId8" imgW="139680" imgH="393480" progId="Equation.KSEE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934" y="2899454"/>
                          <a:ext cx="332754" cy="937762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013623" y="2018557"/>
            <a:ext cx="504934" cy="929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393480" progId="Equation.KSEE3">
                    <p:embed/>
                  </p:oleObj>
                </mc:Choice>
                <mc:Fallback>
                  <p:oleObj name="Equation" r:id="rId10" imgW="152280" imgH="393480" progId="Equation.KSEE3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623" y="2018557"/>
                          <a:ext cx="504934" cy="929993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3559629" y="2820875"/>
            <a:ext cx="557668" cy="1080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040" imgH="393480" progId="Equation.KSEE3">
                    <p:embed/>
                  </p:oleObj>
                </mc:Choice>
                <mc:Fallback>
                  <p:oleObj name="Equation" r:id="rId12" imgW="203040" imgH="393480" progId="Equation.KSEE3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9629" y="2820875"/>
                          <a:ext cx="557668" cy="1080480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-14406" y="232649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Ideal Bayes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290644" y="756133"/>
            <a:ext cx="2319456" cy="123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059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ea typeface="Calibri"/>
                <a:cs typeface="Times New Roman"/>
              </a:rPr>
              <a:t>x</a:t>
            </a:r>
            <a:r>
              <a:rPr lang="en-US" sz="1059" baseline="-25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ea typeface="Calibri"/>
                <a:cs typeface="Times New Roman"/>
              </a:rPr>
              <a:t>1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:</a:t>
            </a:r>
            <a:r>
              <a:rPr lang="en-US" sz="1059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ea typeface="Calibri"/>
                <a:cs typeface="Times New Roman"/>
              </a:rPr>
              <a:t> </a:t>
            </a:r>
            <a:r>
              <a:rPr lang="en-CA" sz="1059" dirty="0">
                <a:latin typeface="Georgia" panose="02040502050405020303" pitchFamily="18" charset="0"/>
              </a:rPr>
              <a:t>2/5 * 1/3 = 0,1333 : 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y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1</a:t>
            </a:r>
            <a:endParaRPr lang="en-US" sz="416" dirty="0">
              <a:latin typeface="Georgia" panose="02040502050405020303" pitchFamily="18" charset="0"/>
              <a:ea typeface="Calibri"/>
              <a:cs typeface="Times New Roman"/>
            </a:endParaRPr>
          </a:p>
          <a:p>
            <a:pPr fontAlgn="base"/>
            <a:r>
              <a:rPr lang="en-CA" sz="1059" dirty="0">
                <a:latin typeface="Georgia" panose="02040502050405020303" pitchFamily="18" charset="0"/>
              </a:rPr>
              <a:t>     3/5 * 1/10 = 0,06   : 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y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2</a:t>
            </a:r>
          </a:p>
          <a:p>
            <a:pPr fontAlgn="base"/>
            <a:r>
              <a:rPr lang="en-CA" sz="1059" dirty="0">
                <a:latin typeface="Georgia" panose="02040502050405020303" pitchFamily="18" charset="0"/>
              </a:rPr>
              <a:t>So now we choose 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y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1</a:t>
            </a:r>
            <a:r>
              <a:rPr lang="en-CA" sz="1059" dirty="0">
                <a:latin typeface="Georgia" panose="02040502050405020303" pitchFamily="18" charset="0"/>
              </a:rPr>
              <a:t>, when X=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 x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1</a:t>
            </a:r>
            <a:r>
              <a:rPr lang="en-CA" sz="1059" dirty="0">
                <a:latin typeface="Georgia" panose="02040502050405020303" pitchFamily="18" charset="0"/>
              </a:rPr>
              <a:t> </a:t>
            </a:r>
          </a:p>
          <a:p>
            <a:pPr fontAlgn="base"/>
            <a:r>
              <a:rPr lang="en-CA" sz="1059" dirty="0">
                <a:latin typeface="Georgia" panose="02040502050405020303" pitchFamily="18" charset="0"/>
              </a:rPr>
              <a:t> Now for </a:t>
            </a:r>
            <a:r>
              <a:rPr lang="en-US" sz="1059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ea typeface="Calibri"/>
                <a:cs typeface="Times New Roman"/>
              </a:rPr>
              <a:t>x</a:t>
            </a:r>
            <a:r>
              <a:rPr lang="en-US" sz="1059" baseline="-25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ea typeface="Calibri"/>
                <a:cs typeface="Times New Roman"/>
              </a:rPr>
              <a:t>2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:</a:t>
            </a:r>
            <a:r>
              <a:rPr lang="en-US" sz="1059" baseline="-25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ea typeface="Calibri"/>
                <a:cs typeface="Times New Roman"/>
              </a:rPr>
              <a:t> </a:t>
            </a:r>
            <a:r>
              <a:rPr lang="en-CA" sz="1059" dirty="0">
                <a:latin typeface="Georgia" panose="02040502050405020303" pitchFamily="18" charset="0"/>
              </a:rPr>
              <a:t> 2/5 * 2/3 = 0.2667  : 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y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1</a:t>
            </a:r>
            <a:endParaRPr lang="en-CA" sz="1059" dirty="0">
              <a:latin typeface="Georgia" panose="02040502050405020303" pitchFamily="18" charset="0"/>
            </a:endParaRPr>
          </a:p>
          <a:p>
            <a:pPr fontAlgn="base"/>
            <a:r>
              <a:rPr lang="en-CA" sz="1059" dirty="0">
                <a:latin typeface="Georgia" panose="02040502050405020303" pitchFamily="18" charset="0"/>
              </a:rPr>
              <a:t>                       3/5 * 9/10 = 0.54    : 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y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2 </a:t>
            </a:r>
            <a:r>
              <a:rPr lang="en-CA" sz="1059" dirty="0">
                <a:latin typeface="Georgia" panose="02040502050405020303" pitchFamily="18" charset="0"/>
              </a:rPr>
              <a:t> </a:t>
            </a:r>
          </a:p>
          <a:p>
            <a:pPr fontAlgn="base"/>
            <a:r>
              <a:rPr lang="en-CA" sz="1059" dirty="0">
                <a:latin typeface="Georgia" panose="02040502050405020303" pitchFamily="18" charset="0"/>
              </a:rPr>
              <a:t> Here we keep our choice of </a:t>
            </a:r>
            <a:r>
              <a:rPr lang="en-US" sz="1059" dirty="0">
                <a:latin typeface="Georgia" panose="02040502050405020303" pitchFamily="18" charset="0"/>
                <a:ea typeface="Calibri"/>
                <a:cs typeface="Times New Roman"/>
              </a:rPr>
              <a:t>y</a:t>
            </a:r>
            <a:r>
              <a:rPr lang="en-US" sz="1059" baseline="-25000" dirty="0">
                <a:latin typeface="Georgia" panose="02040502050405020303" pitchFamily="18" charset="0"/>
                <a:ea typeface="Calibri"/>
                <a:cs typeface="Times New Roman"/>
              </a:rPr>
              <a:t>2</a:t>
            </a:r>
            <a:r>
              <a:rPr lang="en-CA" sz="1059" dirty="0">
                <a:latin typeface="Georgia" panose="02040502050405020303" pitchFamily="18" charset="0"/>
              </a:rPr>
              <a:t>, and the Bayes classifier is 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5487" y="1984872"/>
                <a:ext cx="605166" cy="221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87" y="1984872"/>
                <a:ext cx="605166" cy="221279"/>
              </a:xfrm>
              <a:prstGeom prst="rect">
                <a:avLst/>
              </a:prstGeom>
              <a:blipFill>
                <a:blip r:embed="rId15"/>
                <a:stretch>
                  <a:fillRect l="-6061" t="-25000" r="-303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3880" y="1809416"/>
                <a:ext cx="784317" cy="210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80" y="1809416"/>
                <a:ext cx="784317" cy="210507"/>
              </a:xfrm>
              <a:prstGeom prst="rect">
                <a:avLst/>
              </a:prstGeom>
              <a:blipFill>
                <a:blip r:embed="rId16"/>
                <a:stretch>
                  <a:fillRect l="-5426" r="-310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33880" y="2117696"/>
                <a:ext cx="8166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80" y="2117696"/>
                <a:ext cx="816634" cy="215444"/>
              </a:xfrm>
              <a:prstGeom prst="rect">
                <a:avLst/>
              </a:prstGeom>
              <a:blipFill>
                <a:blip r:embed="rId17"/>
                <a:stretch>
                  <a:fillRect l="-4478" r="-74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09799" y="1758228"/>
            <a:ext cx="3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420" y="2380603"/>
            <a:ext cx="3267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And the misclassification error by disjoint additivity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618" y="2653106"/>
                <a:ext cx="2548711" cy="15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9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9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9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900" dirty="0"/>
                  <a:t> =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8" y="2653106"/>
                <a:ext cx="2548711" cy="156325"/>
              </a:xfrm>
              <a:prstGeom prst="rect">
                <a:avLst/>
              </a:prstGeom>
              <a:blipFill>
                <a:blip r:embed="rId18"/>
                <a:stretch>
                  <a:fillRect l="-1675" t="-23077" r="-95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8618" y="2858421"/>
                <a:ext cx="4150110" cy="15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/>
                  <a:t>= </a:t>
                </a:r>
                <a14:m>
                  <m:oMath xmlns:m="http://schemas.openxmlformats.org/officeDocument/2006/math">
                    <m:r>
                      <a:rPr lang="en-US" sz="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9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9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9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9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900" dirty="0"/>
                  <a:t> =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8" y="2858421"/>
                <a:ext cx="4150110" cy="156325"/>
              </a:xfrm>
              <a:prstGeom prst="rect">
                <a:avLst/>
              </a:prstGeom>
              <a:blipFill>
                <a:blip r:embed="rId19"/>
                <a:stretch>
                  <a:fillRect l="-1762" t="-26923" r="-734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7190" y="3057551"/>
                <a:ext cx="4317207" cy="23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dirty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800" i="0" dirty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800" i="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800" i="0" dirty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sz="800" i="0" dirty="0">
                          <a:latin typeface="Cambria Math" panose="02040503050406030204" pitchFamily="18" charset="0"/>
                        </a:rPr>
                        <m:t>=0.3267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0" y="3057551"/>
                <a:ext cx="4317207" cy="231217"/>
              </a:xfrm>
              <a:prstGeom prst="rect">
                <a:avLst/>
              </a:prstGeom>
              <a:blipFill>
                <a:blip r:embed="rId20"/>
                <a:stretch>
                  <a:fillRect t="-75676" b="-1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74" y="130176"/>
            <a:ext cx="4514850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kern="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Bayes Error Rate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5250" y="511175"/>
            <a:ext cx="4422174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1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The Bayes error rate refers to the lowest possible error rate that could be achieved if somehow we knew exactly what the “true” probability distribution of the data looked like.</a:t>
            </a:r>
          </a:p>
          <a:p>
            <a:pPr>
              <a:lnSpc>
                <a:spcPct val="120000"/>
              </a:lnSpc>
            </a:pPr>
            <a:endParaRPr lang="en-US" sz="11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1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On test data, no classifier (or stat. learning method) can get lower error rates than the Bayes error rate. </a:t>
            </a:r>
          </a:p>
          <a:p>
            <a:pPr>
              <a:lnSpc>
                <a:spcPct val="120000"/>
              </a:lnSpc>
            </a:pPr>
            <a:endParaRPr lang="en-US" sz="11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1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Of course in real life problems the Bayes error rate can’t be calculated exactly.</a:t>
            </a:r>
          </a:p>
          <a:p>
            <a:pPr>
              <a:lnSpc>
                <a:spcPct val="120000"/>
              </a:lnSpc>
            </a:pPr>
            <a:endParaRPr lang="en-US" sz="11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100" dirty="0">
                <a:latin typeface="Georgia" panose="02040502050405020303" pitchFamily="18" charset="0"/>
                <a:hlinkClick r:id="rId3"/>
              </a:rPr>
              <a:t>Bayes error rate on </a:t>
            </a:r>
            <a:r>
              <a:rPr lang="en-US" sz="1100" dirty="0" err="1">
                <a:latin typeface="Georgia" panose="02040502050405020303" pitchFamily="18" charset="0"/>
                <a:hlinkClick r:id="rId3"/>
              </a:rPr>
              <a:t>wilki</a:t>
            </a:r>
            <a:r>
              <a:rPr lang="en-CA" sz="1100" dirty="0">
                <a:latin typeface="Georgia" panose="02040502050405020303" pitchFamily="18" charset="0"/>
              </a:rPr>
              <a:t> </a:t>
            </a:r>
          </a:p>
          <a:p>
            <a:pPr>
              <a:lnSpc>
                <a:spcPct val="120000"/>
              </a:lnSpc>
            </a:pPr>
            <a:endParaRPr lang="en-US" sz="11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endParaRPr lang="en-US" sz="11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13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0" y="205891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Ideal Bayes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71450" y="587375"/>
            <a:ext cx="417310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1100" dirty="0">
                <a:latin typeface="Georgia" panose="02040502050405020303" pitchFamily="18" charset="0"/>
              </a:rPr>
              <a:t> </a:t>
            </a:r>
            <a:r>
              <a:rPr lang="en-CA" sz="1100" dirty="0">
                <a:latin typeface="Georgia" panose="02040502050405020303" pitchFamily="18" charset="0"/>
              </a:rPr>
              <a:t>What we did above is the best possible use of prior and conditional probabilities for classification. The proof is beyond the level of this course.  </a:t>
            </a:r>
          </a:p>
          <a:p>
            <a:pPr fontAlgn="base"/>
            <a:r>
              <a:rPr lang="en-CA" sz="1100" dirty="0">
                <a:latin typeface="Georgia" panose="02040502050405020303" pitchFamily="18" charset="0"/>
              </a:rPr>
              <a:t>Ideal </a:t>
            </a:r>
            <a:r>
              <a:rPr lang="en-CA" sz="1100" dirty="0" err="1">
                <a:latin typeface="Georgia" panose="02040502050405020303" pitchFamily="18" charset="0"/>
              </a:rPr>
              <a:t>Bayes</a:t>
            </a:r>
            <a:r>
              <a:rPr lang="en-CA" sz="1100" dirty="0">
                <a:latin typeface="Georgia" panose="02040502050405020303" pitchFamily="18" charset="0"/>
              </a:rPr>
              <a:t> classifier </a:t>
            </a:r>
          </a:p>
          <a:p>
            <a:pPr fontAlgn="base"/>
            <a:endParaRPr lang="en-CA" sz="1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1450" y="1577975"/>
                <a:ext cx="4249307" cy="134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latin typeface="Georgia" panose="02040502050405020303" pitchFamily="18" charset="0"/>
                  </a:rPr>
                  <a:t>. The simplest is </a:t>
                </a:r>
                <a:r>
                  <a:rPr lang="en-US" sz="12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{x</a:t>
                </a:r>
                <a:r>
                  <a:rPr lang="en-US" sz="1200" baseline="-25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12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, x</a:t>
                </a:r>
                <a:r>
                  <a:rPr lang="en-US" sz="1200" baseline="-25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12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latin typeface="Georgia" panose="02040502050405020303" pitchFamily="18" charset="0"/>
                  </a:rPr>
                  <a:t>. The simplest is {y</a:t>
                </a:r>
                <a:r>
                  <a:rPr lang="en-US" sz="1200" baseline="-25000" dirty="0">
                    <a:latin typeface="Georgia" panose="02040502050405020303" pitchFamily="18" charset="0"/>
                  </a:rPr>
                  <a:t>1</a:t>
                </a:r>
                <a:r>
                  <a:rPr lang="en-US" sz="1200" dirty="0">
                    <a:latin typeface="Georgia" panose="02040502050405020303" pitchFamily="18" charset="0"/>
                  </a:rPr>
                  <a:t>, y</a:t>
                </a:r>
                <a:r>
                  <a:rPr lang="en-US" sz="1200" baseline="-25000" dirty="0">
                    <a:latin typeface="Georgia" panose="02040502050405020303" pitchFamily="18" charset="0"/>
                  </a:rPr>
                  <a:t>2</a:t>
                </a:r>
                <a:r>
                  <a:rPr lang="en-US" sz="1200" dirty="0">
                    <a:latin typeface="Georgia" panose="02040502050405020303" pitchFamily="18" charset="0"/>
                  </a:rPr>
                  <a:t>}</a:t>
                </a: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Joint distribution </a:t>
                </a:r>
                <a:r>
                  <a:rPr lang="en-US" sz="12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(X, Y): </a:t>
                </a:r>
                <a:r>
                  <a:rPr lang="en-US" sz="1200" dirty="0">
                    <a:latin typeface="Georgia" panose="02040502050405020303" pitchFamily="18" charset="0"/>
                  </a:rPr>
                  <a:t>given probability of each pair </a:t>
                </a:r>
                <a:r>
                  <a:rPr lang="en-US" sz="1200" i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P(x</a:t>
                </a:r>
                <a:r>
                  <a:rPr lang="en-US" sz="1200" i="1" baseline="-25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i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200" i="1" dirty="0" err="1">
                    <a:latin typeface="Georgia" panose="02040502050405020303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1200" i="1" baseline="-25000" dirty="0" err="1">
                    <a:latin typeface="Georgia" panose="020405020504050203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i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Prior distribution of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b="0" dirty="0">
                  <a:latin typeface="Georgia" panose="02040502050405020303" pitchFamily="18" charset="0"/>
                </a:endParaRP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Conditional </a:t>
                </a:r>
                <a:r>
                  <a:rPr lang="en-US" sz="1200" i="1" dirty="0">
                    <a:latin typeface="Georgia" panose="02040502050405020303" pitchFamily="18" charset="0"/>
                  </a:rPr>
                  <a:t>P(X=</a:t>
                </a:r>
                <a:r>
                  <a:rPr lang="en-US" sz="1200" i="1" dirty="0" err="1">
                    <a:latin typeface="Georgia" panose="02040502050405020303" pitchFamily="18" charset="0"/>
                  </a:rPr>
                  <a:t>x</a:t>
                </a:r>
                <a:r>
                  <a:rPr lang="en-US" sz="1200" i="1" baseline="-25000" dirty="0" err="1">
                    <a:latin typeface="Georgia" panose="02040502050405020303" pitchFamily="18" charset="0"/>
                  </a:rPr>
                  <a:t>i</a:t>
                </a:r>
                <a:r>
                  <a:rPr lang="en-US" sz="1200" i="1" dirty="0" err="1">
                    <a:latin typeface="Georgia" panose="02040502050405020303" pitchFamily="18" charset="0"/>
                  </a:rPr>
                  <a:t>|Y</a:t>
                </a:r>
                <a:r>
                  <a:rPr lang="en-US" sz="1200" i="1" dirty="0">
                    <a:latin typeface="Georgia" panose="02040502050405020303" pitchFamily="18" charset="0"/>
                  </a:rPr>
                  <a:t>=</a:t>
                </a:r>
                <a:r>
                  <a:rPr lang="en-US" sz="1200" i="1" dirty="0" err="1">
                    <a:latin typeface="Georgia" panose="02040502050405020303" pitchFamily="18" charset="0"/>
                  </a:rPr>
                  <a:t>y</a:t>
                </a:r>
                <a:r>
                  <a:rPr lang="en-US" sz="1200" i="1" baseline="-25000" dirty="0" err="1">
                    <a:latin typeface="Georgia" panose="02040502050405020303" pitchFamily="18" charset="0"/>
                  </a:rPr>
                  <a:t>i</a:t>
                </a:r>
                <a:r>
                  <a:rPr lang="en-US" sz="1200" i="1" dirty="0">
                    <a:latin typeface="Georgia" panose="02040502050405020303" pitchFamily="18" charset="0"/>
                  </a:rPr>
                  <a:t>)</a:t>
                </a: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Posterior </a:t>
                </a:r>
                <a:r>
                  <a:rPr lang="en-US" sz="1200" i="1" dirty="0">
                    <a:latin typeface="Georgia" panose="02040502050405020303" pitchFamily="18" charset="0"/>
                  </a:rPr>
                  <a:t>P(Y=</a:t>
                </a:r>
                <a:r>
                  <a:rPr lang="en-US" sz="1200" i="1" dirty="0" err="1">
                    <a:latin typeface="Georgia" panose="02040502050405020303" pitchFamily="18" charset="0"/>
                  </a:rPr>
                  <a:t>y</a:t>
                </a:r>
                <a:r>
                  <a:rPr lang="en-US" sz="1200" i="1" baseline="-25000" dirty="0" err="1">
                    <a:latin typeface="Georgia" panose="02040502050405020303" pitchFamily="18" charset="0"/>
                  </a:rPr>
                  <a:t>i</a:t>
                </a:r>
                <a:r>
                  <a:rPr lang="en-US" sz="1200" i="1" baseline="-25000" dirty="0">
                    <a:latin typeface="Georgia" panose="02040502050405020303" pitchFamily="18" charset="0"/>
                  </a:rPr>
                  <a:t> </a:t>
                </a:r>
                <a:r>
                  <a:rPr lang="en-US" sz="1200" i="1" dirty="0">
                    <a:latin typeface="Georgia" panose="02040502050405020303" pitchFamily="18" charset="0"/>
                  </a:rPr>
                  <a:t>| X=</a:t>
                </a:r>
                <a:r>
                  <a:rPr lang="en-US" sz="1200" i="1" dirty="0" err="1">
                    <a:latin typeface="Georgia" panose="02040502050405020303" pitchFamily="18" charset="0"/>
                  </a:rPr>
                  <a:t>x</a:t>
                </a:r>
                <a:r>
                  <a:rPr lang="en-US" sz="1200" i="1" baseline="-25000" dirty="0" err="1">
                    <a:latin typeface="Georgia" panose="02040502050405020303" pitchFamily="18" charset="0"/>
                  </a:rPr>
                  <a:t>j</a:t>
                </a:r>
                <a:r>
                  <a:rPr lang="en-US" sz="1200" i="1" dirty="0">
                    <a:latin typeface="Georgia" panose="02040502050405020303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200" i="1" dirty="0">
                    <a:latin typeface="Georgia" panose="02040502050405020303" pitchFamily="18" charset="0"/>
                  </a:rPr>
                  <a:t>(X=</a:t>
                </a:r>
                <a:r>
                  <a:rPr lang="en-US" sz="1200" i="1" dirty="0" err="1">
                    <a:latin typeface="Georgia" panose="02040502050405020303" pitchFamily="18" charset="0"/>
                  </a:rPr>
                  <a:t>x</a:t>
                </a:r>
                <a:r>
                  <a:rPr lang="en-US" sz="1200" i="1" baseline="-25000" dirty="0" err="1">
                    <a:latin typeface="Georgia" panose="02040502050405020303" pitchFamily="18" charset="0"/>
                  </a:rPr>
                  <a:t>i</a:t>
                </a:r>
                <a:r>
                  <a:rPr lang="en-US" sz="1200" i="1" dirty="0" err="1">
                    <a:latin typeface="Georgia" panose="02040502050405020303" pitchFamily="18" charset="0"/>
                  </a:rPr>
                  <a:t>|Y</a:t>
                </a:r>
                <a:r>
                  <a:rPr lang="en-US" sz="1200" i="1" dirty="0">
                    <a:latin typeface="Georgia" panose="02040502050405020303" pitchFamily="18" charset="0"/>
                  </a:rPr>
                  <a:t>=</a:t>
                </a:r>
                <a:r>
                  <a:rPr lang="en-US" sz="1200" i="1" dirty="0" err="1">
                    <a:latin typeface="Georgia" panose="02040502050405020303" pitchFamily="18" charset="0"/>
                  </a:rPr>
                  <a:t>y</a:t>
                </a:r>
                <a:r>
                  <a:rPr lang="en-US" sz="1200" i="1" baseline="-25000" dirty="0" err="1">
                    <a:latin typeface="Georgia" panose="02040502050405020303" pitchFamily="18" charset="0"/>
                  </a:rPr>
                  <a:t>j</a:t>
                </a:r>
                <a:r>
                  <a:rPr lang="en-US" sz="1200" i="1" dirty="0">
                    <a:latin typeface="Georgia" panose="02040502050405020303" pitchFamily="18" charset="0"/>
                  </a:rPr>
                  <a:t>) / P(X=x</a:t>
                </a:r>
                <a:r>
                  <a:rPr lang="en-US" sz="1200" i="1" baseline="-25000" dirty="0">
                    <a:latin typeface="Georgia" panose="02040502050405020303" pitchFamily="18" charset="0"/>
                  </a:rPr>
                  <a:t>i</a:t>
                </a:r>
                <a:r>
                  <a:rPr lang="en-US" sz="1200" i="1" dirty="0">
                    <a:latin typeface="Georgia" panose="02040502050405020303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200" i="1" dirty="0">
                    <a:latin typeface="Georgia" panose="02040502050405020303" pitchFamily="18" charset="0"/>
                  </a:rPr>
                  <a:t>(</a:t>
                </a:r>
                <a:r>
                  <a:rPr lang="en-US" sz="1200" i="1" dirty="0" err="1">
                    <a:latin typeface="Georgia" panose="02040502050405020303" pitchFamily="18" charset="0"/>
                  </a:rPr>
                  <a:t>x</a:t>
                </a:r>
                <a:r>
                  <a:rPr lang="en-US" sz="1200" i="1" baseline="-25000" dirty="0" err="1">
                    <a:latin typeface="Georgia" panose="02040502050405020303" pitchFamily="18" charset="0"/>
                  </a:rPr>
                  <a:t>j</a:t>
                </a:r>
                <a:r>
                  <a:rPr lang="en-US" sz="1200" i="1" dirty="0">
                    <a:latin typeface="Georgia" panose="02040502050405020303" pitchFamily="18" charset="0"/>
                  </a:rPr>
                  <a:t>) = </a:t>
                </a:r>
                <a:r>
                  <a:rPr lang="en-US" sz="1200" i="1" dirty="0" err="1">
                    <a:latin typeface="Georgia" panose="02040502050405020303" pitchFamily="18" charset="0"/>
                  </a:rPr>
                  <a:t>argmax</a:t>
                </a:r>
                <a:r>
                  <a:rPr lang="en-US" sz="1200" i="1" baseline="-25000" dirty="0" err="1">
                    <a:latin typeface="Georgia" panose="02040502050405020303" pitchFamily="18" charset="0"/>
                  </a:rPr>
                  <a:t>i</a:t>
                </a:r>
                <a:r>
                  <a:rPr lang="en-US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200" i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577975"/>
                <a:ext cx="4249307" cy="1343638"/>
              </a:xfrm>
              <a:prstGeom prst="rect">
                <a:avLst/>
              </a:prstGeom>
              <a:blipFill>
                <a:blip r:embed="rId2"/>
                <a:stretch>
                  <a:fillRect l="-2152" t="-3182" r="-1004" b="-3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2038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Estimating joint and conditional probabilities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067334" y="902078"/>
          <a:ext cx="1330458" cy="904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3486">
                  <a:extLst>
                    <a:ext uri="{9D8B030D-6E8A-4147-A177-3AD203B41FA5}">
                      <a16:colId xmlns:a16="http://schemas.microsoft.com/office/drawing/2014/main" val="3775392821"/>
                    </a:ext>
                  </a:extLst>
                </a:gridCol>
                <a:gridCol w="443486">
                  <a:extLst>
                    <a:ext uri="{9D8B030D-6E8A-4147-A177-3AD203B41FA5}">
                      <a16:colId xmlns:a16="http://schemas.microsoft.com/office/drawing/2014/main" val="2437255624"/>
                    </a:ext>
                  </a:extLst>
                </a:gridCol>
                <a:gridCol w="443486">
                  <a:extLst>
                    <a:ext uri="{9D8B030D-6E8A-4147-A177-3AD203B41FA5}">
                      <a16:colId xmlns:a16="http://schemas.microsoft.com/office/drawing/2014/main" val="291365857"/>
                    </a:ext>
                  </a:extLst>
                </a:gridCol>
              </a:tblGrid>
              <a:tr h="3015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Georgia" panose="02040502050405020303" pitchFamily="18" charset="0"/>
                        </a:rPr>
                        <a:t>x</a:t>
                      </a:r>
                      <a:r>
                        <a:rPr lang="en-US" sz="1200" baseline="-2500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x</a:t>
                      </a:r>
                      <a:r>
                        <a:rPr lang="en-US" sz="1200" baseline="-2500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989408393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y</a:t>
                      </a:r>
                      <a:r>
                        <a:rPr lang="en-US" sz="1200" b="1" baseline="-2500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32470068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y</a:t>
                      </a:r>
                      <a:r>
                        <a:rPr lang="en-US" sz="1200" b="1" baseline="-25000" dirty="0">
                          <a:latin typeface="Georgia" panose="02040502050405020303" pitchFamily="18" charset="0"/>
                        </a:rPr>
                        <a:t>2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685874133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3067334" y="902078"/>
            <a:ext cx="450900" cy="30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7630533"/>
                  </p:ext>
                </p:extLst>
              </p:nvPr>
            </p:nvGraphicFramePr>
            <p:xfrm>
              <a:off x="95249" y="1806743"/>
              <a:ext cx="1773052" cy="123704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43263">
                      <a:extLst>
                        <a:ext uri="{9D8B030D-6E8A-4147-A177-3AD203B41FA5}">
                          <a16:colId xmlns:a16="http://schemas.microsoft.com/office/drawing/2014/main" val="3756263169"/>
                        </a:ext>
                      </a:extLst>
                    </a:gridCol>
                    <a:gridCol w="443263">
                      <a:extLst>
                        <a:ext uri="{9D8B030D-6E8A-4147-A177-3AD203B41FA5}">
                          <a16:colId xmlns:a16="http://schemas.microsoft.com/office/drawing/2014/main" val="3738051307"/>
                        </a:ext>
                      </a:extLst>
                    </a:gridCol>
                    <a:gridCol w="443263">
                      <a:extLst>
                        <a:ext uri="{9D8B030D-6E8A-4147-A177-3AD203B41FA5}">
                          <a16:colId xmlns:a16="http://schemas.microsoft.com/office/drawing/2014/main" val="2960437958"/>
                        </a:ext>
                      </a:extLst>
                    </a:gridCol>
                    <a:gridCol w="443263">
                      <a:extLst>
                        <a:ext uri="{9D8B030D-6E8A-4147-A177-3AD203B41FA5}">
                          <a16:colId xmlns:a16="http://schemas.microsoft.com/office/drawing/2014/main" val="3430928173"/>
                        </a:ext>
                      </a:extLst>
                    </a:gridCol>
                  </a:tblGrid>
                  <a:tr h="256017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Georgia" panose="02040502050405020303" pitchFamily="18" charset="0"/>
                            </a:rPr>
                            <a:t>x</a:t>
                          </a:r>
                          <a:r>
                            <a:rPr lang="en-US" sz="1200" b="1" baseline="-25000" dirty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Georgia" panose="02040502050405020303" pitchFamily="18" charset="0"/>
                            </a:rPr>
                            <a:t>x</a:t>
                          </a:r>
                          <a:r>
                            <a:rPr lang="en-US" sz="1200" b="1" baseline="-25000" dirty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latin typeface="Georgia" panose="02040502050405020303" pitchFamily="18" charset="0"/>
                            </a:rPr>
                            <a:t>π</a:t>
                          </a:r>
                          <a:r>
                            <a:rPr lang="en-US" sz="1200" b="1" baseline="-25000" dirty="0" err="1">
                              <a:latin typeface="Georgia" panose="02040502050405020303" pitchFamily="18" charset="0"/>
                            </a:rPr>
                            <a:t>i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31291519"/>
                      </a:ext>
                    </a:extLst>
                  </a:tr>
                  <a:tr h="289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Georgia" panose="02040502050405020303" pitchFamily="18" charset="0"/>
                            </a:rPr>
                            <a:t>y</a:t>
                          </a:r>
                          <a:r>
                            <a:rPr lang="en-US" sz="1200" b="1" baseline="-25000" dirty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 b="1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1200" b="1" i="0" dirty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 b="1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4085554563"/>
                      </a:ext>
                    </a:extLst>
                  </a:tr>
                  <a:tr h="293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Georgia" panose="02040502050405020303" pitchFamily="18" charset="0"/>
                            </a:rPr>
                            <a:t>y</a:t>
                          </a:r>
                          <a:r>
                            <a:rPr lang="en-US" sz="1200" b="1" baseline="-25000" dirty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200" b="1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1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200" b="1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6378458"/>
                      </a:ext>
                    </a:extLst>
                  </a:tr>
                  <a:tr h="397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Georgia" panose="02040502050405020303" pitchFamily="18" charset="0"/>
                            </a:rPr>
                            <a:t>P(x</a:t>
                          </a:r>
                          <a:r>
                            <a:rPr lang="en-US" sz="1200" b="1" baseline="-25000" dirty="0">
                              <a:latin typeface="Georgia" panose="02040502050405020303" pitchFamily="18" charset="0"/>
                            </a:rPr>
                            <a:t>i</a:t>
                          </a:r>
                          <a:r>
                            <a:rPr lang="en-US" sz="1200" b="1" baseline="0" dirty="0">
                              <a:latin typeface="Georgia" panose="02040502050405020303" pitchFamily="18" charset="0"/>
                            </a:rPr>
                            <a:t>)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dirty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200" b="1" i="0" dirty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1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241844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7630533"/>
                  </p:ext>
                </p:extLst>
              </p:nvPr>
            </p:nvGraphicFramePr>
            <p:xfrm>
              <a:off x="95249" y="1806743"/>
              <a:ext cx="1773052" cy="123704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43263">
                      <a:extLst>
                        <a:ext uri="{9D8B030D-6E8A-4147-A177-3AD203B41FA5}">
                          <a16:colId xmlns:a16="http://schemas.microsoft.com/office/drawing/2014/main" val="3756263169"/>
                        </a:ext>
                      </a:extLst>
                    </a:gridCol>
                    <a:gridCol w="443263">
                      <a:extLst>
                        <a:ext uri="{9D8B030D-6E8A-4147-A177-3AD203B41FA5}">
                          <a16:colId xmlns:a16="http://schemas.microsoft.com/office/drawing/2014/main" val="3738051307"/>
                        </a:ext>
                      </a:extLst>
                    </a:gridCol>
                    <a:gridCol w="443263">
                      <a:extLst>
                        <a:ext uri="{9D8B030D-6E8A-4147-A177-3AD203B41FA5}">
                          <a16:colId xmlns:a16="http://schemas.microsoft.com/office/drawing/2014/main" val="2960437958"/>
                        </a:ext>
                      </a:extLst>
                    </a:gridCol>
                    <a:gridCol w="443263">
                      <a:extLst>
                        <a:ext uri="{9D8B030D-6E8A-4147-A177-3AD203B41FA5}">
                          <a16:colId xmlns:a16="http://schemas.microsoft.com/office/drawing/2014/main" val="3430928173"/>
                        </a:ext>
                      </a:extLst>
                    </a:gridCol>
                  </a:tblGrid>
                  <a:tr h="256017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Georgia" panose="02040502050405020303" pitchFamily="18" charset="0"/>
                            </a:rPr>
                            <a:t>x</a:t>
                          </a:r>
                          <a:r>
                            <a:rPr lang="en-US" sz="1200" b="1" baseline="-25000" dirty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Georgia" panose="02040502050405020303" pitchFamily="18" charset="0"/>
                            </a:rPr>
                            <a:t>x</a:t>
                          </a:r>
                          <a:r>
                            <a:rPr lang="en-US" sz="1200" b="1" baseline="-25000" dirty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 smtClean="0">
                              <a:latin typeface="Georgia" panose="02040502050405020303" pitchFamily="18" charset="0"/>
                            </a:rPr>
                            <a:t>π</a:t>
                          </a:r>
                          <a:r>
                            <a:rPr lang="en-US" sz="1200" b="1" baseline="-25000" dirty="0" err="1" smtClean="0">
                              <a:latin typeface="Georgia" panose="02040502050405020303" pitchFamily="18" charset="0"/>
                            </a:rPr>
                            <a:t>i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31291519"/>
                      </a:ext>
                    </a:extLst>
                  </a:tr>
                  <a:tr h="289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Georgia" panose="02040502050405020303" pitchFamily="18" charset="0"/>
                            </a:rPr>
                            <a:t>y</a:t>
                          </a:r>
                          <a:r>
                            <a:rPr lang="en-US" sz="1200" b="1" baseline="-25000" dirty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3"/>
                          <a:stretch>
                            <a:fillRect l="-101370" t="-122917" r="-20274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3"/>
                          <a:stretch>
                            <a:fillRect l="-201370" t="-122917" r="-10274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3"/>
                          <a:stretch>
                            <a:fillRect l="-301370" t="-122917" r="-2740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554563"/>
                      </a:ext>
                    </a:extLst>
                  </a:tr>
                  <a:tr h="293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Georgia" panose="02040502050405020303" pitchFamily="18" charset="0"/>
                            </a:rPr>
                            <a:t>y</a:t>
                          </a:r>
                          <a:r>
                            <a:rPr lang="en-US" sz="1200" b="1" baseline="-25000" dirty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3"/>
                          <a:stretch>
                            <a:fillRect l="-101370" t="-222917" r="-202740" b="-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3"/>
                          <a:stretch>
                            <a:fillRect l="-201370" t="-222917" r="-102740" b="-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3"/>
                          <a:stretch>
                            <a:fillRect l="-301370" t="-222917" r="-2740" b="-2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78458"/>
                      </a:ext>
                    </a:extLst>
                  </a:tr>
                  <a:tr h="397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Georgia" panose="02040502050405020303" pitchFamily="18" charset="0"/>
                            </a:rPr>
                            <a:t>P(x</a:t>
                          </a:r>
                          <a:r>
                            <a:rPr lang="en-US" sz="1200" b="1" baseline="-25000" dirty="0" smtClean="0">
                              <a:latin typeface="Georgia" panose="02040502050405020303" pitchFamily="18" charset="0"/>
                            </a:rPr>
                            <a:t>i</a:t>
                          </a:r>
                          <a:r>
                            <a:rPr lang="en-US" sz="1200" b="1" baseline="0" dirty="0" smtClean="0">
                              <a:latin typeface="Georgia" panose="02040502050405020303" pitchFamily="18" charset="0"/>
                            </a:rPr>
                            <a:t>)</a:t>
                          </a:r>
                          <a:endParaRPr lang="en-US" sz="1200" b="1" dirty="0">
                            <a:latin typeface="Georgia" panose="02040502050405020303" pitchFamily="18" charset="0"/>
                          </a:endParaRP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3"/>
                          <a:stretch>
                            <a:fillRect l="-101370" t="-234848" r="-202740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3"/>
                          <a:stretch>
                            <a:fillRect l="-201370" t="-234848" r="-102740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241844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3277945" y="85253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7274" y="1007313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3" name="Овал 12"/>
          <p:cNvSpPr/>
          <p:nvPr/>
        </p:nvSpPr>
        <p:spPr>
          <a:xfrm>
            <a:off x="3732563" y="1230482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14" name="Овал 13"/>
          <p:cNvSpPr/>
          <p:nvPr/>
        </p:nvSpPr>
        <p:spPr>
          <a:xfrm>
            <a:off x="3545531" y="1369576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15" name="Овал 14"/>
          <p:cNvSpPr/>
          <p:nvPr/>
        </p:nvSpPr>
        <p:spPr>
          <a:xfrm>
            <a:off x="3762893" y="1393840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16" name="Овал 15"/>
          <p:cNvSpPr/>
          <p:nvPr/>
        </p:nvSpPr>
        <p:spPr>
          <a:xfrm>
            <a:off x="3594058" y="1533567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17" name="Овал 16"/>
          <p:cNvSpPr/>
          <p:nvPr/>
        </p:nvSpPr>
        <p:spPr>
          <a:xfrm>
            <a:off x="3581926" y="1697558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18" name="Овал 17"/>
          <p:cNvSpPr/>
          <p:nvPr/>
        </p:nvSpPr>
        <p:spPr>
          <a:xfrm>
            <a:off x="3762893" y="1588161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19" name="Овал 18"/>
          <p:cNvSpPr/>
          <p:nvPr/>
        </p:nvSpPr>
        <p:spPr>
          <a:xfrm>
            <a:off x="3823552" y="1697558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20" name="Овал 19"/>
          <p:cNvSpPr/>
          <p:nvPr/>
        </p:nvSpPr>
        <p:spPr>
          <a:xfrm>
            <a:off x="4126847" y="1642754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21" name="TextBox 20"/>
          <p:cNvSpPr txBox="1"/>
          <p:nvPr/>
        </p:nvSpPr>
        <p:spPr>
          <a:xfrm>
            <a:off x="1204364" y="888494"/>
            <a:ext cx="1718740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2" dirty="0">
                <a:latin typeface="Georgia" panose="02040502050405020303" pitchFamily="18" charset="0"/>
              </a:rPr>
              <a:t>Occurrences table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95249" y="1806743"/>
            <a:ext cx="428303" cy="23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2383" y="174911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016" y="182267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Georgia" panose="02040502050405020303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937753" y="1844399"/>
                <a:ext cx="1230978" cy="372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10" i="1" dirty="0">
                    <a:latin typeface="Georgia" panose="02040502050405020303" pitchFamily="18" charset="0"/>
                  </a:rPr>
                  <a:t>joint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1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1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1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1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1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1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1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1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1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8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53" y="1844399"/>
                <a:ext cx="1230978" cy="372410"/>
              </a:xfrm>
              <a:prstGeom prst="rect">
                <a:avLst/>
              </a:prstGeom>
              <a:blipFill>
                <a:blip r:embed="rId4"/>
                <a:stretch>
                  <a:fillRect l="-2475" t="-14754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423578" y="2654556"/>
                <a:ext cx="717953" cy="372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10" i="1" dirty="0">
                    <a:latin typeface="Georgia" panose="02040502050405020303" pitchFamily="18" charset="0"/>
                  </a:rPr>
                  <a:t>marginal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1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1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1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1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5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78" y="2654556"/>
                <a:ext cx="717953" cy="372410"/>
              </a:xfrm>
              <a:prstGeom prst="rect">
                <a:avLst/>
              </a:prstGeom>
              <a:blipFill>
                <a:blip r:embed="rId5"/>
                <a:stretch>
                  <a:fillRect l="-13675" t="-14516" r="-2564" b="-112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олилиния 34"/>
          <p:cNvSpPr/>
          <p:nvPr/>
        </p:nvSpPr>
        <p:spPr>
          <a:xfrm>
            <a:off x="1395162" y="1697743"/>
            <a:ext cx="916964" cy="440565"/>
          </a:xfrm>
          <a:custGeom>
            <a:avLst/>
            <a:gdLst>
              <a:gd name="connsiteX0" fmla="*/ 0 w 2003207"/>
              <a:gd name="connsiteY0" fmla="*/ 1165131 h 1165131"/>
              <a:gd name="connsiteX1" fmla="*/ 673769 w 2003207"/>
              <a:gd name="connsiteY1" fmla="*/ 10099 h 1165131"/>
              <a:gd name="connsiteX2" fmla="*/ 1925053 w 2003207"/>
              <a:gd name="connsiteY2" fmla="*/ 571573 h 1165131"/>
              <a:gd name="connsiteX3" fmla="*/ 1876927 w 2003207"/>
              <a:gd name="connsiteY3" fmla="*/ 571573 h 1165131"/>
              <a:gd name="connsiteX4" fmla="*/ 1876927 w 2003207"/>
              <a:gd name="connsiteY4" fmla="*/ 571573 h 116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07" h="1165131">
                <a:moveTo>
                  <a:pt x="0" y="1165131"/>
                </a:moveTo>
                <a:cubicBezTo>
                  <a:pt x="176463" y="637078"/>
                  <a:pt x="352927" y="109025"/>
                  <a:pt x="673769" y="10099"/>
                </a:cubicBezTo>
                <a:cubicBezTo>
                  <a:pt x="994611" y="-88827"/>
                  <a:pt x="1925053" y="571573"/>
                  <a:pt x="1925053" y="571573"/>
                </a:cubicBezTo>
                <a:cubicBezTo>
                  <a:pt x="2125579" y="665152"/>
                  <a:pt x="1876927" y="571573"/>
                  <a:pt x="1876927" y="571573"/>
                </a:cubicBezTo>
                <a:lnTo>
                  <a:pt x="1876927" y="571573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40" name="Полилиния 39"/>
          <p:cNvSpPr/>
          <p:nvPr/>
        </p:nvSpPr>
        <p:spPr>
          <a:xfrm>
            <a:off x="1785771" y="2483953"/>
            <a:ext cx="564456" cy="306464"/>
          </a:xfrm>
          <a:custGeom>
            <a:avLst/>
            <a:gdLst>
              <a:gd name="connsiteX0" fmla="*/ 0 w 1492777"/>
              <a:gd name="connsiteY0" fmla="*/ 0 h 810482"/>
              <a:gd name="connsiteX1" fmla="*/ 625642 w 1492777"/>
              <a:gd name="connsiteY1" fmla="*/ 721895 h 810482"/>
              <a:gd name="connsiteX2" fmla="*/ 1411706 w 1492777"/>
              <a:gd name="connsiteY2" fmla="*/ 802106 h 810482"/>
              <a:gd name="connsiteX3" fmla="*/ 1427748 w 1492777"/>
              <a:gd name="connsiteY3" fmla="*/ 753979 h 81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2777" h="810482">
                <a:moveTo>
                  <a:pt x="0" y="0"/>
                </a:moveTo>
                <a:cubicBezTo>
                  <a:pt x="195179" y="294105"/>
                  <a:pt x="390358" y="588211"/>
                  <a:pt x="625642" y="721895"/>
                </a:cubicBezTo>
                <a:cubicBezTo>
                  <a:pt x="860926" y="855579"/>
                  <a:pt x="1278022" y="796759"/>
                  <a:pt x="1411706" y="802106"/>
                </a:cubicBezTo>
                <a:cubicBezTo>
                  <a:pt x="1545390" y="807453"/>
                  <a:pt x="1486569" y="780716"/>
                  <a:pt x="1427748" y="753979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24" name="TextBox 23"/>
          <p:cNvSpPr txBox="1"/>
          <p:nvPr/>
        </p:nvSpPr>
        <p:spPr>
          <a:xfrm>
            <a:off x="2063734" y="2254465"/>
            <a:ext cx="2385589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2" dirty="0">
                <a:latin typeface="Georgia" panose="02040502050405020303" pitchFamily="18" charset="0"/>
              </a:rPr>
              <a:t>3/8 + 0/8 + 4/8 + 1/8 = 1</a:t>
            </a:r>
          </a:p>
        </p:txBody>
      </p:sp>
    </p:spTree>
    <p:extLst>
      <p:ext uri="{BB962C8B-B14F-4D97-AF65-F5344CB8AC3E}">
        <p14:creationId xmlns:p14="http://schemas.microsoft.com/office/powerpoint/2010/main" val="1592570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792" y="234452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Estimating joint and conditional probabilities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440" y="845275"/>
            <a:ext cx="2138727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7" dirty="0">
                <a:latin typeface="Georgia" panose="02040502050405020303" pitchFamily="18" charset="0"/>
              </a:rPr>
              <a:t>Estimates of conditional probabilities </a:t>
            </a:r>
            <a:endParaRPr lang="en-US" sz="907" dirty="0">
              <a:latin typeface="Georgia" panose="02040502050405020303" pitchFamily="18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47656" y="1105747"/>
            <a:ext cx="1623139" cy="1181081"/>
            <a:chOff x="736599" y="1728106"/>
            <a:chExt cx="4292600" cy="3123521"/>
          </a:xfrm>
        </p:grpSpPr>
        <p:graphicFrame>
          <p:nvGraphicFramePr>
            <p:cNvPr id="29" name="Объект 28"/>
            <p:cNvGraphicFramePr>
              <a:graphicFrameLocks noChangeAspect="1"/>
            </p:cNvGraphicFramePr>
            <p:nvPr/>
          </p:nvGraphicFramePr>
          <p:xfrm>
            <a:off x="736599" y="1728106"/>
            <a:ext cx="2888343" cy="3072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93760" imgH="1269720" progId="Equation.KSEE3">
                    <p:embed/>
                  </p:oleObj>
                </mc:Choice>
                <mc:Fallback>
                  <p:oleObj name="Equation" r:id="rId2" imgW="1193760" imgH="1269720" progId="Equation.KSEE3">
                    <p:embed/>
                    <p:pic>
                      <p:nvPicPr>
                        <p:cNvPr id="29" name="Объект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599" y="1728106"/>
                          <a:ext cx="2888343" cy="30727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5" name="Object 3"/>
            <p:cNvGraphicFramePr>
              <a:graphicFrameLocks noChangeAspect="1"/>
            </p:cNvGraphicFramePr>
            <p:nvPr/>
          </p:nvGraphicFramePr>
          <p:xfrm>
            <a:off x="3732197" y="2841171"/>
            <a:ext cx="1231687" cy="979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95000" imgH="393480" progId="Equation.KSEE3">
                    <p:embed/>
                  </p:oleObj>
                </mc:Choice>
                <mc:Fallback>
                  <p:oleObj name="Equation" r:id="rId4" imgW="495000" imgH="393480" progId="Equation.KSEE3">
                    <p:embed/>
                    <p:pic>
                      <p:nvPicPr>
                        <p:cNvPr id="3379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197" y="2841171"/>
                          <a:ext cx="1231687" cy="979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6" name="Object 4"/>
            <p:cNvGraphicFramePr>
              <a:graphicFrameLocks noChangeAspect="1"/>
            </p:cNvGraphicFramePr>
            <p:nvPr/>
          </p:nvGraphicFramePr>
          <p:xfrm>
            <a:off x="3790950" y="3867377"/>
            <a:ext cx="1238249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5000" imgH="393480" progId="Equation.KSEE3">
                    <p:embed/>
                  </p:oleObj>
                </mc:Choice>
                <mc:Fallback>
                  <p:oleObj name="Equation" r:id="rId6" imgW="495000" imgH="393480" progId="Equation.KSEE3">
                    <p:embed/>
                    <p:pic>
                      <p:nvPicPr>
                        <p:cNvPr id="337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950" y="3867377"/>
                          <a:ext cx="1238249" cy="984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2209115" y="1192268"/>
          <a:ext cx="1520127" cy="904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1983">
                  <a:extLst>
                    <a:ext uri="{9D8B030D-6E8A-4147-A177-3AD203B41FA5}">
                      <a16:colId xmlns:a16="http://schemas.microsoft.com/office/drawing/2014/main" val="3775392821"/>
                    </a:ext>
                  </a:extLst>
                </a:gridCol>
                <a:gridCol w="413674">
                  <a:extLst>
                    <a:ext uri="{9D8B030D-6E8A-4147-A177-3AD203B41FA5}">
                      <a16:colId xmlns:a16="http://schemas.microsoft.com/office/drawing/2014/main" val="2437255624"/>
                    </a:ext>
                  </a:extLst>
                </a:gridCol>
                <a:gridCol w="302538">
                  <a:extLst>
                    <a:ext uri="{9D8B030D-6E8A-4147-A177-3AD203B41FA5}">
                      <a16:colId xmlns:a16="http://schemas.microsoft.com/office/drawing/2014/main" val="291365857"/>
                    </a:ext>
                  </a:extLst>
                </a:gridCol>
                <a:gridCol w="351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5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Georgia" panose="02040502050405020303" pitchFamily="18" charset="0"/>
                        </a:rPr>
                        <a:t>x</a:t>
                      </a:r>
                      <a:r>
                        <a:rPr lang="en-US" sz="1200" baseline="-2500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x</a:t>
                      </a:r>
                      <a:r>
                        <a:rPr lang="en-US" sz="1200" baseline="-2500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989408393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y</a:t>
                      </a:r>
                      <a:r>
                        <a:rPr lang="en-US" sz="1200" b="1" baseline="-2500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32470068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y</a:t>
                      </a:r>
                      <a:r>
                        <a:rPr lang="en-US" sz="1200" b="1" baseline="-25000" dirty="0">
                          <a:latin typeface="Georgia" panose="02040502050405020303" pitchFamily="18" charset="0"/>
                        </a:rPr>
                        <a:t>2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4/5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1/5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685874133"/>
                  </a:ext>
                </a:extLst>
              </a:tr>
            </a:tbl>
          </a:graphicData>
        </a:graphic>
      </p:graphicFrame>
      <p:cxnSp>
        <p:nvCxnSpPr>
          <p:cNvPr id="32" name="Прямая соединительная линия 31"/>
          <p:cNvCxnSpPr/>
          <p:nvPr/>
        </p:nvCxnSpPr>
        <p:spPr>
          <a:xfrm>
            <a:off x="2209115" y="1192267"/>
            <a:ext cx="450900" cy="30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6706" y="1149144"/>
            <a:ext cx="298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78474" y="1264740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Georgia" panose="02040502050405020303" pitchFamily="18" charset="0"/>
              </a:rPr>
              <a:t>Y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988332" y="836355"/>
          <a:ext cx="1547457" cy="285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200" imgH="215640" progId="Equation.KSEE3">
                  <p:embed/>
                </p:oleObj>
              </mc:Choice>
              <mc:Fallback>
                <p:oleObj name="Equation" r:id="rId8" imgW="1168200" imgH="215640" progId="Equation.KSEE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332" y="836355"/>
                        <a:ext cx="1547457" cy="285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Прямая со стрелкой 46"/>
          <p:cNvCxnSpPr/>
          <p:nvPr/>
        </p:nvCxnSpPr>
        <p:spPr>
          <a:xfrm flipH="1">
            <a:off x="3290871" y="1106777"/>
            <a:ext cx="679166" cy="53098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1744449" y="2284730"/>
            <a:ext cx="283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1000" dirty="0">
                <a:latin typeface="Georgia" panose="02040502050405020303" pitchFamily="18" charset="0"/>
              </a:rPr>
              <a:t>Full conditional probability of a subcase Y=</a:t>
            </a:r>
            <a:r>
              <a:rPr lang="en-US" sz="1000" b="1" dirty="0">
                <a:latin typeface="Georgia" panose="02040502050405020303" pitchFamily="18" charset="0"/>
              </a:rPr>
              <a:t> </a:t>
            </a:r>
            <a:r>
              <a:rPr lang="en-US" sz="1000" dirty="0">
                <a:latin typeface="Georgia" panose="02040502050405020303" pitchFamily="18" charset="0"/>
              </a:rPr>
              <a:t>y</a:t>
            </a:r>
            <a:r>
              <a:rPr lang="en-US" sz="1000" baseline="-25000" dirty="0">
                <a:latin typeface="Georgia" panose="02040502050405020303" pitchFamily="18" charset="0"/>
              </a:rPr>
              <a:t>2</a:t>
            </a:r>
            <a:r>
              <a:rPr lang="en-CA" sz="1000" dirty="0">
                <a:latin typeface="Georgia" panose="02040502050405020303" pitchFamily="18" charset="0"/>
              </a:rPr>
              <a:t> </a:t>
            </a:r>
          </a:p>
        </p:txBody>
      </p:sp>
      <p:cxnSp>
        <p:nvCxnSpPr>
          <p:cNvPr id="50" name="Прямая со стрелкой 49"/>
          <p:cNvCxnSpPr/>
          <p:nvPr/>
        </p:nvCxnSpPr>
        <p:spPr>
          <a:xfrm flipH="1" flipV="1">
            <a:off x="3581060" y="1724201"/>
            <a:ext cx="395152" cy="59890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63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93" y="282575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Bayes classifier quiz practice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110" y="663575"/>
            <a:ext cx="4282865" cy="2063397"/>
          </a:xfrm>
        </p:spPr>
        <p:txBody>
          <a:bodyPr>
            <a:normAutofit/>
          </a:bodyPr>
          <a:lstStyle/>
          <a:p>
            <a:pPr indent="86434"/>
            <a:r>
              <a:rPr lang="en-US" sz="1210" dirty="0">
                <a:latin typeface="Georgia" panose="02040502050405020303" pitchFamily="18" charset="0"/>
              </a:rPr>
              <a:t>Suppose, one of the classifiers in A-D is Bayesian. If r is the classifier's error rate, which of the classifiers is Bayesian? </a:t>
            </a:r>
          </a:p>
          <a:p>
            <a:pPr indent="86434"/>
            <a:endParaRPr lang="en-US" sz="1210" dirty="0">
              <a:latin typeface="Georgia" panose="02040502050405020303" pitchFamily="18" charset="0"/>
            </a:endParaRPr>
          </a:p>
          <a:p>
            <a:pPr indent="86434"/>
            <a:r>
              <a:rPr lang="en-US" sz="1210" dirty="0">
                <a:latin typeface="Georgia" panose="02040502050405020303" pitchFamily="18" charset="0"/>
              </a:rPr>
              <a:t>A: r = 0.14</a:t>
            </a:r>
          </a:p>
          <a:p>
            <a:pPr indent="86434"/>
            <a:r>
              <a:rPr lang="en-US" sz="1210" dirty="0">
                <a:latin typeface="Georgia" panose="02040502050405020303" pitchFamily="18" charset="0"/>
              </a:rPr>
              <a:t>B: r = 0.137</a:t>
            </a:r>
          </a:p>
          <a:p>
            <a:pPr indent="86434"/>
            <a:r>
              <a:rPr lang="en-US" sz="1210" dirty="0">
                <a:latin typeface="Georgia" panose="02040502050405020303" pitchFamily="18" charset="0"/>
              </a:rPr>
              <a:t>C: r = 0.13</a:t>
            </a:r>
          </a:p>
          <a:p>
            <a:pPr indent="86434"/>
            <a:r>
              <a:rPr lang="en-US" sz="1210" dirty="0">
                <a:latin typeface="Georgia" panose="02040502050405020303" pitchFamily="18" charset="0"/>
              </a:rPr>
              <a:t>D: r = 0.135</a:t>
            </a:r>
          </a:p>
          <a:p>
            <a:pPr indent="86434"/>
            <a:endParaRPr lang="en-US" sz="12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85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6723" y="344145"/>
            <a:ext cx="1285511" cy="10504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3565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Two predictors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256" y="470247"/>
            <a:ext cx="2756870" cy="81773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CA" sz="1000" dirty="0">
                <a:latin typeface="Georgia" panose="02040502050405020303" pitchFamily="18" charset="0"/>
              </a:rPr>
              <a:t>Joint distribution of 3 variables: X</a:t>
            </a:r>
            <a:r>
              <a:rPr lang="en-CA" sz="1000" baseline="-25000" dirty="0">
                <a:latin typeface="Georgia" panose="02040502050405020303" pitchFamily="18" charset="0"/>
              </a:rPr>
              <a:t>1</a:t>
            </a:r>
            <a:r>
              <a:rPr lang="en-CA" sz="1000" dirty="0">
                <a:latin typeface="Georgia" panose="02040502050405020303" pitchFamily="18" charset="0"/>
              </a:rPr>
              <a:t>, X</a:t>
            </a:r>
            <a:r>
              <a:rPr lang="en-CA" sz="1000" baseline="-25000" dirty="0">
                <a:latin typeface="Georgia" panose="02040502050405020303" pitchFamily="18" charset="0"/>
              </a:rPr>
              <a:t>2</a:t>
            </a:r>
            <a:r>
              <a:rPr lang="en-CA" sz="1000" dirty="0">
                <a:latin typeface="Georgia" panose="02040502050405020303" pitchFamily="18" charset="0"/>
              </a:rPr>
              <a:t>, Y </a:t>
            </a:r>
          </a:p>
          <a:p>
            <a:pPr fontAlgn="base">
              <a:buNone/>
            </a:pPr>
            <a:r>
              <a:rPr lang="en-CA" sz="1000" dirty="0">
                <a:latin typeface="Georgia" panose="02040502050405020303" pitchFamily="18" charset="0"/>
              </a:rPr>
              <a:t>Again, we illustrate just the minimal case of 2 values each </a:t>
            </a:r>
          </a:p>
          <a:p>
            <a:pPr fontAlgn="base">
              <a:buNone/>
            </a:pPr>
            <a:r>
              <a:rPr lang="en-CA" sz="1000" dirty="0">
                <a:latin typeface="Georgia" panose="02040502050405020303" pitchFamily="18" charset="0"/>
              </a:rPr>
              <a:t>Probability space of a size 2</a:t>
            </a:r>
            <a:r>
              <a:rPr lang="en-CA" sz="1000" baseline="30000" dirty="0">
                <a:latin typeface="Georgia" panose="02040502050405020303" pitchFamily="18" charset="0"/>
              </a:rPr>
              <a:t>3</a:t>
            </a:r>
            <a:r>
              <a:rPr lang="en-CA" sz="1000" dirty="0">
                <a:latin typeface="Georgia" panose="02040502050405020303" pitchFamily="18" charset="0"/>
              </a:rPr>
              <a:t> = 8  </a:t>
            </a:r>
          </a:p>
          <a:p>
            <a:pPr fontAlgn="base">
              <a:buNone/>
            </a:pPr>
            <a:r>
              <a:rPr lang="en-US" sz="1000" dirty="0">
                <a:latin typeface="Georgia" panose="02040502050405020303" pitchFamily="18" charset="0"/>
              </a:rPr>
              <a:t>Use X</a:t>
            </a:r>
            <a:r>
              <a:rPr lang="en-US" sz="1000" baseline="-25000" dirty="0">
                <a:latin typeface="Georgia" panose="02040502050405020303" pitchFamily="18" charset="0"/>
              </a:rPr>
              <a:t>1</a:t>
            </a:r>
            <a:r>
              <a:rPr lang="en-US" sz="1000" dirty="0">
                <a:latin typeface="Georgia" panose="02040502050405020303" pitchFamily="18" charset="0"/>
              </a:rPr>
              <a:t>, X</a:t>
            </a:r>
            <a:r>
              <a:rPr lang="en-US" sz="1000" baseline="-25000" dirty="0">
                <a:latin typeface="Georgia" panose="02040502050405020303" pitchFamily="18" charset="0"/>
              </a:rPr>
              <a:t>2</a:t>
            </a:r>
            <a:r>
              <a:rPr lang="en-US" sz="1000" dirty="0">
                <a:latin typeface="Georgia" panose="02040502050405020303" pitchFamily="18" charset="0"/>
              </a:rPr>
              <a:t> to predict Y </a:t>
            </a:r>
          </a:p>
          <a:p>
            <a:pPr fontAlgn="base">
              <a:buNone/>
            </a:pPr>
            <a:r>
              <a:rPr lang="en-US" sz="1000" dirty="0">
                <a:latin typeface="Georgia" panose="02040502050405020303" pitchFamily="18" charset="0"/>
              </a:rPr>
              <a:t>(X</a:t>
            </a:r>
            <a:r>
              <a:rPr lang="en-US" sz="1000" baseline="-25000" dirty="0">
                <a:latin typeface="Georgia" panose="02040502050405020303" pitchFamily="18" charset="0"/>
              </a:rPr>
              <a:t>1</a:t>
            </a:r>
            <a:r>
              <a:rPr lang="en-US" sz="1000" dirty="0">
                <a:latin typeface="Georgia" panose="02040502050405020303" pitchFamily="18" charset="0"/>
              </a:rPr>
              <a:t>, X</a:t>
            </a:r>
            <a:r>
              <a:rPr lang="en-US" sz="1000" baseline="-25000" dirty="0">
                <a:latin typeface="Georgia" panose="02040502050405020303" pitchFamily="18" charset="0"/>
              </a:rPr>
              <a:t>2</a:t>
            </a:r>
            <a:r>
              <a:rPr lang="en-US" sz="1000" dirty="0">
                <a:latin typeface="Georgia" panose="02040502050405020303" pitchFamily="18" charset="0"/>
              </a:rPr>
              <a:t>)  -&gt;  Y </a:t>
            </a:r>
            <a:endParaRPr lang="en-CA" sz="1000" dirty="0">
              <a:latin typeface="Georgia" panose="02040502050405020303" pitchFamily="18" charset="0"/>
            </a:endParaRPr>
          </a:p>
          <a:p>
            <a:pPr>
              <a:buNone/>
            </a:pPr>
            <a:endParaRPr lang="en-US" sz="1000" dirty="0">
              <a:latin typeface="Georgia" panose="02040502050405020303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75860"/>
              </p:ext>
            </p:extLst>
          </p:nvPr>
        </p:nvGraphicFramePr>
        <p:xfrm>
          <a:off x="213179" y="2032522"/>
          <a:ext cx="1168195" cy="904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1983">
                  <a:extLst>
                    <a:ext uri="{9D8B030D-6E8A-4147-A177-3AD203B41FA5}">
                      <a16:colId xmlns:a16="http://schemas.microsoft.com/office/drawing/2014/main" val="3775392821"/>
                    </a:ext>
                  </a:extLst>
                </a:gridCol>
                <a:gridCol w="413674">
                  <a:extLst>
                    <a:ext uri="{9D8B030D-6E8A-4147-A177-3AD203B41FA5}">
                      <a16:colId xmlns:a16="http://schemas.microsoft.com/office/drawing/2014/main" val="2437255624"/>
                    </a:ext>
                  </a:extLst>
                </a:gridCol>
                <a:gridCol w="302538">
                  <a:extLst>
                    <a:ext uri="{9D8B030D-6E8A-4147-A177-3AD203B41FA5}">
                      <a16:colId xmlns:a16="http://schemas.microsoft.com/office/drawing/2014/main" val="291365857"/>
                    </a:ext>
                  </a:extLst>
                </a:gridCol>
              </a:tblGrid>
              <a:tr h="3015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989408393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32470068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685874133"/>
                  </a:ext>
                </a:extLst>
              </a:tr>
            </a:tbl>
          </a:graphicData>
        </a:graphic>
      </p:graphicFrame>
      <p:cxnSp>
        <p:nvCxnSpPr>
          <p:cNvPr id="13" name="Прямая соединительная линия 12"/>
          <p:cNvCxnSpPr/>
          <p:nvPr/>
        </p:nvCxnSpPr>
        <p:spPr>
          <a:xfrm>
            <a:off x="213179" y="2025856"/>
            <a:ext cx="450900" cy="30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310" y="1963848"/>
            <a:ext cx="32733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1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032" y="2061461"/>
            <a:ext cx="34015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2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788553"/>
              </p:ext>
            </p:extLst>
          </p:nvPr>
        </p:nvGraphicFramePr>
        <p:xfrm>
          <a:off x="151987" y="1686475"/>
          <a:ext cx="1584325" cy="22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3" imgW="1523880" imgH="215640" progId="Equation.KSEE3">
                  <p:embed/>
                </p:oleObj>
              </mc:Choice>
              <mc:Fallback>
                <p:oleObj name="Уравнение" r:id="rId3" imgW="1523880" imgH="215640" progId="Equation.KSEE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87" y="1686475"/>
                        <a:ext cx="1584325" cy="224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 flipH="1">
            <a:off x="1289768" y="1945606"/>
            <a:ext cx="321060" cy="50948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529142"/>
              </p:ext>
            </p:extLst>
          </p:nvPr>
        </p:nvGraphicFramePr>
        <p:xfrm>
          <a:off x="246063" y="3097213"/>
          <a:ext cx="12319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5" imgW="1333440" imgH="215640" progId="Equation.KSEE3">
                  <p:embed/>
                </p:oleObj>
              </mc:Choice>
              <mc:Fallback>
                <p:oleObj name="Уравнение" r:id="rId5" imgW="1333440" imgH="215640" progId="Equation.KSEE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3097213"/>
                        <a:ext cx="1231900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78249"/>
              </p:ext>
            </p:extLst>
          </p:nvPr>
        </p:nvGraphicFramePr>
        <p:xfrm>
          <a:off x="2560060" y="2056765"/>
          <a:ext cx="1168195" cy="904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1983">
                  <a:extLst>
                    <a:ext uri="{9D8B030D-6E8A-4147-A177-3AD203B41FA5}">
                      <a16:colId xmlns:a16="http://schemas.microsoft.com/office/drawing/2014/main" val="3775392821"/>
                    </a:ext>
                  </a:extLst>
                </a:gridCol>
                <a:gridCol w="413674">
                  <a:extLst>
                    <a:ext uri="{9D8B030D-6E8A-4147-A177-3AD203B41FA5}">
                      <a16:colId xmlns:a16="http://schemas.microsoft.com/office/drawing/2014/main" val="2437255624"/>
                    </a:ext>
                  </a:extLst>
                </a:gridCol>
                <a:gridCol w="302538">
                  <a:extLst>
                    <a:ext uri="{9D8B030D-6E8A-4147-A177-3AD203B41FA5}">
                      <a16:colId xmlns:a16="http://schemas.microsoft.com/office/drawing/2014/main" val="291365857"/>
                    </a:ext>
                  </a:extLst>
                </a:gridCol>
              </a:tblGrid>
              <a:tr h="3015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989408393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32470068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685874133"/>
                  </a:ext>
                </a:extLst>
              </a:tr>
            </a:tbl>
          </a:graphicData>
        </a:graphic>
      </p:graphicFrame>
      <p:cxnSp>
        <p:nvCxnSpPr>
          <p:cNvPr id="29" name="Прямая соединительная линия 28"/>
          <p:cNvCxnSpPr/>
          <p:nvPr/>
        </p:nvCxnSpPr>
        <p:spPr>
          <a:xfrm>
            <a:off x="2569178" y="2064862"/>
            <a:ext cx="450900" cy="30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22266" y="1322742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latin typeface="Georgia" panose="02040502050405020303" pitchFamily="18" charset="0"/>
              </a:rPr>
              <a:t>Tables of joint conditional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08506" y="2083995"/>
            <a:ext cx="34015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2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384949"/>
              </p:ext>
            </p:extLst>
          </p:nvPr>
        </p:nvGraphicFramePr>
        <p:xfrm>
          <a:off x="2560060" y="1652100"/>
          <a:ext cx="1376940" cy="2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7" imgW="1562040" imgH="215640" progId="Equation.KSEE3">
                  <p:embed/>
                </p:oleObj>
              </mc:Choice>
              <mc:Fallback>
                <p:oleObj name="Уравнение" r:id="rId7" imgW="1562040" imgH="215640" progId="Equation.KSEE3">
                  <p:embed/>
                  <p:pic>
                    <p:nvPicPr>
                      <p:cNvPr id="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060" y="1652100"/>
                        <a:ext cx="1376940" cy="24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Прямая со стрелкой 32"/>
          <p:cNvCxnSpPr/>
          <p:nvPr/>
        </p:nvCxnSpPr>
        <p:spPr>
          <a:xfrm flipH="1">
            <a:off x="3621910" y="1887453"/>
            <a:ext cx="207140" cy="53668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785647"/>
              </p:ext>
            </p:extLst>
          </p:nvPr>
        </p:nvGraphicFramePr>
        <p:xfrm>
          <a:off x="2589213" y="3068638"/>
          <a:ext cx="15001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9" imgW="1409400" imgH="215640" progId="Equation.KSEE3">
                  <p:embed/>
                </p:oleObj>
              </mc:Choice>
              <mc:Fallback>
                <p:oleObj name="Уравнение" r:id="rId9" imgW="1409400" imgH="215640" progId="Equation.KSEE3">
                  <p:embed/>
                  <p:pic>
                    <p:nvPicPr>
                      <p:cNvPr id="11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068638"/>
                        <a:ext cx="1500187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419701"/>
              </p:ext>
            </p:extLst>
          </p:nvPr>
        </p:nvGraphicFramePr>
        <p:xfrm>
          <a:off x="1472943" y="2369002"/>
          <a:ext cx="766766" cy="35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11" imgW="774360" imgH="355320" progId="Equation.KSEE3">
                  <p:embed/>
                </p:oleObj>
              </mc:Choice>
              <mc:Fallback>
                <p:oleObj name="Уравнение" r:id="rId11" imgW="774360" imgH="35532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2943" y="2369002"/>
                        <a:ext cx="766766" cy="351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572987"/>
              </p:ext>
            </p:extLst>
          </p:nvPr>
        </p:nvGraphicFramePr>
        <p:xfrm>
          <a:off x="3786188" y="2341563"/>
          <a:ext cx="761880" cy="35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13" imgW="761760" imgH="355320" progId="Equation.KSEE3">
                  <p:embed/>
                </p:oleObj>
              </mc:Choice>
              <mc:Fallback>
                <p:oleObj name="Уравнение" r:id="rId13" imgW="761760" imgH="355320" progId="Equation.KSEE3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86188" y="2341563"/>
                        <a:ext cx="761880" cy="355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696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36" y="229761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Two predictors</a:t>
            </a:r>
          </a:p>
        </p:txBody>
      </p:sp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117311" y="790690"/>
            <a:ext cx="4414582" cy="507831"/>
          </a:xfrm>
        </p:spPr>
        <p:txBody>
          <a:bodyPr/>
          <a:lstStyle/>
          <a:p>
            <a:pPr indent="86434" fontAlgn="base"/>
            <a:r>
              <a:rPr lang="en-CA" dirty="0">
                <a:latin typeface="Georgia" panose="02040502050405020303" pitchFamily="18" charset="0"/>
              </a:rPr>
              <a:t>Suppose, we have our predictors  X</a:t>
            </a:r>
            <a:r>
              <a:rPr lang="en-CA" baseline="-25000" dirty="0">
                <a:latin typeface="Georgia" panose="02040502050405020303" pitchFamily="18" charset="0"/>
              </a:rPr>
              <a:t>1 </a:t>
            </a:r>
            <a:r>
              <a:rPr lang="en-CA" dirty="0">
                <a:latin typeface="Georgia" panose="02040502050405020303" pitchFamily="18" charset="0"/>
              </a:rPr>
              <a:t>= 1, X</a:t>
            </a:r>
            <a:r>
              <a:rPr lang="en-CA" baseline="-25000" dirty="0">
                <a:latin typeface="Georgia" panose="02040502050405020303" pitchFamily="18" charset="0"/>
              </a:rPr>
              <a:t>2</a:t>
            </a:r>
            <a:r>
              <a:rPr lang="en-CA" dirty="0">
                <a:latin typeface="Georgia" panose="02040502050405020303" pitchFamily="18" charset="0"/>
              </a:rPr>
              <a:t> = 1  What is the most precise prediction for Y?  Again, we compute 2 posterior probabilities </a:t>
            </a:r>
          </a:p>
          <a:p>
            <a:pPr indent="86434"/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Object 6"/>
              <p:cNvSpPr txBox="1"/>
              <p:nvPr/>
            </p:nvSpPr>
            <p:spPr bwMode="auto">
              <a:xfrm>
                <a:off x="171450" y="1270000"/>
                <a:ext cx="1651000" cy="495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=2|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584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50" y="1270000"/>
                <a:ext cx="1651000" cy="495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1812408" y="1179415"/>
            <a:ext cx="2743200" cy="744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1059" dirty="0">
                <a:latin typeface="Georgia" panose="02040502050405020303" pitchFamily="18" charset="0"/>
              </a:rPr>
              <a:t>and choose the larger.  This will be an ideal </a:t>
            </a:r>
            <a:r>
              <a:rPr lang="en-CA" sz="1059" dirty="0" err="1">
                <a:latin typeface="Georgia" panose="02040502050405020303" pitchFamily="18" charset="0"/>
              </a:rPr>
              <a:t>Bayes</a:t>
            </a:r>
            <a:r>
              <a:rPr lang="en-CA" sz="1059" dirty="0">
                <a:latin typeface="Georgia" panose="02040502050405020303" pitchFamily="18" charset="0"/>
              </a:rPr>
              <a:t> classifier based on 2 predictors.  </a:t>
            </a:r>
          </a:p>
          <a:p>
            <a:pPr fontAlgn="base"/>
            <a:r>
              <a:rPr lang="en-CA" sz="1059" dirty="0">
                <a:latin typeface="Georgia" panose="02040502050405020303" pitchFamily="18" charset="0"/>
              </a:rPr>
              <a:t>How to compute these posteriors?  By </a:t>
            </a:r>
            <a:r>
              <a:rPr lang="en-CA" sz="1059" dirty="0" err="1">
                <a:latin typeface="Georgia" panose="02040502050405020303" pitchFamily="18" charset="0"/>
              </a:rPr>
              <a:t>Bayes</a:t>
            </a:r>
            <a:r>
              <a:rPr lang="en-CA" sz="1059" dirty="0">
                <a:latin typeface="Georgia" panose="02040502050405020303" pitchFamily="18" charset="0"/>
              </a:rPr>
              <a:t> formula.  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62080"/>
              </p:ext>
            </p:extLst>
          </p:nvPr>
        </p:nvGraphicFramePr>
        <p:xfrm>
          <a:off x="815975" y="1952625"/>
          <a:ext cx="27082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4" imgW="3136680" imgH="888840" progId="Equation.KSEE3">
                  <p:embed/>
                </p:oleObj>
              </mc:Choice>
              <mc:Fallback>
                <p:oleObj name="Уравнение" r:id="rId4" imgW="3136680" imgH="888840" progId="Equation.KSEE3">
                  <p:embed/>
                  <p:pic>
                    <p:nvPicPr>
                      <p:cNvPr id="35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952625"/>
                        <a:ext cx="27082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23936" y="2873375"/>
            <a:ext cx="35769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1000" dirty="0">
                <a:latin typeface="Georgia" panose="02040502050405020303" pitchFamily="18" charset="0"/>
              </a:rPr>
              <a:t>Which one is bigger? </a:t>
            </a:r>
          </a:p>
          <a:p>
            <a:pPr fontAlgn="base"/>
            <a:r>
              <a:rPr lang="en-CA" sz="1000" dirty="0">
                <a:latin typeface="Georgia" panose="02040502050405020303" pitchFamily="18" charset="0"/>
              </a:rPr>
              <a:t>Both have the same denominator. </a:t>
            </a:r>
          </a:p>
          <a:p>
            <a:pPr fontAlgn="base"/>
            <a:r>
              <a:rPr lang="en-CA" sz="1000" dirty="0">
                <a:latin typeface="Georgia" panose="02040502050405020303" pitchFamily="18" charset="0"/>
              </a:rPr>
              <a:t>So we need to compare just numerators. 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812408" y="1270044"/>
            <a:ext cx="0" cy="563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07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575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Two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7" name="Object 7"/>
              <p:cNvSpPr txBox="1"/>
              <p:nvPr/>
            </p:nvSpPr>
            <p:spPr bwMode="auto">
              <a:xfrm>
                <a:off x="323850" y="587375"/>
                <a:ext cx="4114800" cy="2590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=1)&gt;&lt;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CA" sz="1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CA" sz="12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=1)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=1,)=</m:t>
                    </m:r>
                    <m:sSub>
                      <m:sSubPr>
                        <m:ctrlP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CA" sz="1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CA" sz="1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=2,</m:t>
                          </m:r>
                          <m:sSub>
                            <m:sSubPr>
                              <m:ctrlP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CA" sz="12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=2)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=2,)=</m:t>
                    </m:r>
                    <m:sSub>
                      <m:sSubPr>
                        <m:ctrlP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CA" sz="1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CA" sz="1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&gt;&lt;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  <m:oMath xmlns:m="http://schemas.openxmlformats.org/officeDocument/2006/math"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&gt;,  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𝑐h𝑜𝑜𝑠𝑒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&lt;,  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𝑐h𝑜𝑜𝑠𝑒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3584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587375"/>
                <a:ext cx="4114800" cy="2590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79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575"/>
            <a:ext cx="4610100" cy="215444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Fully estimated Bayes classifier example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Содержимое 3" descr="7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" y="815975"/>
            <a:ext cx="2155250" cy="1851218"/>
          </a:xfr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09135"/>
              </p:ext>
            </p:extLst>
          </p:nvPr>
        </p:nvGraphicFramePr>
        <p:xfrm>
          <a:off x="2277828" y="968375"/>
          <a:ext cx="23132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576" marR="34576" marT="17288" marB="17288">
                    <a:solidFill>
                      <a:schemeClr val="accent1">
                        <a:lumMod val="20000"/>
                        <a:lumOff val="80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576" marR="34576" marT="17288" marB="17288">
                    <a:solidFill>
                      <a:schemeClr val="accent6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77269"/>
              </p:ext>
            </p:extLst>
          </p:nvPr>
        </p:nvGraphicFramePr>
        <p:xfrm>
          <a:off x="2297113" y="1030288"/>
          <a:ext cx="10985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3" imgW="1688760" imgH="1726920" progId="Equation.KSEE3">
                  <p:embed/>
                </p:oleObj>
              </mc:Choice>
              <mc:Fallback>
                <p:oleObj name="Уравнение" r:id="rId3" imgW="1688760" imgH="1726920" progId="Equation.KSEE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1030288"/>
                        <a:ext cx="109855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813221"/>
              </p:ext>
            </p:extLst>
          </p:nvPr>
        </p:nvGraphicFramePr>
        <p:xfrm>
          <a:off x="3467959" y="1042194"/>
          <a:ext cx="10826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5" imgW="1701720" imgH="1726920" progId="Equation.KSEE3">
                  <p:embed/>
                </p:oleObj>
              </mc:Choice>
              <mc:Fallback>
                <p:oleObj name="Уравнение" r:id="rId5" imgW="1701720" imgH="1726920" progId="Equation.KSEE3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959" y="1042194"/>
                        <a:ext cx="10826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863415"/>
              </p:ext>
            </p:extLst>
          </p:nvPr>
        </p:nvGraphicFramePr>
        <p:xfrm>
          <a:off x="2356238" y="2413794"/>
          <a:ext cx="2156402" cy="2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7" imgW="2374560" imgH="241200" progId="Equation.KSEE3">
                  <p:embed/>
                </p:oleObj>
              </mc:Choice>
              <mc:Fallback>
                <p:oleObj name="Уравнение" r:id="rId7" imgW="2374560" imgH="241200" progId="Equation.KSEE3">
                  <p:embed/>
                  <p:pic>
                    <p:nvPicPr>
                      <p:cNvPr id="55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238" y="2413794"/>
                        <a:ext cx="2156402" cy="2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63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922" y="211465"/>
            <a:ext cx="7137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Georgia" panose="02040502050405020303" pitchFamily="18" charset="0"/>
              </a:rPr>
              <a:t>Notation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60608" y="3342078"/>
            <a:ext cx="26797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4</a:t>
            </a:fld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30</a:t>
            </a:r>
            <a:endParaRPr sz="600">
              <a:latin typeface="Georgia" panose="02040502050405020303" pitchFamily="18" charset="0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195" y="589520"/>
            <a:ext cx="3900855" cy="87370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Here </a:t>
            </a:r>
            <a:r>
              <a:rPr sz="1100" spc="13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Sales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i="1" spc="20" dirty="0">
                <a:latin typeface="Georgia" panose="02040502050405020303" pitchFamily="18" charset="0"/>
                <a:cs typeface="Palatino Linotype"/>
              </a:rPr>
              <a:t>response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i="1" spc="5" dirty="0">
                <a:latin typeface="Georgia" panose="02040502050405020303" pitchFamily="18" charset="0"/>
                <a:cs typeface="Palatino Linotype"/>
              </a:rPr>
              <a:t>target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wish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predict.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We  generically refer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the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response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as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50800" marR="636270">
              <a:lnSpc>
                <a:spcPct val="102600"/>
              </a:lnSpc>
            </a:pPr>
            <a:r>
              <a:rPr sz="1100" spc="-12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TV </a:t>
            </a:r>
            <a:r>
              <a:rPr lang="en-CA" sz="1100" spc="-12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i="1" spc="20" dirty="0">
                <a:latin typeface="Georgia" panose="02040502050405020303" pitchFamily="18" charset="0"/>
                <a:cs typeface="Palatino Linotype"/>
              </a:rPr>
              <a:t>feature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i="1" spc="5" dirty="0">
                <a:latin typeface="Georgia" panose="02040502050405020303" pitchFamily="18" charset="0"/>
                <a:cs typeface="Palatino Linotype"/>
              </a:rPr>
              <a:t>input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i="1" spc="15" dirty="0">
                <a:latin typeface="Georgia" panose="02040502050405020303" pitchFamily="18" charset="0"/>
                <a:cs typeface="Palatino Linotype"/>
              </a:rPr>
              <a:t>predictor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; we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name it </a:t>
            </a:r>
            <a:r>
              <a:rPr sz="1100" b="0" i="1" spc="7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112" baseline="-10416" dirty="0">
                <a:latin typeface="Georgia" panose="02040502050405020303" pitchFamily="18" charset="0"/>
                <a:cs typeface="Trebuchet MS"/>
              </a:rPr>
              <a:t>1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. 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Likewise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name </a:t>
            </a:r>
            <a:r>
              <a:rPr sz="1100" spc="7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Radio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as </a:t>
            </a:r>
            <a:r>
              <a:rPr sz="1100" b="0" i="1" spc="7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112" baseline="-10416" dirty="0">
                <a:latin typeface="Georgia" panose="02040502050405020303" pitchFamily="18" charset="0"/>
                <a:cs typeface="Trebuchet MS"/>
              </a:rPr>
              <a:t>2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so</a:t>
            </a:r>
            <a:r>
              <a:rPr sz="1100" spc="13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on.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refer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the </a:t>
            </a:r>
            <a:r>
              <a:rPr sz="1100" i="1" dirty="0">
                <a:latin typeface="Georgia" panose="02040502050405020303" pitchFamily="18" charset="0"/>
                <a:cs typeface="Palatino Linotype"/>
              </a:rPr>
              <a:t>input </a:t>
            </a:r>
            <a:r>
              <a:rPr sz="1100" i="1" spc="15" dirty="0">
                <a:latin typeface="Georgia" panose="02040502050405020303" pitchFamily="18" charset="0"/>
                <a:cs typeface="Palatino Linotype"/>
              </a:rPr>
              <a:t>vector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collectively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 as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905" y="2223076"/>
            <a:ext cx="3982116" cy="957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40"/>
              </a:spcBef>
            </a:pPr>
            <a:r>
              <a:rPr sz="1100" spc="35" dirty="0">
                <a:latin typeface="Georgia" panose="02040502050405020303" pitchFamily="18" charset="0"/>
                <a:cs typeface="PMingLiU"/>
              </a:rPr>
              <a:t>Now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write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our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model</a:t>
            </a:r>
            <a:r>
              <a:rPr sz="1100" spc="19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as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latin typeface="Georgia" panose="02040502050405020303" pitchFamily="18" charset="0"/>
              <a:cs typeface="PMingLiU"/>
            </a:endParaRPr>
          </a:p>
          <a:p>
            <a:pPr marL="160020" algn="ctr">
              <a:lnSpc>
                <a:spcPct val="100000"/>
              </a:lnSpc>
            </a:pP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b="0" i="1" spc="-2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100" b="0" i="1" spc="-21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12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12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25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-4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+</a:t>
            </a:r>
            <a:r>
              <a:rPr sz="1100" spc="-45" dirty="0">
                <a:latin typeface="Georgia" panose="02040502050405020303" pitchFamily="18" charset="0"/>
                <a:cs typeface="PMingLiU"/>
              </a:rPr>
              <a:t> </a:t>
            </a:r>
            <a:r>
              <a:rPr lang="uk-UA" sz="1100" i="1" spc="-155" dirty="0">
                <a:latin typeface="Georgia" panose="02040502050405020303" pitchFamily="18" charset="0"/>
                <a:cs typeface="PMingLiU"/>
              </a:rPr>
              <a:t>є</a:t>
            </a:r>
            <a:endParaRPr sz="1100" dirty="0">
              <a:latin typeface="Georgia" panose="02040502050405020303" pitchFamily="18" charset="0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Georgia" panose="02040502050405020303" pitchFamily="18" charset="0"/>
              <a:cs typeface="Bookman Old Style"/>
            </a:endParaRPr>
          </a:p>
          <a:p>
            <a:pPr marL="50165">
              <a:lnSpc>
                <a:spcPct val="100000"/>
              </a:lnSpc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where </a:t>
            </a:r>
            <a:r>
              <a:rPr lang="uk-UA" sz="1100" i="1" spc="-155" dirty="0">
                <a:latin typeface="Georgia" panose="02040502050405020303" pitchFamily="18" charset="0"/>
                <a:cs typeface="PMingLiU"/>
              </a:rPr>
              <a:t>є    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captures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measurement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errors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other</a:t>
            </a:r>
            <a:r>
              <a:rPr sz="1100" spc="19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discrepancies.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66850" y="1454021"/>
                <a:ext cx="1353771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pc="170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spc="17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pc="17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pc="170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pc="17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pc="170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spc="17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pc="17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pc="170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spc="17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pc="17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pc="170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spc="170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1454021"/>
                <a:ext cx="1353771" cy="785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6575"/>
            <a:ext cx="4610100" cy="215444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Conditional independence assumption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119" y="840084"/>
            <a:ext cx="3976211" cy="677108"/>
          </a:xfrm>
        </p:spPr>
        <p:txBody>
          <a:bodyPr/>
          <a:lstStyle/>
          <a:p>
            <a:pPr fontAlgn="base">
              <a:buNone/>
            </a:pPr>
            <a:r>
              <a:rPr lang="en-CA" dirty="0">
                <a:latin typeface="Georgia" panose="02040502050405020303" pitchFamily="18" charset="0"/>
              </a:rPr>
              <a:t>As, before, consider joint distribution of 3 variables: X</a:t>
            </a:r>
            <a:r>
              <a:rPr lang="en-CA" baseline="-25000" dirty="0">
                <a:latin typeface="Georgia" panose="02040502050405020303" pitchFamily="18" charset="0"/>
              </a:rPr>
              <a:t>1</a:t>
            </a:r>
            <a:r>
              <a:rPr lang="en-CA" dirty="0">
                <a:latin typeface="Georgia" panose="02040502050405020303" pitchFamily="18" charset="0"/>
              </a:rPr>
              <a:t>, X</a:t>
            </a:r>
            <a:r>
              <a:rPr lang="en-CA" baseline="-25000" dirty="0">
                <a:latin typeface="Georgia" panose="02040502050405020303" pitchFamily="18" charset="0"/>
              </a:rPr>
              <a:t>2</a:t>
            </a:r>
            <a:r>
              <a:rPr lang="en-CA" dirty="0">
                <a:latin typeface="Georgia" panose="02040502050405020303" pitchFamily="18" charset="0"/>
              </a:rPr>
              <a:t>, Y </a:t>
            </a:r>
          </a:p>
          <a:p>
            <a:pPr fontAlgn="base">
              <a:buNone/>
            </a:pPr>
            <a:r>
              <a:rPr lang="en-CA" dirty="0">
                <a:latin typeface="Georgia" panose="02040502050405020303" pitchFamily="18" charset="0"/>
              </a:rPr>
              <a:t>Again, we illustrate just the minimal case of 2 values each </a:t>
            </a:r>
          </a:p>
          <a:p>
            <a:pPr fontAlgn="base">
              <a:buNone/>
            </a:pPr>
            <a:r>
              <a:rPr lang="en-CA" dirty="0">
                <a:latin typeface="Georgia" panose="02040502050405020303" pitchFamily="18" charset="0"/>
              </a:rPr>
              <a:t>Probability space of a size 2</a:t>
            </a:r>
            <a:r>
              <a:rPr lang="en-CA" baseline="30000" dirty="0">
                <a:latin typeface="Georgia" panose="02040502050405020303" pitchFamily="18" charset="0"/>
              </a:rPr>
              <a:t>3</a:t>
            </a:r>
            <a:r>
              <a:rPr lang="en-CA" dirty="0">
                <a:latin typeface="Georgia" panose="02040502050405020303" pitchFamily="18" charset="0"/>
              </a:rPr>
              <a:t> = 8  </a:t>
            </a:r>
          </a:p>
          <a:p>
            <a:pPr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Рисунок 3" descr="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830" y="1618594"/>
            <a:ext cx="1527039" cy="124784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62822" y="1327139"/>
            <a:ext cx="1462260" cy="25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9" dirty="0"/>
              <a:t>Use X</a:t>
            </a:r>
            <a:r>
              <a:rPr lang="en-US" sz="1059" baseline="-25000" dirty="0"/>
              <a:t>1</a:t>
            </a:r>
            <a:r>
              <a:rPr lang="en-US" sz="1059" dirty="0"/>
              <a:t>, X</a:t>
            </a:r>
            <a:r>
              <a:rPr lang="en-US" sz="1059" baseline="-25000" dirty="0"/>
              <a:t>2</a:t>
            </a:r>
            <a:r>
              <a:rPr lang="en-US" sz="1059" dirty="0"/>
              <a:t> to predict Y 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913189" y="2131963"/>
            <a:ext cx="638467" cy="22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576" tIns="17288" rIns="34576" bIns="17288" numCol="1" anchor="t" anchorCtr="0" compatLnSpc="1">
            <a:prstTxWarp prst="textNoShape">
              <a:avLst/>
            </a:prstTxWarp>
          </a:bodyPr>
          <a:lstStyle/>
          <a:p>
            <a:pPr defTabSz="345735" fontAlgn="base">
              <a:spcBef>
                <a:spcPct val="0"/>
              </a:spcBef>
              <a:spcAft>
                <a:spcPts val="378"/>
              </a:spcAft>
            </a:pPr>
            <a:r>
              <a:rPr lang="en-US" sz="907" dirty="0">
                <a:solidFill>
                  <a:srgbClr val="FF0000"/>
                </a:solidFill>
                <a:latin typeface="Georgia" panose="02040502050405020303" pitchFamily="18" charset="0"/>
                <a:cs typeface="Arial" pitchFamily="34" charset="0"/>
              </a:rPr>
              <a:t>Cond. </a:t>
            </a:r>
            <a:r>
              <a:rPr lang="en-US" sz="907" dirty="0" err="1">
                <a:solidFill>
                  <a:srgbClr val="FF0000"/>
                </a:solidFill>
                <a:latin typeface="Georgia" panose="02040502050405020303" pitchFamily="18" charset="0"/>
                <a:cs typeface="Arial" pitchFamily="34" charset="0"/>
              </a:rPr>
              <a:t>ind</a:t>
            </a:r>
            <a:endParaRPr lang="en-US" sz="907" dirty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507923" y="1684608"/>
            <a:ext cx="291702" cy="28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576" tIns="17288" rIns="34576" bIns="17288" numCol="1" anchor="t" anchorCtr="0" compatLnSpc="1">
            <a:prstTxWarp prst="textNoShape">
              <a:avLst/>
            </a:prstTxWarp>
          </a:bodyPr>
          <a:lstStyle/>
          <a:p>
            <a:pPr defTabSz="345735" fontAlgn="base">
              <a:spcBef>
                <a:spcPct val="0"/>
              </a:spcBef>
              <a:spcAft>
                <a:spcPts val="378"/>
              </a:spcAft>
            </a:pPr>
            <a:r>
              <a:rPr lang="en-US" sz="1600" dirty="0">
                <a:latin typeface="Georgia" panose="02040502050405020303" pitchFamily="18" charset="0"/>
                <a:cs typeface="Arial" pitchFamily="34" charset="0"/>
              </a:rPr>
              <a:t>x</a:t>
            </a:r>
            <a:r>
              <a:rPr lang="en-US" sz="1600" baseline="-25000" dirty="0">
                <a:latin typeface="Georgia" panose="02040502050405020303" pitchFamily="18" charset="0"/>
                <a:cs typeface="Arial" pitchFamily="34" charset="0"/>
              </a:rPr>
              <a:t>1</a:t>
            </a:r>
            <a:endParaRPr lang="en-US" sz="1600" dirty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507923" y="2482729"/>
            <a:ext cx="291702" cy="23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576" tIns="17288" rIns="34576" bIns="17288" numCol="1" anchor="t" anchorCtr="0" compatLnSpc="1">
            <a:prstTxWarp prst="textNoShape">
              <a:avLst/>
            </a:prstTxWarp>
          </a:bodyPr>
          <a:lstStyle/>
          <a:p>
            <a:pPr defTabSz="345735" fontAlgn="base">
              <a:spcBef>
                <a:spcPct val="0"/>
              </a:spcBef>
              <a:spcAft>
                <a:spcPts val="378"/>
              </a:spcAft>
            </a:pPr>
            <a:r>
              <a:rPr lang="en-US" sz="1600" dirty="0">
                <a:latin typeface="Georgia" panose="02040502050405020303" pitchFamily="18" charset="0"/>
                <a:cs typeface="Arial" pitchFamily="34" charset="0"/>
              </a:rPr>
              <a:t>x</a:t>
            </a:r>
            <a:r>
              <a:rPr lang="en-US" sz="1600" baseline="-25000" dirty="0">
                <a:latin typeface="Georgia" panose="02040502050405020303" pitchFamily="18" charset="0"/>
                <a:cs typeface="Arial" pitchFamily="34" charset="0"/>
              </a:rPr>
              <a:t>2</a:t>
            </a:r>
            <a:endParaRPr lang="en-US" sz="1600" dirty="0">
              <a:latin typeface="Georgia" panose="02040502050405020303" pitchFamily="18" charset="0"/>
              <a:cs typeface="Arial" pitchFamily="34" charset="0"/>
            </a:endParaRPr>
          </a:p>
        </p:txBody>
      </p:sp>
      <p:cxnSp>
        <p:nvCxnSpPr>
          <p:cNvPr id="20" name="AutoShape 8"/>
          <p:cNvCxnSpPr>
            <a:cxnSpLocks noChangeShapeType="1"/>
            <a:stCxn id="19" idx="3"/>
            <a:endCxn id="22" idx="1"/>
          </p:cNvCxnSpPr>
          <p:nvPr/>
        </p:nvCxnSpPr>
        <p:spPr bwMode="auto">
          <a:xfrm flipV="1">
            <a:off x="2799625" y="2179450"/>
            <a:ext cx="812216" cy="418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" name="AutoShape 7"/>
          <p:cNvCxnSpPr>
            <a:cxnSpLocks noChangeShapeType="1"/>
            <a:endCxn id="22" idx="1"/>
          </p:cNvCxnSpPr>
          <p:nvPr/>
        </p:nvCxnSpPr>
        <p:spPr bwMode="auto">
          <a:xfrm>
            <a:off x="2756890" y="1885745"/>
            <a:ext cx="854951" cy="2937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611841" y="2069913"/>
            <a:ext cx="207043" cy="21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576" tIns="17288" rIns="34576" bIns="17288" numCol="1" anchor="t" anchorCtr="0" compatLnSpc="1">
            <a:prstTxWarp prst="textNoShape">
              <a:avLst/>
            </a:prstTxWarp>
          </a:bodyPr>
          <a:lstStyle/>
          <a:p>
            <a:pPr defTabSz="345735" fontAlgn="base">
              <a:spcBef>
                <a:spcPct val="0"/>
              </a:spcBef>
              <a:spcAft>
                <a:spcPts val="378"/>
              </a:spcAft>
            </a:pPr>
            <a:r>
              <a:rPr lang="en-US" sz="1600" dirty="0">
                <a:latin typeface="Georgia" panose="02040502050405020303" pitchFamily="18" charset="0"/>
                <a:cs typeface="Arial" pitchFamily="34" charset="0"/>
              </a:rPr>
              <a:t>Y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042242" y="1826032"/>
            <a:ext cx="323804" cy="14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576" tIns="17288" rIns="34576" bIns="17288" numCol="1" anchor="t" anchorCtr="0" compatLnSpc="1">
            <a:prstTxWarp prst="textNoShape">
              <a:avLst/>
            </a:prstTxWarp>
          </a:bodyPr>
          <a:lstStyle/>
          <a:p>
            <a:pPr defTabSz="345735" fontAlgn="base">
              <a:spcBef>
                <a:spcPct val="0"/>
              </a:spcBef>
              <a:spcAft>
                <a:spcPts val="378"/>
              </a:spcAft>
            </a:pPr>
            <a:r>
              <a:rPr lang="en-US" sz="907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dep</a:t>
            </a:r>
            <a:endParaRPr lang="en-US" sz="907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076084" y="2442649"/>
            <a:ext cx="324239" cy="14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576" tIns="17288" rIns="34576" bIns="17288" numCol="1" anchor="t" anchorCtr="0" compatLnSpc="1">
            <a:prstTxWarp prst="textNoShape">
              <a:avLst/>
            </a:prstTxWarp>
          </a:bodyPr>
          <a:lstStyle/>
          <a:p>
            <a:pPr defTabSz="345735" fontAlgn="base">
              <a:spcBef>
                <a:spcPct val="0"/>
              </a:spcBef>
              <a:spcAft>
                <a:spcPts val="378"/>
              </a:spcAft>
            </a:pPr>
            <a:r>
              <a:rPr lang="en-US" sz="907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dep</a:t>
            </a:r>
            <a:endParaRPr lang="en-US" sz="907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>
            <a:stCxn id="18" idx="2"/>
            <a:endCxn id="19" idx="0"/>
          </p:cNvCxnSpPr>
          <p:nvPr/>
        </p:nvCxnSpPr>
        <p:spPr>
          <a:xfrm>
            <a:off x="2653774" y="1967457"/>
            <a:ext cx="0" cy="5152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50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9174"/>
            <a:ext cx="4610100" cy="215444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Conditional independence assumption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72" y="766633"/>
            <a:ext cx="4293156" cy="338554"/>
          </a:xfrm>
        </p:spPr>
        <p:txBody>
          <a:bodyPr/>
          <a:lstStyle/>
          <a:p>
            <a:pPr fontAlgn="base">
              <a:buNone/>
            </a:pPr>
            <a:r>
              <a:rPr lang="en-CA" dirty="0">
                <a:latin typeface="Georgia" panose="02040502050405020303" pitchFamily="18" charset="0"/>
              </a:rPr>
              <a:t>But assume conditional independence of two predictors </a:t>
            </a:r>
          </a:p>
          <a:p>
            <a:pPr fontAlgn="base">
              <a:buNone/>
            </a:pPr>
            <a:r>
              <a:rPr lang="en-CA" dirty="0">
                <a:latin typeface="Georgia" panose="02040502050405020303" pitchFamily="18" charset="0"/>
              </a:rPr>
              <a:t>This means, joint tables of X</a:t>
            </a:r>
            <a:r>
              <a:rPr lang="en-CA" baseline="-25000" dirty="0">
                <a:latin typeface="Georgia" panose="02040502050405020303" pitchFamily="18" charset="0"/>
              </a:rPr>
              <a:t>1</a:t>
            </a:r>
            <a:r>
              <a:rPr lang="en-CA" dirty="0">
                <a:latin typeface="Georgia" panose="02040502050405020303" pitchFamily="18" charset="0"/>
              </a:rPr>
              <a:t>, X</a:t>
            </a:r>
            <a:r>
              <a:rPr lang="en-CA" baseline="-25000" dirty="0">
                <a:latin typeface="Georgia" panose="02040502050405020303" pitchFamily="18" charset="0"/>
              </a:rPr>
              <a:t>2</a:t>
            </a:r>
            <a:r>
              <a:rPr lang="en-CA" dirty="0">
                <a:latin typeface="Georgia" panose="02040502050405020303" pitchFamily="18" charset="0"/>
              </a:rPr>
              <a:t>, conditioned on Y, contain products 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2549962" y="1195466"/>
          <a:ext cx="1951061" cy="904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5152">
                  <a:extLst>
                    <a:ext uri="{9D8B030D-6E8A-4147-A177-3AD203B41FA5}">
                      <a16:colId xmlns:a16="http://schemas.microsoft.com/office/drawing/2014/main" val="3775392821"/>
                    </a:ext>
                  </a:extLst>
                </a:gridCol>
                <a:gridCol w="685341">
                  <a:extLst>
                    <a:ext uri="{9D8B030D-6E8A-4147-A177-3AD203B41FA5}">
                      <a16:colId xmlns:a16="http://schemas.microsoft.com/office/drawing/2014/main" val="2437255624"/>
                    </a:ext>
                  </a:extLst>
                </a:gridCol>
                <a:gridCol w="870568">
                  <a:extLst>
                    <a:ext uri="{9D8B030D-6E8A-4147-A177-3AD203B41FA5}">
                      <a16:colId xmlns:a16="http://schemas.microsoft.com/office/drawing/2014/main" val="291365857"/>
                    </a:ext>
                  </a:extLst>
                </a:gridCol>
              </a:tblGrid>
              <a:tr h="3015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989408393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 </a:t>
                      </a:r>
                      <a:r>
                        <a:rPr lang="en-US" sz="1200" dirty="0"/>
                        <a:t>(1-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32470068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(1-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dirty="0"/>
                        <a:t>)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dirty="0"/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dirty="0"/>
                        <a:t>) (1-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dirty="0"/>
                        <a:t>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685874133"/>
                  </a:ext>
                </a:extLst>
              </a:tr>
            </a:tbl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>
          <a:xfrm>
            <a:off x="2531439" y="1187042"/>
            <a:ext cx="418765" cy="31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7492" y="1122091"/>
            <a:ext cx="34015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2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3825" y="1257272"/>
            <a:ext cx="32733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1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Object 3"/>
              <p:cNvSpPr txBox="1"/>
              <p:nvPr/>
            </p:nvSpPr>
            <p:spPr bwMode="auto">
              <a:xfrm>
                <a:off x="593725" y="1292225"/>
                <a:ext cx="1466414" cy="269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=1)=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5734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25" y="1292225"/>
                <a:ext cx="1466414" cy="269875"/>
              </a:xfrm>
              <a:prstGeom prst="rect">
                <a:avLst/>
              </a:prstGeom>
              <a:blipFill>
                <a:blip r:embed="rId2"/>
                <a:stretch>
                  <a:fillRect b="-113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48" name="Object 4"/>
              <p:cNvSpPr txBox="1"/>
              <p:nvPr/>
            </p:nvSpPr>
            <p:spPr bwMode="auto">
              <a:xfrm>
                <a:off x="53975" y="1592263"/>
                <a:ext cx="2478088" cy="527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=1)=</m:t>
                      </m:r>
                    </m:oMath>
                    <m:oMath xmlns:m="http://schemas.openxmlformats.org/officeDocument/2006/math"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573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" y="1592263"/>
                <a:ext cx="2478088" cy="527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189169" y="2466186"/>
                <a:ext cx="4324028" cy="418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CA" sz="1059" dirty="0">
                    <a:latin typeface="Georgia" panose="02040502050405020303" pitchFamily="18" charset="0"/>
                  </a:rPr>
                  <a:t>Here</a:t>
                </a:r>
                <a:r>
                  <a:rPr lang="en-CA" sz="1059" i="1" dirty="0">
                    <a:latin typeface="Georgia" panose="02040502050405020303" pitchFamily="18" charset="0"/>
                  </a:rPr>
                  <a:t> </a:t>
                </a:r>
                <a:r>
                  <a:rPr lang="en-CA" sz="1059" dirty="0" err="1">
                    <a:latin typeface="Georgia" panose="02040502050405020303" pitchFamily="18" charset="0"/>
                  </a:rPr>
                  <a:t>i</a:t>
                </a:r>
                <a:r>
                  <a:rPr lang="en-CA" sz="1059" dirty="0">
                    <a:latin typeface="Georgia" panose="02040502050405020303" pitchFamily="18" charset="0"/>
                  </a:rPr>
                  <a:t> is one of the values of X</a:t>
                </a:r>
                <a:r>
                  <a:rPr lang="en-CA" sz="1059" baseline="-25000" dirty="0">
                    <a:latin typeface="Georgia" panose="02040502050405020303" pitchFamily="18" charset="0"/>
                  </a:rPr>
                  <a:t>1</a:t>
                </a:r>
                <a:r>
                  <a:rPr lang="en-CA" sz="1059" dirty="0">
                    <a:latin typeface="Georgia" panose="02040502050405020303" pitchFamily="18" charset="0"/>
                  </a:rPr>
                  <a:t> variable (in this case </a:t>
                </a:r>
                <a14:m>
                  <m:oMath xmlns:m="http://schemas.openxmlformats.org/officeDocument/2006/math">
                    <m:r>
                      <a:rPr lang="en-CA" sz="1059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CA" sz="1059" i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CA" sz="1059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59" i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CA" sz="1059" dirty="0">
                    <a:latin typeface="Georgia" panose="02040502050405020303" pitchFamily="18" charset="0"/>
                  </a:rPr>
                  <a:t>), and  </a:t>
                </a:r>
              </a:p>
              <a:p>
                <a:pPr fontAlgn="base"/>
                <a:r>
                  <a:rPr lang="en-CA" sz="1059" dirty="0">
                    <a:latin typeface="Georgia" panose="02040502050405020303" pitchFamily="18" charset="0"/>
                  </a:rPr>
                  <a:t>j is one of the values of X</a:t>
                </a:r>
                <a:r>
                  <a:rPr lang="en-CA" sz="1059" baseline="-25000" dirty="0">
                    <a:latin typeface="Georgia" panose="02040502050405020303" pitchFamily="18" charset="0"/>
                  </a:rPr>
                  <a:t>2</a:t>
                </a:r>
                <a:r>
                  <a:rPr lang="en-CA" sz="1059" dirty="0">
                    <a:latin typeface="Georgia" panose="02040502050405020303" pitchFamily="18" charset="0"/>
                  </a:rPr>
                  <a:t> variable (in this case </a:t>
                </a:r>
                <a14:m>
                  <m:oMath xmlns:m="http://schemas.openxmlformats.org/officeDocument/2006/math">
                    <m:r>
                      <a:rPr lang="en-CA" sz="1059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sz="1059" i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CA" sz="1059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59" i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CA" sz="1059" dirty="0">
                    <a:latin typeface="Georgia" panose="02040502050405020303" pitchFamily="18" charset="0"/>
                  </a:rPr>
                  <a:t>) </a:t>
                </a: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69" y="2466186"/>
                <a:ext cx="4324028" cy="418320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518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9819"/>
            <a:ext cx="4610100" cy="215444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Conditional independence assumption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57915"/>
              </p:ext>
            </p:extLst>
          </p:nvPr>
        </p:nvGraphicFramePr>
        <p:xfrm>
          <a:off x="2549962" y="1195466"/>
          <a:ext cx="1951061" cy="904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5152">
                  <a:extLst>
                    <a:ext uri="{9D8B030D-6E8A-4147-A177-3AD203B41FA5}">
                      <a16:colId xmlns:a16="http://schemas.microsoft.com/office/drawing/2014/main" val="3775392821"/>
                    </a:ext>
                  </a:extLst>
                </a:gridCol>
                <a:gridCol w="685341">
                  <a:extLst>
                    <a:ext uri="{9D8B030D-6E8A-4147-A177-3AD203B41FA5}">
                      <a16:colId xmlns:a16="http://schemas.microsoft.com/office/drawing/2014/main" val="2437255624"/>
                    </a:ext>
                  </a:extLst>
                </a:gridCol>
                <a:gridCol w="870568">
                  <a:extLst>
                    <a:ext uri="{9D8B030D-6E8A-4147-A177-3AD203B41FA5}">
                      <a16:colId xmlns:a16="http://schemas.microsoft.com/office/drawing/2014/main" val="291365857"/>
                    </a:ext>
                  </a:extLst>
                </a:gridCol>
              </a:tblGrid>
              <a:tr h="3015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989408393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 </a:t>
                      </a:r>
                      <a:r>
                        <a:rPr lang="en-US" sz="1200" dirty="0"/>
                        <a:t>(1-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32470068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(1-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dirty="0"/>
                        <a:t>)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dirty="0"/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dirty="0"/>
                        <a:t>) (1-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2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dirty="0"/>
                        <a:t>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685874133"/>
                  </a:ext>
                </a:extLst>
              </a:tr>
            </a:tbl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>
          <a:xfrm>
            <a:off x="2531439" y="1187042"/>
            <a:ext cx="418765" cy="31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3445" y="1115789"/>
            <a:ext cx="34015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2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6190" y="1250499"/>
            <a:ext cx="32733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1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40861"/>
              </p:ext>
            </p:extLst>
          </p:nvPr>
        </p:nvGraphicFramePr>
        <p:xfrm>
          <a:off x="561975" y="1292225"/>
          <a:ext cx="109378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2" imgW="876240" imgH="215640" progId="Equation.KSEE3">
                  <p:embed/>
                </p:oleObj>
              </mc:Choice>
              <mc:Fallback>
                <p:oleObj name="Уравнение" r:id="rId2" imgW="876240" imgH="215640" progId="Equation.KSEE3">
                  <p:embed/>
                  <p:pic>
                    <p:nvPicPr>
                      <p:cNvPr id="57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292225"/>
                        <a:ext cx="109378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96278"/>
              </p:ext>
            </p:extLst>
          </p:nvPr>
        </p:nvGraphicFramePr>
        <p:xfrm>
          <a:off x="95250" y="1573373"/>
          <a:ext cx="236018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4" imgW="2197080" imgH="457200" progId="Equation.KSEE3">
                  <p:embed/>
                </p:oleObj>
              </mc:Choice>
              <mc:Fallback>
                <p:oleObj name="Уравнение" r:id="rId4" imgW="2197080" imgH="457200" progId="Equation.KSEE3">
                  <p:embed/>
                  <p:pic>
                    <p:nvPicPr>
                      <p:cNvPr id="5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1573373"/>
                        <a:ext cx="236018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1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6375"/>
            <a:ext cx="4610100" cy="215444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Conditional independence assumption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9581" y="831850"/>
            <a:ext cx="3729470" cy="58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1059" dirty="0">
                <a:latin typeface="Georgia" panose="02040502050405020303" pitchFamily="18" charset="0"/>
              </a:rPr>
              <a:t>If our predictor pair is X</a:t>
            </a:r>
            <a:r>
              <a:rPr lang="en-CA" sz="1059" baseline="-25000" dirty="0">
                <a:latin typeface="Georgia" panose="02040502050405020303" pitchFamily="18" charset="0"/>
              </a:rPr>
              <a:t>1</a:t>
            </a:r>
            <a:r>
              <a:rPr lang="en-CA" sz="1059" dirty="0">
                <a:latin typeface="Georgia" panose="02040502050405020303" pitchFamily="18" charset="0"/>
              </a:rPr>
              <a:t>=</a:t>
            </a:r>
            <a:r>
              <a:rPr lang="en-CA" sz="1059" dirty="0" err="1">
                <a:latin typeface="Georgia" panose="02040502050405020303" pitchFamily="18" charset="0"/>
              </a:rPr>
              <a:t>i</a:t>
            </a:r>
            <a:r>
              <a:rPr lang="en-CA" sz="1059" dirty="0">
                <a:latin typeface="Georgia" panose="02040502050405020303" pitchFamily="18" charset="0"/>
              </a:rPr>
              <a:t>, X</a:t>
            </a:r>
            <a:r>
              <a:rPr lang="en-CA" sz="1059" baseline="-25000" dirty="0">
                <a:latin typeface="Georgia" panose="02040502050405020303" pitchFamily="18" charset="0"/>
              </a:rPr>
              <a:t>2</a:t>
            </a:r>
            <a:r>
              <a:rPr lang="en-CA" sz="1059" dirty="0">
                <a:latin typeface="Georgia" panose="02040502050405020303" pitchFamily="18" charset="0"/>
              </a:rPr>
              <a:t>=j .</a:t>
            </a:r>
            <a:r>
              <a:rPr lang="ru-RU" sz="1059" dirty="0">
                <a:latin typeface="Georgia" panose="02040502050405020303" pitchFamily="18" charset="0"/>
              </a:rPr>
              <a:t> </a:t>
            </a:r>
          </a:p>
          <a:p>
            <a:pPr fontAlgn="base"/>
            <a:r>
              <a:rPr lang="en-CA" sz="1059" dirty="0">
                <a:latin typeface="Georgia" panose="02040502050405020303" pitchFamily="18" charset="0"/>
              </a:rPr>
              <a:t>How to make a decision on Y value?  If all the above probabilities are given,  we compare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6" name="Object 4"/>
              <p:cNvSpPr txBox="1"/>
              <p:nvPr/>
            </p:nvSpPr>
            <p:spPr bwMode="auto">
              <a:xfrm>
                <a:off x="704850" y="1422400"/>
                <a:ext cx="3352800" cy="1223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CA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limUpp>
                        <m:limUppPr>
                          <m:ctrlP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CA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CA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lim>
                          <m:r>
                            <a:rPr lang="en-CA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Upp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&gt;&lt;</m:t>
                      </m:r>
                    </m:oMath>
                  </m:oMathPara>
                </a14:m>
                <a:endParaRPr lang="en-CA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  <m:oMath xmlns:m="http://schemas.openxmlformats.org/officeDocument/2006/math"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lang="en-CA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  <m:limUpp>
                        <m:limUppPr>
                          <m:ctrlP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=2)</m:t>
                          </m:r>
                        </m:e>
                        <m:lim>
                          <m:r>
                            <a:rPr lang="en-CA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Upp>
                    </m:oMath>
                  </m:oMathPara>
                </a14:m>
                <a:endParaRPr lang="en-CA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CA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CA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&gt;,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𝑐h𝑜𝑜𝑠𝑒</m:t>
                      </m:r>
                      <m:acc>
                        <m:accPr>
                          <m:chr m:val="̂"/>
                          <m:ctrlP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&lt;,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𝑐h𝑜𝑜𝑠𝑒</m:t>
                      </m:r>
                      <m:r>
                        <a:rPr lang="en-CA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939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1422400"/>
                <a:ext cx="3352800" cy="1223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988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8991"/>
            <a:ext cx="4610100" cy="215444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Joint estimation based on independence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248" y="877129"/>
            <a:ext cx="3976211" cy="169277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We assume independence of X</a:t>
            </a:r>
            <a:r>
              <a:rPr lang="en-US" baseline="-25000" dirty="0">
                <a:latin typeface="Georgia" panose="02040502050405020303" pitchFamily="18" charset="0"/>
              </a:rPr>
              <a:t>1</a:t>
            </a:r>
            <a:r>
              <a:rPr lang="en-US" dirty="0">
                <a:latin typeface="Georgia" panose="02040502050405020303" pitchFamily="18" charset="0"/>
              </a:rPr>
              <a:t> and X</a:t>
            </a:r>
            <a:r>
              <a:rPr lang="en-US" baseline="-25000" dirty="0">
                <a:latin typeface="Georgia" panose="02040502050405020303" pitchFamily="18" charset="0"/>
              </a:rPr>
              <a:t>2</a:t>
            </a:r>
            <a:r>
              <a:rPr lang="en-US" dirty="0">
                <a:latin typeface="Georgia" panose="02040502050405020303" pitchFamily="18" charset="0"/>
              </a:rPr>
              <a:t>, both conditioned on Y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3008" y="1401230"/>
            <a:ext cx="2122697" cy="25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9" dirty="0">
                <a:latin typeface="Georgia" panose="02040502050405020303" pitchFamily="18" charset="0"/>
              </a:rPr>
              <a:t>In terms of joint conditional </a:t>
            </a:r>
            <a:r>
              <a:rPr lang="en-US" sz="1059" dirty="0" err="1">
                <a:latin typeface="Georgia" panose="02040502050405020303" pitchFamily="18" charset="0"/>
              </a:rPr>
              <a:t>cdf</a:t>
            </a:r>
            <a:r>
              <a:rPr lang="en-US" sz="1059" dirty="0">
                <a:latin typeface="Georgia" panose="02040502050405020303" pitchFamily="18" charset="0"/>
              </a:rPr>
              <a:t> 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932283"/>
              </p:ext>
            </p:extLst>
          </p:nvPr>
        </p:nvGraphicFramePr>
        <p:xfrm>
          <a:off x="374314" y="1125238"/>
          <a:ext cx="57308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2" imgW="495000" imgH="215640" progId="Equation.KSEE3">
                  <p:embed/>
                </p:oleObj>
              </mc:Choice>
              <mc:Fallback>
                <p:oleObj name="Уравнение" r:id="rId2" imgW="495000" imgH="215640" progId="Equation.KSEE3">
                  <p:embed/>
                  <p:pic>
                    <p:nvPicPr>
                      <p:cNvPr id="604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14" y="1125238"/>
                        <a:ext cx="573088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72319"/>
              </p:ext>
            </p:extLst>
          </p:nvPr>
        </p:nvGraphicFramePr>
        <p:xfrm>
          <a:off x="1088827" y="1127673"/>
          <a:ext cx="5794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4" imgW="520560" imgH="215640" progId="Equation.KSEE3">
                  <p:embed/>
                </p:oleObj>
              </mc:Choice>
              <mc:Fallback>
                <p:oleObj name="Уравнение" r:id="rId4" imgW="520560" imgH="215640" progId="Equation.KSEE3">
                  <p:embed/>
                  <p:pic>
                    <p:nvPicPr>
                      <p:cNvPr id="604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827" y="1127673"/>
                        <a:ext cx="579438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863204" y="1113099"/>
            <a:ext cx="451246" cy="255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9" u="sng" dirty="0"/>
              <a:t>||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812923"/>
              </p:ext>
            </p:extLst>
          </p:nvPr>
        </p:nvGraphicFramePr>
        <p:xfrm>
          <a:off x="388938" y="1738313"/>
          <a:ext cx="29114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6" imgW="2679480" imgH="241200" progId="Equation.KSEE3">
                  <p:embed/>
                </p:oleObj>
              </mc:Choice>
              <mc:Fallback>
                <p:oleObj name="Уравнение" r:id="rId6" imgW="2679480" imgH="241200" progId="Equation.KSEE3">
                  <p:embed/>
                  <p:pic>
                    <p:nvPicPr>
                      <p:cNvPr id="60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738313"/>
                        <a:ext cx="291147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281751" y="2138813"/>
            <a:ext cx="4113474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1059" dirty="0">
                <a:latin typeface="Georgia" panose="02040502050405020303" pitchFamily="18" charset="0"/>
              </a:rPr>
              <a:t>Assumption of independence is one of the ways to get rid of gaps </a:t>
            </a:r>
          </a:p>
          <a:p>
            <a:pPr fontAlgn="base"/>
            <a:r>
              <a:rPr lang="en-CA" sz="1059" dirty="0">
                <a:latin typeface="Georgia" panose="02040502050405020303" pitchFamily="18" charset="0"/>
              </a:rPr>
              <a:t>First compute the marginal frequencies </a:t>
            </a:r>
          </a:p>
        </p:txBody>
      </p:sp>
    </p:spTree>
    <p:extLst>
      <p:ext uri="{BB962C8B-B14F-4D97-AF65-F5344CB8AC3E}">
        <p14:creationId xmlns:p14="http://schemas.microsoft.com/office/powerpoint/2010/main" val="3724598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657" y="192553"/>
            <a:ext cx="4610100" cy="215444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Joint estimation based on independence. Example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151" y="864780"/>
            <a:ext cx="4375002" cy="169277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Suppose we have the same occurrences table as in the previous slide 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04119"/>
              </p:ext>
            </p:extLst>
          </p:nvPr>
        </p:nvGraphicFramePr>
        <p:xfrm>
          <a:off x="312594" y="1501775"/>
          <a:ext cx="1330458" cy="904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3486">
                  <a:extLst>
                    <a:ext uri="{9D8B030D-6E8A-4147-A177-3AD203B41FA5}">
                      <a16:colId xmlns:a16="http://schemas.microsoft.com/office/drawing/2014/main" val="3775392821"/>
                    </a:ext>
                  </a:extLst>
                </a:gridCol>
                <a:gridCol w="443486">
                  <a:extLst>
                    <a:ext uri="{9D8B030D-6E8A-4147-A177-3AD203B41FA5}">
                      <a16:colId xmlns:a16="http://schemas.microsoft.com/office/drawing/2014/main" val="2437255624"/>
                    </a:ext>
                  </a:extLst>
                </a:gridCol>
                <a:gridCol w="443486">
                  <a:extLst>
                    <a:ext uri="{9D8B030D-6E8A-4147-A177-3AD203B41FA5}">
                      <a16:colId xmlns:a16="http://schemas.microsoft.com/office/drawing/2014/main" val="291365857"/>
                    </a:ext>
                  </a:extLst>
                </a:gridCol>
              </a:tblGrid>
              <a:tr h="3015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989408393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32470068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685874133"/>
                  </a:ext>
                </a:extLst>
              </a:tr>
            </a:tbl>
          </a:graphicData>
        </a:graphic>
      </p:graphicFrame>
      <p:sp>
        <p:nvSpPr>
          <p:cNvPr id="16" name="Овал 15"/>
          <p:cNvSpPr/>
          <p:nvPr/>
        </p:nvSpPr>
        <p:spPr>
          <a:xfrm>
            <a:off x="977824" y="1830179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17" name="Овал 16"/>
          <p:cNvSpPr/>
          <p:nvPr/>
        </p:nvSpPr>
        <p:spPr>
          <a:xfrm>
            <a:off x="790792" y="1969273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18" name="Овал 17"/>
          <p:cNvSpPr/>
          <p:nvPr/>
        </p:nvSpPr>
        <p:spPr>
          <a:xfrm>
            <a:off x="1008153" y="1993537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19" name="Овал 18"/>
          <p:cNvSpPr/>
          <p:nvPr/>
        </p:nvSpPr>
        <p:spPr>
          <a:xfrm>
            <a:off x="857841" y="2151787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20" name="Овал 19"/>
          <p:cNvSpPr/>
          <p:nvPr/>
        </p:nvSpPr>
        <p:spPr>
          <a:xfrm>
            <a:off x="876580" y="2297255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21" name="Овал 20"/>
          <p:cNvSpPr/>
          <p:nvPr/>
        </p:nvSpPr>
        <p:spPr>
          <a:xfrm>
            <a:off x="1063721" y="2144638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22" name="Овал 21"/>
          <p:cNvSpPr/>
          <p:nvPr/>
        </p:nvSpPr>
        <p:spPr>
          <a:xfrm>
            <a:off x="1068812" y="2297255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23" name="Овал 22"/>
          <p:cNvSpPr/>
          <p:nvPr/>
        </p:nvSpPr>
        <p:spPr>
          <a:xfrm>
            <a:off x="1372108" y="2242451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313859" y="1508898"/>
            <a:ext cx="443462" cy="294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609" y="1455675"/>
            <a:ext cx="34015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2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479" y="1566235"/>
            <a:ext cx="32733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1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41791"/>
              </p:ext>
            </p:extLst>
          </p:nvPr>
        </p:nvGraphicFramePr>
        <p:xfrm>
          <a:off x="2245132" y="1520298"/>
          <a:ext cx="1330458" cy="904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3486">
                  <a:extLst>
                    <a:ext uri="{9D8B030D-6E8A-4147-A177-3AD203B41FA5}">
                      <a16:colId xmlns:a16="http://schemas.microsoft.com/office/drawing/2014/main" val="3775392821"/>
                    </a:ext>
                  </a:extLst>
                </a:gridCol>
                <a:gridCol w="443486">
                  <a:extLst>
                    <a:ext uri="{9D8B030D-6E8A-4147-A177-3AD203B41FA5}">
                      <a16:colId xmlns:a16="http://schemas.microsoft.com/office/drawing/2014/main" val="2437255624"/>
                    </a:ext>
                  </a:extLst>
                </a:gridCol>
                <a:gridCol w="443486">
                  <a:extLst>
                    <a:ext uri="{9D8B030D-6E8A-4147-A177-3AD203B41FA5}">
                      <a16:colId xmlns:a16="http://schemas.microsoft.com/office/drawing/2014/main" val="291365857"/>
                    </a:ext>
                  </a:extLst>
                </a:gridCol>
              </a:tblGrid>
              <a:tr h="3015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989408393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32470068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685874133"/>
                  </a:ext>
                </a:extLst>
              </a:tr>
            </a:tbl>
          </a:graphicData>
        </a:graphic>
      </p:graphicFrame>
      <p:sp>
        <p:nvSpPr>
          <p:cNvPr id="30" name="Овал 29"/>
          <p:cNvSpPr/>
          <p:nvPr/>
        </p:nvSpPr>
        <p:spPr>
          <a:xfrm>
            <a:off x="2910361" y="1848702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31" name="Овал 30"/>
          <p:cNvSpPr/>
          <p:nvPr/>
        </p:nvSpPr>
        <p:spPr>
          <a:xfrm>
            <a:off x="2723329" y="1987796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32" name="Овал 31"/>
          <p:cNvSpPr/>
          <p:nvPr/>
        </p:nvSpPr>
        <p:spPr>
          <a:xfrm>
            <a:off x="2940691" y="2012060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33" name="Овал 32"/>
          <p:cNvSpPr/>
          <p:nvPr/>
        </p:nvSpPr>
        <p:spPr>
          <a:xfrm>
            <a:off x="2790379" y="2170310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34" name="Овал 33"/>
          <p:cNvSpPr/>
          <p:nvPr/>
        </p:nvSpPr>
        <p:spPr>
          <a:xfrm>
            <a:off x="2809118" y="2315778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35" name="Овал 34"/>
          <p:cNvSpPr/>
          <p:nvPr/>
        </p:nvSpPr>
        <p:spPr>
          <a:xfrm>
            <a:off x="2996259" y="2163161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36" name="Овал 35"/>
          <p:cNvSpPr/>
          <p:nvPr/>
        </p:nvSpPr>
        <p:spPr>
          <a:xfrm>
            <a:off x="3001350" y="2315778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sp>
        <p:nvSpPr>
          <p:cNvPr id="37" name="Овал 36"/>
          <p:cNvSpPr/>
          <p:nvPr/>
        </p:nvSpPr>
        <p:spPr>
          <a:xfrm>
            <a:off x="3304645" y="2260974"/>
            <a:ext cx="60659" cy="545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2246396" y="1527421"/>
            <a:ext cx="443462" cy="294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97147" y="1474198"/>
            <a:ext cx="34015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2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88016" y="1584757"/>
            <a:ext cx="32733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1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sp>
        <p:nvSpPr>
          <p:cNvPr id="41" name="Объект 2"/>
          <p:cNvSpPr txBox="1">
            <a:spLocks/>
          </p:cNvSpPr>
          <p:nvPr/>
        </p:nvSpPr>
        <p:spPr>
          <a:xfrm>
            <a:off x="700778" y="2491460"/>
            <a:ext cx="335467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Y=1</a:t>
            </a:r>
          </a:p>
        </p:txBody>
      </p:sp>
      <p:sp>
        <p:nvSpPr>
          <p:cNvPr id="42" name="Объект 2"/>
          <p:cNvSpPr txBox="1">
            <a:spLocks/>
          </p:cNvSpPr>
          <p:nvPr/>
        </p:nvSpPr>
        <p:spPr>
          <a:xfrm>
            <a:off x="3607609" y="1844773"/>
            <a:ext cx="549508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3+0=3</a:t>
            </a:r>
          </a:p>
        </p:txBody>
      </p:sp>
      <p:sp>
        <p:nvSpPr>
          <p:cNvPr id="43" name="Объект 2"/>
          <p:cNvSpPr txBox="1">
            <a:spLocks/>
          </p:cNvSpPr>
          <p:nvPr/>
        </p:nvSpPr>
        <p:spPr>
          <a:xfrm>
            <a:off x="3605727" y="2185794"/>
            <a:ext cx="549508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4+1=5</a:t>
            </a:r>
          </a:p>
        </p:txBody>
      </p:sp>
      <p:sp>
        <p:nvSpPr>
          <p:cNvPr id="44" name="Объект 2"/>
          <p:cNvSpPr txBox="1">
            <a:spLocks/>
          </p:cNvSpPr>
          <p:nvPr/>
        </p:nvSpPr>
        <p:spPr>
          <a:xfrm>
            <a:off x="2725928" y="2514311"/>
            <a:ext cx="432198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900" dirty="0">
                <a:latin typeface="Georgia" panose="02040502050405020303" pitchFamily="18" charset="0"/>
              </a:rPr>
              <a:t>3+4=7</a:t>
            </a:r>
          </a:p>
        </p:txBody>
      </p:sp>
      <p:sp>
        <p:nvSpPr>
          <p:cNvPr id="45" name="Объект 2"/>
          <p:cNvSpPr txBox="1">
            <a:spLocks/>
          </p:cNvSpPr>
          <p:nvPr/>
        </p:nvSpPr>
        <p:spPr>
          <a:xfrm>
            <a:off x="3158126" y="2509983"/>
            <a:ext cx="447601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00" dirty="0">
                <a:latin typeface="Georgia" panose="02040502050405020303" pitchFamily="18" charset="0"/>
              </a:rPr>
              <a:t>0+1=1</a:t>
            </a:r>
          </a:p>
        </p:txBody>
      </p:sp>
      <p:sp>
        <p:nvSpPr>
          <p:cNvPr id="46" name="Объект 2"/>
          <p:cNvSpPr txBox="1">
            <a:spLocks/>
          </p:cNvSpPr>
          <p:nvPr/>
        </p:nvSpPr>
        <p:spPr>
          <a:xfrm>
            <a:off x="3707633" y="2556552"/>
            <a:ext cx="919962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7+1=3+5=8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779711" y="1954107"/>
            <a:ext cx="408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бъект 2"/>
          <p:cNvSpPr txBox="1">
            <a:spLocks/>
          </p:cNvSpPr>
          <p:nvPr/>
        </p:nvSpPr>
        <p:spPr>
          <a:xfrm>
            <a:off x="2322545" y="2521809"/>
            <a:ext cx="335467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Y=1</a:t>
            </a:r>
          </a:p>
        </p:txBody>
      </p:sp>
    </p:spTree>
    <p:extLst>
      <p:ext uri="{BB962C8B-B14F-4D97-AF65-F5344CB8AC3E}">
        <p14:creationId xmlns:p14="http://schemas.microsoft.com/office/powerpoint/2010/main" val="3497115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6416" y="298551"/>
            <a:ext cx="4610100" cy="215444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Joint estimation based on independence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704" y="877129"/>
            <a:ext cx="1778182" cy="6433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Convert absolute frequencies to relative, dividing by the grand total </a:t>
            </a: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276577" y="1612116"/>
          <a:ext cx="1330458" cy="904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3486">
                  <a:extLst>
                    <a:ext uri="{9D8B030D-6E8A-4147-A177-3AD203B41FA5}">
                      <a16:colId xmlns:a16="http://schemas.microsoft.com/office/drawing/2014/main" val="3775392821"/>
                    </a:ext>
                  </a:extLst>
                </a:gridCol>
                <a:gridCol w="443486">
                  <a:extLst>
                    <a:ext uri="{9D8B030D-6E8A-4147-A177-3AD203B41FA5}">
                      <a16:colId xmlns:a16="http://schemas.microsoft.com/office/drawing/2014/main" val="2437255624"/>
                    </a:ext>
                  </a:extLst>
                </a:gridCol>
                <a:gridCol w="443486">
                  <a:extLst>
                    <a:ext uri="{9D8B030D-6E8A-4147-A177-3AD203B41FA5}">
                      <a16:colId xmlns:a16="http://schemas.microsoft.com/office/drawing/2014/main" val="291365857"/>
                    </a:ext>
                  </a:extLst>
                </a:gridCol>
              </a:tblGrid>
              <a:tr h="3015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989408393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32470068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685874133"/>
                  </a:ext>
                </a:extLst>
              </a:tr>
            </a:tbl>
          </a:graphicData>
        </a:graphic>
      </p:graphicFrame>
      <p:cxnSp>
        <p:nvCxnSpPr>
          <p:cNvPr id="38" name="Прямая соединительная линия 37"/>
          <p:cNvCxnSpPr/>
          <p:nvPr/>
        </p:nvCxnSpPr>
        <p:spPr>
          <a:xfrm>
            <a:off x="277841" y="1619239"/>
            <a:ext cx="443462" cy="294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592" y="1566016"/>
            <a:ext cx="34015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2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461" y="1676575"/>
            <a:ext cx="32733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1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sp>
        <p:nvSpPr>
          <p:cNvPr id="42" name="Объект 2"/>
          <p:cNvSpPr txBox="1">
            <a:spLocks/>
          </p:cNvSpPr>
          <p:nvPr/>
        </p:nvSpPr>
        <p:spPr>
          <a:xfrm>
            <a:off x="1623826" y="1937041"/>
            <a:ext cx="549508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3/8</a:t>
            </a:r>
          </a:p>
        </p:txBody>
      </p:sp>
      <p:sp>
        <p:nvSpPr>
          <p:cNvPr id="43" name="Объект 2"/>
          <p:cNvSpPr txBox="1">
            <a:spLocks/>
          </p:cNvSpPr>
          <p:nvPr/>
        </p:nvSpPr>
        <p:spPr>
          <a:xfrm>
            <a:off x="1650581" y="2272508"/>
            <a:ext cx="549508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5/8</a:t>
            </a:r>
          </a:p>
        </p:txBody>
      </p:sp>
      <p:sp>
        <p:nvSpPr>
          <p:cNvPr id="44" name="Объект 2"/>
          <p:cNvSpPr txBox="1">
            <a:spLocks/>
          </p:cNvSpPr>
          <p:nvPr/>
        </p:nvSpPr>
        <p:spPr>
          <a:xfrm>
            <a:off x="732677" y="2607975"/>
            <a:ext cx="398942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7/8</a:t>
            </a:r>
          </a:p>
        </p:txBody>
      </p:sp>
      <p:sp>
        <p:nvSpPr>
          <p:cNvPr id="45" name="Объект 2"/>
          <p:cNvSpPr txBox="1">
            <a:spLocks/>
          </p:cNvSpPr>
          <p:nvPr/>
        </p:nvSpPr>
        <p:spPr>
          <a:xfrm>
            <a:off x="1189571" y="2601801"/>
            <a:ext cx="417464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1/8</a:t>
            </a:r>
          </a:p>
        </p:txBody>
      </p:sp>
      <p:sp>
        <p:nvSpPr>
          <p:cNvPr id="46" name="Объект 2"/>
          <p:cNvSpPr txBox="1">
            <a:spLocks/>
          </p:cNvSpPr>
          <p:nvPr/>
        </p:nvSpPr>
        <p:spPr>
          <a:xfrm>
            <a:off x="1731683" y="2601800"/>
            <a:ext cx="316945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2053307" y="967941"/>
            <a:ext cx="2635658" cy="25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9" dirty="0">
                <a:latin typeface="Georgia" panose="02040502050405020303" pitchFamily="18" charset="0"/>
              </a:rPr>
              <a:t>Fill the joint by the product of marginals </a:t>
            </a: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46915"/>
              </p:ext>
            </p:extLst>
          </p:nvPr>
        </p:nvGraphicFramePr>
        <p:xfrm>
          <a:off x="2753982" y="1615448"/>
          <a:ext cx="1330458" cy="904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3486">
                  <a:extLst>
                    <a:ext uri="{9D8B030D-6E8A-4147-A177-3AD203B41FA5}">
                      <a16:colId xmlns:a16="http://schemas.microsoft.com/office/drawing/2014/main" val="3775392821"/>
                    </a:ext>
                  </a:extLst>
                </a:gridCol>
                <a:gridCol w="443486">
                  <a:extLst>
                    <a:ext uri="{9D8B030D-6E8A-4147-A177-3AD203B41FA5}">
                      <a16:colId xmlns:a16="http://schemas.microsoft.com/office/drawing/2014/main" val="2437255624"/>
                    </a:ext>
                  </a:extLst>
                </a:gridCol>
                <a:gridCol w="443486">
                  <a:extLst>
                    <a:ext uri="{9D8B030D-6E8A-4147-A177-3AD203B41FA5}">
                      <a16:colId xmlns:a16="http://schemas.microsoft.com/office/drawing/2014/main" val="291365857"/>
                    </a:ext>
                  </a:extLst>
                </a:gridCol>
              </a:tblGrid>
              <a:tr h="3015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Georgia" panose="02040502050405020303" pitchFamily="18" charset="0"/>
                        </a:rPr>
                        <a:t>1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989408393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32470068"/>
                  </a:ext>
                </a:extLst>
              </a:tr>
              <a:tr h="3015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685874133"/>
                  </a:ext>
                </a:extLst>
              </a:tr>
            </a:tbl>
          </a:graphicData>
        </a:graphic>
      </p:graphicFrame>
      <p:cxnSp>
        <p:nvCxnSpPr>
          <p:cNvPr id="49" name="Прямая соединительная линия 48"/>
          <p:cNvCxnSpPr/>
          <p:nvPr/>
        </p:nvCxnSpPr>
        <p:spPr>
          <a:xfrm>
            <a:off x="2755246" y="1622571"/>
            <a:ext cx="443462" cy="294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5997" y="1569348"/>
            <a:ext cx="34015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2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6866" y="1679907"/>
            <a:ext cx="32733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0" b="1" dirty="0">
                <a:latin typeface="Georgia" panose="02040502050405020303" pitchFamily="18" charset="0"/>
              </a:rPr>
              <a:t>x</a:t>
            </a:r>
            <a:r>
              <a:rPr lang="en-US" sz="1210" b="1" baseline="-25000" dirty="0">
                <a:latin typeface="Georgia" panose="02040502050405020303" pitchFamily="18" charset="0"/>
              </a:rPr>
              <a:t>1</a:t>
            </a:r>
            <a:endParaRPr lang="en-US" sz="1210" b="1" dirty="0">
              <a:latin typeface="Georgia" panose="02040502050405020303" pitchFamily="18" charset="0"/>
            </a:endParaRPr>
          </a:p>
        </p:txBody>
      </p:sp>
      <p:sp>
        <p:nvSpPr>
          <p:cNvPr id="52" name="Объект 2"/>
          <p:cNvSpPr txBox="1">
            <a:spLocks/>
          </p:cNvSpPr>
          <p:nvPr/>
        </p:nvSpPr>
        <p:spPr>
          <a:xfrm>
            <a:off x="4101231" y="1940372"/>
            <a:ext cx="549508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3/8</a:t>
            </a:r>
          </a:p>
        </p:txBody>
      </p:sp>
      <p:sp>
        <p:nvSpPr>
          <p:cNvPr id="53" name="Объект 2"/>
          <p:cNvSpPr txBox="1">
            <a:spLocks/>
          </p:cNvSpPr>
          <p:nvPr/>
        </p:nvSpPr>
        <p:spPr>
          <a:xfrm>
            <a:off x="4105494" y="2272507"/>
            <a:ext cx="549508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5/8</a:t>
            </a:r>
          </a:p>
        </p:txBody>
      </p:sp>
      <p:sp>
        <p:nvSpPr>
          <p:cNvPr id="54" name="Объект 2"/>
          <p:cNvSpPr txBox="1">
            <a:spLocks/>
          </p:cNvSpPr>
          <p:nvPr/>
        </p:nvSpPr>
        <p:spPr>
          <a:xfrm>
            <a:off x="3210082" y="2611306"/>
            <a:ext cx="352274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7/8</a:t>
            </a:r>
          </a:p>
        </p:txBody>
      </p:sp>
      <p:sp>
        <p:nvSpPr>
          <p:cNvPr id="55" name="Объект 2"/>
          <p:cNvSpPr txBox="1">
            <a:spLocks/>
          </p:cNvSpPr>
          <p:nvPr/>
        </p:nvSpPr>
        <p:spPr>
          <a:xfrm>
            <a:off x="3666976" y="2605132"/>
            <a:ext cx="549508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1/8</a:t>
            </a:r>
          </a:p>
        </p:txBody>
      </p:sp>
      <p:sp>
        <p:nvSpPr>
          <p:cNvPr id="56" name="Объект 2"/>
          <p:cNvSpPr txBox="1">
            <a:spLocks/>
          </p:cNvSpPr>
          <p:nvPr/>
        </p:nvSpPr>
        <p:spPr>
          <a:xfrm>
            <a:off x="4196870" y="2565809"/>
            <a:ext cx="316945" cy="204951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1</a:t>
            </a: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216202"/>
              </p:ext>
            </p:extLst>
          </p:nvPr>
        </p:nvGraphicFramePr>
        <p:xfrm>
          <a:off x="3228605" y="1898353"/>
          <a:ext cx="339926" cy="32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160" imgH="393480" progId="Equation.KSEE3">
                  <p:embed/>
                </p:oleObj>
              </mc:Choice>
              <mc:Fallback>
                <p:oleObj name="Equation" r:id="rId3" imgW="317160" imgH="393480" progId="Equation.KSEE3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605" y="1898353"/>
                        <a:ext cx="339926" cy="326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39355"/>
              </p:ext>
            </p:extLst>
          </p:nvPr>
        </p:nvGraphicFramePr>
        <p:xfrm>
          <a:off x="3714164" y="1902750"/>
          <a:ext cx="271255" cy="318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560" imgH="393480" progId="Equation.KSEE3">
                  <p:embed/>
                </p:oleObj>
              </mc:Choice>
              <mc:Fallback>
                <p:oleObj name="Equation" r:id="rId5" imgW="304560" imgH="393480" progId="Equation.KSEE3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164" y="1902750"/>
                        <a:ext cx="271255" cy="318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110321"/>
              </p:ext>
            </p:extLst>
          </p:nvPr>
        </p:nvGraphicFramePr>
        <p:xfrm>
          <a:off x="3248872" y="2207065"/>
          <a:ext cx="313484" cy="32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7160" imgH="393480" progId="Equation.KSEE3">
                  <p:embed/>
                </p:oleObj>
              </mc:Choice>
              <mc:Fallback>
                <p:oleObj name="Equation" r:id="rId7" imgW="317160" imgH="393480" progId="Equation.KSEE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872" y="2207065"/>
                        <a:ext cx="313484" cy="320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732493"/>
              </p:ext>
            </p:extLst>
          </p:nvPr>
        </p:nvGraphicFramePr>
        <p:xfrm>
          <a:off x="3714164" y="2207065"/>
          <a:ext cx="306654" cy="32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560" imgH="393480" progId="Equation.KSEE3">
                  <p:embed/>
                </p:oleObj>
              </mc:Choice>
              <mc:Fallback>
                <p:oleObj name="Equation" r:id="rId9" imgW="304560" imgH="393480" progId="Equation.KSEE3">
                  <p:embed/>
                  <p:pic>
                    <p:nvPicPr>
                      <p:cNvPr id="63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164" y="2207065"/>
                        <a:ext cx="306654" cy="320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048628" y="2075384"/>
            <a:ext cx="575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93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30175"/>
            <a:ext cx="46101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Bayes Optimal Classifier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1" t="19931" r="5831" b="21609"/>
          <a:stretch/>
        </p:blipFill>
        <p:spPr bwMode="auto">
          <a:xfrm>
            <a:off x="781050" y="587374"/>
            <a:ext cx="2971800" cy="268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809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860" y="256748"/>
            <a:ext cx="4602517" cy="38967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Naive Bayesian classifier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450" y="646420"/>
            <a:ext cx="4343007" cy="137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>
                <a:latin typeface="Georgia" panose="02040502050405020303" pitchFamily="18" charset="0"/>
                <a:hlinkClick r:id="rId2"/>
              </a:rPr>
              <a:t>Naive Bayes classifier on Wiki</a:t>
            </a:r>
            <a:endParaRPr lang="en-US" sz="1000" dirty="0">
              <a:latin typeface="Georgia" panose="02040502050405020303" pitchFamily="18" charset="0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CA" sz="1000" dirty="0">
                <a:latin typeface="Georgia" panose="02040502050405020303" pitchFamily="18" charset="0"/>
              </a:rPr>
              <a:t>If we have many features, each taking on many values,  our occurrence table will be sparse. This means, most of the cells will have zero frequency. 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CA" sz="1000" dirty="0">
                <a:latin typeface="Georgia" panose="02040502050405020303" pitchFamily="18" charset="0"/>
              </a:rPr>
              <a:t>Having the direct estimated Bayes classifier will compare zeros in most of the cases. 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CA" sz="1000" dirty="0">
                <a:latin typeface="Georgia" panose="02040502050405020303" pitchFamily="18" charset="0"/>
              </a:rPr>
              <a:t> That is why we better assume independence to estimate the probabilities.  </a:t>
            </a:r>
            <a:endParaRPr lang="en-US" sz="1000" dirty="0">
              <a:latin typeface="Georgia" panose="02040502050405020303" pitchFamily="18" charset="0"/>
            </a:endParaRPr>
          </a:p>
        </p:txBody>
      </p:sp>
      <p:pic>
        <p:nvPicPr>
          <p:cNvPr id="5" name="Рисунок 4" descr="7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0650" y="2035175"/>
            <a:ext cx="1769176" cy="11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21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3" y="209697"/>
            <a:ext cx="4602517" cy="38967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Naive Bayesian classifier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565" y="801770"/>
            <a:ext cx="4291285" cy="1038473"/>
          </a:xfrm>
        </p:spPr>
        <p:txBody>
          <a:bodyPr>
            <a:normAutofit/>
          </a:bodyPr>
          <a:lstStyle/>
          <a:p>
            <a:pPr fontAlgn="base"/>
            <a:r>
              <a:rPr lang="en-CA" dirty="0">
                <a:latin typeface="Georgia" panose="02040502050405020303" pitchFamily="18" charset="0"/>
              </a:rPr>
              <a:t>Suppose, we have the following occurrence table for the first class </a:t>
            </a:r>
          </a:p>
          <a:p>
            <a:pPr fontAlgn="base"/>
            <a:r>
              <a:rPr lang="en-CA" dirty="0">
                <a:latin typeface="Georgia" panose="02040502050405020303" pitchFamily="18" charset="0"/>
              </a:rPr>
              <a:t>If combination for some value x</a:t>
            </a:r>
            <a:r>
              <a:rPr lang="en-CA" baseline="-25000" dirty="0">
                <a:latin typeface="Georgia" panose="02040502050405020303" pitchFamily="18" charset="0"/>
              </a:rPr>
              <a:t>i</a:t>
            </a:r>
            <a:r>
              <a:rPr lang="en-CA" dirty="0">
                <a:latin typeface="Georgia" panose="02040502050405020303" pitchFamily="18" charset="0"/>
              </a:rPr>
              <a:t> of variable X, and some value </a:t>
            </a:r>
            <a:r>
              <a:rPr lang="en-CA" dirty="0" err="1">
                <a:latin typeface="Georgia" panose="02040502050405020303" pitchFamily="18" charset="0"/>
              </a:rPr>
              <a:t>y</a:t>
            </a:r>
            <a:r>
              <a:rPr lang="en-CA" baseline="-25000" dirty="0" err="1">
                <a:latin typeface="Georgia" panose="02040502050405020303" pitchFamily="18" charset="0"/>
              </a:rPr>
              <a:t>i</a:t>
            </a:r>
            <a:r>
              <a:rPr lang="en-CA" dirty="0">
                <a:latin typeface="Georgia" panose="02040502050405020303" pitchFamily="18" charset="0"/>
              </a:rPr>
              <a:t> of variable Y, the combination (x</a:t>
            </a:r>
            <a:r>
              <a:rPr lang="en-CA" baseline="-25000" dirty="0">
                <a:latin typeface="Georgia" panose="02040502050405020303" pitchFamily="18" charset="0"/>
              </a:rPr>
              <a:t>i</a:t>
            </a:r>
            <a:r>
              <a:rPr lang="en-CA" dirty="0">
                <a:latin typeface="Georgia" panose="02040502050405020303" pitchFamily="18" charset="0"/>
              </a:rPr>
              <a:t>, </a:t>
            </a:r>
            <a:r>
              <a:rPr lang="en-CA" dirty="0" err="1">
                <a:latin typeface="Georgia" panose="02040502050405020303" pitchFamily="18" charset="0"/>
              </a:rPr>
              <a:t>y</a:t>
            </a:r>
            <a:r>
              <a:rPr lang="en-CA" baseline="-25000" dirty="0" err="1">
                <a:latin typeface="Georgia" panose="02040502050405020303" pitchFamily="18" charset="0"/>
              </a:rPr>
              <a:t>i</a:t>
            </a:r>
            <a:r>
              <a:rPr lang="en-CA" dirty="0">
                <a:latin typeface="Georgia" panose="02040502050405020303" pitchFamily="18" charset="0"/>
              </a:rPr>
              <a:t>) did not occur in the training set, but it is expected in the testing set, it is recommended to add a very small frequency of this value, taking away from the other values. </a:t>
            </a:r>
            <a:r>
              <a:rPr lang="en-CA" sz="907" dirty="0">
                <a:latin typeface="Georgia" panose="02040502050405020303" pitchFamily="18" charset="0"/>
              </a:rPr>
              <a:t> </a:t>
            </a:r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3512446" y="2471343"/>
            <a:ext cx="679167" cy="222273"/>
          </a:xfrm>
          <a:prstGeom prst="rect">
            <a:avLst/>
          </a:prstGeom>
        </p:spPr>
        <p:txBody>
          <a:bodyPr vert="horz" lIns="34576" tIns="17288" rIns="34576" bIns="17288" rtlCol="0">
            <a:normAutofit/>
          </a:bodyPr>
          <a:lstStyle/>
          <a:p>
            <a:pPr marL="86434" indent="-86434" defTabSz="345735">
              <a:lnSpc>
                <a:spcPct val="90000"/>
              </a:lnSpc>
              <a:spcBef>
                <a:spcPts val="378"/>
              </a:spcBef>
              <a:defRPr/>
            </a:pPr>
            <a:r>
              <a:rPr lang="en-US" sz="1059" dirty="0">
                <a:latin typeface="Georgia" panose="02040502050405020303" pitchFamily="18" charset="0"/>
              </a:rPr>
              <a:t>Class Y=1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3830757"/>
                  </p:ext>
                </p:extLst>
              </p:nvPr>
            </p:nvGraphicFramePr>
            <p:xfrm>
              <a:off x="1009650" y="1927638"/>
              <a:ext cx="2080720" cy="1341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16144">
                      <a:extLst>
                        <a:ext uri="{9D8B030D-6E8A-4147-A177-3AD203B41FA5}">
                          <a16:colId xmlns:a16="http://schemas.microsoft.com/office/drawing/2014/main" val="3377906038"/>
                        </a:ext>
                      </a:extLst>
                    </a:gridCol>
                    <a:gridCol w="416144">
                      <a:extLst>
                        <a:ext uri="{9D8B030D-6E8A-4147-A177-3AD203B41FA5}">
                          <a16:colId xmlns:a16="http://schemas.microsoft.com/office/drawing/2014/main" val="3207058089"/>
                        </a:ext>
                      </a:extLst>
                    </a:gridCol>
                    <a:gridCol w="416144">
                      <a:extLst>
                        <a:ext uri="{9D8B030D-6E8A-4147-A177-3AD203B41FA5}">
                          <a16:colId xmlns:a16="http://schemas.microsoft.com/office/drawing/2014/main" val="541992629"/>
                        </a:ext>
                      </a:extLst>
                    </a:gridCol>
                    <a:gridCol w="416144">
                      <a:extLst>
                        <a:ext uri="{9D8B030D-6E8A-4147-A177-3AD203B41FA5}">
                          <a16:colId xmlns:a16="http://schemas.microsoft.com/office/drawing/2014/main" val="3965122882"/>
                        </a:ext>
                      </a:extLst>
                    </a:gridCol>
                    <a:gridCol w="416144">
                      <a:extLst>
                        <a:ext uri="{9D8B030D-6E8A-4147-A177-3AD203B41FA5}">
                          <a16:colId xmlns:a16="http://schemas.microsoft.com/office/drawing/2014/main" val="1973113314"/>
                        </a:ext>
                      </a:extLst>
                    </a:gridCol>
                  </a:tblGrid>
                  <a:tr h="229036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314108"/>
                      </a:ext>
                    </a:extLst>
                  </a:tr>
                  <a:tr h="229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535066"/>
                      </a:ext>
                    </a:extLst>
                  </a:tr>
                  <a:tr h="229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85582"/>
                      </a:ext>
                    </a:extLst>
                  </a:tr>
                  <a:tr h="2290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256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3830757"/>
                  </p:ext>
                </p:extLst>
              </p:nvPr>
            </p:nvGraphicFramePr>
            <p:xfrm>
              <a:off x="1009650" y="1927638"/>
              <a:ext cx="2080720" cy="1341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16144">
                      <a:extLst>
                        <a:ext uri="{9D8B030D-6E8A-4147-A177-3AD203B41FA5}">
                          <a16:colId xmlns:a16="http://schemas.microsoft.com/office/drawing/2014/main" val="3377906038"/>
                        </a:ext>
                      </a:extLst>
                    </a:gridCol>
                    <a:gridCol w="416144">
                      <a:extLst>
                        <a:ext uri="{9D8B030D-6E8A-4147-A177-3AD203B41FA5}">
                          <a16:colId xmlns:a16="http://schemas.microsoft.com/office/drawing/2014/main" val="3207058089"/>
                        </a:ext>
                      </a:extLst>
                    </a:gridCol>
                    <a:gridCol w="416144">
                      <a:extLst>
                        <a:ext uri="{9D8B030D-6E8A-4147-A177-3AD203B41FA5}">
                          <a16:colId xmlns:a16="http://schemas.microsoft.com/office/drawing/2014/main" val="541992629"/>
                        </a:ext>
                      </a:extLst>
                    </a:gridCol>
                    <a:gridCol w="416144">
                      <a:extLst>
                        <a:ext uri="{9D8B030D-6E8A-4147-A177-3AD203B41FA5}">
                          <a16:colId xmlns:a16="http://schemas.microsoft.com/office/drawing/2014/main" val="3965122882"/>
                        </a:ext>
                      </a:extLst>
                    </a:gridCol>
                    <a:gridCol w="416144">
                      <a:extLst>
                        <a:ext uri="{9D8B030D-6E8A-4147-A177-3AD203B41FA5}">
                          <a16:colId xmlns:a16="http://schemas.microsoft.com/office/drawing/2014/main" val="197311331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4412" t="-5455" r="-4412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3141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5350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855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71" t="-307273" r="-407353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25648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Прямая соединительная линия 24"/>
          <p:cNvCxnSpPr>
            <a:cxnSpLocks/>
          </p:cNvCxnSpPr>
          <p:nvPr/>
        </p:nvCxnSpPr>
        <p:spPr>
          <a:xfrm>
            <a:off x="1009650" y="1927638"/>
            <a:ext cx="414648" cy="3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357" y="1869375"/>
            <a:ext cx="37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x</a:t>
            </a:r>
            <a:r>
              <a:rPr lang="en-US" sz="1200" b="1" baseline="-25000" dirty="0">
                <a:latin typeface="Georgia" panose="02040502050405020303" pitchFamily="18" charset="0"/>
              </a:rPr>
              <a:t>1</a:t>
            </a:r>
            <a:endParaRPr lang="en-US" sz="1200" b="1" dirty="0">
              <a:latin typeface="Georgia" panose="0204050205040502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8830" y="2033790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x</a:t>
            </a:r>
            <a:r>
              <a:rPr lang="en-US" sz="1200" b="1" baseline="-25000" dirty="0">
                <a:latin typeface="Georgia" panose="02040502050405020303" pitchFamily="18" charset="0"/>
              </a:rPr>
              <a:t>2</a:t>
            </a:r>
            <a:endParaRPr lang="en-US" sz="1200" b="1" dirty="0">
              <a:latin typeface="Georgia" panose="02040502050405020303" pitchFamily="18" charset="0"/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479838" y="2335895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Овал 31"/>
          <p:cNvSpPr/>
          <p:nvPr/>
        </p:nvSpPr>
        <p:spPr>
          <a:xfrm>
            <a:off x="1691765" y="2438530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Овал 32"/>
          <p:cNvSpPr/>
          <p:nvPr/>
        </p:nvSpPr>
        <p:spPr>
          <a:xfrm>
            <a:off x="1920365" y="2761694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Овал 33"/>
          <p:cNvSpPr/>
          <p:nvPr/>
        </p:nvSpPr>
        <p:spPr>
          <a:xfrm>
            <a:off x="2050010" y="2761694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Овал 34"/>
          <p:cNvSpPr/>
          <p:nvPr/>
        </p:nvSpPr>
        <p:spPr>
          <a:xfrm>
            <a:off x="2110893" y="2643481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Овал 35"/>
          <p:cNvSpPr/>
          <p:nvPr/>
        </p:nvSpPr>
        <p:spPr>
          <a:xfrm>
            <a:off x="2417327" y="2403619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83" y="211465"/>
            <a:ext cx="19069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What </a:t>
            </a:r>
            <a:r>
              <a:rPr spc="-40" dirty="0"/>
              <a:t>is </a:t>
            </a:r>
            <a:r>
              <a:rPr i="1" spc="195" dirty="0">
                <a:latin typeface="Verdana"/>
                <a:cs typeface="Verdana"/>
              </a:rPr>
              <a:t>f</a:t>
            </a:r>
            <a:r>
              <a:rPr spc="114" dirty="0"/>
              <a:t>(</a:t>
            </a:r>
            <a:r>
              <a:rPr i="1" spc="114" dirty="0">
                <a:latin typeface="Verdana"/>
                <a:cs typeface="Verdana"/>
              </a:rPr>
              <a:t>X</a:t>
            </a:r>
            <a:r>
              <a:rPr spc="114" dirty="0"/>
              <a:t>) </a:t>
            </a:r>
            <a:r>
              <a:rPr spc="-20" dirty="0"/>
              <a:t>good</a:t>
            </a:r>
            <a:r>
              <a:rPr spc="-150" dirty="0"/>
              <a:t> </a:t>
            </a:r>
            <a:r>
              <a:rPr spc="-30" dirty="0"/>
              <a:t>for?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5</a:t>
            </a:fld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30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648" y="739775"/>
            <a:ext cx="3869054" cy="1805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55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96215" algn="l"/>
              </a:tabLst>
            </a:pPr>
            <a:r>
              <a:rPr sz="1100" spc="95" dirty="0">
                <a:latin typeface="Georgia" panose="02040502050405020303" pitchFamily="18" charset="0"/>
                <a:cs typeface="PMingLiU"/>
              </a:rPr>
              <a:t>With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good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make predictions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lang="en-CA" sz="1100" b="0" i="1" spc="-9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at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new</a:t>
            </a:r>
            <a:r>
              <a:rPr sz="1100" spc="10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points</a:t>
            </a:r>
            <a:r>
              <a:rPr lang="uk-UA" sz="110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-6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3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955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96215" algn="l"/>
              </a:tabLst>
            </a:pPr>
            <a:r>
              <a:rPr sz="1100" spc="40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understand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which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components</a:t>
            </a:r>
            <a:r>
              <a:rPr sz="1100" spc="13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95580" marR="173990">
              <a:lnSpc>
                <a:spcPct val="102600"/>
              </a:lnSpc>
            </a:pP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82" baseline="-10416" dirty="0">
                <a:latin typeface="Georgia" panose="02040502050405020303" pitchFamily="18" charset="0"/>
                <a:cs typeface="Trebuchet MS"/>
              </a:rPr>
              <a:t>1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75" baseline="-10416" dirty="0">
                <a:latin typeface="Georgia" panose="02040502050405020303" pitchFamily="18" charset="0"/>
                <a:cs typeface="Trebuchet MS"/>
              </a:rPr>
              <a:t>2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6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b="0" i="1" spc="97" baseline="-10416" dirty="0">
                <a:latin typeface="Georgia" panose="02040502050405020303" pitchFamily="18" charset="0"/>
                <a:cs typeface="Bookman Old Style"/>
              </a:rPr>
              <a:t>p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important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explaining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-9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,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which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irrelevant.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e.g. </a:t>
            </a:r>
            <a:r>
              <a:rPr sz="1100" spc="15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Seniority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9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Years </a:t>
            </a:r>
            <a:r>
              <a:rPr sz="1100" spc="14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of  </a:t>
            </a:r>
            <a:r>
              <a:rPr sz="1100" spc="10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Education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have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big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impact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on </a:t>
            </a:r>
            <a:r>
              <a:rPr sz="1100" spc="5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Income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100" dirty="0">
                <a:latin typeface="Georgia" panose="02040502050405020303" pitchFamily="18" charset="0"/>
                <a:cs typeface="PMingLiU"/>
              </a:rPr>
              <a:t>but </a:t>
            </a:r>
            <a:r>
              <a:rPr sz="1100" spc="13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Marital  </a:t>
            </a:r>
            <a:r>
              <a:rPr sz="1100" spc="15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Status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typically does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not.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95580" marR="4013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96215" algn="l"/>
              </a:tabLst>
            </a:pPr>
            <a:r>
              <a:rPr sz="1100" spc="60" dirty="0">
                <a:latin typeface="Georgia" panose="02040502050405020303" pitchFamily="18" charset="0"/>
                <a:cs typeface="PMingLiU"/>
              </a:rPr>
              <a:t>Depending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on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complexity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may be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able</a:t>
            </a:r>
            <a:r>
              <a:rPr sz="1100" spc="-5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 understand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how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component </a:t>
            </a:r>
            <a:r>
              <a:rPr sz="1100" b="0" i="1" spc="12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b="0" i="1" spc="187" baseline="-10416" dirty="0">
                <a:latin typeface="Georgia" panose="02040502050405020303" pitchFamily="18" charset="0"/>
                <a:cs typeface="Bookman Old Style"/>
              </a:rPr>
              <a:t>j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affects</a:t>
            </a:r>
            <a:r>
              <a:rPr sz="1100" spc="28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3" y="258509"/>
            <a:ext cx="4602517" cy="38967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Naive Bayesian classifier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162" y="652763"/>
            <a:ext cx="4368778" cy="288377"/>
          </a:xfrm>
        </p:spPr>
        <p:txBody>
          <a:bodyPr>
            <a:normAutofit fontScale="92500"/>
          </a:bodyPr>
          <a:lstStyle/>
          <a:p>
            <a:pPr algn="l" rtl="0" fontAlgn="base"/>
            <a:r>
              <a:rPr lang="en-US" dirty="0">
                <a:latin typeface="Georgia" panose="02040502050405020303" pitchFamily="18" charset="0"/>
              </a:rPr>
              <a:t>Compute </a:t>
            </a:r>
            <a:r>
              <a:rPr lang="en-CA" dirty="0">
                <a:latin typeface="Georgia" panose="02040502050405020303" pitchFamily="18" charset="0"/>
              </a:rPr>
              <a:t>joint conditional probabilities</a:t>
            </a:r>
            <a:r>
              <a:rPr lang="en-US" dirty="0">
                <a:latin typeface="Georgia" panose="02040502050405020303" pitchFamily="18" charset="0"/>
              </a:rPr>
              <a:t>, assuming conditional independence </a:t>
            </a:r>
            <a:endParaRPr lang="en-CA" sz="907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Таблица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715000"/>
                  </p:ext>
                </p:extLst>
              </p:nvPr>
            </p:nvGraphicFramePr>
            <p:xfrm>
              <a:off x="222272" y="1306855"/>
              <a:ext cx="1828910" cy="137744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65782">
                      <a:extLst>
                        <a:ext uri="{9D8B030D-6E8A-4147-A177-3AD203B41FA5}">
                          <a16:colId xmlns:a16="http://schemas.microsoft.com/office/drawing/2014/main" val="3377906038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3207058089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541992629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3965122882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1973113314"/>
                        </a:ext>
                      </a:extLst>
                    </a:gridCol>
                  </a:tblGrid>
                  <a:tr h="302164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314108"/>
                      </a:ext>
                    </a:extLst>
                  </a:tr>
                  <a:tr h="30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dirty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200" b="0" i="0" dirty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dirty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200" b="0" i="0" dirty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 b="0" i="0" dirty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535066"/>
                      </a:ext>
                    </a:extLst>
                  </a:tr>
                  <a:tr h="30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dirty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200" b="0" i="0" dirty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dirty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200" b="0" i="0" dirty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 b="0" i="0" dirty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85582"/>
                      </a:ext>
                    </a:extLst>
                  </a:tr>
                  <a:tr h="3021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256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Таблица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715000"/>
                  </p:ext>
                </p:extLst>
              </p:nvPr>
            </p:nvGraphicFramePr>
            <p:xfrm>
              <a:off x="222272" y="1306855"/>
              <a:ext cx="1828910" cy="137744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65782">
                      <a:extLst>
                        <a:ext uri="{9D8B030D-6E8A-4147-A177-3AD203B41FA5}">
                          <a16:colId xmlns:a16="http://schemas.microsoft.com/office/drawing/2014/main" val="3377906038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3207058089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541992629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3965122882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197311331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3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333" t="-5455" r="-3333" b="-5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3141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667" t="-103571" r="-305000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361" t="-103571" r="-200000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333" t="-103571" r="-103333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333" t="-103571" r="-3333" b="-3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85350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667" t="-207273" r="-30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361" t="-207273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333" t="-207273" r="-103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333" t="-207273" r="-333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85582"/>
                      </a:ext>
                    </a:extLst>
                  </a:tr>
                  <a:tr h="3716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67" t="-277049" r="-405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667" t="-277049" r="-305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361" t="-277049" r="-20000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333" t="-277049" r="-103333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2564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Таблица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857853"/>
                  </p:ext>
                </p:extLst>
              </p:nvPr>
            </p:nvGraphicFramePr>
            <p:xfrm>
              <a:off x="2660780" y="1306855"/>
              <a:ext cx="1828800" cy="1341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3377906038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20705808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54199262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96512288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973113314"/>
                        </a:ext>
                      </a:extLst>
                    </a:gridCol>
                  </a:tblGrid>
                  <a:tr h="302164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314108"/>
                      </a:ext>
                    </a:extLst>
                  </a:tr>
                  <a:tr h="30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535066"/>
                      </a:ext>
                    </a:extLst>
                  </a:tr>
                  <a:tr h="30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85582"/>
                      </a:ext>
                    </a:extLst>
                  </a:tr>
                  <a:tr h="3021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256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Таблица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857853"/>
                  </p:ext>
                </p:extLst>
              </p:nvPr>
            </p:nvGraphicFramePr>
            <p:xfrm>
              <a:off x="2660780" y="1306855"/>
              <a:ext cx="1828800" cy="1341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3377906038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20705808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54199262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96512288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97311331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3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3333" t="-5455" r="-3333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3141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5350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Georgia" panose="02040502050405020303" pitchFamily="18" charset="0"/>
                            </a:rPr>
                            <a:t>6</a:t>
                          </a:r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855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307273" r="-40500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Georgia" panose="02040502050405020303" pitchFamily="18" charset="0"/>
                            </a:rPr>
                            <a:t>5</a:t>
                          </a:r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Georgia" panose="02040502050405020303" pitchFamily="18" charset="0"/>
                            </a:rPr>
                            <a:t>8</a:t>
                          </a:r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25648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222272" y="1306855"/>
            <a:ext cx="381108" cy="34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2660780" y="1306854"/>
            <a:ext cx="381108" cy="34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03380" y="2682546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Georgia" panose="02040502050405020303" pitchFamily="18" charset="0"/>
              </a:rPr>
              <a:t>Class Y = 1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2765" y="1216769"/>
            <a:ext cx="37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x</a:t>
            </a:r>
            <a:r>
              <a:rPr lang="en-US" sz="1200" b="1" baseline="-25000" dirty="0">
                <a:latin typeface="Georgia" panose="02040502050405020303" pitchFamily="18" charset="0"/>
              </a:rPr>
              <a:t>1</a:t>
            </a:r>
            <a:endParaRPr lang="en-US" sz="1200" b="1" dirty="0">
              <a:latin typeface="Georgia" panose="020405020504050203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36980" y="1223787"/>
            <a:ext cx="37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x</a:t>
            </a:r>
            <a:r>
              <a:rPr lang="en-US" sz="1200" b="1" baseline="-25000" dirty="0">
                <a:latin typeface="Georgia" panose="02040502050405020303" pitchFamily="18" charset="0"/>
              </a:rPr>
              <a:t>1</a:t>
            </a:r>
            <a:endParaRPr lang="en-US" sz="1200" b="1" dirty="0">
              <a:latin typeface="Georgia" panose="02040502050405020303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9925" y="14065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x</a:t>
            </a:r>
            <a:r>
              <a:rPr lang="en-US" sz="1200" b="1" baseline="-25000" dirty="0">
                <a:latin typeface="Georgia" panose="02040502050405020303" pitchFamily="18" charset="0"/>
              </a:rPr>
              <a:t>2</a:t>
            </a:r>
            <a:endParaRPr lang="en-US" sz="1200" b="1" dirty="0">
              <a:latin typeface="Georgia" panose="02040502050405020303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4260" y="13764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x</a:t>
            </a:r>
            <a:r>
              <a:rPr lang="en-US" sz="1200" b="1" baseline="-25000" dirty="0">
                <a:latin typeface="Georgia" panose="02040502050405020303" pitchFamily="18" charset="0"/>
              </a:rPr>
              <a:t>2</a:t>
            </a:r>
            <a:endParaRPr lang="en-US" sz="1200" b="1" dirty="0">
              <a:latin typeface="Georgia" panose="02040502050405020303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08408" y="2666806"/>
            <a:ext cx="1051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Georgia" panose="02040502050405020303" pitchFamily="18" charset="0"/>
              </a:rPr>
              <a:t>Class Y = </a:t>
            </a:r>
            <a:r>
              <a:rPr lang="ru-RU" sz="1400" dirty="0">
                <a:latin typeface="Georgia" panose="02040502050405020303" pitchFamily="18" charset="0"/>
              </a:rPr>
              <a:t>2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3194180" y="1731702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Овал 51"/>
          <p:cNvSpPr/>
          <p:nvPr/>
        </p:nvSpPr>
        <p:spPr>
          <a:xfrm>
            <a:off x="3544233" y="1765564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Овал 52"/>
          <p:cNvSpPr/>
          <p:nvPr/>
        </p:nvSpPr>
        <p:spPr>
          <a:xfrm>
            <a:off x="3422780" y="1995576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Овал 53"/>
          <p:cNvSpPr/>
          <p:nvPr/>
        </p:nvSpPr>
        <p:spPr>
          <a:xfrm>
            <a:off x="3485993" y="2196870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Овал 54"/>
          <p:cNvSpPr/>
          <p:nvPr/>
        </p:nvSpPr>
        <p:spPr>
          <a:xfrm>
            <a:off x="3583460" y="2162089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Овал 55"/>
          <p:cNvSpPr/>
          <p:nvPr/>
        </p:nvSpPr>
        <p:spPr>
          <a:xfrm>
            <a:off x="3644227" y="2075534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Овал 56"/>
          <p:cNvSpPr/>
          <p:nvPr/>
        </p:nvSpPr>
        <p:spPr>
          <a:xfrm>
            <a:off x="3891719" y="2034533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Овал 57"/>
          <p:cNvSpPr/>
          <p:nvPr/>
        </p:nvSpPr>
        <p:spPr>
          <a:xfrm>
            <a:off x="3901593" y="2194087"/>
            <a:ext cx="61894" cy="677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2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4982"/>
            <a:ext cx="4602517" cy="38967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Naive Bayesian classifier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15252" y="737610"/>
            <a:ext cx="4247197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1059" dirty="0">
                <a:latin typeface="Georgia" panose="02040502050405020303" pitchFamily="18" charset="0"/>
              </a:rPr>
              <a:t>The grand total = 6 + 8 = 14  </a:t>
            </a:r>
          </a:p>
          <a:p>
            <a:pPr fontAlgn="base"/>
            <a:r>
              <a:rPr lang="en-CA" sz="1059" dirty="0">
                <a:latin typeface="Georgia" panose="02040502050405020303" pitchFamily="18" charset="0"/>
              </a:rPr>
              <a:t>Now we can estimate the prior distribution of class variable Y 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947509"/>
              </p:ext>
            </p:extLst>
          </p:nvPr>
        </p:nvGraphicFramePr>
        <p:xfrm>
          <a:off x="216946" y="1085347"/>
          <a:ext cx="2043201" cy="35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393480" progId="Equation.KSEE3">
                  <p:embed/>
                </p:oleObj>
              </mc:Choice>
              <mc:Fallback>
                <p:oleObj name="Equation" r:id="rId2" imgW="2247840" imgH="393480" progId="Equation.KSEE3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46" y="1085347"/>
                        <a:ext cx="2043201" cy="35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Прямоугольник 44"/>
          <p:cNvSpPr/>
          <p:nvPr/>
        </p:nvSpPr>
        <p:spPr>
          <a:xfrm>
            <a:off x="115252" y="1390302"/>
            <a:ext cx="3584037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9" dirty="0">
                <a:latin typeface="Georgia" panose="02040502050405020303" pitchFamily="18" charset="0"/>
              </a:rPr>
              <a:t>Assuming conditional independence, the product table for the second class is 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Object 3"/>
              <p:cNvSpPr txBox="1"/>
              <p:nvPr/>
            </p:nvSpPr>
            <p:spPr bwMode="auto">
              <a:xfrm>
                <a:off x="2470150" y="2554288"/>
                <a:ext cx="733425" cy="554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CA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CA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451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0150" y="2554288"/>
                <a:ext cx="733425" cy="554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222150"/>
                  </p:ext>
                </p:extLst>
              </p:nvPr>
            </p:nvGraphicFramePr>
            <p:xfrm>
              <a:off x="216946" y="1966978"/>
              <a:ext cx="1828910" cy="13817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65782">
                      <a:extLst>
                        <a:ext uri="{9D8B030D-6E8A-4147-A177-3AD203B41FA5}">
                          <a16:colId xmlns:a16="http://schemas.microsoft.com/office/drawing/2014/main" val="3377906038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3207058089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541992629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3965122882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1973113314"/>
                        </a:ext>
                      </a:extLst>
                    </a:gridCol>
                  </a:tblGrid>
                  <a:tr h="302164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314108"/>
                      </a:ext>
                    </a:extLst>
                  </a:tr>
                  <a:tr h="30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1000" b="0" i="0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535066"/>
                      </a:ext>
                    </a:extLst>
                  </a:tr>
                  <a:tr h="30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Georgia" panose="02040502050405020303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dirty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0" dirty="0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0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0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sz="1000" b="0" i="0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85582"/>
                      </a:ext>
                    </a:extLst>
                  </a:tr>
                  <a:tr h="3021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400" b="0" i="0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Georgia" panose="020405020504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256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222150"/>
                  </p:ext>
                </p:extLst>
              </p:nvPr>
            </p:nvGraphicFramePr>
            <p:xfrm>
              <a:off x="216946" y="1966978"/>
              <a:ext cx="1828910" cy="13817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65782">
                      <a:extLst>
                        <a:ext uri="{9D8B030D-6E8A-4147-A177-3AD203B41FA5}">
                          <a16:colId xmlns:a16="http://schemas.microsoft.com/office/drawing/2014/main" val="3377906038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3207058089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541992629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3965122882"/>
                        </a:ext>
                      </a:extLst>
                    </a:gridCol>
                    <a:gridCol w="365782">
                      <a:extLst>
                        <a:ext uri="{9D8B030D-6E8A-4147-A177-3AD203B41FA5}">
                          <a16:colId xmlns:a16="http://schemas.microsoft.com/office/drawing/2014/main" val="197311331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3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3333" t="-3636" r="-3333" b="-5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3141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667" t="-101786" r="-305000" b="-3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8361" t="-101786" r="-200000" b="-3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3333" t="-101786" r="-103333" b="-3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3333" t="-101786" r="-3333" b="-3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85350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Georgia" panose="02040502050405020303" pitchFamily="18" charset="0"/>
                            </a:rPr>
                            <a:t>2</a:t>
                          </a:r>
                          <a:endParaRPr lang="en-US" sz="1600" b="1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667" t="-205455" r="-305000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8361" t="-205455" r="-200000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3333" t="-205455" r="-103333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3333" t="-205455" r="-3333" b="-3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85582"/>
                      </a:ext>
                    </a:extLst>
                  </a:tr>
                  <a:tr h="375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67" t="-270968" r="-405000" b="-16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667" t="-270968" r="-305000" b="-16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8361" t="-270968" r="-200000" b="-16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3333" t="-270968" r="-103333" b="-16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Georgia" panose="02040502050405020303" pitchFamily="18" charset="0"/>
                            </a:rPr>
                            <a:t>1</a:t>
                          </a:r>
                          <a:endParaRPr lang="en-US" sz="1600" b="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256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Прямоугольник 2"/>
          <p:cNvSpPr/>
          <p:nvPr/>
        </p:nvSpPr>
        <p:spPr>
          <a:xfrm>
            <a:off x="2210455" y="1996827"/>
            <a:ext cx="1017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</a:rPr>
              <a:t>Class Y = </a:t>
            </a:r>
            <a:r>
              <a:rPr lang="ru-RU" sz="1400" dirty="0">
                <a:latin typeface="Times New Roman" panose="02020603050405020304" pitchFamily="18" charset="0"/>
              </a:rPr>
              <a:t>2</a:t>
            </a:r>
            <a:endParaRPr lang="en-US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850" y="1904494"/>
            <a:ext cx="324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x</a:t>
            </a:r>
            <a:r>
              <a:rPr lang="en-US" sz="1200" b="1" baseline="-25000" dirty="0">
                <a:latin typeface="Georgia" panose="02040502050405020303" pitchFamily="18" charset="0"/>
              </a:rPr>
              <a:t>1</a:t>
            </a:r>
            <a:endParaRPr lang="en-US" sz="1200" b="1" dirty="0">
              <a:latin typeface="Georgia" panose="02040502050405020303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16946" y="1966978"/>
            <a:ext cx="349876" cy="31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90898" y="2033840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x</a:t>
            </a:r>
            <a:r>
              <a:rPr lang="en-US" sz="1200" b="1" baseline="-25000" dirty="0">
                <a:latin typeface="Georgia" panose="02040502050405020303" pitchFamily="18" charset="0"/>
              </a:rPr>
              <a:t>2</a:t>
            </a:r>
            <a:endParaRPr lang="en-US" sz="1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5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575"/>
            <a:ext cx="4602517" cy="38967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Naive Bayesian classifier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111460" y="823456"/>
                <a:ext cx="4379595" cy="1783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CA" sz="1100" dirty="0">
                    <a:latin typeface="Georgia" panose="02040502050405020303" pitchFamily="18" charset="0"/>
                  </a:rPr>
                  <a:t>Suppose, we have a point  </a:t>
                </a:r>
                <a:r>
                  <a:rPr lang="en-US" sz="1100" b="1" dirty="0">
                    <a:latin typeface="Georgia" panose="02040502050405020303" pitchFamily="18" charset="0"/>
                  </a:rPr>
                  <a:t>X</a:t>
                </a:r>
                <a:r>
                  <a:rPr lang="en-US" sz="1100" b="1" baseline="-25000" dirty="0">
                    <a:latin typeface="Georgia" panose="02040502050405020303" pitchFamily="18" charset="0"/>
                  </a:rPr>
                  <a:t>1</a:t>
                </a:r>
                <a:r>
                  <a:rPr lang="en-US" sz="1100" b="1" dirty="0">
                    <a:latin typeface="Georgia" panose="02040502050405020303" pitchFamily="18" charset="0"/>
                  </a:rPr>
                  <a:t>=2, X</a:t>
                </a:r>
                <a:r>
                  <a:rPr lang="en-US" sz="1100" b="1" baseline="-25000" dirty="0">
                    <a:latin typeface="Georgia" panose="02040502050405020303" pitchFamily="18" charset="0"/>
                  </a:rPr>
                  <a:t>2</a:t>
                </a:r>
                <a:r>
                  <a:rPr lang="en-US" sz="1100" b="1" dirty="0">
                    <a:latin typeface="Georgia" panose="02040502050405020303" pitchFamily="18" charset="0"/>
                  </a:rPr>
                  <a:t> =1 </a:t>
                </a:r>
                <a:r>
                  <a:rPr lang="en-US" sz="1100" dirty="0">
                    <a:latin typeface="Georgia" panose="02040502050405020303" pitchFamily="18" charset="0"/>
                  </a:rPr>
                  <a:t>a posteriori estimate </a:t>
                </a:r>
              </a:p>
              <a:p>
                <a:pPr fontAlgn="base"/>
                <a:endParaRPr lang="en-US" sz="1100" dirty="0">
                  <a:latin typeface="Georgia" panose="02040502050405020303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  <a:p>
                <a:pPr fontAlgn="base"/>
                <a:endParaRPr lang="en-US" sz="1100" dirty="0">
                  <a:latin typeface="Georgia" panose="02040502050405020303" pitchFamily="18" charset="0"/>
                </a:endParaRPr>
              </a:p>
              <a:p>
                <a:pPr fontAlgn="base"/>
                <a:r>
                  <a:rPr lang="en-US" sz="1100" dirty="0">
                    <a:latin typeface="Georgia" panose="02040502050405020303" pitchFamily="18" charset="0"/>
                  </a:rPr>
                  <a:t>for Y=1 is      6/14*9/36=0.1071</a:t>
                </a:r>
                <a:r>
                  <a:rPr lang="en-CA" sz="1100" dirty="0">
                    <a:latin typeface="Georgia" panose="02040502050405020303" pitchFamily="18" charset="0"/>
                  </a:rPr>
                  <a:t> </a:t>
                </a:r>
              </a:p>
              <a:p>
                <a:pPr fontAlgn="base"/>
                <a:r>
                  <a:rPr lang="en-US" sz="1100" dirty="0">
                    <a:latin typeface="Georgia" panose="02040502050405020303" pitchFamily="18" charset="0"/>
                  </a:rPr>
                  <a:t>a posteriori estimate for Y=2 is     8/14*10/64=0.0893</a:t>
                </a:r>
              </a:p>
              <a:p>
                <a:pPr fontAlgn="base"/>
                <a:r>
                  <a:rPr lang="en-CA" sz="1100" dirty="0">
                    <a:latin typeface="Georgia" panose="02040502050405020303" pitchFamily="18" charset="0"/>
                  </a:rPr>
                  <a:t>then </a:t>
                </a:r>
                <a:r>
                  <a:rPr lang="en-CA" sz="1100" dirty="0" err="1">
                    <a:latin typeface="Georgia" panose="02040502050405020303" pitchFamily="18" charset="0"/>
                  </a:rPr>
                  <a:t>argmax</a:t>
                </a:r>
                <a:r>
                  <a:rPr lang="en-CA" sz="1100" dirty="0">
                    <a:latin typeface="Georgia" panose="02040502050405020303" pitchFamily="18" charset="0"/>
                  </a:rPr>
                  <a:t> is Y=1, giving maximal a posteriori  = 0.1071 &gt; 0.0893</a:t>
                </a:r>
              </a:p>
              <a:p>
                <a:pPr fontAlgn="base"/>
                <a:r>
                  <a:rPr lang="en-CA" sz="1100" dirty="0">
                    <a:latin typeface="Georgia" panose="02040502050405020303" pitchFamily="18" charset="0"/>
                  </a:rPr>
                  <a:t> </a:t>
                </a:r>
              </a:p>
              <a:p>
                <a:pPr fontAlgn="base"/>
                <a:r>
                  <a:rPr lang="en-CA" sz="1100" dirty="0">
                    <a:latin typeface="Georgia" panose="02040502050405020303" pitchFamily="18" charset="0"/>
                  </a:rPr>
                  <a:t>	    So 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6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60" y="823456"/>
                <a:ext cx="4379595" cy="1783052"/>
              </a:xfrm>
              <a:prstGeom prst="rect">
                <a:avLst/>
              </a:prstGeom>
              <a:blipFill>
                <a:blip r:embed="rId3"/>
                <a:stretch>
                  <a:fillRect t="-341" b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697141"/>
              </p:ext>
            </p:extLst>
          </p:nvPr>
        </p:nvGraphicFramePr>
        <p:xfrm>
          <a:off x="1543050" y="2339975"/>
          <a:ext cx="12954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4" imgW="1193760" imgH="215640" progId="Equation.KSEE3">
                  <p:embed/>
                </p:oleObj>
              </mc:Choice>
              <mc:Fallback>
                <p:oleObj name="Уравнение" r:id="rId4" imgW="1193760" imgH="215640" progId="Equation.KSEE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339975"/>
                        <a:ext cx="1295400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166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16943" y="220532"/>
            <a:ext cx="3976211" cy="308712"/>
          </a:xfrm>
        </p:spPr>
        <p:txBody>
          <a:bodyPr>
            <a:normAutofit/>
          </a:bodyPr>
          <a:lstStyle/>
          <a:p>
            <a:pPr algn="ctr"/>
            <a:r>
              <a:rPr lang="en-CA" sz="1512" dirty="0"/>
              <a:t>Naive Bayes in Python</a:t>
            </a:r>
            <a:endParaRPr lang="en-US" sz="1512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BBCFC-A197-4637-88CE-5815AF11538F}"/>
              </a:ext>
            </a:extLst>
          </p:cNvPr>
          <p:cNvSpPr txBox="1"/>
          <p:nvPr/>
        </p:nvSpPr>
        <p:spPr>
          <a:xfrm>
            <a:off x="202642" y="587375"/>
            <a:ext cx="4388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  <a:hlinkClick r:id="rId2"/>
              </a:rPr>
              <a:t>Simple Naive Bayes</a:t>
            </a:r>
            <a:r>
              <a:rPr lang="en-US" sz="1400" dirty="0">
                <a:latin typeface="Georgia" panose="02040502050405020303" pitchFamily="18" charset="0"/>
              </a:rPr>
              <a:t> – on GitHub                               </a:t>
            </a:r>
            <a:r>
              <a:rPr lang="en-US" sz="1000" dirty="0" err="1">
                <a:latin typeface="Georgia" panose="02040502050405020303" pitchFamily="18" charset="0"/>
                <a:hlinkClick r:id="rId3"/>
              </a:rPr>
              <a:t>colab</a:t>
            </a:r>
            <a:endParaRPr lang="en-US" sz="1000" dirty="0">
              <a:latin typeface="Georgia" panose="02040502050405020303" pitchFamily="18" charset="0"/>
            </a:endParaRPr>
          </a:p>
          <a:p>
            <a:r>
              <a:rPr lang="en-US" sz="1400" dirty="0">
                <a:latin typeface="Georgia" panose="02040502050405020303" pitchFamily="18" charset="0"/>
                <a:hlinkClick r:id="rId4"/>
              </a:rPr>
              <a:t>Spam filtratio</a:t>
            </a:r>
            <a:r>
              <a:rPr lang="en-US" sz="1400" dirty="0">
                <a:latin typeface="Georgia" panose="02040502050405020303" pitchFamily="18" charset="0"/>
                <a:hlinkClick r:id="rId5"/>
              </a:rPr>
              <a:t>n</a:t>
            </a:r>
            <a:r>
              <a:rPr lang="en-US" sz="1400" dirty="0">
                <a:latin typeface="Georgia" panose="02040502050405020303" pitchFamily="18" charset="0"/>
              </a:rPr>
              <a:t> – on GitHub                                       </a:t>
            </a:r>
            <a:r>
              <a:rPr lang="en-US" sz="1000" dirty="0" err="1">
                <a:latin typeface="Georgia" panose="02040502050405020303" pitchFamily="18" charset="0"/>
                <a:hlinkClick r:id="rId6"/>
              </a:rPr>
              <a:t>colab</a:t>
            </a:r>
            <a:endParaRPr lang="en-US" sz="1000" dirty="0">
              <a:latin typeface="Georgia" panose="02040502050405020303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35" y="1110595"/>
            <a:ext cx="3019425" cy="226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" y="1124575"/>
            <a:ext cx="1765093" cy="1039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0177" y="206375"/>
            <a:ext cx="4610100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12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Naïve Bayes quiz practice. Problem setting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50" y="612544"/>
            <a:ext cx="419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Georgia" panose="02040502050405020303" pitchFamily="18" charset="0"/>
              </a:rPr>
              <a:t>Using this data, choose the right answer for the following 4 questions</a:t>
            </a:r>
            <a:endParaRPr 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06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5715" y="668587"/>
                <a:ext cx="3922869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0" dirty="0">
                    <a:latin typeface="Georgia" panose="02040502050405020303" pitchFamily="18" charset="0"/>
                  </a:rPr>
                  <a:t>Start the naive Bayesian classification procedure by</a:t>
                </a:r>
              </a:p>
              <a:p>
                <a:r>
                  <a:rPr lang="en-US" sz="1210" dirty="0">
                    <a:latin typeface="Georgia" panose="02040502050405020303" pitchFamily="18" charset="0"/>
                  </a:rPr>
                  <a:t>Estimating the joint probabilities of predictors</a:t>
                </a:r>
              </a:p>
              <a:p>
                <a:r>
                  <a:rPr lang="en-US" sz="1210" dirty="0">
                    <a:latin typeface="Georgia" panose="02040502050405020303" pitchFamily="18" charset="0"/>
                  </a:rPr>
                  <a:t>X</a:t>
                </a:r>
                <a:r>
                  <a:rPr lang="en-US" sz="1210" baseline="-25000" dirty="0">
                    <a:latin typeface="Georgia" panose="02040502050405020303" pitchFamily="18" charset="0"/>
                  </a:rPr>
                  <a:t>1</a:t>
                </a:r>
                <a:r>
                  <a:rPr lang="en-US" sz="1210" dirty="0">
                    <a:latin typeface="Georgia" panose="02040502050405020303" pitchFamily="18" charset="0"/>
                  </a:rPr>
                  <a:t>, X</a:t>
                </a:r>
                <a:r>
                  <a:rPr lang="en-US" sz="1210" baseline="-25000" dirty="0">
                    <a:latin typeface="Georgia" panose="02040502050405020303" pitchFamily="18" charset="0"/>
                  </a:rPr>
                  <a:t>2</a:t>
                </a:r>
                <a:r>
                  <a:rPr lang="en-US" sz="1210" dirty="0">
                    <a:latin typeface="Georgia" panose="02040502050405020303" pitchFamily="18" charset="0"/>
                  </a:rPr>
                  <a:t> , conditioned on value </a:t>
                </a:r>
                <a:r>
                  <a:rPr lang="en-US" sz="121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1 (red) </a:t>
                </a:r>
                <a:r>
                  <a:rPr lang="en-US" sz="1210" dirty="0">
                    <a:latin typeface="Georgia" panose="02040502050405020303" pitchFamily="18" charset="0"/>
                  </a:rPr>
                  <a:t>of class variable Y:</a:t>
                </a:r>
              </a:p>
              <a:p>
                <a:r>
                  <a:rPr lang="en-US" sz="1210" dirty="0">
                    <a:latin typeface="Georgia" panose="02040502050405020303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1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1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1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12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21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1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121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CA" sz="121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1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1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121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15" y="668587"/>
                <a:ext cx="3922869" cy="837152"/>
              </a:xfrm>
              <a:prstGeom prst="rect">
                <a:avLst/>
              </a:prstGeom>
              <a:blipFill>
                <a:blip r:embed="rId2"/>
                <a:stretch>
                  <a:fillRect l="-156" t="-1460" b="-525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250" y="1654175"/>
            <a:ext cx="1381516" cy="891052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6050" y="1666865"/>
            <a:ext cx="1364644" cy="87836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7351" y="2035814"/>
            <a:ext cx="304892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0" dirty="0">
                <a:latin typeface="Georgia" panose="02040502050405020303" pitchFamily="18" charset="0"/>
              </a:rPr>
              <a:t>a.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73144" y="2035814"/>
            <a:ext cx="312906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0" dirty="0">
                <a:latin typeface="Georgia" panose="02040502050405020303" pitchFamily="18" charset="0"/>
              </a:rPr>
              <a:t>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F2C9B-9CA0-4905-BC11-53E768576F67}"/>
              </a:ext>
            </a:extLst>
          </p:cNvPr>
          <p:cNvSpPr txBox="1"/>
          <p:nvPr/>
        </p:nvSpPr>
        <p:spPr>
          <a:xfrm>
            <a:off x="-16440" y="300150"/>
            <a:ext cx="4610100" cy="32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12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Naïve Bayes quiz practice. Question 1</a:t>
            </a:r>
          </a:p>
        </p:txBody>
      </p:sp>
    </p:spTree>
    <p:extLst>
      <p:ext uri="{BB962C8B-B14F-4D97-AF65-F5344CB8AC3E}">
        <p14:creationId xmlns:p14="http://schemas.microsoft.com/office/powerpoint/2010/main" val="1477365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94006" y="971236"/>
                <a:ext cx="3976211" cy="646331"/>
              </a:xfrm>
            </p:spPr>
            <p:txBody>
              <a:bodyPr/>
              <a:lstStyle/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Continue naive Bayesian classification procedure by estimating the prior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of classes 1 and 2. </a:t>
                </a:r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06" y="971236"/>
                <a:ext cx="3976211" cy="646331"/>
              </a:xfrm>
              <a:blipFill>
                <a:blip r:embed="rId2"/>
                <a:stretch>
                  <a:fillRect l="-2761" t="-9434" r="-153" b="-150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7250" y="1730375"/>
                <a:ext cx="26180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Georgia" panose="02040502050405020303" pitchFamily="18" charset="0"/>
                  </a:rPr>
                  <a:t>a.   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CA" sz="1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1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730375"/>
                <a:ext cx="2618024" cy="215444"/>
              </a:xfrm>
              <a:prstGeom prst="rect">
                <a:avLst/>
              </a:prstGeom>
              <a:blipFill>
                <a:blip r:embed="rId3"/>
                <a:stretch>
                  <a:fillRect l="-4196" t="-157143" r="-16317" b="-24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7674" y="2568575"/>
                <a:ext cx="2753126" cy="20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361" dirty="0">
                    <a:latin typeface="Georgia" panose="02040502050405020303" pitchFamily="18" charset="0"/>
                  </a:rPr>
                  <a:t>b.</a:t>
                </a:r>
                <a14:m>
                  <m:oMath xmlns:m="http://schemas.openxmlformats.org/officeDocument/2006/math">
                    <m:r>
                      <a:rPr lang="en-CA" sz="1361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36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36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6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36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136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6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36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CA" sz="1361" b="0" i="1" smtClean="0">
                        <a:latin typeface="Cambria Math" panose="02040503050406030204" pitchFamily="18" charset="0"/>
                      </a:rPr>
                      <m:t>,             </m:t>
                    </m:r>
                    <m:r>
                      <a:rPr lang="en-US" sz="136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36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6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36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136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6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36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1361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361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36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74" y="2568575"/>
                <a:ext cx="2753126" cy="209416"/>
              </a:xfrm>
              <a:prstGeom prst="rect">
                <a:avLst/>
              </a:prstGeom>
              <a:blipFill>
                <a:blip r:embed="rId4"/>
                <a:stretch>
                  <a:fillRect l="-3761" t="-157143" r="-13274" b="-24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AC9B09-2E3D-4EF7-B6E4-F49DA8120766}"/>
              </a:ext>
            </a:extLst>
          </p:cNvPr>
          <p:cNvSpPr txBox="1"/>
          <p:nvPr/>
        </p:nvSpPr>
        <p:spPr>
          <a:xfrm>
            <a:off x="-22938" y="282575"/>
            <a:ext cx="4610100" cy="32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12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Naïve Bayes quiz practice. Question 2</a:t>
            </a:r>
          </a:p>
        </p:txBody>
      </p:sp>
    </p:spTree>
    <p:extLst>
      <p:ext uri="{BB962C8B-B14F-4D97-AF65-F5344CB8AC3E}">
        <p14:creationId xmlns:p14="http://schemas.microsoft.com/office/powerpoint/2010/main" val="1021481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71450" y="682759"/>
                <a:ext cx="4114800" cy="73948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Continue the naive Bayesian classification procedure by estimating the joint probabilities of predictors X</a:t>
                </a:r>
                <a:r>
                  <a:rPr lang="en-US" sz="1100" baseline="-25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1</a:t>
                </a:r>
                <a:r>
                  <a:rPr lang="en-US" sz="11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X</a:t>
                </a:r>
                <a:r>
                  <a:rPr lang="en-US" sz="1100" baseline="-25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2</a:t>
                </a:r>
                <a:r>
                  <a:rPr lang="en-US" sz="11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, conditioned on value </a:t>
                </a:r>
                <a:r>
                  <a:rPr lang="en-US" sz="1100" dirty="0">
                    <a:solidFill>
                      <a:srgbClr val="00B050"/>
                    </a:solidFill>
                    <a:latin typeface="Georgia" panose="02040502050405020303" pitchFamily="18" charset="0"/>
                  </a:rPr>
                  <a:t>2 (green) </a:t>
                </a:r>
                <a:r>
                  <a:rPr lang="en-US" sz="11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of class variable Y: 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CA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11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1450" y="682759"/>
                <a:ext cx="4114800" cy="739489"/>
              </a:xfrm>
              <a:blipFill>
                <a:blip r:embed="rId2"/>
                <a:stretch>
                  <a:fillRect l="-1926" t="-5785" r="-1185" b="-173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747218" y="1594454"/>
          <a:ext cx="1642856" cy="109658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10714">
                  <a:extLst>
                    <a:ext uri="{9D8B030D-6E8A-4147-A177-3AD203B41FA5}">
                      <a16:colId xmlns:a16="http://schemas.microsoft.com/office/drawing/2014/main" val="313249349"/>
                    </a:ext>
                  </a:extLst>
                </a:gridCol>
                <a:gridCol w="410714">
                  <a:extLst>
                    <a:ext uri="{9D8B030D-6E8A-4147-A177-3AD203B41FA5}">
                      <a16:colId xmlns:a16="http://schemas.microsoft.com/office/drawing/2014/main" val="1059109996"/>
                    </a:ext>
                  </a:extLst>
                </a:gridCol>
                <a:gridCol w="410714">
                  <a:extLst>
                    <a:ext uri="{9D8B030D-6E8A-4147-A177-3AD203B41FA5}">
                      <a16:colId xmlns:a16="http://schemas.microsoft.com/office/drawing/2014/main" val="671501893"/>
                    </a:ext>
                  </a:extLst>
                </a:gridCol>
                <a:gridCol w="410714">
                  <a:extLst>
                    <a:ext uri="{9D8B030D-6E8A-4147-A177-3AD203B41FA5}">
                      <a16:colId xmlns:a16="http://schemas.microsoft.com/office/drawing/2014/main" val="4066421447"/>
                    </a:ext>
                  </a:extLst>
                </a:gridCol>
              </a:tblGrid>
              <a:tr h="365529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451184615"/>
                  </a:ext>
                </a:extLst>
              </a:tr>
              <a:tr h="3655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0.24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0.08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0.08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160558226"/>
                  </a:ext>
                </a:extLst>
              </a:tr>
              <a:tr h="3655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0.36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0.12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0.12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2209963194"/>
                  </a:ext>
                </a:extLst>
              </a:tr>
            </a:tbl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2747218" y="1594454"/>
            <a:ext cx="412740" cy="35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2009" y="1569157"/>
            <a:ext cx="351190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7" b="1" dirty="0">
                <a:latin typeface="Georgia" panose="02040502050405020303" pitchFamily="18" charset="0"/>
              </a:rPr>
              <a:t>X</a:t>
            </a:r>
            <a:r>
              <a:rPr lang="en-US" sz="907" b="1" baseline="-25000" dirty="0">
                <a:latin typeface="Georgia" panose="02040502050405020303" pitchFamily="18" charset="0"/>
              </a:rPr>
              <a:t>1</a:t>
            </a:r>
            <a:endParaRPr lang="en-US" sz="907" b="1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6330" y="1710416"/>
            <a:ext cx="371274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7" b="1" dirty="0">
                <a:latin typeface="Georgia" panose="02040502050405020303" pitchFamily="18" charset="0"/>
              </a:rPr>
              <a:t>X</a:t>
            </a:r>
            <a:r>
              <a:rPr lang="en-US" sz="907" b="1" baseline="-25000" dirty="0">
                <a:latin typeface="Georgia" panose="02040502050405020303" pitchFamily="18" charset="0"/>
              </a:rPr>
              <a:t>2</a:t>
            </a:r>
            <a:endParaRPr lang="en-US" sz="907" b="1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1250" y="198885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18" y="201169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6C9C3-EC99-4E5B-B2C5-D369CF9F7969}"/>
              </a:ext>
            </a:extLst>
          </p:cNvPr>
          <p:cNvSpPr txBox="1"/>
          <p:nvPr/>
        </p:nvSpPr>
        <p:spPr>
          <a:xfrm>
            <a:off x="-15162" y="257782"/>
            <a:ext cx="4610100" cy="32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12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Naïve Bayes quiz practice. Question 3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49254"/>
              </p:ext>
            </p:extLst>
          </p:nvPr>
        </p:nvGraphicFramePr>
        <p:xfrm>
          <a:off x="418427" y="1614278"/>
          <a:ext cx="1642856" cy="109658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10714">
                  <a:extLst>
                    <a:ext uri="{9D8B030D-6E8A-4147-A177-3AD203B41FA5}">
                      <a16:colId xmlns:a16="http://schemas.microsoft.com/office/drawing/2014/main" val="313249349"/>
                    </a:ext>
                  </a:extLst>
                </a:gridCol>
                <a:gridCol w="410714">
                  <a:extLst>
                    <a:ext uri="{9D8B030D-6E8A-4147-A177-3AD203B41FA5}">
                      <a16:colId xmlns:a16="http://schemas.microsoft.com/office/drawing/2014/main" val="1059109996"/>
                    </a:ext>
                  </a:extLst>
                </a:gridCol>
                <a:gridCol w="379395">
                  <a:extLst>
                    <a:ext uri="{9D8B030D-6E8A-4147-A177-3AD203B41FA5}">
                      <a16:colId xmlns:a16="http://schemas.microsoft.com/office/drawing/2014/main" val="671501893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4066421447"/>
                    </a:ext>
                  </a:extLst>
                </a:gridCol>
              </a:tblGrid>
              <a:tr h="365529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Georgia" panose="02040502050405020303" pitchFamily="18" charset="0"/>
                      </a:endParaRP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451184615"/>
                  </a:ext>
                </a:extLst>
              </a:tr>
              <a:tr h="3655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0.16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0.16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0.08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3160558226"/>
                  </a:ext>
                </a:extLst>
              </a:tr>
              <a:tr h="3655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0.24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0.24</a:t>
                      </a:r>
                    </a:p>
                  </a:txBody>
                  <a:tcPr marL="34576" marR="34576" marT="17288" marB="17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Georgia" panose="02040502050405020303" pitchFamily="18" charset="0"/>
                        </a:rPr>
                        <a:t>0.12</a:t>
                      </a:r>
                    </a:p>
                  </a:txBody>
                  <a:tcPr marL="34576" marR="34576" marT="17288" marB="17288"/>
                </a:tc>
                <a:extLst>
                  <a:ext uri="{0D108BD9-81ED-4DB2-BD59-A6C34878D82A}">
                    <a16:rowId xmlns:a16="http://schemas.microsoft.com/office/drawing/2014/main" val="2209963194"/>
                  </a:ext>
                </a:extLst>
              </a:tr>
            </a:tbl>
          </a:graphicData>
        </a:graphic>
      </p:graphicFrame>
      <p:cxnSp>
        <p:nvCxnSpPr>
          <p:cNvPr id="15" name="Прямая соединительная линия 14"/>
          <p:cNvCxnSpPr/>
          <p:nvPr/>
        </p:nvCxnSpPr>
        <p:spPr>
          <a:xfrm>
            <a:off x="418427" y="1614278"/>
            <a:ext cx="412740" cy="35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3218" y="1588981"/>
            <a:ext cx="351190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7" b="1" dirty="0">
                <a:latin typeface="Georgia" panose="02040502050405020303" pitchFamily="18" charset="0"/>
              </a:rPr>
              <a:t>X</a:t>
            </a:r>
            <a:r>
              <a:rPr lang="en-US" sz="907" b="1" baseline="-25000" dirty="0">
                <a:latin typeface="Georgia" panose="02040502050405020303" pitchFamily="18" charset="0"/>
              </a:rPr>
              <a:t>1</a:t>
            </a:r>
            <a:endParaRPr lang="en-US" sz="907" b="1" dirty="0">
              <a:latin typeface="Georgia" panose="020405020504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539" y="1730240"/>
            <a:ext cx="371274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7" b="1" dirty="0">
                <a:latin typeface="Georgia" panose="02040502050405020303" pitchFamily="18" charset="0"/>
              </a:rPr>
              <a:t>X</a:t>
            </a:r>
            <a:r>
              <a:rPr lang="en-US" sz="907" b="1" baseline="-25000" dirty="0">
                <a:latin typeface="Georgia" panose="02040502050405020303" pitchFamily="18" charset="0"/>
              </a:rPr>
              <a:t>2</a:t>
            </a:r>
            <a:endParaRPr lang="en-US" sz="907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69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71450" y="886761"/>
                <a:ext cx="4438650" cy="50122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Finish the naive Bayesian classification procedure by finding the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1450" y="886761"/>
                <a:ext cx="4438650" cy="501229"/>
              </a:xfrm>
              <a:blipFill>
                <a:blip r:embed="rId2"/>
                <a:stretch>
                  <a:fillRect l="-2473" t="-12048" b="-60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6250" y="1654175"/>
                <a:ext cx="11122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2 −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green</m:t>
                    </m:r>
                  </m:oMath>
                </a14:m>
                <a:endParaRPr lang="en-US" sz="9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654175"/>
                <a:ext cx="1112292" cy="246221"/>
              </a:xfrm>
              <a:prstGeom prst="rect">
                <a:avLst/>
              </a:prstGeom>
              <a:blipFill>
                <a:blip r:embed="rId3"/>
                <a:stretch>
                  <a:fillRect l="-10929" t="-24390" r="-4918" b="-487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5919" y="1654175"/>
                <a:ext cx="9505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b.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en-US" sz="9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19" y="1654175"/>
                <a:ext cx="950517" cy="246221"/>
              </a:xfrm>
              <a:prstGeom prst="rect">
                <a:avLst/>
              </a:prstGeom>
              <a:blipFill>
                <a:blip r:embed="rId4"/>
                <a:stretch>
                  <a:fillRect l="-12821" t="-24390" r="-5769" b="-487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24E169-2D8D-4CF7-87E7-D979B32B3991}"/>
              </a:ext>
            </a:extLst>
          </p:cNvPr>
          <p:cNvSpPr txBox="1"/>
          <p:nvPr/>
        </p:nvSpPr>
        <p:spPr>
          <a:xfrm>
            <a:off x="0" y="282575"/>
            <a:ext cx="4610100" cy="32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12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Naïve Bayes quiz practice. Question 4</a:t>
            </a:r>
          </a:p>
        </p:txBody>
      </p:sp>
    </p:spTree>
    <p:extLst>
      <p:ext uri="{BB962C8B-B14F-4D97-AF65-F5344CB8AC3E}">
        <p14:creationId xmlns:p14="http://schemas.microsoft.com/office/powerpoint/2010/main" val="1615697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95" y="282575"/>
            <a:ext cx="4610099" cy="215444"/>
          </a:xfrm>
        </p:spPr>
        <p:txBody>
          <a:bodyPr/>
          <a:lstStyle/>
          <a:p>
            <a:pPr algn="ctr"/>
            <a:r>
              <a:rPr lang="en-US" dirty="0"/>
              <a:t>Naïve Bayes Quiz question 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7650" y="737691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Georgia" panose="02040502050405020303" pitchFamily="18" charset="0"/>
              </a:rPr>
              <a:t>Which module contains constructors of different naive Bayesian classifiers?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0050" y="1425575"/>
            <a:ext cx="388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sklearn.naive_bayes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sklearn.NB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sklearn.bayesian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ru-RU" sz="1400" dirty="0" err="1">
                <a:latin typeface="Consolas" panose="020B0609020204030204" pitchFamily="49" charset="0"/>
              </a:rPr>
              <a:t>algorithms</a:t>
            </a:r>
            <a:endParaRPr lang="ru-RU" sz="14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 err="1">
                <a:latin typeface="Consolas" panose="020B0609020204030204" pitchFamily="49" charset="0"/>
              </a:rPr>
              <a:t>sklearn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3984" y="851562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5872" y="1122864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572" y="1156931"/>
            <a:ext cx="18351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5" spc="1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135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296" y="1102745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6103" y="998198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2929" y="1033068"/>
            <a:ext cx="63182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-270" baseline="23809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23809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39682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39682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5891" y="934137"/>
            <a:ext cx="39878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0" spc="-16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4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40" baseline="23809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15873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9605" y="1056458"/>
            <a:ext cx="67881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-247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350" spc="-165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47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6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4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3174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350" spc="-16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47" baseline="23809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4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15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4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6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4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165" baseline="23809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15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23809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6846" y="959441"/>
            <a:ext cx="56642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1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120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350" spc="-14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4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sz="525" spc="-217" baseline="39682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39682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17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7387" y="940803"/>
            <a:ext cx="113664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-3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1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1798" y="1167114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1761" y="1129159"/>
            <a:ext cx="81089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1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67" baseline="15873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4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4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65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4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47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6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6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6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23809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sz="525" spc="-247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5562" y="975549"/>
            <a:ext cx="58420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120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2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2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2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sz="350" spc="-15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25" baseline="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2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5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65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4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6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9370" y="797190"/>
            <a:ext cx="45656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sz="525" spc="-11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1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12" baseline="31746" dirty="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sz="525" spc="1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127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1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0077" y="1132368"/>
            <a:ext cx="13652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20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1490" y="1217536"/>
            <a:ext cx="141033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baseline="-7936" dirty="0">
                <a:solidFill>
                  <a:srgbClr val="BEBEBE"/>
                </a:solidFill>
                <a:latin typeface="MS UI Gothic"/>
                <a:cs typeface="MS UI Gothic"/>
              </a:rPr>
              <a:t>●● </a:t>
            </a:r>
            <a:r>
              <a:rPr sz="350" spc="-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20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80" dirty="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sz="525" spc="-187" baseline="-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18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22" baseline="15873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09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4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185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104" baseline="15873" dirty="0">
                <a:solidFill>
                  <a:srgbClr val="D1D1D1"/>
                </a:solidFill>
                <a:latin typeface="MS UI Gothic"/>
                <a:cs typeface="MS UI Gothic"/>
              </a:rPr>
              <a:t> </a:t>
            </a:r>
            <a:r>
              <a:rPr sz="525" spc="-270" baseline="-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15873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3382" y="1381823"/>
            <a:ext cx="34226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-8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55" dirty="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30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2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9853" y="773368"/>
            <a:ext cx="3384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-22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5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25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25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25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2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525" baseline="15873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1591" y="1270920"/>
            <a:ext cx="114046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3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3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12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82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2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sz="525" spc="-97" baseline="15873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19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3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9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67" baseline="15873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84" baseline="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9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8120" y="1171681"/>
            <a:ext cx="11938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47212" y="823605"/>
            <a:ext cx="54546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60375" algn="l"/>
              </a:tabLst>
            </a:pPr>
            <a:r>
              <a:rPr sz="525" spc="1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37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6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40" baseline="23809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40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40" baseline="15873" dirty="0">
                <a:solidFill>
                  <a:srgbClr val="D1D1D1"/>
                </a:solidFill>
                <a:latin typeface="Times New Roman"/>
                <a:cs typeface="Times New Roman"/>
              </a:rPr>
              <a:t>	</a:t>
            </a: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22978" y="891369"/>
            <a:ext cx="39941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-209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09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09" baseline="-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09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09" baseline="-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202" baseline="-7936" dirty="0">
                <a:solidFill>
                  <a:srgbClr val="D1D1D1"/>
                </a:solidFill>
                <a:latin typeface="MS UI Gothic"/>
                <a:cs typeface="MS UI Gothic"/>
              </a:rPr>
              <a:t> 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6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6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7869" y="1152364"/>
            <a:ext cx="10115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-15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5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00" dirty="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sz="525" spc="-284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9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9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sz="350" spc="-19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9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37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92" baseline="23809" dirty="0">
                <a:solidFill>
                  <a:srgbClr val="D1D1D1"/>
                </a:solidFill>
                <a:latin typeface="MS UI Gothic"/>
                <a:cs typeface="MS UI Gothic"/>
              </a:rPr>
              <a:t>●●</a:t>
            </a:r>
            <a:r>
              <a:rPr sz="525" spc="-29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92" baseline="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9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92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9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9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9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9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9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92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9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sz="525" spc="-292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92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92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31746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7869" y="1281288"/>
            <a:ext cx="98171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-157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5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57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05" dirty="0">
                <a:solidFill>
                  <a:srgbClr val="BEBEBE"/>
                </a:solidFill>
                <a:latin typeface="MS UI Gothic"/>
                <a:cs typeface="MS UI Gothic"/>
              </a:rPr>
              <a:t>●● </a:t>
            </a:r>
            <a:r>
              <a:rPr sz="525" spc="-27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-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7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5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5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7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5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-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7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-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5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350" spc="-25" dirty="0">
                <a:solidFill>
                  <a:srgbClr val="D1D1D1"/>
                </a:solidFill>
                <a:latin typeface="MS UI Gothic"/>
                <a:cs typeface="MS UI Gothic"/>
              </a:rPr>
              <a:t> </a:t>
            </a: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86889" y="1337634"/>
            <a:ext cx="86550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525" spc="-1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0" dirty="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sz="525" spc="-217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1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4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1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45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sz="525" spc="-21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675" baseline="23809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1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7" baseline="15873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2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2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2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2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74052" y="1082440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6961" y="1071887"/>
            <a:ext cx="63500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sz="525" spc="-270" baseline="-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9877" y="1250862"/>
            <a:ext cx="132461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1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25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62" baseline="23809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6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62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sz="525" spc="-262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62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62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23809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6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23809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350" spc="-17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62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●●●●●</a:t>
            </a:r>
            <a:r>
              <a:rPr sz="525" spc="-262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62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7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6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457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165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65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47330" y="1394845"/>
            <a:ext cx="7175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8739" y="1306221"/>
            <a:ext cx="100203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-14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42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●● </a:t>
            </a:r>
            <a:r>
              <a:rPr sz="350" spc="-12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179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79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179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89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350" spc="-16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40" baseline="-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350" spc="-16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60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350" spc="-16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6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sz="350" spc="-16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15" baseline="-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195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3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50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135" baseline="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135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9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85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1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01913" y="880692"/>
            <a:ext cx="40259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0" spc="-160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4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40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2" baseline="3174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157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5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4235" y="515150"/>
            <a:ext cx="561340" cy="280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3700">
              <a:lnSpc>
                <a:spcPts val="325"/>
              </a:lnSpc>
              <a:spcBef>
                <a:spcPts val="110"/>
              </a:spcBef>
            </a:pPr>
            <a:r>
              <a:rPr sz="350" spc="-7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0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  <a:p>
            <a:pPr marL="362585">
              <a:lnSpc>
                <a:spcPts val="325"/>
              </a:lnSpc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25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15" baseline="-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-23809">
              <a:latin typeface="MS UI Gothic"/>
              <a:cs typeface="MS UI Gothic"/>
            </a:endParaRPr>
          </a:p>
          <a:p>
            <a:pPr marR="225425" algn="r">
              <a:lnSpc>
                <a:spcPts val="415"/>
              </a:lnSpc>
            </a:pPr>
            <a:r>
              <a:rPr sz="525" spc="60" baseline="-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  <a:p>
            <a:pPr marR="285750" algn="r">
              <a:lnSpc>
                <a:spcPts val="409"/>
              </a:lnSpc>
              <a:spcBef>
                <a:spcPts val="100"/>
              </a:spcBef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sz="525" spc="15" baseline="-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120" baseline="-23809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15" baseline="-39682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-39682">
              <a:latin typeface="MS UI Gothic"/>
              <a:cs typeface="MS UI Gothic"/>
            </a:endParaRPr>
          </a:p>
          <a:p>
            <a:pPr marR="215265" algn="r">
              <a:lnSpc>
                <a:spcPts val="409"/>
              </a:lnSpc>
            </a:pPr>
            <a:r>
              <a:rPr sz="525" spc="-135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35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 </a:t>
            </a:r>
            <a:r>
              <a:rPr sz="525" spc="15" baseline="-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104" baseline="-23809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71035" y="1357136"/>
            <a:ext cx="104394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840105" algn="l"/>
              </a:tabLst>
            </a:pPr>
            <a:r>
              <a:rPr sz="525" spc="15" baseline="7936" dirty="0">
                <a:solidFill>
                  <a:srgbClr val="BEBEBE"/>
                </a:solidFill>
                <a:latin typeface="MS UI Gothic"/>
                <a:cs typeface="MS UI Gothic"/>
              </a:rPr>
              <a:t>●        ●   </a:t>
            </a:r>
            <a:r>
              <a:rPr sz="525" spc="67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02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3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0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02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02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3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0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3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35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02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37" baseline="-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1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4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17" baseline="7936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350" spc="-11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290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1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4997" y="1106756"/>
            <a:ext cx="950594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60350" algn="l"/>
              </a:tabLst>
            </a:pPr>
            <a:r>
              <a:rPr sz="350" spc="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1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●●●●</a:t>
            </a:r>
            <a:r>
              <a:rPr sz="525" spc="-270" baseline="3174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3174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15873">
              <a:latin typeface="MS UI Gothic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89178" y="834899"/>
            <a:ext cx="32829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15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37" baseline="-15873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350" spc="-11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165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65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05020" y="1161621"/>
            <a:ext cx="93091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0" spc="-75" dirty="0">
                <a:solidFill>
                  <a:srgbClr val="BEBEBE"/>
                </a:solidFill>
                <a:latin typeface="MS UI Gothic"/>
                <a:cs typeface="MS UI Gothic"/>
              </a:rPr>
              <a:t>●● </a:t>
            </a:r>
            <a:r>
              <a:rPr sz="525" spc="-277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85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7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75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70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8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70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75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142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4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9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42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2182" y="986534"/>
            <a:ext cx="591820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15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30" baseline="-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02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02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35" dirty="0">
                <a:solidFill>
                  <a:srgbClr val="BEBEBE"/>
                </a:solidFill>
                <a:latin typeface="MS UI Gothic"/>
                <a:cs typeface="MS UI Gothic"/>
              </a:rPr>
              <a:t>●●●</a:t>
            </a:r>
            <a:r>
              <a:rPr sz="525" spc="-202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02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35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02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02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3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30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15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endParaRPr sz="525" baseline="-7936">
              <a:latin typeface="MS UI Gothic"/>
              <a:cs typeface="MS UI Gothic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89274" y="510868"/>
            <a:ext cx="2609215" cy="1009650"/>
            <a:chOff x="1089274" y="510868"/>
            <a:chExt cx="2609215" cy="1009650"/>
          </a:xfrm>
        </p:grpSpPr>
        <p:sp>
          <p:nvSpPr>
            <p:cNvPr id="40" name="object 40"/>
            <p:cNvSpPr/>
            <p:nvPr/>
          </p:nvSpPr>
          <p:spPr>
            <a:xfrm>
              <a:off x="1091814" y="513408"/>
              <a:ext cx="2604135" cy="1004569"/>
            </a:xfrm>
            <a:custGeom>
              <a:avLst/>
              <a:gdLst/>
              <a:ahLst/>
              <a:cxnLst/>
              <a:rect l="l" t="t" r="r" b="b"/>
              <a:pathLst>
                <a:path w="2604135" h="1004569">
                  <a:moveTo>
                    <a:pt x="240135" y="959801"/>
                  </a:moveTo>
                  <a:lnTo>
                    <a:pt x="2443569" y="959801"/>
                  </a:lnTo>
                </a:path>
                <a:path w="2604135" h="1004569">
                  <a:moveTo>
                    <a:pt x="240135" y="959801"/>
                  </a:moveTo>
                  <a:lnTo>
                    <a:pt x="240135" y="1004237"/>
                  </a:lnTo>
                </a:path>
                <a:path w="2604135" h="1004569">
                  <a:moveTo>
                    <a:pt x="607343" y="959801"/>
                  </a:moveTo>
                  <a:lnTo>
                    <a:pt x="607343" y="1004237"/>
                  </a:lnTo>
                </a:path>
                <a:path w="2604135" h="1004569">
                  <a:moveTo>
                    <a:pt x="974613" y="959801"/>
                  </a:moveTo>
                  <a:lnTo>
                    <a:pt x="974613" y="1004237"/>
                  </a:lnTo>
                </a:path>
                <a:path w="2604135" h="1004569">
                  <a:moveTo>
                    <a:pt x="1341821" y="959801"/>
                  </a:moveTo>
                  <a:lnTo>
                    <a:pt x="1341821" y="1004237"/>
                  </a:lnTo>
                </a:path>
                <a:path w="2604135" h="1004569">
                  <a:moveTo>
                    <a:pt x="1709091" y="959801"/>
                  </a:moveTo>
                  <a:lnTo>
                    <a:pt x="1709091" y="1004237"/>
                  </a:lnTo>
                </a:path>
                <a:path w="2604135" h="1004569">
                  <a:moveTo>
                    <a:pt x="2076299" y="959801"/>
                  </a:moveTo>
                  <a:lnTo>
                    <a:pt x="2076299" y="1004237"/>
                  </a:lnTo>
                </a:path>
                <a:path w="2604135" h="1004569">
                  <a:moveTo>
                    <a:pt x="2443569" y="959801"/>
                  </a:moveTo>
                  <a:lnTo>
                    <a:pt x="2443569" y="1004237"/>
                  </a:lnTo>
                </a:path>
                <a:path w="2604135" h="1004569">
                  <a:moveTo>
                    <a:pt x="44435" y="925858"/>
                  </a:moveTo>
                  <a:lnTo>
                    <a:pt x="44435" y="71528"/>
                  </a:lnTo>
                </a:path>
                <a:path w="2604135" h="1004569">
                  <a:moveTo>
                    <a:pt x="44435" y="925858"/>
                  </a:moveTo>
                  <a:lnTo>
                    <a:pt x="0" y="925858"/>
                  </a:lnTo>
                </a:path>
                <a:path w="2604135" h="1004569">
                  <a:moveTo>
                    <a:pt x="44435" y="712260"/>
                  </a:moveTo>
                  <a:lnTo>
                    <a:pt x="0" y="712260"/>
                  </a:lnTo>
                </a:path>
                <a:path w="2604135" h="1004569">
                  <a:moveTo>
                    <a:pt x="44435" y="498662"/>
                  </a:moveTo>
                  <a:lnTo>
                    <a:pt x="0" y="498662"/>
                  </a:lnTo>
                </a:path>
                <a:path w="2604135" h="1004569">
                  <a:moveTo>
                    <a:pt x="44435" y="285126"/>
                  </a:moveTo>
                  <a:lnTo>
                    <a:pt x="0" y="285126"/>
                  </a:lnTo>
                </a:path>
                <a:path w="2604135" h="1004569">
                  <a:moveTo>
                    <a:pt x="44435" y="71528"/>
                  </a:moveTo>
                  <a:lnTo>
                    <a:pt x="0" y="71528"/>
                  </a:lnTo>
                </a:path>
                <a:path w="2604135" h="1004569">
                  <a:moveTo>
                    <a:pt x="44435" y="959801"/>
                  </a:moveTo>
                  <a:lnTo>
                    <a:pt x="2603906" y="959801"/>
                  </a:lnTo>
                  <a:lnTo>
                    <a:pt x="2603906" y="0"/>
                  </a:lnTo>
                  <a:lnTo>
                    <a:pt x="44435" y="0"/>
                  </a:lnTo>
                  <a:lnTo>
                    <a:pt x="44435" y="959801"/>
                  </a:lnTo>
                </a:path>
              </a:pathLst>
            </a:custGeom>
            <a:ln w="4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33636" y="513408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h="960119">
                  <a:moveTo>
                    <a:pt x="0" y="959801"/>
                  </a:moveTo>
                  <a:lnTo>
                    <a:pt x="0" y="0"/>
                  </a:lnTo>
                </a:path>
              </a:pathLst>
            </a:custGeom>
            <a:ln w="46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28924" y="1178161"/>
            <a:ext cx="132905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25" spc="15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sz="350" spc="-12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8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2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220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15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04" baseline="-15873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350" spc="-11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65" baseline="-7936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165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65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12" baseline="7936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350" spc="-5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82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82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55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82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82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55" dirty="0">
                <a:solidFill>
                  <a:srgbClr val="BEBEBE"/>
                </a:solidFill>
                <a:latin typeface="MS UI Gothic"/>
                <a:cs typeface="MS UI Gothic"/>
              </a:rPr>
              <a:t>● </a:t>
            </a:r>
            <a:r>
              <a:rPr sz="525" spc="-18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187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350" spc="-125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187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22" baseline="15873" dirty="0">
                <a:solidFill>
                  <a:srgbClr val="BEBEBE"/>
                </a:solidFill>
                <a:latin typeface="MS UI Gothic"/>
                <a:cs typeface="MS UI Gothic"/>
              </a:rPr>
              <a:t> </a:t>
            </a:r>
            <a:r>
              <a:rPr sz="525" spc="-284" baseline="-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450" spc="-19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90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15873" dirty="0">
                <a:solidFill>
                  <a:srgbClr val="D1D1D1"/>
                </a:solidFill>
                <a:latin typeface="MS UI Gothic"/>
                <a:cs typeface="MS UI Gothic"/>
              </a:rPr>
              <a:t>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9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-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350" spc="-190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15873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23809" dirty="0">
                <a:solidFill>
                  <a:srgbClr val="BEBEBE"/>
                </a:solidFill>
                <a:latin typeface="MS UI Gothic"/>
                <a:cs typeface="MS UI Gothic"/>
              </a:rPr>
              <a:t>●</a:t>
            </a:r>
            <a:r>
              <a:rPr sz="525" spc="-284" baseline="7936" dirty="0">
                <a:solidFill>
                  <a:srgbClr val="BEBEBE"/>
                </a:solidFill>
                <a:latin typeface="MS UI Gothic"/>
                <a:cs typeface="MS UI Gothic"/>
              </a:rPr>
              <a:t>●●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98637" y="1546418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65906" y="1546418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33115" y="1546418"/>
            <a:ext cx="434340" cy="292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  <a:tabLst>
                <a:tab pos="367030" algn="l"/>
              </a:tabLst>
            </a:pPr>
            <a:r>
              <a:rPr sz="550" spc="15" dirty="0">
                <a:latin typeface="Arial"/>
                <a:cs typeface="Arial"/>
              </a:rPr>
              <a:t>3	4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00">
              <a:latin typeface="Arial"/>
              <a:cs typeface="Arial"/>
            </a:endParaRPr>
          </a:p>
          <a:p>
            <a:pPr marR="24765" algn="r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x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67593" y="1546418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34862" y="1546418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2071" y="1546418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7</a:t>
            </a:r>
            <a:endParaRPr sz="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49861" y="1192394"/>
            <a:ext cx="108585" cy="3022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247650" algn="l"/>
              </a:tabLst>
            </a:pPr>
            <a:r>
              <a:rPr sz="550" dirty="0">
                <a:latin typeface="Arial"/>
                <a:cs typeface="Arial"/>
              </a:rPr>
              <a:t>−2	0</a:t>
            </a:r>
            <a:endParaRPr sz="5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49861" y="978796"/>
            <a:ext cx="108585" cy="6667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5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49861" y="765260"/>
            <a:ext cx="108585" cy="6667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50" dirty="0"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9861" y="551662"/>
            <a:ext cx="108585" cy="6667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50" dirty="0"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2120" y="962095"/>
            <a:ext cx="108585" cy="6286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50" dirty="0">
                <a:latin typeface="Arial"/>
                <a:cs typeface="Arial"/>
              </a:rPr>
              <a:t>y</a:t>
            </a:r>
            <a:endParaRPr sz="5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31045" y="586048"/>
            <a:ext cx="2370455" cy="727075"/>
          </a:xfrm>
          <a:custGeom>
            <a:avLst/>
            <a:gdLst/>
            <a:ahLst/>
            <a:cxnLst/>
            <a:rect l="l" t="t" r="r" b="b"/>
            <a:pathLst>
              <a:path w="2370454" h="727075">
                <a:moveTo>
                  <a:pt x="0" y="634868"/>
                </a:moveTo>
                <a:lnTo>
                  <a:pt x="54494" y="645607"/>
                </a:lnTo>
                <a:lnTo>
                  <a:pt x="165891" y="666343"/>
                </a:lnTo>
                <a:lnTo>
                  <a:pt x="225200" y="676835"/>
                </a:lnTo>
                <a:lnTo>
                  <a:pt x="230322" y="677761"/>
                </a:lnTo>
                <a:lnTo>
                  <a:pt x="253219" y="681772"/>
                </a:lnTo>
                <a:lnTo>
                  <a:pt x="281917" y="686833"/>
                </a:lnTo>
                <a:lnTo>
                  <a:pt x="284941" y="687388"/>
                </a:lnTo>
                <a:lnTo>
                  <a:pt x="291174" y="688499"/>
                </a:lnTo>
                <a:lnTo>
                  <a:pt x="291915" y="688623"/>
                </a:lnTo>
                <a:lnTo>
                  <a:pt x="296358" y="689363"/>
                </a:lnTo>
                <a:lnTo>
                  <a:pt x="296913" y="689487"/>
                </a:lnTo>
                <a:lnTo>
                  <a:pt x="331721" y="695658"/>
                </a:lnTo>
                <a:lnTo>
                  <a:pt x="339312" y="697016"/>
                </a:lnTo>
                <a:lnTo>
                  <a:pt x="340114" y="697201"/>
                </a:lnTo>
                <a:lnTo>
                  <a:pt x="341040" y="697325"/>
                </a:lnTo>
                <a:lnTo>
                  <a:pt x="346101" y="698250"/>
                </a:lnTo>
                <a:lnTo>
                  <a:pt x="350853" y="699114"/>
                </a:lnTo>
                <a:lnTo>
                  <a:pt x="354124" y="699670"/>
                </a:lnTo>
                <a:lnTo>
                  <a:pt x="356469" y="700102"/>
                </a:lnTo>
                <a:lnTo>
                  <a:pt x="364677" y="701521"/>
                </a:lnTo>
                <a:lnTo>
                  <a:pt x="383254" y="704792"/>
                </a:lnTo>
                <a:lnTo>
                  <a:pt x="396646" y="707014"/>
                </a:lnTo>
                <a:lnTo>
                  <a:pt x="400657" y="707693"/>
                </a:lnTo>
                <a:lnTo>
                  <a:pt x="401954" y="707878"/>
                </a:lnTo>
                <a:lnTo>
                  <a:pt x="406582" y="708680"/>
                </a:lnTo>
                <a:lnTo>
                  <a:pt x="408249" y="708927"/>
                </a:lnTo>
                <a:lnTo>
                  <a:pt x="412877" y="709606"/>
                </a:lnTo>
                <a:lnTo>
                  <a:pt x="413679" y="709729"/>
                </a:lnTo>
                <a:lnTo>
                  <a:pt x="413988" y="709791"/>
                </a:lnTo>
                <a:lnTo>
                  <a:pt x="416210" y="710100"/>
                </a:lnTo>
                <a:lnTo>
                  <a:pt x="417321" y="710285"/>
                </a:lnTo>
                <a:lnTo>
                  <a:pt x="424973" y="711396"/>
                </a:lnTo>
                <a:lnTo>
                  <a:pt x="425467" y="711519"/>
                </a:lnTo>
                <a:lnTo>
                  <a:pt x="431392" y="712260"/>
                </a:lnTo>
                <a:lnTo>
                  <a:pt x="432318" y="712383"/>
                </a:lnTo>
                <a:lnTo>
                  <a:pt x="434354" y="712630"/>
                </a:lnTo>
                <a:lnTo>
                  <a:pt x="437378" y="713000"/>
                </a:lnTo>
                <a:lnTo>
                  <a:pt x="440094" y="713309"/>
                </a:lnTo>
                <a:lnTo>
                  <a:pt x="440341" y="713371"/>
                </a:lnTo>
                <a:lnTo>
                  <a:pt x="441266" y="713494"/>
                </a:lnTo>
                <a:lnTo>
                  <a:pt x="442748" y="713679"/>
                </a:lnTo>
                <a:lnTo>
                  <a:pt x="445154" y="713926"/>
                </a:lnTo>
                <a:lnTo>
                  <a:pt x="447253" y="714235"/>
                </a:lnTo>
                <a:lnTo>
                  <a:pt x="449660" y="714482"/>
                </a:lnTo>
                <a:lnTo>
                  <a:pt x="451017" y="714605"/>
                </a:lnTo>
                <a:lnTo>
                  <a:pt x="454350" y="714975"/>
                </a:lnTo>
                <a:lnTo>
                  <a:pt x="456016" y="715099"/>
                </a:lnTo>
                <a:lnTo>
                  <a:pt x="458053" y="715346"/>
                </a:lnTo>
                <a:lnTo>
                  <a:pt x="459226" y="715469"/>
                </a:lnTo>
                <a:lnTo>
                  <a:pt x="460583" y="715592"/>
                </a:lnTo>
                <a:lnTo>
                  <a:pt x="461324" y="715654"/>
                </a:lnTo>
                <a:lnTo>
                  <a:pt x="465027" y="716024"/>
                </a:lnTo>
                <a:lnTo>
                  <a:pt x="496749" y="718925"/>
                </a:lnTo>
                <a:lnTo>
                  <a:pt x="501933" y="719357"/>
                </a:lnTo>
                <a:lnTo>
                  <a:pt x="502365" y="719419"/>
                </a:lnTo>
                <a:lnTo>
                  <a:pt x="503105" y="719481"/>
                </a:lnTo>
                <a:lnTo>
                  <a:pt x="503846" y="719542"/>
                </a:lnTo>
                <a:lnTo>
                  <a:pt x="504525" y="719542"/>
                </a:lnTo>
                <a:lnTo>
                  <a:pt x="508104" y="719851"/>
                </a:lnTo>
                <a:lnTo>
                  <a:pt x="510573" y="720098"/>
                </a:lnTo>
                <a:lnTo>
                  <a:pt x="514708" y="720406"/>
                </a:lnTo>
                <a:lnTo>
                  <a:pt x="522546" y="720962"/>
                </a:lnTo>
                <a:lnTo>
                  <a:pt x="522854" y="721023"/>
                </a:lnTo>
                <a:lnTo>
                  <a:pt x="529581" y="721517"/>
                </a:lnTo>
                <a:lnTo>
                  <a:pt x="533716" y="721826"/>
                </a:lnTo>
                <a:lnTo>
                  <a:pt x="534580" y="721887"/>
                </a:lnTo>
                <a:lnTo>
                  <a:pt x="535259" y="721887"/>
                </a:lnTo>
                <a:lnTo>
                  <a:pt x="537666" y="722073"/>
                </a:lnTo>
                <a:lnTo>
                  <a:pt x="539271" y="722196"/>
                </a:lnTo>
                <a:lnTo>
                  <a:pt x="545134" y="722566"/>
                </a:lnTo>
                <a:lnTo>
                  <a:pt x="545381" y="722566"/>
                </a:lnTo>
                <a:lnTo>
                  <a:pt x="547109" y="722690"/>
                </a:lnTo>
                <a:lnTo>
                  <a:pt x="548405" y="722751"/>
                </a:lnTo>
                <a:lnTo>
                  <a:pt x="549145" y="722813"/>
                </a:lnTo>
                <a:lnTo>
                  <a:pt x="550133" y="722875"/>
                </a:lnTo>
                <a:lnTo>
                  <a:pt x="553404" y="723122"/>
                </a:lnTo>
                <a:lnTo>
                  <a:pt x="553959" y="723122"/>
                </a:lnTo>
                <a:lnTo>
                  <a:pt x="555317" y="723245"/>
                </a:lnTo>
                <a:lnTo>
                  <a:pt x="557539" y="723369"/>
                </a:lnTo>
                <a:lnTo>
                  <a:pt x="558588" y="723430"/>
                </a:lnTo>
                <a:lnTo>
                  <a:pt x="559328" y="723492"/>
                </a:lnTo>
                <a:lnTo>
                  <a:pt x="561735" y="723615"/>
                </a:lnTo>
                <a:lnTo>
                  <a:pt x="566981" y="723862"/>
                </a:lnTo>
                <a:lnTo>
                  <a:pt x="567660" y="723924"/>
                </a:lnTo>
                <a:lnTo>
                  <a:pt x="567845" y="723924"/>
                </a:lnTo>
                <a:lnTo>
                  <a:pt x="571980" y="724171"/>
                </a:lnTo>
                <a:lnTo>
                  <a:pt x="576856" y="724418"/>
                </a:lnTo>
                <a:lnTo>
                  <a:pt x="577226" y="724418"/>
                </a:lnTo>
                <a:lnTo>
                  <a:pt x="580805" y="724603"/>
                </a:lnTo>
                <a:lnTo>
                  <a:pt x="581237" y="724665"/>
                </a:lnTo>
                <a:lnTo>
                  <a:pt x="581731" y="724665"/>
                </a:lnTo>
                <a:lnTo>
                  <a:pt x="582595" y="724726"/>
                </a:lnTo>
                <a:lnTo>
                  <a:pt x="585187" y="724850"/>
                </a:lnTo>
                <a:lnTo>
                  <a:pt x="588582" y="724973"/>
                </a:lnTo>
                <a:lnTo>
                  <a:pt x="591359" y="725097"/>
                </a:lnTo>
                <a:lnTo>
                  <a:pt x="592593" y="725158"/>
                </a:lnTo>
                <a:lnTo>
                  <a:pt x="593704" y="725220"/>
                </a:lnTo>
                <a:lnTo>
                  <a:pt x="600308" y="725467"/>
                </a:lnTo>
                <a:lnTo>
                  <a:pt x="606603" y="725714"/>
                </a:lnTo>
                <a:lnTo>
                  <a:pt x="609318" y="725776"/>
                </a:lnTo>
                <a:lnTo>
                  <a:pt x="610306" y="725837"/>
                </a:lnTo>
                <a:lnTo>
                  <a:pt x="611848" y="725837"/>
                </a:lnTo>
                <a:lnTo>
                  <a:pt x="613268" y="725899"/>
                </a:lnTo>
                <a:lnTo>
                  <a:pt x="613762" y="725899"/>
                </a:lnTo>
                <a:lnTo>
                  <a:pt x="614934" y="725961"/>
                </a:lnTo>
                <a:lnTo>
                  <a:pt x="618884" y="726084"/>
                </a:lnTo>
                <a:lnTo>
                  <a:pt x="619810" y="726146"/>
                </a:lnTo>
                <a:lnTo>
                  <a:pt x="620735" y="726146"/>
                </a:lnTo>
                <a:lnTo>
                  <a:pt x="622834" y="726208"/>
                </a:lnTo>
                <a:lnTo>
                  <a:pt x="624068" y="726269"/>
                </a:lnTo>
                <a:lnTo>
                  <a:pt x="625364" y="726269"/>
                </a:lnTo>
                <a:lnTo>
                  <a:pt x="625611" y="726269"/>
                </a:lnTo>
                <a:lnTo>
                  <a:pt x="625796" y="726269"/>
                </a:lnTo>
                <a:lnTo>
                  <a:pt x="626784" y="726269"/>
                </a:lnTo>
                <a:lnTo>
                  <a:pt x="628018" y="726331"/>
                </a:lnTo>
                <a:lnTo>
                  <a:pt x="632029" y="726393"/>
                </a:lnTo>
                <a:lnTo>
                  <a:pt x="633079" y="726393"/>
                </a:lnTo>
                <a:lnTo>
                  <a:pt x="633819" y="726393"/>
                </a:lnTo>
                <a:lnTo>
                  <a:pt x="639127" y="726454"/>
                </a:lnTo>
                <a:lnTo>
                  <a:pt x="639620" y="726454"/>
                </a:lnTo>
                <a:lnTo>
                  <a:pt x="640793" y="726516"/>
                </a:lnTo>
                <a:lnTo>
                  <a:pt x="641287" y="726516"/>
                </a:lnTo>
                <a:lnTo>
                  <a:pt x="643632" y="726516"/>
                </a:lnTo>
                <a:lnTo>
                  <a:pt x="644002" y="726516"/>
                </a:lnTo>
                <a:lnTo>
                  <a:pt x="649557" y="726454"/>
                </a:lnTo>
                <a:lnTo>
                  <a:pt x="650236" y="726454"/>
                </a:lnTo>
                <a:lnTo>
                  <a:pt x="650791" y="726454"/>
                </a:lnTo>
                <a:lnTo>
                  <a:pt x="652704" y="726393"/>
                </a:lnTo>
                <a:lnTo>
                  <a:pt x="653507" y="726393"/>
                </a:lnTo>
                <a:lnTo>
                  <a:pt x="653939" y="726393"/>
                </a:lnTo>
                <a:lnTo>
                  <a:pt x="654926" y="726331"/>
                </a:lnTo>
                <a:lnTo>
                  <a:pt x="656407" y="726331"/>
                </a:lnTo>
                <a:lnTo>
                  <a:pt x="657641" y="726331"/>
                </a:lnTo>
                <a:lnTo>
                  <a:pt x="659184" y="726269"/>
                </a:lnTo>
                <a:lnTo>
                  <a:pt x="661344" y="726269"/>
                </a:lnTo>
                <a:lnTo>
                  <a:pt x="662332" y="726208"/>
                </a:lnTo>
                <a:lnTo>
                  <a:pt x="663443" y="726208"/>
                </a:lnTo>
                <a:lnTo>
                  <a:pt x="663936" y="726208"/>
                </a:lnTo>
                <a:lnTo>
                  <a:pt x="664986" y="726208"/>
                </a:lnTo>
                <a:lnTo>
                  <a:pt x="666529" y="726146"/>
                </a:lnTo>
                <a:lnTo>
                  <a:pt x="667331" y="726146"/>
                </a:lnTo>
                <a:lnTo>
                  <a:pt x="667948" y="726146"/>
                </a:lnTo>
                <a:lnTo>
                  <a:pt x="671466" y="726022"/>
                </a:lnTo>
                <a:lnTo>
                  <a:pt x="672330" y="725961"/>
                </a:lnTo>
                <a:lnTo>
                  <a:pt x="672700" y="725961"/>
                </a:lnTo>
                <a:lnTo>
                  <a:pt x="673256" y="725961"/>
                </a:lnTo>
                <a:lnTo>
                  <a:pt x="677514" y="725776"/>
                </a:lnTo>
                <a:lnTo>
                  <a:pt x="678810" y="725714"/>
                </a:lnTo>
                <a:lnTo>
                  <a:pt x="679304" y="725714"/>
                </a:lnTo>
                <a:lnTo>
                  <a:pt x="681649" y="725652"/>
                </a:lnTo>
                <a:lnTo>
                  <a:pt x="683192" y="725590"/>
                </a:lnTo>
                <a:lnTo>
                  <a:pt x="684056" y="725590"/>
                </a:lnTo>
                <a:lnTo>
                  <a:pt x="684364" y="725529"/>
                </a:lnTo>
                <a:lnTo>
                  <a:pt x="684673" y="725529"/>
                </a:lnTo>
                <a:lnTo>
                  <a:pt x="684981" y="725529"/>
                </a:lnTo>
                <a:lnTo>
                  <a:pt x="685846" y="725529"/>
                </a:lnTo>
                <a:lnTo>
                  <a:pt x="687327" y="725467"/>
                </a:lnTo>
                <a:lnTo>
                  <a:pt x="688561" y="725405"/>
                </a:lnTo>
                <a:lnTo>
                  <a:pt x="689610" y="725344"/>
                </a:lnTo>
                <a:lnTo>
                  <a:pt x="690227" y="725344"/>
                </a:lnTo>
                <a:lnTo>
                  <a:pt x="691215" y="725282"/>
                </a:lnTo>
                <a:lnTo>
                  <a:pt x="692573" y="725220"/>
                </a:lnTo>
                <a:lnTo>
                  <a:pt x="694609" y="725158"/>
                </a:lnTo>
                <a:lnTo>
                  <a:pt x="695782" y="725097"/>
                </a:lnTo>
                <a:lnTo>
                  <a:pt x="697571" y="725035"/>
                </a:lnTo>
                <a:lnTo>
                  <a:pt x="698127" y="724973"/>
                </a:lnTo>
                <a:lnTo>
                  <a:pt x="699053" y="724973"/>
                </a:lnTo>
                <a:lnTo>
                  <a:pt x="699423" y="724912"/>
                </a:lnTo>
                <a:lnTo>
                  <a:pt x="701645" y="724850"/>
                </a:lnTo>
                <a:lnTo>
                  <a:pt x="705718" y="724665"/>
                </a:lnTo>
                <a:lnTo>
                  <a:pt x="706829" y="724603"/>
                </a:lnTo>
                <a:lnTo>
                  <a:pt x="710532" y="724418"/>
                </a:lnTo>
                <a:lnTo>
                  <a:pt x="710717" y="724418"/>
                </a:lnTo>
                <a:lnTo>
                  <a:pt x="711951" y="724356"/>
                </a:lnTo>
                <a:lnTo>
                  <a:pt x="714914" y="724171"/>
                </a:lnTo>
                <a:lnTo>
                  <a:pt x="716148" y="724109"/>
                </a:lnTo>
                <a:lnTo>
                  <a:pt x="717752" y="723986"/>
                </a:lnTo>
                <a:lnTo>
                  <a:pt x="719542" y="723862"/>
                </a:lnTo>
                <a:lnTo>
                  <a:pt x="719727" y="723862"/>
                </a:lnTo>
                <a:lnTo>
                  <a:pt x="720838" y="723801"/>
                </a:lnTo>
                <a:lnTo>
                  <a:pt x="722751" y="723677"/>
                </a:lnTo>
                <a:lnTo>
                  <a:pt x="725529" y="723492"/>
                </a:lnTo>
                <a:lnTo>
                  <a:pt x="726331" y="723430"/>
                </a:lnTo>
                <a:lnTo>
                  <a:pt x="727010" y="723430"/>
                </a:lnTo>
                <a:lnTo>
                  <a:pt x="727812" y="723369"/>
                </a:lnTo>
                <a:lnTo>
                  <a:pt x="729170" y="723245"/>
                </a:lnTo>
                <a:lnTo>
                  <a:pt x="729972" y="723245"/>
                </a:lnTo>
                <a:lnTo>
                  <a:pt x="730342" y="723183"/>
                </a:lnTo>
                <a:lnTo>
                  <a:pt x="732688" y="723060"/>
                </a:lnTo>
                <a:lnTo>
                  <a:pt x="733058" y="722998"/>
                </a:lnTo>
                <a:lnTo>
                  <a:pt x="733305" y="722998"/>
                </a:lnTo>
                <a:lnTo>
                  <a:pt x="733799" y="722998"/>
                </a:lnTo>
                <a:lnTo>
                  <a:pt x="735341" y="722875"/>
                </a:lnTo>
                <a:lnTo>
                  <a:pt x="737687" y="722751"/>
                </a:lnTo>
                <a:lnTo>
                  <a:pt x="738119" y="722690"/>
                </a:lnTo>
                <a:lnTo>
                  <a:pt x="739908" y="722566"/>
                </a:lnTo>
                <a:lnTo>
                  <a:pt x="742007" y="722443"/>
                </a:lnTo>
                <a:lnTo>
                  <a:pt x="744537" y="722258"/>
                </a:lnTo>
                <a:lnTo>
                  <a:pt x="745648" y="722196"/>
                </a:lnTo>
                <a:lnTo>
                  <a:pt x="748919" y="722011"/>
                </a:lnTo>
                <a:lnTo>
                  <a:pt x="749783" y="721949"/>
                </a:lnTo>
                <a:lnTo>
                  <a:pt x="752190" y="721764"/>
                </a:lnTo>
                <a:lnTo>
                  <a:pt x="752930" y="721764"/>
                </a:lnTo>
                <a:lnTo>
                  <a:pt x="754041" y="721641"/>
                </a:lnTo>
                <a:lnTo>
                  <a:pt x="755029" y="721579"/>
                </a:lnTo>
                <a:lnTo>
                  <a:pt x="756140" y="721517"/>
                </a:lnTo>
                <a:lnTo>
                  <a:pt x="757929" y="721394"/>
                </a:lnTo>
                <a:lnTo>
                  <a:pt x="760151" y="721270"/>
                </a:lnTo>
                <a:lnTo>
                  <a:pt x="760460" y="721270"/>
                </a:lnTo>
                <a:lnTo>
                  <a:pt x="762990" y="721147"/>
                </a:lnTo>
                <a:lnTo>
                  <a:pt x="763792" y="721085"/>
                </a:lnTo>
                <a:lnTo>
                  <a:pt x="765767" y="720962"/>
                </a:lnTo>
                <a:lnTo>
                  <a:pt x="766631" y="720900"/>
                </a:lnTo>
                <a:lnTo>
                  <a:pt x="767557" y="720838"/>
                </a:lnTo>
                <a:lnTo>
                  <a:pt x="768236" y="720777"/>
                </a:lnTo>
                <a:lnTo>
                  <a:pt x="768544" y="720777"/>
                </a:lnTo>
                <a:lnTo>
                  <a:pt x="770890" y="720653"/>
                </a:lnTo>
                <a:lnTo>
                  <a:pt x="771569" y="720591"/>
                </a:lnTo>
                <a:lnTo>
                  <a:pt x="772556" y="720530"/>
                </a:lnTo>
                <a:lnTo>
                  <a:pt x="773173" y="720530"/>
                </a:lnTo>
                <a:lnTo>
                  <a:pt x="774469" y="720406"/>
                </a:lnTo>
                <a:lnTo>
                  <a:pt x="774901" y="720406"/>
                </a:lnTo>
                <a:lnTo>
                  <a:pt x="775580" y="720345"/>
                </a:lnTo>
                <a:lnTo>
                  <a:pt x="776444" y="720283"/>
                </a:lnTo>
                <a:lnTo>
                  <a:pt x="776938" y="720283"/>
                </a:lnTo>
                <a:lnTo>
                  <a:pt x="778419" y="720221"/>
                </a:lnTo>
                <a:lnTo>
                  <a:pt x="779345" y="720159"/>
                </a:lnTo>
                <a:lnTo>
                  <a:pt x="780209" y="720098"/>
                </a:lnTo>
                <a:lnTo>
                  <a:pt x="780517" y="720098"/>
                </a:lnTo>
                <a:lnTo>
                  <a:pt x="782430" y="719974"/>
                </a:lnTo>
                <a:lnTo>
                  <a:pt x="782616" y="719974"/>
                </a:lnTo>
                <a:lnTo>
                  <a:pt x="783541" y="719913"/>
                </a:lnTo>
                <a:lnTo>
                  <a:pt x="783973" y="719913"/>
                </a:lnTo>
                <a:lnTo>
                  <a:pt x="784282" y="719913"/>
                </a:lnTo>
                <a:lnTo>
                  <a:pt x="784899" y="719851"/>
                </a:lnTo>
                <a:lnTo>
                  <a:pt x="785084" y="719851"/>
                </a:lnTo>
                <a:lnTo>
                  <a:pt x="787429" y="719727"/>
                </a:lnTo>
                <a:lnTo>
                  <a:pt x="787985" y="719727"/>
                </a:lnTo>
                <a:lnTo>
                  <a:pt x="788540" y="719666"/>
                </a:lnTo>
                <a:lnTo>
                  <a:pt x="788725" y="719666"/>
                </a:lnTo>
                <a:lnTo>
                  <a:pt x="790639" y="719542"/>
                </a:lnTo>
                <a:lnTo>
                  <a:pt x="791256" y="719542"/>
                </a:lnTo>
                <a:lnTo>
                  <a:pt x="793292" y="719419"/>
                </a:lnTo>
                <a:lnTo>
                  <a:pt x="794156" y="719419"/>
                </a:lnTo>
                <a:lnTo>
                  <a:pt x="795267" y="719357"/>
                </a:lnTo>
                <a:lnTo>
                  <a:pt x="796687" y="719295"/>
                </a:lnTo>
                <a:lnTo>
                  <a:pt x="797181" y="719234"/>
                </a:lnTo>
                <a:lnTo>
                  <a:pt x="797674" y="719234"/>
                </a:lnTo>
                <a:lnTo>
                  <a:pt x="798785" y="719172"/>
                </a:lnTo>
                <a:lnTo>
                  <a:pt x="799958" y="719110"/>
                </a:lnTo>
                <a:lnTo>
                  <a:pt x="801994" y="718987"/>
                </a:lnTo>
                <a:lnTo>
                  <a:pt x="804216" y="718863"/>
                </a:lnTo>
                <a:lnTo>
                  <a:pt x="804401" y="718863"/>
                </a:lnTo>
                <a:lnTo>
                  <a:pt x="806006" y="718802"/>
                </a:lnTo>
                <a:lnTo>
                  <a:pt x="806376" y="718740"/>
                </a:lnTo>
                <a:lnTo>
                  <a:pt x="806623" y="718740"/>
                </a:lnTo>
                <a:lnTo>
                  <a:pt x="807549" y="718678"/>
                </a:lnTo>
                <a:lnTo>
                  <a:pt x="807981" y="718678"/>
                </a:lnTo>
                <a:lnTo>
                  <a:pt x="808228" y="718678"/>
                </a:lnTo>
                <a:lnTo>
                  <a:pt x="808721" y="718617"/>
                </a:lnTo>
                <a:lnTo>
                  <a:pt x="809585" y="718555"/>
                </a:lnTo>
                <a:lnTo>
                  <a:pt x="810017" y="718555"/>
                </a:lnTo>
                <a:lnTo>
                  <a:pt x="810511" y="718555"/>
                </a:lnTo>
                <a:lnTo>
                  <a:pt x="811869" y="718431"/>
                </a:lnTo>
                <a:lnTo>
                  <a:pt x="812856" y="718370"/>
                </a:lnTo>
                <a:lnTo>
                  <a:pt x="813288" y="718370"/>
                </a:lnTo>
                <a:lnTo>
                  <a:pt x="813473" y="718370"/>
                </a:lnTo>
                <a:lnTo>
                  <a:pt x="813782" y="718308"/>
                </a:lnTo>
                <a:lnTo>
                  <a:pt x="814091" y="718308"/>
                </a:lnTo>
                <a:lnTo>
                  <a:pt x="814337" y="718308"/>
                </a:lnTo>
                <a:lnTo>
                  <a:pt x="814769" y="718308"/>
                </a:lnTo>
                <a:lnTo>
                  <a:pt x="814955" y="718246"/>
                </a:lnTo>
                <a:lnTo>
                  <a:pt x="815448" y="718246"/>
                </a:lnTo>
                <a:lnTo>
                  <a:pt x="816559" y="718185"/>
                </a:lnTo>
                <a:lnTo>
                  <a:pt x="817115" y="718123"/>
                </a:lnTo>
                <a:lnTo>
                  <a:pt x="817300" y="718123"/>
                </a:lnTo>
                <a:lnTo>
                  <a:pt x="818534" y="718061"/>
                </a:lnTo>
                <a:lnTo>
                  <a:pt x="819090" y="717999"/>
                </a:lnTo>
                <a:lnTo>
                  <a:pt x="820571" y="717938"/>
                </a:lnTo>
                <a:lnTo>
                  <a:pt x="820941" y="717938"/>
                </a:lnTo>
                <a:lnTo>
                  <a:pt x="821620" y="717876"/>
                </a:lnTo>
                <a:lnTo>
                  <a:pt x="822175" y="717876"/>
                </a:lnTo>
                <a:lnTo>
                  <a:pt x="822669" y="717814"/>
                </a:lnTo>
                <a:lnTo>
                  <a:pt x="823595" y="717752"/>
                </a:lnTo>
                <a:lnTo>
                  <a:pt x="823842" y="717752"/>
                </a:lnTo>
                <a:lnTo>
                  <a:pt x="824706" y="717691"/>
                </a:lnTo>
                <a:lnTo>
                  <a:pt x="825446" y="717691"/>
                </a:lnTo>
                <a:lnTo>
                  <a:pt x="825631" y="717629"/>
                </a:lnTo>
                <a:lnTo>
                  <a:pt x="826742" y="717567"/>
                </a:lnTo>
                <a:lnTo>
                  <a:pt x="827606" y="717567"/>
                </a:lnTo>
                <a:lnTo>
                  <a:pt x="828038" y="717506"/>
                </a:lnTo>
                <a:lnTo>
                  <a:pt x="828409" y="717444"/>
                </a:lnTo>
                <a:lnTo>
                  <a:pt x="829643" y="717320"/>
                </a:lnTo>
                <a:lnTo>
                  <a:pt x="830013" y="717320"/>
                </a:lnTo>
                <a:lnTo>
                  <a:pt x="831062" y="717197"/>
                </a:lnTo>
                <a:lnTo>
                  <a:pt x="832112" y="717135"/>
                </a:lnTo>
                <a:lnTo>
                  <a:pt x="832605" y="717074"/>
                </a:lnTo>
                <a:lnTo>
                  <a:pt x="834210" y="716950"/>
                </a:lnTo>
                <a:lnTo>
                  <a:pt x="835383" y="716827"/>
                </a:lnTo>
                <a:lnTo>
                  <a:pt x="836740" y="716703"/>
                </a:lnTo>
                <a:lnTo>
                  <a:pt x="838098" y="716580"/>
                </a:lnTo>
                <a:lnTo>
                  <a:pt x="840320" y="716333"/>
                </a:lnTo>
                <a:lnTo>
                  <a:pt x="841369" y="716271"/>
                </a:lnTo>
                <a:lnTo>
                  <a:pt x="841678" y="716210"/>
                </a:lnTo>
                <a:lnTo>
                  <a:pt x="842603" y="716148"/>
                </a:lnTo>
                <a:lnTo>
                  <a:pt x="843529" y="716086"/>
                </a:lnTo>
                <a:lnTo>
                  <a:pt x="843899" y="716024"/>
                </a:lnTo>
                <a:lnTo>
                  <a:pt x="845566" y="715839"/>
                </a:lnTo>
                <a:lnTo>
                  <a:pt x="845751" y="715839"/>
                </a:lnTo>
                <a:lnTo>
                  <a:pt x="845998" y="715839"/>
                </a:lnTo>
                <a:lnTo>
                  <a:pt x="847664" y="715654"/>
                </a:lnTo>
                <a:lnTo>
                  <a:pt x="851058" y="715346"/>
                </a:lnTo>
                <a:lnTo>
                  <a:pt x="851552" y="715284"/>
                </a:lnTo>
                <a:lnTo>
                  <a:pt x="852169" y="715160"/>
                </a:lnTo>
                <a:lnTo>
                  <a:pt x="853033" y="715037"/>
                </a:lnTo>
                <a:lnTo>
                  <a:pt x="853403" y="714975"/>
                </a:lnTo>
                <a:lnTo>
                  <a:pt x="854391" y="714790"/>
                </a:lnTo>
                <a:lnTo>
                  <a:pt x="854576" y="714790"/>
                </a:lnTo>
                <a:lnTo>
                  <a:pt x="855378" y="714667"/>
                </a:lnTo>
                <a:lnTo>
                  <a:pt x="857662" y="714296"/>
                </a:lnTo>
                <a:lnTo>
                  <a:pt x="857909" y="714235"/>
                </a:lnTo>
                <a:lnTo>
                  <a:pt x="858958" y="714111"/>
                </a:lnTo>
                <a:lnTo>
                  <a:pt x="859328" y="714050"/>
                </a:lnTo>
                <a:lnTo>
                  <a:pt x="860501" y="713864"/>
                </a:lnTo>
                <a:lnTo>
                  <a:pt x="861488" y="713679"/>
                </a:lnTo>
                <a:lnTo>
                  <a:pt x="862105" y="713556"/>
                </a:lnTo>
                <a:lnTo>
                  <a:pt x="862352" y="713556"/>
                </a:lnTo>
                <a:lnTo>
                  <a:pt x="862661" y="713494"/>
                </a:lnTo>
                <a:lnTo>
                  <a:pt x="863340" y="713371"/>
                </a:lnTo>
                <a:lnTo>
                  <a:pt x="863895" y="713309"/>
                </a:lnTo>
                <a:lnTo>
                  <a:pt x="864265" y="713247"/>
                </a:lnTo>
                <a:lnTo>
                  <a:pt x="864697" y="713124"/>
                </a:lnTo>
                <a:lnTo>
                  <a:pt x="865315" y="713062"/>
                </a:lnTo>
                <a:lnTo>
                  <a:pt x="867783" y="712630"/>
                </a:lnTo>
                <a:lnTo>
                  <a:pt x="868647" y="712507"/>
                </a:lnTo>
                <a:lnTo>
                  <a:pt x="869079" y="712445"/>
                </a:lnTo>
                <a:lnTo>
                  <a:pt x="870622" y="712198"/>
                </a:lnTo>
                <a:lnTo>
                  <a:pt x="871178" y="712075"/>
                </a:lnTo>
                <a:lnTo>
                  <a:pt x="871548" y="712075"/>
                </a:lnTo>
                <a:lnTo>
                  <a:pt x="872165" y="711951"/>
                </a:lnTo>
                <a:lnTo>
                  <a:pt x="874325" y="711581"/>
                </a:lnTo>
                <a:lnTo>
                  <a:pt x="875991" y="711272"/>
                </a:lnTo>
                <a:lnTo>
                  <a:pt x="876917" y="711087"/>
                </a:lnTo>
                <a:lnTo>
                  <a:pt x="880867" y="710223"/>
                </a:lnTo>
                <a:lnTo>
                  <a:pt x="881299" y="710161"/>
                </a:lnTo>
                <a:lnTo>
                  <a:pt x="881546" y="710100"/>
                </a:lnTo>
                <a:lnTo>
                  <a:pt x="881731" y="710038"/>
                </a:lnTo>
                <a:lnTo>
                  <a:pt x="882965" y="709791"/>
                </a:lnTo>
                <a:lnTo>
                  <a:pt x="883706" y="709668"/>
                </a:lnTo>
                <a:lnTo>
                  <a:pt x="885804" y="709174"/>
                </a:lnTo>
                <a:lnTo>
                  <a:pt x="886051" y="709174"/>
                </a:lnTo>
                <a:lnTo>
                  <a:pt x="887409" y="708865"/>
                </a:lnTo>
                <a:lnTo>
                  <a:pt x="889260" y="708495"/>
                </a:lnTo>
                <a:lnTo>
                  <a:pt x="890556" y="708187"/>
                </a:lnTo>
                <a:lnTo>
                  <a:pt x="892161" y="707878"/>
                </a:lnTo>
                <a:lnTo>
                  <a:pt x="892963" y="707693"/>
                </a:lnTo>
                <a:lnTo>
                  <a:pt x="893519" y="707569"/>
                </a:lnTo>
                <a:lnTo>
                  <a:pt x="894815" y="707323"/>
                </a:lnTo>
                <a:lnTo>
                  <a:pt x="895679" y="707137"/>
                </a:lnTo>
                <a:lnTo>
                  <a:pt x="895864" y="707076"/>
                </a:lnTo>
                <a:lnTo>
                  <a:pt x="896234" y="707014"/>
                </a:lnTo>
                <a:lnTo>
                  <a:pt x="896728" y="706891"/>
                </a:lnTo>
                <a:lnTo>
                  <a:pt x="896913" y="706891"/>
                </a:lnTo>
                <a:lnTo>
                  <a:pt x="897160" y="706829"/>
                </a:lnTo>
                <a:lnTo>
                  <a:pt x="897715" y="706705"/>
                </a:lnTo>
                <a:lnTo>
                  <a:pt x="899197" y="706397"/>
                </a:lnTo>
                <a:lnTo>
                  <a:pt x="899629" y="706335"/>
                </a:lnTo>
                <a:lnTo>
                  <a:pt x="900616" y="706088"/>
                </a:lnTo>
                <a:lnTo>
                  <a:pt x="901048" y="706027"/>
                </a:lnTo>
                <a:lnTo>
                  <a:pt x="901233" y="705965"/>
                </a:lnTo>
                <a:lnTo>
                  <a:pt x="901789" y="705841"/>
                </a:lnTo>
                <a:lnTo>
                  <a:pt x="902344" y="705780"/>
                </a:lnTo>
                <a:lnTo>
                  <a:pt x="902776" y="705656"/>
                </a:lnTo>
                <a:lnTo>
                  <a:pt x="903517" y="705533"/>
                </a:lnTo>
                <a:lnTo>
                  <a:pt x="903949" y="705409"/>
                </a:lnTo>
                <a:lnTo>
                  <a:pt x="904381" y="705348"/>
                </a:lnTo>
                <a:lnTo>
                  <a:pt x="904566" y="705286"/>
                </a:lnTo>
                <a:lnTo>
                  <a:pt x="904813" y="705224"/>
                </a:lnTo>
                <a:lnTo>
                  <a:pt x="905368" y="705163"/>
                </a:lnTo>
                <a:lnTo>
                  <a:pt x="905553" y="705101"/>
                </a:lnTo>
                <a:lnTo>
                  <a:pt x="905924" y="705039"/>
                </a:lnTo>
                <a:lnTo>
                  <a:pt x="906170" y="704977"/>
                </a:lnTo>
                <a:lnTo>
                  <a:pt x="907158" y="704792"/>
                </a:lnTo>
                <a:lnTo>
                  <a:pt x="907713" y="704669"/>
                </a:lnTo>
                <a:lnTo>
                  <a:pt x="908639" y="704484"/>
                </a:lnTo>
                <a:lnTo>
                  <a:pt x="910614" y="704052"/>
                </a:lnTo>
                <a:lnTo>
                  <a:pt x="910861" y="703990"/>
                </a:lnTo>
                <a:lnTo>
                  <a:pt x="912219" y="703743"/>
                </a:lnTo>
                <a:lnTo>
                  <a:pt x="912774" y="703620"/>
                </a:lnTo>
                <a:lnTo>
                  <a:pt x="913144" y="703558"/>
                </a:lnTo>
                <a:lnTo>
                  <a:pt x="913885" y="703373"/>
                </a:lnTo>
                <a:lnTo>
                  <a:pt x="914996" y="703188"/>
                </a:lnTo>
                <a:lnTo>
                  <a:pt x="915304" y="703126"/>
                </a:lnTo>
                <a:lnTo>
                  <a:pt x="915736" y="703002"/>
                </a:lnTo>
                <a:lnTo>
                  <a:pt x="915921" y="703002"/>
                </a:lnTo>
                <a:lnTo>
                  <a:pt x="916662" y="702817"/>
                </a:lnTo>
                <a:lnTo>
                  <a:pt x="917279" y="702694"/>
                </a:lnTo>
                <a:lnTo>
                  <a:pt x="918143" y="702509"/>
                </a:lnTo>
                <a:lnTo>
                  <a:pt x="918946" y="702385"/>
                </a:lnTo>
                <a:lnTo>
                  <a:pt x="919192" y="702324"/>
                </a:lnTo>
                <a:lnTo>
                  <a:pt x="919378" y="702262"/>
                </a:lnTo>
                <a:lnTo>
                  <a:pt x="922957" y="701645"/>
                </a:lnTo>
                <a:lnTo>
                  <a:pt x="923636" y="701521"/>
                </a:lnTo>
                <a:lnTo>
                  <a:pt x="923821" y="701521"/>
                </a:lnTo>
                <a:lnTo>
                  <a:pt x="925302" y="701274"/>
                </a:lnTo>
                <a:lnTo>
                  <a:pt x="925734" y="701213"/>
                </a:lnTo>
                <a:lnTo>
                  <a:pt x="925919" y="701151"/>
                </a:lnTo>
                <a:lnTo>
                  <a:pt x="927154" y="700966"/>
                </a:lnTo>
                <a:lnTo>
                  <a:pt x="928018" y="700781"/>
                </a:lnTo>
                <a:lnTo>
                  <a:pt x="928573" y="700719"/>
                </a:lnTo>
                <a:lnTo>
                  <a:pt x="928758" y="700657"/>
                </a:lnTo>
                <a:lnTo>
                  <a:pt x="929807" y="700472"/>
                </a:lnTo>
                <a:lnTo>
                  <a:pt x="932276" y="700040"/>
                </a:lnTo>
                <a:lnTo>
                  <a:pt x="932585" y="700040"/>
                </a:lnTo>
                <a:lnTo>
                  <a:pt x="932955" y="699978"/>
                </a:lnTo>
                <a:lnTo>
                  <a:pt x="934436" y="699732"/>
                </a:lnTo>
                <a:lnTo>
                  <a:pt x="935115" y="699608"/>
                </a:lnTo>
                <a:lnTo>
                  <a:pt x="935609" y="699485"/>
                </a:lnTo>
                <a:lnTo>
                  <a:pt x="936534" y="699361"/>
                </a:lnTo>
                <a:lnTo>
                  <a:pt x="937522" y="699176"/>
                </a:lnTo>
                <a:lnTo>
                  <a:pt x="938139" y="699053"/>
                </a:lnTo>
                <a:lnTo>
                  <a:pt x="938756" y="698929"/>
                </a:lnTo>
                <a:lnTo>
                  <a:pt x="938941" y="698929"/>
                </a:lnTo>
                <a:lnTo>
                  <a:pt x="940916" y="698621"/>
                </a:lnTo>
                <a:lnTo>
                  <a:pt x="941410" y="698497"/>
                </a:lnTo>
                <a:lnTo>
                  <a:pt x="941904" y="698436"/>
                </a:lnTo>
                <a:lnTo>
                  <a:pt x="942768" y="698250"/>
                </a:lnTo>
                <a:lnTo>
                  <a:pt x="943138" y="698189"/>
                </a:lnTo>
                <a:lnTo>
                  <a:pt x="943323" y="698189"/>
                </a:lnTo>
                <a:lnTo>
                  <a:pt x="946718" y="697448"/>
                </a:lnTo>
                <a:lnTo>
                  <a:pt x="947396" y="697325"/>
                </a:lnTo>
                <a:lnTo>
                  <a:pt x="948322" y="697139"/>
                </a:lnTo>
                <a:lnTo>
                  <a:pt x="948631" y="697016"/>
                </a:lnTo>
                <a:lnTo>
                  <a:pt x="950050" y="696769"/>
                </a:lnTo>
                <a:lnTo>
                  <a:pt x="950853" y="696584"/>
                </a:lnTo>
                <a:lnTo>
                  <a:pt x="951778" y="696399"/>
                </a:lnTo>
                <a:lnTo>
                  <a:pt x="953259" y="696090"/>
                </a:lnTo>
                <a:lnTo>
                  <a:pt x="954432" y="695843"/>
                </a:lnTo>
                <a:lnTo>
                  <a:pt x="954741" y="695782"/>
                </a:lnTo>
                <a:lnTo>
                  <a:pt x="955234" y="695658"/>
                </a:lnTo>
                <a:lnTo>
                  <a:pt x="955605" y="695597"/>
                </a:lnTo>
                <a:lnTo>
                  <a:pt x="959122" y="694856"/>
                </a:lnTo>
                <a:lnTo>
                  <a:pt x="959616" y="694733"/>
                </a:lnTo>
                <a:lnTo>
                  <a:pt x="960357" y="694609"/>
                </a:lnTo>
                <a:lnTo>
                  <a:pt x="960727" y="694547"/>
                </a:lnTo>
                <a:lnTo>
                  <a:pt x="961097" y="694424"/>
                </a:lnTo>
                <a:lnTo>
                  <a:pt x="961591" y="694362"/>
                </a:lnTo>
                <a:lnTo>
                  <a:pt x="962085" y="694239"/>
                </a:lnTo>
                <a:lnTo>
                  <a:pt x="962640" y="694115"/>
                </a:lnTo>
                <a:lnTo>
                  <a:pt x="964985" y="693622"/>
                </a:lnTo>
                <a:lnTo>
                  <a:pt x="965911" y="693437"/>
                </a:lnTo>
                <a:lnTo>
                  <a:pt x="966405" y="693313"/>
                </a:lnTo>
                <a:lnTo>
                  <a:pt x="966652" y="693313"/>
                </a:lnTo>
                <a:lnTo>
                  <a:pt x="966960" y="693190"/>
                </a:lnTo>
                <a:lnTo>
                  <a:pt x="967886" y="693005"/>
                </a:lnTo>
                <a:lnTo>
                  <a:pt x="968318" y="692881"/>
                </a:lnTo>
                <a:lnTo>
                  <a:pt x="968627" y="692819"/>
                </a:lnTo>
                <a:lnTo>
                  <a:pt x="970972" y="692326"/>
                </a:lnTo>
                <a:lnTo>
                  <a:pt x="971712" y="692141"/>
                </a:lnTo>
                <a:lnTo>
                  <a:pt x="974181" y="691585"/>
                </a:lnTo>
                <a:lnTo>
                  <a:pt x="974366" y="691585"/>
                </a:lnTo>
                <a:lnTo>
                  <a:pt x="975354" y="691338"/>
                </a:lnTo>
                <a:lnTo>
                  <a:pt x="976156" y="691153"/>
                </a:lnTo>
                <a:lnTo>
                  <a:pt x="976835" y="691030"/>
                </a:lnTo>
                <a:lnTo>
                  <a:pt x="977020" y="690968"/>
                </a:lnTo>
                <a:lnTo>
                  <a:pt x="977329" y="690906"/>
                </a:lnTo>
                <a:lnTo>
                  <a:pt x="978316" y="690721"/>
                </a:lnTo>
                <a:lnTo>
                  <a:pt x="979735" y="690412"/>
                </a:lnTo>
                <a:lnTo>
                  <a:pt x="979921" y="690351"/>
                </a:lnTo>
                <a:lnTo>
                  <a:pt x="980538" y="690227"/>
                </a:lnTo>
                <a:lnTo>
                  <a:pt x="984302" y="689363"/>
                </a:lnTo>
                <a:lnTo>
                  <a:pt x="985105" y="689178"/>
                </a:lnTo>
                <a:lnTo>
                  <a:pt x="985537" y="689116"/>
                </a:lnTo>
                <a:lnTo>
                  <a:pt x="986154" y="688931"/>
                </a:lnTo>
                <a:lnTo>
                  <a:pt x="986462" y="688870"/>
                </a:lnTo>
                <a:lnTo>
                  <a:pt x="986771" y="688808"/>
                </a:lnTo>
                <a:lnTo>
                  <a:pt x="987326" y="688684"/>
                </a:lnTo>
                <a:lnTo>
                  <a:pt x="988190" y="688499"/>
                </a:lnTo>
                <a:lnTo>
                  <a:pt x="988561" y="688438"/>
                </a:lnTo>
                <a:lnTo>
                  <a:pt x="990597" y="688067"/>
                </a:lnTo>
                <a:lnTo>
                  <a:pt x="991461" y="687944"/>
                </a:lnTo>
                <a:lnTo>
                  <a:pt x="991708" y="687882"/>
                </a:lnTo>
                <a:lnTo>
                  <a:pt x="993375" y="687635"/>
                </a:lnTo>
                <a:lnTo>
                  <a:pt x="993560" y="687574"/>
                </a:lnTo>
                <a:lnTo>
                  <a:pt x="993868" y="687512"/>
                </a:lnTo>
                <a:lnTo>
                  <a:pt x="994053" y="687512"/>
                </a:lnTo>
                <a:lnTo>
                  <a:pt x="994917" y="687327"/>
                </a:lnTo>
                <a:lnTo>
                  <a:pt x="995226" y="687265"/>
                </a:lnTo>
                <a:lnTo>
                  <a:pt x="995473" y="687265"/>
                </a:lnTo>
                <a:lnTo>
                  <a:pt x="995720" y="687203"/>
                </a:lnTo>
                <a:lnTo>
                  <a:pt x="997571" y="686895"/>
                </a:lnTo>
                <a:lnTo>
                  <a:pt x="998250" y="686771"/>
                </a:lnTo>
                <a:lnTo>
                  <a:pt x="1000102" y="686463"/>
                </a:lnTo>
                <a:lnTo>
                  <a:pt x="1000287" y="686463"/>
                </a:lnTo>
                <a:lnTo>
                  <a:pt x="1000780" y="686339"/>
                </a:lnTo>
                <a:lnTo>
                  <a:pt x="1001151" y="686278"/>
                </a:lnTo>
                <a:lnTo>
                  <a:pt x="1001336" y="686278"/>
                </a:lnTo>
                <a:lnTo>
                  <a:pt x="1001891" y="686154"/>
                </a:lnTo>
                <a:lnTo>
                  <a:pt x="1002076" y="686154"/>
                </a:lnTo>
                <a:lnTo>
                  <a:pt x="1002694" y="686031"/>
                </a:lnTo>
                <a:lnTo>
                  <a:pt x="1002879" y="686031"/>
                </a:lnTo>
                <a:lnTo>
                  <a:pt x="1003558" y="685907"/>
                </a:lnTo>
                <a:lnTo>
                  <a:pt x="1003805" y="685846"/>
                </a:lnTo>
                <a:lnTo>
                  <a:pt x="1004175" y="685784"/>
                </a:lnTo>
                <a:lnTo>
                  <a:pt x="1004854" y="685660"/>
                </a:lnTo>
                <a:lnTo>
                  <a:pt x="1005594" y="685537"/>
                </a:lnTo>
                <a:lnTo>
                  <a:pt x="1006273" y="685413"/>
                </a:lnTo>
                <a:lnTo>
                  <a:pt x="1006643" y="685352"/>
                </a:lnTo>
                <a:lnTo>
                  <a:pt x="1007075" y="685290"/>
                </a:lnTo>
                <a:lnTo>
                  <a:pt x="1008125" y="685105"/>
                </a:lnTo>
                <a:lnTo>
                  <a:pt x="1008618" y="685043"/>
                </a:lnTo>
                <a:lnTo>
                  <a:pt x="1009236" y="684920"/>
                </a:lnTo>
                <a:lnTo>
                  <a:pt x="1011025" y="684611"/>
                </a:lnTo>
                <a:lnTo>
                  <a:pt x="1012321" y="684426"/>
                </a:lnTo>
                <a:lnTo>
                  <a:pt x="1012568" y="684364"/>
                </a:lnTo>
                <a:lnTo>
                  <a:pt x="1013309" y="684241"/>
                </a:lnTo>
                <a:lnTo>
                  <a:pt x="1013864" y="684179"/>
                </a:lnTo>
                <a:lnTo>
                  <a:pt x="1014234" y="684117"/>
                </a:lnTo>
                <a:lnTo>
                  <a:pt x="1014666" y="684056"/>
                </a:lnTo>
                <a:lnTo>
                  <a:pt x="1014913" y="683994"/>
                </a:lnTo>
                <a:lnTo>
                  <a:pt x="1015345" y="683932"/>
                </a:lnTo>
                <a:lnTo>
                  <a:pt x="1015592" y="683932"/>
                </a:lnTo>
                <a:lnTo>
                  <a:pt x="1017135" y="683624"/>
                </a:lnTo>
                <a:lnTo>
                  <a:pt x="1017629" y="683562"/>
                </a:lnTo>
                <a:lnTo>
                  <a:pt x="1018123" y="683500"/>
                </a:lnTo>
                <a:lnTo>
                  <a:pt x="1018987" y="683377"/>
                </a:lnTo>
                <a:lnTo>
                  <a:pt x="1019233" y="683315"/>
                </a:lnTo>
                <a:lnTo>
                  <a:pt x="1019542" y="683253"/>
                </a:lnTo>
                <a:lnTo>
                  <a:pt x="1020097" y="683192"/>
                </a:lnTo>
                <a:lnTo>
                  <a:pt x="1023307" y="682698"/>
                </a:lnTo>
                <a:lnTo>
                  <a:pt x="1025590" y="682328"/>
                </a:lnTo>
                <a:lnTo>
                  <a:pt x="1026331" y="682204"/>
                </a:lnTo>
                <a:lnTo>
                  <a:pt x="1028676" y="681834"/>
                </a:lnTo>
                <a:lnTo>
                  <a:pt x="1028861" y="681772"/>
                </a:lnTo>
                <a:lnTo>
                  <a:pt x="1029108" y="681772"/>
                </a:lnTo>
                <a:lnTo>
                  <a:pt x="1029910" y="681649"/>
                </a:lnTo>
                <a:lnTo>
                  <a:pt x="1030095" y="681587"/>
                </a:lnTo>
                <a:lnTo>
                  <a:pt x="1030589" y="681525"/>
                </a:lnTo>
                <a:lnTo>
                  <a:pt x="1030774" y="681464"/>
                </a:lnTo>
                <a:lnTo>
                  <a:pt x="1030959" y="681464"/>
                </a:lnTo>
                <a:lnTo>
                  <a:pt x="1031145" y="681402"/>
                </a:lnTo>
                <a:lnTo>
                  <a:pt x="1031577" y="681340"/>
                </a:lnTo>
                <a:lnTo>
                  <a:pt x="1032811" y="681155"/>
                </a:lnTo>
                <a:lnTo>
                  <a:pt x="1032996" y="681155"/>
                </a:lnTo>
                <a:lnTo>
                  <a:pt x="1033243" y="681093"/>
                </a:lnTo>
                <a:lnTo>
                  <a:pt x="1033860" y="680970"/>
                </a:lnTo>
                <a:lnTo>
                  <a:pt x="1034848" y="680785"/>
                </a:lnTo>
                <a:lnTo>
                  <a:pt x="1035403" y="680661"/>
                </a:lnTo>
                <a:lnTo>
                  <a:pt x="1035588" y="680661"/>
                </a:lnTo>
                <a:lnTo>
                  <a:pt x="1035773" y="680600"/>
                </a:lnTo>
                <a:lnTo>
                  <a:pt x="1036020" y="680538"/>
                </a:lnTo>
                <a:lnTo>
                  <a:pt x="1037069" y="680353"/>
                </a:lnTo>
                <a:lnTo>
                  <a:pt x="1038304" y="680106"/>
                </a:lnTo>
                <a:lnTo>
                  <a:pt x="1038859" y="679983"/>
                </a:lnTo>
                <a:lnTo>
                  <a:pt x="1039229" y="679859"/>
                </a:lnTo>
                <a:lnTo>
                  <a:pt x="1039538" y="679797"/>
                </a:lnTo>
                <a:lnTo>
                  <a:pt x="1040155" y="679674"/>
                </a:lnTo>
                <a:lnTo>
                  <a:pt x="1041451" y="679427"/>
                </a:lnTo>
                <a:lnTo>
                  <a:pt x="1042007" y="679304"/>
                </a:lnTo>
                <a:lnTo>
                  <a:pt x="1043241" y="679057"/>
                </a:lnTo>
                <a:lnTo>
                  <a:pt x="1043611" y="678995"/>
                </a:lnTo>
                <a:lnTo>
                  <a:pt x="1043796" y="678933"/>
                </a:lnTo>
                <a:lnTo>
                  <a:pt x="1044537" y="678748"/>
                </a:lnTo>
                <a:lnTo>
                  <a:pt x="1045339" y="678625"/>
                </a:lnTo>
                <a:lnTo>
                  <a:pt x="1046080" y="678440"/>
                </a:lnTo>
                <a:lnTo>
                  <a:pt x="1048363" y="678008"/>
                </a:lnTo>
                <a:lnTo>
                  <a:pt x="1048610" y="677946"/>
                </a:lnTo>
                <a:lnTo>
                  <a:pt x="1050708" y="677514"/>
                </a:lnTo>
                <a:lnTo>
                  <a:pt x="1051140" y="677390"/>
                </a:lnTo>
                <a:lnTo>
                  <a:pt x="1051572" y="677329"/>
                </a:lnTo>
                <a:lnTo>
                  <a:pt x="1053300" y="676958"/>
                </a:lnTo>
                <a:lnTo>
                  <a:pt x="1053794" y="676835"/>
                </a:lnTo>
                <a:lnTo>
                  <a:pt x="1054782" y="676650"/>
                </a:lnTo>
                <a:lnTo>
                  <a:pt x="1055029" y="676588"/>
                </a:lnTo>
                <a:lnTo>
                  <a:pt x="1056695" y="676280"/>
                </a:lnTo>
                <a:lnTo>
                  <a:pt x="1057435" y="676094"/>
                </a:lnTo>
                <a:lnTo>
                  <a:pt x="1057929" y="675971"/>
                </a:lnTo>
                <a:lnTo>
                  <a:pt x="1058176" y="675909"/>
                </a:lnTo>
                <a:lnTo>
                  <a:pt x="1058793" y="675786"/>
                </a:lnTo>
                <a:lnTo>
                  <a:pt x="1059657" y="675601"/>
                </a:lnTo>
                <a:lnTo>
                  <a:pt x="1060706" y="675354"/>
                </a:lnTo>
                <a:lnTo>
                  <a:pt x="1061324" y="675169"/>
                </a:lnTo>
                <a:lnTo>
                  <a:pt x="1061694" y="675107"/>
                </a:lnTo>
                <a:lnTo>
                  <a:pt x="1062373" y="674922"/>
                </a:lnTo>
                <a:lnTo>
                  <a:pt x="1062620" y="674860"/>
                </a:lnTo>
                <a:lnTo>
                  <a:pt x="1062866" y="674860"/>
                </a:lnTo>
                <a:lnTo>
                  <a:pt x="1063175" y="674737"/>
                </a:lnTo>
                <a:lnTo>
                  <a:pt x="1063854" y="674613"/>
                </a:lnTo>
                <a:lnTo>
                  <a:pt x="1064348" y="674490"/>
                </a:lnTo>
                <a:lnTo>
                  <a:pt x="1065026" y="674305"/>
                </a:lnTo>
                <a:lnTo>
                  <a:pt x="1065458" y="674243"/>
                </a:lnTo>
                <a:lnTo>
                  <a:pt x="1065644" y="674181"/>
                </a:lnTo>
                <a:lnTo>
                  <a:pt x="1066137" y="674058"/>
                </a:lnTo>
                <a:lnTo>
                  <a:pt x="1066878" y="673873"/>
                </a:lnTo>
                <a:lnTo>
                  <a:pt x="1069100" y="673379"/>
                </a:lnTo>
                <a:lnTo>
                  <a:pt x="1069347" y="673317"/>
                </a:lnTo>
                <a:lnTo>
                  <a:pt x="1069717" y="673194"/>
                </a:lnTo>
                <a:lnTo>
                  <a:pt x="1070025" y="673132"/>
                </a:lnTo>
                <a:lnTo>
                  <a:pt x="1070643" y="673009"/>
                </a:lnTo>
                <a:lnTo>
                  <a:pt x="1072185" y="672638"/>
                </a:lnTo>
                <a:lnTo>
                  <a:pt x="1072926" y="672453"/>
                </a:lnTo>
                <a:lnTo>
                  <a:pt x="1073358" y="672330"/>
                </a:lnTo>
                <a:lnTo>
                  <a:pt x="1073975" y="672206"/>
                </a:lnTo>
                <a:lnTo>
                  <a:pt x="1074469" y="672083"/>
                </a:lnTo>
                <a:lnTo>
                  <a:pt x="1074654" y="672021"/>
                </a:lnTo>
                <a:lnTo>
                  <a:pt x="1074839" y="672021"/>
                </a:lnTo>
                <a:lnTo>
                  <a:pt x="1075456" y="671836"/>
                </a:lnTo>
                <a:lnTo>
                  <a:pt x="1075827" y="671774"/>
                </a:lnTo>
                <a:lnTo>
                  <a:pt x="1077061" y="671466"/>
                </a:lnTo>
                <a:lnTo>
                  <a:pt x="1078419" y="671157"/>
                </a:lnTo>
                <a:lnTo>
                  <a:pt x="1079221" y="670972"/>
                </a:lnTo>
                <a:lnTo>
                  <a:pt x="1079406" y="670910"/>
                </a:lnTo>
                <a:lnTo>
                  <a:pt x="1080394" y="670725"/>
                </a:lnTo>
                <a:lnTo>
                  <a:pt x="1081690" y="670478"/>
                </a:lnTo>
                <a:lnTo>
                  <a:pt x="1082862" y="670231"/>
                </a:lnTo>
                <a:lnTo>
                  <a:pt x="1083109" y="670170"/>
                </a:lnTo>
                <a:lnTo>
                  <a:pt x="1083973" y="670046"/>
                </a:lnTo>
                <a:lnTo>
                  <a:pt x="1084899" y="669861"/>
                </a:lnTo>
                <a:lnTo>
                  <a:pt x="1085701" y="669738"/>
                </a:lnTo>
                <a:lnTo>
                  <a:pt x="1086380" y="669614"/>
                </a:lnTo>
                <a:lnTo>
                  <a:pt x="1086565" y="669553"/>
                </a:lnTo>
                <a:lnTo>
                  <a:pt x="1086750" y="669553"/>
                </a:lnTo>
                <a:lnTo>
                  <a:pt x="1087059" y="669491"/>
                </a:lnTo>
                <a:lnTo>
                  <a:pt x="1087800" y="669367"/>
                </a:lnTo>
                <a:lnTo>
                  <a:pt x="1088170" y="669244"/>
                </a:lnTo>
                <a:lnTo>
                  <a:pt x="1088417" y="669244"/>
                </a:lnTo>
                <a:lnTo>
                  <a:pt x="1089219" y="669059"/>
                </a:lnTo>
                <a:lnTo>
                  <a:pt x="1092120" y="668565"/>
                </a:lnTo>
                <a:lnTo>
                  <a:pt x="1092675" y="668442"/>
                </a:lnTo>
                <a:lnTo>
                  <a:pt x="1093354" y="668318"/>
                </a:lnTo>
                <a:lnTo>
                  <a:pt x="1093663" y="668257"/>
                </a:lnTo>
                <a:lnTo>
                  <a:pt x="1095267" y="667948"/>
                </a:lnTo>
                <a:lnTo>
                  <a:pt x="1095576" y="667886"/>
                </a:lnTo>
                <a:lnTo>
                  <a:pt x="1096069" y="667825"/>
                </a:lnTo>
                <a:lnTo>
                  <a:pt x="1096440" y="667763"/>
                </a:lnTo>
                <a:lnTo>
                  <a:pt x="1096810" y="667701"/>
                </a:lnTo>
                <a:lnTo>
                  <a:pt x="1096995" y="667639"/>
                </a:lnTo>
                <a:lnTo>
                  <a:pt x="1097304" y="667578"/>
                </a:lnTo>
                <a:lnTo>
                  <a:pt x="1098723" y="667331"/>
                </a:lnTo>
                <a:lnTo>
                  <a:pt x="1099093" y="667269"/>
                </a:lnTo>
                <a:lnTo>
                  <a:pt x="1099279" y="667207"/>
                </a:lnTo>
                <a:lnTo>
                  <a:pt x="1099587" y="667207"/>
                </a:lnTo>
                <a:lnTo>
                  <a:pt x="1100081" y="667084"/>
                </a:lnTo>
                <a:lnTo>
                  <a:pt x="1101562" y="666837"/>
                </a:lnTo>
                <a:lnTo>
                  <a:pt x="1101809" y="666775"/>
                </a:lnTo>
                <a:lnTo>
                  <a:pt x="1103290" y="666529"/>
                </a:lnTo>
                <a:lnTo>
                  <a:pt x="1103660" y="666405"/>
                </a:lnTo>
                <a:lnTo>
                  <a:pt x="1104092" y="666343"/>
                </a:lnTo>
                <a:lnTo>
                  <a:pt x="1104586" y="666220"/>
                </a:lnTo>
                <a:lnTo>
                  <a:pt x="1104833" y="666220"/>
                </a:lnTo>
                <a:lnTo>
                  <a:pt x="1105018" y="666158"/>
                </a:lnTo>
                <a:lnTo>
                  <a:pt x="1105635" y="666035"/>
                </a:lnTo>
                <a:lnTo>
                  <a:pt x="1106129" y="665911"/>
                </a:lnTo>
                <a:lnTo>
                  <a:pt x="1106808" y="665788"/>
                </a:lnTo>
                <a:lnTo>
                  <a:pt x="1106993" y="665726"/>
                </a:lnTo>
                <a:lnTo>
                  <a:pt x="1107178" y="665664"/>
                </a:lnTo>
                <a:lnTo>
                  <a:pt x="1107425" y="665603"/>
                </a:lnTo>
                <a:lnTo>
                  <a:pt x="1107857" y="665541"/>
                </a:lnTo>
                <a:lnTo>
                  <a:pt x="1108906" y="665294"/>
                </a:lnTo>
                <a:lnTo>
                  <a:pt x="1109277" y="665232"/>
                </a:lnTo>
                <a:lnTo>
                  <a:pt x="1109523" y="665171"/>
                </a:lnTo>
                <a:lnTo>
                  <a:pt x="1110141" y="665047"/>
                </a:lnTo>
                <a:lnTo>
                  <a:pt x="1111560" y="664739"/>
                </a:lnTo>
                <a:lnTo>
                  <a:pt x="1112301" y="664554"/>
                </a:lnTo>
                <a:lnTo>
                  <a:pt x="1112609" y="664492"/>
                </a:lnTo>
                <a:lnTo>
                  <a:pt x="1113041" y="664368"/>
                </a:lnTo>
                <a:lnTo>
                  <a:pt x="1113473" y="664307"/>
                </a:lnTo>
                <a:lnTo>
                  <a:pt x="1114152" y="664183"/>
                </a:lnTo>
                <a:lnTo>
                  <a:pt x="1114522" y="664060"/>
                </a:lnTo>
                <a:lnTo>
                  <a:pt x="1114769" y="663998"/>
                </a:lnTo>
                <a:lnTo>
                  <a:pt x="1115263" y="663936"/>
                </a:lnTo>
                <a:lnTo>
                  <a:pt x="1115695" y="663813"/>
                </a:lnTo>
                <a:lnTo>
                  <a:pt x="1116250" y="663690"/>
                </a:lnTo>
                <a:lnTo>
                  <a:pt x="1116559" y="663628"/>
                </a:lnTo>
                <a:lnTo>
                  <a:pt x="1117238" y="663504"/>
                </a:lnTo>
                <a:lnTo>
                  <a:pt x="1117546" y="663443"/>
                </a:lnTo>
                <a:lnTo>
                  <a:pt x="1117978" y="663319"/>
                </a:lnTo>
                <a:lnTo>
                  <a:pt x="1118534" y="663196"/>
                </a:lnTo>
                <a:lnTo>
                  <a:pt x="1119275" y="663011"/>
                </a:lnTo>
                <a:lnTo>
                  <a:pt x="1120077" y="662887"/>
                </a:lnTo>
                <a:lnTo>
                  <a:pt x="1120632" y="662764"/>
                </a:lnTo>
                <a:lnTo>
                  <a:pt x="1121188" y="662640"/>
                </a:lnTo>
                <a:lnTo>
                  <a:pt x="1121620" y="662517"/>
                </a:lnTo>
                <a:lnTo>
                  <a:pt x="1122545" y="662332"/>
                </a:lnTo>
                <a:lnTo>
                  <a:pt x="1122792" y="662270"/>
                </a:lnTo>
                <a:lnTo>
                  <a:pt x="1123286" y="662147"/>
                </a:lnTo>
                <a:lnTo>
                  <a:pt x="1123718" y="662085"/>
                </a:lnTo>
                <a:lnTo>
                  <a:pt x="1124150" y="661962"/>
                </a:lnTo>
                <a:lnTo>
                  <a:pt x="1124397" y="661900"/>
                </a:lnTo>
                <a:lnTo>
                  <a:pt x="1125755" y="661591"/>
                </a:lnTo>
                <a:lnTo>
                  <a:pt x="1126680" y="661406"/>
                </a:lnTo>
                <a:lnTo>
                  <a:pt x="1126927" y="661344"/>
                </a:lnTo>
                <a:lnTo>
                  <a:pt x="1127668" y="661221"/>
                </a:lnTo>
                <a:lnTo>
                  <a:pt x="1129272" y="660789"/>
                </a:lnTo>
                <a:lnTo>
                  <a:pt x="1130322" y="660480"/>
                </a:lnTo>
                <a:lnTo>
                  <a:pt x="1131494" y="660172"/>
                </a:lnTo>
                <a:lnTo>
                  <a:pt x="1133161" y="659740"/>
                </a:lnTo>
                <a:lnTo>
                  <a:pt x="1133654" y="659616"/>
                </a:lnTo>
                <a:lnTo>
                  <a:pt x="1133963" y="659493"/>
                </a:lnTo>
                <a:lnTo>
                  <a:pt x="1134333" y="659431"/>
                </a:lnTo>
                <a:lnTo>
                  <a:pt x="1134950" y="659246"/>
                </a:lnTo>
                <a:lnTo>
                  <a:pt x="1135629" y="659061"/>
                </a:lnTo>
                <a:lnTo>
                  <a:pt x="1135876" y="658999"/>
                </a:lnTo>
                <a:lnTo>
                  <a:pt x="1137913" y="658505"/>
                </a:lnTo>
                <a:lnTo>
                  <a:pt x="1139949" y="657950"/>
                </a:lnTo>
                <a:lnTo>
                  <a:pt x="1140320" y="657827"/>
                </a:lnTo>
                <a:lnTo>
                  <a:pt x="1140566" y="657765"/>
                </a:lnTo>
                <a:lnTo>
                  <a:pt x="1141122" y="657641"/>
                </a:lnTo>
                <a:lnTo>
                  <a:pt x="1142048" y="657395"/>
                </a:lnTo>
                <a:lnTo>
                  <a:pt x="1142356" y="657271"/>
                </a:lnTo>
                <a:lnTo>
                  <a:pt x="1142603" y="657209"/>
                </a:lnTo>
                <a:lnTo>
                  <a:pt x="1142973" y="657148"/>
                </a:lnTo>
                <a:lnTo>
                  <a:pt x="1144948" y="656592"/>
                </a:lnTo>
                <a:lnTo>
                  <a:pt x="1145195" y="656531"/>
                </a:lnTo>
                <a:lnTo>
                  <a:pt x="1145565" y="656407"/>
                </a:lnTo>
                <a:lnTo>
                  <a:pt x="1146244" y="656222"/>
                </a:lnTo>
                <a:lnTo>
                  <a:pt x="1146491" y="656222"/>
                </a:lnTo>
                <a:lnTo>
                  <a:pt x="1147664" y="655852"/>
                </a:lnTo>
                <a:lnTo>
                  <a:pt x="1147972" y="655790"/>
                </a:lnTo>
                <a:lnTo>
                  <a:pt x="1148589" y="655605"/>
                </a:lnTo>
                <a:lnTo>
                  <a:pt x="1148836" y="655543"/>
                </a:lnTo>
                <a:lnTo>
                  <a:pt x="1149639" y="655358"/>
                </a:lnTo>
                <a:lnTo>
                  <a:pt x="1150071" y="655235"/>
                </a:lnTo>
                <a:lnTo>
                  <a:pt x="1150379" y="655173"/>
                </a:lnTo>
                <a:lnTo>
                  <a:pt x="1151120" y="654926"/>
                </a:lnTo>
                <a:lnTo>
                  <a:pt x="1153774" y="654247"/>
                </a:lnTo>
                <a:lnTo>
                  <a:pt x="1154699" y="654062"/>
                </a:lnTo>
                <a:lnTo>
                  <a:pt x="1155748" y="653753"/>
                </a:lnTo>
                <a:lnTo>
                  <a:pt x="1156304" y="653630"/>
                </a:lnTo>
                <a:lnTo>
                  <a:pt x="1157230" y="653383"/>
                </a:lnTo>
                <a:lnTo>
                  <a:pt x="1157415" y="653321"/>
                </a:lnTo>
                <a:lnTo>
                  <a:pt x="1157785" y="653260"/>
                </a:lnTo>
                <a:lnTo>
                  <a:pt x="1158155" y="653136"/>
                </a:lnTo>
                <a:lnTo>
                  <a:pt x="1158341" y="653074"/>
                </a:lnTo>
                <a:lnTo>
                  <a:pt x="1158773" y="653013"/>
                </a:lnTo>
                <a:lnTo>
                  <a:pt x="1159575" y="652766"/>
                </a:lnTo>
                <a:lnTo>
                  <a:pt x="1160130" y="652642"/>
                </a:lnTo>
                <a:lnTo>
                  <a:pt x="1160315" y="652581"/>
                </a:lnTo>
                <a:lnTo>
                  <a:pt x="1160994" y="652396"/>
                </a:lnTo>
                <a:lnTo>
                  <a:pt x="1161241" y="652334"/>
                </a:lnTo>
                <a:lnTo>
                  <a:pt x="1161488" y="652272"/>
                </a:lnTo>
                <a:lnTo>
                  <a:pt x="1161982" y="652149"/>
                </a:lnTo>
                <a:lnTo>
                  <a:pt x="1163216" y="651840"/>
                </a:lnTo>
                <a:lnTo>
                  <a:pt x="1164204" y="651593"/>
                </a:lnTo>
                <a:lnTo>
                  <a:pt x="1164389" y="651532"/>
                </a:lnTo>
                <a:lnTo>
                  <a:pt x="1165438" y="651285"/>
                </a:lnTo>
                <a:lnTo>
                  <a:pt x="1167289" y="650791"/>
                </a:lnTo>
                <a:lnTo>
                  <a:pt x="1167906" y="650668"/>
                </a:lnTo>
                <a:lnTo>
                  <a:pt x="1168153" y="650606"/>
                </a:lnTo>
                <a:lnTo>
                  <a:pt x="1168400" y="650482"/>
                </a:lnTo>
                <a:lnTo>
                  <a:pt x="1168647" y="650482"/>
                </a:lnTo>
                <a:lnTo>
                  <a:pt x="1169634" y="650174"/>
                </a:lnTo>
                <a:lnTo>
                  <a:pt x="1170252" y="650050"/>
                </a:lnTo>
                <a:lnTo>
                  <a:pt x="1170807" y="649865"/>
                </a:lnTo>
                <a:lnTo>
                  <a:pt x="1171795" y="649680"/>
                </a:lnTo>
                <a:lnTo>
                  <a:pt x="1172720" y="649433"/>
                </a:lnTo>
                <a:lnTo>
                  <a:pt x="1172905" y="649372"/>
                </a:lnTo>
                <a:lnTo>
                  <a:pt x="1173276" y="649248"/>
                </a:lnTo>
                <a:lnTo>
                  <a:pt x="1173461" y="649248"/>
                </a:lnTo>
                <a:lnTo>
                  <a:pt x="1173646" y="649186"/>
                </a:lnTo>
                <a:lnTo>
                  <a:pt x="1174140" y="649063"/>
                </a:lnTo>
                <a:lnTo>
                  <a:pt x="1174325" y="649001"/>
                </a:lnTo>
                <a:lnTo>
                  <a:pt x="1174757" y="648878"/>
                </a:lnTo>
                <a:lnTo>
                  <a:pt x="1175004" y="648816"/>
                </a:lnTo>
                <a:lnTo>
                  <a:pt x="1175621" y="648631"/>
                </a:lnTo>
                <a:lnTo>
                  <a:pt x="1176115" y="648508"/>
                </a:lnTo>
                <a:lnTo>
                  <a:pt x="1176300" y="648446"/>
                </a:lnTo>
                <a:lnTo>
                  <a:pt x="1177349" y="648137"/>
                </a:lnTo>
                <a:lnTo>
                  <a:pt x="1177596" y="648076"/>
                </a:lnTo>
                <a:lnTo>
                  <a:pt x="1178028" y="647952"/>
                </a:lnTo>
                <a:lnTo>
                  <a:pt x="1178583" y="647767"/>
                </a:lnTo>
                <a:lnTo>
                  <a:pt x="1178768" y="647705"/>
                </a:lnTo>
                <a:lnTo>
                  <a:pt x="1179077" y="647644"/>
                </a:lnTo>
                <a:lnTo>
                  <a:pt x="1179941" y="647397"/>
                </a:lnTo>
                <a:lnTo>
                  <a:pt x="1181422" y="646965"/>
                </a:lnTo>
                <a:lnTo>
                  <a:pt x="1181854" y="646841"/>
                </a:lnTo>
                <a:lnTo>
                  <a:pt x="1182410" y="646656"/>
                </a:lnTo>
                <a:lnTo>
                  <a:pt x="1182842" y="646533"/>
                </a:lnTo>
                <a:lnTo>
                  <a:pt x="1183088" y="646471"/>
                </a:lnTo>
                <a:lnTo>
                  <a:pt x="1183459" y="646409"/>
                </a:lnTo>
                <a:lnTo>
                  <a:pt x="1183706" y="646286"/>
                </a:lnTo>
                <a:lnTo>
                  <a:pt x="1183891" y="646286"/>
                </a:lnTo>
                <a:lnTo>
                  <a:pt x="1184817" y="645977"/>
                </a:lnTo>
                <a:lnTo>
                  <a:pt x="1185434" y="645792"/>
                </a:lnTo>
                <a:lnTo>
                  <a:pt x="1186359" y="645545"/>
                </a:lnTo>
                <a:lnTo>
                  <a:pt x="1186606" y="645483"/>
                </a:lnTo>
                <a:lnTo>
                  <a:pt x="1186853" y="645422"/>
                </a:lnTo>
                <a:lnTo>
                  <a:pt x="1187347" y="645298"/>
                </a:lnTo>
                <a:lnTo>
                  <a:pt x="1187594" y="645175"/>
                </a:lnTo>
                <a:lnTo>
                  <a:pt x="1188581" y="644928"/>
                </a:lnTo>
                <a:lnTo>
                  <a:pt x="1189137" y="644743"/>
                </a:lnTo>
                <a:lnTo>
                  <a:pt x="1190001" y="644496"/>
                </a:lnTo>
                <a:lnTo>
                  <a:pt x="1190186" y="644434"/>
                </a:lnTo>
                <a:lnTo>
                  <a:pt x="1190988" y="644187"/>
                </a:lnTo>
                <a:lnTo>
                  <a:pt x="1191173" y="644187"/>
                </a:lnTo>
                <a:lnTo>
                  <a:pt x="1191790" y="644002"/>
                </a:lnTo>
                <a:lnTo>
                  <a:pt x="1192037" y="643941"/>
                </a:lnTo>
                <a:lnTo>
                  <a:pt x="1192284" y="643817"/>
                </a:lnTo>
                <a:lnTo>
                  <a:pt x="1192716" y="643694"/>
                </a:lnTo>
                <a:lnTo>
                  <a:pt x="1192963" y="643632"/>
                </a:lnTo>
                <a:lnTo>
                  <a:pt x="1193148" y="643570"/>
                </a:lnTo>
                <a:lnTo>
                  <a:pt x="1193457" y="643509"/>
                </a:lnTo>
                <a:lnTo>
                  <a:pt x="1193827" y="643385"/>
                </a:lnTo>
                <a:lnTo>
                  <a:pt x="1194506" y="643200"/>
                </a:lnTo>
                <a:lnTo>
                  <a:pt x="1195740" y="642830"/>
                </a:lnTo>
                <a:lnTo>
                  <a:pt x="1196296" y="642706"/>
                </a:lnTo>
                <a:lnTo>
                  <a:pt x="1196789" y="642583"/>
                </a:lnTo>
                <a:lnTo>
                  <a:pt x="1197283" y="642398"/>
                </a:lnTo>
                <a:lnTo>
                  <a:pt x="1197777" y="642274"/>
                </a:lnTo>
                <a:lnTo>
                  <a:pt x="1199073" y="641781"/>
                </a:lnTo>
                <a:lnTo>
                  <a:pt x="1199443" y="641595"/>
                </a:lnTo>
                <a:lnTo>
                  <a:pt x="1201109" y="640978"/>
                </a:lnTo>
                <a:lnTo>
                  <a:pt x="1202097" y="640608"/>
                </a:lnTo>
                <a:lnTo>
                  <a:pt x="1202529" y="640423"/>
                </a:lnTo>
                <a:lnTo>
                  <a:pt x="1203331" y="640114"/>
                </a:lnTo>
                <a:lnTo>
                  <a:pt x="1204504" y="639682"/>
                </a:lnTo>
                <a:lnTo>
                  <a:pt x="1205615" y="639250"/>
                </a:lnTo>
                <a:lnTo>
                  <a:pt x="1205862" y="639127"/>
                </a:lnTo>
                <a:lnTo>
                  <a:pt x="1207158" y="638633"/>
                </a:lnTo>
                <a:lnTo>
                  <a:pt x="1208083" y="638263"/>
                </a:lnTo>
                <a:lnTo>
                  <a:pt x="1208515" y="638078"/>
                </a:lnTo>
                <a:lnTo>
                  <a:pt x="1209194" y="637831"/>
                </a:lnTo>
                <a:lnTo>
                  <a:pt x="1209379" y="637769"/>
                </a:lnTo>
                <a:lnTo>
                  <a:pt x="1210984" y="637152"/>
                </a:lnTo>
                <a:lnTo>
                  <a:pt x="1211354" y="637028"/>
                </a:lnTo>
                <a:lnTo>
                  <a:pt x="1211725" y="636843"/>
                </a:lnTo>
                <a:lnTo>
                  <a:pt x="1211910" y="636782"/>
                </a:lnTo>
                <a:lnTo>
                  <a:pt x="1212835" y="636411"/>
                </a:lnTo>
                <a:lnTo>
                  <a:pt x="1213329" y="636226"/>
                </a:lnTo>
                <a:lnTo>
                  <a:pt x="1215736" y="635300"/>
                </a:lnTo>
                <a:lnTo>
                  <a:pt x="1216600" y="634930"/>
                </a:lnTo>
                <a:lnTo>
                  <a:pt x="1217896" y="634436"/>
                </a:lnTo>
                <a:lnTo>
                  <a:pt x="1218452" y="634251"/>
                </a:lnTo>
                <a:lnTo>
                  <a:pt x="1219007" y="634004"/>
                </a:lnTo>
                <a:lnTo>
                  <a:pt x="1219501" y="633819"/>
                </a:lnTo>
                <a:lnTo>
                  <a:pt x="1220488" y="633449"/>
                </a:lnTo>
                <a:lnTo>
                  <a:pt x="1220735" y="633387"/>
                </a:lnTo>
                <a:lnTo>
                  <a:pt x="1221352" y="633140"/>
                </a:lnTo>
                <a:lnTo>
                  <a:pt x="1222154" y="632832"/>
                </a:lnTo>
                <a:lnTo>
                  <a:pt x="1222587" y="632647"/>
                </a:lnTo>
                <a:lnTo>
                  <a:pt x="1223697" y="632276"/>
                </a:lnTo>
                <a:lnTo>
                  <a:pt x="1224068" y="632091"/>
                </a:lnTo>
                <a:lnTo>
                  <a:pt x="1224932" y="631783"/>
                </a:lnTo>
                <a:lnTo>
                  <a:pt x="1226228" y="631351"/>
                </a:lnTo>
                <a:lnTo>
                  <a:pt x="1226475" y="631227"/>
                </a:lnTo>
                <a:lnTo>
                  <a:pt x="1229375" y="630178"/>
                </a:lnTo>
                <a:lnTo>
                  <a:pt x="1230239" y="629869"/>
                </a:lnTo>
                <a:lnTo>
                  <a:pt x="1230610" y="629684"/>
                </a:lnTo>
                <a:lnTo>
                  <a:pt x="1230918" y="629561"/>
                </a:lnTo>
                <a:lnTo>
                  <a:pt x="1231597" y="629376"/>
                </a:lnTo>
                <a:lnTo>
                  <a:pt x="1233325" y="628697"/>
                </a:lnTo>
                <a:lnTo>
                  <a:pt x="1234251" y="628388"/>
                </a:lnTo>
                <a:lnTo>
                  <a:pt x="1234868" y="628141"/>
                </a:lnTo>
                <a:lnTo>
                  <a:pt x="1236102" y="627709"/>
                </a:lnTo>
                <a:lnTo>
                  <a:pt x="1237151" y="627277"/>
                </a:lnTo>
                <a:lnTo>
                  <a:pt x="1237583" y="627154"/>
                </a:lnTo>
                <a:lnTo>
                  <a:pt x="1238077" y="626969"/>
                </a:lnTo>
                <a:lnTo>
                  <a:pt x="1238386" y="626845"/>
                </a:lnTo>
                <a:lnTo>
                  <a:pt x="1238571" y="626784"/>
                </a:lnTo>
                <a:lnTo>
                  <a:pt x="1239126" y="626537"/>
                </a:lnTo>
                <a:lnTo>
                  <a:pt x="1239990" y="626228"/>
                </a:lnTo>
                <a:lnTo>
                  <a:pt x="1240299" y="626105"/>
                </a:lnTo>
                <a:lnTo>
                  <a:pt x="1241410" y="625734"/>
                </a:lnTo>
                <a:lnTo>
                  <a:pt x="1241904" y="625549"/>
                </a:lnTo>
                <a:lnTo>
                  <a:pt x="1242212" y="625426"/>
                </a:lnTo>
                <a:lnTo>
                  <a:pt x="1242397" y="625364"/>
                </a:lnTo>
                <a:lnTo>
                  <a:pt x="1243261" y="625056"/>
                </a:lnTo>
                <a:lnTo>
                  <a:pt x="1243817" y="624870"/>
                </a:lnTo>
                <a:lnTo>
                  <a:pt x="1244928" y="624438"/>
                </a:lnTo>
                <a:lnTo>
                  <a:pt x="1245545" y="624253"/>
                </a:lnTo>
                <a:lnTo>
                  <a:pt x="1245853" y="624130"/>
                </a:lnTo>
                <a:lnTo>
                  <a:pt x="1246285" y="623945"/>
                </a:lnTo>
                <a:lnTo>
                  <a:pt x="1246717" y="623821"/>
                </a:lnTo>
                <a:lnTo>
                  <a:pt x="1247273" y="623636"/>
                </a:lnTo>
                <a:lnTo>
                  <a:pt x="1247643" y="623513"/>
                </a:lnTo>
                <a:lnTo>
                  <a:pt x="1248075" y="623389"/>
                </a:lnTo>
                <a:lnTo>
                  <a:pt x="1248692" y="623142"/>
                </a:lnTo>
                <a:lnTo>
                  <a:pt x="1249309" y="622957"/>
                </a:lnTo>
                <a:lnTo>
                  <a:pt x="1249988" y="622710"/>
                </a:lnTo>
                <a:lnTo>
                  <a:pt x="1250791" y="622464"/>
                </a:lnTo>
                <a:lnTo>
                  <a:pt x="1251716" y="622155"/>
                </a:lnTo>
                <a:lnTo>
                  <a:pt x="1253074" y="621723"/>
                </a:lnTo>
                <a:lnTo>
                  <a:pt x="1253444" y="621600"/>
                </a:lnTo>
                <a:lnTo>
                  <a:pt x="1254740" y="621168"/>
                </a:lnTo>
                <a:lnTo>
                  <a:pt x="1255728" y="620797"/>
                </a:lnTo>
                <a:lnTo>
                  <a:pt x="1256036" y="620735"/>
                </a:lnTo>
                <a:lnTo>
                  <a:pt x="1256900" y="620427"/>
                </a:lnTo>
                <a:lnTo>
                  <a:pt x="1257086" y="620365"/>
                </a:lnTo>
                <a:lnTo>
                  <a:pt x="1257271" y="620303"/>
                </a:lnTo>
                <a:lnTo>
                  <a:pt x="1258320" y="619933"/>
                </a:lnTo>
                <a:lnTo>
                  <a:pt x="1259307" y="619625"/>
                </a:lnTo>
                <a:lnTo>
                  <a:pt x="1259739" y="619501"/>
                </a:lnTo>
                <a:lnTo>
                  <a:pt x="1260788" y="619131"/>
                </a:lnTo>
                <a:lnTo>
                  <a:pt x="1261344" y="618946"/>
                </a:lnTo>
                <a:lnTo>
                  <a:pt x="1261653" y="618822"/>
                </a:lnTo>
                <a:lnTo>
                  <a:pt x="1261899" y="618761"/>
                </a:lnTo>
                <a:lnTo>
                  <a:pt x="1262146" y="618699"/>
                </a:lnTo>
                <a:lnTo>
                  <a:pt x="1263134" y="618329"/>
                </a:lnTo>
                <a:lnTo>
                  <a:pt x="1263319" y="618267"/>
                </a:lnTo>
                <a:lnTo>
                  <a:pt x="1264059" y="618020"/>
                </a:lnTo>
                <a:lnTo>
                  <a:pt x="1264245" y="617958"/>
                </a:lnTo>
                <a:lnTo>
                  <a:pt x="1264923" y="617773"/>
                </a:lnTo>
                <a:lnTo>
                  <a:pt x="1265170" y="617650"/>
                </a:lnTo>
                <a:lnTo>
                  <a:pt x="1265849" y="617465"/>
                </a:lnTo>
                <a:lnTo>
                  <a:pt x="1266713" y="617156"/>
                </a:lnTo>
                <a:lnTo>
                  <a:pt x="1267516" y="616847"/>
                </a:lnTo>
                <a:lnTo>
                  <a:pt x="1267824" y="616786"/>
                </a:lnTo>
                <a:lnTo>
                  <a:pt x="1268133" y="616662"/>
                </a:lnTo>
                <a:lnTo>
                  <a:pt x="1268750" y="616415"/>
                </a:lnTo>
                <a:lnTo>
                  <a:pt x="1268997" y="616354"/>
                </a:lnTo>
                <a:lnTo>
                  <a:pt x="1269799" y="615983"/>
                </a:lnTo>
                <a:lnTo>
                  <a:pt x="1270601" y="615675"/>
                </a:lnTo>
                <a:lnTo>
                  <a:pt x="1270848" y="615551"/>
                </a:lnTo>
                <a:lnTo>
                  <a:pt x="1271712" y="615181"/>
                </a:lnTo>
                <a:lnTo>
                  <a:pt x="1272453" y="614873"/>
                </a:lnTo>
                <a:lnTo>
                  <a:pt x="1272946" y="614687"/>
                </a:lnTo>
                <a:lnTo>
                  <a:pt x="1273687" y="614379"/>
                </a:lnTo>
                <a:lnTo>
                  <a:pt x="1274366" y="614070"/>
                </a:lnTo>
                <a:lnTo>
                  <a:pt x="1275045" y="613823"/>
                </a:lnTo>
                <a:lnTo>
                  <a:pt x="1276217" y="613330"/>
                </a:lnTo>
                <a:lnTo>
                  <a:pt x="1276835" y="613083"/>
                </a:lnTo>
                <a:lnTo>
                  <a:pt x="1277020" y="613021"/>
                </a:lnTo>
                <a:lnTo>
                  <a:pt x="1277390" y="612836"/>
                </a:lnTo>
                <a:lnTo>
                  <a:pt x="1277760" y="612651"/>
                </a:lnTo>
                <a:lnTo>
                  <a:pt x="1281895" y="610984"/>
                </a:lnTo>
                <a:lnTo>
                  <a:pt x="1282389" y="610738"/>
                </a:lnTo>
                <a:lnTo>
                  <a:pt x="1282636" y="610614"/>
                </a:lnTo>
                <a:lnTo>
                  <a:pt x="1282883" y="610552"/>
                </a:lnTo>
                <a:lnTo>
                  <a:pt x="1283438" y="610306"/>
                </a:lnTo>
                <a:lnTo>
                  <a:pt x="1284364" y="609935"/>
                </a:lnTo>
                <a:lnTo>
                  <a:pt x="1284919" y="609688"/>
                </a:lnTo>
                <a:lnTo>
                  <a:pt x="1285660" y="609380"/>
                </a:lnTo>
                <a:lnTo>
                  <a:pt x="1287450" y="608639"/>
                </a:lnTo>
                <a:lnTo>
                  <a:pt x="1288190" y="608331"/>
                </a:lnTo>
                <a:lnTo>
                  <a:pt x="1288746" y="608084"/>
                </a:lnTo>
                <a:lnTo>
                  <a:pt x="1289486" y="607775"/>
                </a:lnTo>
                <a:lnTo>
                  <a:pt x="1290350" y="607405"/>
                </a:lnTo>
                <a:lnTo>
                  <a:pt x="1291029" y="607158"/>
                </a:lnTo>
                <a:lnTo>
                  <a:pt x="1291523" y="606973"/>
                </a:lnTo>
                <a:lnTo>
                  <a:pt x="1291708" y="606911"/>
                </a:lnTo>
                <a:lnTo>
                  <a:pt x="1292510" y="606541"/>
                </a:lnTo>
                <a:lnTo>
                  <a:pt x="1292695" y="606417"/>
                </a:lnTo>
                <a:lnTo>
                  <a:pt x="1293189" y="606232"/>
                </a:lnTo>
                <a:lnTo>
                  <a:pt x="1293806" y="605985"/>
                </a:lnTo>
                <a:lnTo>
                  <a:pt x="1294115" y="605862"/>
                </a:lnTo>
                <a:lnTo>
                  <a:pt x="1294424" y="605677"/>
                </a:lnTo>
                <a:lnTo>
                  <a:pt x="1294732" y="605553"/>
                </a:lnTo>
                <a:lnTo>
                  <a:pt x="1294917" y="605492"/>
                </a:lnTo>
                <a:lnTo>
                  <a:pt x="1295349" y="605245"/>
                </a:lnTo>
                <a:lnTo>
                  <a:pt x="1295534" y="605245"/>
                </a:lnTo>
                <a:lnTo>
                  <a:pt x="1296028" y="604998"/>
                </a:lnTo>
                <a:lnTo>
                  <a:pt x="1296337" y="604875"/>
                </a:lnTo>
                <a:lnTo>
                  <a:pt x="1296707" y="604689"/>
                </a:lnTo>
                <a:lnTo>
                  <a:pt x="1297633" y="604319"/>
                </a:lnTo>
                <a:lnTo>
                  <a:pt x="1298003" y="604134"/>
                </a:lnTo>
                <a:lnTo>
                  <a:pt x="1298250" y="604011"/>
                </a:lnTo>
                <a:lnTo>
                  <a:pt x="1298435" y="603949"/>
                </a:lnTo>
                <a:lnTo>
                  <a:pt x="1298867" y="603764"/>
                </a:lnTo>
                <a:lnTo>
                  <a:pt x="1299176" y="603640"/>
                </a:lnTo>
                <a:lnTo>
                  <a:pt x="1299608" y="603393"/>
                </a:lnTo>
                <a:lnTo>
                  <a:pt x="1299916" y="603270"/>
                </a:lnTo>
                <a:lnTo>
                  <a:pt x="1300225" y="603147"/>
                </a:lnTo>
                <a:lnTo>
                  <a:pt x="1301027" y="602776"/>
                </a:lnTo>
                <a:lnTo>
                  <a:pt x="1301521" y="602591"/>
                </a:lnTo>
                <a:lnTo>
                  <a:pt x="1302508" y="602159"/>
                </a:lnTo>
                <a:lnTo>
                  <a:pt x="1303866" y="601542"/>
                </a:lnTo>
                <a:lnTo>
                  <a:pt x="1304113" y="601480"/>
                </a:lnTo>
                <a:lnTo>
                  <a:pt x="1305100" y="600986"/>
                </a:lnTo>
                <a:lnTo>
                  <a:pt x="1305656" y="600801"/>
                </a:lnTo>
                <a:lnTo>
                  <a:pt x="1306149" y="600554"/>
                </a:lnTo>
                <a:lnTo>
                  <a:pt x="1306458" y="600431"/>
                </a:lnTo>
                <a:lnTo>
                  <a:pt x="1306828" y="600246"/>
                </a:lnTo>
                <a:lnTo>
                  <a:pt x="1307631" y="599937"/>
                </a:lnTo>
                <a:lnTo>
                  <a:pt x="1307939" y="599752"/>
                </a:lnTo>
                <a:lnTo>
                  <a:pt x="1308186" y="599690"/>
                </a:lnTo>
                <a:lnTo>
                  <a:pt x="1310099" y="598826"/>
                </a:lnTo>
                <a:lnTo>
                  <a:pt x="1310593" y="598641"/>
                </a:lnTo>
                <a:lnTo>
                  <a:pt x="1310963" y="598456"/>
                </a:lnTo>
                <a:lnTo>
                  <a:pt x="1311704" y="598148"/>
                </a:lnTo>
                <a:lnTo>
                  <a:pt x="1312198" y="597901"/>
                </a:lnTo>
                <a:lnTo>
                  <a:pt x="1313309" y="597407"/>
                </a:lnTo>
                <a:lnTo>
                  <a:pt x="1313679" y="597284"/>
                </a:lnTo>
                <a:lnTo>
                  <a:pt x="1314173" y="597037"/>
                </a:lnTo>
                <a:lnTo>
                  <a:pt x="1314419" y="596913"/>
                </a:lnTo>
                <a:lnTo>
                  <a:pt x="1314790" y="596790"/>
                </a:lnTo>
                <a:lnTo>
                  <a:pt x="1314975" y="596728"/>
                </a:lnTo>
                <a:lnTo>
                  <a:pt x="1315160" y="596605"/>
                </a:lnTo>
                <a:lnTo>
                  <a:pt x="1315530" y="596481"/>
                </a:lnTo>
                <a:lnTo>
                  <a:pt x="1316147" y="596234"/>
                </a:lnTo>
                <a:lnTo>
                  <a:pt x="1316765" y="596049"/>
                </a:lnTo>
                <a:lnTo>
                  <a:pt x="1317505" y="595741"/>
                </a:lnTo>
                <a:lnTo>
                  <a:pt x="1318184" y="595494"/>
                </a:lnTo>
                <a:lnTo>
                  <a:pt x="1318616" y="595309"/>
                </a:lnTo>
                <a:lnTo>
                  <a:pt x="1319295" y="595062"/>
                </a:lnTo>
                <a:lnTo>
                  <a:pt x="1319542" y="594938"/>
                </a:lnTo>
                <a:lnTo>
                  <a:pt x="1321332" y="594259"/>
                </a:lnTo>
                <a:lnTo>
                  <a:pt x="1321702" y="594136"/>
                </a:lnTo>
                <a:lnTo>
                  <a:pt x="1322196" y="593951"/>
                </a:lnTo>
                <a:lnTo>
                  <a:pt x="1322751" y="593766"/>
                </a:lnTo>
                <a:lnTo>
                  <a:pt x="1323245" y="593581"/>
                </a:lnTo>
                <a:lnTo>
                  <a:pt x="1324973" y="592902"/>
                </a:lnTo>
                <a:lnTo>
                  <a:pt x="1325220" y="592840"/>
                </a:lnTo>
                <a:lnTo>
                  <a:pt x="1326454" y="592346"/>
                </a:lnTo>
                <a:lnTo>
                  <a:pt x="1326639" y="592285"/>
                </a:lnTo>
                <a:lnTo>
                  <a:pt x="1327935" y="591791"/>
                </a:lnTo>
                <a:lnTo>
                  <a:pt x="1328120" y="591729"/>
                </a:lnTo>
                <a:lnTo>
                  <a:pt x="1329540" y="591174"/>
                </a:lnTo>
                <a:lnTo>
                  <a:pt x="1330712" y="590742"/>
                </a:lnTo>
                <a:lnTo>
                  <a:pt x="1330897" y="590680"/>
                </a:lnTo>
                <a:lnTo>
                  <a:pt x="1331823" y="590310"/>
                </a:lnTo>
                <a:lnTo>
                  <a:pt x="1332440" y="590063"/>
                </a:lnTo>
                <a:lnTo>
                  <a:pt x="1333366" y="589754"/>
                </a:lnTo>
                <a:lnTo>
                  <a:pt x="1334415" y="589322"/>
                </a:lnTo>
                <a:lnTo>
                  <a:pt x="1334909" y="589137"/>
                </a:lnTo>
                <a:lnTo>
                  <a:pt x="1335958" y="588705"/>
                </a:lnTo>
                <a:lnTo>
                  <a:pt x="1336143" y="588705"/>
                </a:lnTo>
                <a:lnTo>
                  <a:pt x="1336452" y="588520"/>
                </a:lnTo>
                <a:lnTo>
                  <a:pt x="1337439" y="588150"/>
                </a:lnTo>
                <a:lnTo>
                  <a:pt x="1338365" y="587841"/>
                </a:lnTo>
                <a:lnTo>
                  <a:pt x="1339167" y="587532"/>
                </a:lnTo>
                <a:lnTo>
                  <a:pt x="1339476" y="587409"/>
                </a:lnTo>
                <a:lnTo>
                  <a:pt x="1339723" y="587286"/>
                </a:lnTo>
                <a:lnTo>
                  <a:pt x="1340649" y="586977"/>
                </a:lnTo>
                <a:lnTo>
                  <a:pt x="1341636" y="586607"/>
                </a:lnTo>
                <a:lnTo>
                  <a:pt x="1342747" y="586175"/>
                </a:lnTo>
                <a:lnTo>
                  <a:pt x="1342994" y="586051"/>
                </a:lnTo>
                <a:lnTo>
                  <a:pt x="1344228" y="585619"/>
                </a:lnTo>
                <a:lnTo>
                  <a:pt x="1344660" y="585434"/>
                </a:lnTo>
                <a:lnTo>
                  <a:pt x="1345648" y="585064"/>
                </a:lnTo>
                <a:lnTo>
                  <a:pt x="1345894" y="585002"/>
                </a:lnTo>
                <a:lnTo>
                  <a:pt x="1346203" y="584879"/>
                </a:lnTo>
                <a:lnTo>
                  <a:pt x="1346388" y="584817"/>
                </a:lnTo>
                <a:lnTo>
                  <a:pt x="1347314" y="584447"/>
                </a:lnTo>
                <a:lnTo>
                  <a:pt x="1347499" y="584385"/>
                </a:lnTo>
                <a:lnTo>
                  <a:pt x="1347993" y="584200"/>
                </a:lnTo>
                <a:lnTo>
                  <a:pt x="1349536" y="583583"/>
                </a:lnTo>
                <a:lnTo>
                  <a:pt x="1350338" y="583274"/>
                </a:lnTo>
                <a:lnTo>
                  <a:pt x="1350585" y="583212"/>
                </a:lnTo>
                <a:lnTo>
                  <a:pt x="1351511" y="582842"/>
                </a:lnTo>
                <a:lnTo>
                  <a:pt x="1351943" y="582719"/>
                </a:lnTo>
                <a:lnTo>
                  <a:pt x="1352498" y="582472"/>
                </a:lnTo>
                <a:lnTo>
                  <a:pt x="1353053" y="582287"/>
                </a:lnTo>
                <a:lnTo>
                  <a:pt x="1353794" y="581978"/>
                </a:lnTo>
                <a:lnTo>
                  <a:pt x="1354288" y="581793"/>
                </a:lnTo>
                <a:lnTo>
                  <a:pt x="1354967" y="581546"/>
                </a:lnTo>
                <a:lnTo>
                  <a:pt x="1356077" y="581114"/>
                </a:lnTo>
                <a:lnTo>
                  <a:pt x="1356633" y="580929"/>
                </a:lnTo>
                <a:lnTo>
                  <a:pt x="1357373" y="580620"/>
                </a:lnTo>
                <a:lnTo>
                  <a:pt x="1357805" y="580497"/>
                </a:lnTo>
                <a:lnTo>
                  <a:pt x="1358114" y="580312"/>
                </a:lnTo>
                <a:lnTo>
                  <a:pt x="1358546" y="580188"/>
                </a:lnTo>
                <a:lnTo>
                  <a:pt x="1361385" y="579077"/>
                </a:lnTo>
                <a:lnTo>
                  <a:pt x="1362249" y="578769"/>
                </a:lnTo>
                <a:lnTo>
                  <a:pt x="1363977" y="578152"/>
                </a:lnTo>
                <a:lnTo>
                  <a:pt x="1364656" y="577905"/>
                </a:lnTo>
                <a:lnTo>
                  <a:pt x="1366137" y="577288"/>
                </a:lnTo>
                <a:lnTo>
                  <a:pt x="1366507" y="577164"/>
                </a:lnTo>
                <a:lnTo>
                  <a:pt x="1367310" y="576856"/>
                </a:lnTo>
                <a:lnTo>
                  <a:pt x="1368297" y="576485"/>
                </a:lnTo>
                <a:lnTo>
                  <a:pt x="1368914" y="576239"/>
                </a:lnTo>
                <a:lnTo>
                  <a:pt x="1369161" y="576115"/>
                </a:lnTo>
                <a:lnTo>
                  <a:pt x="1369408" y="576053"/>
                </a:lnTo>
                <a:lnTo>
                  <a:pt x="1369655" y="575930"/>
                </a:lnTo>
                <a:lnTo>
                  <a:pt x="1370642" y="575560"/>
                </a:lnTo>
                <a:lnTo>
                  <a:pt x="1371938" y="575066"/>
                </a:lnTo>
                <a:lnTo>
                  <a:pt x="1372617" y="574819"/>
                </a:lnTo>
                <a:lnTo>
                  <a:pt x="1374160" y="574264"/>
                </a:lnTo>
                <a:lnTo>
                  <a:pt x="1374469" y="574140"/>
                </a:lnTo>
                <a:lnTo>
                  <a:pt x="1374962" y="573893"/>
                </a:lnTo>
                <a:lnTo>
                  <a:pt x="1375394" y="573770"/>
                </a:lnTo>
                <a:lnTo>
                  <a:pt x="1375580" y="573708"/>
                </a:lnTo>
                <a:lnTo>
                  <a:pt x="1376505" y="573338"/>
                </a:lnTo>
                <a:lnTo>
                  <a:pt x="1376937" y="573153"/>
                </a:lnTo>
                <a:lnTo>
                  <a:pt x="1379036" y="572350"/>
                </a:lnTo>
                <a:lnTo>
                  <a:pt x="1379344" y="572227"/>
                </a:lnTo>
                <a:lnTo>
                  <a:pt x="1379715" y="572104"/>
                </a:lnTo>
                <a:lnTo>
                  <a:pt x="1380023" y="571980"/>
                </a:lnTo>
                <a:lnTo>
                  <a:pt x="1380208" y="571918"/>
                </a:lnTo>
                <a:lnTo>
                  <a:pt x="1381196" y="571548"/>
                </a:lnTo>
                <a:lnTo>
                  <a:pt x="1381443" y="571425"/>
                </a:lnTo>
                <a:lnTo>
                  <a:pt x="1382060" y="571240"/>
                </a:lnTo>
                <a:lnTo>
                  <a:pt x="1385269" y="570129"/>
                </a:lnTo>
                <a:lnTo>
                  <a:pt x="1385516" y="570005"/>
                </a:lnTo>
                <a:lnTo>
                  <a:pt x="1385701" y="569944"/>
                </a:lnTo>
                <a:lnTo>
                  <a:pt x="1387429" y="569388"/>
                </a:lnTo>
                <a:lnTo>
                  <a:pt x="1387861" y="569203"/>
                </a:lnTo>
                <a:lnTo>
                  <a:pt x="1388170" y="569141"/>
                </a:lnTo>
                <a:lnTo>
                  <a:pt x="1388848" y="568894"/>
                </a:lnTo>
                <a:lnTo>
                  <a:pt x="1389219" y="568771"/>
                </a:lnTo>
                <a:lnTo>
                  <a:pt x="1390700" y="568277"/>
                </a:lnTo>
                <a:lnTo>
                  <a:pt x="1390885" y="568215"/>
                </a:lnTo>
                <a:lnTo>
                  <a:pt x="1393045" y="567475"/>
                </a:lnTo>
                <a:lnTo>
                  <a:pt x="1393786" y="567228"/>
                </a:lnTo>
                <a:lnTo>
                  <a:pt x="1394588" y="566919"/>
                </a:lnTo>
                <a:lnTo>
                  <a:pt x="1394958" y="566796"/>
                </a:lnTo>
                <a:lnTo>
                  <a:pt x="1395390" y="566673"/>
                </a:lnTo>
                <a:lnTo>
                  <a:pt x="1395946" y="566487"/>
                </a:lnTo>
                <a:lnTo>
                  <a:pt x="1396933" y="566117"/>
                </a:lnTo>
                <a:lnTo>
                  <a:pt x="1397859" y="565809"/>
                </a:lnTo>
                <a:lnTo>
                  <a:pt x="1398476" y="565562"/>
                </a:lnTo>
                <a:lnTo>
                  <a:pt x="1398846" y="565500"/>
                </a:lnTo>
                <a:lnTo>
                  <a:pt x="1399464" y="565253"/>
                </a:lnTo>
                <a:lnTo>
                  <a:pt x="1399896" y="565130"/>
                </a:lnTo>
                <a:lnTo>
                  <a:pt x="1400513" y="564883"/>
                </a:lnTo>
                <a:lnTo>
                  <a:pt x="1401624" y="564513"/>
                </a:lnTo>
                <a:lnTo>
                  <a:pt x="1401870" y="564451"/>
                </a:lnTo>
                <a:lnTo>
                  <a:pt x="1402673" y="564142"/>
                </a:lnTo>
                <a:lnTo>
                  <a:pt x="1403166" y="564019"/>
                </a:lnTo>
                <a:lnTo>
                  <a:pt x="1403599" y="563834"/>
                </a:lnTo>
                <a:lnTo>
                  <a:pt x="1403845" y="563772"/>
                </a:lnTo>
                <a:lnTo>
                  <a:pt x="1404031" y="563710"/>
                </a:lnTo>
                <a:lnTo>
                  <a:pt x="1404463" y="563587"/>
                </a:lnTo>
                <a:lnTo>
                  <a:pt x="1405512" y="563217"/>
                </a:lnTo>
                <a:lnTo>
                  <a:pt x="1405697" y="563155"/>
                </a:lnTo>
                <a:lnTo>
                  <a:pt x="1406499" y="562846"/>
                </a:lnTo>
                <a:lnTo>
                  <a:pt x="1406684" y="562785"/>
                </a:lnTo>
                <a:lnTo>
                  <a:pt x="1406931" y="562661"/>
                </a:lnTo>
                <a:lnTo>
                  <a:pt x="1407240" y="562538"/>
                </a:lnTo>
                <a:lnTo>
                  <a:pt x="1408104" y="562229"/>
                </a:lnTo>
                <a:lnTo>
                  <a:pt x="1408906" y="561982"/>
                </a:lnTo>
                <a:lnTo>
                  <a:pt x="1409153" y="561859"/>
                </a:lnTo>
                <a:lnTo>
                  <a:pt x="1409338" y="561797"/>
                </a:lnTo>
                <a:lnTo>
                  <a:pt x="1409708" y="561674"/>
                </a:lnTo>
                <a:lnTo>
                  <a:pt x="1410387" y="561427"/>
                </a:lnTo>
                <a:lnTo>
                  <a:pt x="1411004" y="561180"/>
                </a:lnTo>
                <a:lnTo>
                  <a:pt x="1411313" y="561118"/>
                </a:lnTo>
                <a:lnTo>
                  <a:pt x="1411560" y="560995"/>
                </a:lnTo>
                <a:lnTo>
                  <a:pt x="1411807" y="560933"/>
                </a:lnTo>
                <a:lnTo>
                  <a:pt x="1411992" y="560871"/>
                </a:lnTo>
                <a:lnTo>
                  <a:pt x="1412300" y="560748"/>
                </a:lnTo>
                <a:lnTo>
                  <a:pt x="1413473" y="560316"/>
                </a:lnTo>
                <a:lnTo>
                  <a:pt x="1414090" y="560069"/>
                </a:lnTo>
                <a:lnTo>
                  <a:pt x="1414831" y="559822"/>
                </a:lnTo>
                <a:lnTo>
                  <a:pt x="1416991" y="559020"/>
                </a:lnTo>
                <a:lnTo>
                  <a:pt x="1417485" y="558896"/>
                </a:lnTo>
                <a:lnTo>
                  <a:pt x="1417731" y="558773"/>
                </a:lnTo>
                <a:lnTo>
                  <a:pt x="1418904" y="558341"/>
                </a:lnTo>
                <a:lnTo>
                  <a:pt x="1419274" y="558218"/>
                </a:lnTo>
                <a:lnTo>
                  <a:pt x="1419706" y="558032"/>
                </a:lnTo>
                <a:lnTo>
                  <a:pt x="1420447" y="557786"/>
                </a:lnTo>
                <a:lnTo>
                  <a:pt x="1420632" y="557724"/>
                </a:lnTo>
                <a:lnTo>
                  <a:pt x="1421434" y="557415"/>
                </a:lnTo>
                <a:lnTo>
                  <a:pt x="1422360" y="557107"/>
                </a:lnTo>
                <a:lnTo>
                  <a:pt x="1425508" y="555934"/>
                </a:lnTo>
                <a:lnTo>
                  <a:pt x="1425693" y="555934"/>
                </a:lnTo>
                <a:lnTo>
                  <a:pt x="1427236" y="555317"/>
                </a:lnTo>
                <a:lnTo>
                  <a:pt x="1428285" y="554947"/>
                </a:lnTo>
                <a:lnTo>
                  <a:pt x="1428532" y="554885"/>
                </a:lnTo>
                <a:lnTo>
                  <a:pt x="1429211" y="554638"/>
                </a:lnTo>
                <a:lnTo>
                  <a:pt x="1429828" y="554391"/>
                </a:lnTo>
                <a:lnTo>
                  <a:pt x="1430260" y="554206"/>
                </a:lnTo>
                <a:lnTo>
                  <a:pt x="1431926" y="553589"/>
                </a:lnTo>
                <a:lnTo>
                  <a:pt x="1432358" y="553465"/>
                </a:lnTo>
                <a:lnTo>
                  <a:pt x="1433777" y="552910"/>
                </a:lnTo>
                <a:lnTo>
                  <a:pt x="1434086" y="552787"/>
                </a:lnTo>
                <a:lnTo>
                  <a:pt x="1434271" y="552725"/>
                </a:lnTo>
                <a:lnTo>
                  <a:pt x="1434703" y="552601"/>
                </a:lnTo>
                <a:lnTo>
                  <a:pt x="1435629" y="552231"/>
                </a:lnTo>
                <a:lnTo>
                  <a:pt x="1436061" y="552046"/>
                </a:lnTo>
                <a:lnTo>
                  <a:pt x="1436493" y="551923"/>
                </a:lnTo>
                <a:lnTo>
                  <a:pt x="1436925" y="551737"/>
                </a:lnTo>
                <a:lnTo>
                  <a:pt x="1437604" y="551491"/>
                </a:lnTo>
                <a:lnTo>
                  <a:pt x="1438776" y="551059"/>
                </a:lnTo>
                <a:lnTo>
                  <a:pt x="1440072" y="550565"/>
                </a:lnTo>
                <a:lnTo>
                  <a:pt x="1440319" y="550441"/>
                </a:lnTo>
                <a:lnTo>
                  <a:pt x="1441122" y="550133"/>
                </a:lnTo>
                <a:lnTo>
                  <a:pt x="1444207" y="549022"/>
                </a:lnTo>
                <a:lnTo>
                  <a:pt x="1445380" y="548528"/>
                </a:lnTo>
                <a:lnTo>
                  <a:pt x="1445874" y="548405"/>
                </a:lnTo>
                <a:lnTo>
                  <a:pt x="1447725" y="547664"/>
                </a:lnTo>
                <a:lnTo>
                  <a:pt x="1447910" y="547602"/>
                </a:lnTo>
                <a:lnTo>
                  <a:pt x="1448589" y="547356"/>
                </a:lnTo>
                <a:lnTo>
                  <a:pt x="1449577" y="546985"/>
                </a:lnTo>
                <a:lnTo>
                  <a:pt x="1450009" y="546800"/>
                </a:lnTo>
                <a:lnTo>
                  <a:pt x="1450194" y="546738"/>
                </a:lnTo>
                <a:lnTo>
                  <a:pt x="1450749" y="546553"/>
                </a:lnTo>
                <a:lnTo>
                  <a:pt x="1451181" y="546368"/>
                </a:lnTo>
                <a:lnTo>
                  <a:pt x="1452107" y="546060"/>
                </a:lnTo>
                <a:lnTo>
                  <a:pt x="1453526" y="545504"/>
                </a:lnTo>
                <a:lnTo>
                  <a:pt x="1453712" y="545442"/>
                </a:lnTo>
                <a:lnTo>
                  <a:pt x="1454205" y="545257"/>
                </a:lnTo>
                <a:lnTo>
                  <a:pt x="1454761" y="545010"/>
                </a:lnTo>
                <a:lnTo>
                  <a:pt x="1455563" y="544702"/>
                </a:lnTo>
                <a:lnTo>
                  <a:pt x="1456304" y="544455"/>
                </a:lnTo>
                <a:lnTo>
                  <a:pt x="1456674" y="544270"/>
                </a:lnTo>
                <a:lnTo>
                  <a:pt x="1456921" y="544208"/>
                </a:lnTo>
                <a:lnTo>
                  <a:pt x="1458525" y="543591"/>
                </a:lnTo>
                <a:lnTo>
                  <a:pt x="1459451" y="543221"/>
                </a:lnTo>
                <a:lnTo>
                  <a:pt x="1459760" y="543097"/>
                </a:lnTo>
                <a:lnTo>
                  <a:pt x="1460624" y="542789"/>
                </a:lnTo>
                <a:lnTo>
                  <a:pt x="1461550" y="542480"/>
                </a:lnTo>
                <a:lnTo>
                  <a:pt x="1461982" y="542295"/>
                </a:lnTo>
                <a:lnTo>
                  <a:pt x="1462784" y="541986"/>
                </a:lnTo>
                <a:lnTo>
                  <a:pt x="1463031" y="541863"/>
                </a:lnTo>
                <a:lnTo>
                  <a:pt x="1463895" y="541554"/>
                </a:lnTo>
                <a:lnTo>
                  <a:pt x="1464574" y="541307"/>
                </a:lnTo>
                <a:lnTo>
                  <a:pt x="1466055" y="540690"/>
                </a:lnTo>
                <a:lnTo>
                  <a:pt x="1466487" y="540567"/>
                </a:lnTo>
                <a:lnTo>
                  <a:pt x="1467166" y="540320"/>
                </a:lnTo>
                <a:lnTo>
                  <a:pt x="1467721" y="540073"/>
                </a:lnTo>
                <a:lnTo>
                  <a:pt x="1468277" y="539888"/>
                </a:lnTo>
                <a:lnTo>
                  <a:pt x="1468523" y="539765"/>
                </a:lnTo>
                <a:lnTo>
                  <a:pt x="1468894" y="539641"/>
                </a:lnTo>
                <a:lnTo>
                  <a:pt x="1469387" y="539456"/>
                </a:lnTo>
                <a:lnTo>
                  <a:pt x="1469573" y="539394"/>
                </a:lnTo>
                <a:lnTo>
                  <a:pt x="1470251" y="539147"/>
                </a:lnTo>
                <a:lnTo>
                  <a:pt x="1470622" y="539024"/>
                </a:lnTo>
                <a:lnTo>
                  <a:pt x="1470930" y="538901"/>
                </a:lnTo>
                <a:lnTo>
                  <a:pt x="1471547" y="538654"/>
                </a:lnTo>
                <a:lnTo>
                  <a:pt x="1472288" y="538345"/>
                </a:lnTo>
                <a:lnTo>
                  <a:pt x="1473522" y="537913"/>
                </a:lnTo>
                <a:lnTo>
                  <a:pt x="1474572" y="537481"/>
                </a:lnTo>
                <a:lnTo>
                  <a:pt x="1475127" y="537296"/>
                </a:lnTo>
                <a:lnTo>
                  <a:pt x="1475991" y="536926"/>
                </a:lnTo>
                <a:lnTo>
                  <a:pt x="1476300" y="536802"/>
                </a:lnTo>
                <a:lnTo>
                  <a:pt x="1476855" y="536617"/>
                </a:lnTo>
                <a:lnTo>
                  <a:pt x="1477719" y="536247"/>
                </a:lnTo>
                <a:lnTo>
                  <a:pt x="1478336" y="536000"/>
                </a:lnTo>
                <a:lnTo>
                  <a:pt x="1478706" y="535876"/>
                </a:lnTo>
                <a:lnTo>
                  <a:pt x="1479077" y="535691"/>
                </a:lnTo>
                <a:lnTo>
                  <a:pt x="1480126" y="535321"/>
                </a:lnTo>
                <a:lnTo>
                  <a:pt x="1480434" y="535198"/>
                </a:lnTo>
                <a:lnTo>
                  <a:pt x="1481052" y="534951"/>
                </a:lnTo>
                <a:lnTo>
                  <a:pt x="1481916" y="534580"/>
                </a:lnTo>
                <a:lnTo>
                  <a:pt x="1483705" y="533902"/>
                </a:lnTo>
                <a:lnTo>
                  <a:pt x="1484446" y="533593"/>
                </a:lnTo>
                <a:lnTo>
                  <a:pt x="1484878" y="533408"/>
                </a:lnTo>
                <a:lnTo>
                  <a:pt x="1485187" y="533284"/>
                </a:lnTo>
                <a:lnTo>
                  <a:pt x="1485372" y="533223"/>
                </a:lnTo>
                <a:lnTo>
                  <a:pt x="1485927" y="532976"/>
                </a:lnTo>
                <a:lnTo>
                  <a:pt x="1486297" y="532852"/>
                </a:lnTo>
                <a:lnTo>
                  <a:pt x="1487655" y="532297"/>
                </a:lnTo>
                <a:lnTo>
                  <a:pt x="1488519" y="531988"/>
                </a:lnTo>
                <a:lnTo>
                  <a:pt x="1488951" y="531803"/>
                </a:lnTo>
                <a:lnTo>
                  <a:pt x="1489322" y="531680"/>
                </a:lnTo>
                <a:lnTo>
                  <a:pt x="1490247" y="531310"/>
                </a:lnTo>
                <a:lnTo>
                  <a:pt x="1490494" y="531186"/>
                </a:lnTo>
                <a:lnTo>
                  <a:pt x="1491296" y="530878"/>
                </a:lnTo>
                <a:lnTo>
                  <a:pt x="1492469" y="530446"/>
                </a:lnTo>
                <a:lnTo>
                  <a:pt x="1492963" y="530199"/>
                </a:lnTo>
                <a:lnTo>
                  <a:pt x="1493642" y="529952"/>
                </a:lnTo>
                <a:lnTo>
                  <a:pt x="1494135" y="529767"/>
                </a:lnTo>
                <a:lnTo>
                  <a:pt x="1494321" y="529705"/>
                </a:lnTo>
                <a:lnTo>
                  <a:pt x="1494506" y="529581"/>
                </a:lnTo>
                <a:lnTo>
                  <a:pt x="1494691" y="529520"/>
                </a:lnTo>
                <a:lnTo>
                  <a:pt x="1497098" y="528594"/>
                </a:lnTo>
                <a:lnTo>
                  <a:pt x="1497715" y="528347"/>
                </a:lnTo>
                <a:lnTo>
                  <a:pt x="1498332" y="528100"/>
                </a:lnTo>
                <a:lnTo>
                  <a:pt x="1501048" y="526989"/>
                </a:lnTo>
                <a:lnTo>
                  <a:pt x="1501233" y="526928"/>
                </a:lnTo>
                <a:lnTo>
                  <a:pt x="1503331" y="526064"/>
                </a:lnTo>
                <a:lnTo>
                  <a:pt x="1503578" y="525940"/>
                </a:lnTo>
                <a:lnTo>
                  <a:pt x="1504565" y="525508"/>
                </a:lnTo>
                <a:lnTo>
                  <a:pt x="1504874" y="525385"/>
                </a:lnTo>
                <a:lnTo>
                  <a:pt x="1505429" y="525138"/>
                </a:lnTo>
                <a:lnTo>
                  <a:pt x="1506911" y="524583"/>
                </a:lnTo>
                <a:lnTo>
                  <a:pt x="1507775" y="524212"/>
                </a:lnTo>
                <a:lnTo>
                  <a:pt x="1509688" y="523410"/>
                </a:lnTo>
                <a:lnTo>
                  <a:pt x="1510984" y="522854"/>
                </a:lnTo>
                <a:lnTo>
                  <a:pt x="1511292" y="522731"/>
                </a:lnTo>
                <a:lnTo>
                  <a:pt x="1511724" y="522546"/>
                </a:lnTo>
                <a:lnTo>
                  <a:pt x="1513082" y="521990"/>
                </a:lnTo>
                <a:lnTo>
                  <a:pt x="1513329" y="521929"/>
                </a:lnTo>
                <a:lnTo>
                  <a:pt x="1515304" y="521126"/>
                </a:lnTo>
                <a:lnTo>
                  <a:pt x="1516723" y="520509"/>
                </a:lnTo>
                <a:lnTo>
                  <a:pt x="1517896" y="520077"/>
                </a:lnTo>
                <a:lnTo>
                  <a:pt x="1518143" y="519954"/>
                </a:lnTo>
                <a:lnTo>
                  <a:pt x="1518513" y="519769"/>
                </a:lnTo>
                <a:lnTo>
                  <a:pt x="1519130" y="519522"/>
                </a:lnTo>
                <a:lnTo>
                  <a:pt x="1519562" y="519337"/>
                </a:lnTo>
                <a:lnTo>
                  <a:pt x="1520056" y="519152"/>
                </a:lnTo>
                <a:lnTo>
                  <a:pt x="1520303" y="519028"/>
                </a:lnTo>
                <a:lnTo>
                  <a:pt x="1522278" y="518226"/>
                </a:lnTo>
                <a:lnTo>
                  <a:pt x="1523327" y="517732"/>
                </a:lnTo>
                <a:lnTo>
                  <a:pt x="1524438" y="517238"/>
                </a:lnTo>
                <a:lnTo>
                  <a:pt x="1525734" y="516683"/>
                </a:lnTo>
                <a:lnTo>
                  <a:pt x="1528141" y="515634"/>
                </a:lnTo>
                <a:lnTo>
                  <a:pt x="1528696" y="515387"/>
                </a:lnTo>
                <a:lnTo>
                  <a:pt x="1531103" y="514399"/>
                </a:lnTo>
                <a:lnTo>
                  <a:pt x="1531288" y="514338"/>
                </a:lnTo>
                <a:lnTo>
                  <a:pt x="1532831" y="513597"/>
                </a:lnTo>
                <a:lnTo>
                  <a:pt x="1534929" y="512733"/>
                </a:lnTo>
                <a:lnTo>
                  <a:pt x="1535547" y="512486"/>
                </a:lnTo>
                <a:lnTo>
                  <a:pt x="1535917" y="512301"/>
                </a:lnTo>
                <a:lnTo>
                  <a:pt x="1536657" y="511993"/>
                </a:lnTo>
                <a:lnTo>
                  <a:pt x="1537336" y="511684"/>
                </a:lnTo>
                <a:lnTo>
                  <a:pt x="1537892" y="511437"/>
                </a:lnTo>
                <a:lnTo>
                  <a:pt x="1538817" y="511067"/>
                </a:lnTo>
                <a:lnTo>
                  <a:pt x="1539003" y="510943"/>
                </a:lnTo>
                <a:lnTo>
                  <a:pt x="1539188" y="510882"/>
                </a:lnTo>
                <a:lnTo>
                  <a:pt x="1539373" y="510820"/>
                </a:lnTo>
                <a:lnTo>
                  <a:pt x="1540546" y="510326"/>
                </a:lnTo>
                <a:lnTo>
                  <a:pt x="1542088" y="509647"/>
                </a:lnTo>
                <a:lnTo>
                  <a:pt x="1543138" y="509154"/>
                </a:lnTo>
                <a:lnTo>
                  <a:pt x="1543384" y="509092"/>
                </a:lnTo>
                <a:lnTo>
                  <a:pt x="1544619" y="508536"/>
                </a:lnTo>
                <a:lnTo>
                  <a:pt x="1545051" y="508351"/>
                </a:lnTo>
                <a:lnTo>
                  <a:pt x="1545298" y="508228"/>
                </a:lnTo>
                <a:lnTo>
                  <a:pt x="1547211" y="507426"/>
                </a:lnTo>
                <a:lnTo>
                  <a:pt x="1548075" y="506994"/>
                </a:lnTo>
                <a:lnTo>
                  <a:pt x="1549618" y="506315"/>
                </a:lnTo>
                <a:lnTo>
                  <a:pt x="1550050" y="506130"/>
                </a:lnTo>
                <a:lnTo>
                  <a:pt x="1550605" y="505883"/>
                </a:lnTo>
                <a:lnTo>
                  <a:pt x="1552086" y="505266"/>
                </a:lnTo>
                <a:lnTo>
                  <a:pt x="1553506" y="504587"/>
                </a:lnTo>
                <a:lnTo>
                  <a:pt x="1554061" y="504340"/>
                </a:lnTo>
                <a:lnTo>
                  <a:pt x="1554432" y="504216"/>
                </a:lnTo>
                <a:lnTo>
                  <a:pt x="1555419" y="503784"/>
                </a:lnTo>
                <a:lnTo>
                  <a:pt x="1555728" y="503599"/>
                </a:lnTo>
                <a:lnTo>
                  <a:pt x="1556592" y="503229"/>
                </a:lnTo>
                <a:lnTo>
                  <a:pt x="1557332" y="502920"/>
                </a:lnTo>
                <a:lnTo>
                  <a:pt x="1558690" y="502303"/>
                </a:lnTo>
                <a:lnTo>
                  <a:pt x="1559184" y="502118"/>
                </a:lnTo>
                <a:lnTo>
                  <a:pt x="1560541" y="501501"/>
                </a:lnTo>
                <a:lnTo>
                  <a:pt x="1560788" y="501377"/>
                </a:lnTo>
                <a:lnTo>
                  <a:pt x="1560973" y="501316"/>
                </a:lnTo>
                <a:lnTo>
                  <a:pt x="1562887" y="500452"/>
                </a:lnTo>
                <a:lnTo>
                  <a:pt x="1563195" y="500328"/>
                </a:lnTo>
                <a:lnTo>
                  <a:pt x="1565849" y="499156"/>
                </a:lnTo>
                <a:lnTo>
                  <a:pt x="1568132" y="498168"/>
                </a:lnTo>
                <a:lnTo>
                  <a:pt x="1568379" y="498045"/>
                </a:lnTo>
                <a:lnTo>
                  <a:pt x="1569614" y="497489"/>
                </a:lnTo>
                <a:lnTo>
                  <a:pt x="1570539" y="497057"/>
                </a:lnTo>
                <a:lnTo>
                  <a:pt x="1571280" y="496749"/>
                </a:lnTo>
                <a:lnTo>
                  <a:pt x="1571774" y="496502"/>
                </a:lnTo>
                <a:lnTo>
                  <a:pt x="1572021" y="496378"/>
                </a:lnTo>
                <a:lnTo>
                  <a:pt x="1572761" y="496070"/>
                </a:lnTo>
                <a:lnTo>
                  <a:pt x="1573193" y="495885"/>
                </a:lnTo>
                <a:lnTo>
                  <a:pt x="1574613" y="495268"/>
                </a:lnTo>
                <a:lnTo>
                  <a:pt x="1575168" y="494959"/>
                </a:lnTo>
                <a:lnTo>
                  <a:pt x="1575723" y="494712"/>
                </a:lnTo>
                <a:lnTo>
                  <a:pt x="1576402" y="494465"/>
                </a:lnTo>
                <a:lnTo>
                  <a:pt x="1576587" y="494342"/>
                </a:lnTo>
                <a:lnTo>
                  <a:pt x="1578254" y="493601"/>
                </a:lnTo>
                <a:lnTo>
                  <a:pt x="1581216" y="492244"/>
                </a:lnTo>
                <a:lnTo>
                  <a:pt x="1581833" y="491997"/>
                </a:lnTo>
                <a:lnTo>
                  <a:pt x="1582204" y="491812"/>
                </a:lnTo>
                <a:lnTo>
                  <a:pt x="1583006" y="491503"/>
                </a:lnTo>
                <a:lnTo>
                  <a:pt x="1584919" y="490639"/>
                </a:lnTo>
                <a:lnTo>
                  <a:pt x="1586462" y="489898"/>
                </a:lnTo>
                <a:lnTo>
                  <a:pt x="1587264" y="489590"/>
                </a:lnTo>
                <a:lnTo>
                  <a:pt x="1587635" y="489405"/>
                </a:lnTo>
                <a:lnTo>
                  <a:pt x="1588067" y="489219"/>
                </a:lnTo>
                <a:lnTo>
                  <a:pt x="1588992" y="488787"/>
                </a:lnTo>
                <a:lnTo>
                  <a:pt x="1590659" y="488047"/>
                </a:lnTo>
                <a:lnTo>
                  <a:pt x="1591276" y="487738"/>
                </a:lnTo>
                <a:lnTo>
                  <a:pt x="1592510" y="487183"/>
                </a:lnTo>
                <a:lnTo>
                  <a:pt x="1592695" y="487059"/>
                </a:lnTo>
                <a:lnTo>
                  <a:pt x="1593806" y="486566"/>
                </a:lnTo>
                <a:lnTo>
                  <a:pt x="1593991" y="486504"/>
                </a:lnTo>
                <a:lnTo>
                  <a:pt x="1594855" y="486072"/>
                </a:lnTo>
                <a:lnTo>
                  <a:pt x="1595102" y="485949"/>
                </a:lnTo>
                <a:lnTo>
                  <a:pt x="1596028" y="485578"/>
                </a:lnTo>
                <a:lnTo>
                  <a:pt x="1596460" y="485331"/>
                </a:lnTo>
                <a:lnTo>
                  <a:pt x="1599052" y="484159"/>
                </a:lnTo>
                <a:lnTo>
                  <a:pt x="1599299" y="484035"/>
                </a:lnTo>
                <a:lnTo>
                  <a:pt x="1599546" y="483912"/>
                </a:lnTo>
                <a:lnTo>
                  <a:pt x="1599854" y="483788"/>
                </a:lnTo>
                <a:lnTo>
                  <a:pt x="1600718" y="483356"/>
                </a:lnTo>
                <a:lnTo>
                  <a:pt x="1602261" y="482678"/>
                </a:lnTo>
                <a:lnTo>
                  <a:pt x="1602755" y="482431"/>
                </a:lnTo>
                <a:lnTo>
                  <a:pt x="1604853" y="481505"/>
                </a:lnTo>
                <a:lnTo>
                  <a:pt x="1605038" y="481382"/>
                </a:lnTo>
                <a:lnTo>
                  <a:pt x="1605285" y="481258"/>
                </a:lnTo>
                <a:lnTo>
                  <a:pt x="1607322" y="480332"/>
                </a:lnTo>
                <a:lnTo>
                  <a:pt x="1608556" y="479777"/>
                </a:lnTo>
                <a:lnTo>
                  <a:pt x="1608803" y="479654"/>
                </a:lnTo>
                <a:lnTo>
                  <a:pt x="1609050" y="479530"/>
                </a:lnTo>
                <a:lnTo>
                  <a:pt x="1609235" y="479468"/>
                </a:lnTo>
                <a:lnTo>
                  <a:pt x="1610223" y="478975"/>
                </a:lnTo>
                <a:lnTo>
                  <a:pt x="1610840" y="478728"/>
                </a:lnTo>
                <a:lnTo>
                  <a:pt x="1611765" y="478296"/>
                </a:lnTo>
                <a:lnTo>
                  <a:pt x="1613617" y="477370"/>
                </a:lnTo>
                <a:lnTo>
                  <a:pt x="1613802" y="477308"/>
                </a:lnTo>
                <a:lnTo>
                  <a:pt x="1614049" y="477185"/>
                </a:lnTo>
                <a:lnTo>
                  <a:pt x="1614851" y="476753"/>
                </a:lnTo>
                <a:lnTo>
                  <a:pt x="1616024" y="476197"/>
                </a:lnTo>
                <a:lnTo>
                  <a:pt x="1616764" y="475827"/>
                </a:lnTo>
                <a:lnTo>
                  <a:pt x="1617505" y="475457"/>
                </a:lnTo>
                <a:lnTo>
                  <a:pt x="1617875" y="475272"/>
                </a:lnTo>
                <a:lnTo>
                  <a:pt x="1619356" y="474531"/>
                </a:lnTo>
                <a:lnTo>
                  <a:pt x="1621146" y="473667"/>
                </a:lnTo>
                <a:lnTo>
                  <a:pt x="1621578" y="473420"/>
                </a:lnTo>
                <a:lnTo>
                  <a:pt x="1622134" y="473112"/>
                </a:lnTo>
                <a:lnTo>
                  <a:pt x="1622874" y="472803"/>
                </a:lnTo>
                <a:lnTo>
                  <a:pt x="1626022" y="471198"/>
                </a:lnTo>
                <a:lnTo>
                  <a:pt x="1626577" y="470890"/>
                </a:lnTo>
                <a:lnTo>
                  <a:pt x="1626886" y="470766"/>
                </a:lnTo>
                <a:lnTo>
                  <a:pt x="1631021" y="468730"/>
                </a:lnTo>
                <a:lnTo>
                  <a:pt x="1632317" y="468051"/>
                </a:lnTo>
                <a:lnTo>
                  <a:pt x="1633304" y="467557"/>
                </a:lnTo>
                <a:lnTo>
                  <a:pt x="1633674" y="467434"/>
                </a:lnTo>
                <a:lnTo>
                  <a:pt x="1635156" y="466632"/>
                </a:lnTo>
                <a:lnTo>
                  <a:pt x="1635464" y="466508"/>
                </a:lnTo>
                <a:lnTo>
                  <a:pt x="1637563" y="465459"/>
                </a:lnTo>
                <a:lnTo>
                  <a:pt x="1637809" y="465335"/>
                </a:lnTo>
                <a:lnTo>
                  <a:pt x="1639599" y="464410"/>
                </a:lnTo>
                <a:lnTo>
                  <a:pt x="1641574" y="463361"/>
                </a:lnTo>
                <a:lnTo>
                  <a:pt x="1641944" y="463175"/>
                </a:lnTo>
                <a:lnTo>
                  <a:pt x="1642623" y="462867"/>
                </a:lnTo>
                <a:lnTo>
                  <a:pt x="1645832" y="461201"/>
                </a:lnTo>
                <a:lnTo>
                  <a:pt x="1646018" y="461139"/>
                </a:lnTo>
                <a:lnTo>
                  <a:pt x="1646943" y="460645"/>
                </a:lnTo>
                <a:lnTo>
                  <a:pt x="1648239" y="460028"/>
                </a:lnTo>
                <a:lnTo>
                  <a:pt x="1648918" y="459658"/>
                </a:lnTo>
                <a:lnTo>
                  <a:pt x="1649906" y="459164"/>
                </a:lnTo>
                <a:lnTo>
                  <a:pt x="1650523" y="458855"/>
                </a:lnTo>
                <a:lnTo>
                  <a:pt x="1651757" y="458238"/>
                </a:lnTo>
                <a:lnTo>
                  <a:pt x="1652189" y="457991"/>
                </a:lnTo>
                <a:lnTo>
                  <a:pt x="1653053" y="457559"/>
                </a:lnTo>
                <a:lnTo>
                  <a:pt x="1653362" y="457374"/>
                </a:lnTo>
                <a:lnTo>
                  <a:pt x="1653855" y="457127"/>
                </a:lnTo>
                <a:lnTo>
                  <a:pt x="1654658" y="456757"/>
                </a:lnTo>
                <a:lnTo>
                  <a:pt x="1655213" y="456448"/>
                </a:lnTo>
                <a:lnTo>
                  <a:pt x="1655398" y="456387"/>
                </a:lnTo>
                <a:lnTo>
                  <a:pt x="1657620" y="455214"/>
                </a:lnTo>
                <a:lnTo>
                  <a:pt x="1658731" y="454659"/>
                </a:lnTo>
                <a:lnTo>
                  <a:pt x="1659101" y="454474"/>
                </a:lnTo>
                <a:lnTo>
                  <a:pt x="1659348" y="454350"/>
                </a:lnTo>
                <a:lnTo>
                  <a:pt x="1660459" y="453795"/>
                </a:lnTo>
                <a:lnTo>
                  <a:pt x="1660644" y="453671"/>
                </a:lnTo>
                <a:lnTo>
                  <a:pt x="1661940" y="452992"/>
                </a:lnTo>
                <a:lnTo>
                  <a:pt x="1665767" y="451017"/>
                </a:lnTo>
                <a:lnTo>
                  <a:pt x="1667124" y="450277"/>
                </a:lnTo>
                <a:lnTo>
                  <a:pt x="1668420" y="449598"/>
                </a:lnTo>
                <a:lnTo>
                  <a:pt x="1670272" y="448611"/>
                </a:lnTo>
                <a:lnTo>
                  <a:pt x="1671321" y="448117"/>
                </a:lnTo>
                <a:lnTo>
                  <a:pt x="1671938" y="447747"/>
                </a:lnTo>
                <a:lnTo>
                  <a:pt x="1672185" y="447623"/>
                </a:lnTo>
                <a:lnTo>
                  <a:pt x="1675147" y="446080"/>
                </a:lnTo>
                <a:lnTo>
                  <a:pt x="1675333" y="446018"/>
                </a:lnTo>
                <a:lnTo>
                  <a:pt x="1678171" y="444476"/>
                </a:lnTo>
                <a:lnTo>
                  <a:pt x="1680517" y="443303"/>
                </a:lnTo>
                <a:lnTo>
                  <a:pt x="1683479" y="441698"/>
                </a:lnTo>
                <a:lnTo>
                  <a:pt x="1686009" y="440341"/>
                </a:lnTo>
                <a:lnTo>
                  <a:pt x="1686380" y="440094"/>
                </a:lnTo>
                <a:lnTo>
                  <a:pt x="1686750" y="439909"/>
                </a:lnTo>
                <a:lnTo>
                  <a:pt x="1689404" y="438489"/>
                </a:lnTo>
                <a:lnTo>
                  <a:pt x="1690206" y="438057"/>
                </a:lnTo>
                <a:lnTo>
                  <a:pt x="1692860" y="436638"/>
                </a:lnTo>
                <a:lnTo>
                  <a:pt x="1693415" y="436329"/>
                </a:lnTo>
                <a:lnTo>
                  <a:pt x="1694032" y="435959"/>
                </a:lnTo>
                <a:lnTo>
                  <a:pt x="1694341" y="435835"/>
                </a:lnTo>
                <a:lnTo>
                  <a:pt x="1697674" y="434046"/>
                </a:lnTo>
                <a:lnTo>
                  <a:pt x="1698044" y="433861"/>
                </a:lnTo>
                <a:lnTo>
                  <a:pt x="1699093" y="433243"/>
                </a:lnTo>
                <a:lnTo>
                  <a:pt x="1702426" y="431454"/>
                </a:lnTo>
                <a:lnTo>
                  <a:pt x="1703907" y="430651"/>
                </a:lnTo>
                <a:lnTo>
                  <a:pt x="1704586" y="430281"/>
                </a:lnTo>
                <a:lnTo>
                  <a:pt x="1707425" y="428738"/>
                </a:lnTo>
                <a:lnTo>
                  <a:pt x="1707918" y="428430"/>
                </a:lnTo>
                <a:lnTo>
                  <a:pt x="1708289" y="428244"/>
                </a:lnTo>
                <a:lnTo>
                  <a:pt x="1709153" y="427751"/>
                </a:lnTo>
                <a:lnTo>
                  <a:pt x="1711313" y="426578"/>
                </a:lnTo>
                <a:lnTo>
                  <a:pt x="1713102" y="425591"/>
                </a:lnTo>
                <a:lnTo>
                  <a:pt x="1713596" y="425282"/>
                </a:lnTo>
                <a:lnTo>
                  <a:pt x="1715571" y="424171"/>
                </a:lnTo>
                <a:lnTo>
                  <a:pt x="1716867" y="423492"/>
                </a:lnTo>
                <a:lnTo>
                  <a:pt x="1717608" y="423060"/>
                </a:lnTo>
                <a:lnTo>
                  <a:pt x="1718410" y="422628"/>
                </a:lnTo>
                <a:lnTo>
                  <a:pt x="1718904" y="422381"/>
                </a:lnTo>
                <a:lnTo>
                  <a:pt x="1719089" y="422258"/>
                </a:lnTo>
                <a:lnTo>
                  <a:pt x="1720694" y="421332"/>
                </a:lnTo>
                <a:lnTo>
                  <a:pt x="1720940" y="421209"/>
                </a:lnTo>
                <a:lnTo>
                  <a:pt x="1721311" y="421024"/>
                </a:lnTo>
                <a:lnTo>
                  <a:pt x="1724643" y="419172"/>
                </a:lnTo>
                <a:lnTo>
                  <a:pt x="1726927" y="417876"/>
                </a:lnTo>
                <a:lnTo>
                  <a:pt x="1727235" y="417691"/>
                </a:lnTo>
                <a:lnTo>
                  <a:pt x="1727421" y="417629"/>
                </a:lnTo>
                <a:lnTo>
                  <a:pt x="1729642" y="416333"/>
                </a:lnTo>
                <a:lnTo>
                  <a:pt x="1729889" y="416210"/>
                </a:lnTo>
                <a:lnTo>
                  <a:pt x="1732296" y="414852"/>
                </a:lnTo>
                <a:lnTo>
                  <a:pt x="1733284" y="414297"/>
                </a:lnTo>
                <a:lnTo>
                  <a:pt x="1735999" y="412754"/>
                </a:lnTo>
                <a:lnTo>
                  <a:pt x="1737542" y="411890"/>
                </a:lnTo>
                <a:lnTo>
                  <a:pt x="1738159" y="411519"/>
                </a:lnTo>
                <a:lnTo>
                  <a:pt x="1741492" y="409606"/>
                </a:lnTo>
                <a:lnTo>
                  <a:pt x="1746738" y="406644"/>
                </a:lnTo>
                <a:lnTo>
                  <a:pt x="1748466" y="405656"/>
                </a:lnTo>
                <a:lnTo>
                  <a:pt x="1750070" y="404731"/>
                </a:lnTo>
                <a:lnTo>
                  <a:pt x="1750872" y="404299"/>
                </a:lnTo>
                <a:lnTo>
                  <a:pt x="1752601" y="403188"/>
                </a:lnTo>
                <a:lnTo>
                  <a:pt x="1753588" y="402571"/>
                </a:lnTo>
                <a:lnTo>
                  <a:pt x="1757106" y="400472"/>
                </a:lnTo>
                <a:lnTo>
                  <a:pt x="1760870" y="398189"/>
                </a:lnTo>
                <a:lnTo>
                  <a:pt x="1761364" y="397880"/>
                </a:lnTo>
                <a:lnTo>
                  <a:pt x="1761673" y="397695"/>
                </a:lnTo>
                <a:lnTo>
                  <a:pt x="1766301" y="394856"/>
                </a:lnTo>
                <a:lnTo>
                  <a:pt x="1766919" y="394486"/>
                </a:lnTo>
                <a:lnTo>
                  <a:pt x="1767968" y="393869"/>
                </a:lnTo>
                <a:lnTo>
                  <a:pt x="1772535" y="391030"/>
                </a:lnTo>
                <a:lnTo>
                  <a:pt x="1772782" y="390906"/>
                </a:lnTo>
                <a:lnTo>
                  <a:pt x="1774942" y="389549"/>
                </a:lnTo>
                <a:lnTo>
                  <a:pt x="1775806" y="388993"/>
                </a:lnTo>
                <a:lnTo>
                  <a:pt x="1777040" y="388253"/>
                </a:lnTo>
                <a:lnTo>
                  <a:pt x="1777348" y="388006"/>
                </a:lnTo>
                <a:lnTo>
                  <a:pt x="1779200" y="386833"/>
                </a:lnTo>
                <a:lnTo>
                  <a:pt x="1781854" y="385167"/>
                </a:lnTo>
                <a:lnTo>
                  <a:pt x="1782594" y="384673"/>
                </a:lnTo>
                <a:lnTo>
                  <a:pt x="1783211" y="384303"/>
                </a:lnTo>
                <a:lnTo>
                  <a:pt x="1784137" y="383747"/>
                </a:lnTo>
                <a:lnTo>
                  <a:pt x="1784693" y="383377"/>
                </a:lnTo>
                <a:lnTo>
                  <a:pt x="1785927" y="382637"/>
                </a:lnTo>
                <a:lnTo>
                  <a:pt x="1786853" y="382019"/>
                </a:lnTo>
                <a:lnTo>
                  <a:pt x="1787717" y="381464"/>
                </a:lnTo>
                <a:lnTo>
                  <a:pt x="1791049" y="379366"/>
                </a:lnTo>
                <a:lnTo>
                  <a:pt x="1791728" y="378934"/>
                </a:lnTo>
                <a:lnTo>
                  <a:pt x="1794505" y="377206"/>
                </a:lnTo>
                <a:lnTo>
                  <a:pt x="1794691" y="377082"/>
                </a:lnTo>
                <a:lnTo>
                  <a:pt x="1797097" y="375478"/>
                </a:lnTo>
                <a:lnTo>
                  <a:pt x="1797529" y="375231"/>
                </a:lnTo>
                <a:lnTo>
                  <a:pt x="1797838" y="375045"/>
                </a:lnTo>
                <a:lnTo>
                  <a:pt x="1801109" y="372885"/>
                </a:lnTo>
                <a:lnTo>
                  <a:pt x="1801479" y="372639"/>
                </a:lnTo>
                <a:lnTo>
                  <a:pt x="1811539" y="366158"/>
                </a:lnTo>
                <a:lnTo>
                  <a:pt x="1813452" y="364924"/>
                </a:lnTo>
                <a:lnTo>
                  <a:pt x="1813699" y="364739"/>
                </a:lnTo>
                <a:lnTo>
                  <a:pt x="1814254" y="364430"/>
                </a:lnTo>
                <a:lnTo>
                  <a:pt x="1814501" y="364245"/>
                </a:lnTo>
                <a:lnTo>
                  <a:pt x="1815982" y="363258"/>
                </a:lnTo>
                <a:lnTo>
                  <a:pt x="1817649" y="362209"/>
                </a:lnTo>
                <a:lnTo>
                  <a:pt x="1819562" y="360974"/>
                </a:lnTo>
                <a:lnTo>
                  <a:pt x="1821784" y="359493"/>
                </a:lnTo>
                <a:lnTo>
                  <a:pt x="1822401" y="359123"/>
                </a:lnTo>
                <a:lnTo>
                  <a:pt x="1822833" y="358814"/>
                </a:lnTo>
                <a:lnTo>
                  <a:pt x="1824438" y="357827"/>
                </a:lnTo>
                <a:lnTo>
                  <a:pt x="1828943" y="354864"/>
                </a:lnTo>
                <a:lnTo>
                  <a:pt x="1829251" y="354679"/>
                </a:lnTo>
                <a:lnTo>
                  <a:pt x="1834127" y="351470"/>
                </a:lnTo>
                <a:lnTo>
                  <a:pt x="1835176" y="350791"/>
                </a:lnTo>
                <a:lnTo>
                  <a:pt x="1835670" y="350483"/>
                </a:lnTo>
                <a:lnTo>
                  <a:pt x="1836719" y="349804"/>
                </a:lnTo>
                <a:lnTo>
                  <a:pt x="1844804" y="344620"/>
                </a:lnTo>
                <a:lnTo>
                  <a:pt x="1845976" y="343879"/>
                </a:lnTo>
                <a:lnTo>
                  <a:pt x="1846779" y="343324"/>
                </a:lnTo>
                <a:lnTo>
                  <a:pt x="1847211" y="343015"/>
                </a:lnTo>
                <a:lnTo>
                  <a:pt x="1852395" y="339744"/>
                </a:lnTo>
                <a:lnTo>
                  <a:pt x="1856345" y="337152"/>
                </a:lnTo>
                <a:lnTo>
                  <a:pt x="1857023" y="336720"/>
                </a:lnTo>
                <a:lnTo>
                  <a:pt x="1857641" y="336350"/>
                </a:lnTo>
                <a:lnTo>
                  <a:pt x="1859369" y="335177"/>
                </a:lnTo>
                <a:lnTo>
                  <a:pt x="1859615" y="335054"/>
                </a:lnTo>
                <a:lnTo>
                  <a:pt x="1860665" y="334375"/>
                </a:lnTo>
                <a:lnTo>
                  <a:pt x="1863504" y="332585"/>
                </a:lnTo>
                <a:lnTo>
                  <a:pt x="1867515" y="330055"/>
                </a:lnTo>
                <a:lnTo>
                  <a:pt x="1874736" y="325488"/>
                </a:lnTo>
                <a:lnTo>
                  <a:pt x="1875415" y="325056"/>
                </a:lnTo>
                <a:lnTo>
                  <a:pt x="1881463" y="321168"/>
                </a:lnTo>
                <a:lnTo>
                  <a:pt x="1881895" y="320921"/>
                </a:lnTo>
                <a:lnTo>
                  <a:pt x="1882821" y="320365"/>
                </a:lnTo>
                <a:lnTo>
                  <a:pt x="1886585" y="318020"/>
                </a:lnTo>
                <a:lnTo>
                  <a:pt x="1889424" y="316230"/>
                </a:lnTo>
                <a:lnTo>
                  <a:pt x="1895102" y="312651"/>
                </a:lnTo>
                <a:lnTo>
                  <a:pt x="1895657" y="312342"/>
                </a:lnTo>
                <a:lnTo>
                  <a:pt x="1906026" y="305862"/>
                </a:lnTo>
                <a:lnTo>
                  <a:pt x="1907507" y="304937"/>
                </a:lnTo>
                <a:lnTo>
                  <a:pt x="1917011" y="299074"/>
                </a:lnTo>
                <a:lnTo>
                  <a:pt x="1920714" y="296790"/>
                </a:lnTo>
                <a:lnTo>
                  <a:pt x="1923923" y="294753"/>
                </a:lnTo>
                <a:lnTo>
                  <a:pt x="1924108" y="294630"/>
                </a:lnTo>
                <a:lnTo>
                  <a:pt x="1925034" y="294075"/>
                </a:lnTo>
                <a:lnTo>
                  <a:pt x="1925589" y="293766"/>
                </a:lnTo>
                <a:lnTo>
                  <a:pt x="1925836" y="293581"/>
                </a:lnTo>
                <a:lnTo>
                  <a:pt x="1929971" y="290989"/>
                </a:lnTo>
                <a:lnTo>
                  <a:pt x="1931576" y="290001"/>
                </a:lnTo>
                <a:lnTo>
                  <a:pt x="1936081" y="287162"/>
                </a:lnTo>
                <a:lnTo>
                  <a:pt x="1937007" y="286607"/>
                </a:lnTo>
                <a:lnTo>
                  <a:pt x="1950893" y="277782"/>
                </a:lnTo>
                <a:lnTo>
                  <a:pt x="1954596" y="275436"/>
                </a:lnTo>
                <a:lnTo>
                  <a:pt x="1973172" y="263402"/>
                </a:lnTo>
                <a:lnTo>
                  <a:pt x="1977677" y="260501"/>
                </a:lnTo>
                <a:lnTo>
                  <a:pt x="1979344" y="259390"/>
                </a:lnTo>
                <a:lnTo>
                  <a:pt x="1983787" y="256428"/>
                </a:lnTo>
                <a:lnTo>
                  <a:pt x="1985886" y="255070"/>
                </a:lnTo>
                <a:lnTo>
                  <a:pt x="1986133" y="254885"/>
                </a:lnTo>
                <a:lnTo>
                  <a:pt x="1990021" y="252293"/>
                </a:lnTo>
                <a:lnTo>
                  <a:pt x="1993292" y="250195"/>
                </a:lnTo>
                <a:lnTo>
                  <a:pt x="1994958" y="249084"/>
                </a:lnTo>
                <a:lnTo>
                  <a:pt x="1996748" y="247911"/>
                </a:lnTo>
                <a:lnTo>
                  <a:pt x="1998969" y="246430"/>
                </a:lnTo>
                <a:lnTo>
                  <a:pt x="2005882" y="241801"/>
                </a:lnTo>
                <a:lnTo>
                  <a:pt x="2007363" y="240814"/>
                </a:lnTo>
                <a:lnTo>
                  <a:pt x="2019891" y="232544"/>
                </a:lnTo>
                <a:lnTo>
                  <a:pt x="2021002" y="231742"/>
                </a:lnTo>
                <a:lnTo>
                  <a:pt x="2032481" y="224151"/>
                </a:lnTo>
                <a:lnTo>
                  <a:pt x="2034579" y="222731"/>
                </a:lnTo>
                <a:lnTo>
                  <a:pt x="2036739" y="221312"/>
                </a:lnTo>
                <a:lnTo>
                  <a:pt x="2050811" y="211869"/>
                </a:lnTo>
                <a:lnTo>
                  <a:pt x="2054267" y="209586"/>
                </a:lnTo>
                <a:lnTo>
                  <a:pt x="2060870" y="205204"/>
                </a:lnTo>
                <a:lnTo>
                  <a:pt x="2070066" y="199032"/>
                </a:lnTo>
                <a:lnTo>
                  <a:pt x="2118389" y="166755"/>
                </a:lnTo>
                <a:lnTo>
                  <a:pt x="2132522" y="157374"/>
                </a:lnTo>
                <a:lnTo>
                  <a:pt x="2152580" y="144044"/>
                </a:lnTo>
                <a:lnTo>
                  <a:pt x="2162701" y="137317"/>
                </a:lnTo>
                <a:lnTo>
                  <a:pt x="2195040" y="115840"/>
                </a:lnTo>
                <a:lnTo>
                  <a:pt x="2212938" y="103990"/>
                </a:lnTo>
                <a:lnTo>
                  <a:pt x="2222874" y="97387"/>
                </a:lnTo>
                <a:lnTo>
                  <a:pt x="2294402" y="50051"/>
                </a:lnTo>
                <a:lnTo>
                  <a:pt x="2325754" y="29253"/>
                </a:lnTo>
                <a:lnTo>
                  <a:pt x="2351613" y="12096"/>
                </a:lnTo>
                <a:lnTo>
                  <a:pt x="2369880" y="0"/>
                </a:lnTo>
              </a:path>
            </a:pathLst>
          </a:custGeom>
          <a:ln w="462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25852" y="1848424"/>
            <a:ext cx="4180840" cy="16380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73380">
              <a:lnSpc>
                <a:spcPct val="102600"/>
              </a:lnSpc>
              <a:spcBef>
                <a:spcPts val="55"/>
              </a:spcBef>
            </a:pPr>
            <a:r>
              <a:rPr sz="1100" spc="35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there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ideal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100" spc="10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10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05" dirty="0">
                <a:latin typeface="Georgia" panose="02040502050405020303" pitchFamily="18" charset="0"/>
                <a:cs typeface="PMingLiU"/>
              </a:rPr>
              <a:t>)?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In particular,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what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good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value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100" spc="12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12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25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at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any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selected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value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30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say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4?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There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be 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many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lang="en-CA" sz="1100" b="0" i="1" spc="-9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values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at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4.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good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value</a:t>
            </a:r>
            <a:r>
              <a:rPr sz="1100" spc="-15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 dirty="0">
              <a:latin typeface="Georgia" panose="02040502050405020303" pitchFamily="18" charset="0"/>
              <a:cs typeface="PMingLiU"/>
            </a:endParaRPr>
          </a:p>
          <a:p>
            <a:pPr marR="259715" algn="ctr">
              <a:lnSpc>
                <a:spcPct val="100000"/>
              </a:lnSpc>
            </a:pP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100" b="0" i="1" spc="-22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(4)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E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1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spc="4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4)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E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1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4)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means </a:t>
            </a:r>
            <a:r>
              <a:rPr sz="1100" i="1" spc="5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expected value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(average)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lang="en-CA" sz="1100" b="0" i="1" spc="-9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given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-9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4.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R="296545" algn="ctr">
              <a:lnSpc>
                <a:spcPct val="100000"/>
              </a:lnSpc>
              <a:spcBef>
                <a:spcPts val="830"/>
              </a:spcBef>
            </a:pPr>
            <a:r>
              <a:rPr sz="1100" spc="70" dirty="0">
                <a:latin typeface="Georgia" panose="02040502050405020303" pitchFamily="18" charset="0"/>
                <a:cs typeface="PMingLiU"/>
              </a:rPr>
              <a:t>This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ideal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100" b="0" i="1" spc="-21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E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-9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1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lang="en-CA" sz="1100" spc="10" dirty="0">
                <a:latin typeface="Georgia" panose="02040502050405020303" pitchFamily="18" charset="0"/>
                <a:cs typeface="Lucida Sans Unicode"/>
              </a:rPr>
              <a:t> 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called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i="1" spc="1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regression</a:t>
            </a:r>
            <a:r>
              <a:rPr sz="1100" i="1" spc="11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 </a:t>
            </a:r>
            <a:r>
              <a:rPr sz="1100" i="1" spc="2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function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4</a:t>
            </a:r>
            <a:r>
              <a:rPr sz="600" b="0" spc="-12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/</a:t>
            </a:r>
            <a:r>
              <a:rPr sz="600" b="0" spc="-114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30</a:t>
            </a:r>
            <a:endParaRPr sz="600" dirty="0">
              <a:latin typeface="Georgia" panose="02040502050405020303" pitchFamily="18" charset="0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6494" y="739469"/>
            <a:ext cx="4142156" cy="861774"/>
          </a:xfrm>
        </p:spPr>
        <p:txBody>
          <a:bodyPr/>
          <a:lstStyle/>
          <a:p>
            <a:r>
              <a:rPr lang="en-US" sz="1400" dirty="0">
                <a:latin typeface="Georgia" panose="02040502050405020303" pitchFamily="18" charset="0"/>
              </a:rPr>
              <a:t>Which type should  X and y arguments have to be submitted to fit() method of </a:t>
            </a:r>
            <a:r>
              <a:rPr lang="en-US" sz="1400" dirty="0" err="1">
                <a:latin typeface="Georgia" panose="02040502050405020303" pitchFamily="18" charset="0"/>
              </a:rPr>
              <a:t>MultinomialNB</a:t>
            </a:r>
            <a:r>
              <a:rPr lang="en-US" sz="1400" dirty="0">
                <a:latin typeface="Georgia" panose="02040502050405020303" pitchFamily="18" charset="0"/>
              </a:rPr>
              <a:t> object?</a:t>
            </a:r>
          </a:p>
          <a:p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Naïve Bayes Quiz question 6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0050" y="1501775"/>
            <a:ext cx="23050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Array-like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Dataframe</a:t>
            </a:r>
            <a:endParaRPr lang="en-US" sz="1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Series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62582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527" y="211465"/>
            <a:ext cx="22631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</a:t>
            </a:r>
            <a:r>
              <a:rPr spc="-40" dirty="0"/>
              <a:t>regression </a:t>
            </a:r>
            <a:r>
              <a:rPr spc="-25" dirty="0"/>
              <a:t>function </a:t>
            </a:r>
            <a:r>
              <a:rPr i="1" spc="195" dirty="0">
                <a:latin typeface="Verdana"/>
                <a:cs typeface="Verdana"/>
              </a:rPr>
              <a:t>f</a:t>
            </a:r>
            <a:r>
              <a:rPr dirty="0"/>
              <a:t>(</a:t>
            </a:r>
            <a:r>
              <a:rPr i="1" dirty="0">
                <a:latin typeface="Verdana"/>
                <a:cs typeface="Verdana"/>
              </a:rPr>
              <a:t>x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552" y="545157"/>
            <a:ext cx="3895090" cy="2024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3679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34315" algn="l"/>
              </a:tabLst>
            </a:pPr>
            <a:r>
              <a:rPr sz="1100" spc="35" dirty="0">
                <a:latin typeface="Georgia" panose="02040502050405020303" pitchFamily="18" charset="0"/>
                <a:cs typeface="PMingLiU"/>
              </a:rPr>
              <a:t>Is also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defined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vector </a:t>
            </a:r>
            <a:r>
              <a:rPr sz="1100" b="0" i="1" spc="114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14" dirty="0">
                <a:latin typeface="Georgia" panose="02040502050405020303" pitchFamily="18" charset="0"/>
                <a:cs typeface="PMingLiU"/>
              </a:rPr>
              <a:t>;</a:t>
            </a:r>
            <a:r>
              <a:rPr sz="1100" spc="25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e.g.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33679">
              <a:lnSpc>
                <a:spcPct val="100000"/>
              </a:lnSpc>
              <a:spcBef>
                <a:spcPts val="35"/>
              </a:spcBef>
            </a:pP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100" b="0" i="1" spc="-21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100" b="0" i="1" spc="-21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44" baseline="-10416" dirty="0">
                <a:latin typeface="Georgia" panose="02040502050405020303" pitchFamily="18" charset="0"/>
                <a:cs typeface="Trebuchet MS"/>
              </a:rPr>
              <a:t>1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22" baseline="-10416" dirty="0">
                <a:latin typeface="Georgia" panose="02040502050405020303" pitchFamily="18" charset="0"/>
                <a:cs typeface="Trebuchet MS"/>
              </a:rPr>
              <a:t>2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4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75" baseline="-10416" dirty="0">
                <a:latin typeface="Georgia" panose="02040502050405020303" pitchFamily="18" charset="0"/>
                <a:cs typeface="Trebuchet MS"/>
              </a:rPr>
              <a:t>3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E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-9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5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lang="en-CA" sz="1100" spc="5" dirty="0">
                <a:latin typeface="Georgia" panose="02040502050405020303" pitchFamily="18" charset="0"/>
                <a:cs typeface="Lucida Sans Unicode"/>
              </a:rPr>
              <a:t> </a:t>
            </a:r>
            <a:r>
              <a:rPr sz="1100" b="0" i="1" spc="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7" baseline="-10416" dirty="0">
                <a:latin typeface="Georgia" panose="02040502050405020303" pitchFamily="18" charset="0"/>
                <a:cs typeface="Trebuchet MS"/>
              </a:rPr>
              <a:t>1</a:t>
            </a:r>
            <a:r>
              <a:rPr sz="1200" spc="172" baseline="-10416" dirty="0">
                <a:latin typeface="Georgia" panose="02040502050405020303" pitchFamily="18" charset="0"/>
                <a:cs typeface="Trebuchet MS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22" baseline="-10416" dirty="0">
                <a:latin typeface="Georgia" panose="02040502050405020303" pitchFamily="18" charset="0"/>
                <a:cs typeface="Trebuchet MS"/>
              </a:rPr>
              <a:t>1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4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6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97" baseline="-10416" dirty="0">
                <a:latin typeface="Georgia" panose="02040502050405020303" pitchFamily="18" charset="0"/>
                <a:cs typeface="Trebuchet MS"/>
              </a:rPr>
              <a:t>2</a:t>
            </a:r>
            <a:r>
              <a:rPr sz="1200" spc="165" baseline="-10416" dirty="0">
                <a:latin typeface="Georgia" panose="02040502050405020303" pitchFamily="18" charset="0"/>
                <a:cs typeface="Trebuchet MS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22" baseline="-10416" dirty="0">
                <a:latin typeface="Georgia" panose="02040502050405020303" pitchFamily="18" charset="0"/>
                <a:cs typeface="Trebuchet MS"/>
              </a:rPr>
              <a:t>2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b="0" i="1" spc="6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97" baseline="-10416" dirty="0">
                <a:latin typeface="Georgia" panose="02040502050405020303" pitchFamily="18" charset="0"/>
                <a:cs typeface="Trebuchet MS"/>
              </a:rPr>
              <a:t>3</a:t>
            </a:r>
            <a:r>
              <a:rPr sz="1200" spc="172" baseline="-10416" dirty="0">
                <a:latin typeface="Georgia" panose="02040502050405020303" pitchFamily="18" charset="0"/>
                <a:cs typeface="Trebuchet MS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spc="75" baseline="-10416" dirty="0">
                <a:latin typeface="Georgia" panose="02040502050405020303" pitchFamily="18" charset="0"/>
                <a:cs typeface="Trebuchet MS"/>
              </a:rPr>
              <a:t>3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)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33679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34315" algn="l"/>
              </a:tabLst>
            </a:pPr>
            <a:r>
              <a:rPr sz="1100" spc="35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i="1" spc="15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ideal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i="1" spc="25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optimal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predictor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 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with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regard</a:t>
            </a:r>
            <a:r>
              <a:rPr sz="1100" spc="25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33679" marR="132080">
              <a:lnSpc>
                <a:spcPct val="102600"/>
              </a:lnSpc>
            </a:pPr>
            <a:r>
              <a:rPr sz="1100" spc="65" dirty="0">
                <a:latin typeface="Georgia" panose="02040502050405020303" pitchFamily="18" charset="0"/>
                <a:cs typeface="PMingLiU"/>
              </a:rPr>
              <a:t>mean-squared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prediction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error:</a:t>
            </a:r>
            <a:r>
              <a:rPr sz="1100" spc="20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100" b="0" i="1" spc="-21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E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-9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1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function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minimizes 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E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[(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-30" dirty="0">
                <a:latin typeface="Georgia" panose="02040502050405020303" pitchFamily="18" charset="0"/>
                <a:cs typeface="Lucida Sans Unicode"/>
              </a:rPr>
              <a:t>− 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g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))</a:t>
            </a:r>
            <a:r>
              <a:rPr sz="1200" spc="82" baseline="27777" dirty="0">
                <a:latin typeface="Georgia" panose="02040502050405020303" pitchFamily="18" charset="0"/>
                <a:cs typeface="Trebuchet MS"/>
              </a:rPr>
              <a:t>2</a:t>
            </a:r>
            <a:r>
              <a:rPr sz="1100" spc="55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b="0" i="1" spc="-1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]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over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all 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functions </a:t>
            </a:r>
            <a:r>
              <a:rPr sz="1100" b="0" i="1" spc="-100" dirty="0">
                <a:latin typeface="Georgia" panose="02040502050405020303" pitchFamily="18" charset="0"/>
                <a:cs typeface="Bookman Old Style"/>
              </a:rPr>
              <a:t>g </a:t>
            </a:r>
            <a:r>
              <a:rPr lang="ru-RU" sz="1100" b="0" i="1" spc="-10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at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all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points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-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3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33679" marR="4318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34315" algn="l"/>
              </a:tabLst>
            </a:pPr>
            <a:r>
              <a:rPr sz="1100" b="0" i="1" spc="-155" dirty="0">
                <a:latin typeface="Georgia" panose="02040502050405020303" pitchFamily="18" charset="0"/>
                <a:cs typeface="Bookman Old Style"/>
              </a:rPr>
              <a:t>s </a:t>
            </a:r>
            <a:r>
              <a:rPr lang="ru-RU" sz="1100" b="0" i="1" spc="-15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-30" dirty="0">
                <a:latin typeface="Georgia" panose="02040502050405020303" pitchFamily="18" charset="0"/>
                <a:cs typeface="Lucida Sans Unicode"/>
              </a:rPr>
              <a:t>−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i="1" spc="1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irreducible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error 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—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i.e.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even </a:t>
            </a:r>
            <a:r>
              <a:rPr sz="1100" dirty="0">
                <a:latin typeface="Georgia" panose="02040502050405020303" pitchFamily="18" charset="0"/>
                <a:cs typeface="PMingLiU"/>
              </a:rPr>
              <a:t>if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knew 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),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would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still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make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errors in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prediction,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since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at</a:t>
            </a:r>
            <a:r>
              <a:rPr sz="1100" spc="-3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 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b="0" i="1" spc="25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lang="ru-RU" sz="1100" b="0" i="1" spc="2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there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typically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distribution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possible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-7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lang="ru-RU" sz="1100" b="0" i="1" spc="-7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values.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33679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34315" algn="l"/>
              </a:tabLst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any estimate 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650" spc="15" baseline="15151" dirty="0">
                <a:latin typeface="Georgia" panose="02040502050405020303" pitchFamily="18" charset="0"/>
                <a:cs typeface="PMingLiU"/>
              </a:rPr>
              <a:t>ˆ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b="0" i="1" spc="15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),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</a:t>
            </a:r>
            <a:r>
              <a:rPr sz="1100" spc="-9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have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7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628650" y="2720975"/>
                <a:ext cx="3810000" cy="406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CA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CA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CA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CA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CA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CA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CA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𝑅𝑒𝑑𝑢𝑐</m:t>
                              </m:r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𝑖𝑏𝑙𝑒</m:t>
                              </m:r>
                            </m:lim>
                          </m:limLow>
                        </m:e>
                        <m:sup>
                          <m:r>
                            <a:rPr lang="en-CA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CA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𝐼𝑟𝑟𝑒𝑑𝑢𝑐𝑖𝑏𝑙𝑒</m:t>
                          </m:r>
                        </m:lim>
                      </m:limLow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2720975"/>
                <a:ext cx="3810000" cy="406400"/>
              </a:xfrm>
              <a:prstGeom prst="rect">
                <a:avLst/>
              </a:prstGeom>
              <a:blipFill>
                <a:blip r:embed="rId2"/>
                <a:stretch>
                  <a:fillRect b="-194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93" y="130175"/>
            <a:ext cx="4610100" cy="38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Why Do We Estimate f?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4342" y="663575"/>
            <a:ext cx="4114801" cy="23622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Statistical Learning, and this course, are all about how to estimate f.</a:t>
            </a:r>
          </a:p>
          <a:p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The term statistical learning refers to using the data to “learn” f.</a:t>
            </a:r>
          </a:p>
          <a:p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Why do we care about estimating f?</a:t>
            </a:r>
          </a:p>
          <a:p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There are 2 reasons for estimating f,</a:t>
            </a:r>
          </a:p>
          <a:p>
            <a:pPr marL="0" lvl="1"/>
            <a:r>
              <a:rPr lang="en-US" b="1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Prediction</a:t>
            </a:r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and </a:t>
            </a:r>
            <a:r>
              <a:rPr lang="en-US" b="1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Inference.</a:t>
            </a:r>
          </a:p>
          <a:p>
            <a:endParaRPr lang="en-US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0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250" y="130176"/>
            <a:ext cx="4514850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1. Prediction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47650" y="663575"/>
            <a:ext cx="4152900" cy="13493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If we can produce a good estimate for f (and the variance of </a:t>
            </a:r>
            <a:r>
              <a:rPr lang="el-GR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ε</a:t>
            </a:r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is not too large) we can make accurate predictions for the response, Y, based on a new value of </a:t>
            </a:r>
            <a:r>
              <a:rPr lang="en-US" b="1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X</a:t>
            </a:r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4423</TotalTime>
  <Words>4308</Words>
  <Application>Microsoft Office PowerPoint</Application>
  <PresentationFormat>Custom</PresentationFormat>
  <Paragraphs>875</Paragraphs>
  <Slides>60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MS UI Gothic</vt:lpstr>
      <vt:lpstr>PMingLiU</vt:lpstr>
      <vt:lpstr>Arial</vt:lpstr>
      <vt:lpstr>Bookman Old Style</vt:lpstr>
      <vt:lpstr>Calibri</vt:lpstr>
      <vt:lpstr>Cambria Math</vt:lpstr>
      <vt:lpstr>Consolas</vt:lpstr>
      <vt:lpstr>Georgia</vt:lpstr>
      <vt:lpstr>Lucida Sans Unicode</vt:lpstr>
      <vt:lpstr>Times New Roman</vt:lpstr>
      <vt:lpstr>Verdana</vt:lpstr>
      <vt:lpstr>Office Theme</vt:lpstr>
      <vt:lpstr>Equation</vt:lpstr>
      <vt:lpstr>Уравнение</vt:lpstr>
      <vt:lpstr>`</vt:lpstr>
      <vt:lpstr>Agenda</vt:lpstr>
      <vt:lpstr>What is Statistical Learning?</vt:lpstr>
      <vt:lpstr>Notation</vt:lpstr>
      <vt:lpstr>What is f(X) good for?</vt:lpstr>
      <vt:lpstr>PowerPoint Presentation</vt:lpstr>
      <vt:lpstr>The regression function f(x)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estimate f</vt:lpstr>
      <vt:lpstr>PowerPoint Presentation</vt:lpstr>
      <vt:lpstr>PowerPoint Presentation</vt:lpstr>
      <vt:lpstr>PowerPoint Presentation</vt:lpstr>
      <vt:lpstr>PowerPoint Presentation</vt:lpstr>
      <vt:lpstr>A linear model fˆL(X) = βˆ0    + βˆ1  X.   gives a reasonable fit  here</vt:lpstr>
      <vt:lpstr>Assessing Model Accuracy</vt:lpstr>
      <vt:lpstr>PowerPoint Presentation</vt:lpstr>
      <vt:lpstr>Classification Problems</vt:lpstr>
      <vt:lpstr>Ideal prior</vt:lpstr>
      <vt:lpstr>Ideal prior classifier</vt:lpstr>
      <vt:lpstr>Ideal prior</vt:lpstr>
      <vt:lpstr>Ideal prior</vt:lpstr>
      <vt:lpstr>Estimating prior probabilities</vt:lpstr>
      <vt:lpstr>Ideal Bayes</vt:lpstr>
      <vt:lpstr>Ideal Bayes</vt:lpstr>
      <vt:lpstr>Ideal Bayes</vt:lpstr>
      <vt:lpstr>Ideal Bayes</vt:lpstr>
      <vt:lpstr>PowerPoint Presentation</vt:lpstr>
      <vt:lpstr>Ideal Bayes</vt:lpstr>
      <vt:lpstr>Estimating joint and conditional probabilities</vt:lpstr>
      <vt:lpstr>Estimating joint and conditional probabilities</vt:lpstr>
      <vt:lpstr>Bayes classifier quiz practice</vt:lpstr>
      <vt:lpstr>Two predictors</vt:lpstr>
      <vt:lpstr>Two predictors</vt:lpstr>
      <vt:lpstr>Two predictors</vt:lpstr>
      <vt:lpstr>Fully estimated Bayes classifier example</vt:lpstr>
      <vt:lpstr>Conditional independence assumption</vt:lpstr>
      <vt:lpstr>Conditional independence assumption</vt:lpstr>
      <vt:lpstr>Conditional independence assumption</vt:lpstr>
      <vt:lpstr>Conditional independence assumption</vt:lpstr>
      <vt:lpstr>Joint estimation based on independence</vt:lpstr>
      <vt:lpstr>Joint estimation based on independence. Example</vt:lpstr>
      <vt:lpstr>Joint estimation based on independence</vt:lpstr>
      <vt:lpstr>PowerPoint Presentation</vt:lpstr>
      <vt:lpstr>Naive Bayesian classifier</vt:lpstr>
      <vt:lpstr>Naive Bayesian classifier</vt:lpstr>
      <vt:lpstr>Naive Bayesian classifier</vt:lpstr>
      <vt:lpstr>Naive Bayesian classifier</vt:lpstr>
      <vt:lpstr>Naive Bayesian classifier</vt:lpstr>
      <vt:lpstr>Naive Bayes in Python</vt:lpstr>
      <vt:lpstr>PowerPoint Presentation</vt:lpstr>
      <vt:lpstr>PowerPoint Presentation</vt:lpstr>
      <vt:lpstr>Continue naive Bayesian classification procedure by estimating the prior probabilities π(y) of classes 1 and 2. </vt:lpstr>
      <vt:lpstr>Continue the naive Bayesian classification procedure by estimating the joint probabilities of predictors X1, X2 , conditioned on value 2 (green) of class variable Y:   P(X_1,├ X_(2 ) ┤|  Y=2)</vt:lpstr>
      <vt:lpstr>Finish the naive Bayesian classification procedure by finding the prediction Y ̂(X_1=2,X_2=1)</vt:lpstr>
      <vt:lpstr>Naïve Bayes Quiz question 5</vt:lpstr>
      <vt:lpstr>Naïve Bayes Quiz question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Statistical Learning?</dc:title>
  <cp:lastModifiedBy>boris garbuzov</cp:lastModifiedBy>
  <cp:revision>164</cp:revision>
  <dcterms:created xsi:type="dcterms:W3CDTF">2020-08-29T13:27:38Z</dcterms:created>
  <dcterms:modified xsi:type="dcterms:W3CDTF">2021-04-17T19:38:16Z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2020-08-29T00:00:00Z</vt:filetime>
  </property>
</Properties>
</file>