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8" r:id="rId2"/>
    <p:sldId id="281" r:id="rId3"/>
    <p:sldId id="308" r:id="rId4"/>
    <p:sldId id="282" r:id="rId5"/>
    <p:sldId id="309" r:id="rId6"/>
    <p:sldId id="283" r:id="rId7"/>
    <p:sldId id="310" r:id="rId8"/>
    <p:sldId id="284" r:id="rId9"/>
    <p:sldId id="285" r:id="rId10"/>
    <p:sldId id="311" r:id="rId11"/>
    <p:sldId id="286" r:id="rId12"/>
    <p:sldId id="312" r:id="rId13"/>
    <p:sldId id="287" r:id="rId14"/>
    <p:sldId id="313" r:id="rId15"/>
    <p:sldId id="288" r:id="rId16"/>
    <p:sldId id="289" r:id="rId17"/>
    <p:sldId id="314" r:id="rId18"/>
    <p:sldId id="290" r:id="rId19"/>
    <p:sldId id="315" r:id="rId20"/>
    <p:sldId id="291" r:id="rId21"/>
    <p:sldId id="316" r:id="rId22"/>
    <p:sldId id="292" r:id="rId23"/>
    <p:sldId id="318" r:id="rId24"/>
    <p:sldId id="306" r:id="rId25"/>
    <p:sldId id="317" r:id="rId26"/>
    <p:sldId id="293" r:id="rId27"/>
    <p:sldId id="320" r:id="rId28"/>
    <p:sldId id="294" r:id="rId29"/>
    <p:sldId id="305" r:id="rId30"/>
    <p:sldId id="307" r:id="rId31"/>
    <p:sldId id="319" r:id="rId32"/>
    <p:sldId id="321" r:id="rId33"/>
    <p:sldId id="295" r:id="rId34"/>
    <p:sldId id="259" r:id="rId35"/>
    <p:sldId id="322" r:id="rId36"/>
    <p:sldId id="260" r:id="rId37"/>
    <p:sldId id="323" r:id="rId38"/>
    <p:sldId id="261" r:id="rId39"/>
    <p:sldId id="325" r:id="rId40"/>
    <p:sldId id="262" r:id="rId41"/>
    <p:sldId id="326" r:id="rId42"/>
    <p:sldId id="263" r:id="rId43"/>
    <p:sldId id="264" r:id="rId44"/>
    <p:sldId id="341" r:id="rId45"/>
    <p:sldId id="345" r:id="rId46"/>
    <p:sldId id="342" r:id="rId47"/>
    <p:sldId id="346" r:id="rId48"/>
    <p:sldId id="343" r:id="rId49"/>
    <p:sldId id="344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5" roundtripDataSignature="AMtx7mhnjmrba+C6DR8flyoaMb9jOi3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5" autoAdjust="0"/>
  </p:normalViewPr>
  <p:slideViewPr>
    <p:cSldViewPr snapToGrid="0">
      <p:cViewPr varScale="1">
        <p:scale>
          <a:sx n="54" d="100"/>
          <a:sy n="54" d="100"/>
        </p:scale>
        <p:origin x="96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85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18.png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4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tstat.toronto.edu/mikevans/jeffrosenthal/chap2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1.png"/><Relationship Id="rId7" Type="http://schemas.openxmlformats.org/officeDocument/2006/relationships/image" Target="../media/image23.png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tat.toronto.edu/mikevans/jeffrosenthal/chap2.pdf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Quantile_func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" TargetMode="External"/><Relationship Id="rId2" Type="http://schemas.openxmlformats.org/officeDocument/2006/relationships/hyperlink" Target="http://www.utstat.toronto.edu/mikevans/jeffrosenthal/chap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en.wikipedia.org/wiki/Normal_distribution" TargetMode="External"/><Relationship Id="rId7" Type="http://schemas.openxmlformats.org/officeDocument/2006/relationships/image" Target="../media/image760.png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810.png"/><Relationship Id="rId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stat.toronto.edu/mikevans/jeffrosenthal/chap2.pdf" TargetMode="External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oleObject" Target="../embeddings/oleObject20.bin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85.png"/><Relationship Id="rId9" Type="http://schemas.openxmlformats.org/officeDocument/2006/relationships/image" Target="../media/image85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tstat.toronto.edu/mikevans/jeffrosenthal/chap2.pdf" TargetMode="External"/><Relationship Id="rId3" Type="http://schemas.openxmlformats.org/officeDocument/2006/relationships/image" Target="../media/image32.w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wmf"/><Relationship Id="rId10" Type="http://schemas.openxmlformats.org/officeDocument/2006/relationships/hyperlink" Target="https://en.wikipedia.org/wiki/Correlation_and_dependence" TargetMode="External"/><Relationship Id="rId4" Type="http://schemas.openxmlformats.org/officeDocument/2006/relationships/oleObject" Target="../embeddings/oleObject22.bin"/><Relationship Id="rId9" Type="http://schemas.openxmlformats.org/officeDocument/2006/relationships/hyperlink" Target="https://en.wikipedia.org/wiki/Covarian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ariance" TargetMode="External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variance" TargetMode="External"/><Relationship Id="rId3" Type="http://schemas.openxmlformats.org/officeDocument/2006/relationships/image" Target="../media/image92.png"/><Relationship Id="rId7" Type="http://schemas.openxmlformats.org/officeDocument/2006/relationships/hyperlink" Target="http://www.utstat.toronto.edu/mikevans/jeffrosenthal/chap2.pdf" TargetMode="Externa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hyperlink" Target="https://en.wikipedia.org/wiki/Correlation_and_dependence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www.utstat.toronto.edu/mikevans/jeffrosenthal/chap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hyperlink" Target="http://www.utstat.toronto.edu/mikevans/jeffrosenthal/chap5.pdf" TargetMode="External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hyperlink" Target="https://en.wikipedia.org/wiki/Point_estimation" TargetMode="External"/><Relationship Id="rId3" Type="http://schemas.openxmlformats.org/officeDocument/2006/relationships/image" Target="../media/image46.wmf"/><Relationship Id="rId7" Type="http://schemas.openxmlformats.org/officeDocument/2006/relationships/image" Target="../media/image98.png"/><Relationship Id="rId12" Type="http://schemas.openxmlformats.org/officeDocument/2006/relationships/image" Target="../media/image99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1.bin"/><Relationship Id="rId9" Type="http://schemas.openxmlformats.org/officeDocument/2006/relationships/image" Target="../media/image47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tstat.toronto.edu/mikevans/jeffrosenthal/chap1.pdf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hyperlink" Target="https://en.wikipedia.org/wiki/Mean_squared_err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11" Type="http://schemas.openxmlformats.org/officeDocument/2006/relationships/image" Target="../media/image51.jpe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101.png"/><Relationship Id="rId4" Type="http://schemas.openxmlformats.org/officeDocument/2006/relationships/image" Target="../media/image4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hyperlink" Target="https://en.wikipedia.org/wiki/Law_of_large_numbers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tstat.toronto.edu/mikevans/jeffrosenthal/chap4.pdf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utstat.toronto.edu/mikevans/jeffrosenthal/chap4.pdf" TargetMode="External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idence_interval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hyperlink" Target="https://www.propharmagroup.com/blog/understanding-statistical-intervals-part-1-confidence-interval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nfidence_interval" TargetMode="External"/><Relationship Id="rId3" Type="http://schemas.openxmlformats.org/officeDocument/2006/relationships/image" Target="../media/image58.png"/><Relationship Id="rId7" Type="http://schemas.openxmlformats.org/officeDocument/2006/relationships/image" Target="../media/image59.w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14.png"/><Relationship Id="rId10" Type="http://schemas.openxmlformats.org/officeDocument/2006/relationships/hyperlink" Target="https://www.cyclismo.org/tutorial/R/confidence.html" TargetMode="External"/><Relationship Id="rId9" Type="http://schemas.openxmlformats.org/officeDocument/2006/relationships/hyperlink" Target="https://en.wikipedia.org/wiki/Student%27s_t-distribution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hyperlink" Target="https://en.wikipedia.org/wiki/P-value" TargetMode="External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istical_hypothesis_testing" TargetMode="External"/><Relationship Id="rId5" Type="http://schemas.openxmlformats.org/officeDocument/2006/relationships/hyperlink" Target="https://en.wikipedia.org/wiki/Confidence_interval" TargetMode="External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udent%27s_t-test" TargetMode="External"/><Relationship Id="rId5" Type="http://schemas.openxmlformats.org/officeDocument/2006/relationships/hyperlink" Target="https://en.wikipedia.org/wiki/Confidence_interval" TargetMode="External"/><Relationship Id="rId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stat.toronto.edu/mikevans/jeffrosenthal/chap1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hyperlink" Target="http://www.utstat.toronto.edu/mikevans/jeffrosenthal/chap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hyperlink" Target="http://www.utstat.toronto.edu/mikevans/jeffrosenthal/chap1.pdf" TargetMode="External"/><Relationship Id="rId16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Schulich Ranked #1 in the World in Responsible Business | Schulich ...">
            <a:extLst>
              <a:ext uri="{FF2B5EF4-FFF2-40B4-BE49-F238E27FC236}">
                <a16:creationId xmlns:a16="http://schemas.microsoft.com/office/drawing/2014/main" id="{FA2420F6-0650-44C4-AEB4-93E5197E3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5" b="1053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12221-2377-46BB-B404-16E9D251CB89}"/>
              </a:ext>
            </a:extLst>
          </p:cNvPr>
          <p:cNvSpPr txBox="1"/>
          <p:nvPr/>
        </p:nvSpPr>
        <p:spPr>
          <a:xfrm>
            <a:off x="702889" y="6622534"/>
            <a:ext cx="4569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applications of artificial intelligence II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118DD-4C78-4EA9-8882-D43C4745C99C}"/>
              </a:ext>
            </a:extLst>
          </p:cNvPr>
          <p:cNvSpPr txBox="1"/>
          <p:nvPr/>
        </p:nvSpPr>
        <p:spPr>
          <a:xfrm>
            <a:off x="702894" y="6447134"/>
            <a:ext cx="5512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SCHULICH SCHOOL OF BUSINESS | MMAI 5090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D0968-CE62-429D-8BC1-51C0E7677A97}"/>
              </a:ext>
            </a:extLst>
          </p:cNvPr>
          <p:cNvSpPr txBox="1"/>
          <p:nvPr/>
        </p:nvSpPr>
        <p:spPr>
          <a:xfrm>
            <a:off x="13099725" y="6622534"/>
            <a:ext cx="2251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13099726" y="6447134"/>
            <a:ext cx="22511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F62032DF-ADA7-4BD7-A4A1-D63C03EA37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 t="17107" r="49469" b="2690"/>
          <a:stretch/>
        </p:blipFill>
        <p:spPr>
          <a:xfrm>
            <a:off x="14383099" y="251967"/>
            <a:ext cx="1110015" cy="832511"/>
          </a:xfrm>
          <a:prstGeom prst="ellipse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189BF30-34C5-40E4-AF2C-D2A5F88234BD}"/>
              </a:ext>
            </a:extLst>
          </p:cNvPr>
          <p:cNvSpPr>
            <a:spLocks noGrp="1"/>
          </p:cNvSpPr>
          <p:nvPr/>
        </p:nvSpPr>
        <p:spPr>
          <a:xfrm>
            <a:off x="575864" y="189702"/>
            <a:ext cx="8085537" cy="344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Schulich School of Business MMAI 5090</a:t>
            </a:r>
            <a:endParaRPr lang="en-CA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BA2F700-44E5-48FC-8162-CB5BDD8696EF}"/>
              </a:ext>
            </a:extLst>
          </p:cNvPr>
          <p:cNvSpPr>
            <a:spLocks noGrp="1"/>
          </p:cNvSpPr>
          <p:nvPr/>
        </p:nvSpPr>
        <p:spPr>
          <a:xfrm>
            <a:off x="575864" y="1468390"/>
            <a:ext cx="8177457" cy="2664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800" kern="1200" dirty="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CA" sz="2000" dirty="0"/>
              <a:t>Instructor: Boris Garbuzov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GB" b="1" i="1" dirty="0">
                <a:latin typeface="Arial" panose="020B0604020202020204" pitchFamily="34" charset="0"/>
              </a:rPr>
              <a:t>MMAI 5090</a:t>
            </a:r>
            <a:endParaRPr lang="en-CA" sz="2000" dirty="0"/>
          </a:p>
          <a:p>
            <a:pPr marL="0" indent="0">
              <a:buNone/>
            </a:pPr>
            <a:r>
              <a:rPr lang="en-CA" sz="1600" dirty="0"/>
              <a:t>Summer  2021</a:t>
            </a:r>
            <a:endParaRPr lang="en-CA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3FE05B6-862F-417B-8A2A-B1CC3B767C47}"/>
              </a:ext>
            </a:extLst>
          </p:cNvPr>
          <p:cNvSpPr>
            <a:spLocks noGrp="1"/>
          </p:cNvSpPr>
          <p:nvPr/>
        </p:nvSpPr>
        <p:spPr>
          <a:xfrm>
            <a:off x="575864" y="617815"/>
            <a:ext cx="10670067" cy="906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VAG Rounded Std" panose="020F0402020204020204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Business applications of artificial intelligence II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3147F-EC15-4D55-86D0-B44821DE72F3}"/>
              </a:ext>
            </a:extLst>
          </p:cNvPr>
          <p:cNvSpPr txBox="1"/>
          <p:nvPr/>
        </p:nvSpPr>
        <p:spPr>
          <a:xfrm>
            <a:off x="3859481" y="289784"/>
            <a:ext cx="775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kern="1200" spc="8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 </a:t>
            </a:r>
            <a:r>
              <a:rPr lang="en-US" sz="2000" b="1" kern="1200" spc="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Probability and statistics review</a:t>
            </a:r>
            <a:endParaRPr lang="uk-UA" sz="2000" b="1" kern="1200" spc="8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800" b="1" kern="1200" spc="8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Bayes formula.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220394" y="1838179"/>
            <a:ext cx="997543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In Bayes theorem, events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H_i</a:t>
            </a:r>
            <a:r>
              <a:rPr lang="en-US" sz="2800" dirty="0">
                <a:effectLst/>
                <a:latin typeface="Calibri" panose="020F0502020204030204" pitchFamily="34" charset="0"/>
              </a:rPr>
              <a:t> should satisfy the conditions: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uk-U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Pairwise disjoint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Independent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Their intersection is the whole elementary outcome space. 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There could be no more than two of them.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3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Random variable   </a:t>
            </a:r>
            <a:r>
              <a:rPr lang="en-US" sz="4000" dirty="0"/>
              <a:t>   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1513" y="528205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"2.1 Random Variables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 and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2.2 Distributions of Random Variables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http://www.utstat.toronto.edu/mikevans/jeffrosenthal/chap2.pdf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pic>
        <p:nvPicPr>
          <p:cNvPr id="7" name="Рисунок 6" descr="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74896"/>
            <a:ext cx="4878657" cy="2521957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43294"/>
              </p:ext>
            </p:extLst>
          </p:nvPr>
        </p:nvGraphicFramePr>
        <p:xfrm>
          <a:off x="5689600" y="857250"/>
          <a:ext cx="5004420" cy="563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240" imgH="203040" progId="Equation.KSEE3">
                  <p:embed/>
                </p:oleObj>
              </mc:Choice>
              <mc:Fallback>
                <p:oleObj name="Equation" r:id="rId4" imgW="1803240" imgH="203040" progId="Equation.KSEE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857250"/>
                        <a:ext cx="5004420" cy="5638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791199" y="140390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i="1" dirty="0">
                <a:latin typeface="Calibri" pitchFamily="34" charset="0"/>
                <a:cs typeface="Calibri" pitchFamily="34" charset="0"/>
              </a:rPr>
              <a:t>Example 1: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8751" y="1826760"/>
            <a:ext cx="3654030" cy="10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375556" y="3417761"/>
            <a:ext cx="7919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latin typeface="Calibri" pitchFamily="34" charset="0"/>
                <a:cs typeface="Calibri" pitchFamily="34" charset="0"/>
              </a:rPr>
              <a:t>Example 2: A random point on the interval [0,1]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 bwMode="auto">
              <a:xfrm>
                <a:off x="466725" y="3886201"/>
                <a:ext cx="8108563" cy="110954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={0≤</m:t>
                    </m:r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=0;   </m:t>
                    </m:r>
                  </m:oMath>
                </a14:m>
                <a:endParaRPr lang="en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 0≤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25" y="3886201"/>
                <a:ext cx="8108563" cy="1109546"/>
              </a:xfrm>
              <a:prstGeom prst="rect">
                <a:avLst/>
              </a:prstGeom>
              <a:blipFill>
                <a:blip r:embed="rId8"/>
                <a:stretch>
                  <a:fillRect l="-2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Random variable.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1220394" y="1838178"/>
                <a:ext cx="9975430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We play </a:t>
                </a:r>
                <a:r>
                  <a:rPr lang="en-US" sz="2800" dirty="0">
                    <a:latin typeface="Calibri" panose="020F0502020204030204" pitchFamily="34" charset="0"/>
                  </a:rPr>
                  <a:t>a game by</a:t>
                </a:r>
                <a:r>
                  <a:rPr lang="en-US" sz="2800" dirty="0">
                    <a:effectLst/>
                    <a:latin typeface="Calibri" panose="020F0502020204030204" pitchFamily="34" charset="0"/>
                  </a:rPr>
                  <a:t> throwing a pair of fair dice. Our profit X is a sum of both outcomes. Then </a:t>
                </a:r>
                <a:r>
                  <a:rPr lang="ru-RU" sz="2800" dirty="0"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</m:d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1.5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1/6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1/7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1/36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394" y="1838178"/>
                <a:ext cx="9975430" cy="4401205"/>
              </a:xfrm>
              <a:prstGeom prst="rect">
                <a:avLst/>
              </a:prstGeom>
              <a:blipFill>
                <a:blip r:embed="rId2"/>
                <a:stretch>
                  <a:fillRect t="-8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4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135366"/>
            <a:ext cx="11892646" cy="4882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Probability review. Cumulative distribution function (CDF)    </a:t>
            </a:r>
            <a:r>
              <a:rPr lang="en-US" sz="3600" dirty="0"/>
              <a:t> 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64028" y="1485781"/>
            <a:ext cx="11527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/>
              <a:t>Examples.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Read "2.5 Cumulative Distribution Functions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Probability and Statistics. The Science of Uncertainty", by Evans and Rosenthal, at URL  </a:t>
            </a:r>
            <a:r>
              <a:rPr lang="en-CA" sz="1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http://www.utstat.toronto.edu/mikevans/jeffrosenthal/chap2.pdf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60275"/>
              </p:ext>
            </p:extLst>
          </p:nvPr>
        </p:nvGraphicFramePr>
        <p:xfrm>
          <a:off x="304798" y="783772"/>
          <a:ext cx="2697221" cy="5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215640" progId="Equation.KSEE3">
                  <p:embed/>
                </p:oleObj>
              </mc:Choice>
              <mc:Fallback>
                <p:oleObj name="Equation" r:id="rId3" imgW="1143000" imgH="2156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8" y="783772"/>
                        <a:ext cx="2697221" cy="584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Группа 37"/>
          <p:cNvGrpSpPr/>
          <p:nvPr/>
        </p:nvGrpSpPr>
        <p:grpSpPr>
          <a:xfrm>
            <a:off x="3363685" y="658586"/>
            <a:ext cx="4150158" cy="2575177"/>
            <a:chOff x="4000500" y="936172"/>
            <a:chExt cx="4150158" cy="257517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H="1" flipV="1">
              <a:off x="5666014" y="1028700"/>
              <a:ext cx="16328" cy="19594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flipV="1">
              <a:off x="4000500" y="2922815"/>
              <a:ext cx="3673928" cy="1632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620986" y="2988129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-1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36872" y="29609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10500" y="2764972"/>
              <a:ext cx="340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81601" y="936172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01986" y="2177143"/>
              <a:ext cx="689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1/2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81600" y="13607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1</a:t>
              </a:r>
            </a:p>
          </p:txBody>
        </p:sp>
        <p:cxnSp>
          <p:nvCxnSpPr>
            <p:cNvPr id="25" name="Прямая соединительная линия 24"/>
            <p:cNvCxnSpPr>
              <a:stCxn id="18" idx="0"/>
            </p:cNvCxnSpPr>
            <p:nvPr/>
          </p:nvCxnSpPr>
          <p:spPr>
            <a:xfrm flipH="1" flipV="1">
              <a:off x="4816930" y="2220687"/>
              <a:ext cx="43064" cy="767442"/>
            </a:xfrm>
            <a:prstGeom prst="line">
              <a:avLst/>
            </a:prstGeom>
            <a:ln cap="rnd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4784271" y="2209800"/>
              <a:ext cx="1768929" cy="10886"/>
            </a:xfrm>
            <a:prstGeom prst="line">
              <a:avLst/>
            </a:prstGeom>
            <a:ln cap="rnd">
              <a:solidFill>
                <a:schemeClr val="tx1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V="1">
              <a:off x="6585856" y="1524000"/>
              <a:ext cx="957944" cy="16330"/>
            </a:xfrm>
            <a:prstGeom prst="line">
              <a:avLst/>
            </a:prstGeom>
            <a:ln cap="rnd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508172" y="2960915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0</a:t>
              </a:r>
            </a:p>
          </p:txBody>
        </p:sp>
      </p:grpSp>
      <p:sp>
        <p:nvSpPr>
          <p:cNvPr id="39" name="Прямоугольник 38"/>
          <p:cNvSpPr/>
          <p:nvPr/>
        </p:nvSpPr>
        <p:spPr>
          <a:xfrm>
            <a:off x="429986" y="3320024"/>
            <a:ext cx="115279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Uniform [0,1]. ω – abstract, x(ω)Є[0,1]  F</a:t>
            </a:r>
            <a:r>
              <a:rPr lang="en-US" sz="3200" baseline="-25000" dirty="0"/>
              <a:t>X</a:t>
            </a:r>
            <a:r>
              <a:rPr lang="en-US" sz="3200" dirty="0"/>
              <a:t>(x)=x</a:t>
            </a:r>
            <a:r>
              <a:rPr lang="en-CA" sz="3200" dirty="0"/>
              <a:t>, when x in [0,1]</a:t>
            </a:r>
            <a:endParaRPr lang="en-US" sz="3200" dirty="0"/>
          </a:p>
          <a:p>
            <a:pPr algn="just" fontAlgn="base"/>
            <a:r>
              <a:rPr lang="en-US" sz="3200" dirty="0"/>
              <a:t>  </a:t>
            </a:r>
          </a:p>
        </p:txBody>
      </p:sp>
      <p:grpSp>
        <p:nvGrpSpPr>
          <p:cNvPr id="72" name="Группа 71"/>
          <p:cNvGrpSpPr/>
          <p:nvPr/>
        </p:nvGrpSpPr>
        <p:grpSpPr>
          <a:xfrm>
            <a:off x="266699" y="3831772"/>
            <a:ext cx="11197826" cy="2547963"/>
            <a:chOff x="266699" y="3831772"/>
            <a:chExt cx="11197826" cy="2547963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266699" y="3831772"/>
              <a:ext cx="4150158" cy="2547963"/>
              <a:chOff x="1654628" y="4044043"/>
              <a:chExt cx="4150158" cy="2547963"/>
            </a:xfrm>
          </p:grpSpPr>
          <p:grpSp>
            <p:nvGrpSpPr>
              <p:cNvPr id="41" name="Группа 40"/>
              <p:cNvGrpSpPr/>
              <p:nvPr/>
            </p:nvGrpSpPr>
            <p:grpSpPr>
              <a:xfrm>
                <a:off x="1654628" y="4044043"/>
                <a:ext cx="4150158" cy="2547963"/>
                <a:chOff x="4000500" y="936172"/>
                <a:chExt cx="4150158" cy="2547963"/>
              </a:xfrm>
            </p:grpSpPr>
            <p:cxnSp>
              <p:nvCxnSpPr>
                <p:cNvPr id="42" name="Прямая со стрелкой 41"/>
                <p:cNvCxnSpPr/>
                <p:nvPr/>
              </p:nvCxnSpPr>
              <p:spPr>
                <a:xfrm flipH="1" flipV="1">
                  <a:off x="5666014" y="1028700"/>
                  <a:ext cx="16328" cy="195942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 стрелкой 42"/>
                <p:cNvCxnSpPr/>
                <p:nvPr/>
              </p:nvCxnSpPr>
              <p:spPr>
                <a:xfrm flipV="1">
                  <a:off x="4000500" y="2922815"/>
                  <a:ext cx="3673928" cy="16328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6536872" y="2960914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alibri" pitchFamily="34" charset="0"/>
                      <a:cs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810500" y="2764972"/>
                  <a:ext cx="3401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alibri" pitchFamily="34" charset="0"/>
                      <a:cs typeface="Calibri" pitchFamily="34" charset="0"/>
                    </a:rPr>
                    <a:t>x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5181601" y="936172"/>
                  <a:ext cx="3497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alibri" pitchFamily="34" charset="0"/>
                      <a:cs typeface="Calibri" pitchFamily="34" charset="0"/>
                    </a:rPr>
                    <a:t>F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5181600" y="1360714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alibri" pitchFamily="34" charset="0"/>
                      <a:cs typeface="Calibri" pitchFamily="34" charset="0"/>
                    </a:rPr>
                    <a:t>1</a:t>
                  </a:r>
                </a:p>
              </p:txBody>
            </p: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 flipH="1" flipV="1">
                  <a:off x="6640286" y="1529443"/>
                  <a:ext cx="32179" cy="1426029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prstDash val="sysDash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 flipV="1">
                  <a:off x="5676901" y="1562100"/>
                  <a:ext cx="930728" cy="1306286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tailEnd type="diamond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 flipV="1">
                  <a:off x="6585856" y="1524000"/>
                  <a:ext cx="957944" cy="16330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headEnd type="oval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5508172" y="2960915"/>
                  <a:ext cx="36740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alibri" pitchFamily="34" charset="0"/>
                      <a:cs typeface="Calibri" pitchFamily="34" charset="0"/>
                    </a:rPr>
                    <a:t>0</a:t>
                  </a:r>
                </a:p>
              </p:txBody>
            </p:sp>
          </p:grpSp>
          <p:cxnSp>
            <p:nvCxnSpPr>
              <p:cNvPr id="58" name="Прямая соединительная линия 57"/>
              <p:cNvCxnSpPr/>
              <p:nvPr/>
            </p:nvCxnSpPr>
            <p:spPr>
              <a:xfrm flipV="1">
                <a:off x="2367641" y="6008914"/>
                <a:ext cx="957944" cy="1633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Прямоугольник 59"/>
            <p:cNvSpPr/>
            <p:nvPr/>
          </p:nvSpPr>
          <p:spPr>
            <a:xfrm>
              <a:off x="6840271" y="3944583"/>
              <a:ext cx="278954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/>
              <a:r>
                <a:rPr lang="en-US" sz="2800" u="sng" dirty="0">
                  <a:latin typeface="Calibri" pitchFamily="34" charset="0"/>
                  <a:cs typeface="Calibri" pitchFamily="34" charset="0"/>
                </a:rPr>
                <a:t>Random variables</a:t>
              </a:r>
            </a:p>
          </p:txBody>
        </p:sp>
        <p:cxnSp>
          <p:nvCxnSpPr>
            <p:cNvPr id="62" name="Прямая со стрелкой 61"/>
            <p:cNvCxnSpPr/>
            <p:nvPr/>
          </p:nvCxnSpPr>
          <p:spPr>
            <a:xfrm flipH="1">
              <a:off x="6286501" y="4392386"/>
              <a:ext cx="1730828" cy="45720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/>
            <p:nvPr/>
          </p:nvCxnSpPr>
          <p:spPr>
            <a:xfrm>
              <a:off x="8082643" y="4376057"/>
              <a:ext cx="1747157" cy="3592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Прямоугольник 64"/>
            <p:cNvSpPr/>
            <p:nvPr/>
          </p:nvSpPr>
          <p:spPr>
            <a:xfrm>
              <a:off x="5456626" y="4897083"/>
              <a:ext cx="213872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/>
              <a:r>
                <a:rPr lang="en-US" sz="2800" u="sng" dirty="0">
                  <a:latin typeface="Calibri" pitchFamily="34" charset="0"/>
                  <a:cs typeface="Calibri" pitchFamily="34" charset="0"/>
                </a:rPr>
                <a:t>Discrete</a:t>
              </a:r>
            </a:p>
            <a:p>
              <a:pPr algn="just" fontAlgn="base"/>
              <a:r>
                <a:rPr lang="en-US" sz="2800" dirty="0">
                  <a:latin typeface="Calibri" pitchFamily="34" charset="0"/>
                  <a:cs typeface="Calibri" pitchFamily="34" charset="0"/>
                </a:rPr>
                <a:t>CDF is a</a:t>
              </a:r>
            </a:p>
            <a:p>
              <a:pPr algn="just" fontAlgn="base"/>
              <a:r>
                <a:rPr lang="en-US" sz="2800" dirty="0">
                  <a:latin typeface="Calibri" pitchFamily="34" charset="0"/>
                  <a:cs typeface="Calibri" pitchFamily="34" charset="0"/>
                </a:rPr>
                <a:t>Step function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8227741" y="4902526"/>
              <a:ext cx="3236784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/>
              <a:r>
                <a:rPr lang="en-US" sz="2800" u="sng" dirty="0">
                  <a:latin typeface="Calibri" pitchFamily="34" charset="0"/>
                  <a:cs typeface="Calibri" pitchFamily="34" charset="0"/>
                </a:rPr>
                <a:t>Continuous</a:t>
              </a:r>
            </a:p>
            <a:p>
              <a:pPr algn="just" fontAlgn="base"/>
              <a:r>
                <a:rPr lang="en-US" sz="2800" dirty="0">
                  <a:latin typeface="Calibri" pitchFamily="34" charset="0"/>
                  <a:cs typeface="Calibri" pitchFamily="34" charset="0"/>
                </a:rPr>
                <a:t>CDF is a</a:t>
              </a:r>
            </a:p>
            <a:p>
              <a:pPr algn="just" fontAlgn="base"/>
              <a:r>
                <a:rPr lang="en-US" sz="2800" dirty="0">
                  <a:latin typeface="Calibri" pitchFamily="34" charset="0"/>
                  <a:cs typeface="Calibri" pitchFamily="34" charset="0"/>
                </a:rPr>
                <a:t>Continuous  function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325E68-F4C1-484E-B2C4-EF96E0F618BE}"/>
                  </a:ext>
                </a:extLst>
              </p:cNvPr>
              <p:cNvSpPr txBox="1"/>
              <p:nvPr/>
            </p:nvSpPr>
            <p:spPr>
              <a:xfrm>
                <a:off x="8366911" y="1228026"/>
                <a:ext cx="330841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i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x-IV_mathan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4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→1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→+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325E68-F4C1-484E-B2C4-EF96E0F61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911" y="1228026"/>
                <a:ext cx="330841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Cumulative distribution function.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1108285" y="1443841"/>
                <a:ext cx="9975430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I throw a die. Let X be a number coming up. Then the value of </a:t>
                </a:r>
                <a:r>
                  <a:rPr lang="en-CA" sz="2800" dirty="0" err="1">
                    <a:effectLst/>
                    <a:latin typeface="Calibri" panose="020F0502020204030204" pitchFamily="34" charset="0"/>
                  </a:rPr>
                  <a:t>cdf</a:t>
                </a:r>
                <a:r>
                  <a:rPr lang="en-CA" sz="2800" dirty="0">
                    <a:effectLst/>
                    <a:latin typeface="Calibri" panose="020F0502020204030204" pitchFamily="34" charset="0"/>
                  </a:rPr>
                  <a:t> at a point of 100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1/100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2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</a:t>
                </a:r>
              </a:p>
              <a:p>
                <a:pPr marL="6858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8285" y="1443841"/>
                <a:ext cx="9975430" cy="3970318"/>
              </a:xfrm>
              <a:prstGeom prst="rect">
                <a:avLst/>
              </a:prstGeom>
              <a:blipFill>
                <a:blip r:embed="rId2"/>
                <a:stretch>
                  <a:fillRect l="-1284" t="-9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687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Discrete random variable     </a:t>
            </a:r>
            <a:r>
              <a:rPr lang="en-US" sz="4000" dirty="0"/>
              <a:t> 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7070" y="816075"/>
            <a:ext cx="11674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3200" dirty="0"/>
              <a:t>Probability mass function (</a:t>
            </a:r>
            <a:r>
              <a:rPr lang="en-CA" sz="3200" dirty="0" err="1"/>
              <a:t>pmf</a:t>
            </a:r>
            <a:r>
              <a:rPr lang="en-CA" sz="3200" dirty="0"/>
              <a:t>)          </a:t>
            </a:r>
            <a:r>
              <a:rPr lang="en-US" sz="3200" dirty="0" err="1"/>
              <a:t>f</a:t>
            </a:r>
            <a:r>
              <a:rPr lang="en-US" sz="3200" baseline="-25000" dirty="0" err="1"/>
              <a:t>X</a:t>
            </a:r>
            <a:r>
              <a:rPr lang="en-US" sz="3200" dirty="0"/>
              <a:t>(x)=P{X=x}</a:t>
            </a:r>
          </a:p>
          <a:p>
            <a:pPr algn="just"/>
            <a:r>
              <a:rPr lang="en-US" sz="3200" dirty="0"/>
              <a:t>Example.</a:t>
            </a:r>
          </a:p>
          <a:p>
            <a:pPr algn="just"/>
            <a:r>
              <a:rPr lang="en-CA" sz="3200" dirty="0"/>
              <a:t> 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3069771" y="1328057"/>
            <a:ext cx="4150158" cy="2575177"/>
            <a:chOff x="3069771" y="1328057"/>
            <a:chExt cx="4150158" cy="2575177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3069771" y="1328057"/>
              <a:ext cx="4150158" cy="2575177"/>
              <a:chOff x="4000500" y="936172"/>
              <a:chExt cx="4150158" cy="2575177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 flipH="1" flipV="1">
                <a:off x="5666014" y="1028700"/>
                <a:ext cx="16328" cy="19594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4000500" y="2922815"/>
                <a:ext cx="3673928" cy="1632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620986" y="2988129"/>
                <a:ext cx="478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-1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22572" y="296091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10500" y="2764972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81601" y="936172"/>
                <a:ext cx="29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f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81600" y="136071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cxnSp>
            <p:nvCxnSpPr>
              <p:cNvPr id="17" name="Прямая соединительная линия 16"/>
              <p:cNvCxnSpPr>
                <a:stCxn id="11" idx="0"/>
              </p:cNvCxnSpPr>
              <p:nvPr/>
            </p:nvCxnSpPr>
            <p:spPr>
              <a:xfrm flipV="1">
                <a:off x="4859994" y="1649186"/>
                <a:ext cx="478" cy="1338943"/>
              </a:xfrm>
              <a:prstGeom prst="line">
                <a:avLst/>
              </a:prstGeom>
              <a:ln cap="rnd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08172" y="2960915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</p:grp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5393871" y="1997528"/>
              <a:ext cx="43066" cy="1338944"/>
            </a:xfrm>
            <a:prstGeom prst="line">
              <a:avLst/>
            </a:prstGeom>
            <a:ln cap="rnd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Объект 28"/>
          <p:cNvGraphicFramePr>
            <a:graphicFrameLocks noChangeAspect="1"/>
          </p:cNvGraphicFramePr>
          <p:nvPr/>
        </p:nvGraphicFramePr>
        <p:xfrm>
          <a:off x="862692" y="4163786"/>
          <a:ext cx="4834379" cy="881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368280" progId="Equation.KSEE3">
                  <p:embed/>
                </p:oleObj>
              </mc:Choice>
              <mc:Fallback>
                <p:oleObj name="Equation" r:id="rId2" imgW="2019240" imgH="36828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692" y="4163786"/>
                        <a:ext cx="4834379" cy="881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Прямоугольник 29"/>
          <p:cNvSpPr/>
          <p:nvPr/>
        </p:nvSpPr>
        <p:spPr>
          <a:xfrm>
            <a:off x="0" y="5109079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3200" i="1" dirty="0">
                <a:latin typeface="Calibri" pitchFamily="34" charset="0"/>
                <a:cs typeface="Calibri" pitchFamily="34" charset="0"/>
              </a:rPr>
              <a:t>Read "2.3 Discrete Distributions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32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</a:p>
          <a:p>
            <a:pPr fontAlgn="base"/>
            <a:r>
              <a:rPr lang="en-CA" sz="3200" i="1" dirty="0">
                <a:latin typeface="Calibri" pitchFamily="34" charset="0"/>
                <a:cs typeface="Calibri" pitchFamily="34" charset="0"/>
                <a:hlinkClick r:id="rId4"/>
              </a:rPr>
              <a:t>http://www.utstat.toronto.edu/mikevans/jeffrosenthal/chap2.pdf</a:t>
            </a:r>
            <a:r>
              <a:rPr lang="en-CA" sz="32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/>
          <a:lstStyle/>
          <a:p>
            <a:pPr algn="ctr"/>
            <a:r>
              <a:rPr lang="en-US" sz="4000" b="1" dirty="0"/>
              <a:t>Probability review.  </a:t>
            </a:r>
            <a:r>
              <a:rPr lang="en-CA" sz="4000" b="1" dirty="0"/>
              <a:t> Continuous random variable</a:t>
            </a:r>
            <a:r>
              <a:rPr lang="en-CA" dirty="0"/>
              <a:t>  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4929" y="799981"/>
            <a:ext cx="11691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>
                <a:latin typeface="Calibri" pitchFamily="34" charset="0"/>
                <a:cs typeface="Calibri" pitchFamily="34" charset="0"/>
              </a:rPr>
              <a:t>Probability density function (</a:t>
            </a:r>
            <a:r>
              <a:rPr lang="en-CA" sz="2800" dirty="0" err="1">
                <a:latin typeface="Calibri" pitchFamily="34" charset="0"/>
                <a:cs typeface="Calibri" pitchFamily="34" charset="0"/>
              </a:rPr>
              <a:t>pdf</a:t>
            </a:r>
            <a:r>
              <a:rPr lang="en-CA" sz="2800" dirty="0">
                <a:latin typeface="Calibri" pitchFamily="34" charset="0"/>
                <a:cs typeface="Calibri" pitchFamily="34" charset="0"/>
              </a:rPr>
              <a:t>) 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1512" y="5249542"/>
            <a:ext cx="120804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"2.4 Continuous Distributions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http://www.utstat.toronto.edu/mikevans/jeffrosenthal/chap2.pdf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827351" y="1527669"/>
                <a:ext cx="5164137" cy="24664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),  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limLoc m:val="undOvr"/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nary>
                        <m:naryPr>
                          <m:limLoc m:val="undOvr"/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([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51" y="1527669"/>
                <a:ext cx="5164137" cy="2466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8232160" y="842156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Example. Uniform [0,1]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3813175" y="3994150"/>
                <a:ext cx="2714625" cy="10509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b>
                        <m:sup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  <m:e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3175" y="3994150"/>
                <a:ext cx="2714625" cy="1050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3C7F80-3B88-4769-962F-CC06B164C2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8955" y="1365376"/>
            <a:ext cx="4514850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Continuous random variable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825190" y="1324130"/>
                <a:ext cx="10627111" cy="42097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Let X be a random variable, uniformly distributed on the interval [0, 2]. Then its density is equal to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sz="2800" b="0" dirty="0">
                    <a:effectLst/>
                    <a:latin typeface="Calibri" panose="020F0502020204030204" pitchFamily="34" charset="0"/>
                  </a:rPr>
                  <a:t> 1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x-IV_mathan" sz="28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2800" b="0" i="0" smtClean="0">
                                <a:effectLst/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x-IV_mathan" sz="2800" b="0" dirty="0">
                  <a:effectLst/>
                  <a:latin typeface="Calibri" panose="020F0502020204030204" pitchFamily="34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0" smtClean="0">
                        <a:effectLst/>
                        <a:latin typeface="Cambria Math" panose="02040503050406030204" pitchFamily="18" charset="0"/>
                      </a:rPr>
                      <m:t>2∗ </m:t>
                    </m:r>
                    <m:sSub>
                      <m:sSub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x-IV_mathan" sz="28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2800" b="0" i="0" smtClean="0">
                                <a:effectLst/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x-IV_mathan" sz="2800" b="0" dirty="0">
                  <a:effectLst/>
                  <a:latin typeface="Calibri" panose="020F0502020204030204" pitchFamily="34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x-IV_mathan" sz="28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x-IV_mathan" sz="2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x-IV_mathan" sz="28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2800" b="0" i="0" smtClean="0">
                                <a:effectLst/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x-IV_mathan" sz="2800" b="0" i="0" smtClean="0"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x-IV_mathan" sz="2800" b="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90" y="1324130"/>
                <a:ext cx="10627111" cy="4209742"/>
              </a:xfrm>
              <a:prstGeom prst="rect">
                <a:avLst/>
              </a:prstGeom>
              <a:blipFill>
                <a:blip r:embed="rId2"/>
                <a:stretch>
                  <a:fillRect l="-1147" t="-86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</a:t>
            </a:r>
            <a:r>
              <a:rPr lang="en-US" sz="4000" b="1" dirty="0" err="1"/>
              <a:t>Quantile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8471" y="1168960"/>
            <a:ext cx="7010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>
                <a:latin typeface="Calibri" pitchFamily="34" charset="0"/>
                <a:cs typeface="Calibri" pitchFamily="34" charset="0"/>
              </a:rPr>
              <a:t>For a continuous distribution P, </a:t>
            </a:r>
            <a:br>
              <a:rPr lang="en-US" sz="3200" dirty="0"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latin typeface="Calibri" pitchFamily="34" charset="0"/>
                <a:cs typeface="Calibri" pitchFamily="34" charset="0"/>
              </a:rPr>
              <a:t>quantile Q of a probability level p  is a </a:t>
            </a:r>
            <a:br>
              <a:rPr lang="en-US" sz="3200" dirty="0">
                <a:latin typeface="Calibri" pitchFamily="34" charset="0"/>
                <a:cs typeface="Calibri" pitchFamily="34" charset="0"/>
              </a:rPr>
            </a:br>
            <a:r>
              <a:rPr lang="en-US" sz="3200" dirty="0">
                <a:latin typeface="Calibri" pitchFamily="34" charset="0"/>
                <a:cs typeface="Calibri" pitchFamily="34" charset="0"/>
              </a:rPr>
              <a:t>number such that  P(X≤Q) = p.</a:t>
            </a:r>
          </a:p>
          <a:p>
            <a:pPr fontAlgn="base"/>
            <a:r>
              <a:rPr lang="en-CA" sz="3200" dirty="0">
                <a:latin typeface="Calibri" pitchFamily="34" charset="0"/>
                <a:cs typeface="Calibri" pitchFamily="34" charset="0"/>
              </a:rPr>
              <a:t>And in terms of strictly monotone </a:t>
            </a:r>
            <a:r>
              <a:rPr lang="en-CA" sz="3200" dirty="0" err="1">
                <a:latin typeface="Calibri" pitchFamily="34" charset="0"/>
                <a:cs typeface="Calibri" pitchFamily="34" charset="0"/>
              </a:rPr>
              <a:t>cdf</a:t>
            </a:r>
            <a:r>
              <a:rPr lang="en-CA" sz="3200" dirty="0">
                <a:latin typeface="Calibri" pitchFamily="34" charset="0"/>
                <a:cs typeface="Calibri" pitchFamily="34" charset="0"/>
              </a:rPr>
              <a:t> F,  quantile function is </a:t>
            </a:r>
            <a:r>
              <a:rPr lang="en-CA" sz="3200" dirty="0" err="1">
                <a:latin typeface="Calibri" pitchFamily="34" charset="0"/>
                <a:cs typeface="Calibri" pitchFamily="34" charset="0"/>
              </a:rPr>
              <a:t>cdf’s</a:t>
            </a:r>
            <a:r>
              <a:rPr lang="en-CA" sz="3200" dirty="0">
                <a:latin typeface="Calibri" pitchFamily="34" charset="0"/>
                <a:cs typeface="Calibri" pitchFamily="34" charset="0"/>
              </a:rPr>
              <a:t> inverse: 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Q=F</a:t>
            </a:r>
            <a:r>
              <a:rPr lang="en-US" sz="3200" baseline="30000" dirty="0">
                <a:latin typeface="Calibri" pitchFamily="34" charset="0"/>
                <a:cs typeface="Calibri" pitchFamily="34" charset="0"/>
              </a:rPr>
              <a:t>-1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fontAlgn="base"/>
            <a:endParaRPr lang="en-CA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Рисунок 6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42" y="1039454"/>
            <a:ext cx="3924954" cy="307912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2664" y="4712757"/>
            <a:ext cx="115638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"Definition 2.10.1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</a:p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  <a:hlinkClick r:id="rId3"/>
              </a:rPr>
              <a:t>http://www.utstat.toronto.edu/mikevans/jeffrosenthal/chap2.pdf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1800" i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 Some content of this slide is taken from  </a:t>
            </a:r>
            <a:r>
              <a:rPr lang="en-CA" sz="1800" i="1" dirty="0">
                <a:latin typeface="Calibri" pitchFamily="34" charset="0"/>
                <a:cs typeface="Calibri" pitchFamily="34" charset="0"/>
                <a:hlinkClick r:id="rId4"/>
              </a:rPr>
              <a:t>https://en.wikipedia.org/wiki/Quantile_function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Quantile.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90" y="1874730"/>
            <a:ext cx="10627111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Let X be a random variable, uniformly distributed on the interval [0, 1]. What is its quantile, corresponding to probability level</a:t>
            </a:r>
            <a:r>
              <a:rPr lang="ru-RU" sz="2800" dirty="0">
                <a:effectLst/>
                <a:latin typeface="Calibri" panose="020F0502020204030204" pitchFamily="34" charset="0"/>
              </a:rPr>
              <a:t> 0.25?</a:t>
            </a: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0.5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0.25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4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7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3028" y="617310"/>
            <a:ext cx="7309758" cy="542426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u="sng" dirty="0"/>
              <a:t>Random experiment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Example 1:</a:t>
            </a:r>
            <a:r>
              <a:rPr lang="en-US" sz="2400" dirty="0"/>
              <a:t> toss a coin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Possible outcomes: {H,T}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Example 2: </a:t>
            </a:r>
            <a:r>
              <a:rPr lang="en-US" sz="2400" dirty="0"/>
              <a:t>toss a dice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Possible outcomes: {“1”, “2”,…,”6”}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Example 1: A</a:t>
            </a:r>
            <a:r>
              <a:rPr lang="en-US" sz="2400" baseline="-25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/>
              <a:t>={H}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/>
              <a:t>Example 2: A</a:t>
            </a:r>
            <a:r>
              <a:rPr lang="en-US" sz="2400" baseline="-25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/>
              <a:t>={even}={2,4,6}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P(A) – </a:t>
            </a:r>
            <a:r>
              <a:rPr lang="en-US" sz="2400" dirty="0">
                <a:solidFill>
                  <a:schemeClr val="tx1"/>
                </a:solidFill>
              </a:rPr>
              <a:t>probability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P(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</a:rPr>
              <a:t>)=1/2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P(</a:t>
            </a:r>
            <a:r>
              <a:rPr lang="en-US" sz="2400" i="1" dirty="0">
                <a:solidFill>
                  <a:schemeClr val="accent1"/>
                </a:solidFill>
              </a:rPr>
              <a:t>A</a:t>
            </a:r>
            <a:r>
              <a:rPr lang="en-US" sz="2400" baseline="-25000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</a:rPr>
              <a:t>)=1/2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</a:t>
            </a:r>
            <a:r>
              <a:rPr lang="en-CA" sz="4000" b="1" dirty="0"/>
              <a:t>ability</a:t>
            </a:r>
            <a:r>
              <a:rPr lang="en-US" sz="4000" b="1" dirty="0"/>
              <a:t> review</a:t>
            </a:r>
            <a:r>
              <a:rPr lang="en-US" sz="4000" dirty="0"/>
              <a:t>. </a:t>
            </a:r>
            <a:r>
              <a:rPr lang="en-US" sz="4000" b="1" dirty="0"/>
              <a:t>Probability space  </a:t>
            </a:r>
            <a:endParaRPr lang="en-US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3415" y="5164408"/>
            <a:ext cx="11805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1.2 Probability models" in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</a:p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http://www.utstat.toronto.edu/mikevans/jeffrosenthal/chap1.pdf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ru-RU" sz="1800" i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 Some content of this slide is taken from  </a:t>
            </a:r>
            <a:r>
              <a:rPr lang="en-CA" sz="1800" i="1" dirty="0">
                <a:latin typeface="Calibri" pitchFamily="34" charset="0"/>
                <a:cs typeface="Calibri" pitchFamily="34" charset="0"/>
                <a:hlinkClick r:id="rId3"/>
              </a:rPr>
              <a:t>https://en.wikipedia.org/wiki/Probability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76190" y="3884665"/>
            <a:ext cx="73097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548DD4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ω</a:t>
            </a:r>
            <a:r>
              <a:rPr kumimoji="0" lang="en-US" sz="2400" b="0" i="0" u="none" strike="noStrike" cap="none" normalizeH="0" baseline="-30000" dirty="0" err="1">
                <a:ln>
                  <a:noFill/>
                </a:ln>
                <a:solidFill>
                  <a:srgbClr val="548DD4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 e</a:t>
            </a:r>
            <a:r>
              <a:rPr kumimoji="0" lang="en-CA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lementary</a:t>
            </a:r>
            <a:r>
              <a: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outcomes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 </a:t>
            </a:r>
            <a:endParaRPr lang="ru-RU" sz="2400" dirty="0">
              <a:solidFill>
                <a:schemeClr val="tx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Ω= {ω</a:t>
            </a:r>
            <a:r>
              <a:rPr lang="en-US" sz="2400" baseline="-250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1</a:t>
            </a: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, ω</a:t>
            </a:r>
            <a:r>
              <a:rPr lang="en-US" sz="2400" baseline="-250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2</a:t>
            </a: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, ω</a:t>
            </a:r>
            <a:r>
              <a:rPr lang="en-US" sz="2400" baseline="-250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3</a:t>
            </a: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/>
                <a:cs typeface="Calibri" pitchFamily="34" charset="0"/>
              </a:rPr>
              <a:t>,…} - </a:t>
            </a:r>
            <a:r>
              <a:rPr lang="en-CA" sz="2400" dirty="0">
                <a:solidFill>
                  <a:schemeClr val="tx1"/>
                </a:solidFill>
                <a:latin typeface="Calibri" pitchFamily="34" charset="0"/>
                <a:ea typeface="Calibri"/>
                <a:cs typeface="Calibri" pitchFamily="34" charset="0"/>
              </a:rPr>
              <a:t>set of all elementary outcomes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A= {ω</a:t>
            </a:r>
            <a:r>
              <a:rPr lang="en-US" sz="2400" baseline="-30000" dirty="0">
                <a:solidFill>
                  <a:srgbClr val="548DD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, ω</a:t>
            </a:r>
            <a:r>
              <a:rPr lang="en-US" sz="2400" baseline="-30000" dirty="0">
                <a:solidFill>
                  <a:srgbClr val="548DD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rgbClr val="548DD4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} </a:t>
            </a: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 event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Рисунок 13" descr="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29" y="1153801"/>
            <a:ext cx="1219370" cy="1219370"/>
          </a:xfrm>
          <a:prstGeom prst="rect">
            <a:avLst/>
          </a:prstGeom>
        </p:spPr>
      </p:pic>
      <p:pic>
        <p:nvPicPr>
          <p:cNvPr id="15" name="Рисунок 14" descr="3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802" y="696603"/>
            <a:ext cx="2700283" cy="27780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Normal distribution     </a:t>
            </a:r>
            <a:endParaRPr lang="en-US" sz="4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4939678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"EXAMPLE 2.4.7 The N(0, 1) Distribution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http://www.utstat.toronto.edu/mikevans/jeffrosenthal/chap2.pdf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1800" i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 Some content of this slide is taken from  </a:t>
            </a:r>
            <a:r>
              <a:rPr lang="en-CA" sz="1800" i="1" dirty="0">
                <a:latin typeface="Calibri" pitchFamily="34" charset="0"/>
                <a:cs typeface="Calibri" pitchFamily="34" charset="0"/>
                <a:hlinkClick r:id="rId3"/>
              </a:rPr>
              <a:t>https://en.wikipedia.org/wiki/Normal_distribution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86153"/>
              </p:ext>
            </p:extLst>
          </p:nvPr>
        </p:nvGraphicFramePr>
        <p:xfrm>
          <a:off x="4116389" y="885976"/>
          <a:ext cx="2509327" cy="859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482400" progId="Equation.KSEE3">
                  <p:embed/>
                </p:oleObj>
              </mc:Choice>
              <mc:Fallback>
                <p:oleObj name="Equation" r:id="rId4" imgW="1409400" imgH="4824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885976"/>
                        <a:ext cx="2509327" cy="859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040522" y="1895168"/>
            <a:ext cx="48659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dirty="0">
                <a:latin typeface="Calibri" pitchFamily="34" charset="0"/>
                <a:cs typeface="Calibri" pitchFamily="34" charset="0"/>
              </a:rPr>
              <a:t>Standard and normal: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/>
              <p:cNvSpPr txBox="1"/>
              <p:nvPr/>
            </p:nvSpPr>
            <p:spPr bwMode="auto">
              <a:xfrm>
                <a:off x="4116389" y="2540000"/>
                <a:ext cx="5562599" cy="144655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sub>
                      </m:sSub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   </m:t>
                      </m:r>
                      <m:sSub>
                        <m:sSub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b>
                          <m:sSub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CA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eqArr>
                          <m:eqArr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sub>
                    </m:sSub>
                    <m: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11" name="Объект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6389" y="2540000"/>
                <a:ext cx="5562599" cy="14465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 descr="4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920789"/>
            <a:ext cx="3389970" cy="330075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39257" y="4286836"/>
            <a:ext cx="5562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dirty="0">
                <a:latin typeface="Calibri" pitchFamily="34" charset="0"/>
                <a:cs typeface="Calibri" pitchFamily="34" charset="0"/>
              </a:rPr>
              <a:t>Normal – family;   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μ, σ -parameters</a:t>
            </a:r>
            <a:endParaRPr lang="en-CA" sz="2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Normal distribution.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825190" y="891768"/>
                <a:ext cx="10627111" cy="50744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</a:t>
                </a:r>
                <a:r>
                  <a:rPr lang="uk-U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uk-U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density function of standard normal distribution. Then a density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normal distribution with parameters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=2,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=0.25,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equal to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0">
                            <a:effectLst/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  <m:r>
                      <a:rPr lang="en-CA" sz="2400" b="0" i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0.25</m:t>
                            </m:r>
                          </m:den>
                        </m:f>
                      </m:e>
                    </m:d>
                  </m:oMath>
                </a14:m>
                <a:endParaRPr lang="en-CA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 startAt="2"/>
                </a:pPr>
                <a:r>
                  <a:rPr lang="uk-U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b="0" i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b="0" i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sz="2400" b="0" i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CA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4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CA" sz="2400" b="0" i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CA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 startAt="3"/>
                </a:pPr>
                <a14:m>
                  <m:oMath xmlns:m="http://schemas.openxmlformats.org/officeDocument/2006/math"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400" b="0" i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x-IV_mathan" sz="2400" b="0" i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x-IV_mathan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400" b="0" i="0">
                            <a:effectLst/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x-IV_mathan" sz="2400" b="0" i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x-IV_mathan" sz="2400" b="0" i="0">
                            <a:effectLst/>
                            <a:latin typeface="Cambria Math" panose="02040503050406030204" pitchFamily="18" charset="0"/>
                          </a:rPr>
                          <m:t>−0.25)</m:t>
                        </m:r>
                      </m:e>
                    </m:d>
                  </m:oMath>
                </a14:m>
                <a:endParaRPr lang="en-CA" sz="24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 startAt="3"/>
                </a:pPr>
                <a:endParaRPr lang="en-CA" sz="24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 startAt="3"/>
                </a:pPr>
                <a:r>
                  <a:rPr lang="x-IV_mathan" sz="2400" b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2400" b="0" i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x-IV_mathan" sz="2400" b="0" i="0">
                        <a:effectLst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x-IV_mathan" sz="2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x-IV_mathan" sz="2400" b="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x-IV_mathan" sz="2400" b="0" i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x-IV_mathan" sz="2400" b="0" i="0"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x-IV_mathan" sz="2400" b="0" i="0">
                                <a:effectLst/>
                                <a:latin typeface="Cambria Math" panose="02040503050406030204" pitchFamily="18" charset="0"/>
                              </a:rPr>
                              <m:t>0.5</m:t>
                            </m:r>
                          </m:den>
                        </m:f>
                      </m:e>
                    </m:d>
                  </m:oMath>
                </a14:m>
                <a:endParaRPr lang="x-IV_matha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</a:pPr>
                <a:endParaRPr lang="x-IV_mathan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90" y="891768"/>
                <a:ext cx="10627111" cy="5074466"/>
              </a:xfrm>
              <a:prstGeom prst="rect">
                <a:avLst/>
              </a:prstGeom>
              <a:blipFill>
                <a:blip r:embed="rId2"/>
                <a:stretch>
                  <a:fillRect l="-860" t="-48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0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Probability review. Expected value (informally, average)   </a:t>
            </a:r>
            <a:r>
              <a:rPr lang="en-US" b="1" dirty="0"/>
              <a:t>   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1811" y="937167"/>
            <a:ext cx="5884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800" dirty="0">
                <a:latin typeface="Calibri" pitchFamily="34" charset="0"/>
                <a:cs typeface="Calibri" pitchFamily="34" charset="0"/>
              </a:rPr>
              <a:t>Discrete:</a:t>
            </a:r>
          </a:p>
          <a:p>
            <a:pPr algn="just"/>
            <a:endParaRPr lang="en-CA" sz="28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CA" sz="2800" dirty="0">
                <a:latin typeface="Calibri" pitchFamily="34" charset="0"/>
                <a:cs typeface="Calibri" pitchFamily="34" charset="0"/>
              </a:rPr>
              <a:t>Continuous: </a:t>
            </a:r>
          </a:p>
          <a:p>
            <a:pPr algn="just"/>
            <a:endParaRPr lang="en-CA" sz="28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CA" sz="2800" dirty="0">
                <a:latin typeface="Calibri" pitchFamily="34" charset="0"/>
                <a:cs typeface="Calibri" pitchFamily="34" charset="0"/>
              </a:rPr>
              <a:t>Example. Uniform {-1, 1}: 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2699" y="524124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3.1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Discrete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Case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and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3.2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Absolutely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Continuous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Case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  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http://www.utstat.toronto.edu/mikevans/jeffrosenthal/chap3.pdf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15598"/>
              </p:ext>
            </p:extLst>
          </p:nvPr>
        </p:nvGraphicFramePr>
        <p:xfrm>
          <a:off x="2127432" y="914400"/>
          <a:ext cx="2814682" cy="63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440" imgH="253800" progId="Equation.KSEE3">
                  <p:embed/>
                </p:oleObj>
              </mc:Choice>
              <mc:Fallback>
                <p:oleObj name="Equation" r:id="rId3" imgW="1117440" imgH="25380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432" y="914400"/>
                        <a:ext cx="2814682" cy="639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235175"/>
              </p:ext>
            </p:extLst>
          </p:nvPr>
        </p:nvGraphicFramePr>
        <p:xfrm>
          <a:off x="2458453" y="1408954"/>
          <a:ext cx="2971800" cy="127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91880" imgH="469800" progId="Equation.KSEE3">
                  <p:embed/>
                </p:oleObj>
              </mc:Choice>
              <mc:Fallback>
                <p:oleObj name="Equation" r:id="rId5" imgW="1091880" imgH="46980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453" y="1408954"/>
                        <a:ext cx="2971800" cy="1278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505297"/>
              </p:ext>
            </p:extLst>
          </p:nvPr>
        </p:nvGraphicFramePr>
        <p:xfrm>
          <a:off x="4347841" y="2508130"/>
          <a:ext cx="2662559" cy="80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95280" imgH="393480" progId="Equation.KSEE3">
                  <p:embed/>
                </p:oleObj>
              </mc:Choice>
              <mc:Fallback>
                <p:oleObj name="Equation" r:id="rId7" imgW="1295280" imgH="39348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841" y="2508130"/>
                        <a:ext cx="2662559" cy="80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7658100" y="805543"/>
            <a:ext cx="3548876" cy="2074468"/>
            <a:chOff x="3069771" y="1328057"/>
            <a:chExt cx="4150158" cy="2819549"/>
          </a:xfrm>
        </p:grpSpPr>
        <p:grpSp>
          <p:nvGrpSpPr>
            <p:cNvPr id="11" name="Группа 7"/>
            <p:cNvGrpSpPr/>
            <p:nvPr/>
          </p:nvGrpSpPr>
          <p:grpSpPr>
            <a:xfrm>
              <a:off x="3069771" y="1328057"/>
              <a:ext cx="4150158" cy="2819549"/>
              <a:chOff x="4000500" y="936172"/>
              <a:chExt cx="4150158" cy="2819549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 flipH="1" flipV="1">
                <a:off x="5666014" y="1028700"/>
                <a:ext cx="16328" cy="19594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V="1">
                <a:off x="4000500" y="2922815"/>
                <a:ext cx="3673928" cy="1632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620986" y="2988129"/>
                <a:ext cx="478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-1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22572" y="296091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810500" y="2764972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x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81601" y="936172"/>
                <a:ext cx="29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f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81600" y="1360713"/>
                <a:ext cx="806452" cy="711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1/2</a:t>
                </a:r>
              </a:p>
            </p:txBody>
          </p:sp>
          <p:cxnSp>
            <p:nvCxnSpPr>
              <p:cNvPr id="20" name="Прямая соединительная линия 19"/>
              <p:cNvCxnSpPr>
                <a:stCxn id="15" idx="0"/>
              </p:cNvCxnSpPr>
              <p:nvPr/>
            </p:nvCxnSpPr>
            <p:spPr>
              <a:xfrm flipV="1">
                <a:off x="4859994" y="1649186"/>
                <a:ext cx="478" cy="1338943"/>
              </a:xfrm>
              <a:prstGeom prst="line">
                <a:avLst/>
              </a:prstGeom>
              <a:ln cap="rnd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5371220" y="2960914"/>
                <a:ext cx="1094894" cy="794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aseline="30000" dirty="0">
                    <a:latin typeface="Calibri" pitchFamily="34" charset="0"/>
                    <a:cs typeface="Calibri" pitchFamily="34" charset="0"/>
                  </a:rPr>
                  <a:t>EX = 0</a:t>
                </a:r>
                <a:endParaRPr lang="en-US" sz="3200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cxnSp>
          <p:nvCxnSpPr>
            <p:cNvPr id="12" name="Прямая соединительная линия 11"/>
            <p:cNvCxnSpPr/>
            <p:nvPr/>
          </p:nvCxnSpPr>
          <p:spPr>
            <a:xfrm flipH="1" flipV="1">
              <a:off x="5393871" y="1997528"/>
              <a:ext cx="43066" cy="1338944"/>
            </a:xfrm>
            <a:prstGeom prst="line">
              <a:avLst/>
            </a:prstGeom>
            <a:ln cap="rnd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Прямоугольник 22"/>
          <p:cNvSpPr/>
          <p:nvPr/>
        </p:nvSpPr>
        <p:spPr>
          <a:xfrm>
            <a:off x="320944" y="3476301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latin typeface="Calibri" pitchFamily="34" charset="0"/>
                <a:cs typeface="Calibri" pitchFamily="34" charset="0"/>
              </a:rPr>
              <a:t>Example. Normal: 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7782860" y="3281150"/>
            <a:ext cx="3499890" cy="1749231"/>
            <a:chOff x="5725885" y="3570513"/>
            <a:chExt cx="5189743" cy="259318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H="1" flipV="1">
              <a:off x="6128656" y="3646713"/>
              <a:ext cx="16328" cy="19594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 flipV="1">
              <a:off x="5981699" y="5519057"/>
              <a:ext cx="4550230" cy="380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0575470" y="5301342"/>
              <a:ext cx="340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25885" y="3570513"/>
              <a:ext cx="293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  <a:cs typeface="Calibri" pitchFamily="34" charset="0"/>
                </a:rPr>
                <a:t>f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68985" y="5578927"/>
              <a:ext cx="1638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aseline="30000" dirty="0"/>
                <a:t>E X = </a:t>
              </a:r>
              <a:r>
                <a:rPr lang="el-GR" sz="3200" baseline="30000" dirty="0"/>
                <a:t>μ</a:t>
              </a:r>
              <a:endParaRPr lang="en-US" sz="3200" dirty="0"/>
            </a:p>
          </p:txBody>
        </p:sp>
        <p:sp>
          <p:nvSpPr>
            <p:cNvPr id="41" name="Полилиния 40"/>
            <p:cNvSpPr/>
            <p:nvPr/>
          </p:nvSpPr>
          <p:spPr>
            <a:xfrm>
              <a:off x="6204857" y="4261758"/>
              <a:ext cx="3967843" cy="1260020"/>
            </a:xfrm>
            <a:custGeom>
              <a:avLst/>
              <a:gdLst>
                <a:gd name="connsiteX0" fmla="*/ 0 w 3967843"/>
                <a:gd name="connsiteY0" fmla="*/ 1126671 h 1260020"/>
                <a:gd name="connsiteX1" fmla="*/ 783772 w 3967843"/>
                <a:gd name="connsiteY1" fmla="*/ 1094013 h 1260020"/>
                <a:gd name="connsiteX2" fmla="*/ 1730829 w 3967843"/>
                <a:gd name="connsiteY2" fmla="*/ 130628 h 1260020"/>
                <a:gd name="connsiteX3" fmla="*/ 2253343 w 3967843"/>
                <a:gd name="connsiteY3" fmla="*/ 310242 h 1260020"/>
                <a:gd name="connsiteX4" fmla="*/ 2922815 w 3967843"/>
                <a:gd name="connsiteY4" fmla="*/ 1110342 h 1260020"/>
                <a:gd name="connsiteX5" fmla="*/ 3804557 w 3967843"/>
                <a:gd name="connsiteY5" fmla="*/ 1159328 h 1260020"/>
                <a:gd name="connsiteX6" fmla="*/ 3902529 w 3967843"/>
                <a:gd name="connsiteY6" fmla="*/ 1142999 h 12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7843" h="1260020">
                  <a:moveTo>
                    <a:pt x="0" y="1126671"/>
                  </a:moveTo>
                  <a:cubicBezTo>
                    <a:pt x="247650" y="1193345"/>
                    <a:pt x="495301" y="1260020"/>
                    <a:pt x="783772" y="1094013"/>
                  </a:cubicBezTo>
                  <a:cubicBezTo>
                    <a:pt x="1072243" y="928006"/>
                    <a:pt x="1485901" y="261256"/>
                    <a:pt x="1730829" y="130628"/>
                  </a:cubicBezTo>
                  <a:cubicBezTo>
                    <a:pt x="1975757" y="0"/>
                    <a:pt x="2054679" y="146956"/>
                    <a:pt x="2253343" y="310242"/>
                  </a:cubicBezTo>
                  <a:cubicBezTo>
                    <a:pt x="2452007" y="473528"/>
                    <a:pt x="2664279" y="968828"/>
                    <a:pt x="2922815" y="1110342"/>
                  </a:cubicBezTo>
                  <a:cubicBezTo>
                    <a:pt x="3181351" y="1251856"/>
                    <a:pt x="3641271" y="1153885"/>
                    <a:pt x="3804557" y="1159328"/>
                  </a:cubicBezTo>
                  <a:cubicBezTo>
                    <a:pt x="3967843" y="1164771"/>
                    <a:pt x="3935186" y="1153885"/>
                    <a:pt x="3902529" y="114299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 flipH="1" flipV="1">
              <a:off x="8082643" y="4343400"/>
              <a:ext cx="37623" cy="1251858"/>
            </a:xfrm>
            <a:prstGeom prst="line">
              <a:avLst/>
            </a:prstGeom>
            <a:ln cap="rnd">
              <a:solidFill>
                <a:schemeClr val="tx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190" name="Object 6"/>
              <p:cNvSpPr txBox="1"/>
              <p:nvPr/>
            </p:nvSpPr>
            <p:spPr bwMode="auto">
              <a:xfrm>
                <a:off x="3487816" y="3305672"/>
                <a:ext cx="3884873" cy="10681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31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7816" y="3305672"/>
                <a:ext cx="3884873" cy="10681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Properties of expectation.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90" y="1443842"/>
            <a:ext cx="1086128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Suppose, X is a random variable, uniformly distributed on the interval [0, 1], and  Y is </a:t>
            </a:r>
            <a:r>
              <a:rPr lang="en-CA" sz="2800" dirty="0">
                <a:effectLst/>
                <a:latin typeface="Calibri" panose="020F0502020204030204" pitchFamily="34" charset="0"/>
              </a:rPr>
              <a:t>a standard normal random variable</a:t>
            </a:r>
            <a:r>
              <a:rPr lang="uk-UA" sz="2800" dirty="0">
                <a:effectLst/>
                <a:latin typeface="Calibri" panose="020F0502020204030204" pitchFamily="34" charset="0"/>
              </a:rPr>
              <a:t>. </a:t>
            </a:r>
            <a:r>
              <a:rPr lang="en-CA" sz="2800" dirty="0">
                <a:effectLst/>
                <a:latin typeface="Calibri" panose="020F0502020204030204" pitchFamily="34" charset="0"/>
              </a:rPr>
              <a:t>What is the expected value of their sum E(</a:t>
            </a:r>
            <a:r>
              <a:rPr lang="uk-UA" sz="2800" dirty="0">
                <a:effectLst/>
                <a:latin typeface="Calibri" panose="020F0502020204030204" pitchFamily="34" charset="0"/>
              </a:rPr>
              <a:t>Х+У</a:t>
            </a:r>
            <a:r>
              <a:rPr lang="en-CA" sz="2800" dirty="0">
                <a:effectLst/>
                <a:latin typeface="Calibri" panose="020F0502020204030204" pitchFamily="34" charset="0"/>
              </a:rPr>
              <a:t>)</a:t>
            </a:r>
            <a:r>
              <a:rPr lang="uk-UA" sz="2800" dirty="0">
                <a:effectLst/>
                <a:latin typeface="Calibri" panose="020F0502020204030204" pitchFamily="34" charset="0"/>
              </a:rPr>
              <a:t>?</a:t>
            </a: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</a:t>
            </a:r>
            <a:r>
              <a:rPr lang="uk-UA" sz="2800" b="0" i="0" dirty="0">
                <a:effectLst/>
                <a:latin typeface="Calibri" panose="020F0502020204030204" pitchFamily="34" charset="0"/>
              </a:rPr>
              <a:t>13/12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2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1/2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9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/>
          <a:lstStyle/>
          <a:p>
            <a:pPr algn="ctr"/>
            <a:r>
              <a:rPr lang="en-US" sz="4000" b="1" dirty="0"/>
              <a:t>Probability review.  </a:t>
            </a:r>
            <a:r>
              <a:rPr lang="en-CA" sz="4000" b="1" dirty="0"/>
              <a:t> Properties of expectation  </a:t>
            </a:r>
            <a:r>
              <a:rPr lang="en-CA" dirty="0"/>
              <a:t> 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4" name="Object 2"/>
              <p:cNvSpPr txBox="1"/>
              <p:nvPr/>
            </p:nvSpPr>
            <p:spPr bwMode="auto">
              <a:xfrm>
                <a:off x="1274975" y="1125538"/>
                <a:ext cx="9642049" cy="3333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CA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 (</m:t>
                    </m:r>
                    <m:r>
                      <m:rPr>
                        <m:sty m:val="p"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CA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CA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en-CA" sz="3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ant</a:t>
                </a:r>
                <a:br>
                  <a:rPr lang="en-CA" sz="3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d>
                        <m:d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CA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CA" sz="3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sz="3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CA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CA" sz="3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sz="3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) + 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CA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CA" sz="3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CA" sz="36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independent</m:t>
                      </m:r>
                      <m: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CA" sz="3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1571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975" y="1125538"/>
                <a:ext cx="9642049" cy="3333750"/>
              </a:xfrm>
              <a:prstGeom prst="rect">
                <a:avLst/>
              </a:prstGeom>
              <a:blipFill>
                <a:blip r:embed="rId2"/>
                <a:stretch>
                  <a:fillRect t="-29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31189" y="4299512"/>
            <a:ext cx="113296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32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3.1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Discrete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Case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"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and "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3.2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Absolutely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Continuous</a:t>
            </a:r>
            <a:r>
              <a:rPr lang="ru-RU" sz="32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i="1" dirty="0" err="1">
                <a:latin typeface="Calibri" pitchFamily="34" charset="0"/>
                <a:cs typeface="Calibri" pitchFamily="34" charset="0"/>
              </a:rPr>
              <a:t>Case</a:t>
            </a:r>
            <a:r>
              <a:rPr lang="en-US" sz="32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32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</a:p>
          <a:p>
            <a:pPr fontAlgn="base"/>
            <a:r>
              <a:rPr lang="en-CA" sz="3200" i="1" dirty="0">
                <a:latin typeface="Calibri" pitchFamily="34" charset="0"/>
                <a:cs typeface="Calibri" pitchFamily="34" charset="0"/>
                <a:hlinkClick r:id="rId3"/>
              </a:rPr>
              <a:t>http://www.utstat.toronto.edu/mikevans/jeffrosenthal/chap3.pdf</a:t>
            </a:r>
            <a:r>
              <a:rPr lang="en-CA" sz="32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Expected value.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90" y="1659285"/>
            <a:ext cx="1086128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Denote X - a random variable, uniformly distributed on the interval [0, 1]. What is expected value E(X)?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uk-U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1/5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2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1/2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2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</a:t>
            </a:r>
            <a:r>
              <a:rPr lang="en-CA" sz="4000" b="1" dirty="0"/>
              <a:t>Variance</a:t>
            </a:r>
            <a:r>
              <a:rPr lang="en-CA" sz="4000" dirty="0"/>
              <a:t> </a:t>
            </a:r>
            <a:r>
              <a:rPr lang="en-US" sz="4000" b="1" dirty="0"/>
              <a:t>      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" y="762000"/>
            <a:ext cx="5811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CA" sz="2800" dirty="0"/>
              <a:t>Measure of dispersion 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2400" y="5222566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3.3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Variance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Covariance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</a:t>
            </a:r>
          </a:p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http://www.utstat.toronto.edu/mikevans/jeffrosenthal/chap3.pdf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7347857" y="664028"/>
            <a:ext cx="4484914" cy="2593189"/>
            <a:chOff x="4278086" y="1006928"/>
            <a:chExt cx="4484914" cy="259318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4278086" y="1006928"/>
              <a:ext cx="4484914" cy="2593189"/>
              <a:chOff x="5725885" y="3570513"/>
              <a:chExt cx="5189743" cy="2593189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 flipH="1" flipV="1">
                <a:off x="6128656" y="3646713"/>
                <a:ext cx="16328" cy="195942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5981699" y="5519057"/>
                <a:ext cx="4550230" cy="38099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0575470" y="5301342"/>
                <a:ext cx="3401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25885" y="3570513"/>
                <a:ext cx="293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itchFamily="34" charset="0"/>
                    <a:cs typeface="Calibri" pitchFamily="34" charset="0"/>
                  </a:rPr>
                  <a:t>f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031037" y="5578927"/>
                <a:ext cx="5290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aseline="30000" dirty="0"/>
                  <a:t>μ</a:t>
                </a:r>
                <a:endParaRPr lang="en-US" sz="3200" dirty="0"/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6204857" y="4261758"/>
                <a:ext cx="3967843" cy="1260020"/>
              </a:xfrm>
              <a:custGeom>
                <a:avLst/>
                <a:gdLst>
                  <a:gd name="connsiteX0" fmla="*/ 0 w 3967843"/>
                  <a:gd name="connsiteY0" fmla="*/ 1126671 h 1260020"/>
                  <a:gd name="connsiteX1" fmla="*/ 783772 w 3967843"/>
                  <a:gd name="connsiteY1" fmla="*/ 1094013 h 1260020"/>
                  <a:gd name="connsiteX2" fmla="*/ 1730829 w 3967843"/>
                  <a:gd name="connsiteY2" fmla="*/ 130628 h 1260020"/>
                  <a:gd name="connsiteX3" fmla="*/ 2253343 w 3967843"/>
                  <a:gd name="connsiteY3" fmla="*/ 310242 h 1260020"/>
                  <a:gd name="connsiteX4" fmla="*/ 2922815 w 3967843"/>
                  <a:gd name="connsiteY4" fmla="*/ 1110342 h 1260020"/>
                  <a:gd name="connsiteX5" fmla="*/ 3804557 w 3967843"/>
                  <a:gd name="connsiteY5" fmla="*/ 1159328 h 1260020"/>
                  <a:gd name="connsiteX6" fmla="*/ 3902529 w 3967843"/>
                  <a:gd name="connsiteY6" fmla="*/ 1142999 h 1260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7843" h="1260020">
                    <a:moveTo>
                      <a:pt x="0" y="1126671"/>
                    </a:moveTo>
                    <a:cubicBezTo>
                      <a:pt x="247650" y="1193345"/>
                      <a:pt x="495301" y="1260020"/>
                      <a:pt x="783772" y="1094013"/>
                    </a:cubicBezTo>
                    <a:cubicBezTo>
                      <a:pt x="1072243" y="928006"/>
                      <a:pt x="1485901" y="261256"/>
                      <a:pt x="1730829" y="130628"/>
                    </a:cubicBezTo>
                    <a:cubicBezTo>
                      <a:pt x="1975757" y="0"/>
                      <a:pt x="2054679" y="146956"/>
                      <a:pt x="2253343" y="310242"/>
                    </a:cubicBezTo>
                    <a:cubicBezTo>
                      <a:pt x="2452007" y="473528"/>
                      <a:pt x="2664279" y="968828"/>
                      <a:pt x="2922815" y="1110342"/>
                    </a:cubicBezTo>
                    <a:cubicBezTo>
                      <a:pt x="3181351" y="1251856"/>
                      <a:pt x="3641271" y="1153885"/>
                      <a:pt x="3804557" y="1159328"/>
                    </a:cubicBezTo>
                    <a:cubicBezTo>
                      <a:pt x="3967843" y="1164771"/>
                      <a:pt x="3935186" y="1153885"/>
                      <a:pt x="3902529" y="1142999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8082643" y="4343400"/>
                <a:ext cx="37623" cy="1251858"/>
              </a:xfrm>
              <a:prstGeom prst="line">
                <a:avLst/>
              </a:prstGeom>
              <a:ln cap="rnd">
                <a:solidFill>
                  <a:schemeClr val="tx1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Прямая соединительная линия 18"/>
            <p:cNvCxnSpPr/>
            <p:nvPr/>
          </p:nvCxnSpPr>
          <p:spPr>
            <a:xfrm>
              <a:off x="5617029" y="2481943"/>
              <a:ext cx="16329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879772" y="2373086"/>
              <a:ext cx="16329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5633360" y="2661558"/>
              <a:ext cx="691240" cy="5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 flipV="1">
              <a:off x="6324600" y="2628900"/>
              <a:ext cx="582386" cy="381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900057" y="2122714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800" dirty="0">
                  <a:latin typeface="Calibri" pitchFamily="34" charset="0"/>
                  <a:cs typeface="Calibri" pitchFamily="34" charset="0"/>
                </a:rPr>
                <a:t>σ</a:t>
              </a:r>
              <a:endParaRPr lang="en-US" sz="2800" dirty="0">
                <a:latin typeface="Calibri" pitchFamily="34" charset="0"/>
                <a:cs typeface="Calibri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36"/>
              <p:cNvSpPr txBox="1"/>
              <p:nvPr/>
            </p:nvSpPr>
            <p:spPr bwMode="auto">
              <a:xfrm>
                <a:off x="272637" y="1363668"/>
                <a:ext cx="6575432" cy="5254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CA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)−(</m:t>
                      </m:r>
                      <m:r>
                        <m:rPr>
                          <m:sty m:val="p"/>
                        </m:rP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7" name="Объект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637" y="1363668"/>
                <a:ext cx="6575432" cy="525463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4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11269"/>
              </p:ext>
            </p:extLst>
          </p:nvPr>
        </p:nvGraphicFramePr>
        <p:xfrm>
          <a:off x="304119" y="2073729"/>
          <a:ext cx="1928665" cy="6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1760" imgH="253800" progId="Equation.KSEE3">
                  <p:embed/>
                </p:oleObj>
              </mc:Choice>
              <mc:Fallback>
                <p:oleObj name="Equation" r:id="rId5" imgW="761760" imgH="25380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19" y="2073729"/>
                        <a:ext cx="1928665" cy="6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2537591" y="2136800"/>
            <a:ext cx="4170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CA" sz="2800" dirty="0"/>
              <a:t>- standard deviation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04800" y="2906486"/>
            <a:ext cx="56594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CA" sz="2800" dirty="0"/>
              <a:t>Example. </a:t>
            </a:r>
            <a:r>
              <a:rPr lang="en-CA" sz="2800" dirty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 ~ N(μ,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σ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), 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X= σ</a:t>
            </a:r>
            <a:r>
              <a:rPr lang="en-US" sz="2800" baseline="30000" dirty="0">
                <a:latin typeface="Calibri" pitchFamily="34" charset="0"/>
                <a:cs typeface="Calibri" pitchFamily="34" charset="0"/>
              </a:rPr>
              <a:t>2</a:t>
            </a:r>
          </a:p>
          <a:p>
            <a:pPr algn="just" fontAlgn="base"/>
            <a:r>
              <a:rPr lang="en-CA" sz="2800" dirty="0"/>
              <a:t>Example. </a:t>
            </a:r>
            <a:r>
              <a:rPr lang="en-CA" sz="2800" dirty="0">
                <a:latin typeface="Calibri" pitchFamily="34" charset="0"/>
                <a:cs typeface="Calibri" pitchFamily="34" charset="0"/>
              </a:rPr>
              <a:t>If 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667649"/>
              </p:ext>
            </p:extLst>
          </p:nvPr>
        </p:nvGraphicFramePr>
        <p:xfrm>
          <a:off x="152400" y="3860593"/>
          <a:ext cx="26098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880" imgH="457200" progId="Equation.KSEE3">
                  <p:embed/>
                </p:oleObj>
              </mc:Choice>
              <mc:Fallback>
                <p:oleObj name="Equation" r:id="rId7" imgW="1091880" imgH="45720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60593"/>
                        <a:ext cx="26098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Объект 40"/>
              <p:cNvSpPr txBox="1"/>
              <p:nvPr/>
            </p:nvSpPr>
            <p:spPr bwMode="auto">
              <a:xfrm>
                <a:off x="3335299" y="3943365"/>
                <a:ext cx="8203512" cy="79329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=−1(1−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)+1⋅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≡1,  </m:t>
                      </m:r>
                      <m:r>
                        <m:rPr>
                          <m:sty m:val="p"/>
                        </m:rP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)=1,   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=1−(2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sSup>
                        <m:sSup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1" name="Объект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5299" y="3943365"/>
                <a:ext cx="8203512" cy="793290"/>
              </a:xfrm>
              <a:prstGeom prst="rect">
                <a:avLst/>
              </a:prstGeom>
              <a:blipFill>
                <a:blip r:embed="rId9"/>
                <a:stretch>
                  <a:fillRect l="-149" b="-16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Variance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89" y="1443842"/>
            <a:ext cx="1099510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Denote X - a random variable, uniformly distributed on the interval [0, 1]. What is variance of X?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 </a:t>
            </a:r>
            <a:endParaRPr lang="uk-UA" sz="2800" dirty="0">
              <a:effectLst/>
              <a:latin typeface="Calibri" panose="020F0502020204030204" pitchFamily="34" charset="0"/>
            </a:endParaRP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1/5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2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1/</a:t>
            </a:r>
            <a:r>
              <a:rPr lang="uk-UA" sz="2800" b="0" i="0" dirty="0">
                <a:effectLst/>
                <a:latin typeface="Calibri" panose="020F0502020204030204" pitchFamily="34" charset="0"/>
              </a:rPr>
              <a:t>1</a:t>
            </a:r>
            <a:r>
              <a:rPr lang="en-US" sz="2800" b="0" i="0" dirty="0">
                <a:effectLst/>
                <a:latin typeface="Calibri" panose="020F0502020204030204" pitchFamily="34" charset="0"/>
              </a:rPr>
              <a:t>2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</a:pPr>
            <a:endParaRPr lang="en-US" sz="2800" b="0" i="0" dirty="0">
              <a:effectLst/>
              <a:latin typeface="Calibri" panose="020F0502020204030204" pitchFamily="34" charset="0"/>
            </a:endParaRPr>
          </a:p>
          <a:p>
            <a:pPr marL="685800" rtl="0" fontAlgn="ctr">
              <a:spcBef>
                <a:spcPts val="0"/>
              </a:spcBef>
              <a:spcAft>
                <a:spcPts val="0"/>
              </a:spcAft>
            </a:pPr>
            <a:endParaRPr lang="en-CA" sz="2800" b="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1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Covariance and correlation          </a:t>
            </a:r>
            <a:endParaRPr lang="en-US" sz="4000" dirty="0"/>
          </a:p>
        </p:txBody>
      </p:sp>
      <p:sp>
        <p:nvSpPr>
          <p:cNvPr id="104449" name="Rectangle 1"/>
          <p:cNvSpPr>
            <a:spLocks noChangeArrowheads="1"/>
          </p:cNvSpPr>
          <p:nvPr/>
        </p:nvSpPr>
        <p:spPr bwMode="auto">
          <a:xfrm>
            <a:off x="310242" y="888555"/>
            <a:ext cx="8098093" cy="12926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Dependence measures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Covariance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C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 Correlation </a:t>
            </a:r>
            <a:endParaRPr kumimoji="0" lang="en-CA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450" name="AutoShape 2" descr="data:image/png;base64,iVBORw0KGgoAAAANSUhEUgAAAV0AAAAiCAIAAABz6Z1AAAAAAXNSR0IArs4c6QAAAARnQU1BAACxjwv8YQUAAAAJcEhZcwAAFiUAABYlAUlSJPAAABZsSURBVHhe7Z0HXBXHFocRNZioIBpjiYggKk1FLLHQBbEg0gQBURGNibGkGRUbKpZoYuyiIjYsIO3SOwhoDFakiAoqNrAgKhgb5f33zrJZb1kuouTx3n5vf5uZs7OzM2fOnDmzd+U1e1HzRo6Hh4eHhTz9Xx4eHp5aeL/Aw8MjCu8XeHh4ROH9Ag8Pjyj8e8cmwMnklOrqmmbNmpGssZkJk+bhaRA1NTFRMRUVFcJkjby8vIPTRKT5eKEJUF1d7euze+8un6CAwOTERFrKw/MhOHPqNBaesKBgQXBITXUNEf5r8cKjhw9zs3NNRprS+X+J9NS0G4WFU6e7y/0XL8CpScm+u3b7BwXQ+XeB1ziZnGpqbkbnmwJYmlKTUhD1IIHwB8sUfUE2cFd4qODNmzdIYH0jt+fl5j4rezrMYAQpI5Empyt2qFivyYJuPnjwgNwIFZFEUMAJOwc7+ebNhUVEcXVwsnWwd5jkiPS/Ey9k/nmmR6dubRXb0vlaqlhgCAFbXk3LaKE0qiqpwpWVlSgpvK+KviCESACpysDYcM9On907d9GXPxrkcdzQResDOjJYV6/g+nU6XwvkbA0AIicS4dMoiPCDQNfICaYxXVpObt3qNXt27ooMD6fzQlAAw4eSaDxpNrkFZ+r+SrpTIPPMmfCQUHcXN7naKt++eWtuaBobHUPnxcBd37jPRMyFBLJ4EGpjKgSkGAFZ0gDxSw2EVMgNXVRYGKHikUOHM9LSaCXUjiDObH2Sq8ImC69WV6WlpJIogC4hJ5eSmOQxxR1X6TwHiBca+SiveqWtq7Nt905xOdrT4fMOpGFgvO0EyHMLr2rpaBMJuVpR/Zp9I/uITorv+EVHUpgwydWZfVVHV4fIlZWVFy3zhDD97J8KCgpxqYlMsQ9+kK5xY2YxUlq/ohJjbe1tRYQ4UK3rVLcZ33yNhIgcFXbu0pnUTKioes1uxqeffdZfTy+7IJ99Y0OOhUsX01VLJzIhhhRGT0cYGT6vfMncTg6MSM9eGm3atCHlldopLV6+FPLFy5cQCeimooI1DTWgR8iWV/7T9wNHD3fp2iUt8zQjYR+/b908eOhXz97+jbTIiCgqKhJjIweu6g8eRC61adt25rezmEsNPESeKxG2JWDobWqHHkpgJgJQ66lOlFNbMo6+ICfXq3fvqIQ4CA8eP2LrYMfUhoTF6FFzf5jPSNgHHnTwmD9J/wt+YdkqL3NLC3GbwAHh0zcvdPvqom9wHEzrz1w8C40sXuaJAtAsU17akXwqjSgItYmoYO+h/ZZjR2/ZtR31MJe2+uwwtxwlS83vfaByNIa0CtMDWRgoDvQI2bHjxxkYG0kcLRzS/EJQRGjHjh0vXc0RkeNA/agZ0wCP27xzG1MzhJBM83CHR0CaKd/wA49AhVEJ1HKNvqBrpA04ih7eg8Ih33vQjyks0S+QSvYfPYzCevoDnr2h5jA5MCu0dXR2+u5GATJS4n4Bt6PYeJsJuMQIyXGj+LaaujrmCVuYcjodNQAYDKMicmCG9NHUXLXOG88SudTAAxXKbglsv0COtRvX40YtbS3cwpajHvgvy7Fj9h0+gKpIDSJ+AUfW1dwOHTqERkcwEuZg+4XG3keUlZYe8N1nY2/XXNImB8IWLVrYO1JvRGMio4kQcdGShZ5LvZYvXeWFArLsRQcPHTJQ6O+3b97KfnWfdfHS7m07du/3xRqLephL7jM9sDv1P0iZ40cCj2O6jOcii54CCE3NR86eNwdxIHpKCsgCCh/af9DO0QGLAy1iQR431moc0gd8/UjAiQDSxd5x5Vrv7Xt91HuqM+35IKBTVIW1KkWatAF83rEjFO7o7HSjoJBclQapBI6765ddL124uN93H5H7HzgkCAnzP3Fsqoc7CqBmIhcBtxsaG0WECU6fOkWLhKDjh/wOINi0m2hPi4Sw7YRICNDtVOfJmIE/LfoFz2Ls5INA1MKkAdsSvps/l9sSnFydcb6Sd+XPU6eJhHD0sH9GWnqgIHjSZBdUJa3NGr17jbYaG3D0GPduorH9QsCxgDu37xibSX2Dgv5Y2U5AIjoi8nTGqbdv3/ZWUUfkY+NgRwrIAnQ9Ufj6JEoQwag4Nyd3+uSpG7Zs6vjFF0TCgIeaj7I4uG8/tmi0qFGABaQkJuNsZGpy/949+Wb1GI7zmefCQ8KshbqSBmJjnDHBjh8+go20yVADaP6nRQs+rKFLhHgigA6eTE5FYpjBiPy8PCLkRklJaZz1eCTg0WC+cdGxa1auDo0O76OlSQpwAE2q9lDFuLPtHukTxwMRQsMwaJEQ6AHeConI8AjGZ2FrPsXJBXEH5g+RfDwYLaGFxBIMTYyLbt4SaSebTp07IwRAIjIsnOljUMCJ72fP/SvrPPwLkXCALh/3P/r44SM6LwnJj6+urC59/DgsKHTTrxsxKmzvhaaXFBfv2rbjp7nfXzh3nq19+i1OVXVVJV0eNxIh6T8Kn/0rU1tXp4daD1JAIoiRXNwmIxEpCNfX6ucfeHTkKHNySXaIW4VPPfdXJhLF94unOrl+O/e7r4YNFV5/B9iHxWjLops3q1kvchqBu7fv2FtRUxd28GW3bqcyMohcFi5euIBIAWZE5yUBTTpPdkVix9bta7xWI7j4Zs7sRnAKgHmKr8/uBw8eIKE3QO/ho8fMTOBmknD44NFSEhJnuE07fSGzm4oKucQNGUosp2zLzL6cnZudM81jOp1nQezkzevX5IUl7nKd6IRN6xKv5cLrHxdGS2xLUFXrwbE+4ZaJkyhfhoCaKDM+Nm7qJNfzuZeZMIQbMwtzjV4auTk5dF4SEvwCJnNsTPSQfgN3bd/x+vVrzKtZ7jOIa8AMT4xPsDQe+cknn1hNsDYcPGzurNlY0nFp9XIvPU1dpZaftW3RaqjeIJSvrqpSbPEpJH01tNwcKe2jG39mnMIukcMdAvR8kpsLErGR0Tv2+gwdMZy7vEQQFFjb2SCREBePZsOLzflh3vSvZ5Cr4qiqdofvePTgIZ0XowY+Q7aDvkE6MD7oBy7zoN/+rl27QoIux6YkGBgZkgJ1ghoQL2j01qhTMy5TKQ+LCQYLnPfj9++hyfeDMgA08uy5/Cv5xPqHDBsal5rIzARuvho+jPyauG712oL7RcrKykQuC33798vOymI/6PLFS23atu3a7Us6zwJ7HNpOYuNgJzB1SDxXLJOxnQ2EsYSN637tUmsJ0JK0nxIJCAPbd+hQWFAQHxMHf+f588LopHhESfTlusAjevXpfTX/KoePlmAl61evmWht9+PCn9G+hUs9167yPnb4SHrqSdSyb/dem9FWv23d7DFrJobt+duXhQWFbo4u6N7SlSsuX8tzcpmEGnb57aE2gc2bh0QK+vbrm1OY73/iOOQV5eVFt4p6qKsJn8OFsalJ7z69r129drPwxvuNEO4iSyXcqpONvZaOFramHLOiXfv2OBfdukWy4liamrdprlDnga0KfYN0xo8aC4+p2PKzdavWMMaKBterp/D3Su3a1XmLiZkpNIlE6ePSRnMKGSfTqBWieSujIcPz867QUmEf6VRdoKTrVDckEPEVXBP9FZYbNXU1uPhbN+ihhN3m5eYpK7cjWRHwIBehnSTExv/+68ZHDx9u2bW90RRlZTGGWILfHt8vZbYENM95MrVwYl/mtWT57HlzjEy5wkYRUDksJzvrMjwSLRJDtP/Pnj1bu9JbUUkJITeyaEFgWBD2WtiXvvz75ca161W6qzBRffMWzUcYjogIEyTHJ+FhKDxmvBXkgpBQUiAqItLKxpoJb4qLS3DGsJGsNBBEbf5tE4JepEODQ+B0iLy+jBtv1U65HZbKzz/viLCQW9fEbm7cuEmy4mA9L696Vefhe3g/fYN0IuOjn1e+fPb2b8/lS6E1WopQoz49fVBSgt7RGSlgSvyx4fcvOlM/WIYFhz4ooeJ5bnALmsENhz0RDIyNqF8NKl9mXr7A/mkN93KsUWzwiBlu7uaWFkiHnggmQhlRVaMM7EpeLsmCB8UlHD503ITxRJNnz2SGRIXL6BSIKrihi0onMiFG3BLIEJC0NFymUGHg0oWe8AjuMz24bVscMi84eip64d7dezh3U+nGPGncBGvEAsjeLiqCG4bS2Y0g6du3i8h42zs6YE8bGRaOkAx9u3DunK3DP2+Ai+9RlXMHPLhr906fnKxsW3s75fbKiO6yLlykr9WXZnLt21PfO2AHUedgtxNGqoViHwgxoAZZkGWPBwtAsRYtWnh8M/Na/lUiDAoMWvzzQhmnDbSEseCOrlEGLjsuJjYqMXa4wYjHjx6Fh4bR16SD/SDWee5jjNkourR0iC50+upic6SkpEiEuDE1KZmkOYBTGKjdD80mr5kEoWF1eiI2ZOGB3ZMsVHr//n34BWm6hQUrKSkhscJ7JVpNhNxUV1aK6ETicTI5hb5BCsRgKEuYNYOxhODAIM8FdVhCW0VKpZraWrPnzqmvUwDK7ZShHw7vI6oFhPo4v30j4eNohBIkIe4Xyp48Id1AP20c7BD/wzUkJySaW1pq135HBPoP0MMZWwmSFQeVbN20OUoQ4XfkoE6/viRkEISE4QIpUC+g6BuFhdCdbt++tEg6T8vKcO4sXFolAiXKgiwWzAx5p86d/fwPkjRcuEYvDRnHGHrW0x9QJmyzNBCBb9+8LSY5Hmbn7EaFyuGhAm5rA8tWeYlEQOIH6qRLSwFPYR40wc5WQaEVEkLN1Ij/GCQCdGg3bsLmndsQojpMchwwUD8vJzc6PIK+LAM3hUEfM5RQKXZSz54+labbW7eKYJNYz+DFaFFdyLdoIaITiQfH724EdJYkENMxlhATGaWmrs5tCdip4Tz4qyHyzWVyZCKUPS3r0rULhxMUvaDSvTvO169dL3/+nEgAxhgdUFWV8CPC7aLbOMNDM92wmmCNc4QgHG5Pt68uu3uKioq9evcmwyYOnoL9dlR4pCAuCi3GjeS9Kxa9SkmTDU1ijE8iSQnUPzHCUtlMvu7JVlb2FOfOXbuQrDgek6eJrAYSj7EyrKWMTpAwNTfDGX3Z8tsmFVVK+bKA8vALT4VtlkhYUPDkic6YwCR+merhjjANnjrzzF+kgDTQGCifmzpjIlQCSBodNDYzQaLkfvGl8xe5d5Ho14wp7hOdHTGjSCWjx42BXBAqwCVSpk6Kbgr9Qu1Qwkh6avSEX5BmLecyz+JsZEo1UnZoXXBCF5UOUwYJxhIQCXZX5Yqp0RHE0UgYmRjjFiKsF7AcrEl0RhKiTe/UuZODE/XL/6WLl4gEbN+81XvFqk5dOtk7TrySm1tdRY8Q2nf3zh04Y6wJTPsQFIwaY4k1Pzc7hyz4DDAoWPMtSX4B6oiPiTtxPIB6GVurrBGGBhajLfOv5IcG/fONNwFL5ZB++hOtbf9+8Tctehe0LTGOWtYMjYyIhJunT57grKmpRbLi+PkfqKh6VecRm5JA3yAdEQNF3wOOHEtOSFLtwfXzLRvMzL79+0m0dUhuFN5Y7rns+t2bzASGSsmONCw4VPyWj4FoH6uqprtNU+up/lnr1rRIjJLi4mkubsrt27tOcSPmhGaT32gEIaFFN6W+EhaBLDx9NOmPHVBJD3U14vclcvUK9WYUfoExvEZDoiVg98H9Qz7uIjMCE41I6gVuh+VwB0eiX0FANes3bXzxosLVwWnB4oX99PrHREbn5uQKYiMxVPv8Dyz84Wd3l8mjrcYpKildOn++8m1VZvZF7JDo+4VrhZW1NSb5qDGjxRWtpaMVFHAC/Wcuea9YSb09vnkLO08dXd31q9d4rlgGOcqs8/J+9Yr6nvxX77VpKamDhgzGuie8SS7r/IUruXk47ty+LfK5C7q9duVqnBNi4zt36ZKfn49H1PnesajoNlZUVXWp4/HPC8L6g76gDUyXT6VnZKSlN8PGVtiigmsFcIhIdJc5XkBf+mj28dm2EzUzk/9kUnJ0VEzh9evkU1Eojf4RHoGYl3dGGvVxxNbf/3hYUjJg0MAxVmN7amhQVz8Q6CB0fvfOXaTRvDVeq4jCISwvr0CogsH6dh71Mlsc3IvJnJN1OSc7x9bBPiM1zVD4gh2DfuSQPxLw/vNnz9HW0TEZaUYiCA6ysy5jKOGD6Dz1SqsHNsj3797r1v2djyBgJ9jdHDt8BOnsrKycy5frtJMGQltC7QdsGSfT04U7AmIM+XlXyIRXleIX4mNiz/6VCZWS7K5tO9DapStXkKyM4PbrV6/Nnj+Xww9K+DoKG4+AsOC4qOgIQQT2qPArcArE+Fq2bPnb1j9gxKfSMh6UlBgZm0Qnx4lHldZ2E04EBC5a5knna0E7NLW1sV2EF1CvHbYeamowJv1B+sNGDEOLESMQObVDkZczMDIYYTiCDBV7qTEeaRYoCN66aQsWGRG/wLy/WCz8xzaoExCJNFAAgRlWDPG+fChIF0iTmCxBo7cG5GjDp59+SotkAONy/dq19NSTmCpE8rj0SZs2rRGR4UCWWTDR+Wq5amgSB5E8fVL2YZ0CAZ1S6a7C9JEAoaJiWxt7WxwkS+RsIMT+Agf5QNPAhA7xHj58hBkOQ0IB6IfUTy5Jgx5Kk3cWf/LT+IF9fiJTCLMUdZJIqk4j+VBQGmjGsgT8rxZNbS1iCa1aUW9kxIFDKX1cqtxeefGyJTVyRCGyriUM8NEF1wsG6OvTeUlw/f0FaA1niU6FUSLVyfrw6uXL4QO/mvvDfPeZHrSoAViamHsKf0Ol8+8Leqqp2nPnvj3mo6gfxv7bkPj3F9DmmVOnKykpbdq+hRY1HWA/GDvm9cf7UVNd06a5QnnlK/a7NwThY0daCmKjyG+cBDxuwfwfsdKm/JnOsUj+F4Kh37tr9xEpf3qjThCbhwUFHw48xp6nX0/zKC8v9w88JqJ8Wf/+AjQoTYl4DIHOy4xCq1ZOzpPCgt7/qwSGe3fulj5+zP0hsIwcPnBw6PDhprULb5MAQ+Pk4hwSGISogRb934P5n34y3cHJ0cxiJC0SAkPFFgaBZEpi3b+S/m8Da4mNipk+cwa3R25s34kR+v6Xn3A+4OtHi94LWMDCHxcs8VomzXPJzvmz57w8l/+4cMHH20R8JCxGj3Ke4rpj87aGO9n/DbDfDgsO+WXpInGrUO/ZE/sR5o+y/H9C4ibXKZPr/AdHje0XgIKCwg5fH0RHly9l0aL6A89i62DH/mjq/YCm5n3z3YbNv/cf0J8WNR2ghDUb1j9//vyo8OVck+OPDb+tXu71HhMVo7bkl0VTJlEfZTCcyzwLo/fx26ujK+FNO3Q167tvkZg7a3ZTcg3C/fralau9V6wU5mUlNTF5ztffhp4IovNCIGndurX3hnV1rqb/gl8AX3brJoiNfFL65Arr4/n6Yi/8w7UNBOayduOvzB/Aa3JggH0P+kGfdL7pMP+n77V1dfQHDaTz9WTI0KHWdjbUX3CpHbcXFS+SMqgfrei8GBjiHXt9sH9ueIzZaDSTp16L6ukPwD6XFslGM3l5I1MTGwf7Cfb//IECM/OR/ieOyxIX838nvgmQkpjk67NHb4D+6zevsFSSz9Lpazw8DaGmZoXnstLS0jLh9zs29nYThX+QgvcLTYCTySkVFRXEF7Rs+Ym5pQXvF3g+DFL+/yN4v8DDwyNKk9lo8fDwNBq8X+Dh4RGF9ws8PDzvIif3HxsrZraMtNcAAAAAAElFTkSuQmCC"/>
          <p:cNvSpPr>
            <a:spLocks noChangeAspect="1" noChangeArrowheads="1"/>
          </p:cNvSpPr>
          <p:nvPr/>
        </p:nvSpPr>
        <p:spPr bwMode="auto">
          <a:xfrm>
            <a:off x="31750" y="35877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770636"/>
              </p:ext>
            </p:extLst>
          </p:nvPr>
        </p:nvGraphicFramePr>
        <p:xfrm>
          <a:off x="2376792" y="1338219"/>
          <a:ext cx="5065330" cy="48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215640" progId="Equation.KSEE3">
                  <p:embed/>
                </p:oleObj>
              </mc:Choice>
              <mc:Fallback>
                <p:oleObj name="Equation" r:id="rId2" imgW="2273040" imgH="2156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792" y="1338219"/>
                        <a:ext cx="5065330" cy="481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574220" y="2261507"/>
          <a:ext cx="7834115" cy="102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14520" imgH="431640" progId="Equation.KSEE3">
                  <p:embed/>
                </p:oleObj>
              </mc:Choice>
              <mc:Fallback>
                <p:oleObj name="Equation" r:id="rId4" imgW="3314520" imgH="43164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0" y="2261507"/>
                        <a:ext cx="7834115" cy="1020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 descr="4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8672" y="930730"/>
            <a:ext cx="1653700" cy="3813908"/>
          </a:xfrm>
          <a:prstGeom prst="rect">
            <a:avLst/>
          </a:prstGeom>
        </p:spPr>
      </p:pic>
      <p:pic>
        <p:nvPicPr>
          <p:cNvPr id="12" name="Рисунок 11" descr="4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501" y="3248924"/>
            <a:ext cx="2969011" cy="135615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4744638"/>
            <a:ext cx="113137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3.3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Variance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Covariance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8"/>
              </a:rPr>
              <a:t>http://www.utstat.toronto.edu/mikevans/jeffrosenthal/chap3.pdf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1800" i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Some content of this slide is taken from  </a:t>
            </a:r>
            <a:r>
              <a:rPr lang="en-CA" sz="1800" i="1" dirty="0">
                <a:latin typeface="Calibri" pitchFamily="34" charset="0"/>
                <a:cs typeface="Calibri" pitchFamily="34" charset="0"/>
                <a:hlinkClick r:id="rId9"/>
              </a:rPr>
              <a:t>https://en.wikipedia.org/wiki/Covariance</a:t>
            </a:r>
            <a:r>
              <a:rPr lang="en-CA" sz="1800" i="1" dirty="0">
                <a:latin typeface="Calibri" pitchFamily="34" charset="0"/>
                <a:cs typeface="Calibri" pitchFamily="34" charset="0"/>
              </a:rPr>
              <a:t> ,</a:t>
            </a: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  <a:hlinkClick r:id="rId10"/>
              </a:rPr>
              <a:t>https://en.wikipedia.org/wiki/Correlation_and_dependence</a:t>
            </a:r>
            <a:endParaRPr lang="en-CA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/>
          <a:lstStyle/>
          <a:p>
            <a:pPr algn="ctr"/>
            <a:r>
              <a:rPr lang="en-US" sz="4000" b="1" dirty="0"/>
              <a:t>Probability review.  </a:t>
            </a:r>
            <a:r>
              <a:rPr lang="en-CA" sz="4000" b="1" dirty="0"/>
              <a:t> Properties of variance  </a:t>
            </a:r>
            <a:r>
              <a:rPr lang="en-CA" dirty="0"/>
              <a:t>  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1512" y="4328894"/>
            <a:ext cx="120804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3.3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Variance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Covariance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http://www.utstat.toronto.edu/mikevans/jeffrosenthal/chap3.pdf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2800" i="1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i="1" dirty="0"/>
              <a:t>Some content of this slide is taken from  </a:t>
            </a:r>
            <a:r>
              <a:rPr lang="en-CA" i="1" dirty="0">
                <a:hlinkClick r:id="rId3"/>
              </a:rPr>
              <a:t>https://en.wikipedia.org/wiki/Variance</a:t>
            </a:r>
            <a:r>
              <a:rPr lang="en-CA" i="1" dirty="0"/>
              <a:t> </a:t>
            </a:r>
            <a:endParaRPr lang="en-CA" i="1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524107" y="1187450"/>
                <a:ext cx="11117766" cy="2992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CA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CA" sz="3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  <m:r>
                      <m:rPr>
                        <m:sty m:val="p"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CA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0,  </m:t>
                    </m:r>
                    <m:r>
                      <m:rPr>
                        <m:nor/>
                      </m:rPr>
                      <a:rPr lang="en-CA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CA" sz="3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CA" sz="3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const</m:t>
                    </m:r>
                  </m:oMath>
                </a14:m>
                <a:r>
                  <a:rPr lang="en-CA" sz="3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ant</a:t>
                </a:r>
                <a:br>
                  <a:rPr lang="en-CA" sz="36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CA" sz="3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CA" sz="3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sz="3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CA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CA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3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107" y="1187450"/>
                <a:ext cx="11117766" cy="2992438"/>
              </a:xfrm>
              <a:prstGeom prst="rect">
                <a:avLst/>
              </a:prstGeom>
              <a:blipFill>
                <a:blip r:embed="rId4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space.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1432268" y="1678945"/>
                <a:ext cx="9975430" cy="304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</a:rPr>
                  <a:t>We toss the coin twice. What is the elementary outcome space?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uk-UA" sz="2400" dirty="0">
                    <a:effectLst/>
                    <a:latin typeface="Calibri" panose="020F0502020204030204" pitchFamily="34" charset="0"/>
                  </a:rPr>
                  <a:t> </a:t>
                </a:r>
                <a:endParaRPr lang="en-CA" sz="2400" dirty="0">
                  <a:effectLst/>
                  <a:latin typeface="Calibri" panose="020F0502020204030204" pitchFamily="34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24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CA" sz="2400" i="1" dirty="0">
                  <a:effectLst/>
                  <a:latin typeface="Cambria Math" panose="02040503050406030204" pitchFamily="18" charset="0"/>
                </a:endParaRPr>
              </a:p>
              <a:p>
                <a:pPr marL="342900" marR="0" indent="-342900">
                  <a:spcBef>
                    <a:spcPts val="0"/>
                  </a:spcBef>
                  <a:spcAft>
                    <a:spcPts val="0"/>
                  </a:spcAft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CA" sz="24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CA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CA" sz="2400" dirty="0">
                  <a:effectLst/>
                  <a:latin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sz="2400" dirty="0">
                    <a:effectLst/>
                    <a:latin typeface="Cambria Math" panose="02040503050406030204" pitchFamily="18" charset="0"/>
                  </a:rPr>
                  <a:t>= 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{'</a:t>
                </a:r>
                <a:r>
                  <a:rPr lang="en-CA" sz="2400" dirty="0">
                    <a:effectLst/>
                    <a:latin typeface="Cambria Math" panose="02040503050406030204" pitchFamily="18" charset="0"/>
                  </a:rPr>
                  <a:t>coin is not tossed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', '</a:t>
                </a:r>
                <a:r>
                  <a:rPr lang="en-CA" sz="2400" dirty="0">
                    <a:effectLst/>
                    <a:latin typeface="Cambria Math" panose="02040503050406030204" pitchFamily="18" charset="0"/>
                  </a:rPr>
                  <a:t>coin tossed 1 time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', '</a:t>
                </a:r>
                <a:r>
                  <a:rPr lang="en-CA" sz="2400" dirty="0">
                    <a:effectLst/>
                    <a:latin typeface="Cambria Math" panose="02040503050406030204" pitchFamily="18" charset="0"/>
                  </a:rPr>
                  <a:t>coin tossed 2 times</a:t>
                </a:r>
                <a:r>
                  <a:rPr lang="en-US" sz="2400" dirty="0">
                    <a:effectLst/>
                    <a:latin typeface="Cambria Math" panose="02040503050406030204" pitchFamily="18" charset="0"/>
                  </a:rPr>
                  <a:t>'}</a:t>
                </a:r>
                <a:endParaRPr lang="en-CA" sz="2400" dirty="0">
                  <a:effectLst/>
                  <a:latin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D</m:t>
                    </m:r>
                    <m:r>
                      <a:rPr lang="en-CA" sz="240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Ω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is</m:t>
                    </m:r>
                    <m:r>
                      <a:rPr lang="en-CA" sz="24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>
                        <a:effectLst/>
                        <a:latin typeface="Cambria Math" panose="02040503050406030204" pitchFamily="18" charset="0"/>
                      </a:rPr>
                      <m:t>empty</m:t>
                    </m:r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</a:rPr>
                  <a:t>.</a:t>
                </a:r>
                <a:endParaRPr lang="en-CA" sz="2400" dirty="0"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2268" y="1678945"/>
                <a:ext cx="9975430" cy="3046988"/>
              </a:xfrm>
              <a:prstGeom prst="rect">
                <a:avLst/>
              </a:prstGeom>
              <a:blipFill>
                <a:blip r:embed="rId2"/>
                <a:stretch>
                  <a:fillRect l="-978" t="-1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7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Probability review.  Properties of covariance and correlation </a:t>
            </a:r>
            <a:r>
              <a:rPr lang="en-CA" sz="4000" b="1" dirty="0"/>
              <a:t>  </a:t>
            </a:r>
            <a:r>
              <a:rPr lang="en-CA" dirty="0"/>
              <a:t>  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3021" y="776840"/>
            <a:ext cx="403347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u="sng" dirty="0">
                <a:latin typeface="Calibri" pitchFamily="34" charset="0"/>
                <a:cs typeface="Calibri" pitchFamily="34" charset="0"/>
              </a:rPr>
              <a:t>Covariance</a:t>
            </a:r>
          </a:p>
          <a:p>
            <a:r>
              <a:rPr lang="en-CA" sz="2400" dirty="0">
                <a:latin typeface="Calibri" pitchFamily="34" charset="0"/>
                <a:cs typeface="Calibri" pitchFamily="34" charset="0"/>
              </a:rPr>
              <a:t>1. </a:t>
            </a:r>
            <a:r>
              <a:rPr lang="en-CA" sz="2400" dirty="0" err="1">
                <a:latin typeface="Calibri" pitchFamily="34" charset="0"/>
                <a:cs typeface="Calibri" pitchFamily="34" charset="0"/>
              </a:rPr>
              <a:t>Additivity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 in each argument</a:t>
            </a:r>
            <a:r>
              <a:rPr lang="en-CA" sz="3200" dirty="0">
                <a:latin typeface="Calibri" pitchFamily="34" charset="0"/>
                <a:cs typeface="Calibri" pitchFamily="34" charset="0"/>
              </a:rPr>
              <a:t> 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392113" y="1727504"/>
                <a:ext cx="6907212" cy="684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3" y="1727504"/>
                <a:ext cx="6907212" cy="68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39" name="Object 3"/>
              <p:cNvSpPr txBox="1"/>
              <p:nvPr/>
            </p:nvSpPr>
            <p:spPr bwMode="auto">
              <a:xfrm>
                <a:off x="283021" y="2411717"/>
                <a:ext cx="5704933" cy="703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CA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2. 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Symmetry</m:t>
                          </m:r>
                          <m:r>
                            <a:rPr lang="en-CA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  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67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21" y="2411717"/>
                <a:ext cx="5704933" cy="703262"/>
              </a:xfrm>
              <a:prstGeom prst="rect">
                <a:avLst/>
              </a:prstGeom>
              <a:blipFill>
                <a:blip r:embed="rId3"/>
                <a:stretch>
                  <a:fillRect l="-2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83021" y="3188831"/>
                <a:ext cx="756925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400" dirty="0">
                    <a:latin typeface="Calibri" pitchFamily="34" charset="0"/>
                    <a:cs typeface="Calibri" pitchFamily="34" charset="0"/>
                  </a:rPr>
                  <a:t>3. Scalability in each argument: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</m:fName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4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cov</m:t>
                        </m:r>
                      </m:fName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  <a:p>
                <a:r>
                  <a:rPr lang="en-CA" sz="2400" dirty="0">
                    <a:latin typeface="Calibri" pitchFamily="34" charset="0"/>
                    <a:cs typeface="Calibri" pitchFamily="34" charset="0"/>
                  </a:rPr>
                  <a:t> 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" y="3188831"/>
                <a:ext cx="7569252" cy="830997"/>
              </a:xfrm>
              <a:prstGeom prst="rect">
                <a:avLst/>
              </a:prstGeom>
              <a:blipFill>
                <a:blip r:embed="rId4"/>
                <a:stretch>
                  <a:fillRect l="-1208" t="-5882" r="-6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40" name="Object 4"/>
          <p:cNvSpPr txBox="1"/>
          <p:nvPr/>
        </p:nvSpPr>
        <p:spPr bwMode="auto">
          <a:xfrm>
            <a:off x="728663" y="4310063"/>
            <a:ext cx="4814887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en-C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42" name="Object 6"/>
              <p:cNvSpPr txBox="1"/>
              <p:nvPr/>
            </p:nvSpPr>
            <p:spPr bwMode="auto">
              <a:xfrm>
                <a:off x="283021" y="4048125"/>
                <a:ext cx="6629400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67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021" y="4048125"/>
                <a:ext cx="6629400" cy="606425"/>
              </a:xfrm>
              <a:prstGeom prst="rect">
                <a:avLst/>
              </a:prstGeom>
              <a:blipFill>
                <a:blip r:embed="rId5"/>
                <a:stretch>
                  <a:fillRect l="-1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8725272" y="842154"/>
            <a:ext cx="2202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u="sng" dirty="0">
                <a:latin typeface="Calibri" pitchFamily="34" charset="0"/>
                <a:cs typeface="Calibri" pitchFamily="34" charset="0"/>
              </a:rPr>
              <a:t>Correlation </a:t>
            </a:r>
            <a:endParaRPr lang="en-US" sz="32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096001" y="1418083"/>
            <a:ext cx="58129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dirty="0">
                <a:latin typeface="Calibri" pitchFamily="34" charset="0"/>
                <a:cs typeface="Calibri" pitchFamily="34" charset="0"/>
              </a:rPr>
              <a:t>Same as for covariance, except </a:t>
            </a:r>
          </a:p>
          <a:p>
            <a:pPr fontAlgn="base"/>
            <a:r>
              <a:rPr lang="en-CA" sz="2400" dirty="0">
                <a:latin typeface="Calibri" pitchFamily="34" charset="0"/>
                <a:cs typeface="Calibri" pitchFamily="34" charset="0"/>
              </a:rPr>
              <a:t> 3. Scaling invariance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43" name="Object 7"/>
              <p:cNvSpPr txBox="1"/>
              <p:nvPr/>
            </p:nvSpPr>
            <p:spPr bwMode="auto">
              <a:xfrm>
                <a:off x="6718300" y="2333625"/>
                <a:ext cx="4568825" cy="703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CA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fName>
                        <m:e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1674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8300" y="2333625"/>
                <a:ext cx="4568825" cy="703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0" y="4890533"/>
            <a:ext cx="121920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spc="-60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spc="-60" dirty="0">
                <a:latin typeface="Calibri" pitchFamily="34" charset="0"/>
                <a:cs typeface="Calibri" pitchFamily="34" charset="0"/>
              </a:rPr>
              <a:t>3.3 </a:t>
            </a:r>
            <a:r>
              <a:rPr lang="ru-RU" sz="2400" spc="-60" dirty="0" err="1">
                <a:latin typeface="Calibri" pitchFamily="34" charset="0"/>
                <a:cs typeface="Calibri" pitchFamily="34" charset="0"/>
              </a:rPr>
              <a:t>Variance</a:t>
            </a:r>
            <a:r>
              <a:rPr lang="ru-RU" sz="2400" spc="-6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spc="-60" dirty="0" err="1">
                <a:latin typeface="Calibri" pitchFamily="34" charset="0"/>
                <a:cs typeface="Calibri" pitchFamily="34" charset="0"/>
              </a:rPr>
              <a:t>Covariance</a:t>
            </a:r>
            <a:r>
              <a:rPr lang="ru-RU" sz="2400" spc="-6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spc="-60" dirty="0" err="1">
                <a:latin typeface="Calibri" pitchFamily="34" charset="0"/>
                <a:cs typeface="Calibri" pitchFamily="34" charset="0"/>
              </a:rPr>
              <a:t>and</a:t>
            </a:r>
            <a:r>
              <a:rPr lang="ru-RU" sz="2400" spc="-6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spc="-60" dirty="0" err="1">
                <a:latin typeface="Calibri" pitchFamily="34" charset="0"/>
                <a:cs typeface="Calibri" pitchFamily="34" charset="0"/>
              </a:rPr>
              <a:t>Correlation</a:t>
            </a:r>
            <a:r>
              <a:rPr lang="en-US" sz="2400" spc="-60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spc="-60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400" spc="-60" dirty="0">
                <a:latin typeface="Calibri" pitchFamily="34" charset="0"/>
                <a:cs typeface="Calibri" pitchFamily="34" charset="0"/>
                <a:hlinkClick r:id="rId7"/>
              </a:rPr>
              <a:t>http://www.utstat.toronto.edu/mikevans/jeffrosenthal/chap3.pdf</a:t>
            </a:r>
            <a:r>
              <a:rPr lang="en-CA" sz="2400" spc="-6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1800" spc="-60" dirty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CA" sz="1700" spc="-60" dirty="0">
                <a:latin typeface="Calibri" pitchFamily="34" charset="0"/>
                <a:cs typeface="Calibri" pitchFamily="34" charset="0"/>
              </a:rPr>
              <a:t>Some content of this slide is taken  from  </a:t>
            </a:r>
            <a:r>
              <a:rPr lang="en-CA" sz="1700" spc="-60" dirty="0">
                <a:latin typeface="Calibri" pitchFamily="34" charset="0"/>
                <a:cs typeface="Calibri" pitchFamily="34" charset="0"/>
                <a:hlinkClick r:id="rId8"/>
              </a:rPr>
              <a:t>https://en.wikipedia.org/wiki/Covariance</a:t>
            </a:r>
            <a:r>
              <a:rPr lang="en-CA" sz="1700" spc="-60" dirty="0">
                <a:latin typeface="Calibri" pitchFamily="34" charset="0"/>
                <a:cs typeface="Calibri" pitchFamily="34" charset="0"/>
              </a:rPr>
              <a:t> ,  </a:t>
            </a:r>
            <a:r>
              <a:rPr lang="en-CA" sz="1700" spc="-60" dirty="0">
                <a:latin typeface="Calibri" pitchFamily="34" charset="0"/>
                <a:cs typeface="Calibri" pitchFamily="34" charset="0"/>
                <a:hlinkClick r:id="rId9"/>
              </a:rPr>
              <a:t>https://en.wikipedia.org/wiki/Correlation_and_dependence</a:t>
            </a:r>
            <a:r>
              <a:rPr lang="en-CA" sz="1700" spc="-60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Properties of covariance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825189" y="1443842"/>
                <a:ext cx="10995103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X be a normal random variable with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i="0" smtClean="0">
                        <a:effectLst/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i="0" smtClean="0">
                        <a:effectLst/>
                        <a:latin typeface="Cambria Math" panose="02040503050406030204" pitchFamily="18" charset="0"/>
                      </a:rPr>
                      <m:t>σ</m:t>
                    </m:r>
                    <m:r>
                      <a:rPr lang="en-CA" sz="2800" i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 Y = a + b X</a:t>
                </a:r>
                <a:r>
                  <a:rPr lang="uk-UA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CA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numbers</a:t>
                </a:r>
                <a:r>
                  <a:rPr lang="ru-RU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CA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8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 = </a:t>
                </a:r>
                <a:endParaRPr lang="en-CA" sz="2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sz="2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sz="2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sz="2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x-IV_mathan" sz="2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x-IV_mathan" sz="2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i="1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89" y="1443842"/>
                <a:ext cx="10995103" cy="3970318"/>
              </a:xfrm>
              <a:prstGeom prst="rect">
                <a:avLst/>
              </a:prstGeom>
              <a:blipFill>
                <a:blip r:embed="rId2"/>
                <a:stretch>
                  <a:fillRect t="-1075" r="-8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383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Properties of correlation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825189" y="1659287"/>
                <a:ext cx="10995103" cy="3539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Suppose, X and Y are random variables, taking values between </a:t>
                </a:r>
                <a:r>
                  <a:rPr lang="ru-RU" sz="2800" dirty="0">
                    <a:effectLst/>
                    <a:latin typeface="Calibri" panose="020F0502020204030204" pitchFamily="34" charset="0"/>
                  </a:rPr>
                  <a:t>-5 </a:t>
                </a:r>
                <a:r>
                  <a:rPr lang="en-CA" sz="2800" dirty="0">
                    <a:effectLst/>
                    <a:latin typeface="Calibri" panose="020F0502020204030204" pitchFamily="34" charset="0"/>
                  </a:rPr>
                  <a:t>and </a:t>
                </a:r>
                <a:r>
                  <a:rPr lang="ru-RU" sz="2800" dirty="0">
                    <a:effectLst/>
                    <a:latin typeface="Calibri" panose="020F0502020204030204" pitchFamily="34" charset="0"/>
                  </a:rPr>
                  <a:t>5. </a:t>
                </a:r>
                <a:r>
                  <a:rPr lang="en-CA" sz="2800" dirty="0">
                    <a:effectLst/>
                    <a:latin typeface="Calibri" panose="020F0502020204030204" pitchFamily="34" charset="0"/>
                  </a:rPr>
                  <a:t>Then the range of possible values of their correlation is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−25≤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𝑐𝑜𝑟</m:t>
                    </m:r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endParaRPr lang="x-IV_mathan" sz="2800" b="0" i="0" dirty="0">
                  <a:effectLst/>
                  <a:latin typeface="Calibri" panose="020F0502020204030204" pitchFamily="34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𝑐𝑜𝑟</m:t>
                    </m:r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x-IV_mathan" sz="2800" b="0" i="0" dirty="0">
                  <a:effectLst/>
                  <a:latin typeface="Calibri" panose="020F0502020204030204" pitchFamily="34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0≤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𝑐𝑜𝑟</m:t>
                    </m:r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x-IV_mathan" sz="2800" b="0" i="0" dirty="0">
                  <a:effectLst/>
                  <a:latin typeface="Calibri" panose="020F0502020204030204" pitchFamily="34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−5≤</m:t>
                    </m:r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𝑐𝑜𝑟</m:t>
                    </m:r>
                    <m:d>
                      <m:dPr>
                        <m:ctrlPr>
                          <a:rPr lang="x-IV_mathan" sz="28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x-IV_mathan" sz="2800" b="0" i="0"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x-IV_mathan" sz="2800" b="0" i="0">
                        <a:effectLst/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endParaRPr lang="x-IV_mathan" sz="2800" b="0" i="0" dirty="0">
                  <a:effectLst/>
                  <a:latin typeface="Calibri" panose="020F0502020204030204" pitchFamily="34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CA" sz="28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89" y="1659287"/>
                <a:ext cx="10995103" cy="3539430"/>
              </a:xfrm>
              <a:prstGeom prst="rect">
                <a:avLst/>
              </a:prstGeom>
              <a:blipFill>
                <a:blip r:embed="rId2"/>
                <a:stretch>
                  <a:fillRect l="-1109" t="-10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634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Function of random variable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472" y="845710"/>
            <a:ext cx="119285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>
                <a:latin typeface="Calibri" pitchFamily="34" charset="0"/>
                <a:cs typeface="Calibri" pitchFamily="34" charset="0"/>
              </a:rPr>
              <a:t>X – random variable</a:t>
            </a:r>
          </a:p>
          <a:p>
            <a:pPr algn="just" fontAlgn="base"/>
            <a:r>
              <a:rPr lang="en-US" sz="3200" dirty="0">
                <a:latin typeface="Calibri" pitchFamily="34" charset="0"/>
                <a:cs typeface="Calibri" pitchFamily="34" charset="0"/>
              </a:rPr>
              <a:t>g:</a:t>
            </a:r>
          </a:p>
          <a:p>
            <a:pPr algn="just" fontAlgn="base"/>
            <a:r>
              <a:rPr lang="en-US" sz="3200" dirty="0">
                <a:latin typeface="Calibri" pitchFamily="34" charset="0"/>
                <a:cs typeface="Calibri" pitchFamily="34" charset="0"/>
              </a:rPr>
              <a:t>Y=g(X)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X – discrete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r.v.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 P{X = x</a:t>
            </a:r>
            <a:r>
              <a:rPr lang="en-US" sz="32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} = p</a:t>
            </a:r>
            <a:r>
              <a:rPr lang="en-US" sz="3200" baseline="-25000" dirty="0">
                <a:latin typeface="Calibri" pitchFamily="34" charset="0"/>
                <a:cs typeface="Calibri" pitchFamily="34" charset="0"/>
              </a:rPr>
              <a:t>i</a:t>
            </a:r>
          </a:p>
          <a:p>
            <a:pPr algn="just" fontAlgn="base"/>
            <a:r>
              <a:rPr lang="en-US" sz="3200" dirty="0">
                <a:latin typeface="Calibri" pitchFamily="34" charset="0"/>
                <a:cs typeface="Calibri" pitchFamily="34" charset="0"/>
              </a:rPr>
              <a:t>EY=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Σg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(x</a:t>
            </a:r>
            <a:r>
              <a:rPr lang="en-US" sz="3200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) p</a:t>
            </a:r>
            <a:r>
              <a:rPr lang="en-US" sz="3200" baseline="-25000" dirty="0">
                <a:latin typeface="Calibri" pitchFamily="34" charset="0"/>
                <a:cs typeface="Calibri" pitchFamily="34" charset="0"/>
              </a:rPr>
              <a:t>i</a:t>
            </a:r>
          </a:p>
          <a:p>
            <a:pPr algn="just" fontAlgn="base">
              <a:buFont typeface="Arial" pitchFamily="34" charset="0"/>
              <a:buChar char="•"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X – continuous </a:t>
            </a:r>
            <a:r>
              <a:rPr lang="en-US" sz="3200" dirty="0" err="1">
                <a:latin typeface="Calibri" pitchFamily="34" charset="0"/>
                <a:cs typeface="Calibri" pitchFamily="34" charset="0"/>
              </a:rPr>
              <a:t>r.v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. with density f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0361" y="4996178"/>
            <a:ext cx="113292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2.6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One-Dimensional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Change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Variable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http://www.utstat.toronto.edu/mikevans/jeffrosenthal/chap2.pdf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567" y="1455964"/>
            <a:ext cx="10763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Объект 10"/>
          <p:cNvGraphicFramePr>
            <a:graphicFrameLocks noChangeAspect="1"/>
          </p:cNvGraphicFramePr>
          <p:nvPr/>
        </p:nvGraphicFramePr>
        <p:xfrm>
          <a:off x="6301922" y="3026228"/>
          <a:ext cx="3005364" cy="114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469800" progId="Equation.KSEE3">
                  <p:embed/>
                </p:oleObj>
              </mc:Choice>
              <mc:Fallback>
                <p:oleObj name="Equation" r:id="rId4" imgW="1231560" imgH="46980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922" y="3026228"/>
                        <a:ext cx="3005364" cy="11463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541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Statistics review. Sample </a:t>
            </a:r>
            <a:r>
              <a:rPr lang="en-US" sz="4000" dirty="0"/>
              <a:t> 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9138" y="672696"/>
            <a:ext cx="9517674" cy="2630942"/>
          </a:xfrm>
        </p:spPr>
        <p:txBody>
          <a:bodyPr>
            <a:noAutofit/>
          </a:bodyPr>
          <a:lstStyle/>
          <a:p>
            <a:pPr algn="just" fontAlgn="base">
              <a:buNone/>
            </a:pPr>
            <a:r>
              <a:rPr lang="en-US" sz="3200" dirty="0"/>
              <a:t>Collection of values of random variable.  </a:t>
            </a:r>
          </a:p>
          <a:p>
            <a:pPr algn="just" fontAlgn="base">
              <a:buNone/>
            </a:pPr>
            <a:r>
              <a:rPr lang="en-US" sz="3200" dirty="0"/>
              <a:t>Example X ~ Bernoulli(p)</a:t>
            </a:r>
          </a:p>
          <a:p>
            <a:pPr algn="just" fontAlgn="base">
              <a:buNone/>
            </a:pPr>
            <a:r>
              <a:rPr lang="en-US" sz="3200" dirty="0"/>
              <a:t>                                          Sample of size 5: {0, 1, 0, 1, 1}</a:t>
            </a:r>
          </a:p>
          <a:p>
            <a:pPr algn="just" fontAlgn="base">
              <a:buNone/>
            </a:pPr>
            <a:endParaRPr lang="en-US" sz="3200" dirty="0"/>
          </a:p>
          <a:p>
            <a:pPr algn="just" fontAlgn="base">
              <a:buNone/>
            </a:pPr>
            <a:endParaRPr lang="en-US" sz="3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" y="575565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1" dirty="0">
                <a:latin typeface="Calibri" pitchFamily="34" charset="0"/>
                <a:cs typeface="Calibri" pitchFamily="34" charset="0"/>
              </a:rPr>
              <a:t>Read "5.4 Data Collection"  in "Probability and Statistics The Science of Uncertainty", by Evans and Rosenthal, at URL http://www.utstat.toronto.edu/mikevans/jeffrosenthal/chap5.pdf </a:t>
            </a:r>
          </a:p>
        </p:txBody>
      </p:sp>
      <p:grpSp>
        <p:nvGrpSpPr>
          <p:cNvPr id="87" name="Группа 86"/>
          <p:cNvGrpSpPr/>
          <p:nvPr/>
        </p:nvGrpSpPr>
        <p:grpSpPr>
          <a:xfrm>
            <a:off x="719138" y="2016125"/>
            <a:ext cx="8466352" cy="1417340"/>
            <a:chOff x="719138" y="2016125"/>
            <a:chExt cx="8466352" cy="1417340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719138" y="2016125"/>
            <a:ext cx="2309812" cy="1204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76240" imgH="457200" progId="Equation.KSEE3">
                    <p:embed/>
                  </p:oleObj>
                </mc:Choice>
                <mc:Fallback>
                  <p:oleObj name="Equation" r:id="rId3" imgW="876240" imgH="457200" progId="Equation.KSEE3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138" y="2016125"/>
                          <a:ext cx="2309812" cy="1204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6" name="Группа 85"/>
            <p:cNvGrpSpPr/>
            <p:nvPr/>
          </p:nvGrpSpPr>
          <p:grpSpPr>
            <a:xfrm>
              <a:off x="4143375" y="2438400"/>
              <a:ext cx="5042115" cy="995065"/>
              <a:chOff x="4143375" y="2438400"/>
              <a:chExt cx="5042115" cy="995065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>
                <a:off x="4143375" y="2843213"/>
                <a:ext cx="4657725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Овал 9"/>
              <p:cNvSpPr/>
              <p:nvPr/>
            </p:nvSpPr>
            <p:spPr>
              <a:xfrm>
                <a:off x="5100638" y="2800351"/>
                <a:ext cx="85725" cy="71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1" name="Овал 10"/>
              <p:cNvSpPr/>
              <p:nvPr/>
            </p:nvSpPr>
            <p:spPr>
              <a:xfrm>
                <a:off x="5105400" y="2514600"/>
                <a:ext cx="85725" cy="71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Овал 11"/>
              <p:cNvSpPr/>
              <p:nvPr/>
            </p:nvSpPr>
            <p:spPr>
              <a:xfrm>
                <a:off x="6958013" y="2805113"/>
                <a:ext cx="85725" cy="71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6934200" y="2590800"/>
                <a:ext cx="85725" cy="71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6934200" y="2438400"/>
                <a:ext cx="85725" cy="714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14912" y="29289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0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8000" y="297180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867774" y="2624138"/>
                <a:ext cx="3177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Calibri" pitchFamily="34" charset="0"/>
                    <a:cs typeface="Calibri" pitchFamily="34" charset="0"/>
                  </a:rPr>
                  <a:t>X</a:t>
                </a:r>
              </a:p>
            </p:txBody>
          </p:sp>
        </p:grpSp>
      </p:grpSp>
      <p:grpSp>
        <p:nvGrpSpPr>
          <p:cNvPr id="85" name="Группа 84"/>
          <p:cNvGrpSpPr/>
          <p:nvPr/>
        </p:nvGrpSpPr>
        <p:grpSpPr>
          <a:xfrm>
            <a:off x="284391" y="3386136"/>
            <a:ext cx="10130848" cy="2115919"/>
            <a:chOff x="284391" y="3386136"/>
            <a:chExt cx="11707584" cy="2900067"/>
          </a:xfrm>
        </p:grpSpPr>
        <p:sp>
          <p:nvSpPr>
            <p:cNvPr id="19" name="Текст 2"/>
            <p:cNvSpPr txBox="1">
              <a:spLocks/>
            </p:cNvSpPr>
            <p:nvPr/>
          </p:nvSpPr>
          <p:spPr>
            <a:xfrm>
              <a:off x="284391" y="3679373"/>
              <a:ext cx="11707584" cy="1992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42900" algn="just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Bivariate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sample</a:t>
              </a:r>
            </a:p>
            <a:p>
              <a:pPr marL="457200" marR="0" lvl="0" indent="-342900" algn="just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tabLst/>
                <a:defRPr/>
              </a:pPr>
              <a:r>
                <a:rPr lang="en-US" sz="2800" noProof="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Scatter plot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42900" algn="just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marR="0" lvl="0" indent="-342900" algn="just" defTabSz="914400" rtl="0" eaLnBrk="1" fontAlgn="base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  <a:tabLst/>
                <a:defRPr/>
              </a:pPr>
              <a:endPara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3500438" y="3386136"/>
              <a:ext cx="6997167" cy="2900067"/>
              <a:chOff x="3500438" y="3386136"/>
              <a:chExt cx="6997167" cy="2900067"/>
            </a:xfrm>
          </p:grpSpPr>
          <p:cxnSp>
            <p:nvCxnSpPr>
              <p:cNvPr id="21" name="Google Shape;91;p1"/>
              <p:cNvCxnSpPr/>
              <p:nvPr/>
            </p:nvCxnSpPr>
            <p:spPr>
              <a:xfrm rot="10800000" flipH="1">
                <a:off x="4386292" y="3433473"/>
                <a:ext cx="1" cy="2710174"/>
              </a:xfrm>
              <a:prstGeom prst="straightConnector1">
                <a:avLst/>
              </a:prstGeom>
              <a:noFill/>
              <a:ln w="571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4967288" y="579596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1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53263" y="582453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3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976938" y="581977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2</a:t>
                </a:r>
              </a:p>
            </p:txBody>
          </p:sp>
          <p:grpSp>
            <p:nvGrpSpPr>
              <p:cNvPr id="83" name="Группа 82"/>
              <p:cNvGrpSpPr/>
              <p:nvPr/>
            </p:nvGrpSpPr>
            <p:grpSpPr>
              <a:xfrm>
                <a:off x="3500438" y="3386136"/>
                <a:ext cx="6997167" cy="2466555"/>
                <a:chOff x="2743200" y="3314699"/>
                <a:chExt cx="6997167" cy="2466555"/>
              </a:xfrm>
            </p:grpSpPr>
            <p:cxnSp>
              <p:nvCxnSpPr>
                <p:cNvPr id="22" name="Google Shape;92;p1"/>
                <p:cNvCxnSpPr/>
                <p:nvPr/>
              </p:nvCxnSpPr>
              <p:spPr>
                <a:xfrm>
                  <a:off x="2743200" y="5588660"/>
                  <a:ext cx="4316005" cy="0"/>
                </a:xfrm>
                <a:prstGeom prst="straightConnector1">
                  <a:avLst/>
                </a:prstGeom>
                <a:noFill/>
                <a:ln w="571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81" name="Группа 80"/>
                <p:cNvGrpSpPr/>
                <p:nvPr/>
              </p:nvGrpSpPr>
              <p:grpSpPr>
                <a:xfrm>
                  <a:off x="3021152" y="3314699"/>
                  <a:ext cx="4420070" cy="2466555"/>
                  <a:chOff x="3021152" y="3314699"/>
                  <a:chExt cx="4420070" cy="2466555"/>
                </a:xfrm>
              </p:grpSpPr>
              <p:pic>
                <p:nvPicPr>
                  <p:cNvPr id="23" name="Google Shape;93;p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3171950" y="3314699"/>
                    <a:ext cx="400980" cy="4832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4" name="Google Shape;94;p1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7074264" y="5395154"/>
                    <a:ext cx="366958" cy="386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25" name="Google Shape;95;p1"/>
                  <p:cNvCxnSpPr/>
                  <p:nvPr/>
                </p:nvCxnSpPr>
                <p:spPr>
                  <a:xfrm>
                    <a:off x="3021152" y="5588660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6" name="Google Shape;96;p1"/>
                  <p:cNvCxnSpPr/>
                  <p:nvPr/>
                </p:nvCxnSpPr>
                <p:spPr>
                  <a:xfrm flipV="1">
                    <a:off x="5341619" y="4300538"/>
                    <a:ext cx="1906" cy="134481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8" name="Google Shape;99;p1"/>
                  <p:cNvCxnSpPr>
                    <a:stCxn id="34" idx="4"/>
                  </p:cNvCxnSpPr>
                  <p:nvPr/>
                </p:nvCxnSpPr>
                <p:spPr>
                  <a:xfrm flipH="1" flipV="1">
                    <a:off x="6329364" y="3786188"/>
                    <a:ext cx="21343" cy="183850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29" name="Google Shape;100;p1"/>
                  <p:cNvCxnSpPr/>
                  <p:nvPr/>
                </p:nvCxnSpPr>
                <p:spPr>
                  <a:xfrm flipV="1">
                    <a:off x="3582070" y="3757613"/>
                    <a:ext cx="2790155" cy="1681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33" name="Google Shape;98;p1"/>
                  <p:cNvSpPr/>
                  <p:nvPr/>
                </p:nvSpPr>
                <p:spPr>
                  <a:xfrm>
                    <a:off x="5282795" y="5543256"/>
                    <a:ext cx="72905" cy="898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sp>
                <p:nvSpPr>
                  <p:cNvPr id="34" name="Google Shape;104;p1"/>
                  <p:cNvSpPr/>
                  <p:nvPr/>
                </p:nvSpPr>
                <p:spPr>
                  <a:xfrm>
                    <a:off x="6314254" y="5534804"/>
                    <a:ext cx="72905" cy="898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sp>
                <p:nvSpPr>
                  <p:cNvPr id="37" name="Google Shape;107;p1"/>
                  <p:cNvSpPr/>
                  <p:nvPr/>
                </p:nvSpPr>
                <p:spPr>
                  <a:xfrm>
                    <a:off x="4290754" y="5534759"/>
                    <a:ext cx="72905" cy="8989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sp>
                <p:nvSpPr>
                  <p:cNvPr id="41" name="Google Shape;111;p1"/>
                  <p:cNvSpPr/>
                  <p:nvPr/>
                </p:nvSpPr>
                <p:spPr>
                  <a:xfrm>
                    <a:off x="6319181" y="3694849"/>
                    <a:ext cx="115925" cy="1270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sp>
                <p:nvSpPr>
                  <p:cNvPr id="42" name="Google Shape;112;p1"/>
                  <p:cNvSpPr/>
                  <p:nvPr/>
                </p:nvSpPr>
                <p:spPr>
                  <a:xfrm>
                    <a:off x="4278963" y="4977047"/>
                    <a:ext cx="115925" cy="1270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cxnSp>
                <p:nvCxnSpPr>
                  <p:cNvPr id="43" name="Google Shape;113;p1"/>
                  <p:cNvCxnSpPr/>
                  <p:nvPr/>
                </p:nvCxnSpPr>
                <p:spPr>
                  <a:xfrm flipV="1">
                    <a:off x="3558512" y="4314826"/>
                    <a:ext cx="1785014" cy="440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44" name="Google Shape;114;p1"/>
                  <p:cNvSpPr/>
                  <p:nvPr/>
                </p:nvSpPr>
                <p:spPr>
                  <a:xfrm>
                    <a:off x="5291185" y="4318355"/>
                    <a:ext cx="115925" cy="127033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rgbClr val="31538F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chemeClr val="lt1"/>
                      </a:solidFill>
                      <a:latin typeface="Calibri" pitchFamily="34" charset="0"/>
                      <a:ea typeface="Calibri"/>
                      <a:cs typeface="Calibri" pitchFamily="34" charset="0"/>
                      <a:sym typeface="Calibri"/>
                    </a:endParaRPr>
                  </a:p>
                </p:txBody>
              </p:sp>
              <p:cxnSp>
                <p:nvCxnSpPr>
                  <p:cNvPr id="57" name="Google Shape;113;p1"/>
                  <p:cNvCxnSpPr/>
                  <p:nvPr/>
                </p:nvCxnSpPr>
                <p:spPr>
                  <a:xfrm>
                    <a:off x="3625187" y="5014554"/>
                    <a:ext cx="718213" cy="35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60" name="Google Shape;96;p1"/>
                  <p:cNvCxnSpPr/>
                  <p:nvPr/>
                </p:nvCxnSpPr>
                <p:spPr>
                  <a:xfrm flipH="1" flipV="1">
                    <a:off x="4314825" y="5014913"/>
                    <a:ext cx="7619" cy="61139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</p:spPr>
              </p:cxn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200400" y="4214813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3205163" y="3719513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3243263" y="4943475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2" name="Группа 81"/>
                <p:cNvGrpSpPr/>
                <p:nvPr/>
              </p:nvGrpSpPr>
              <p:grpSpPr>
                <a:xfrm>
                  <a:off x="8458200" y="3514725"/>
                  <a:ext cx="1282167" cy="1971675"/>
                  <a:chOff x="8458200" y="3514725"/>
                  <a:chExt cx="1282167" cy="1971675"/>
                </a:xfrm>
              </p:grpSpPr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8677276" y="4476750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2</a:t>
                    </a:r>
                  </a:p>
                </p:txBody>
              </p:sp>
              <p:pic>
                <p:nvPicPr>
                  <p:cNvPr id="67" name="Google Shape;94;p1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8498251" y="3547304"/>
                    <a:ext cx="366958" cy="386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68" name="Google Shape;93;p1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/>
                  <a:stretch/>
                </p:blipFill>
                <p:spPr>
                  <a:xfrm>
                    <a:off x="9339387" y="3538536"/>
                    <a:ext cx="400980" cy="4832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70" name="Прямая соединительная линия 69"/>
                  <p:cNvCxnSpPr/>
                  <p:nvPr/>
                </p:nvCxnSpPr>
                <p:spPr>
                  <a:xfrm>
                    <a:off x="9115425" y="3514725"/>
                    <a:ext cx="0" cy="197167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Прямая соединительная линия 71"/>
                  <p:cNvCxnSpPr/>
                  <p:nvPr/>
                </p:nvCxnSpPr>
                <p:spPr>
                  <a:xfrm>
                    <a:off x="8458200" y="4029075"/>
                    <a:ext cx="1271588" cy="2857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8653463" y="4110038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9267825" y="4495801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244013" y="4114799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686801" y="4957763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244013" y="4972051"/>
                    <a:ext cx="3401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itchFamily="34" charset="0"/>
                        <a:cs typeface="Calibri" pitchFamily="34" charset="0"/>
                      </a:rPr>
                      <a:t>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720261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Sample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89" y="1659287"/>
            <a:ext cx="1099510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For his project, the student collected the sample {</a:t>
            </a:r>
            <a:r>
              <a:rPr lang="ru-RU" sz="2800" dirty="0">
                <a:effectLst/>
                <a:latin typeface="Calibri" panose="020F0502020204030204" pitchFamily="34" charset="0"/>
              </a:rPr>
              <a:t>180, 14</a:t>
            </a:r>
            <a:r>
              <a:rPr lang="en-CA" sz="2800" dirty="0">
                <a:effectLst/>
                <a:latin typeface="Calibri" panose="020F0502020204030204" pitchFamily="34" charset="0"/>
              </a:rPr>
              <a:t>9</a:t>
            </a:r>
            <a:r>
              <a:rPr lang="ru-RU" sz="2800" dirty="0">
                <a:effectLst/>
                <a:latin typeface="Calibri" panose="020F0502020204030204" pitchFamily="34" charset="0"/>
              </a:rPr>
              <a:t>, 176, 130, 162, 155, 194, 1</a:t>
            </a:r>
            <a:r>
              <a:rPr lang="en-CA" sz="2800" dirty="0">
                <a:latin typeface="Calibri" panose="020F0502020204030204" pitchFamily="34" charset="0"/>
              </a:rPr>
              <a:t>4</a:t>
            </a:r>
            <a:r>
              <a:rPr lang="ru-RU" sz="2800" dirty="0">
                <a:effectLst/>
                <a:latin typeface="Calibri" panose="020F0502020204030204" pitchFamily="34" charset="0"/>
              </a:rPr>
              <a:t>5, 147</a:t>
            </a:r>
            <a:r>
              <a:rPr lang="en-CA" sz="2800" dirty="0">
                <a:effectLst/>
                <a:latin typeface="Calibri" panose="020F0502020204030204" pitchFamily="34" charset="0"/>
              </a:rPr>
              <a:t>} in the following way. He approached his classmates and asked their height. Is it possible to assume that this sample came from the uniform distribution on the interval </a:t>
            </a:r>
            <a:r>
              <a:rPr lang="en-US" sz="2800" dirty="0">
                <a:effectLst/>
                <a:latin typeface="Calibri" panose="020F0502020204030204" pitchFamily="34" charset="0"/>
              </a:rPr>
              <a:t>[150, 200]?</a:t>
            </a:r>
            <a:endParaRPr lang="en-CA" sz="2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True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</a:rPr>
              <a:t>False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CA" sz="2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07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" y="968375"/>
            <a:ext cx="11723914" cy="3717925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Statistic is any function of a sample</a:t>
            </a:r>
          </a:p>
          <a:p>
            <a:pPr fontAlgn="base">
              <a:buNone/>
            </a:pPr>
            <a:endParaRPr lang="en-CA" dirty="0"/>
          </a:p>
          <a:p>
            <a:pPr fontAlgn="base">
              <a:buNone/>
            </a:pPr>
            <a:r>
              <a:rPr lang="en-CA" dirty="0"/>
              <a:t>Example:  </a:t>
            </a:r>
          </a:p>
          <a:p>
            <a:pPr fontAlgn="base">
              <a:buNone/>
            </a:pPr>
            <a:r>
              <a:rPr lang="en-CA" dirty="0"/>
              <a:t> </a:t>
            </a:r>
          </a:p>
          <a:p>
            <a:pPr fontAlgn="base">
              <a:buNone/>
            </a:pPr>
            <a:r>
              <a:rPr lang="en-CA" dirty="0"/>
              <a:t>Parameter - any characteristic of a distribution </a:t>
            </a:r>
          </a:p>
          <a:p>
            <a:pPr fontAlgn="base">
              <a:buNone/>
            </a:pPr>
            <a:r>
              <a:rPr lang="en-CA" dirty="0"/>
              <a:t> </a:t>
            </a:r>
          </a:p>
          <a:p>
            <a:pPr fontAlgn="base">
              <a:buNone/>
            </a:pPr>
            <a:r>
              <a:rPr lang="en-CA" dirty="0"/>
              <a:t>Example:  If      </a:t>
            </a:r>
            <a:r>
              <a:rPr lang="en-US" dirty="0"/>
              <a:t>~</a:t>
            </a:r>
            <a:r>
              <a:rPr lang="en-CA" dirty="0"/>
              <a:t> N(        ),         and         are parameters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endParaRPr lang="en-US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8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Statistic and parameter 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 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49784" y="2017712"/>
            <a:ext cx="3825876" cy="2668588"/>
            <a:chOff x="2060574" y="1758950"/>
            <a:chExt cx="3825876" cy="2668588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/>
          </p:nvGraphicFramePr>
          <p:xfrm>
            <a:off x="2060574" y="1758950"/>
            <a:ext cx="2254251" cy="654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87320" imgH="228600" progId="Equation.KSEE3">
                    <p:embed/>
                  </p:oleObj>
                </mc:Choice>
                <mc:Fallback>
                  <p:oleObj name="Equation" r:id="rId2" imgW="787320" imgH="228600" progId="Equation.KSEE3">
                    <p:embed/>
                    <p:pic>
                      <p:nvPicPr>
                        <p:cNvPr id="5" name="Объект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574" y="1758950"/>
                          <a:ext cx="2254251" cy="654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2166493" y="3905060"/>
            <a:ext cx="39211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164880" progId="Equation.KSEE3">
                    <p:embed/>
                  </p:oleObj>
                </mc:Choice>
                <mc:Fallback>
                  <p:oleObj name="Equation" r:id="rId4" imgW="177480" imgH="164880" progId="Equation.KSEE3">
                    <p:embed/>
                    <p:pic>
                      <p:nvPicPr>
                        <p:cNvPr id="6" name="Объект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493" y="3905060"/>
                          <a:ext cx="392113" cy="384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/>
          </p:nvGraphicFramePr>
          <p:xfrm>
            <a:off x="3159126" y="4029076"/>
            <a:ext cx="735622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164880" progId="Equation.KSEE3">
                    <p:embed/>
                  </p:oleObj>
                </mc:Choice>
                <mc:Fallback>
                  <p:oleObj name="Equation" r:id="rId6" imgW="304560" imgH="164880" progId="Equation.KSEE3">
                    <p:embed/>
                    <p:pic>
                      <p:nvPicPr>
                        <p:cNvPr id="7" name="Объект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9126" y="4029076"/>
                          <a:ext cx="735622" cy="398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4246562" y="4014788"/>
            <a:ext cx="43973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64880" progId="Equation.KSEE3">
                    <p:embed/>
                  </p:oleObj>
                </mc:Choice>
                <mc:Fallback>
                  <p:oleObj name="Equation" r:id="rId8" imgW="152280" imgH="164880" progId="Equation.KSEE3">
                    <p:embed/>
                    <p:pic>
                      <p:nvPicPr>
                        <p:cNvPr id="20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562" y="4014788"/>
                          <a:ext cx="43973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5448300" y="3957638"/>
            <a:ext cx="438150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39680" progId="Equation.KSEE3">
                    <p:embed/>
                  </p:oleObj>
                </mc:Choice>
                <mc:Fallback>
                  <p:oleObj name="Equation" r:id="rId10" imgW="152280" imgH="139680" progId="Equation.KSEE3">
                    <p:embed/>
                    <p:pic>
                      <p:nvPicPr>
                        <p:cNvPr id="20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8300" y="3957638"/>
                          <a:ext cx="438150" cy="40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Прямоугольник 8"/>
          <p:cNvSpPr/>
          <p:nvPr/>
        </p:nvSpPr>
        <p:spPr>
          <a:xfrm>
            <a:off x="-5443" y="523719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5.3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Statistical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i="1" dirty="0" err="1">
                <a:latin typeface="Calibri" pitchFamily="34" charset="0"/>
                <a:cs typeface="Calibri" pitchFamily="34" charset="0"/>
              </a:rPr>
              <a:t>Models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</a:p>
          <a:p>
            <a:pPr fontAlgn="base"/>
            <a:r>
              <a:rPr lang="ru-RU" sz="2800" i="1" dirty="0">
                <a:latin typeface="Calibri" pitchFamily="34" charset="0"/>
                <a:cs typeface="Calibri" pitchFamily="34" charset="0"/>
                <a:hlinkClick r:id="rId12"/>
              </a:rPr>
              <a:t>http://www.utstat.toronto.edu/mikevans/jeffrosenthal/chap5.pdf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2954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Parameter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89" y="1659288"/>
            <a:ext cx="1099510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800" dirty="0">
                <a:effectLst/>
                <a:latin typeface="Calibri" panose="020F0502020204030204" pitchFamily="34" charset="0"/>
              </a:rPr>
              <a:t>It is assumed that the sample {X1, X2, X3} is taken from the uniform distribution on the interval  </a:t>
            </a:r>
            <a:r>
              <a:rPr lang="en-US" sz="2800" dirty="0">
                <a:effectLst/>
                <a:latin typeface="Calibri" panose="020F0502020204030204" pitchFamily="34" charset="0"/>
              </a:rPr>
              <a:t>[a, b].</a:t>
            </a:r>
            <a:r>
              <a:rPr lang="ru-RU" sz="2800" dirty="0">
                <a:effectLst/>
                <a:latin typeface="Calibri" panose="020F0502020204030204" pitchFamily="34" charset="0"/>
              </a:rPr>
              <a:t> </a:t>
            </a:r>
            <a:r>
              <a:rPr lang="en-CA" sz="2800" dirty="0">
                <a:effectLst/>
                <a:latin typeface="Calibri" panose="020F0502020204030204" pitchFamily="34" charset="0"/>
              </a:rPr>
              <a:t>In this case, the parameters are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uk-U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a, b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X1, X2, X3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a, b, </a:t>
            </a:r>
            <a:r>
              <a:rPr lang="en-CA" sz="2800" b="0" i="0" dirty="0">
                <a:effectLst/>
                <a:latin typeface="Calibri" panose="020F0502020204030204" pitchFamily="34" charset="0"/>
              </a:rPr>
              <a:t>X1, X2, X3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800" b="0" i="0" dirty="0">
                <a:effectLst/>
                <a:latin typeface="Calibri" panose="020F0502020204030204" pitchFamily="34" charset="0"/>
              </a:rPr>
              <a:t> None of the above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CA" sz="2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553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7071" y="1152072"/>
            <a:ext cx="11674929" cy="5491616"/>
          </a:xfrm>
        </p:spPr>
        <p:txBody>
          <a:bodyPr>
            <a:normAutofit/>
          </a:bodyPr>
          <a:lstStyle/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Point estimator - any statistic, created with an intention to approximate a parameter.  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 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Example: Sample mean 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CA" sz="2400" dirty="0"/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Example: Sample variance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CA" sz="2400" dirty="0"/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Example: Sample covariance:  </a:t>
            </a:r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endParaRPr lang="en-CA" sz="2400" dirty="0"/>
          </a:p>
          <a:p>
            <a:pPr mar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2400" dirty="0"/>
              <a:t>Example: Sample correlation:      </a:t>
            </a:r>
          </a:p>
          <a:p>
            <a:pPr marL="0" algn="just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itchFamily="49" charset="0"/>
              </a:rPr>
              <a:t> </a:t>
            </a:r>
          </a:p>
          <a:p>
            <a:pPr marL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8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Point estimator  </a:t>
            </a:r>
            <a:r>
              <a:rPr lang="en-US" sz="4000" dirty="0">
                <a:latin typeface="Calibri" pitchFamily="34" charset="0"/>
                <a:cs typeface="Calibri" pitchFamily="34" charset="0"/>
              </a:rPr>
              <a:t> 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4836622" y="1897456"/>
            <a:ext cx="5366744" cy="2437823"/>
            <a:chOff x="4836622" y="1885100"/>
            <a:chExt cx="5835057" cy="3339136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4006988"/>
                    </p:ext>
                  </p:extLst>
                </p:nvPr>
              </p:nvGraphicFramePr>
              <p:xfrm>
                <a:off x="4836622" y="1885100"/>
                <a:ext cx="5224506" cy="1103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" imgW="2044440" imgH="431640" progId="Equation.KSEE3">
                        <p:embed/>
                      </p:oleObj>
                    </mc:Choice>
                    <mc:Fallback>
                      <p:oleObj name="Equation" r:id="rId2" imgW="2044440" imgH="431640" progId="Equation.KSEE3">
                        <p:embed/>
                        <p:pic>
                          <p:nvPicPr>
                            <p:cNvPr id="5" name="Объект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6622" y="1885100"/>
                              <a:ext cx="5224506" cy="1103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Объект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44006988"/>
                    </p:ext>
                  </p:extLst>
                </p:nvPr>
              </p:nvGraphicFramePr>
              <p:xfrm>
                <a:off x="4836622" y="1885100"/>
                <a:ext cx="5224506" cy="110331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874" name="Equation" r:id="rId5" imgW="2044440" imgH="431640" progId="Equation.KSEE3">
                        <p:embed/>
                      </p:oleObj>
                    </mc:Choice>
                    <mc:Fallback>
                      <p:oleObj name="Equation" r:id="rId5" imgW="2044440" imgH="431640" progId="Equation.KSEE3">
                        <p:embed/>
                        <p:pic>
                          <p:nvPicPr>
                            <p:cNvPr id="5" name="Объект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36622" y="1885100"/>
                              <a:ext cx="5224506" cy="11033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Объект 5"/>
                <p:cNvSpPr txBox="1"/>
                <p:nvPr/>
              </p:nvSpPr>
              <p:spPr bwMode="auto">
                <a:xfrm>
                  <a:off x="4836622" y="2993522"/>
                  <a:ext cx="5763560" cy="1174193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acc>
                              <m:accPr>
                                <m:chr m:val="̂"/>
                                <m:ctrlPr>
                                  <a:rPr lang="en-CA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i="1">
                                    <a:latin typeface="Cambria Math" panose="02040503050406030204" pitchFamily="18" charset="0"/>
                                  </a:rPr>
                                  <m:t>𝑣𝑎𝑟</m:t>
                                </m:r>
                              </m:e>
                            </m:acc>
                          </m:fName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) = </m:t>
                        </m:r>
                        <m:sSup>
                          <m:sSup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̄"/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CA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6" name="Объект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6622" y="2993522"/>
                  <a:ext cx="5763560" cy="1174193"/>
                </a:xfrm>
                <a:prstGeom prst="rect">
                  <a:avLst/>
                </a:prstGeom>
                <a:blipFill>
                  <a:blip r:embed="rId7"/>
                  <a:stretch>
                    <a:fillRect b="-14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/>
              </p:nvGraphicFramePr>
              <p:xfrm>
                <a:off x="5667828" y="4147458"/>
                <a:ext cx="5003851" cy="10767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8" imgW="2006280" imgH="431640" progId="Equation.KSEE3">
                        <p:embed/>
                      </p:oleObj>
                    </mc:Choice>
                    <mc:Fallback>
                      <p:oleObj name="Equation" r:id="rId8" imgW="2006280" imgH="431640" progId="Equation.KSEE3">
                        <p:embed/>
                        <p:pic>
                          <p:nvPicPr>
                            <p:cNvPr id="7" name="Объект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67828" y="4147458"/>
                              <a:ext cx="5003851" cy="107677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/>
              </p:nvGraphicFramePr>
              <p:xfrm>
                <a:off x="5667828" y="4147458"/>
                <a:ext cx="5003851" cy="10767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875" name="Equation" r:id="rId10" imgW="2006280" imgH="431640" progId="Equation.KSEE3">
                        <p:embed/>
                      </p:oleObj>
                    </mc:Choice>
                    <mc:Fallback>
                      <p:oleObj name="Equation" r:id="rId10" imgW="2006280" imgH="431640" progId="Equation.KSEE3">
                        <p:embed/>
                        <p:pic>
                          <p:nvPicPr>
                            <p:cNvPr id="7" name="Объект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67828" y="4147458"/>
                              <a:ext cx="5003851" cy="107677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4962525" y="4621213"/>
                <a:ext cx="5497513" cy="5667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̂"/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acc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𝑐𝑜𝑣</m:t>
                          </m:r>
                        </m:e>
                      </m:acc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ad>
                        <m:radPr>
                          <m:degHide m:val="on"/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CA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acc>
                                <m:accPr>
                                  <m:chr m:val="̂"/>
                                  <m:ctrlPr>
                                    <a:rPr lang="en-CA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</m:fName>
                            <m:e>
                              <m:r>
                                <a:rPr lang="en-CA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acc>
                            <m:accPr>
                              <m:chr m:val="̂"/>
                              <m:ctrlP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  <m:r>
                            <a:rPr lang="en-CA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2525" y="4621213"/>
                <a:ext cx="5497513" cy="5667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517070" y="5705928"/>
            <a:ext cx="10143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i="1" dirty="0">
                <a:latin typeface="Calibri" pitchFamily="34" charset="0"/>
                <a:cs typeface="Calibri" pitchFamily="34" charset="0"/>
              </a:rPr>
              <a:t>Read: 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13"/>
              </a:rPr>
              <a:t>https://en.wikipedia.org/wiki/Point_estimation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  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29420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Point estimator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825189" y="1569393"/>
                <a:ext cx="10995103" cy="3719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Statistic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CA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CA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800"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CA" sz="2800" dirty="0">
                    <a:effectLst/>
                    <a:latin typeface="Cambria Math" panose="02040503050406030204" pitchFamily="18" charset="0"/>
                  </a:rPr>
                  <a:t>is a point estimate for which parameter?</a:t>
                </a:r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sz="2800" b="0" i="0" dirty="0">
                    <a:effectLst/>
                    <a:latin typeface="Cambria Math" panose="02040503050406030204" pitchFamily="18" charset="0"/>
                  </a:rPr>
                  <a:t> E(</a:t>
                </a:r>
                <a:r>
                  <a:rPr lang="en-US" sz="2800" b="0" i="0" dirty="0">
                    <a:effectLst/>
                    <a:latin typeface="Cambria Math" panose="02040503050406030204" pitchFamily="18" charset="0"/>
                  </a:rPr>
                  <a:t>X*Y)</a:t>
                </a:r>
                <a:endParaRPr lang="en-CA" sz="2800" b="0" i="0" dirty="0">
                  <a:effectLst/>
                  <a:latin typeface="Cambria Math" panose="020405030504060302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sz="2800" b="0" i="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CA" sz="2800" b="0" i="0" dirty="0" err="1">
                    <a:effectLst/>
                    <a:latin typeface="Cambria Math" panose="02040503050406030204" pitchFamily="18" charset="0"/>
                  </a:rPr>
                  <a:t>cor</a:t>
                </a:r>
                <a:r>
                  <a:rPr lang="en-CA" sz="2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2800" b="0" i="0" dirty="0">
                    <a:effectLst/>
                    <a:latin typeface="Cambria Math" panose="02040503050406030204" pitchFamily="18" charset="0"/>
                  </a:rPr>
                  <a:t>X, Y)</a:t>
                </a:r>
                <a:endParaRPr lang="en-CA" sz="2800" b="0" i="0" dirty="0">
                  <a:effectLst/>
                  <a:latin typeface="Cambria Math" panose="020405030504060302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CA" sz="2800" b="0" i="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CA" sz="2800" b="0" i="0" dirty="0" err="1">
                    <a:effectLst/>
                    <a:latin typeface="Cambria Math" panose="02040503050406030204" pitchFamily="18" charset="0"/>
                  </a:rPr>
                  <a:t>cov</a:t>
                </a:r>
                <a:r>
                  <a:rPr lang="en-CA" sz="2800" b="0" i="0" dirty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2800" b="0" i="0" dirty="0">
                    <a:effectLst/>
                    <a:latin typeface="Cambria Math" panose="02040503050406030204" pitchFamily="18" charset="0"/>
                  </a:rPr>
                  <a:t>X, Y)</a:t>
                </a:r>
                <a:endParaRPr lang="en-CA" sz="2800" b="0" i="0" dirty="0">
                  <a:effectLst/>
                  <a:latin typeface="Cambria Math" panose="020405030504060302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mbria Math" panose="02040503050406030204" pitchFamily="18" charset="0"/>
                  </a:rPr>
                  <a:t> None of the above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CA" sz="28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89" y="1569393"/>
                <a:ext cx="10995103" cy="3719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41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5944" y="894897"/>
            <a:ext cx="11323266" cy="43001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Ø empty set</a:t>
            </a:r>
          </a:p>
          <a:p>
            <a:pPr>
              <a:buNone/>
            </a:pPr>
            <a:r>
              <a:rPr lang="en-US" dirty="0"/>
              <a:t>P(Ø)=0,  P(Ω) =1</a:t>
            </a:r>
          </a:p>
          <a:p>
            <a:pPr>
              <a:buNone/>
            </a:pPr>
            <a:r>
              <a:rPr lang="en-US" dirty="0"/>
              <a:t>Disjoint events AꓵB= Ø</a:t>
            </a:r>
          </a:p>
          <a:p>
            <a:pPr>
              <a:buNone/>
            </a:pPr>
            <a:r>
              <a:rPr lang="en-US" dirty="0"/>
              <a:t>P(AꓴB)=P(A)+P(B)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i="1" dirty="0"/>
              <a:t>Exercise:</a:t>
            </a:r>
          </a:p>
          <a:p>
            <a:pPr>
              <a:buNone/>
            </a:pPr>
            <a:r>
              <a:rPr lang="en-US" i="1" dirty="0"/>
              <a:t>Prove: </a:t>
            </a:r>
            <a:r>
              <a:rPr lang="en-US" dirty="0"/>
              <a:t>for any A,B</a:t>
            </a:r>
          </a:p>
          <a:p>
            <a:pPr>
              <a:buNone/>
            </a:pPr>
            <a:r>
              <a:rPr lang="en-US" dirty="0"/>
              <a:t>P(AꓴB)=P(A)+P(B)-P(AꓵB)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</a:t>
            </a:r>
            <a:r>
              <a:rPr lang="en-US" sz="4000" dirty="0"/>
              <a:t>. </a:t>
            </a:r>
            <a:r>
              <a:rPr lang="en-US" sz="4000" b="1" dirty="0"/>
              <a:t>Probability  </a:t>
            </a:r>
            <a:r>
              <a:rPr lang="en-US" sz="4000" dirty="0"/>
              <a:t>      </a:t>
            </a:r>
          </a:p>
        </p:txBody>
      </p:sp>
      <p:pic>
        <p:nvPicPr>
          <p:cNvPr id="5" name="Рисунок 4" descr="34.png"/>
          <p:cNvPicPr>
            <a:picLocks noChangeAspect="1"/>
          </p:cNvPicPr>
          <p:nvPr/>
        </p:nvPicPr>
        <p:blipFill rotWithShape="1">
          <a:blip r:embed="rId2"/>
          <a:srcRect r="2338" b="37433"/>
          <a:stretch/>
        </p:blipFill>
        <p:spPr>
          <a:xfrm>
            <a:off x="5799011" y="896198"/>
            <a:ext cx="3022002" cy="121277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42868" y="3359603"/>
            <a:ext cx="2350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Complement</a:t>
            </a:r>
          </a:p>
        </p:txBody>
      </p:sp>
      <p:pic>
        <p:nvPicPr>
          <p:cNvPr id="7" name="Рисунок 6" descr="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49" y="3064796"/>
            <a:ext cx="2474375" cy="152363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519501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1.2 Probability models" and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1.3 Properties of Probability Models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 in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4"/>
              </a:rPr>
              <a:t>http://www.utstat.toronto.edu/mikevans/jeffrosenthal/chap1.pdf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E59A5-1414-470B-AA06-3150B214F8AD}"/>
              </a:ext>
            </a:extLst>
          </p:cNvPr>
          <p:cNvSpPr/>
          <p:nvPr/>
        </p:nvSpPr>
        <p:spPr>
          <a:xfrm>
            <a:off x="5254216" y="888216"/>
            <a:ext cx="3566797" cy="12883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50673-2901-4ADB-A4DD-797B36EFBC45}"/>
              </a:ext>
            </a:extLst>
          </p:cNvPr>
          <p:cNvSpPr txBox="1"/>
          <p:nvPr/>
        </p:nvSpPr>
        <p:spPr>
          <a:xfrm>
            <a:off x="8821013" y="1342936"/>
            <a:ext cx="291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Ω</a:t>
            </a:r>
            <a:r>
              <a:rPr lang="en-CA" sz="2800" dirty="0"/>
              <a:t> is a rectangle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3024" y="923860"/>
            <a:ext cx="5736905" cy="4351338"/>
          </a:xfrm>
        </p:spPr>
        <p:txBody>
          <a:bodyPr>
            <a:noAutofit/>
          </a:bodyPr>
          <a:lstStyle/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Error: </a:t>
            </a:r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Bias:           </a:t>
            </a:r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Variance:</a:t>
            </a:r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MSE:</a:t>
            </a:r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endParaRPr lang="en-CA" sz="3200" dirty="0"/>
          </a:p>
          <a:p>
            <a:pPr marL="0" indent="342900" algn="just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3200" dirty="0"/>
              <a:t>(Pythagorean decomposition) </a:t>
            </a:r>
            <a:r>
              <a:rPr lang="en-US" sz="3200" dirty="0"/>
              <a:t> 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0" y="1"/>
            <a:ext cx="12192000" cy="8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lvl="0"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Error, bias and MSE 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7199" y="5858069"/>
            <a:ext cx="11006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i="1" dirty="0">
                <a:latin typeface="Calibri" pitchFamily="34" charset="0"/>
                <a:cs typeface="Calibri" pitchFamily="34" charset="0"/>
              </a:rPr>
              <a:t>Read:  </a:t>
            </a:r>
            <a:r>
              <a:rPr lang="ru-RU" sz="2800" i="1" dirty="0">
                <a:latin typeface="Calibri" pitchFamily="34" charset="0"/>
                <a:cs typeface="Calibri" pitchFamily="34" charset="0"/>
                <a:hlinkClick r:id="rId2"/>
              </a:rPr>
              <a:t>https://en.wikipedia.org/wiki/Mean_squared_error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768475" y="751115"/>
          <a:ext cx="1856468" cy="685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215640" progId="Equation.KSEE3">
                  <p:embed/>
                </p:oleObj>
              </mc:Choice>
              <mc:Fallback>
                <p:oleObj name="Equation" r:id="rId3" imgW="583920" imgH="215640" progId="Equation.KSEE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751115"/>
                        <a:ext cx="1856468" cy="6855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99945" y="1714499"/>
          <a:ext cx="2153597" cy="80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241200" progId="Equation.KSEE3">
                  <p:embed/>
                </p:oleObj>
              </mc:Choice>
              <mc:Fallback>
                <p:oleObj name="Equation" r:id="rId5" imgW="787320" imgH="241200" progId="Equation.KSEE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945" y="1714499"/>
                        <a:ext cx="2153597" cy="800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2418441" y="2792185"/>
          <a:ext cx="3401885" cy="68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3760" imgH="241200" progId="Equation.KSEE3">
                  <p:embed/>
                </p:oleObj>
              </mc:Choice>
              <mc:Fallback>
                <p:oleObj name="Equation" r:id="rId7" imgW="1193760" imgH="241200" progId="Equation.KSEE3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441" y="2792185"/>
                        <a:ext cx="3401885" cy="687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Object 5"/>
              <p:cNvSpPr txBox="1"/>
              <p:nvPr/>
            </p:nvSpPr>
            <p:spPr bwMode="auto">
              <a:xfrm>
                <a:off x="1768475" y="3880277"/>
                <a:ext cx="5279096" cy="708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CA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41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475" y="3880277"/>
                <a:ext cx="5279096" cy="7080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9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2652" y="1474796"/>
            <a:ext cx="5108500" cy="377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1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CA" sz="4000" b="1" dirty="0"/>
              <a:t>Error</a:t>
            </a:r>
            <a:r>
              <a:rPr lang="en-US" sz="4000" b="1" dirty="0"/>
              <a:t>. Quiz practice  </a:t>
            </a:r>
            <a:endParaRPr lang="en-US" sz="4000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25189" y="797515"/>
            <a:ext cx="10995103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mbria Math" panose="02040503050406030204" pitchFamily="18" charset="0"/>
              </a:rPr>
              <a:t>From the standard normal distribution, we obtained the sample {</a:t>
            </a:r>
            <a:r>
              <a:rPr lang="ru-RU" sz="2800" dirty="0">
                <a:effectLst/>
                <a:latin typeface="Calibri" panose="020F0502020204030204" pitchFamily="34" charset="0"/>
              </a:rPr>
              <a:t>-0.</a:t>
            </a:r>
            <a:r>
              <a:rPr lang="en-CA" sz="2800" dirty="0">
                <a:effectLst/>
                <a:latin typeface="Calibri" panose="020F0502020204030204" pitchFamily="34" charset="0"/>
              </a:rPr>
              <a:t>4,</a:t>
            </a:r>
            <a:r>
              <a:rPr lang="ru-RU" sz="2800" dirty="0">
                <a:effectLst/>
                <a:latin typeface="Calibri" panose="020F0502020204030204" pitchFamily="34" charset="0"/>
              </a:rPr>
              <a:t>  0.1</a:t>
            </a:r>
            <a:r>
              <a:rPr lang="en-CA" sz="2800" dirty="0">
                <a:effectLst/>
                <a:latin typeface="Calibri" panose="020F0502020204030204" pitchFamily="34" charset="0"/>
              </a:rPr>
              <a:t>,</a:t>
            </a:r>
            <a:r>
              <a:rPr lang="ru-RU" sz="2800" dirty="0">
                <a:effectLst/>
                <a:latin typeface="Calibri" panose="020F0502020204030204" pitchFamily="34" charset="0"/>
              </a:rPr>
              <a:t>  0</a:t>
            </a:r>
            <a:r>
              <a:rPr lang="en-US" sz="2800" dirty="0">
                <a:effectLst/>
                <a:latin typeface="Cambria Math" panose="02040503050406030204" pitchFamily="18" charset="0"/>
              </a:rPr>
              <a:t>}. As an estimate of the expected value, we chose an arithmetic mean. What is the error of this estimate on a given sample?</a:t>
            </a:r>
            <a:endParaRPr lang="en-CA" sz="2800" dirty="0">
              <a:effectLst/>
              <a:latin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mbria Math" panose="02040503050406030204" pitchFamily="18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uk-UA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-0.3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-0.1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0.1</a:t>
            </a:r>
          </a:p>
          <a:p>
            <a:pPr marL="6858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2800" b="0" i="0" dirty="0">
                <a:effectLst/>
                <a:latin typeface="Calibri" panose="020F0502020204030204" pitchFamily="34" charset="0"/>
              </a:rPr>
              <a:t> Cannot be determined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CA" sz="28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3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407" y="835362"/>
            <a:ext cx="5356871" cy="3959679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0" y="0"/>
            <a:ext cx="12192000" cy="86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n-US" sz="44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100" b="1" dirty="0">
                <a:latin typeface="Calibri" panose="020F0502020204030204" pitchFamily="34" charset="0"/>
                <a:cs typeface="Calibri" panose="020F0502020204030204" pitchFamily="34" charset="0"/>
              </a:rPr>
              <a:t>Law of large numbers (LLN)  </a:t>
            </a:r>
            <a:r>
              <a:rPr lang="en-US" sz="41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5400" dirty="0"/>
              <a:t> </a:t>
            </a:r>
            <a:endParaRPr kumimoji="0" lang="en-US" sz="66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AutoShape 2" descr="Name &#10;System Library &#10;base &#10;boot &#10;class &#10;cluster &#10;codetools &#10;compiler &#10;datasets &#10;foreign &#10;Files Plots Packages Help &#10;Viewer &#10;nstal L @ Update &#10;1.3-25 &#10;7.3-17 &#10;0.2-16 &#10;Il C &#10;Description &#10;The R Base Package &#10;Bootstrap Functions (Originally by &#10;Angelo Canty for S) &#10;Functions for Classification &#10;&quot;Finding Groups in Data&quot;: Cluster &#10;Analysis Extended Rousseeuw et al. &#10;Code Analysis Tools for R &#10;The R Compiler Package &#10;The R Datasets Package &#10;Read Data Stored by 'Minitab', &#10;'SAS', &#10;'SPSS', 'Stata', 'Systat', 'Weka', 'dBase', &#10;Version &#10;40.2 &#10;2.1.0 &#10;40.2 &#10;40.2 &#10;0.8-80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Name &#10;System Library &#10;base &#10;boot &#10;class &#10;cluster &#10;codetools &#10;compiler &#10;datasets &#10;foreign &#10;Files Plots Packages Help &#10;Viewer &#10;nstal L @ Update &#10;1.3-25 &#10;7.3-17 &#10;0.2-16 &#10;Il C &#10;Description &#10;The R Base Package &#10;Bootstrap Functions (Originally by &#10;Angelo Canty for S) &#10;Functions for Classification &#10;&quot;Finding Groups in Data&quot;: Cluster &#10;Analysis Extended Rousseeuw et al. &#10;Code Analysis Tools for R &#10;The R Compiler Package &#10;The R Datasets Package &#10;Read Data Stored by 'Minitab', &#10;'SAS', &#10;'SPSS', 'Stata', 'Systat', 'Weka', 'dBase', &#10;Version &#10;40.2 &#10;2.1.0 &#10;40.2 &#10;40.2 &#10;0.8-80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 7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0375" y="835362"/>
                <a:ext cx="5078716" cy="3716929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dirty="0"/>
                  <a:t>True mean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𝐸𝑥</m:t>
                    </m:r>
                  </m:oMath>
                </a14:m>
                <a:endParaRPr lang="en-CA" sz="2400" dirty="0"/>
              </a:p>
              <a:p>
                <a:pPr>
                  <a:buNone/>
                </a:pPr>
                <a:r>
                  <a:rPr lang="en-US" sz="2400" dirty="0"/>
                  <a:t>Sample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gets closer to </a:t>
                </a:r>
                <a14:m>
                  <m:oMath xmlns:m="http://schemas.openxmlformats.org/officeDocument/2006/math">
                    <m:r>
                      <a:rPr lang="en-CA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CA" sz="2400" dirty="0"/>
              </a:p>
              <a:p>
                <a:pPr>
                  <a:buNone/>
                </a:pPr>
                <a:r>
                  <a:rPr lang="en-US" sz="2400" dirty="0"/>
                  <a:t>Example: dice, X ~ Uniform{1, …, 6}</a:t>
                </a:r>
              </a:p>
              <a:p>
                <a:pP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Текс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0375" y="835362"/>
                <a:ext cx="5078716" cy="37169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" name="AutoShape 8" descr="Nuvola apps atlanti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Nuvola apps atlanti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Nuvola apps atlantik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Группа 18"/>
          <p:cNvGrpSpPr/>
          <p:nvPr/>
        </p:nvGrpSpPr>
        <p:grpSpPr>
          <a:xfrm>
            <a:off x="718090" y="3332084"/>
            <a:ext cx="3122583" cy="869950"/>
            <a:chOff x="1007905" y="3800622"/>
            <a:chExt cx="3122583" cy="869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6" name="Object 6"/>
                <p:cNvSpPr txBox="1"/>
                <p:nvPr/>
              </p:nvSpPr>
              <p:spPr bwMode="auto">
                <a:xfrm>
                  <a:off x="2565213" y="4013347"/>
                  <a:ext cx="1565275" cy="657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=3.5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126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5213" y="4013347"/>
                  <a:ext cx="1565275" cy="657225"/>
                </a:xfrm>
                <a:prstGeom prst="rect">
                  <a:avLst/>
                </a:prstGeom>
                <a:blipFill>
                  <a:blip r:embed="rId4"/>
                  <a:stretch>
                    <a:fillRect l="-77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Рисунок 17" descr="10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7905" y="3800622"/>
              <a:ext cx="869950" cy="869950"/>
            </a:xfrm>
            <a:prstGeom prst="rect">
              <a:avLst/>
            </a:prstGeom>
          </p:spPr>
        </p:pic>
      </p:grpSp>
      <p:sp>
        <p:nvSpPr>
          <p:cNvPr id="22" name="Прямоугольник 21"/>
          <p:cNvSpPr/>
          <p:nvPr/>
        </p:nvSpPr>
        <p:spPr>
          <a:xfrm>
            <a:off x="0" y="4938294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4.2.1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Weak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Law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Large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Numbers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ru-RU" sz="2400" i="1" dirty="0">
                <a:latin typeface="Calibri" pitchFamily="34" charset="0"/>
                <a:cs typeface="Calibri" pitchFamily="34" charset="0"/>
                <a:hlinkClick r:id="rId6"/>
              </a:rPr>
              <a:t>http://utstat.toronto.edu/mikevans/jeffrosenthal/chap4.pdf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400" i="1" dirty="0"/>
              <a:t> </a:t>
            </a:r>
          </a:p>
          <a:p>
            <a:pPr fontAlgn="base"/>
            <a:endParaRPr lang="en-US" sz="1800" i="1" dirty="0"/>
          </a:p>
          <a:p>
            <a:pPr fontAlgn="base"/>
            <a:r>
              <a:rPr lang="en-CA" sz="1800" i="1" dirty="0"/>
              <a:t>Some parts of content are taken from  </a:t>
            </a:r>
            <a:r>
              <a:rPr lang="en-CA" sz="1800" i="1" dirty="0">
                <a:hlinkClick r:id="rId7"/>
              </a:rPr>
              <a:t>https://en.wikipedia.org/wiki/Law_of_large_numbers</a:t>
            </a:r>
            <a:r>
              <a:rPr lang="en-CA" sz="1800" i="1" dirty="0"/>
              <a:t> </a:t>
            </a:r>
            <a:endParaRPr lang="en-US" sz="1800" i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11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000" b="1" dirty="0"/>
              <a:t>Central limit theorem (CLT) </a:t>
            </a:r>
            <a:endParaRPr lang="en-US" sz="5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6514" y="958508"/>
                <a:ext cx="11797593" cy="1818146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Informally, for independent and identically distributed (</a:t>
                </a:r>
                <a:r>
                  <a:rPr lang="en-US" sz="2400" dirty="0" err="1"/>
                  <a:t>iid</a:t>
                </a:r>
                <a:r>
                  <a:rPr lang="en-US" sz="2400" dirty="0"/>
                  <a:t>) observations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sz="2400" dirty="0"/>
                  <a:t>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2400" dirty="0"/>
                  <a:t> and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/>
                  <a:t> </a:t>
                </a:r>
                <a:r>
                  <a:rPr lang="en-US" sz="2400" dirty="0"/>
                  <a:t>as sample size n increases, the distribution of sample mean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00" dirty="0"/>
                  <a:t> gets closer to </a:t>
                </a:r>
                <a14:m>
                  <m:oMath xmlns:m="http://schemas.openxmlformats.org/officeDocument/2006/math"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2400" dirty="0"/>
              </a:p>
              <a:p>
                <a:pPr marL="0" indent="0" algn="just" fontAlgn="base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6514" y="958508"/>
                <a:ext cx="11797593" cy="1818146"/>
              </a:xfrm>
              <a:blipFill>
                <a:blip r:embed="rId2"/>
                <a:stretch>
                  <a:fillRect l="-827" r="-7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0" y="539737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4.4.1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The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Central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Limit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 err="1">
                <a:latin typeface="Calibri" pitchFamily="34" charset="0"/>
                <a:cs typeface="Calibri" pitchFamily="34" charset="0"/>
              </a:rPr>
              <a:t>Theorem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 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i="1" dirty="0">
                <a:latin typeface="Calibri" pitchFamily="34" charset="0"/>
                <a:cs typeface="Calibri" pitchFamily="34" charset="0"/>
                <a:hlinkClick r:id="rId3"/>
              </a:rPr>
              <a:t>http://utstat.toronto.edu/mikevans/jeffrosenthal/chap4.pdf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5060" y="2970118"/>
            <a:ext cx="6925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 distribution being "smoothed out" by summation, showing original density of distribution and three subsequent summations; see Illustration of the central limit theorem for further details. </a:t>
            </a:r>
          </a:p>
        </p:txBody>
      </p:sp>
      <p:pic>
        <p:nvPicPr>
          <p:cNvPr id="12" name="Рисунок 11" descr="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30" y="2415827"/>
            <a:ext cx="3534209" cy="2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1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000" b="1" dirty="0"/>
              <a:t>Confidence interval </a:t>
            </a:r>
            <a:endParaRPr lang="en-US" sz="5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1" y="844560"/>
            <a:ext cx="90101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latin typeface="Calibri" pitchFamily="34" charset="0"/>
                <a:cs typeface="Calibri" pitchFamily="34" charset="0"/>
              </a:rPr>
              <a:t>Sample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X={x</a:t>
            </a:r>
            <a:r>
              <a:rPr lang="en-US" sz="24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400" baseline="-25000" dirty="0" err="1">
                <a:latin typeface="Calibri" pitchFamily="34" charset="0"/>
                <a:cs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},  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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- parameter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P{L(x)&lt;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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&lt;u(x)} = p = 1-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: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prob of coverage of 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/>
              </a:rPr>
              <a:t>, 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(L(x), U(x)) is a confidence interval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Convenient estimation reporting, including both - locus and precision. </a:t>
            </a:r>
          </a:p>
        </p:txBody>
      </p:sp>
      <p:pic>
        <p:nvPicPr>
          <p:cNvPr id="7" name="Рисунок 6" descr="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22" y="2794000"/>
            <a:ext cx="5272619" cy="249755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096000" y="3311063"/>
            <a:ext cx="57682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dirty="0">
                <a:latin typeface="Calibri" pitchFamily="34" charset="0"/>
                <a:cs typeface="Calibri" pitchFamily="34" charset="0"/>
              </a:rPr>
              <a:t>Interval plot for 20 simulated sample sets. Each interval was calculated providing 95% confidence. Note that one interval (circled in red) out of twenty does not cover the known mean representing 5% of the total number of intervals.   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" y="5719227"/>
            <a:ext cx="117422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3200" i="1" dirty="0">
                <a:latin typeface="Calibri" pitchFamily="34" charset="0"/>
                <a:cs typeface="Calibri" pitchFamily="34" charset="0"/>
              </a:rPr>
              <a:t>Read:  </a:t>
            </a:r>
            <a:r>
              <a:rPr lang="en-CA" sz="3200" dirty="0">
                <a:latin typeface="Calibri" pitchFamily="34" charset="0"/>
                <a:cs typeface="Calibri" pitchFamily="34" charset="0"/>
                <a:hlinkClick r:id="rId3"/>
              </a:rPr>
              <a:t>https://en.wikipedia.org/wiki/Confidence_interval</a:t>
            </a:r>
            <a:r>
              <a:rPr lang="en-CA" sz="3200" dirty="0"/>
              <a:t> </a:t>
            </a:r>
          </a:p>
          <a:p>
            <a:pPr fontAlgn="base"/>
            <a:r>
              <a:rPr lang="en-CA" sz="1800" i="1" dirty="0">
                <a:latin typeface="Calibri" pitchFamily="34" charset="0"/>
                <a:cs typeface="Calibri" pitchFamily="34" charset="0"/>
              </a:rPr>
              <a:t>Some content is quoted from  </a:t>
            </a:r>
          </a:p>
          <a:p>
            <a:pPr fontAlgn="base"/>
            <a:r>
              <a:rPr lang="en-CA" sz="1800" dirty="0">
                <a:solidFill>
                  <a:srgbClr val="595959"/>
                </a:solidFill>
                <a:latin typeface="Calibri"/>
                <a:hlinkClick r:id="rId4"/>
              </a:rPr>
              <a:t>https://www.propharmagroup.com/blog/understanding-statistical-intervals-part-1-confidence-intervals/</a:t>
            </a:r>
            <a:r>
              <a:rPr lang="en-CA" sz="1800" dirty="0">
                <a:solidFill>
                  <a:srgbClr val="595959"/>
                </a:solidFill>
                <a:latin typeface="Calibri"/>
              </a:rPr>
              <a:t>&gt;</a:t>
            </a:r>
            <a:endParaRPr lang="en-CA" sz="1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D95A8-BC42-4DC9-AFF4-0F230D9BD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779" y="727909"/>
            <a:ext cx="2053187" cy="22035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Confidence interval. Quiz practice</a:t>
            </a:r>
            <a:endParaRPr lang="en-US" sz="5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D5CCF-7EC7-4820-90DE-CF8541FD4AEB}"/>
              </a:ext>
            </a:extLst>
          </p:cNvPr>
          <p:cNvSpPr txBox="1"/>
          <p:nvPr/>
        </p:nvSpPr>
        <p:spPr>
          <a:xfrm>
            <a:off x="1271238" y="1003610"/>
            <a:ext cx="1044869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effectLst/>
                <a:latin typeface="Times New Roman" panose="02020603050405020304" pitchFamily="18" charset="0"/>
              </a:rPr>
              <a:t>The Business Survey Department of Statistics Canada collected a sample of revenue of 100 Canadian corporations and reported a 95% confidence interval [50k, 1.6m] for average Canadian business revenue. What is the right interpretation of this fact?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CA" sz="2400" dirty="0">
              <a:effectLst/>
              <a:latin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CA" sz="240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400" b="0" i="0" dirty="0">
                <a:effectLst/>
                <a:latin typeface="Times New Roman" panose="02020603050405020304" pitchFamily="18" charset="0"/>
              </a:rPr>
              <a:t> 95% of Canadian businesses have a revenue between 50k and 1.6m.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400" b="0" i="0" dirty="0">
                <a:effectLst/>
                <a:latin typeface="Times New Roman" panose="02020603050405020304" pitchFamily="18" charset="0"/>
              </a:rPr>
              <a:t> The probability that the sample mean of the 100 collected revenues is between 50k and 1.6m is 95%.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400" b="0" i="0" dirty="0">
                <a:effectLst/>
                <a:latin typeface="Times New Roman" panose="02020603050405020304" pitchFamily="18" charset="0"/>
              </a:rPr>
              <a:t> We are 95% confident that the true average revenue of Canadian corporations is between 50k and 1.6m. 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CA" sz="2400" b="0" i="0" dirty="0">
                <a:effectLst/>
                <a:latin typeface="Times New Roman" panose="02020603050405020304" pitchFamily="18" charset="0"/>
              </a:rPr>
              <a:t> The probability that the arbitrary Canadian business has revenue between 50k and 1.6m, is 95%. </a:t>
            </a:r>
          </a:p>
        </p:txBody>
      </p:sp>
    </p:spTree>
    <p:extLst>
      <p:ext uri="{BB962C8B-B14F-4D97-AF65-F5344CB8AC3E}">
        <p14:creationId xmlns:p14="http://schemas.microsoft.com/office/powerpoint/2010/main" val="3053882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65" y="2144163"/>
            <a:ext cx="2684265" cy="2147412"/>
          </a:xfrm>
          <a:prstGeom prst="rect">
            <a:avLst/>
          </a:prstGeom>
        </p:spPr>
      </p:pic>
      <p:pic>
        <p:nvPicPr>
          <p:cNvPr id="8" name="Рисунок 7" descr="1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37" y="2096016"/>
            <a:ext cx="2823948" cy="2259158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000" b="1" dirty="0"/>
              <a:t>T-confidence interval </a:t>
            </a:r>
            <a:endParaRPr lang="en-US" sz="5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6959" y="810463"/>
            <a:ext cx="5229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construct a confidence interval for a mean of Normal distribution with sigma unknown, we use t-distribution.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6253163" y="936625"/>
                <a:ext cx="3681412" cy="10795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f>
                            <m:f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f>
                            <m:f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3163" y="936625"/>
                <a:ext cx="3681412" cy="1079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476959" y="2096016"/>
            <a:ext cx="45281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</a:rPr>
              <a:t>t-distribution has parameter: degrees of freedom. </a:t>
            </a:r>
            <a:endParaRPr lang="en-US" sz="2400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409074" y="3257885"/>
          <a:ext cx="1082842" cy="100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495000" progId="Equation.DSMT4">
                  <p:embed/>
                </p:oleObj>
              </mc:Choice>
              <mc:Fallback>
                <p:oleObj name="Equation" r:id="rId6" imgW="533160" imgH="495000" progId="Equation.DSMT4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74" y="3257885"/>
                        <a:ext cx="1082842" cy="100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730600" y="3010418"/>
            <a:ext cx="29276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</a:rPr>
              <a:t>this test statistic has t-distribution with n-1 degrees of freedom</a:t>
            </a:r>
            <a:endParaRPr lang="en-US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09073" y="4383192"/>
            <a:ext cx="11451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dirty="0">
                <a:latin typeface="Calibri" pitchFamily="34" charset="0"/>
                <a:cs typeface="Calibri" pitchFamily="34" charset="0"/>
              </a:rPr>
              <a:t>For constructing a confidence interval we need quantiles of t-distribution. We can compute them, Running R code:  </a:t>
            </a:r>
            <a:r>
              <a:rPr lang="en-CA" sz="2400" dirty="0">
                <a:solidFill>
                  <a:srgbClr val="0000FF"/>
                </a:solidFill>
                <a:latin typeface="Times New Roman"/>
              </a:rPr>
              <a:t>qt(p=.975, df = 10) </a:t>
            </a:r>
            <a:r>
              <a:rPr lang="en-CA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1111" y="5243341"/>
            <a:ext cx="12192000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</a:pPr>
            <a:r>
              <a:rPr lang="en-CA" sz="2400" i="1" dirty="0">
                <a:latin typeface="Calibri" pitchFamily="34" charset="0"/>
                <a:cs typeface="Calibri" pitchFamily="34" charset="0"/>
              </a:rPr>
              <a:t>Read: </a:t>
            </a:r>
            <a:r>
              <a:rPr lang="en-CA" sz="2400" dirty="0">
                <a:latin typeface="Times New Roman"/>
                <a:hlinkClick r:id="rId8"/>
              </a:rPr>
              <a:t> </a:t>
            </a:r>
            <a:r>
              <a:rPr lang="en-CA" sz="2400" dirty="0">
                <a:latin typeface="Calibri" pitchFamily="34" charset="0"/>
                <a:cs typeface="Calibri" pitchFamily="34" charset="0"/>
                <a:hlinkClick r:id="rId8"/>
              </a:rPr>
              <a:t>https://en.wikipedia.org/wiki/Confidence_interval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 ,  </a:t>
            </a:r>
          </a:p>
          <a:p>
            <a:pPr fontAlgn="base">
              <a:lnSpc>
                <a:spcPct val="90000"/>
              </a:lnSpc>
            </a:pPr>
            <a:r>
              <a:rPr lang="en-CA" sz="2400" dirty="0">
                <a:latin typeface="Calibri" pitchFamily="34" charset="0"/>
                <a:cs typeface="Calibri" pitchFamily="34" charset="0"/>
                <a:hlinkClick r:id="rId9"/>
              </a:rPr>
              <a:t>https://en.wikipedia.org/wiki/Student%27s_t-distribution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>
              <a:lnSpc>
                <a:spcPct val="90000"/>
              </a:lnSpc>
            </a:pPr>
            <a:r>
              <a:rPr lang="en-CA" sz="2400" dirty="0">
                <a:latin typeface="Calibri" pitchFamily="34" charset="0"/>
                <a:cs typeface="Calibri" pitchFamily="34" charset="0"/>
                <a:hlinkClick r:id="rId10"/>
              </a:rPr>
              <a:t>https://www.cyclismo.org/tutorial/R/confidence.html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 </a:t>
            </a:r>
            <a:r>
              <a:rPr lang="en-CA" sz="2400" dirty="0"/>
              <a:t> </a:t>
            </a:r>
          </a:p>
          <a:p>
            <a:pPr fontAlgn="base">
              <a:lnSpc>
                <a:spcPct val="90000"/>
              </a:lnSpc>
            </a:pPr>
            <a:endParaRPr lang="en-CA" sz="2400" dirty="0"/>
          </a:p>
          <a:p>
            <a:pPr fontAlgn="base">
              <a:lnSpc>
                <a:spcPct val="90000"/>
              </a:lnSpc>
            </a:pPr>
            <a:r>
              <a:rPr lang="en-CA" sz="1800" i="1" dirty="0">
                <a:latin typeface="Calibri" pitchFamily="34" charset="0"/>
                <a:cs typeface="Calibri" pitchFamily="34" charset="0"/>
              </a:rPr>
              <a:t>Some content is quoted from  </a:t>
            </a:r>
            <a:r>
              <a:rPr lang="en-CA" sz="1800" dirty="0">
                <a:latin typeface="Calibri" pitchFamily="34" charset="0"/>
                <a:cs typeface="Calibri" pitchFamily="34" charset="0"/>
                <a:hlinkClick r:id="rId9"/>
              </a:rPr>
              <a:t>https://en.wikipedia.org/wiki/Student%27s_t-distribution</a:t>
            </a:r>
            <a:r>
              <a:rPr lang="en-CA" sz="1800" dirty="0">
                <a:latin typeface="Calibri" pitchFamily="34" charset="0"/>
                <a:cs typeface="Calibri" pitchFamily="34" charset="0"/>
              </a:rPr>
              <a:t> </a:t>
            </a:r>
            <a:endParaRPr lang="en-CA" sz="18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58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T-confidence interval. Quiz practice</a:t>
            </a:r>
            <a:endParaRPr lang="en-US" sz="5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D5CCF-7EC7-4820-90DE-CF8541FD4AEB}"/>
                  </a:ext>
                </a:extLst>
              </p:cNvPr>
              <p:cNvSpPr txBox="1"/>
              <p:nvPr/>
            </p:nvSpPr>
            <p:spPr>
              <a:xfrm>
                <a:off x="1271238" y="1003610"/>
                <a:ext cx="10448693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X is a normally distributed random variable. We collected a sample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3}. We remind the general formula for a confidence interval for the mean: [</a:t>
                </a:r>
                <a:r>
                  <a:rPr lang="en-CA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xBar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ME, </a:t>
                </a:r>
                <a:r>
                  <a:rPr lang="en-CA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xBar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ME], where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xBar</a:t>
                </a: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(1+2+3)/3 = 2,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 sqrt(1/3 * ((1-2)^2 + (2-2)^2 + (3-2)^2)) = 0.816, 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qt(p=0.975, df=3-1) = 4.302653,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sqrt(3) = 1.732.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the right confidence interval?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[−0.028, 4.028]</m:t>
                    </m:r>
                  </m:oMath>
                </a14:m>
                <a:endParaRPr lang="en-CA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[−1, 1]</m:t>
                    </m:r>
                  </m:oMath>
                </a14:m>
                <a:endParaRPr lang="en-CA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[0.5, ∞]</m:t>
                    </m:r>
                  </m:oMath>
                </a14:m>
                <a:endParaRPr lang="en-CA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CA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[−2.028, 2.028]</m:t>
                    </m:r>
                  </m:oMath>
                </a14:m>
                <a:endParaRPr lang="en-CA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CA" sz="24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D5CCF-7EC7-4820-90DE-CF8541FD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38" y="1003610"/>
                <a:ext cx="10448693" cy="5632311"/>
              </a:xfrm>
              <a:prstGeom prst="rect">
                <a:avLst/>
              </a:prstGeom>
              <a:blipFill>
                <a:blip r:embed="rId2"/>
                <a:stretch>
                  <a:fillRect l="-933" t="-8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900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408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000" b="1" dirty="0"/>
              <a:t>Hypothesis test </a:t>
            </a:r>
            <a:endParaRPr lang="en-US" sz="5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312822" y="700354"/>
                <a:ext cx="10852484" cy="1245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202122"/>
                    </a:solidFill>
                    <a:latin typeface="Calibri" pitchFamily="34" charset="0"/>
                    <a:cs typeface="Calibri" pitchFamily="34" charset="0"/>
                  </a:rPr>
                  <a:t>A statement about the parameters describing a population </a:t>
                </a:r>
              </a:p>
              <a:p>
                <a:pPr fontAlgn="base"/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Example, when both hypotheses are simple: </a:t>
                </a: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x-none" sz="240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0</m:t>
                          </m:r>
                        </m:sub>
                      </m:sSub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: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 </m:t>
                      </m:r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𝜃</m:t>
                      </m:r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x-none" sz="240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0</m:t>
                          </m:r>
                        </m:sub>
                      </m:sSub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 ;   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x-none" sz="240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:</m:t>
                      </m:r>
                      <m:r>
                        <a:rPr lang="en-CA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 </m:t>
                      </m:r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𝜃</m:t>
                      </m:r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sSubPr>
                        <m:e>
                          <m:r>
                            <a:rPr lang="x-none" sz="240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𝑎</m:t>
                          </m:r>
                        </m:sub>
                      </m:sSub>
                      <m:r>
                        <a:rPr lang="x-none" sz="2400" i="1" dirty="0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2" y="700354"/>
                <a:ext cx="10852484" cy="1245406"/>
              </a:xfrm>
              <a:prstGeom prst="rect">
                <a:avLst/>
              </a:prstGeom>
              <a:blipFill>
                <a:blip r:embed="rId2"/>
                <a:stretch>
                  <a:fillRect l="-842" t="-39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/>
          <p:cNvSpPr/>
          <p:nvPr/>
        </p:nvSpPr>
        <p:spPr>
          <a:xfrm>
            <a:off x="390946" y="1975702"/>
            <a:ext cx="41252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/>
              </a:rPr>
              <a:t>A statistical hypothesis test compares a test statistic to a threshold. </a:t>
            </a:r>
          </a:p>
          <a:p>
            <a:r>
              <a:rPr lang="en-CA" sz="2400" dirty="0">
                <a:latin typeface="Times New Roman"/>
              </a:rPr>
              <a:t>                   Confusion matrix </a:t>
            </a:r>
            <a:endParaRPr lang="en-US" sz="2400" dirty="0"/>
          </a:p>
        </p:txBody>
      </p:sp>
      <p:pic>
        <p:nvPicPr>
          <p:cNvPr id="29" name="Рисунок 28" descr="1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0" y="3804667"/>
            <a:ext cx="5783657" cy="1347775"/>
          </a:xfrm>
          <a:prstGeom prst="rect">
            <a:avLst/>
          </a:prstGeom>
        </p:spPr>
      </p:pic>
      <p:pic>
        <p:nvPicPr>
          <p:cNvPr id="30" name="Рисунок 29" descr="1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49" y="1578363"/>
            <a:ext cx="4780546" cy="1702340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7110370" y="3759447"/>
            <a:ext cx="4780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p-value(sample) = P{Given H0, the sample is more in favor of Ha than the one in the LHS} 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90947" y="5279637"/>
            <a:ext cx="10760036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Read: </a:t>
            </a:r>
            <a:r>
              <a:rPr lang="en-CA" sz="2400" dirty="0">
                <a:latin typeface="Times New Roman"/>
                <a:hlinkClick r:id="rId5"/>
              </a:rPr>
              <a:t> </a:t>
            </a:r>
            <a:r>
              <a:rPr lang="en-CA" sz="2400" dirty="0">
                <a:latin typeface="Calibri" pitchFamily="34" charset="0"/>
                <a:cs typeface="Calibri" pitchFamily="34" charset="0"/>
                <a:hlinkClick r:id="rId6"/>
              </a:rPr>
              <a:t>https://en.wikipedia.org/wiki/Statistical_hypothesis_testing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 , </a:t>
            </a:r>
          </a:p>
          <a:p>
            <a:pPr fontAlgn="base"/>
            <a:r>
              <a:rPr lang="en-CA" sz="2400" dirty="0">
                <a:latin typeface="Calibri" pitchFamily="34" charset="0"/>
                <a:cs typeface="Calibri" pitchFamily="34" charset="0"/>
                <a:hlinkClick r:id="rId7"/>
              </a:rPr>
              <a:t>https://en.wikipedia.org/wiki/P-value</a:t>
            </a:r>
            <a:r>
              <a:rPr lang="en-CA" sz="24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/>
            <a:endParaRPr lang="en-CA" sz="2400" dirty="0">
              <a:latin typeface="Calibri" pitchFamily="34" charset="0"/>
              <a:cs typeface="Calibri" pitchFamily="34" charset="0"/>
            </a:endParaRPr>
          </a:p>
          <a:p>
            <a:pPr fontAlgn="base">
              <a:lnSpc>
                <a:spcPct val="90000"/>
              </a:lnSpc>
            </a:pPr>
            <a:r>
              <a:rPr lang="en-CA" sz="1800" i="1" dirty="0">
                <a:latin typeface="Calibri" pitchFamily="34" charset="0"/>
                <a:cs typeface="Calibri" pitchFamily="34" charset="0"/>
              </a:rPr>
              <a:t>Some content is quoted from  </a:t>
            </a:r>
            <a:r>
              <a:rPr lang="en-CA" sz="1800" dirty="0">
                <a:solidFill>
                  <a:srgbClr val="595959"/>
                </a:solidFill>
                <a:latin typeface="Calibri"/>
              </a:rPr>
              <a:t>&lt;</a:t>
            </a:r>
            <a:r>
              <a:rPr lang="en-CA" sz="1800" dirty="0">
                <a:latin typeface="Calibri"/>
                <a:hlinkClick r:id="rId6"/>
              </a:rPr>
              <a:t>https://en.wikipedia.org/wiki/Statistical_hypothesis_testing</a:t>
            </a:r>
            <a:r>
              <a:rPr lang="en-CA" sz="1800" dirty="0">
                <a:solidFill>
                  <a:srgbClr val="595959"/>
                </a:solidFill>
                <a:latin typeface="Calibri"/>
              </a:rPr>
              <a:t>&gt;  </a:t>
            </a:r>
            <a:endParaRPr lang="en-CA" sz="18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408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Calibri" pitchFamily="34" charset="0"/>
                <a:cs typeface="Calibri" pitchFamily="34" charset="0"/>
              </a:rPr>
              <a:t>Statistics review. </a:t>
            </a:r>
            <a:r>
              <a:rPr lang="en-US" sz="4000" b="1" dirty="0"/>
              <a:t>T-test </a:t>
            </a:r>
            <a:endParaRPr lang="en-US" sz="5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12821" y="629289"/>
                <a:ext cx="11550316" cy="1953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CA" sz="2400" b="1" dirty="0">
                    <a:latin typeface="Calibri" pitchFamily="34" charset="0"/>
                    <a:cs typeface="Calibri" pitchFamily="34" charset="0"/>
                  </a:rPr>
                  <a:t>One-sample </a:t>
                </a:r>
                <a:r>
                  <a:rPr lang="en-CA" sz="2400" b="1" i="1" dirty="0">
                    <a:latin typeface="Calibri" pitchFamily="34" charset="0"/>
                    <a:cs typeface="Calibri" pitchFamily="34" charset="0"/>
                  </a:rPr>
                  <a:t>t</a:t>
                </a:r>
                <a:r>
                  <a:rPr lang="en-CA" sz="2400" b="1" dirty="0">
                    <a:latin typeface="Calibri" pitchFamily="34" charset="0"/>
                    <a:cs typeface="Calibri" pitchFamily="34" charset="0"/>
                  </a:rPr>
                  <a:t>-test</a:t>
                </a:r>
                <a:r>
                  <a:rPr lang="en-CA" sz="2400" dirty="0">
                    <a:latin typeface="Calibri" pitchFamily="34" charset="0"/>
                    <a:cs typeface="Calibri" pitchFamily="34" charset="0"/>
                  </a:rPr>
                  <a:t> </a:t>
                </a:r>
              </a:p>
              <a:p>
                <a:r>
                  <a:rPr lang="en-CA" sz="2400" dirty="0">
                    <a:solidFill>
                      <a:srgbClr val="202122"/>
                    </a:solidFill>
                    <a:latin typeface="Calibri" pitchFamily="34" charset="0"/>
                    <a:cs typeface="Calibri" pitchFamily="34" charset="0"/>
                  </a:rPr>
                  <a:t>In testing the null hypothesis that the population mean is equal to a specified value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sSubPr>
                      <m:e>
                        <m:r>
                          <a:rPr lang="en-CA" sz="24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𝜇</m:t>
                        </m:r>
                      </m:e>
                      <m:sub>
                        <m:r>
                          <a:rPr lang="ru-RU" sz="24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400" dirty="0">
                    <a:solidFill>
                      <a:srgbClr val="202122"/>
                    </a:solidFill>
                    <a:latin typeface="Calibri" pitchFamily="34" charset="0"/>
                    <a:cs typeface="Calibri" pitchFamily="34" charset="0"/>
                  </a:rPr>
                  <a:t>, with unknown variance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;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BR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400" dirty="0"/>
              </a:p>
              <a:p>
                <a:endParaRPr lang="pt-BR" sz="1800" dirty="0"/>
              </a:p>
              <a:p>
                <a:r>
                  <a:rPr lang="en-US" sz="2400" dirty="0"/>
                  <a:t> 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The test is based on the statistic</a:t>
                </a:r>
                <a:r>
                  <a:rPr lang="en-US" sz="2400" dirty="0"/>
                  <a:t> </a:t>
                </a:r>
                <a:endParaRPr lang="en-CA" sz="24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" y="629289"/>
                <a:ext cx="11550316" cy="1953292"/>
              </a:xfrm>
              <a:prstGeom prst="rect">
                <a:avLst/>
              </a:prstGeom>
              <a:blipFill>
                <a:blip r:embed="rId3"/>
                <a:stretch>
                  <a:fillRect l="-792" t="-2492" r="-1372" b="-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 txBox="1"/>
              <p:nvPr/>
            </p:nvSpPr>
            <p:spPr bwMode="auto">
              <a:xfrm>
                <a:off x="5973763" y="1819275"/>
                <a:ext cx="2219325" cy="10318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" name="Объект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3763" y="1819275"/>
                <a:ext cx="2219325" cy="1031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0" y="5591034"/>
            <a:ext cx="1219200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Read: </a:t>
            </a:r>
            <a:r>
              <a:rPr lang="en-CA" sz="2400" dirty="0">
                <a:latin typeface="Times New Roman"/>
                <a:hlinkClick r:id="rId5"/>
              </a:rPr>
              <a:t> </a:t>
            </a:r>
            <a:r>
              <a:rPr lang="en-CA" sz="2400" dirty="0">
                <a:latin typeface="Times New Roman"/>
                <a:hlinkClick r:id="rId6"/>
              </a:rPr>
              <a:t>https://en.wikipedia.org/wiki/Student%27s_t-test</a:t>
            </a:r>
            <a:r>
              <a:rPr lang="en-CA" sz="2400" dirty="0">
                <a:latin typeface="Times New Roman"/>
              </a:rPr>
              <a:t> </a:t>
            </a:r>
            <a:endParaRPr lang="ru-RU" sz="2400" dirty="0">
              <a:latin typeface="Times New Roman"/>
            </a:endParaRPr>
          </a:p>
          <a:p>
            <a:pPr fontAlgn="base"/>
            <a:r>
              <a:rPr lang="en-CA" sz="28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pPr fontAlgn="base">
              <a:lnSpc>
                <a:spcPct val="90000"/>
              </a:lnSpc>
            </a:pPr>
            <a:r>
              <a:rPr lang="en-CA" sz="1800" i="1" dirty="0">
                <a:latin typeface="Calibri" pitchFamily="34" charset="0"/>
                <a:cs typeface="Calibri" pitchFamily="34" charset="0"/>
              </a:rPr>
              <a:t>Some content is quoted from  </a:t>
            </a:r>
            <a:r>
              <a:rPr lang="en-CA" sz="1800" dirty="0">
                <a:latin typeface="Times New Roman"/>
                <a:hlinkClick r:id="rId6"/>
              </a:rPr>
              <a:t>https://en.wikipedia.org/wiki/Student%27s_t-test</a:t>
            </a:r>
            <a:r>
              <a:rPr lang="en-CA" sz="2400" dirty="0">
                <a:latin typeface="Times New Roman"/>
              </a:rPr>
              <a:t> </a:t>
            </a:r>
            <a:endParaRPr lang="en-CA" sz="1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47D813-AC5B-4168-8E69-6AC1B95DE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542" y="3140204"/>
            <a:ext cx="6641830" cy="2162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1432268" y="1217280"/>
                <a:ext cx="9975430" cy="3970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We throw the fair die (probability of each face occurrence is 1/6). Define event A as an odd number and event B as a number greater than 3. Then</a:t>
                </a:r>
                <a:r>
                  <a:rPr lang="ru-RU" sz="2800" dirty="0"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1/3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2/5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1/6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2268" y="1217280"/>
                <a:ext cx="9975430" cy="3970318"/>
              </a:xfrm>
              <a:prstGeom prst="rect">
                <a:avLst/>
              </a:prstGeom>
              <a:blipFill>
                <a:blip r:embed="rId2"/>
                <a:stretch>
                  <a:fillRect t="-1075" r="-3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</a:t>
            </a:r>
            <a:r>
              <a:rPr lang="en-CA" sz="4000" b="1" dirty="0"/>
              <a:t>Conditional probability</a:t>
            </a:r>
            <a:endParaRPr lang="en-US" sz="4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6135" y="5256764"/>
            <a:ext cx="11979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1.5 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Conditional Probability and Independence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http://www.utstat.toronto.edu/mikevans/jeffrosenthal/chap1.pdf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79715" y="908738"/>
          <a:ext cx="9405256" cy="1847596"/>
        </p:xfrm>
        <a:graphic>
          <a:graphicData uri="http://schemas.openxmlformats.org/drawingml/2006/table">
            <a:tbl>
              <a:tblPr/>
              <a:tblGrid>
                <a:gridCol w="241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Smoker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Non-smoker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0.05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highlight>
                            <a:srgbClr val="00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978408" y="2977898"/>
            <a:ext cx="90251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P(S|F)=</a:t>
            </a:r>
            <a:r>
              <a:rPr lang="en-US" sz="3200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P(S </a:t>
            </a:r>
            <a:r>
              <a:rPr lang="ii-CN" altLang="en-US" sz="3200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ꓵ </a:t>
            </a:r>
            <a:r>
              <a:rPr lang="en-CA" altLang="ii-CN" sz="3200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F</a:t>
            </a:r>
            <a:r>
              <a:rPr lang="en-US" sz="3200" dirty="0"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)/</a:t>
            </a:r>
            <a:r>
              <a:rPr lang="en-US" sz="3200" dirty="0"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P(F)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= 0.05/0.5 = 0.1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538842" y="3871109"/>
            <a:ext cx="1142641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Independence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latin typeface="Calibri" pitchFamily="34" charset="0"/>
                <a:cs typeface="Calibri" pitchFamily="34" charset="0"/>
              </a:rPr>
              <a:t>A and B independent if  P(AꓵB)= P(A)P(B) or P(A|B)=P(A)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07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Conditional probability. Quiz practice  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/>
              <p:cNvSpPr>
                <a:spLocks noChangeArrowheads="1"/>
              </p:cNvSpPr>
              <p:nvPr/>
            </p:nvSpPr>
            <p:spPr bwMode="auto">
              <a:xfrm>
                <a:off x="1298453" y="2239623"/>
                <a:ext cx="9975430" cy="44012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2800" dirty="0">
                    <a:effectLst/>
                    <a:latin typeface="Calibri" panose="020F0502020204030204" pitchFamily="34" charset="0"/>
                  </a:rPr>
                  <a:t>We throw the fair die (probability of each face coming up is 1/6). Define event A as an odd number and event B as a number greater than 3. Then</a:t>
                </a:r>
                <a:r>
                  <a:rPr lang="ru-RU" sz="2800" dirty="0">
                    <a:effectLst/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CA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sz="280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CA" sz="2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CA" sz="2800" dirty="0">
                  <a:effectLst/>
                  <a:latin typeface="Times New Roman" panose="02020603050405020304" pitchFamily="18" charset="0"/>
                </a:endParaRP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0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1/3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2/5</a:t>
                </a:r>
              </a:p>
              <a:p>
                <a:pPr marL="685800" rtl="0" fontAlgn="ctr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UcPeriod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</a:rPr>
                  <a:t> 1/36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794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453" y="2239623"/>
                <a:ext cx="9975430" cy="4401205"/>
              </a:xfrm>
              <a:prstGeom prst="rect">
                <a:avLst/>
              </a:prstGeom>
              <a:blipFill>
                <a:blip r:embed="rId2"/>
                <a:stretch>
                  <a:fillRect t="-831" r="-11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58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</a:t>
            </a:r>
            <a:r>
              <a:rPr lang="en-US" sz="4000" b="1" dirty="0" err="1"/>
              <a:t>Bayes's</a:t>
            </a:r>
            <a:r>
              <a:rPr lang="en-US" sz="4000" b="1" dirty="0"/>
              <a:t> theorem  </a:t>
            </a:r>
            <a:r>
              <a:rPr lang="en-US" sz="4000" dirty="0"/>
              <a:t>  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7701" y="2014638"/>
            <a:ext cx="115442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For events H</a:t>
            </a:r>
            <a:r>
              <a:rPr lang="en-US" sz="2800" baseline="-25000" dirty="0"/>
              <a:t>1</a:t>
            </a:r>
            <a:r>
              <a:rPr lang="en-US" sz="2800" dirty="0"/>
              <a:t>, H</a:t>
            </a:r>
            <a:r>
              <a:rPr lang="en-US" sz="2800" baseline="-25000" dirty="0"/>
              <a:t>2</a:t>
            </a:r>
            <a:r>
              <a:rPr lang="en-US" sz="2800" dirty="0"/>
              <a:t>,…, </a:t>
            </a:r>
            <a:r>
              <a:rPr lang="en-US" sz="2800" dirty="0" err="1"/>
              <a:t>H</a:t>
            </a:r>
            <a:r>
              <a:rPr lang="en-US" sz="2800" baseline="-25000" dirty="0" err="1"/>
              <a:t>k</a:t>
            </a:r>
            <a:r>
              <a:rPr lang="en-US" sz="2800" dirty="0"/>
              <a:t> such that P(H</a:t>
            </a:r>
            <a:r>
              <a:rPr lang="en-US" sz="2800" baseline="-25000" dirty="0"/>
              <a:t>i</a:t>
            </a:r>
            <a:r>
              <a:rPr lang="en-US" sz="2800" dirty="0"/>
              <a:t>)&gt;0, </a:t>
            </a:r>
          </a:p>
          <a:p>
            <a:endParaRPr lang="en-US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30641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8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1.5 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Conditional Probability and Independence</a:t>
            </a:r>
            <a:r>
              <a:rPr lang="en-US" sz="28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8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8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http://www.utstat.toronto.edu/mikevans/jeffrosenthal/chap1.pdf</a:t>
            </a:r>
            <a:r>
              <a:rPr lang="ru-RU" sz="28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744763" y="930729"/>
          <a:ext cx="344593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480" imgH="419040" progId="Equation.KSEE3">
                  <p:embed/>
                </p:oleObj>
              </mc:Choice>
              <mc:Fallback>
                <p:oleObj name="Equation" r:id="rId3" imgW="1536480" imgH="419040" progId="Equation.KSEE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63" y="930729"/>
                        <a:ext cx="344593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7766049" y="1748287"/>
          <a:ext cx="1655537" cy="1013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2080" imgH="380880" progId="Equation.KSEE3">
                  <p:embed/>
                </p:oleObj>
              </mc:Choice>
              <mc:Fallback>
                <p:oleObj name="Equation" r:id="rId5" imgW="622080" imgH="38088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49" y="1748287"/>
                        <a:ext cx="1655537" cy="1013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657180"/>
              </p:ext>
            </p:extLst>
          </p:nvPr>
        </p:nvGraphicFramePr>
        <p:xfrm>
          <a:off x="881063" y="2738438"/>
          <a:ext cx="77612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228600" progId="Equation.KSEE3">
                  <p:embed/>
                </p:oleObj>
              </mc:Choice>
              <mc:Fallback>
                <p:oleObj name="Equation" r:id="rId7" imgW="2831760" imgH="228600" progId="Equation.KSEE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738438"/>
                        <a:ext cx="7761287" cy="627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47701" y="3505981"/>
            <a:ext cx="11544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Bayes’s</a:t>
            </a:r>
            <a:r>
              <a:rPr lang="en-US" sz="2800" dirty="0"/>
              <a:t> theorem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56917"/>
              </p:ext>
            </p:extLst>
          </p:nvPr>
        </p:nvGraphicFramePr>
        <p:xfrm>
          <a:off x="1100301" y="4082143"/>
          <a:ext cx="7095845" cy="9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11480" imgH="431640" progId="Equation.KSEE3">
                  <p:embed/>
                </p:oleObj>
              </mc:Choice>
              <mc:Fallback>
                <p:oleObj name="Equation" r:id="rId9" imgW="3111480" imgH="43164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301" y="4082143"/>
                        <a:ext cx="7095845" cy="9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87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Probability review. </a:t>
            </a:r>
            <a:r>
              <a:rPr lang="en-US" sz="4000" b="1" dirty="0" err="1"/>
              <a:t>Bayes's</a:t>
            </a:r>
            <a:r>
              <a:rPr lang="en-US" sz="4000" b="1" dirty="0"/>
              <a:t> theorem example  </a:t>
            </a:r>
            <a:r>
              <a:rPr lang="en-US" sz="4000" dirty="0"/>
              <a:t> 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68947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i="1" dirty="0">
                <a:latin typeface="Calibri" pitchFamily="34" charset="0"/>
                <a:cs typeface="Calibri" pitchFamily="34" charset="0"/>
              </a:rPr>
              <a:t>Read "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1.5 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Conditional Probability and Independence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" in "</a:t>
            </a:r>
            <a:r>
              <a:rPr lang="en-CA" sz="2400" i="1" dirty="0">
                <a:latin typeface="Calibri" pitchFamily="34" charset="0"/>
                <a:cs typeface="Calibri" pitchFamily="34" charset="0"/>
              </a:rPr>
              <a:t>Probability and Statistics The Science of Uncertainty", by Evans and Rosenthal, at URL  </a:t>
            </a:r>
            <a:r>
              <a:rPr lang="en-CA" sz="2400" i="1" dirty="0">
                <a:latin typeface="Calibri" pitchFamily="34" charset="0"/>
                <a:cs typeface="Calibri" pitchFamily="34" charset="0"/>
                <a:hlinkClick r:id="rId2"/>
              </a:rPr>
              <a:t>http://www.utstat.toronto.edu/mikevans/jeffrosenthal/chap1.pdf</a:t>
            </a:r>
            <a:r>
              <a:rPr lang="ru-RU" sz="2400" i="1" dirty="0">
                <a:latin typeface="Calibri" pitchFamily="34" charset="0"/>
                <a:cs typeface="Calibri" pitchFamily="34" charset="0"/>
              </a:rPr>
              <a:t> </a:t>
            </a:r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751114" y="809801"/>
            <a:ext cx="10744199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 – </a:t>
            </a:r>
            <a:r>
              <a:rPr lang="en-US" sz="3200" dirty="0">
                <a:latin typeface="Calibri"/>
                <a:ea typeface="Calibri"/>
                <a:cs typeface="Times New Roman"/>
              </a:rPr>
              <a:t>Smoker;          - Non-smoker; F- Female;       - Male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200" dirty="0">
                <a:latin typeface="Calibri"/>
                <a:ea typeface="Calibri"/>
                <a:cs typeface="Times New Roman"/>
              </a:rPr>
              <a:t>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200" dirty="0">
                <a:latin typeface="Calibri"/>
                <a:ea typeface="Calibri"/>
                <a:cs typeface="Times New Roman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2955471" y="832920"/>
          <a:ext cx="538843" cy="53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203040" progId="Equation.KSEE3">
                  <p:embed/>
                </p:oleObj>
              </mc:Choice>
              <mc:Fallback>
                <p:oleObj name="Equation" r:id="rId3" imgW="152280" imgH="203040" progId="Equation.KSEE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471" y="832920"/>
                        <a:ext cx="538843" cy="5377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7970837" y="822538"/>
          <a:ext cx="569006" cy="54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190440" progId="Equation.KSEE3">
                  <p:embed/>
                </p:oleObj>
              </mc:Choice>
              <mc:Fallback>
                <p:oleObj name="Equation" r:id="rId5" imgW="164880" imgH="190440" progId="Equation.KSEE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7" y="822538"/>
                        <a:ext cx="569006" cy="544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5848"/>
              </p:ext>
            </p:extLst>
          </p:nvPr>
        </p:nvGraphicFramePr>
        <p:xfrm>
          <a:off x="244929" y="1545553"/>
          <a:ext cx="10382184" cy="1847596"/>
        </p:xfrm>
        <a:graphic>
          <a:graphicData uri="http://schemas.openxmlformats.org/drawingml/2006/table">
            <a:tbl>
              <a:tblPr/>
              <a:tblGrid>
                <a:gridCol w="1659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4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 pitchFamily="34" charset="0"/>
                          <a:cs typeface="Calibri" pitchFamily="34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0.35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P(S)=0.2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Calibri"/>
                          <a:ea typeface="Calibri"/>
                          <a:cs typeface="Times New Roman"/>
                        </a:rPr>
                        <a:t>        = 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905103" y="2573111"/>
          <a:ext cx="454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3960" imgH="434880" progId="Equation.KSEE3">
                  <p:embed/>
                </p:oleObj>
              </mc:Choice>
              <mc:Fallback>
                <p:oleObj name="Equation" r:id="rId7" imgW="453960" imgH="434880" progId="Equation.KSEE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03" y="2573111"/>
                        <a:ext cx="454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6969124" y="1509941"/>
          <a:ext cx="538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8200" imgH="536400" progId="Equation.KSEE3">
                  <p:embed/>
                </p:oleObj>
              </mc:Choice>
              <mc:Fallback>
                <p:oleObj name="Equation" r:id="rId9" imgW="538200" imgH="536400" progId="Equation.KSEE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4" y="1509941"/>
                        <a:ext cx="5381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19693"/>
              </p:ext>
            </p:extLst>
          </p:nvPr>
        </p:nvGraphicFramePr>
        <p:xfrm>
          <a:off x="5983710" y="2888311"/>
          <a:ext cx="751628" cy="48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320" imgH="228600" progId="Equation.KSEE3">
                  <p:embed/>
                </p:oleObj>
              </mc:Choice>
              <mc:Fallback>
                <p:oleObj name="Equation" r:id="rId11" imgW="355320" imgH="228600" progId="Equation.KSEE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710" y="2888311"/>
                        <a:ext cx="751628" cy="4831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/>
        </p:nvGraphicFramePr>
        <p:xfrm>
          <a:off x="2876550" y="15367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120" imgH="215640" progId="Equation.KSEE3">
                  <p:embed/>
                </p:oleObj>
              </mc:Choice>
              <mc:Fallback>
                <p:oleObj name="Equation" r:id="rId13" imgW="114120" imgH="215640" progId="Equation.KSEE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5367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476829"/>
              </p:ext>
            </p:extLst>
          </p:nvPr>
        </p:nvGraphicFramePr>
        <p:xfrm>
          <a:off x="346529" y="3608616"/>
          <a:ext cx="8897832" cy="20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194080" imgH="1193760" progId="Equation.KSEE3">
                  <p:embed/>
                </p:oleObj>
              </mc:Choice>
              <mc:Fallback>
                <p:oleObj name="Equation" r:id="rId15" imgW="5194080" imgH="1193760" progId="Equation.KSEE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29" y="3608616"/>
                        <a:ext cx="8897832" cy="204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4261</Words>
  <Application>Microsoft Office PowerPoint</Application>
  <PresentationFormat>Widescreen</PresentationFormat>
  <Paragraphs>493</Paragraphs>
  <Slides>49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VAG Rounded Std</vt:lpstr>
      <vt:lpstr>Office Theme</vt:lpstr>
      <vt:lpstr>Equation</vt:lpstr>
      <vt:lpstr>`</vt:lpstr>
      <vt:lpstr>Probability review. Probability space  </vt:lpstr>
      <vt:lpstr>Probability space. Quiz practice  </vt:lpstr>
      <vt:lpstr>Probability review. Probability        </vt:lpstr>
      <vt:lpstr>Probability. Quiz practice  </vt:lpstr>
      <vt:lpstr>Probability review. Conditional probability</vt:lpstr>
      <vt:lpstr>Conditional probability. Quiz practice  </vt:lpstr>
      <vt:lpstr>Probability review. Bayes's theorem     </vt:lpstr>
      <vt:lpstr>Probability review. Bayes's theorem example   </vt:lpstr>
      <vt:lpstr>Bayes formula. Quiz practice  </vt:lpstr>
      <vt:lpstr>Probability review. Random variable       </vt:lpstr>
      <vt:lpstr>Random variable. Quiz practice  </vt:lpstr>
      <vt:lpstr>Probability review. Cumulative distribution function (CDF)      </vt:lpstr>
      <vt:lpstr>Cumulative distribution function. Quiz practice  </vt:lpstr>
      <vt:lpstr>Probability review. Discrete random variable       </vt:lpstr>
      <vt:lpstr>Probability review.   Continuous random variable  </vt:lpstr>
      <vt:lpstr>Continuous random variable. Quiz practice  </vt:lpstr>
      <vt:lpstr>Probability review. Quantile</vt:lpstr>
      <vt:lpstr>Quantile. Quiz practice  </vt:lpstr>
      <vt:lpstr>Probability review. Normal distribution     </vt:lpstr>
      <vt:lpstr>Normal distribution. Quiz practice  </vt:lpstr>
      <vt:lpstr>Probability review. Expected value (informally, average)      </vt:lpstr>
      <vt:lpstr>Properties of expectation. Quiz practice  </vt:lpstr>
      <vt:lpstr>Probability review.   Properties of expectation    </vt:lpstr>
      <vt:lpstr>Expected value. Quiz practice  </vt:lpstr>
      <vt:lpstr>Probability review. Variance       </vt:lpstr>
      <vt:lpstr>Variance. Quiz practice  </vt:lpstr>
      <vt:lpstr>Probability review. Covariance and correlation          </vt:lpstr>
      <vt:lpstr>Probability review.   Properties of variance    </vt:lpstr>
      <vt:lpstr>Probability review.  Properties of covariance and correlation     </vt:lpstr>
      <vt:lpstr>Properties of covariance. Quiz practice  </vt:lpstr>
      <vt:lpstr>Properties of correlation. Quiz practice  </vt:lpstr>
      <vt:lpstr>Probability review. Function of random variable </vt:lpstr>
      <vt:lpstr>Statistics review. Sample  </vt:lpstr>
      <vt:lpstr>Sample. Quiz practice  </vt:lpstr>
      <vt:lpstr>PowerPoint Presentation</vt:lpstr>
      <vt:lpstr>Parameter. Quiz practice  </vt:lpstr>
      <vt:lpstr>PowerPoint Presentation</vt:lpstr>
      <vt:lpstr>Point estimator. Quiz practice  </vt:lpstr>
      <vt:lpstr>PowerPoint Presentation</vt:lpstr>
      <vt:lpstr>Error. Quiz practice  </vt:lpstr>
      <vt:lpstr>PowerPoint Presentation</vt:lpstr>
      <vt:lpstr>Statistics review. Central limit theorem (CLT) </vt:lpstr>
      <vt:lpstr>Statistics review. Confidence interval </vt:lpstr>
      <vt:lpstr>Confidence interval. Quiz practice</vt:lpstr>
      <vt:lpstr>Statistics review. T-confidence interval </vt:lpstr>
      <vt:lpstr>T-confidence interval. Quiz practice</vt:lpstr>
      <vt:lpstr>Statistics review. Hypothesis test </vt:lpstr>
      <vt:lpstr>Statistics review. T-test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Assa</dc:creator>
  <cp:lastModifiedBy>boris garbuzov</cp:lastModifiedBy>
  <cp:revision>248</cp:revision>
  <dcterms:created xsi:type="dcterms:W3CDTF">2020-07-29T06:49:03Z</dcterms:created>
  <dcterms:modified xsi:type="dcterms:W3CDTF">2021-05-07T01:57:58Z</dcterms:modified>
</cp:coreProperties>
</file>