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05A75-8B66-44F8-A665-955A745F5D39}" v="2" dt="2020-02-01T22:52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nus Oppong-Tawiah" userId="de9d5630-bf71-41d5-98d4-8d6743a7c361" providerId="ADAL" clId="{E6D05A75-8B66-44F8-A665-955A745F5D39}"/>
    <pc:docChg chg="modSld sldOrd">
      <pc:chgData name="Divinus Oppong-Tawiah" userId="de9d5630-bf71-41d5-98d4-8d6743a7c361" providerId="ADAL" clId="{E6D05A75-8B66-44F8-A665-955A745F5D39}" dt="2020-02-01T22:52:41.947" v="1"/>
      <pc:docMkLst>
        <pc:docMk/>
      </pc:docMkLst>
      <pc:sldChg chg="ord">
        <pc:chgData name="Divinus Oppong-Tawiah" userId="de9d5630-bf71-41d5-98d4-8d6743a7c361" providerId="ADAL" clId="{E6D05A75-8B66-44F8-A665-955A745F5D39}" dt="2020-02-01T22:52:41.947" v="1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abfa33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g6babfa33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6babfa33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abfa33d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6babfa33d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abfa33d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6babfa33d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bfa33d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6babfa33d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6babfa33da_0_1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7" name="Google Shape;28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Chapter 10 – Logistic Regression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11/26/19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lang="en-US" sz="3200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lang="en-US" sz="2800" b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lang="en-US" sz="2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sz="2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Logit, cont.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the logit is a linear function of predictors x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…</a:t>
            </a:r>
            <a:endParaRPr/>
          </a:p>
          <a:p>
            <a:pPr marL="0" marR="0" lvl="0" indent="-14033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Takes values from -infinity to +infinity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the relationship between logit, odds and probability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914400" y="274628"/>
            <a:ext cx="77724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Odds (a) and Logit (b) as function of </a:t>
            </a:r>
            <a:r>
              <a:rPr lang="en-US" sz="3200" b="0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endParaRPr/>
          </a:p>
        </p:txBody>
      </p:sp>
      <p:pic>
        <p:nvPicPr>
          <p:cNvPr id="151" name="Google Shape;151;p19" descr="Two plots: Odds (top), logit (bottom), as a function of probability (x-axis for both).  Fig. 10.1 " title="Odds, Logit and Probabil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25" y="1369624"/>
            <a:ext cx="4968825" cy="4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Loan Offer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(UniversalBank.csv)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 variable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accept bank loan (0/1)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Demographic info, and info about their bank relationship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Predictor Model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Modeling loan acceptance on income (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Fitted coefficients (more later): b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-6.3525, b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-0.0392 </a:t>
            </a:r>
            <a:endParaRPr/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2" name="Google Shape;172;p22" descr="equation relating probability of outcome loan as function of predictor Income" title="eq 10.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79650"/>
            <a:ext cx="790575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 descr="fitted model for Probability of loan" title="eq 10.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262" y="5105400"/>
            <a:ext cx="7500937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 idx="4294967295"/>
          </p:nvPr>
        </p:nvSpPr>
        <p:spPr>
          <a:xfrm>
            <a:off x="914400" y="274628"/>
            <a:ext cx="7772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Seeing the Relationship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12" y="1333025"/>
            <a:ext cx="7500937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 descr="Plot of personal loan as function of income, and fitted logistic curve" title="fig 10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2344150"/>
            <a:ext cx="56388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step - classify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produces an estimated probability of being a “1”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a classification by establishing cutoff level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estimated prob. &gt; cutoff, classify as “1”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Ways to Determine Cutoff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0.50 is popular initial choice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considerations (see Chapter 5)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classification accuracy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sensitivity (subject to min. level of specificity)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false positives (subject to max. false negative rate)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expected cost of misclassification (need to specify costs)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Example, cont.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914400" y="2282300"/>
            <a:ext cx="7772400" cy="3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Estimates of </a:t>
            </a:r>
            <a:r>
              <a:rPr lang="en-US" sz="2600" b="0" i="1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’s are derived through an iterative process called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maximum likelihood estimation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2157600" y="348350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318775" y="1514100"/>
            <a:ext cx="87618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pd.read_csv('UniversalBank.csv')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bank_df.drop(columns=['ID', 'ZIP Code'],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bank_df.columns = [c.replace(' ', '_') for c in bank_df.columns]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Treat education as categorical, convert to dummy variables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bank_df['Education'] = bank_df['Education'].astype('category')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new_categories = {1: 'Undergrad', 2: 'Graduate', 3: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'Advanced/Professional'}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bank_df.Education.cat.rename_categories(new_categories,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pd.get_dummies(bank_df, prefix_sep='_', drop_first=True)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y = bank_df['Personal_Loan']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 = bank_df.drop(columns=['Personal_Loan'])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idea of linear regression to situation where outcome variable is categorical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Widely used, particularly where a structured model is useful to explain (=</a:t>
            </a:r>
            <a:r>
              <a:rPr lang="en-US" sz="26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or to predict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focus on binary classification</a:t>
            </a:r>
            <a:endParaRPr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i.e.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=0 or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2157600" y="348350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Model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18775" y="1514100"/>
            <a:ext cx="87618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train_X, valid_X, train_y, valid_y = train_test_split(X, y,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test_size=0.4, random_state=1)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fit a logistic regression (set penalty=l2 and C=1e42 to avoid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regularization)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logit_reg = LogisticRegression(penalty="l2", C=1e42,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solver='liblinear')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logit_reg.fit(train_X, train_y)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print('intercept ', logit_reg.intercept_[0])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print(pd.DataFrame({'coeff': logit_reg.coef_[0]},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index=X.columns).transpose())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print('AIC', AIC_score(valid_y, logit_reg.predict(valid_X), df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len(train_X.columns) + 1))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914400" y="609600"/>
            <a:ext cx="6934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4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810000" y="5638800"/>
            <a:ext cx="3810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 for logit 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222650" y="1491850"/>
            <a:ext cx="87171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intercept -12.61895521314035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Age     Experience Income   Family   CCAvg   Mortgage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-0.032549 0.03416  0.058824 0.614095 0.240534 0.001012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Securities_Account CD_Account Online    CreditCard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-1.026191        3.647933 -0.677862   -0.95598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Education_Graduate    Education_Advanced/Professional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   4.192204            4.341697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AIC -709.1524769205962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914400" y="545528"/>
            <a:ext cx="7772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to Probability</a:t>
            </a:r>
            <a:endParaRPr/>
          </a:p>
        </p:txBody>
      </p:sp>
      <p:pic>
        <p:nvPicPr>
          <p:cNvPr id="228" name="Google Shape;228;p30" descr="P = odds/(1+odds)" title="odds to probabilit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590800"/>
            <a:ext cx="2895600" cy="138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609600" y="1219200"/>
            <a:ext cx="80010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logit_reg_pred = logit_reg.predict(valid_X)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 = logit_reg.predict_proba(valid_X)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logit_result = pd.DataFrame({'actual': valid_y,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'p(0)': [p[0] for p in logit_reg_proba],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'p(1)': [p[1] for p in logit_reg_proba],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'predicted': logit_reg_pred })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four different cases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interestingCases = [2764, 932, 2721, 702]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print(logit_result.loc[interestingCases])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actual   p(0)    p(1)    predicted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2764     0     0.976   0.024    0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932      0     0.335   0.665    1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2721     1     0.032   0.968    1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702      1     0.986   0.014    0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09600" y="609600"/>
            <a:ext cx="7924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</a:t>
            </a: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from logit to probabilities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Interpreting Odds, Probability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predictive classification, we typically use probability with a cutoff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explanatory purposes, odds have a useful interpretation:</a:t>
            </a:r>
            <a:endParaRPr/>
          </a:p>
          <a:p>
            <a:pPr marL="5715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increase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by one unit, holding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x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constant, then</a:t>
            </a:r>
            <a:endParaRPr/>
          </a:p>
          <a:p>
            <a:pPr marL="5715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factor by which the odds of belonging to class 1 increase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Loan Example: </a:t>
            </a:r>
            <a:b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Evaluating Classification Performance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914400" y="2057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measures: Confusion matrix and % of misclassifications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useful in this example:  </a:t>
            </a:r>
            <a:r>
              <a:rPr lang="en-US" sz="2600" b="1" i="0" u="none">
                <a:solidFill>
                  <a:schemeClr val="dk1"/>
                </a:solidFill>
              </a:rPr>
              <a:t>gains (</a:t>
            </a: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lift)  </a:t>
            </a:r>
            <a:r>
              <a:rPr lang="en-US" sz="2600" i="0" u="none">
                <a:solidFill>
                  <a:schemeClr val="dk1"/>
                </a:solidFill>
              </a:rPr>
              <a:t>(terms sometimes used interchangeably)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2549475" y="256050"/>
            <a:ext cx="42861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Franklin"/>
                <a:ea typeface="Libre Franklin"/>
                <a:cs typeface="Libre Franklin"/>
                <a:sym typeface="Libre Franklin"/>
              </a:rPr>
              <a:t>Python’s Gains Chart</a:t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434175" y="858152"/>
            <a:ext cx="81048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df = logit_result.sort_values(by=['p(1)'], ascending=False)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fig, axes = plt.subplots(nrows=1, ncols=2, figsize=(10, 4))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gainsChart(df.actual, ax=axes[0])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liftChart(df['p(1)'], title=False, ax=axes[1])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11010650" y="550602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6" name="Google Shape;256;p34" descr="gains chart shows curve that shows yield of the model, compared to straight diagonal showing results of selecting randomly" title="gains 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50" y="2841849"/>
            <a:ext cx="4209800" cy="31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4"/>
          <p:cNvCxnSpPr/>
          <p:nvPr/>
        </p:nvCxnSpPr>
        <p:spPr>
          <a:xfrm flipH="1">
            <a:off x="4520125" y="2649675"/>
            <a:ext cx="935100" cy="4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4"/>
          <p:cNvSpPr txBox="1"/>
          <p:nvPr/>
        </p:nvSpPr>
        <p:spPr>
          <a:xfrm>
            <a:off x="5599950" y="2449275"/>
            <a:ext cx="29391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# of 1’s yielded by model, moving thru records sorted by predicted prob. of being a 1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 rot="10800000">
            <a:off x="4252825" y="3751750"/>
            <a:ext cx="14028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4"/>
          <p:cNvSpPr txBox="1"/>
          <p:nvPr/>
        </p:nvSpPr>
        <p:spPr>
          <a:xfrm>
            <a:off x="5811475" y="3618275"/>
            <a:ext cx="2727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# of 1’s yielded by selecting randomly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/>
        </p:nvSpPr>
        <p:spPr>
          <a:xfrm>
            <a:off x="2549475" y="256050"/>
            <a:ext cx="42861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Libre Franklin"/>
                <a:ea typeface="Libre Franklin"/>
                <a:cs typeface="Libre Franklin"/>
                <a:sym typeface="Libre Franklin"/>
              </a:rPr>
              <a:t>Python’s Lift Chart</a:t>
            </a:r>
            <a:endParaRPr sz="3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434175" y="858152"/>
            <a:ext cx="81048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df = logit_result.sort_values(by=['p(1)'], ascending=False)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fig, axes = plt.subplots(nrows=1, ncols=2, figsize=(10, 4))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gainsChart(df.actual, ax=axes[0])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liftChart(df['p(1)'], title=False, ax=axes[1])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11010650" y="550602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8" name="Google Shape;268;p35" descr="Bar chart, the left-most bar shows top decile (i.e. the 10% most probable to be 1’s) are 7.8 times as likely to be 1’s, compared to random selection &#10;" title="lift 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950" y="2564556"/>
            <a:ext cx="4286100" cy="347814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/>
          <p:nvPr/>
        </p:nvSpPr>
        <p:spPr>
          <a:xfrm>
            <a:off x="3629400" y="2716475"/>
            <a:ext cx="456600" cy="411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757050" y="2928000"/>
            <a:ext cx="2337900" cy="1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Top decile (i.e. the 10% most probable to be 1’s) are 7.8 times as likely to be 1’s, compared to random selection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1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if one predictor is a linear combination of other predictor(s), model estimation will fail</a:t>
            </a:r>
            <a:endParaRPr/>
          </a:p>
          <a:p>
            <a:pPr marL="5715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in such a case, we have at least one redundant predictor</a:t>
            </a:r>
            <a:endParaRPr/>
          </a:p>
          <a:p>
            <a:pPr marL="571500" marR="0" lvl="1" indent="-990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Remove extreme redundancies (by dropping predictors via variable selection, or by data reduction methods such as PCA)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Selection</a:t>
            </a:r>
            <a:endParaRPr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same issue as in linear regression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correlated predictors can grow when we create derived variables such as </a:t>
            </a:r>
            <a:r>
              <a:rPr lang="en-US" sz="20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interaction</a:t>
            </a: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terms </a:t>
            </a: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(e.g. </a:t>
            </a:r>
            <a:r>
              <a:rPr lang="en-US" sz="20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Income x Family)</a:t>
            </a: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to capture more complex relationships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Overly complex models have the danger of overfitting</a:t>
            </a:r>
            <a:endParaRPr sz="2000" b="0" i="1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Reduce variables via automated selection of variable subsets (as with linear regression)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Chapter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Python Functionality Needed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399275" y="1647700"/>
            <a:ext cx="85071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sklearn.linear_model import LogisticRegression,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LogisticRegressionCV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statsmodels.api as sm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mord import LogisticIT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classificationSummary, gainsChart,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liftChart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dmba.metric import AIC_score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P-values for Predictors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914400" y="21336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null hypothesis that coefficient = 0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Useful for review to determine whether to include variable in model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in profiling tasks, but less important in predictive classification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similar to linear regression, except that it is used with a categorical response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can be used for explanatory tasks (=profiling) or predictive tasks (=classification)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predictors are related to the response Y via a nonlinear function called the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reducing predictors can be done via variable selection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can be generalized to more than two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</a:t>
            </a: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a function of the predictor variables that relates them to a 0/1 outcome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 of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 outcome variable (like in linear regression), we use a function of Y called the </a:t>
            </a:r>
            <a:r>
              <a:rPr lang="en-US" sz="2600" b="1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can be modeled as a linear function of the predictors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 can be mapped back to a probability, which, in turn, can be mapped to a class</a:t>
            </a:r>
            <a:endParaRPr/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Logistic Response Function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belonging to class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relate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predictors with a function that guarantees 0 ≤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≤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linear function (as shown below) does not: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4419600"/>
            <a:ext cx="1412398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5715000" y="5832475"/>
            <a:ext cx="3106737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lang="en-US" sz="22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22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number of predictors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7391400" y="51054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Libre Franklin"/>
              <a:buNone/>
            </a:pPr>
            <a:r>
              <a:rPr lang="en-US" sz="43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Fix: </a:t>
            </a:r>
            <a:br>
              <a:rPr lang="en-US" sz="43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43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</a:t>
            </a:r>
            <a:r>
              <a:rPr lang="en-US" sz="4300" b="1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response function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90800" y="3429000"/>
            <a:ext cx="14385925" cy="1690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2895600" y="5257800"/>
            <a:ext cx="3833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Equation 10.2 in textbook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2: The Odds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28600" y="2895600"/>
            <a:ext cx="167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1" i="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10.3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7010400" y="53340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1" i="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10.4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8050" y="2971800"/>
            <a:ext cx="2165350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914400" y="16764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odds of an event are defined as:</a:t>
            </a:r>
            <a:endParaRPr/>
          </a:p>
        </p:txBody>
      </p:sp>
      <p:cxnSp>
        <p:nvCxnSpPr>
          <p:cNvPr id="117" name="Google Shape;117;p15"/>
          <p:cNvCxnSpPr/>
          <p:nvPr/>
        </p:nvCxnSpPr>
        <p:spPr>
          <a:xfrm rot="10800000">
            <a:off x="4419600" y="3200400"/>
            <a:ext cx="106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5638800" y="29718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event</a:t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6075" y="5062600"/>
            <a:ext cx="1905001" cy="90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838200" y="4343400"/>
            <a:ext cx="7315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Or, given the odds of an event, the probability of the event can be computed by: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also relate the Odds to the predictors: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438275" y="4876800"/>
            <a:ext cx="5864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get this result, substitute 10.2 into 10.4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50" y="2438400"/>
            <a:ext cx="412115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04800" y="2209800"/>
            <a:ext cx="167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2400" b="1" i="0" u="non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3: Take log on both sides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gives us the logit: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1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1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1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1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log(Odds)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(eq. 10.6)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275" y="2928251"/>
            <a:ext cx="6165175" cy="8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Microsoft Office PowerPoint</Application>
  <PresentationFormat>On-screen Show (4:3)</PresentationFormat>
  <Paragraphs>225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Libre Baskerville</vt:lpstr>
      <vt:lpstr>Libre Franklin</vt:lpstr>
      <vt:lpstr>Noto Sans Symbols</vt:lpstr>
      <vt:lpstr>Equity</vt:lpstr>
      <vt:lpstr>Chapter 10 – Logistic Regression </vt:lpstr>
      <vt:lpstr>Logistic Regression</vt:lpstr>
      <vt:lpstr>Python Functionality Needed</vt:lpstr>
      <vt:lpstr>The Logit</vt:lpstr>
      <vt:lpstr>Step 1: Logistic Response Function</vt:lpstr>
      <vt:lpstr>The Fix:  use logistic response function</vt:lpstr>
      <vt:lpstr>Step 2: The Odds</vt:lpstr>
      <vt:lpstr>We can also relate the Odds to the predictors:</vt:lpstr>
      <vt:lpstr>Step 3: Take log on both sides</vt:lpstr>
      <vt:lpstr>Logit, cont.</vt:lpstr>
      <vt:lpstr>Odds (a) and Logit (b) as function of P</vt:lpstr>
      <vt:lpstr>Example</vt:lpstr>
      <vt:lpstr>Personal Loan Offer (UniversalBank.csv)</vt:lpstr>
      <vt:lpstr>Single Predictor Model</vt:lpstr>
      <vt:lpstr>Seeing the Relationship</vt:lpstr>
      <vt:lpstr>Last step - classify</vt:lpstr>
      <vt:lpstr>Ways to Determine Cutoff</vt:lpstr>
      <vt:lpstr>Example, cont.</vt:lpstr>
      <vt:lpstr>PowerPoint Presentation</vt:lpstr>
      <vt:lpstr>PowerPoint Presentation</vt:lpstr>
      <vt:lpstr>PowerPoint Presentation</vt:lpstr>
      <vt:lpstr>Converting to Probability</vt:lpstr>
      <vt:lpstr>PowerPoint Presentation</vt:lpstr>
      <vt:lpstr>Interpreting Odds, Probability</vt:lpstr>
      <vt:lpstr>Loan Example:  Evaluating Classification Performance</vt:lpstr>
      <vt:lpstr>PowerPoint Presentation</vt:lpstr>
      <vt:lpstr>PowerPoint Presentation</vt:lpstr>
      <vt:lpstr>Multicollinearity</vt:lpstr>
      <vt:lpstr>Variable Selection</vt:lpstr>
      <vt:lpstr>P-values for Predictors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– Logistic Regression </dc:title>
  <cp:lastModifiedBy>Divinus Oppong-Tawiah</cp:lastModifiedBy>
  <cp:revision>1</cp:revision>
  <dcterms:modified xsi:type="dcterms:W3CDTF">2020-02-01T22:52:49Z</dcterms:modified>
</cp:coreProperties>
</file>