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3460750" cx="4610100"/>
  <p:notesSz cx="4610100" cy="3460750"/>
  <p:embeddedFontLst>
    <p:embeddedFont>
      <p:font typeface="Libre Franklin"/>
      <p:regular r:id="rId89"/>
      <p:bold r:id="rId90"/>
      <p:italic r:id="rId91"/>
      <p:boldItalic r:id="rId92"/>
    </p:embeddedFont>
    <p:embeddedFont>
      <p:font typeface="Libre Baskerville"/>
      <p:regular r:id="rId93"/>
      <p:bold r:id="rId94"/>
      <p: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6" roundtripDataSignature="AMtx7mgkepn4K4KA0D72SanshA9B5kN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F97CCD-E70D-4A61-8646-B91A67F3BE9E}">
  <a:tblStyle styleId="{59F97CCD-E70D-4A61-8646-B91A67F3BE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LibreFranklin-regular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LibreBaskerville-italic.fntdata"/><Relationship Id="rId50" Type="http://schemas.openxmlformats.org/officeDocument/2006/relationships/slide" Target="slides/slide44.xml"/><Relationship Id="rId94" Type="http://schemas.openxmlformats.org/officeDocument/2006/relationships/font" Target="fonts/LibreBaskerville-bold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customschemas.google.com/relationships/presentationmetadata" Target="metadata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LibreFranklin-italic.fntdata"/><Relationship Id="rId90" Type="http://schemas.openxmlformats.org/officeDocument/2006/relationships/font" Target="fonts/LibreFranklin-bold.fntdata"/><Relationship Id="rId93" Type="http://schemas.openxmlformats.org/officeDocument/2006/relationships/font" Target="fonts/LibreBaskerville-regular.fntdata"/><Relationship Id="rId92" Type="http://schemas.openxmlformats.org/officeDocument/2006/relationships/font" Target="fonts/LibreFranklin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4588" y="685800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6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4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04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5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5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6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06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7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07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08:notes"/>
          <p:cNvSpPr txBox="1"/>
          <p:nvPr>
            <p:ph idx="1" type="body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08:notes"/>
          <p:cNvSpPr/>
          <p:nvPr>
            <p:ph idx="2" type="sldImg"/>
          </p:nvPr>
        </p:nvSpPr>
        <p:spPr>
          <a:xfrm>
            <a:off x="1527175" y="433388"/>
            <a:ext cx="1555800" cy="116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0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1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1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1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1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1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1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1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1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18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2" name="Google Shape;882;p118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18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439863" y="258763"/>
            <a:ext cx="1730375" cy="129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461010" y="1643856"/>
            <a:ext cx="368808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/>
        </p:nvSpPr>
        <p:spPr>
          <a:xfrm>
            <a:off x="2611323" y="3287111"/>
            <a:ext cx="1997710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0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0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0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1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1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1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2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2"/>
          <p:cNvSpPr txBox="1"/>
          <p:nvPr>
            <p:ph idx="1" type="body"/>
          </p:nvPr>
        </p:nvSpPr>
        <p:spPr>
          <a:xfrm>
            <a:off x="334594" y="691285"/>
            <a:ext cx="3750945" cy="7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2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3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3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3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3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4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4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5"/>
          <p:cNvSpPr txBox="1"/>
          <p:nvPr>
            <p:ph type="title"/>
          </p:nvPr>
        </p:nvSpPr>
        <p:spPr>
          <a:xfrm>
            <a:off x="461010" y="137789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5"/>
          <p:cNvSpPr txBox="1"/>
          <p:nvPr>
            <p:ph idx="1" type="body"/>
          </p:nvPr>
        </p:nvSpPr>
        <p:spPr>
          <a:xfrm>
            <a:off x="461010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>
            <a:lvl1pPr indent="-228600" lvl="0" marL="457200" algn="l">
              <a:spcBef>
                <a:spcPts val="29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Libre Franklin"/>
              <a:buNone/>
              <a:defRPr b="1" sz="12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189"/>
              </a:spcBef>
              <a:spcAft>
                <a:spcPts val="0"/>
              </a:spcAft>
              <a:buSzPts val="1700"/>
              <a:buFont typeface="Calibri"/>
              <a:buNone/>
              <a:defRPr b="1" sz="1000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None/>
              <a:defRPr b="1" sz="900"/>
            </a:lvl3pPr>
            <a:lvl4pPr indent="-228600" lvl="3" marL="1828800" algn="l">
              <a:spcBef>
                <a:spcPts val="189"/>
              </a:spcBef>
              <a:spcAft>
                <a:spcPts val="0"/>
              </a:spcAft>
              <a:buSzPts val="1280"/>
              <a:buFont typeface="Calibri"/>
              <a:buNone/>
              <a:defRPr b="1" sz="800"/>
            </a:lvl4pPr>
            <a:lvl5pPr indent="-228600" lvl="4" marL="2286000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b="1" sz="800"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7" name="Google Shape;47;p125"/>
          <p:cNvSpPr txBox="1"/>
          <p:nvPr>
            <p:ph idx="2" type="body"/>
          </p:nvPr>
        </p:nvSpPr>
        <p:spPr>
          <a:xfrm>
            <a:off x="2497137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>
            <a:lvl1pPr indent="-228600" lvl="0" marL="457200" algn="l">
              <a:spcBef>
                <a:spcPts val="29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Libre Franklin"/>
              <a:buNone/>
              <a:defRPr b="1" sz="12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189"/>
              </a:spcBef>
              <a:spcAft>
                <a:spcPts val="0"/>
              </a:spcAft>
              <a:buSzPts val="1700"/>
              <a:buFont typeface="Calibri"/>
              <a:buNone/>
              <a:defRPr b="1" sz="1000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None/>
              <a:defRPr b="1" sz="900"/>
            </a:lvl3pPr>
            <a:lvl4pPr indent="-228600" lvl="3" marL="1828800" algn="l">
              <a:spcBef>
                <a:spcPts val="189"/>
              </a:spcBef>
              <a:spcAft>
                <a:spcPts val="0"/>
              </a:spcAft>
              <a:buSzPts val="1280"/>
              <a:buFont typeface="Calibri"/>
              <a:buNone/>
              <a:defRPr b="1" sz="800"/>
            </a:lvl4pPr>
            <a:lvl5pPr indent="-228600" lvl="4" marL="2286000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b="1" sz="800"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8" name="Google Shape;48;p125"/>
          <p:cNvSpPr txBox="1"/>
          <p:nvPr>
            <p:ph idx="3" type="body"/>
          </p:nvPr>
        </p:nvSpPr>
        <p:spPr>
          <a:xfrm>
            <a:off x="461010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9" name="Google Shape;49;p125"/>
          <p:cNvSpPr txBox="1"/>
          <p:nvPr>
            <p:ph idx="4" type="body"/>
          </p:nvPr>
        </p:nvSpPr>
        <p:spPr>
          <a:xfrm>
            <a:off x="2497137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0" name="Google Shape;50;p125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1" name="Google Shape;51;p125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125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6"/>
          <p:cNvSpPr txBox="1"/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6"/>
          <p:cNvSpPr txBox="1"/>
          <p:nvPr>
            <p:ph idx="1" type="body"/>
          </p:nvPr>
        </p:nvSpPr>
        <p:spPr>
          <a:xfrm>
            <a:off x="461010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6" name="Google Shape;56;p126"/>
          <p:cNvSpPr txBox="1"/>
          <p:nvPr>
            <p:ph idx="2" type="body"/>
          </p:nvPr>
        </p:nvSpPr>
        <p:spPr>
          <a:xfrm>
            <a:off x="2487533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7" name="Google Shape;57;p126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126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126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7"/>
          <p:cNvSpPr txBox="1"/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7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127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4" name="Google Shape;64;p127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8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28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8" name="Google Shape;68;p128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9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9"/>
          <p:cNvSpPr txBox="1"/>
          <p:nvPr>
            <p:ph idx="1" type="body"/>
          </p:nvPr>
        </p:nvSpPr>
        <p:spPr>
          <a:xfrm>
            <a:off x="334594" y="691285"/>
            <a:ext cx="3750945" cy="7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9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9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9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2.png"/><Relationship Id="rId4" Type="http://schemas.openxmlformats.org/officeDocument/2006/relationships/image" Target="../media/image6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Relationship Id="rId5" Type="http://schemas.openxmlformats.org/officeDocument/2006/relationships/image" Target="../media/image6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6.png"/><Relationship Id="rId4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6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6.png"/><Relationship Id="rId4" Type="http://schemas.openxmlformats.org/officeDocument/2006/relationships/image" Target="../media/image7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5.png"/><Relationship Id="rId4" Type="http://schemas.openxmlformats.org/officeDocument/2006/relationships/image" Target="../media/image6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idx="4294967295" type="ctrTitle"/>
          </p:nvPr>
        </p:nvSpPr>
        <p:spPr>
          <a:xfrm>
            <a:off x="0" y="1073150"/>
            <a:ext cx="3917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rPr>
              <a:t>`</a:t>
            </a:r>
            <a:endParaRPr/>
          </a:p>
        </p:txBody>
      </p:sp>
      <p:pic>
        <p:nvPicPr>
          <p:cNvPr descr="Schulich Ranked #1 in the World in Responsible Business | Schulich ..." id="74" name="Google Shape;74;p1"/>
          <p:cNvPicPr preferRelativeResize="0"/>
          <p:nvPr/>
        </p:nvPicPr>
        <p:blipFill rotWithShape="1">
          <a:blip r:embed="rId3">
            <a:alphaModFix/>
          </a:blip>
          <a:srcRect b="10532" l="0" r="0" t="11735"/>
          <a:stretch/>
        </p:blipFill>
        <p:spPr>
          <a:xfrm>
            <a:off x="1" y="1588"/>
            <a:ext cx="4610099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265780" y="3340448"/>
            <a:ext cx="1727953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265782" y="3252018"/>
            <a:ext cx="2084226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MBAN 6110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608231" y="3306327"/>
            <a:ext cx="851214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3608231" y="3197708"/>
            <a:ext cx="851214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2689" l="13066" r="49469" t="17107"/>
          <a:stretch/>
        </p:blipFill>
        <p:spPr>
          <a:xfrm>
            <a:off x="4280607" y="108704"/>
            <a:ext cx="167875" cy="1678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217749" y="97229"/>
            <a:ext cx="3057344" cy="173853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8"/>
              <a:buFont typeface="Arial"/>
              <a:buNone/>
            </a:pPr>
            <a:r>
              <a:rPr b="0" i="0" lang="en-US" sz="9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MBAN 6110</a:t>
            </a:r>
            <a:endParaRPr b="0" i="0" sz="9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17749" y="741901"/>
            <a:ext cx="3092101" cy="13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rPr lang="en-US" sz="10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3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t/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8"/>
              <a:buFont typeface="Arial"/>
              <a:buNone/>
            </a:pPr>
            <a:r>
              <a:rPr b="1" i="1" lang="en-US" sz="9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MBAN 6110</a:t>
            </a:r>
            <a:endParaRPr sz="141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t/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7"/>
              <a:buFont typeface="Arial"/>
              <a:buNone/>
            </a:pPr>
            <a:r>
              <a:rPr lang="en-US" sz="8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  2020</a:t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7749" y="313070"/>
            <a:ext cx="3326266" cy="457008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17"/>
              <a:buFont typeface="Arial"/>
              <a:buNone/>
            </a:pPr>
            <a:r>
              <a:rPr b="0" i="0" lang="en-US" sz="20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 b="0" i="0" sz="20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2078353" y="73044"/>
            <a:ext cx="2185989" cy="30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5: Classification</a:t>
            </a:r>
            <a:endParaRPr b="1"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idx="4294967295" type="title"/>
          </p:nvPr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Logit, cont.</a:t>
            </a:r>
            <a:endParaRPr/>
          </a:p>
        </p:txBody>
      </p:sp>
      <p:sp>
        <p:nvSpPr>
          <p:cNvPr id="162" name="Google Shape;162;p10"/>
          <p:cNvSpPr txBox="1"/>
          <p:nvPr>
            <p:ph idx="4294967295" type="body"/>
          </p:nvPr>
        </p:nvSpPr>
        <p:spPr>
          <a:xfrm>
            <a:off x="400050" y="739775"/>
            <a:ext cx="3919537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the logit is a linear function of predictors x</a:t>
            </a:r>
            <a:r>
              <a:rPr baseline="-25000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…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Takes values from -infinity to +infinity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the relationship between logit, odds and probability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idx="4294967295" type="title"/>
          </p:nvPr>
        </p:nvSpPr>
        <p:spPr>
          <a:xfrm>
            <a:off x="95250" y="53975"/>
            <a:ext cx="3917950" cy="360363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Odds (a) and Logit (b) as function of </a:t>
            </a:r>
            <a:r>
              <a:rPr i="1" lang="en-US" sz="1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endParaRPr/>
          </a:p>
        </p:txBody>
      </p:sp>
      <p:pic>
        <p:nvPicPr>
          <p:cNvPr descr="Two plots: Odds (top), logit (bottom), as a function of probability (x-axis for both).  Fig. 10.1 "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759" y="691153"/>
            <a:ext cx="2505116" cy="246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4294967295" type="title"/>
          </p:nvPr>
        </p:nvSpPr>
        <p:spPr>
          <a:xfrm>
            <a:off x="0" y="1273175"/>
            <a:ext cx="4149725" cy="577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idx="4294967295" type="title"/>
          </p:nvPr>
        </p:nvSpPr>
        <p:spPr>
          <a:xfrm>
            <a:off x="171450" y="206375"/>
            <a:ext cx="4038600" cy="423863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Loan Offer </a:t>
            </a:r>
            <a:r>
              <a:rPr lang="en-US"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(UniversalBank.csv)</a:t>
            </a:r>
            <a:endParaRPr/>
          </a:p>
        </p:txBody>
      </p:sp>
      <p:sp>
        <p:nvSpPr>
          <p:cNvPr id="181" name="Google Shape;181;p13"/>
          <p:cNvSpPr txBox="1"/>
          <p:nvPr>
            <p:ph idx="4294967295" type="body"/>
          </p:nvPr>
        </p:nvSpPr>
        <p:spPr>
          <a:xfrm>
            <a:off x="323850" y="892175"/>
            <a:ext cx="4149725" cy="19764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 variable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accept bank loan (0/1)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Demographic info, and info about their bank relationship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4294967295" type="title"/>
          </p:nvPr>
        </p:nvSpPr>
        <p:spPr>
          <a:xfrm>
            <a:off x="171450" y="539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Predictor Model</a:t>
            </a:r>
            <a:endParaRPr/>
          </a:p>
        </p:txBody>
      </p:sp>
      <p:sp>
        <p:nvSpPr>
          <p:cNvPr id="188" name="Google Shape;188;p14"/>
          <p:cNvSpPr txBox="1"/>
          <p:nvPr>
            <p:ph idx="4294967295" type="body"/>
          </p:nvPr>
        </p:nvSpPr>
        <p:spPr>
          <a:xfrm>
            <a:off x="192088" y="808038"/>
            <a:ext cx="4418012" cy="223043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Modeling loan acceptance on income (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Fitted coefficients (more later): b</a:t>
            </a:r>
            <a:r>
              <a:rPr baseline="-25000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-6.3525, b</a:t>
            </a:r>
            <a:r>
              <a:rPr baseline="-25000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-0.0392 </a:t>
            </a:r>
            <a:endParaRPr/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quation relating probability of outcome loan as function of predictor Income"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57" y="1150379"/>
            <a:ext cx="3985816" cy="503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tted model for Probability of loan" id="190" name="Google Shape;1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620" y="2576336"/>
            <a:ext cx="3781722" cy="36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idx="4294967295" type="title"/>
          </p:nvPr>
        </p:nvSpPr>
        <p:spPr>
          <a:xfrm>
            <a:off x="171450" y="130175"/>
            <a:ext cx="3919538" cy="441325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Seeing the Relationship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7" y="672684"/>
            <a:ext cx="3781722" cy="362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ot of personal loan as function of income, and fitted logistic curve"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768" y="1182928"/>
            <a:ext cx="2842895" cy="191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idx="4294967295" type="title"/>
          </p:nvPr>
        </p:nvSpPr>
        <p:spPr>
          <a:xfrm>
            <a:off x="171450" y="539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step - classify</a:t>
            </a:r>
            <a:endParaRPr/>
          </a:p>
        </p:txBody>
      </p:sp>
      <p:sp>
        <p:nvSpPr>
          <p:cNvPr id="204" name="Google Shape;204;p16"/>
          <p:cNvSpPr txBox="1"/>
          <p:nvPr>
            <p:ph idx="4294967295" type="body"/>
          </p:nvPr>
        </p:nvSpPr>
        <p:spPr>
          <a:xfrm>
            <a:off x="323850" y="663575"/>
            <a:ext cx="407193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produces an estimated probability of being a “1”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a classification by establishing cutoff level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estimated prob. &gt; cutoff, classify as “1”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idx="4294967295" type="title"/>
          </p:nvPr>
        </p:nvSpPr>
        <p:spPr>
          <a:xfrm>
            <a:off x="247650" y="53975"/>
            <a:ext cx="3917950" cy="5095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Ways to Determine Cutoff</a:t>
            </a:r>
            <a:endParaRPr/>
          </a:p>
        </p:txBody>
      </p:sp>
      <p:sp>
        <p:nvSpPr>
          <p:cNvPr id="211" name="Google Shape;211;p17"/>
          <p:cNvSpPr txBox="1"/>
          <p:nvPr>
            <p:ph idx="4294967295" type="body"/>
          </p:nvPr>
        </p:nvSpPr>
        <p:spPr>
          <a:xfrm>
            <a:off x="400050" y="7397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40335" lvl="0" marL="1376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0.50 is popular initial choice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considerations (see Chapter 5)</a:t>
            </a:r>
            <a:endParaRPr/>
          </a:p>
          <a:p>
            <a:pPr indent="-144104" lvl="1" marL="374670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187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classification accuracy</a:t>
            </a:r>
            <a:endParaRPr/>
          </a:p>
          <a:p>
            <a:pPr indent="-144104" lvl="1" marL="374670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187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sensitivity (subject to min. level of specificity)</a:t>
            </a:r>
            <a:endParaRPr/>
          </a:p>
          <a:p>
            <a:pPr indent="-144104" lvl="1" marL="374670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187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false positives (subject to max. false negative rate)</a:t>
            </a:r>
            <a:endParaRPr/>
          </a:p>
          <a:p>
            <a:pPr indent="-144104" lvl="1" marL="374670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187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expected cost of misclassification (need to specify costs)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4294967295" type="title"/>
          </p:nvPr>
        </p:nvSpPr>
        <p:spPr>
          <a:xfrm>
            <a:off x="171450" y="1301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Example, cont.</a:t>
            </a:r>
            <a:endParaRPr/>
          </a:p>
        </p:txBody>
      </p:sp>
      <p:sp>
        <p:nvSpPr>
          <p:cNvPr id="218" name="Google Shape;218;p18"/>
          <p:cNvSpPr txBox="1"/>
          <p:nvPr>
            <p:ph idx="4294967295" type="body"/>
          </p:nvPr>
        </p:nvSpPr>
        <p:spPr>
          <a:xfrm>
            <a:off x="247650" y="815975"/>
            <a:ext cx="391795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40335" lvl="0" marL="1376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Estimates of </a:t>
            </a:r>
            <a:r>
              <a:rPr i="1" lang="en-US" sz="13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’s are derived through an iterative process called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maximum likelihood estimation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/>
        </p:nvSpPr>
        <p:spPr>
          <a:xfrm>
            <a:off x="1087790" y="175788"/>
            <a:ext cx="2305050" cy="326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160715" y="764060"/>
            <a:ext cx="4417408" cy="23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 = pd.read_csv('UniversalBank.csv')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bank_df.drop(columns=['ID', 'ZIP Code'], inplace=True)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bank_df.columns = [c.replace(' ', '_') for c in bank_df.columns]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Treat education as categorical, convert to dummy variables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bank_df['Education'] = bank_df['Education'].astype('category')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new_categories = {1: 'Undergrad', 2: 'Graduate', 3: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'Advanced/Professional'}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bank_df.Education.cat.rename_categories(new_categories, inplace=True)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bank_df = pd.get_dummies(bank_df, prefix_sep='_', drop_first=True)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bank_df['Personal_Loan']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bank_df.drop(columns=['Personal_Loan'])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2476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4294967295" type="title"/>
          </p:nvPr>
        </p:nvSpPr>
        <p:spPr>
          <a:xfrm>
            <a:off x="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</p:txBody>
      </p:sp>
      <p:sp>
        <p:nvSpPr>
          <p:cNvPr id="90" name="Google Shape;90;p2"/>
          <p:cNvSpPr txBox="1"/>
          <p:nvPr>
            <p:ph idx="4294967295" type="body"/>
          </p:nvPr>
        </p:nvSpPr>
        <p:spPr>
          <a:xfrm>
            <a:off x="247650" y="7397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idea of linear regression to situation where outcome variable is categorical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Widely used, particularly where a structured model is useful to explain (=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or to predict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focus on binary classification</a:t>
            </a:r>
            <a:endParaRPr/>
          </a:p>
          <a:p>
            <a:pPr indent="-115282" lvl="1" marL="276199" rtl="0" algn="l">
              <a:spcBef>
                <a:spcPts val="151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i.e.  </a:t>
            </a: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=0 or </a:t>
            </a: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</a:t>
            </a:r>
            <a:endParaRPr/>
          </a:p>
          <a:p>
            <a:pPr indent="-66927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1087790" y="175788"/>
            <a:ext cx="2305050" cy="326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160715" y="764060"/>
            <a:ext cx="4417408" cy="23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train_X, valid_X, train_y, valid_y = train_test_split(X, y,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test_size=0.4, random_state=1)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fit a logistic regression (set penalty=l2 and C=1e42 to avoid 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regularization)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 = LogisticRegression(penalty="l2", C=1e42,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solver='liblinear')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logit_reg.fit(train_X, train_y)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print('intercept ', logit_reg.intercept_[0])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print(pd.DataFrame({'coeff': logit_reg.coef_[0]},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index=X.columns).transpose())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print('AIC', AIC_score(valid_y, logit_reg.predict(valid_X), df =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len(train_X.columns) + 1))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1714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Model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/>
        </p:nvSpPr>
        <p:spPr>
          <a:xfrm>
            <a:off x="461010" y="307623"/>
            <a:ext cx="3495993" cy="35729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1920875" y="2845506"/>
            <a:ext cx="1920875" cy="186656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112253" y="752832"/>
            <a:ext cx="4394871" cy="18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intercept -12.61895521314035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Age     Experience Income   Family   CCAvg   Mortgage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coeff -0.032549 0.03416  0.058824 0.614095 0.240534 0.001012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Securities_Account CD_Account Online    CreditCard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coeff -1.026191        3.647933 -0.677862   -0.95598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Education_Graduate    Education_Advanced/Professional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coeff    4.192204            4.341697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AIC -709.1524769205962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171450" y="53975"/>
            <a:ext cx="3918585" cy="4328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Results (coefficients for logit)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4294967295" type="title"/>
          </p:nvPr>
        </p:nvSpPr>
        <p:spPr>
          <a:xfrm>
            <a:off x="0" y="53975"/>
            <a:ext cx="4267200" cy="439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from logit to probabilities</a:t>
            </a:r>
            <a:endParaRPr/>
          </a:p>
        </p:txBody>
      </p:sp>
      <p:pic>
        <p:nvPicPr>
          <p:cNvPr descr="P = odds/(1+odds)"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851" y="587376"/>
            <a:ext cx="1337310" cy="583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/>
        </p:nvSpPr>
        <p:spPr>
          <a:xfrm>
            <a:off x="247650" y="1273175"/>
            <a:ext cx="4033838" cy="2029531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logit_reg_pred = logit_reg.predict(valid_X)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 = logit_reg.predict_proba(valid_X)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logit_result = pd.DataFrame({'actual': valid_y,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'p(0)': [p[0] for p in logit_reg_proba],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'p(1)': [p[1] for p in logit_reg_proba],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'predicted': logit_reg_pred })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four different cases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interestingCases = [2764, 932, 2721, 702]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print(logit_result.loc[interestingCases])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actual   p(0)    p(1)    predicted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2764     0     0.976   0.024    0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932      0     0.335   0.665    1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2721     1     0.032   0.968    1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702      1     0.986   0.014    0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idx="4294967295" type="title"/>
          </p:nvPr>
        </p:nvSpPr>
        <p:spPr>
          <a:xfrm>
            <a:off x="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Interpreting Odds, Probability</a:t>
            </a:r>
            <a:endParaRPr/>
          </a:p>
        </p:txBody>
      </p:sp>
      <p:sp>
        <p:nvSpPr>
          <p:cNvPr id="255" name="Google Shape;255;p23"/>
          <p:cNvSpPr txBox="1"/>
          <p:nvPr>
            <p:ph idx="4294967295" type="body"/>
          </p:nvPr>
        </p:nvSpPr>
        <p:spPr>
          <a:xfrm>
            <a:off x="323850" y="663575"/>
            <a:ext cx="3919537" cy="230663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predictive classification, we typically use probability with a cutoff value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explanatory purposes, odds have a useful interpretation:</a:t>
            </a:r>
            <a:endParaRPr/>
          </a:p>
          <a:p>
            <a:pPr indent="-129540" lvl="1" marL="288207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204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increase x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by one unit, holding x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x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constant, then</a:t>
            </a:r>
            <a:endParaRPr/>
          </a:p>
          <a:p>
            <a:pPr indent="-129540" lvl="1" marL="288207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204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factor by which the odds of belonging to class 1 increase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4294967295" type="title"/>
          </p:nvPr>
        </p:nvSpPr>
        <p:spPr>
          <a:xfrm>
            <a:off x="95250" y="130175"/>
            <a:ext cx="426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Loan Example: Evaluating Classification Performance</a:t>
            </a:r>
            <a:endParaRPr sz="2000"/>
          </a:p>
        </p:txBody>
      </p:sp>
      <p:sp>
        <p:nvSpPr>
          <p:cNvPr id="262" name="Google Shape;262;p24"/>
          <p:cNvSpPr txBox="1"/>
          <p:nvPr>
            <p:ph idx="4294967295" type="body"/>
          </p:nvPr>
        </p:nvSpPr>
        <p:spPr>
          <a:xfrm>
            <a:off x="323850" y="968375"/>
            <a:ext cx="3919537" cy="23066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measures: Confusion matrix and % of misclassifications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useful in this example:  </a:t>
            </a:r>
            <a:r>
              <a:rPr b="1" lang="en-US" sz="1300">
                <a:solidFill>
                  <a:schemeClr val="dk1"/>
                </a:solidFill>
              </a:rPr>
              <a:t>gains (</a:t>
            </a: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lift)  </a:t>
            </a:r>
            <a:r>
              <a:rPr lang="en-US" sz="1300">
                <a:solidFill>
                  <a:schemeClr val="dk1"/>
                </a:solidFill>
              </a:rPr>
              <a:t>(terms sometimes used interchangeably)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1285360" y="129210"/>
            <a:ext cx="2160909" cy="348346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18897" y="433049"/>
            <a:ext cx="4086170" cy="75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= logit_result.sort_values(by=['p(1)'], ascending=False)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axes = plt.subplots(nrows=1, ncols=2, figsize=(10, 4))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gainsChart(df.actual, ax=axes[0])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liftChart(df['p(1)'], title=False, ax=axes[1])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5551203" y="2778503"/>
            <a:ext cx="3233120" cy="37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gains chart shows curve that shows yield of the model, compared to straight diagonal showing results of selecting randomly" id="270" name="Google Shape;2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71" y="1434081"/>
            <a:ext cx="2122441" cy="1599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5"/>
          <p:cNvCxnSpPr/>
          <p:nvPr/>
        </p:nvCxnSpPr>
        <p:spPr>
          <a:xfrm flipH="1">
            <a:off x="2278896" y="1337104"/>
            <a:ext cx="471446" cy="21906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2762250" y="1120775"/>
            <a:ext cx="175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1’s yielded by model, moving thru records sorted by predicted prob. of being a 1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25"/>
          <p:cNvCxnSpPr/>
          <p:nvPr/>
        </p:nvCxnSpPr>
        <p:spPr>
          <a:xfrm rot="10800000">
            <a:off x="2144134" y="1893244"/>
            <a:ext cx="694316" cy="67533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25"/>
          <p:cNvSpPr txBox="1"/>
          <p:nvPr/>
        </p:nvSpPr>
        <p:spPr>
          <a:xfrm>
            <a:off x="2762250" y="2492375"/>
            <a:ext cx="1752600" cy="742686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1’s yielded by selecting randomly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171450" y="539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Python’s Gains Chart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/>
        </p:nvSpPr>
        <p:spPr>
          <a:xfrm>
            <a:off x="1285360" y="129210"/>
            <a:ext cx="2160909" cy="348346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218897" y="433049"/>
            <a:ext cx="4086170" cy="75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= logit_result.sort_values(by=['p(1)'], ascending=False)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fig, axes = plt.subplots(nrows=1, ncols=2, figsize=(10, 4))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gainsChart(df.actual, ax=axes[0])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liftChart(df['p(1)'], title=False, ax=axes[1])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5551203" y="2778503"/>
            <a:ext cx="3233120" cy="377564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Bar chart, the left-most bar shows top decile (i.e. the 10% most probable to be 1’s) are 7.8 times as likely to be 1’s, compared to random selection &#10;"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691" y="1294151"/>
            <a:ext cx="2160909" cy="175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1829822" y="1370814"/>
            <a:ext cx="230203" cy="207857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71450" y="1273175"/>
            <a:ext cx="1465120" cy="674135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decile (i.e. the 10% most probable to be 1’s) are 7.8 times as likely to be 1’s, compared to random selection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171450" y="539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Python’s Lift Chart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idx="4294967295" type="title"/>
          </p:nvPr>
        </p:nvSpPr>
        <p:spPr>
          <a:xfrm>
            <a:off x="95250" y="130175"/>
            <a:ext cx="39195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endParaRPr/>
          </a:p>
        </p:txBody>
      </p:sp>
      <p:sp>
        <p:nvSpPr>
          <p:cNvPr id="293" name="Google Shape;293;p27"/>
          <p:cNvSpPr txBox="1"/>
          <p:nvPr>
            <p:ph idx="4294967295" type="body"/>
          </p:nvPr>
        </p:nvSpPr>
        <p:spPr>
          <a:xfrm>
            <a:off x="247650" y="587375"/>
            <a:ext cx="3919538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if one predictor is a linear combination of other predictor(s), model estimation will fail</a:t>
            </a:r>
            <a:endParaRPr/>
          </a:p>
          <a:p>
            <a:pPr indent="-115283" lvl="1" marL="288207" rtl="0" algn="l">
              <a:spcBef>
                <a:spcPts val="151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in such a case, we have at least one redundant predictor</a:t>
            </a:r>
            <a:endParaRPr/>
          </a:p>
          <a:p>
            <a:pPr indent="-49954" lvl="1" marL="288207" rtl="0" algn="l">
              <a:spcBef>
                <a:spcPts val="151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Remove extreme redundancies (by dropping predictors via variable selection, or by data reduction methods such as PCA)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idx="4294967295" type="title"/>
          </p:nvPr>
        </p:nvSpPr>
        <p:spPr>
          <a:xfrm>
            <a:off x="171450" y="130175"/>
            <a:ext cx="3919538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Selection</a:t>
            </a:r>
            <a:endParaRPr/>
          </a:p>
        </p:txBody>
      </p:sp>
      <p:sp>
        <p:nvSpPr>
          <p:cNvPr id="300" name="Google Shape;300;p28"/>
          <p:cNvSpPr txBox="1"/>
          <p:nvPr>
            <p:ph idx="4294967295" type="body"/>
          </p:nvPr>
        </p:nvSpPr>
        <p:spPr>
          <a:xfrm>
            <a:off x="247650" y="815975"/>
            <a:ext cx="3919538" cy="230663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same issue as in linear regression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correlated predictors can grow when we create derived variables such as </a:t>
            </a:r>
            <a:r>
              <a:rPr b="1"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interaction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terms 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(e.g. </a:t>
            </a:r>
            <a:r>
              <a:rPr i="1"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Income x Family)</a:t>
            </a: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to capture more complex relationships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Overly complex models have the danger of overfitting</a:t>
            </a:r>
            <a:endParaRPr i="1" sz="1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Reduce variables via automated selection of variable subsets (as with linear regression)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Chapter 6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idx="4294967295" type="title"/>
          </p:nvPr>
        </p:nvSpPr>
        <p:spPr>
          <a:xfrm>
            <a:off x="323850" y="130175"/>
            <a:ext cx="3919538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P-values for Predictors</a:t>
            </a:r>
            <a:endParaRPr/>
          </a:p>
        </p:txBody>
      </p:sp>
      <p:sp>
        <p:nvSpPr>
          <p:cNvPr id="307" name="Google Shape;307;p29"/>
          <p:cNvSpPr txBox="1"/>
          <p:nvPr>
            <p:ph idx="4294967295" type="body"/>
          </p:nvPr>
        </p:nvSpPr>
        <p:spPr>
          <a:xfrm>
            <a:off x="247650" y="815975"/>
            <a:ext cx="3919538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40335" lvl="0" marL="137699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null hypothesis that coefficient = 0</a:t>
            </a:r>
            <a:endParaRPr/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Useful for review to determine whether to include variable in model</a:t>
            </a:r>
            <a:endParaRPr/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Important in profiling tasks, but less important in predictive classification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201301" y="831478"/>
            <a:ext cx="4288996" cy="2129285"/>
          </a:xfrm>
          <a:prstGeom prst="rect">
            <a:avLst/>
          </a:prstGeom>
          <a:noFill/>
          <a:ln>
            <a:noFill/>
          </a:ln>
        </p:spPr>
        <p:txBody>
          <a:bodyPr anchorCtr="0" anchor="t" bIns="46100" lIns="46100" spcFirstLastPara="1" rIns="46100" wrap="square" tIns="46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sklearn.linear_model import LogisticRegression,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LogisticRegressionCV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statsmodels.api as sm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mord import LogisticIT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dmba import classificationSummary, gainsChart,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liftChart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dmba.metric import AIC_score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23850" y="130175"/>
            <a:ext cx="3918585" cy="356607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B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Functionality Needed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4294967295" type="body"/>
          </p:nvPr>
        </p:nvSpPr>
        <p:spPr>
          <a:xfrm>
            <a:off x="571500" y="511175"/>
            <a:ext cx="4038600" cy="2386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Why Not Linear Regression?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Simple Logistic Regression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Logistic Function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 Interpreting the coefficients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Making Predictions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Adding Qualitative Predictors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Multiple Logistic Regression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Linear discriminant classifier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Comparison of classifiers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Classification precision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100"/>
              <a:buFont typeface="Arial"/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71450" y="53975"/>
            <a:ext cx="3919537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Outline</a:t>
            </a:r>
            <a:endParaRPr b="0" i="0" sz="1400" u="none" cap="none" strike="noStrike">
              <a:solidFill>
                <a:srgbClr val="3333B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idx="4294967295" type="body"/>
          </p:nvPr>
        </p:nvSpPr>
        <p:spPr>
          <a:xfrm>
            <a:off x="323850" y="739775"/>
            <a:ext cx="4027487" cy="1878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would like to predict what customers prefer to buy: Citrus Hill or Minute Maid orange juice?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Y (Purchase) variable is </a:t>
            </a:r>
            <a:r>
              <a:rPr lang="en-US" u="sng">
                <a:latin typeface="Libre Franklin"/>
                <a:ea typeface="Libre Franklin"/>
                <a:cs typeface="Libre Franklin"/>
                <a:sym typeface="Libre Franklin"/>
              </a:rPr>
              <a:t>categorical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: 0 or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The X (LoyalCH) variable is a numerical value (between 0 and 1) which specifies the how much the customers are loyal to the Citrus Hill (CH) orange juice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Can we use Linear Regression when Y is categorical?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114300" y="53975"/>
            <a:ext cx="449580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Case 1: Brand Preference for Orange Juice</a:t>
            </a:r>
            <a:endParaRPr b="0" i="0" sz="1800" u="none" cap="none" strike="noStrike">
              <a:solidFill>
                <a:srgbClr val="3333B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/>
        </p:nvSpPr>
        <p:spPr>
          <a:xfrm>
            <a:off x="171450" y="606638"/>
            <a:ext cx="4267200" cy="23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144780" marR="24765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Qualitative variables take values in an unordered set C,  such as: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eye color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∈ {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brown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blue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green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email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∈ {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spam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ham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1841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Given a feature vector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a qualitative response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taking values in the set C, the classification task is to build  a function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that takes as input the feature vector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predicts its value for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; i.e.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∈ C.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0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Often we are more interested in estimating the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probabilities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that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belongs to each category in C.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20320" rtl="0" algn="l">
              <a:lnSpc>
                <a:spcPct val="102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example, it is more valuable to have an estimate of the  probability that an insurance claim is fraudulent, than a  classification fraudulent or not.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14300" y="53975"/>
            <a:ext cx="449580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</a:t>
            </a:r>
            <a:endParaRPr b="0" i="0" sz="1800" u="none" cap="none" strike="noStrike">
              <a:solidFill>
                <a:srgbClr val="3333B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4294967295" type="title"/>
          </p:nvPr>
        </p:nvSpPr>
        <p:spPr>
          <a:xfrm>
            <a:off x="171450" y="130175"/>
            <a:ext cx="38100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Can we use Linear Regression?</a:t>
            </a:r>
            <a:endParaRPr/>
          </a:p>
        </p:txBody>
      </p:sp>
      <p:sp>
        <p:nvSpPr>
          <p:cNvPr id="331" name="Google Shape;331;p33"/>
          <p:cNvSpPr txBox="1"/>
          <p:nvPr/>
        </p:nvSpPr>
        <p:spPr>
          <a:xfrm>
            <a:off x="347294" y="451699"/>
            <a:ext cx="3938714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for the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task that we code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1784172" y="863890"/>
            <a:ext cx="283210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2272646" y="731768"/>
            <a:ext cx="1256323" cy="42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120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0, if 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066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1,  if 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42751" y="1358441"/>
            <a:ext cx="4539031" cy="1994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marR="35306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simply perform a linear regression of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 classify as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baseline="30000" lang="en-US" sz="1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ˆ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&gt;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5?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391160" marR="137795" rtl="0" algn="l">
              <a:lnSpc>
                <a:spcPct val="102600"/>
              </a:lnSpc>
              <a:spcBef>
                <a:spcPts val="105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this case of a binary outcome, linear regression does a  good job as a classifier, and is equivalent to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 discriminant analysis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 we discuss later.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391160" marR="95250" rtl="0" algn="l">
              <a:lnSpc>
                <a:spcPct val="102600"/>
              </a:lnSpc>
              <a:spcBef>
                <a:spcPts val="26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in the population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=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 |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),  we might think that regression is perfect for this task.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391160" marR="30480" rtl="0" algn="l">
              <a:lnSpc>
                <a:spcPct val="102600"/>
              </a:lnSpc>
              <a:spcBef>
                <a:spcPts val="5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However,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regression might produce probabilities less  than zero or bigger than one.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more  appropriate.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1940346" y="698673"/>
            <a:ext cx="30480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4294967295" type="title"/>
          </p:nvPr>
        </p:nvSpPr>
        <p:spPr>
          <a:xfrm>
            <a:off x="171450" y="130175"/>
            <a:ext cx="37338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Linear versus Logistic Regression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704998" y="2066029"/>
            <a:ext cx="1311275" cy="0"/>
          </a:xfrm>
          <a:custGeom>
            <a:rect b="b" l="l" r="r" t="t"/>
            <a:pathLst>
              <a:path extrusionOk="0" h="120000"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704998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967181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1229364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1491500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1753683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2015866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675949" y="2121545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905435" y="2121545"/>
            <a:ext cx="1188720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	1000	1500	2000	2500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649328" y="1078358"/>
            <a:ext cx="0" cy="860425"/>
          </a:xfrm>
          <a:custGeom>
            <a:rect b="b" l="l" r="r" t="t"/>
            <a:pathLst>
              <a:path extrusionOk="0" h="860425" w="120000">
                <a:moveTo>
                  <a:pt x="0" y="86035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614044" y="1938711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614044" y="1766648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614044" y="1594591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614044" y="1422480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614044" y="1250416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6" name="Google Shape;356;p34"/>
          <p:cNvSpPr/>
          <p:nvPr/>
        </p:nvSpPr>
        <p:spPr>
          <a:xfrm>
            <a:off x="614044" y="1078358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 rot="-5400000">
            <a:off x="401558" y="1818153"/>
            <a:ext cx="27940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0.0 0.2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 rot="-5400000">
            <a:off x="487601" y="1560047"/>
            <a:ext cx="10731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 rot="-5400000">
            <a:off x="487601" y="1387938"/>
            <a:ext cx="10731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0.6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 rot="-5400000">
            <a:off x="401558" y="1129858"/>
            <a:ext cx="27940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0.8 1.0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649328" y="951037"/>
            <a:ext cx="1503680" cy="1115060"/>
          </a:xfrm>
          <a:custGeom>
            <a:rect b="b" l="l" r="r" t="t"/>
            <a:pathLst>
              <a:path extrusionOk="0" h="1115060" w="150368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 rot="-5400000">
            <a:off x="-4425" y="1465053"/>
            <a:ext cx="791845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Probability of Default</a:t>
            </a:r>
            <a:endParaRPr sz="6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030522" y="1044338"/>
            <a:ext cx="1083310" cy="4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DBA12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 | | |||  |||  | |||||||| |||| ||||||||||||||||||||||||||||||||||||||| ||||||||||||||||||||||||||||||||||||||||||||||||||||||||||||||||||||||||||||||||||||||||||||||||||||||||||||||||||||||||||||||||||||||||||||||||||||||||||||||||||||||||||||||||||||||||||||||||||||||||||||||||||||||||||||||||||||||||||||||||||||||||||||||||||| ||||| | || | || | |</a:t>
            </a:r>
            <a:endParaRPr sz="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688474" y="1904693"/>
            <a:ext cx="1287145" cy="78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DBA12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||||||||||                                                                                                                                                                                          |                                                                                                      |                                                                                            |||</a:t>
            </a:r>
            <a:endParaRPr sz="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649328" y="1694952"/>
            <a:ext cx="1503680" cy="320675"/>
          </a:xfrm>
          <a:custGeom>
            <a:rect b="b" l="l" r="r" t="t"/>
            <a:pathLst>
              <a:path extrusionOk="0" h="320675" w="1503680">
                <a:moveTo>
                  <a:pt x="0" y="320304"/>
                </a:moveTo>
                <a:lnTo>
                  <a:pt x="1503118" y="0"/>
                </a:lnTo>
              </a:path>
            </a:pathLst>
          </a:custGeom>
          <a:noFill/>
          <a:ln cap="flat" cmpd="sng" w="11025">
            <a:solidFill>
              <a:srgbClr val="31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649328" y="1938711"/>
            <a:ext cx="1503680" cy="0"/>
          </a:xfrm>
          <a:custGeom>
            <a:rect b="b" l="l" r="r" t="t"/>
            <a:pathLst>
              <a:path extrusionOk="0" h="120000"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649328" y="1078358"/>
            <a:ext cx="1503680" cy="0"/>
          </a:xfrm>
          <a:custGeom>
            <a:rect b="b" l="l" r="r" t="t"/>
            <a:pathLst>
              <a:path extrusionOk="0" h="120000"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2645647" y="2066029"/>
            <a:ext cx="1311275" cy="0"/>
          </a:xfrm>
          <a:custGeom>
            <a:rect b="b" l="l" r="r" t="t"/>
            <a:pathLst>
              <a:path extrusionOk="0" h="120000" w="1311275">
                <a:moveTo>
                  <a:pt x="0" y="0"/>
                </a:moveTo>
                <a:lnTo>
                  <a:pt x="131086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2645647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2907831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170014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3432149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694333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3956516" y="2066029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2616600" y="2121545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846086" y="2121545"/>
            <a:ext cx="1188720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	1000	1500	2000	2500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589975" y="1078358"/>
            <a:ext cx="0" cy="860425"/>
          </a:xfrm>
          <a:custGeom>
            <a:rect b="b" l="l" r="r" t="t"/>
            <a:pathLst>
              <a:path extrusionOk="0" h="860425" w="120000">
                <a:moveTo>
                  <a:pt x="0" y="860352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8" name="Google Shape;378;p34"/>
          <p:cNvSpPr/>
          <p:nvPr/>
        </p:nvSpPr>
        <p:spPr>
          <a:xfrm>
            <a:off x="2554693" y="1938711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2554693" y="1766648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2554693" y="1594591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2554693" y="1422480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2554693" y="1250416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2554693" y="1078358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 rot="-5400000">
            <a:off x="1998036" y="1474028"/>
            <a:ext cx="96774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0.0 0.2 0.4 0.6 0.8 1.0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2589975" y="951037"/>
            <a:ext cx="1503680" cy="1115060"/>
          </a:xfrm>
          <a:custGeom>
            <a:rect b="b" l="l" r="r" t="t"/>
            <a:pathLst>
              <a:path extrusionOk="0" h="1115060" w="1503679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 rot="-5400000">
            <a:off x="1936221" y="1465053"/>
            <a:ext cx="791845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Probability of Default</a:t>
            </a:r>
            <a:endParaRPr sz="6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2971150" y="1044338"/>
            <a:ext cx="1083310" cy="4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DBA12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 | | |||  |||  | |||||||| |||| ||||||||||||||||||||||||||||||||||||||| ||||||||||||||||||||||||||||||||||||||||||||||||||||||||||||||||||||||||||||||||||||||||||||||||||||||||||||||||||||||||||||||||||||||||||||||||||||||||||||||||||||||||||||||||||||||||||||||||||||||||||||||||||||||||||||||||||||||||||||||||||||||||||||||||||| ||||| | || | || | |</a:t>
            </a:r>
            <a:endParaRPr sz="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2629116" y="1904693"/>
            <a:ext cx="1287145" cy="78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">
                <a:solidFill>
                  <a:srgbClr val="DBA12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|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||||||||||                                                                                                                                                                                          |                                                                                                      |                                                                                            |||</a:t>
            </a:r>
            <a:endParaRPr sz="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2589975" y="1938711"/>
            <a:ext cx="1503680" cy="0"/>
          </a:xfrm>
          <a:custGeom>
            <a:rect b="b" l="l" r="r" t="t"/>
            <a:pathLst>
              <a:path extrusionOk="0" h="120000"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2589975" y="1078358"/>
            <a:ext cx="1503680" cy="0"/>
          </a:xfrm>
          <a:custGeom>
            <a:rect b="b" l="l" r="r" t="t"/>
            <a:pathLst>
              <a:path extrusionOk="0" h="120000" w="1503679">
                <a:moveTo>
                  <a:pt x="0" y="0"/>
                </a:moveTo>
                <a:lnTo>
                  <a:pt x="150312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2645647" y="1094719"/>
            <a:ext cx="1391920" cy="844550"/>
          </a:xfrm>
          <a:custGeom>
            <a:rect b="b" l="l" r="r" t="t"/>
            <a:pathLst>
              <a:path extrusionOk="0" h="844550" w="1391920">
                <a:moveTo>
                  <a:pt x="0" y="843941"/>
                </a:moveTo>
                <a:lnTo>
                  <a:pt x="104923" y="843941"/>
                </a:lnTo>
                <a:lnTo>
                  <a:pt x="111883" y="843891"/>
                </a:lnTo>
                <a:lnTo>
                  <a:pt x="160838" y="843891"/>
                </a:lnTo>
                <a:lnTo>
                  <a:pt x="167845" y="843844"/>
                </a:lnTo>
                <a:lnTo>
                  <a:pt x="195830" y="843844"/>
                </a:lnTo>
                <a:lnTo>
                  <a:pt x="202838" y="843794"/>
                </a:lnTo>
                <a:lnTo>
                  <a:pt x="216806" y="843794"/>
                </a:lnTo>
                <a:lnTo>
                  <a:pt x="223808" y="843746"/>
                </a:lnTo>
                <a:lnTo>
                  <a:pt x="237776" y="843746"/>
                </a:lnTo>
                <a:lnTo>
                  <a:pt x="244784" y="843696"/>
                </a:lnTo>
                <a:lnTo>
                  <a:pt x="258753" y="843696"/>
                </a:lnTo>
                <a:lnTo>
                  <a:pt x="265761" y="843646"/>
                </a:lnTo>
                <a:lnTo>
                  <a:pt x="272769" y="843646"/>
                </a:lnTo>
                <a:lnTo>
                  <a:pt x="279776" y="843599"/>
                </a:lnTo>
                <a:lnTo>
                  <a:pt x="286737" y="843549"/>
                </a:lnTo>
                <a:lnTo>
                  <a:pt x="293745" y="843549"/>
                </a:lnTo>
                <a:lnTo>
                  <a:pt x="300753" y="843499"/>
                </a:lnTo>
                <a:lnTo>
                  <a:pt x="307714" y="843452"/>
                </a:lnTo>
                <a:lnTo>
                  <a:pt x="314715" y="843452"/>
                </a:lnTo>
                <a:lnTo>
                  <a:pt x="321723" y="843402"/>
                </a:lnTo>
                <a:lnTo>
                  <a:pt x="328737" y="843354"/>
                </a:lnTo>
                <a:lnTo>
                  <a:pt x="335691" y="843304"/>
                </a:lnTo>
                <a:lnTo>
                  <a:pt x="342699" y="843254"/>
                </a:lnTo>
                <a:lnTo>
                  <a:pt x="349707" y="843206"/>
                </a:lnTo>
                <a:lnTo>
                  <a:pt x="356668" y="843109"/>
                </a:lnTo>
                <a:lnTo>
                  <a:pt x="363676" y="843059"/>
                </a:lnTo>
                <a:lnTo>
                  <a:pt x="370684" y="843009"/>
                </a:lnTo>
                <a:lnTo>
                  <a:pt x="377692" y="842912"/>
                </a:lnTo>
                <a:lnTo>
                  <a:pt x="384652" y="842814"/>
                </a:lnTo>
                <a:lnTo>
                  <a:pt x="391660" y="842764"/>
                </a:lnTo>
                <a:lnTo>
                  <a:pt x="398668" y="842667"/>
                </a:lnTo>
                <a:lnTo>
                  <a:pt x="405622" y="842569"/>
                </a:lnTo>
                <a:lnTo>
                  <a:pt x="412630" y="842422"/>
                </a:lnTo>
                <a:lnTo>
                  <a:pt x="419638" y="842325"/>
                </a:lnTo>
                <a:lnTo>
                  <a:pt x="426646" y="842177"/>
                </a:lnTo>
                <a:lnTo>
                  <a:pt x="433607" y="842080"/>
                </a:lnTo>
                <a:lnTo>
                  <a:pt x="440615" y="841933"/>
                </a:lnTo>
                <a:lnTo>
                  <a:pt x="447622" y="841735"/>
                </a:lnTo>
                <a:lnTo>
                  <a:pt x="454583" y="841588"/>
                </a:lnTo>
                <a:lnTo>
                  <a:pt x="461591" y="841393"/>
                </a:lnTo>
                <a:lnTo>
                  <a:pt x="468599" y="841196"/>
                </a:lnTo>
                <a:lnTo>
                  <a:pt x="475607" y="841001"/>
                </a:lnTo>
                <a:lnTo>
                  <a:pt x="482561" y="840756"/>
                </a:lnTo>
                <a:lnTo>
                  <a:pt x="489575" y="840559"/>
                </a:lnTo>
                <a:lnTo>
                  <a:pt x="496583" y="840266"/>
                </a:lnTo>
                <a:lnTo>
                  <a:pt x="503537" y="839972"/>
                </a:lnTo>
                <a:lnTo>
                  <a:pt x="510545" y="839677"/>
                </a:lnTo>
                <a:lnTo>
                  <a:pt x="517553" y="839385"/>
                </a:lnTo>
                <a:lnTo>
                  <a:pt x="524561" y="839040"/>
                </a:lnTo>
                <a:lnTo>
                  <a:pt x="531522" y="838648"/>
                </a:lnTo>
                <a:lnTo>
                  <a:pt x="538530" y="838256"/>
                </a:lnTo>
                <a:lnTo>
                  <a:pt x="580476" y="835120"/>
                </a:lnTo>
                <a:lnTo>
                  <a:pt x="622476" y="830269"/>
                </a:lnTo>
                <a:lnTo>
                  <a:pt x="664429" y="822868"/>
                </a:lnTo>
                <a:lnTo>
                  <a:pt x="706376" y="811647"/>
                </a:lnTo>
                <a:lnTo>
                  <a:pt x="748329" y="794838"/>
                </a:lnTo>
                <a:lnTo>
                  <a:pt x="783314" y="774794"/>
                </a:lnTo>
                <a:lnTo>
                  <a:pt x="818259" y="747546"/>
                </a:lnTo>
                <a:lnTo>
                  <a:pt x="846244" y="719466"/>
                </a:lnTo>
                <a:lnTo>
                  <a:pt x="874222" y="684865"/>
                </a:lnTo>
                <a:lnTo>
                  <a:pt x="902206" y="643264"/>
                </a:lnTo>
                <a:lnTo>
                  <a:pt x="923183" y="607436"/>
                </a:lnTo>
                <a:lnTo>
                  <a:pt x="944152" y="567889"/>
                </a:lnTo>
                <a:lnTo>
                  <a:pt x="965129" y="525107"/>
                </a:lnTo>
                <a:lnTo>
                  <a:pt x="986153" y="479872"/>
                </a:lnTo>
                <a:lnTo>
                  <a:pt x="1007129" y="433027"/>
                </a:lnTo>
                <a:lnTo>
                  <a:pt x="1014090" y="417293"/>
                </a:lnTo>
                <a:lnTo>
                  <a:pt x="1021091" y="401512"/>
                </a:lnTo>
                <a:lnTo>
                  <a:pt x="1042068" y="354566"/>
                </a:lnTo>
                <a:lnTo>
                  <a:pt x="1063044" y="308987"/>
                </a:lnTo>
                <a:lnTo>
                  <a:pt x="1084068" y="265815"/>
                </a:lnTo>
                <a:lnTo>
                  <a:pt x="1105044" y="225775"/>
                </a:lnTo>
                <a:lnTo>
                  <a:pt x="1126014" y="189361"/>
                </a:lnTo>
                <a:lnTo>
                  <a:pt x="1146991" y="156923"/>
                </a:lnTo>
                <a:lnTo>
                  <a:pt x="1174975" y="119828"/>
                </a:lnTo>
                <a:lnTo>
                  <a:pt x="1202960" y="89492"/>
                </a:lnTo>
                <a:lnTo>
                  <a:pt x="1237898" y="59890"/>
                </a:lnTo>
                <a:lnTo>
                  <a:pt x="1272890" y="37936"/>
                </a:lnTo>
                <a:lnTo>
                  <a:pt x="1307829" y="22007"/>
                </a:lnTo>
                <a:lnTo>
                  <a:pt x="1349829" y="8773"/>
                </a:lnTo>
                <a:lnTo>
                  <a:pt x="1384767" y="1179"/>
                </a:lnTo>
                <a:lnTo>
                  <a:pt x="1391775" y="0"/>
                </a:lnTo>
              </a:path>
            </a:pathLst>
          </a:custGeom>
          <a:noFill/>
          <a:ln cap="flat" cmpd="sng" w="11025">
            <a:solidFill>
              <a:srgbClr val="31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347294" y="2238179"/>
            <a:ext cx="3912870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9029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Balance	Balance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orange marks indicate the response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either 0 or 1. Linear  regression does not estimate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well. Logistic  regression seems well suited to the task.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4273308" y="3342078"/>
            <a:ext cx="255270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 / 40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4294967295" type="title"/>
          </p:nvPr>
        </p:nvSpPr>
        <p:spPr>
          <a:xfrm>
            <a:off x="209550" y="130175"/>
            <a:ext cx="4400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Why not Linear Regression?</a:t>
            </a:r>
            <a:endParaRPr/>
          </a:p>
        </p:txBody>
      </p:sp>
      <p:sp>
        <p:nvSpPr>
          <p:cNvPr id="399" name="Google Shape;399;p35"/>
          <p:cNvSpPr txBox="1"/>
          <p:nvPr>
            <p:ph idx="4294967295" type="body"/>
          </p:nvPr>
        </p:nvSpPr>
        <p:spPr>
          <a:xfrm>
            <a:off x="323850" y="663575"/>
            <a:ext cx="375126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When Y only takes on values of 0 and 1, why standard linear regression in inappropriate?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68" y="1577975"/>
            <a:ext cx="2445467" cy="177332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/>
        </p:nvSpPr>
        <p:spPr>
          <a:xfrm>
            <a:off x="2762250" y="1730376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we interpret values greater than 1?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02" name="Google Shape;402;p35"/>
          <p:cNvCxnSpPr/>
          <p:nvPr/>
        </p:nvCxnSpPr>
        <p:spPr>
          <a:xfrm rot="10800000">
            <a:off x="2210066" y="1730375"/>
            <a:ext cx="628384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35"/>
          <p:cNvSpPr/>
          <p:nvPr/>
        </p:nvSpPr>
        <p:spPr>
          <a:xfrm>
            <a:off x="2803954" y="2649301"/>
            <a:ext cx="17108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we interpret values of Y between 0 and 1?</a:t>
            </a:r>
            <a:endParaRPr/>
          </a:p>
        </p:txBody>
      </p:sp>
      <p:cxnSp>
        <p:nvCxnSpPr>
          <p:cNvPr id="404" name="Google Shape;404;p35"/>
          <p:cNvCxnSpPr/>
          <p:nvPr/>
        </p:nvCxnSpPr>
        <p:spPr>
          <a:xfrm rot="10800000">
            <a:off x="1695450" y="2145874"/>
            <a:ext cx="1143000" cy="6513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idx="4294967295" type="title"/>
          </p:nvPr>
        </p:nvSpPr>
        <p:spPr>
          <a:xfrm>
            <a:off x="323850" y="130175"/>
            <a:ext cx="36576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Linear Regression continued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347294" y="595793"/>
            <a:ext cx="3909060" cy="704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Now suppose we have a response variable with three possible  values. A patient presents at the emergency room, and we must  classify them according to their symptoms.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1269250" y="1463076"/>
            <a:ext cx="283210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1775288" y="1227660"/>
            <a:ext cx="2170215" cy="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1	if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stroke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;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2	if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drug overdose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;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35255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	if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epileptic seizure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347294" y="1986215"/>
            <a:ext cx="3773804" cy="1286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coding suggests an ordering, and in fact implies that the  difference between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stroke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drug overdose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the same as  between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drug overdose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epileptic seizure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regression is not appropriate here.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15494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Multiclass Logistic Regression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Analysis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 more appropriate.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1466850" y="1131734"/>
            <a:ext cx="381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>
            <p:ph idx="4294967295" type="title"/>
          </p:nvPr>
        </p:nvSpPr>
        <p:spPr>
          <a:xfrm>
            <a:off x="0" y="130175"/>
            <a:ext cx="41544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1. Exponential function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78120" y="437043"/>
            <a:ext cx="3903330" cy="2953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pic>
        <p:nvPicPr>
          <p:cNvPr id="421" name="Google Shape;42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8900" y="847742"/>
            <a:ext cx="1499846" cy="112788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7"/>
          <p:cNvSpPr txBox="1"/>
          <p:nvPr/>
        </p:nvSpPr>
        <p:spPr>
          <a:xfrm>
            <a:off x="1409700" y="1075072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idx="4294967295" type="title"/>
          </p:nvPr>
        </p:nvSpPr>
        <p:spPr>
          <a:xfrm>
            <a:off x="19050" y="211138"/>
            <a:ext cx="459105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2. Logarithm function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78120" y="437043"/>
            <a:ext cx="4191000" cy="32359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1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pic>
        <p:nvPicPr>
          <p:cNvPr id="429" name="Google Shape;4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9850" y="815976"/>
            <a:ext cx="1638709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4294967295" type="title"/>
          </p:nvPr>
        </p:nvSpPr>
        <p:spPr>
          <a:xfrm>
            <a:off x="0" y="103188"/>
            <a:ext cx="46101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3. Odds function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6" name="Google Shape;436;p39"/>
          <p:cNvSpPr txBox="1"/>
          <p:nvPr/>
        </p:nvSpPr>
        <p:spPr>
          <a:xfrm>
            <a:off x="95250" y="319187"/>
            <a:ext cx="4191000" cy="3296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pic>
        <p:nvPicPr>
          <p:cNvPr id="437" name="Google Shape;43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50" y="739775"/>
            <a:ext cx="197201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9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4294967295" type="title"/>
          </p:nvPr>
        </p:nvSpPr>
        <p:spPr>
          <a:xfrm>
            <a:off x="952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</a:t>
            </a:r>
            <a:endParaRPr/>
          </a:p>
        </p:txBody>
      </p:sp>
      <p:sp>
        <p:nvSpPr>
          <p:cNvPr id="105" name="Google Shape;105;p4"/>
          <p:cNvSpPr txBox="1"/>
          <p:nvPr>
            <p:ph idx="4294967295" type="body"/>
          </p:nvPr>
        </p:nvSpPr>
        <p:spPr>
          <a:xfrm>
            <a:off x="323850" y="663575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a function of the predictor variables that relates them to a 0/1 outcome</a:t>
            </a:r>
            <a:endParaRPr/>
          </a:p>
          <a:p>
            <a:pPr indent="0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 of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 outcome variable (like in linear regression), we use a function of Y called the </a:t>
            </a:r>
            <a:r>
              <a:rPr b="1"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/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can be modeled as a linear function of the predictors</a:t>
            </a:r>
            <a:endParaRPr/>
          </a:p>
          <a:p>
            <a:pPr indent="-140335" lvl="0" marL="137699" rtl="0" algn="l"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 can be mapped back to a probability, which, in turn, can be mapped to a class</a:t>
            </a:r>
            <a:endParaRPr/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idx="4294967295" type="title"/>
          </p:nvPr>
        </p:nvSpPr>
        <p:spPr>
          <a:xfrm>
            <a:off x="0" y="103188"/>
            <a:ext cx="46101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4. Inverse odds function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4" name="Google Shape;444;p40"/>
          <p:cNvSpPr txBox="1"/>
          <p:nvPr/>
        </p:nvSpPr>
        <p:spPr>
          <a:xfrm>
            <a:off x="95250" y="355492"/>
            <a:ext cx="4191000" cy="3296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445" name="Google Shape;445;p40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6" name="Google Shape;44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9527" y="739775"/>
            <a:ext cx="2000573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idx="4294967295" type="title"/>
          </p:nvPr>
        </p:nvSpPr>
        <p:spPr>
          <a:xfrm>
            <a:off x="0" y="66675"/>
            <a:ext cx="46101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5. Logit or log odds function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2" name="Google Shape;452;p41"/>
          <p:cNvSpPr txBox="1"/>
          <p:nvPr/>
        </p:nvSpPr>
        <p:spPr>
          <a:xfrm>
            <a:off x="95250" y="282575"/>
            <a:ext cx="4191000" cy="33231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1314450" y="1120775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54" name="Google Shape;45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8125" y="739775"/>
            <a:ext cx="1683375" cy="1099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idx="4294967295" type="title"/>
          </p:nvPr>
        </p:nvSpPr>
        <p:spPr>
          <a:xfrm>
            <a:off x="0" y="95250"/>
            <a:ext cx="46101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Quiz practice preliminaries 6. Logistic function or expit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19050" y="319722"/>
            <a:ext cx="4191000" cy="3309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pic>
        <p:nvPicPr>
          <p:cNvPr id="461" name="Google Shape;46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050" y="892175"/>
            <a:ext cx="1701974" cy="113181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1390650" y="1156035"/>
            <a:ext cx="68800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D. (0,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 [0,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idx="4294967295" type="title"/>
          </p:nvPr>
        </p:nvSpPr>
        <p:spPr>
          <a:xfrm>
            <a:off x="171450" y="130175"/>
            <a:ext cx="4286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Solution: Use Logistic Function</a:t>
            </a:r>
            <a:endParaRPr/>
          </a:p>
        </p:txBody>
      </p:sp>
      <p:sp>
        <p:nvSpPr>
          <p:cNvPr id="468" name="Google Shape;468;p43"/>
          <p:cNvSpPr txBox="1"/>
          <p:nvPr>
            <p:ph idx="4294967295" type="body"/>
          </p:nvPr>
        </p:nvSpPr>
        <p:spPr>
          <a:xfrm>
            <a:off x="247650" y="587375"/>
            <a:ext cx="3875088" cy="118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Instead of trying to predict Y, let’s try to predict P(Y = 1), i.e., the probability a customer buys Citrus Hill (CH) juice.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Thus, we can model P(Y = 1) using a function that gives outputs between 0 and 1.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can use the logistic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Logistic Regression!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69" name="Google Shape;4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2309878"/>
            <a:ext cx="1926759" cy="60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50" y="1730375"/>
            <a:ext cx="202421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idx="4294967295" type="title"/>
          </p:nvPr>
        </p:nvSpPr>
        <p:spPr>
          <a:xfrm>
            <a:off x="247650" y="130175"/>
            <a:ext cx="4286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Logistic Regression </a:t>
            </a:r>
            <a:endParaRPr/>
          </a:p>
        </p:txBody>
      </p:sp>
      <p:sp>
        <p:nvSpPr>
          <p:cNvPr id="476" name="Google Shape;476;p44"/>
          <p:cNvSpPr txBox="1"/>
          <p:nvPr/>
        </p:nvSpPr>
        <p:spPr>
          <a:xfrm>
            <a:off x="171450" y="739775"/>
            <a:ext cx="17526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very similar to linear regression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come up with b</a:t>
            </a:r>
            <a:r>
              <a:rPr b="0" baseline="-2500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b</a:t>
            </a:r>
            <a:r>
              <a:rPr b="0" baseline="-2500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estimate β</a:t>
            </a:r>
            <a:r>
              <a:rPr b="0" baseline="-2500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β</a:t>
            </a:r>
            <a:r>
              <a:rPr b="0" baseline="-2500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have similar problems and questions as in linear regression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e.g. Is β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equal to 0? How sure are we about our guesses for β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β</a:t>
            </a:r>
            <a:r>
              <a:rPr b="0" baseline="-2500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/>
          </a:p>
          <a:p>
            <a:pPr indent="0" lvl="1" marL="2743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id="477" name="Google Shape;4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511175"/>
            <a:ext cx="245467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4"/>
          <p:cNvSpPr/>
          <p:nvPr/>
        </p:nvSpPr>
        <p:spPr>
          <a:xfrm>
            <a:off x="1866900" y="3095335"/>
            <a:ext cx="2743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LoyalCH is about .6 then Pr(CH) ≈ .7.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idx="4294967295" type="title"/>
          </p:nvPr>
        </p:nvSpPr>
        <p:spPr>
          <a:xfrm>
            <a:off x="323850" y="206375"/>
            <a:ext cx="25146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Logistic Regression</a:t>
            </a:r>
            <a:endParaRPr/>
          </a:p>
        </p:txBody>
      </p:sp>
      <p:sp>
        <p:nvSpPr>
          <p:cNvPr id="484" name="Google Shape;484;p45"/>
          <p:cNvSpPr txBox="1"/>
          <p:nvPr/>
        </p:nvSpPr>
        <p:spPr>
          <a:xfrm>
            <a:off x="377544" y="596946"/>
            <a:ext cx="4151034" cy="1127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 e t’ s   write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=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for short and consider  using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balance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predict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Logistic regression uses the form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≈ 2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71828 is a mathematical constant [Euler’s number.])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398500" y="1724178"/>
            <a:ext cx="3811904" cy="70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easy to see that no matter what values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β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β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take,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will have values between 0 and 1.  A bit of rearrangement gives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407706" y="2851410"/>
            <a:ext cx="4202394" cy="350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monotone transformation is called the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 odds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transformation of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 (by log we mean 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natural log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ln.)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87" name="Google Shape;48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841" y="1097319"/>
            <a:ext cx="1211114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548" y="2265637"/>
            <a:ext cx="1663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idx="4294967295" type="title"/>
          </p:nvPr>
        </p:nvSpPr>
        <p:spPr>
          <a:xfrm>
            <a:off x="323850" y="130175"/>
            <a:ext cx="25146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Maximum Likelihood</a:t>
            </a:r>
            <a:endParaRPr/>
          </a:p>
        </p:txBody>
      </p:sp>
      <p:sp>
        <p:nvSpPr>
          <p:cNvPr id="494" name="Google Shape;494;p46"/>
          <p:cNvSpPr txBox="1"/>
          <p:nvPr/>
        </p:nvSpPr>
        <p:spPr>
          <a:xfrm>
            <a:off x="347293" y="590535"/>
            <a:ext cx="4091357" cy="20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use maximum likelihood to estimate the parameters.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5" name="Google Shape;495;p46"/>
          <p:cNvSpPr txBox="1"/>
          <p:nvPr/>
        </p:nvSpPr>
        <p:spPr>
          <a:xfrm>
            <a:off x="341337" y="1300538"/>
            <a:ext cx="4065956" cy="1189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3500" marR="558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likelihood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gives the probability of the observed zeros and  ones in the data. We pick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β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β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maximize the likelihood  of the observed data.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62864" marR="27305" rtl="0" algn="l">
              <a:lnSpc>
                <a:spcPct val="1026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Most statistical packages can fit linear logistic regression models  by maximum likelihood. In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use the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glm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function.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aphicFrame>
        <p:nvGraphicFramePr>
          <p:cNvPr id="496" name="Google Shape;496;p46"/>
          <p:cNvGraphicFramePr/>
          <p:nvPr/>
        </p:nvGraphicFramePr>
        <p:xfrm>
          <a:off x="390397" y="25913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{59F97CCD-E70D-4A61-8646-B91A67F3BE9E}</a:tableStyleId>
              </a:tblPr>
              <a:tblGrid>
                <a:gridCol w="806450"/>
                <a:gridCol w="790575"/>
                <a:gridCol w="323225"/>
                <a:gridCol w="462275"/>
                <a:gridCol w="761375"/>
                <a:gridCol w="682625"/>
              </a:tblGrid>
              <a:tr h="1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Coefficient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Std.</a:t>
                      </a:r>
                      <a:endParaRPr/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9689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Error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Z-statistic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6835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P-value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450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Intercept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-10.6513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0.3612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-29.5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&lt; 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.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0001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7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balance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0.0055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0.0002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24.9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&lt; 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.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0001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7" name="Google Shape;497;p46"/>
          <p:cNvSpPr txBox="1"/>
          <p:nvPr/>
        </p:nvSpPr>
        <p:spPr>
          <a:xfrm>
            <a:off x="1162050" y="835890"/>
            <a:ext cx="2795587" cy="368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1299" l="0" r="0" t="-1393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 txBox="1"/>
          <p:nvPr>
            <p:ph idx="4294967295" type="title"/>
          </p:nvPr>
        </p:nvSpPr>
        <p:spPr>
          <a:xfrm>
            <a:off x="171450" y="130175"/>
            <a:ext cx="33528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Making Predictions</a:t>
            </a:r>
            <a:endParaRPr/>
          </a:p>
        </p:txBody>
      </p:sp>
      <p:sp>
        <p:nvSpPr>
          <p:cNvPr id="503" name="Google Shape;503;p47"/>
          <p:cNvSpPr txBox="1"/>
          <p:nvPr/>
        </p:nvSpPr>
        <p:spPr>
          <a:xfrm>
            <a:off x="334594" y="878305"/>
            <a:ext cx="3916045" cy="35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is our estimated probability of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someone with  a balance of $1000?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>
            <a:off x="334594" y="1882775"/>
            <a:ext cx="24149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a balance of $2000?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05" name="Google Shape;5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273175"/>
            <a:ext cx="2946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2416175"/>
            <a:ext cx="29591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idx="4294967295" type="title"/>
          </p:nvPr>
        </p:nvSpPr>
        <p:spPr>
          <a:xfrm>
            <a:off x="95250" y="130175"/>
            <a:ext cx="436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The Default Dataset</a:t>
            </a:r>
            <a:endParaRPr/>
          </a:p>
        </p:txBody>
      </p:sp>
      <p:pic>
        <p:nvPicPr>
          <p:cNvPr descr="4.1a.png" id="512" name="Google Shape;51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587375"/>
            <a:ext cx="2363213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1b.png" id="513" name="Google Shape;51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1250" y="815975"/>
            <a:ext cx="209537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idx="4294967295" type="title"/>
          </p:nvPr>
        </p:nvSpPr>
        <p:spPr>
          <a:xfrm>
            <a:off x="95250" y="130175"/>
            <a:ext cx="45148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Qualitative Predictors in Logistic Regression</a:t>
            </a:r>
            <a:endParaRPr/>
          </a:p>
        </p:txBody>
      </p:sp>
      <p:sp>
        <p:nvSpPr>
          <p:cNvPr id="519" name="Google Shape;519;p49"/>
          <p:cNvSpPr txBox="1"/>
          <p:nvPr>
            <p:ph idx="4294967295" type="body"/>
          </p:nvPr>
        </p:nvSpPr>
        <p:spPr>
          <a:xfrm>
            <a:off x="95250" y="587375"/>
            <a:ext cx="43624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1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can predict if an individual default by checking if she is a student or not. Thus we can use a qualitative variable “Student” coded as (Student = 1, Non-student =0). 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100"/>
              <a:buFont typeface="Arial"/>
              <a:buChar char="•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baseline="-25000" lang="en-US"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is positive: This indicates students tend to have higher default probabilities than non-students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table4.2.png" id="520" name="Google Shape;5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1628424"/>
            <a:ext cx="428960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dictions-student.png" id="521" name="Google Shape;52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15" y="2468893"/>
            <a:ext cx="4152243" cy="87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4294967295" type="title"/>
          </p:nvPr>
        </p:nvSpPr>
        <p:spPr>
          <a:xfrm>
            <a:off x="171450" y="130175"/>
            <a:ext cx="391795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Logistic Response Function</a:t>
            </a:r>
            <a:endParaRPr/>
          </a:p>
        </p:txBody>
      </p:sp>
      <p:sp>
        <p:nvSpPr>
          <p:cNvPr id="112" name="Google Shape;112;p5"/>
          <p:cNvSpPr txBox="1"/>
          <p:nvPr>
            <p:ph idx="4294967295" type="body"/>
          </p:nvPr>
        </p:nvSpPr>
        <p:spPr>
          <a:xfrm>
            <a:off x="323850" y="587375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belonging to class 1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relate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predictors with a function that guarantees 0 ≤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≤ 1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linear function (as shown below) does not:</a:t>
            </a:r>
            <a:endParaRPr/>
          </a:p>
          <a:p>
            <a:pPr indent="0" lvl="0" marL="0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6927" lvl="0" marL="137699" rtl="0" algn="l">
              <a:spcBef>
                <a:spcPts val="29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657" y="2230261"/>
            <a:ext cx="7120843" cy="5767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881313" y="2943240"/>
            <a:ext cx="1566313" cy="215496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number of predictors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 rot="10800000">
            <a:off x="3726498" y="2576336"/>
            <a:ext cx="0" cy="346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/>
          <p:nvPr>
            <p:ph idx="4294967295" type="title"/>
          </p:nvPr>
        </p:nvSpPr>
        <p:spPr>
          <a:xfrm>
            <a:off x="95250" y="53975"/>
            <a:ext cx="451485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Logistic regression with several variables</a:t>
            </a:r>
            <a:endParaRPr/>
          </a:p>
        </p:txBody>
      </p:sp>
      <p:graphicFrame>
        <p:nvGraphicFramePr>
          <p:cNvPr id="527" name="Google Shape;527;p50"/>
          <p:cNvGraphicFramePr/>
          <p:nvPr/>
        </p:nvGraphicFramePr>
        <p:xfrm>
          <a:off x="171450" y="16420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{59F97CCD-E70D-4A61-8646-B91A67F3BE9E}</a:tableStyleId>
              </a:tblPr>
              <a:tblGrid>
                <a:gridCol w="1064850"/>
                <a:gridCol w="822050"/>
                <a:gridCol w="336475"/>
                <a:gridCol w="480975"/>
                <a:gridCol w="791725"/>
                <a:gridCol w="709900"/>
              </a:tblGrid>
              <a:tr h="17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Coefficient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Std.</a:t>
                      </a:r>
                      <a:endParaRPr/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9689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Error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Z-statistic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921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P-value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450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Intercept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-10.8690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0.4923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-22.08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&lt; 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.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0001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20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balance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0.0057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0.0002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24.74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&lt; 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r>
                        <a:rPr b="0" i="1" lang="en-US" sz="1100" u="none" cap="none" strike="noStrike"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.</a:t>
                      </a: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0001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/>
                </a:tc>
              </a:tr>
              <a:tr h="1720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income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0.0030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0.0082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0.37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0.7115</a:t>
                      </a:r>
                      <a:endParaRPr/>
                    </a:p>
                  </a:txBody>
                  <a:tcPr marT="0" marB="0" marR="0" marL="0"/>
                </a:tc>
              </a:tr>
              <a:tr h="1747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99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student[Yes]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-0.6468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325120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0.2362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-2.74</a:t>
                      </a:r>
                      <a:endParaRPr sz="1100" u="none" cap="none" strike="noStrike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0.0062</a:t>
                      </a:r>
                      <a:endParaRPr/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8" name="Google Shape;528;p50"/>
          <p:cNvSpPr txBox="1"/>
          <p:nvPr/>
        </p:nvSpPr>
        <p:spPr>
          <a:xfrm>
            <a:off x="347294" y="2760140"/>
            <a:ext cx="3731895" cy="34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is coefficient for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negative, while it was positive  before?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29" name="Google Shape;52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511175"/>
            <a:ext cx="2743200" cy="107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 txBox="1"/>
          <p:nvPr>
            <p:ph idx="4294967295" type="title"/>
          </p:nvPr>
        </p:nvSpPr>
        <p:spPr>
          <a:xfrm>
            <a:off x="247650" y="130175"/>
            <a:ext cx="1019175" cy="232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Confounding</a:t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704998" y="885565"/>
            <a:ext cx="1391920" cy="921385"/>
          </a:xfrm>
          <a:custGeom>
            <a:rect b="b" l="l" r="r" t="t"/>
            <a:pathLst>
              <a:path extrusionOk="0" h="921385" w="1391920">
                <a:moveTo>
                  <a:pt x="0" y="921028"/>
                </a:moveTo>
                <a:lnTo>
                  <a:pt x="309277" y="921028"/>
                </a:lnTo>
                <a:lnTo>
                  <a:pt x="463943" y="913188"/>
                </a:lnTo>
                <a:lnTo>
                  <a:pt x="618555" y="899268"/>
                </a:lnTo>
                <a:lnTo>
                  <a:pt x="773220" y="827034"/>
                </a:lnTo>
                <a:lnTo>
                  <a:pt x="927839" y="775527"/>
                </a:lnTo>
                <a:lnTo>
                  <a:pt x="1082498" y="515451"/>
                </a:lnTo>
                <a:lnTo>
                  <a:pt x="1237116" y="127860"/>
                </a:lnTo>
                <a:lnTo>
                  <a:pt x="1391775" y="0"/>
                </a:lnTo>
              </a:path>
            </a:pathLst>
          </a:custGeom>
          <a:noFill/>
          <a:ln cap="flat" cmpd="sng" w="11025">
            <a:solidFill>
              <a:srgbClr val="CE60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704998" y="1847906"/>
            <a:ext cx="1160145" cy="0"/>
          </a:xfrm>
          <a:custGeom>
            <a:rect b="b" l="l" r="r" t="t"/>
            <a:pathLst>
              <a:path extrusionOk="0" h="120000" w="1160145">
                <a:moveTo>
                  <a:pt x="0" y="0"/>
                </a:moveTo>
                <a:lnTo>
                  <a:pt x="115983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704998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8" name="Google Shape;538;p51"/>
          <p:cNvSpPr/>
          <p:nvPr/>
        </p:nvSpPr>
        <p:spPr>
          <a:xfrm>
            <a:off x="1091612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9" name="Google Shape;539;p51"/>
          <p:cNvSpPr/>
          <p:nvPr/>
        </p:nvSpPr>
        <p:spPr>
          <a:xfrm>
            <a:off x="1478219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1864833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1" name="Google Shape;541;p51"/>
          <p:cNvSpPr txBox="1"/>
          <p:nvPr/>
        </p:nvSpPr>
        <p:spPr>
          <a:xfrm>
            <a:off x="643253" y="1903422"/>
            <a:ext cx="123825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649328" y="843033"/>
            <a:ext cx="0" cy="963930"/>
          </a:xfrm>
          <a:custGeom>
            <a:rect b="b" l="l" r="r" t="t"/>
            <a:pathLst>
              <a:path extrusionOk="0" h="963930" w="120000">
                <a:moveTo>
                  <a:pt x="0" y="96356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3" name="Google Shape;543;p51"/>
          <p:cNvSpPr/>
          <p:nvPr/>
        </p:nvSpPr>
        <p:spPr>
          <a:xfrm>
            <a:off x="614044" y="1806594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4" name="Google Shape;544;p51"/>
          <p:cNvSpPr/>
          <p:nvPr/>
        </p:nvSpPr>
        <p:spPr>
          <a:xfrm>
            <a:off x="614044" y="1565726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5" name="Google Shape;545;p51"/>
          <p:cNvSpPr/>
          <p:nvPr/>
        </p:nvSpPr>
        <p:spPr>
          <a:xfrm>
            <a:off x="614044" y="1324812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6" name="Google Shape;546;p51"/>
          <p:cNvSpPr/>
          <p:nvPr/>
        </p:nvSpPr>
        <p:spPr>
          <a:xfrm>
            <a:off x="614044" y="1083949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7" name="Google Shape;547;p51"/>
          <p:cNvSpPr/>
          <p:nvPr/>
        </p:nvSpPr>
        <p:spPr>
          <a:xfrm>
            <a:off x="614044" y="843033"/>
            <a:ext cx="35560" cy="0"/>
          </a:xfrm>
          <a:custGeom>
            <a:rect b="b" l="l" r="r" t="t"/>
            <a:pathLst>
              <a:path extrusionOk="0" h="120000" w="35559">
                <a:moveTo>
                  <a:pt x="35284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8" name="Google Shape;548;p51"/>
          <p:cNvSpPr txBox="1"/>
          <p:nvPr/>
        </p:nvSpPr>
        <p:spPr>
          <a:xfrm rot="-5400000">
            <a:off x="475876" y="1772054"/>
            <a:ext cx="10731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9" name="Google Shape;549;p51"/>
          <p:cNvSpPr txBox="1"/>
          <p:nvPr/>
        </p:nvSpPr>
        <p:spPr>
          <a:xfrm rot="-5400000">
            <a:off x="475876" y="1531189"/>
            <a:ext cx="10731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0" name="Google Shape;550;p51"/>
          <p:cNvSpPr txBox="1"/>
          <p:nvPr/>
        </p:nvSpPr>
        <p:spPr>
          <a:xfrm rot="-5400000">
            <a:off x="475876" y="1290273"/>
            <a:ext cx="10731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1" name="Google Shape;551;p51"/>
          <p:cNvSpPr txBox="1"/>
          <p:nvPr/>
        </p:nvSpPr>
        <p:spPr>
          <a:xfrm rot="-5400000">
            <a:off x="355226" y="929142"/>
            <a:ext cx="34861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0.6	0.8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2" name="Google Shape;552;p51"/>
          <p:cNvSpPr/>
          <p:nvPr/>
        </p:nvSpPr>
        <p:spPr>
          <a:xfrm>
            <a:off x="649328" y="732914"/>
            <a:ext cx="1503680" cy="1115060"/>
          </a:xfrm>
          <a:custGeom>
            <a:rect b="b" l="l" r="r" t="t"/>
            <a:pathLst>
              <a:path extrusionOk="0" h="1115060" w="150368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 rot="-5400000">
            <a:off x="150088" y="1246808"/>
            <a:ext cx="459105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Rate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704998" y="774227"/>
            <a:ext cx="1391920" cy="1032510"/>
          </a:xfrm>
          <a:custGeom>
            <a:rect b="b" l="l" r="r" t="t"/>
            <a:pathLst>
              <a:path extrusionOk="0" h="1032510" w="1391920">
                <a:moveTo>
                  <a:pt x="0" y="1032366"/>
                </a:moveTo>
                <a:lnTo>
                  <a:pt x="154663" y="1029179"/>
                </a:lnTo>
                <a:lnTo>
                  <a:pt x="309277" y="1029034"/>
                </a:lnTo>
                <a:lnTo>
                  <a:pt x="463943" y="1014576"/>
                </a:lnTo>
                <a:lnTo>
                  <a:pt x="618555" y="989043"/>
                </a:lnTo>
                <a:lnTo>
                  <a:pt x="773220" y="903674"/>
                </a:lnTo>
                <a:lnTo>
                  <a:pt x="927839" y="781699"/>
                </a:lnTo>
                <a:lnTo>
                  <a:pt x="1082498" y="344121"/>
                </a:lnTo>
                <a:lnTo>
                  <a:pt x="1237116" y="40477"/>
                </a:lnTo>
                <a:lnTo>
                  <a:pt x="1391775" y="0"/>
                </a:lnTo>
              </a:path>
            </a:pathLst>
          </a:custGeom>
          <a:noFill/>
          <a:ln cap="flat" cmpd="sng" w="11025">
            <a:solidFill>
              <a:srgbClr val="31B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5" name="Google Shape;555;p51"/>
          <p:cNvSpPr/>
          <p:nvPr/>
        </p:nvSpPr>
        <p:spPr>
          <a:xfrm>
            <a:off x="649328" y="1754646"/>
            <a:ext cx="1503680" cy="0"/>
          </a:xfrm>
          <a:custGeom>
            <a:rect b="b" l="l" r="r" t="t"/>
            <a:pathLst>
              <a:path extrusionOk="0" h="120000"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noFill/>
          <a:ln cap="flat" cmpd="sng" w="9525">
            <a:solidFill>
              <a:srgbClr val="CE6017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649328" y="1771455"/>
            <a:ext cx="1503680" cy="0"/>
          </a:xfrm>
          <a:custGeom>
            <a:rect b="b" l="l" r="r" t="t"/>
            <a:pathLst>
              <a:path extrusionOk="0" h="120000"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noFill/>
          <a:ln cap="flat" cmpd="sng" w="9525">
            <a:solidFill>
              <a:srgbClr val="31B5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649328" y="1806594"/>
            <a:ext cx="1503680" cy="0"/>
          </a:xfrm>
          <a:custGeom>
            <a:rect b="b" l="l" r="r" t="t"/>
            <a:pathLst>
              <a:path extrusionOk="0" h="120000" w="1503680">
                <a:moveTo>
                  <a:pt x="0" y="0"/>
                </a:moveTo>
                <a:lnTo>
                  <a:pt x="150311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2715235" y="1381367"/>
            <a:ext cx="556895" cy="262890"/>
          </a:xfrm>
          <a:custGeom>
            <a:rect b="b" l="l" r="r" t="t"/>
            <a:pathLst>
              <a:path extrusionOk="0" h="262889" w="556895">
                <a:moveTo>
                  <a:pt x="0" y="262672"/>
                </a:moveTo>
                <a:lnTo>
                  <a:pt x="556710" y="262672"/>
                </a:lnTo>
                <a:lnTo>
                  <a:pt x="556710" y="0"/>
                </a:lnTo>
                <a:lnTo>
                  <a:pt x="0" y="0"/>
                </a:lnTo>
                <a:lnTo>
                  <a:pt x="0" y="262672"/>
                </a:lnTo>
                <a:close/>
              </a:path>
            </a:pathLst>
          </a:custGeom>
          <a:solidFill>
            <a:srgbClr val="31B5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9" name="Google Shape;559;p51"/>
          <p:cNvSpPr/>
          <p:nvPr/>
        </p:nvSpPr>
        <p:spPr>
          <a:xfrm>
            <a:off x="2715235" y="1511330"/>
            <a:ext cx="556895" cy="0"/>
          </a:xfrm>
          <a:custGeom>
            <a:rect b="b" l="l" r="r" t="t"/>
            <a:pathLst>
              <a:path extrusionOk="0" h="120000"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0" name="Google Shape;560;p51"/>
          <p:cNvSpPr/>
          <p:nvPr/>
        </p:nvSpPr>
        <p:spPr>
          <a:xfrm>
            <a:off x="2993590" y="1644039"/>
            <a:ext cx="0" cy="162560"/>
          </a:xfrm>
          <a:custGeom>
            <a:rect b="b" l="l" r="r" t="t"/>
            <a:pathLst>
              <a:path extrusionOk="0" h="162560" w="120000">
                <a:moveTo>
                  <a:pt x="0" y="16255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1" name="Google Shape;561;p51"/>
          <p:cNvSpPr/>
          <p:nvPr/>
        </p:nvSpPr>
        <p:spPr>
          <a:xfrm>
            <a:off x="2993590" y="991324"/>
            <a:ext cx="0" cy="390525"/>
          </a:xfrm>
          <a:custGeom>
            <a:rect b="b" l="l" r="r" t="t"/>
            <a:pathLst>
              <a:path extrusionOk="0" h="390525" w="120000">
                <a:moveTo>
                  <a:pt x="0" y="0"/>
                </a:moveTo>
                <a:lnTo>
                  <a:pt x="0" y="39004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2" name="Google Shape;562;p51"/>
          <p:cNvSpPr/>
          <p:nvPr/>
        </p:nvSpPr>
        <p:spPr>
          <a:xfrm>
            <a:off x="2854415" y="1806594"/>
            <a:ext cx="278765" cy="0"/>
          </a:xfrm>
          <a:custGeom>
            <a:rect b="b" l="l" r="r" t="t"/>
            <a:pathLst>
              <a:path extrusionOk="0" h="120000"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2854415" y="991324"/>
            <a:ext cx="278765" cy="0"/>
          </a:xfrm>
          <a:custGeom>
            <a:rect b="b" l="l" r="r" t="t"/>
            <a:pathLst>
              <a:path extrusionOk="0" h="120000"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4" name="Google Shape;564;p51"/>
          <p:cNvSpPr/>
          <p:nvPr/>
        </p:nvSpPr>
        <p:spPr>
          <a:xfrm>
            <a:off x="2715235" y="1381367"/>
            <a:ext cx="556895" cy="262890"/>
          </a:xfrm>
          <a:custGeom>
            <a:rect b="b" l="l" r="r" t="t"/>
            <a:pathLst>
              <a:path extrusionOk="0" h="262889" w="556895">
                <a:moveTo>
                  <a:pt x="0" y="262671"/>
                </a:moveTo>
                <a:lnTo>
                  <a:pt x="556710" y="262671"/>
                </a:lnTo>
                <a:lnTo>
                  <a:pt x="556710" y="0"/>
                </a:lnTo>
                <a:lnTo>
                  <a:pt x="0" y="0"/>
                </a:lnTo>
                <a:lnTo>
                  <a:pt x="0" y="262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5" name="Google Shape;565;p51"/>
          <p:cNvSpPr/>
          <p:nvPr/>
        </p:nvSpPr>
        <p:spPr>
          <a:xfrm>
            <a:off x="2980362" y="971527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6" name="Google Shape;566;p51"/>
          <p:cNvSpPr/>
          <p:nvPr/>
        </p:nvSpPr>
        <p:spPr>
          <a:xfrm>
            <a:off x="2980362" y="821369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7" name="Google Shape;567;p51"/>
          <p:cNvSpPr/>
          <p:nvPr/>
        </p:nvSpPr>
        <p:spPr>
          <a:xfrm>
            <a:off x="2980362" y="929526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8" name="Google Shape;568;p51"/>
          <p:cNvSpPr/>
          <p:nvPr/>
        </p:nvSpPr>
        <p:spPr>
          <a:xfrm>
            <a:off x="2980362" y="963589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2980362" y="926635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0" name="Google Shape;570;p51"/>
          <p:cNvSpPr/>
          <p:nvPr/>
        </p:nvSpPr>
        <p:spPr>
          <a:xfrm>
            <a:off x="2980362" y="958198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1" name="Google Shape;571;p51"/>
          <p:cNvSpPr/>
          <p:nvPr/>
        </p:nvSpPr>
        <p:spPr>
          <a:xfrm>
            <a:off x="2980362" y="854697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2" name="Google Shape;572;p51"/>
          <p:cNvSpPr/>
          <p:nvPr/>
        </p:nvSpPr>
        <p:spPr>
          <a:xfrm>
            <a:off x="2980362" y="942659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3" name="Google Shape;573;p51"/>
          <p:cNvSpPr/>
          <p:nvPr/>
        </p:nvSpPr>
        <p:spPr>
          <a:xfrm>
            <a:off x="2980362" y="881745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4" name="Google Shape;574;p51"/>
          <p:cNvSpPr/>
          <p:nvPr/>
        </p:nvSpPr>
        <p:spPr>
          <a:xfrm>
            <a:off x="2980362" y="966965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5" name="Google Shape;575;p51"/>
          <p:cNvSpPr/>
          <p:nvPr/>
        </p:nvSpPr>
        <p:spPr>
          <a:xfrm>
            <a:off x="2980362" y="923401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2980362" y="955058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2980362" y="965401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27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2980362" y="863416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2980362" y="903307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2980362" y="957558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3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8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2980362" y="936730"/>
            <a:ext cx="26670" cy="26670"/>
          </a:xfrm>
          <a:custGeom>
            <a:rect b="b" l="l" r="r" t="t"/>
            <a:pathLst>
              <a:path extrusionOk="0" h="26669" w="26669">
                <a:moveTo>
                  <a:pt x="26461" y="13234"/>
                </a:moveTo>
                <a:lnTo>
                  <a:pt x="26461" y="5929"/>
                </a:lnTo>
                <a:lnTo>
                  <a:pt x="20538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8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3411126" y="1299377"/>
            <a:ext cx="556895" cy="252729"/>
          </a:xfrm>
          <a:custGeom>
            <a:rect b="b" l="l" r="r" t="t"/>
            <a:pathLst>
              <a:path extrusionOk="0" h="252730" w="556895">
                <a:moveTo>
                  <a:pt x="0" y="252235"/>
                </a:moveTo>
                <a:lnTo>
                  <a:pt x="556712" y="252235"/>
                </a:lnTo>
                <a:lnTo>
                  <a:pt x="556712" y="0"/>
                </a:lnTo>
                <a:lnTo>
                  <a:pt x="0" y="0"/>
                </a:lnTo>
                <a:lnTo>
                  <a:pt x="0" y="252235"/>
                </a:lnTo>
                <a:close/>
              </a:path>
            </a:pathLst>
          </a:custGeom>
          <a:solidFill>
            <a:srgbClr val="CE60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3411126" y="1425423"/>
            <a:ext cx="556895" cy="0"/>
          </a:xfrm>
          <a:custGeom>
            <a:rect b="b" l="l" r="r" t="t"/>
            <a:pathLst>
              <a:path extrusionOk="0" h="120000" w="556895">
                <a:moveTo>
                  <a:pt x="0" y="0"/>
                </a:moveTo>
                <a:lnTo>
                  <a:pt x="55671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3689481" y="1551613"/>
            <a:ext cx="0" cy="255270"/>
          </a:xfrm>
          <a:custGeom>
            <a:rect b="b" l="l" r="r" t="t"/>
            <a:pathLst>
              <a:path extrusionOk="0" h="255269" w="120000">
                <a:moveTo>
                  <a:pt x="0" y="25498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3689481" y="923698"/>
            <a:ext cx="0" cy="375920"/>
          </a:xfrm>
          <a:custGeom>
            <a:rect b="b" l="l" r="r" t="t"/>
            <a:pathLst>
              <a:path extrusionOk="0" h="375919" w="120000">
                <a:moveTo>
                  <a:pt x="0" y="0"/>
                </a:moveTo>
                <a:lnTo>
                  <a:pt x="0" y="37567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3550307" y="1806594"/>
            <a:ext cx="278765" cy="0"/>
          </a:xfrm>
          <a:custGeom>
            <a:rect b="b" l="l" r="r" t="t"/>
            <a:pathLst>
              <a:path extrusionOk="0" h="120000"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3550307" y="923698"/>
            <a:ext cx="278765" cy="0"/>
          </a:xfrm>
          <a:custGeom>
            <a:rect b="b" l="l" r="r" t="t"/>
            <a:pathLst>
              <a:path extrusionOk="0" h="120000" w="278764">
                <a:moveTo>
                  <a:pt x="0" y="0"/>
                </a:moveTo>
                <a:lnTo>
                  <a:pt x="27835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3411126" y="1299375"/>
            <a:ext cx="556895" cy="252729"/>
          </a:xfrm>
          <a:custGeom>
            <a:rect b="b" l="l" r="r" t="t"/>
            <a:pathLst>
              <a:path extrusionOk="0" h="252730" w="556895">
                <a:moveTo>
                  <a:pt x="0" y="252237"/>
                </a:moveTo>
                <a:lnTo>
                  <a:pt x="556710" y="252237"/>
                </a:lnTo>
                <a:lnTo>
                  <a:pt x="556710" y="0"/>
                </a:lnTo>
                <a:lnTo>
                  <a:pt x="0" y="0"/>
                </a:lnTo>
                <a:lnTo>
                  <a:pt x="0" y="25223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9" name="Google Shape;589;p51"/>
          <p:cNvSpPr/>
          <p:nvPr/>
        </p:nvSpPr>
        <p:spPr>
          <a:xfrm>
            <a:off x="3676253" y="819947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0" name="Google Shape;590;p51"/>
          <p:cNvSpPr/>
          <p:nvPr/>
        </p:nvSpPr>
        <p:spPr>
          <a:xfrm>
            <a:off x="3676253" y="886010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3676253" y="895322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2" name="Google Shape;592;p51"/>
          <p:cNvSpPr/>
          <p:nvPr/>
        </p:nvSpPr>
        <p:spPr>
          <a:xfrm>
            <a:off x="3676253" y="864838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3" name="Google Shape;593;p51"/>
          <p:cNvSpPr/>
          <p:nvPr/>
        </p:nvSpPr>
        <p:spPr>
          <a:xfrm>
            <a:off x="3676253" y="853962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3676253" y="871408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5" name="Google Shape;595;p51"/>
          <p:cNvSpPr/>
          <p:nvPr/>
        </p:nvSpPr>
        <p:spPr>
          <a:xfrm>
            <a:off x="3676253" y="890275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676253" y="885518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3676253" y="864494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3676253" y="902034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9" name="Google Shape;599;p51"/>
          <p:cNvSpPr/>
          <p:nvPr/>
        </p:nvSpPr>
        <p:spPr>
          <a:xfrm>
            <a:off x="3676253" y="903799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0" name="Google Shape;600;p51"/>
          <p:cNvSpPr/>
          <p:nvPr/>
        </p:nvSpPr>
        <p:spPr>
          <a:xfrm>
            <a:off x="3676253" y="835978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27"/>
                </a:moveTo>
                <a:lnTo>
                  <a:pt x="26461" y="5923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3"/>
                </a:lnTo>
                <a:lnTo>
                  <a:pt x="0" y="13227"/>
                </a:lnTo>
                <a:lnTo>
                  <a:pt x="0" y="20538"/>
                </a:lnTo>
                <a:lnTo>
                  <a:pt x="5923" y="26461"/>
                </a:lnTo>
                <a:lnTo>
                  <a:pt x="13227" y="26461"/>
                </a:lnTo>
                <a:lnTo>
                  <a:pt x="20531" y="26461"/>
                </a:lnTo>
                <a:lnTo>
                  <a:pt x="26461" y="20538"/>
                </a:lnTo>
                <a:lnTo>
                  <a:pt x="26461" y="1322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1" name="Google Shape;601;p51"/>
          <p:cNvSpPr/>
          <p:nvPr/>
        </p:nvSpPr>
        <p:spPr>
          <a:xfrm>
            <a:off x="3676253" y="790494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3676253" y="760993"/>
            <a:ext cx="26670" cy="26670"/>
          </a:xfrm>
          <a:custGeom>
            <a:rect b="b" l="l" r="r" t="t"/>
            <a:pathLst>
              <a:path extrusionOk="0" h="26670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38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38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3676253" y="878557"/>
            <a:ext cx="26670" cy="26670"/>
          </a:xfrm>
          <a:custGeom>
            <a:rect b="b" l="l" r="r" t="t"/>
            <a:pathLst>
              <a:path extrusionOk="0" h="26669" w="26670">
                <a:moveTo>
                  <a:pt x="26461" y="13234"/>
                </a:moveTo>
                <a:lnTo>
                  <a:pt x="26461" y="5929"/>
                </a:lnTo>
                <a:lnTo>
                  <a:pt x="20531" y="0"/>
                </a:lnTo>
                <a:lnTo>
                  <a:pt x="13227" y="0"/>
                </a:lnTo>
                <a:lnTo>
                  <a:pt x="5923" y="0"/>
                </a:lnTo>
                <a:lnTo>
                  <a:pt x="0" y="5929"/>
                </a:lnTo>
                <a:lnTo>
                  <a:pt x="0" y="13234"/>
                </a:lnTo>
                <a:lnTo>
                  <a:pt x="0" y="20545"/>
                </a:lnTo>
                <a:lnTo>
                  <a:pt x="5923" y="26468"/>
                </a:lnTo>
                <a:lnTo>
                  <a:pt x="13227" y="26468"/>
                </a:lnTo>
                <a:lnTo>
                  <a:pt x="20531" y="26468"/>
                </a:lnTo>
                <a:lnTo>
                  <a:pt x="26461" y="20545"/>
                </a:lnTo>
                <a:lnTo>
                  <a:pt x="26461" y="132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4" name="Google Shape;604;p51"/>
          <p:cNvSpPr/>
          <p:nvPr/>
        </p:nvSpPr>
        <p:spPr>
          <a:xfrm>
            <a:off x="2993590" y="1847906"/>
            <a:ext cx="695960" cy="0"/>
          </a:xfrm>
          <a:custGeom>
            <a:rect b="b" l="l" r="r" t="t"/>
            <a:pathLst>
              <a:path extrusionOk="0" h="120000" w="695960">
                <a:moveTo>
                  <a:pt x="0" y="0"/>
                </a:moveTo>
                <a:lnTo>
                  <a:pt x="695891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2993590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3689481" y="1847906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3626113" y="1903422"/>
            <a:ext cx="118745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2589975" y="834212"/>
            <a:ext cx="0" cy="972819"/>
          </a:xfrm>
          <a:custGeom>
            <a:rect b="b" l="l" r="r" t="t"/>
            <a:pathLst>
              <a:path extrusionOk="0" h="972819" w="120000">
                <a:moveTo>
                  <a:pt x="0" y="97238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2554693" y="1806594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2554693" y="1612137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2554693" y="1417680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2554693" y="1223171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3" name="Google Shape;613;p51"/>
          <p:cNvSpPr/>
          <p:nvPr/>
        </p:nvSpPr>
        <p:spPr>
          <a:xfrm>
            <a:off x="2554693" y="1028715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4" name="Google Shape;614;p51"/>
          <p:cNvSpPr/>
          <p:nvPr/>
        </p:nvSpPr>
        <p:spPr>
          <a:xfrm>
            <a:off x="2554693" y="834212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 rot="-5400000">
            <a:off x="2440973" y="1772131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 rot="-5400000">
            <a:off x="2011077" y="1180597"/>
            <a:ext cx="91821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500 1000 1500 2000 2500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>
            <a:off x="1013516" y="1865198"/>
            <a:ext cx="2598420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1000	1500	2000	No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42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 Card Balance	Student Status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 rot="-5400000">
            <a:off x="1954526" y="1245605"/>
            <a:ext cx="731520" cy="89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 Card Balance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9" name="Google Shape;619;p51"/>
          <p:cNvSpPr/>
          <p:nvPr/>
        </p:nvSpPr>
        <p:spPr>
          <a:xfrm>
            <a:off x="2589975" y="732914"/>
            <a:ext cx="1503680" cy="1115060"/>
          </a:xfrm>
          <a:custGeom>
            <a:rect b="b" l="l" r="r" t="t"/>
            <a:pathLst>
              <a:path extrusionOk="0" h="1115060" w="1503679">
                <a:moveTo>
                  <a:pt x="0" y="1114991"/>
                </a:moveTo>
                <a:lnTo>
                  <a:pt x="1503120" y="1114991"/>
                </a:lnTo>
                <a:lnTo>
                  <a:pt x="1503120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0" name="Google Shape;620;p51"/>
          <p:cNvSpPr txBox="1"/>
          <p:nvPr/>
        </p:nvSpPr>
        <p:spPr>
          <a:xfrm>
            <a:off x="277242" y="2257731"/>
            <a:ext cx="4250675" cy="1055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14478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Students tend to have higher balances than non-students,  so their marginal default rate is higher than for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non-students.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138430" rtl="0" algn="l">
              <a:lnSpc>
                <a:spcPct val="102600"/>
              </a:lnSpc>
              <a:spcBef>
                <a:spcPts val="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But for each level of balance, students default less than  non-students.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Multiple logistic regression can tease this out.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2"/>
          <p:cNvSpPr txBox="1"/>
          <p:nvPr>
            <p:ph idx="4294967295" type="title"/>
          </p:nvPr>
        </p:nvSpPr>
        <p:spPr>
          <a:xfrm>
            <a:off x="95250" y="130175"/>
            <a:ext cx="451485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with more than two classes</a:t>
            </a:r>
            <a:endParaRPr/>
          </a:p>
        </p:txBody>
      </p:sp>
      <p:sp>
        <p:nvSpPr>
          <p:cNvPr id="626" name="Google Shape;626;p52"/>
          <p:cNvSpPr txBox="1"/>
          <p:nvPr>
            <p:ph idx="4294967295" type="body"/>
          </p:nvPr>
        </p:nvSpPr>
        <p:spPr>
          <a:xfrm>
            <a:off x="323850" y="587375"/>
            <a:ext cx="3751263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25400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So far we have discussed logistic regression with two classes.  It is easily generalized to more than two classes. One version  (used in the R package </a:t>
            </a:r>
            <a:r>
              <a:rPr lang="en-US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glmnet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) has the symmetric form</a:t>
            </a:r>
            <a:endParaRPr/>
          </a:p>
        </p:txBody>
      </p:sp>
      <p:sp>
        <p:nvSpPr>
          <p:cNvPr id="627" name="Google Shape;627;p52"/>
          <p:cNvSpPr txBox="1"/>
          <p:nvPr/>
        </p:nvSpPr>
        <p:spPr>
          <a:xfrm>
            <a:off x="334594" y="2072609"/>
            <a:ext cx="3905034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there is a linear function for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(The 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mathier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students will recognize that some cancellation is possible, and only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− 1 linear functions are needed as in 2-class logistic regression.)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5080" rtl="0" algn="l">
              <a:lnSpc>
                <a:spcPct val="102699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Multiclass logistic regression is also referred to as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multinomial  regression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8" name="Google Shape;628;p52"/>
          <p:cNvSpPr txBox="1"/>
          <p:nvPr/>
        </p:nvSpPr>
        <p:spPr>
          <a:xfrm>
            <a:off x="347294" y="2187129"/>
            <a:ext cx="40151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9" name="Google Shape;629;p52"/>
          <p:cNvSpPr txBox="1"/>
          <p:nvPr/>
        </p:nvSpPr>
        <p:spPr>
          <a:xfrm>
            <a:off x="378916" y="2723056"/>
            <a:ext cx="3789045" cy="25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30" name="Google Shape;63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672" y="1468102"/>
            <a:ext cx="22606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3"/>
          <p:cNvSpPr txBox="1"/>
          <p:nvPr>
            <p:ph idx="4294967295" type="title"/>
          </p:nvPr>
        </p:nvSpPr>
        <p:spPr>
          <a:xfrm>
            <a:off x="247650" y="130175"/>
            <a:ext cx="436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Multiple Logistic Regression</a:t>
            </a:r>
            <a:endParaRPr/>
          </a:p>
        </p:txBody>
      </p:sp>
      <p:sp>
        <p:nvSpPr>
          <p:cNvPr id="636" name="Google Shape;636;p53"/>
          <p:cNvSpPr txBox="1"/>
          <p:nvPr>
            <p:ph idx="4294967295" type="body"/>
          </p:nvPr>
        </p:nvSpPr>
        <p:spPr>
          <a:xfrm>
            <a:off x="476250" y="663575"/>
            <a:ext cx="375126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We can fit multiple logistic just like regular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MLR.png" id="637" name="Google Shape;6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957" y="1349375"/>
            <a:ext cx="2860218" cy="66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"/>
          <p:cNvSpPr txBox="1"/>
          <p:nvPr>
            <p:ph idx="4294967295" type="title"/>
          </p:nvPr>
        </p:nvSpPr>
        <p:spPr>
          <a:xfrm>
            <a:off x="247650" y="130175"/>
            <a:ext cx="4286250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Multiple Logistic Regression- Default Data</a:t>
            </a:r>
            <a:endParaRPr/>
          </a:p>
        </p:txBody>
      </p:sp>
      <p:sp>
        <p:nvSpPr>
          <p:cNvPr id="643" name="Google Shape;643;p54"/>
          <p:cNvSpPr txBox="1"/>
          <p:nvPr>
            <p:ph idx="4294967295" type="body"/>
          </p:nvPr>
        </p:nvSpPr>
        <p:spPr>
          <a:xfrm>
            <a:off x="476250" y="587375"/>
            <a:ext cx="3751263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Predict Default using: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Balance (quantitative)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Income (quantitative)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Student (qualitative)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Table4.3.png" id="644" name="Google Shape;64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806575"/>
            <a:ext cx="423566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5"/>
          <p:cNvSpPr txBox="1"/>
          <p:nvPr>
            <p:ph idx="4294967295" type="title"/>
          </p:nvPr>
        </p:nvSpPr>
        <p:spPr>
          <a:xfrm>
            <a:off x="323850" y="211138"/>
            <a:ext cx="42862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Predictions</a:t>
            </a:r>
            <a:endParaRPr/>
          </a:p>
        </p:txBody>
      </p:sp>
      <p:sp>
        <p:nvSpPr>
          <p:cNvPr id="650" name="Google Shape;650;p55"/>
          <p:cNvSpPr txBox="1"/>
          <p:nvPr>
            <p:ph idx="4294967295" type="body"/>
          </p:nvPr>
        </p:nvSpPr>
        <p:spPr>
          <a:xfrm>
            <a:off x="552450" y="739775"/>
            <a:ext cx="3751263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 student with a credit card balance of $1,500 and an income of $40,000 has an estimated probability of default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rediction-MLR.png" id="651" name="Google Shape;6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849" y="1426851"/>
            <a:ext cx="3738978" cy="51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6"/>
          <p:cNvSpPr txBox="1"/>
          <p:nvPr>
            <p:ph idx="4294967295" type="title"/>
          </p:nvPr>
        </p:nvSpPr>
        <p:spPr>
          <a:xfrm>
            <a:off x="171450" y="130175"/>
            <a:ext cx="44386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1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7" name="Google Shape;657;p56"/>
          <p:cNvSpPr txBox="1"/>
          <p:nvPr>
            <p:ph idx="4294967295" type="body"/>
          </p:nvPr>
        </p:nvSpPr>
        <p:spPr>
          <a:xfrm>
            <a:off x="266700" y="587375"/>
            <a:ext cx="4343400" cy="17446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77" l="-2523" r="0" t="-348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7"/>
          <p:cNvSpPr txBox="1"/>
          <p:nvPr>
            <p:ph idx="4294967295" type="title"/>
          </p:nvPr>
        </p:nvSpPr>
        <p:spPr>
          <a:xfrm>
            <a:off x="0" y="130175"/>
            <a:ext cx="46101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2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3" name="Google Shape;663;p57"/>
          <p:cNvSpPr/>
          <p:nvPr/>
        </p:nvSpPr>
        <p:spPr>
          <a:xfrm>
            <a:off x="323850" y="739775"/>
            <a:ext cx="4191000" cy="21278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78" l="-435" r="0" t="-5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8"/>
          <p:cNvSpPr txBox="1"/>
          <p:nvPr>
            <p:ph idx="4294967295" type="title"/>
          </p:nvPr>
        </p:nvSpPr>
        <p:spPr>
          <a:xfrm>
            <a:off x="95250" y="130175"/>
            <a:ext cx="45148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3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69" name="Google Shape;66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511175"/>
            <a:ext cx="40290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9"/>
          <p:cNvSpPr txBox="1"/>
          <p:nvPr>
            <p:ph idx="4294967295" type="title"/>
          </p:nvPr>
        </p:nvSpPr>
        <p:spPr>
          <a:xfrm>
            <a:off x="171450" y="130175"/>
            <a:ext cx="42862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4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5" name="Google Shape;67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511175"/>
            <a:ext cx="40290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4294967295" type="title"/>
          </p:nvPr>
        </p:nvSpPr>
        <p:spPr>
          <a:xfrm>
            <a:off x="114300" y="5397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Fix: use </a:t>
            </a:r>
            <a:r>
              <a:rPr b="1" i="1"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response function</a:t>
            </a:r>
            <a:endParaRPr sz="1800"/>
          </a:p>
        </p:txBody>
      </p:sp>
      <p:sp>
        <p:nvSpPr>
          <p:cNvPr id="122" name="Google Shape;122;p6"/>
          <p:cNvSpPr txBox="1"/>
          <p:nvPr/>
        </p:nvSpPr>
        <p:spPr>
          <a:xfrm>
            <a:off x="1238250" y="2187575"/>
            <a:ext cx="1932880" cy="217098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1" marL="23056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Equation 10.2 in textbook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892175"/>
            <a:ext cx="3619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"/>
          <p:cNvSpPr txBox="1"/>
          <p:nvPr>
            <p:ph idx="4294967295" type="title"/>
          </p:nvPr>
        </p:nvSpPr>
        <p:spPr>
          <a:xfrm>
            <a:off x="171450" y="130175"/>
            <a:ext cx="43624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5.  Coefficient interpretation</a:t>
            </a:r>
            <a:endParaRPr/>
          </a:p>
        </p:txBody>
      </p:sp>
      <p:sp>
        <p:nvSpPr>
          <p:cNvPr id="681" name="Google Shape;681;p60"/>
          <p:cNvSpPr txBox="1"/>
          <p:nvPr>
            <p:ph idx="4294967295" type="body"/>
          </p:nvPr>
        </p:nvSpPr>
        <p:spPr>
          <a:xfrm>
            <a:off x="323850" y="815975"/>
            <a:ext cx="400685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Consider the following summary table of the logistic regression for the Default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Intercept &#10;ance &#10;cient &#10;-10.6513 &#10;0.0055 &#10;td. error &#10;0.3612 &#10;0.0(NJ2 &#10;statist ic &#10;-29.5 &#10;24.9 &#10;- value &#10;&lt;0.0001 " id="682" name="Google Shape;68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49" y="1594768"/>
            <a:ext cx="3514725" cy="544816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0"/>
          <p:cNvSpPr txBox="1"/>
          <p:nvPr/>
        </p:nvSpPr>
        <p:spPr>
          <a:xfrm>
            <a:off x="285750" y="2419504"/>
            <a:ext cx="4038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 the logistic regression coefficient of the balance predictor. 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>
            <p:ph idx="4294967295" type="title"/>
          </p:nvPr>
        </p:nvSpPr>
        <p:spPr>
          <a:xfrm>
            <a:off x="95250" y="130175"/>
            <a:ext cx="44386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6. </a:t>
            </a:r>
            <a:b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Z-statistic</a:t>
            </a:r>
            <a:endParaRPr/>
          </a:p>
        </p:txBody>
      </p:sp>
      <p:pic>
        <p:nvPicPr>
          <p:cNvPr id="689" name="Google Shape;68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815975"/>
            <a:ext cx="40290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 txBox="1"/>
          <p:nvPr>
            <p:ph idx="4294967295" type="title"/>
          </p:nvPr>
        </p:nvSpPr>
        <p:spPr>
          <a:xfrm>
            <a:off x="171450" y="130175"/>
            <a:ext cx="43624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6. Simple logistic regression null hypothesis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5" name="Google Shape;695;p62"/>
          <p:cNvSpPr txBox="1"/>
          <p:nvPr>
            <p:ph idx="4294967295" type="body"/>
          </p:nvPr>
        </p:nvSpPr>
        <p:spPr>
          <a:xfrm>
            <a:off x="400050" y="1120775"/>
            <a:ext cx="4008438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Keep using the same regression summary for Default data: </a:t>
            </a:r>
            <a:endParaRPr/>
          </a:p>
        </p:txBody>
      </p:sp>
      <p:pic>
        <p:nvPicPr>
          <p:cNvPr descr="Intercept &#10;ance &#10;cient &#10;-10.6513 &#10;0.0055 &#10;td. error &#10;0.3612 &#10;0.0(NJ2 &#10;statist ic &#10;-29.5 &#10;24.9 &#10;- value &#10;&lt;0.0001 " id="696" name="Google Shape;69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386863"/>
            <a:ext cx="3819525" cy="592062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2"/>
          <p:cNvSpPr txBox="1"/>
          <p:nvPr/>
        </p:nvSpPr>
        <p:spPr>
          <a:xfrm>
            <a:off x="313911" y="2076781"/>
            <a:ext cx="372638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Consider the statistic Z=24.9. What null hypotheses is that statistic used for?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3"/>
          <p:cNvSpPr txBox="1"/>
          <p:nvPr>
            <p:ph idx="4294967295" type="title"/>
          </p:nvPr>
        </p:nvSpPr>
        <p:spPr>
          <a:xfrm>
            <a:off x="247650" y="211138"/>
            <a:ext cx="43624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7. Test conclusion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3" name="Google Shape;703;p63"/>
          <p:cNvSpPr txBox="1"/>
          <p:nvPr>
            <p:ph idx="4294967295" type="body"/>
          </p:nvPr>
        </p:nvSpPr>
        <p:spPr>
          <a:xfrm>
            <a:off x="323850" y="1958975"/>
            <a:ext cx="40084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Is  it reasonable to believe that there is an association between balance and the probability of default.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Intercept &#10;ance &#10;cient &#10;-10.6513 &#10;0.0055 &#10;td. error &#10;0.3612 &#10;0.0(NJ2 &#10;statist ic &#10;-29.5 &#10;24.9 &#10;- value &#10;&lt;0.0001 " id="704" name="Google Shape;70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89" y="1082675"/>
            <a:ext cx="4424242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/>
          <p:nvPr>
            <p:ph idx="4294967295" type="title"/>
          </p:nvPr>
        </p:nvSpPr>
        <p:spPr>
          <a:xfrm>
            <a:off x="247650" y="211138"/>
            <a:ext cx="43624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8. Python. Estimating probability</a:t>
            </a:r>
            <a:endParaRPr/>
          </a:p>
        </p:txBody>
      </p:sp>
      <p:sp>
        <p:nvSpPr>
          <p:cNvPr id="710" name="Google Shape;710;p64"/>
          <p:cNvSpPr txBox="1"/>
          <p:nvPr>
            <p:ph idx="4294967295" type="body"/>
          </p:nvPr>
        </p:nvSpPr>
        <p:spPr>
          <a:xfrm>
            <a:off x="400050" y="892175"/>
            <a:ext cx="4006850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Which line outputs an estimate of P{Y=1 | x}?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model.fit(x,y)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model.predict_proba(x)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model.predict(x)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model.score(x,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5"/>
          <p:cNvSpPr txBox="1"/>
          <p:nvPr>
            <p:ph idx="4294967295" type="title"/>
          </p:nvPr>
        </p:nvSpPr>
        <p:spPr>
          <a:xfrm>
            <a:off x="284822" y="211138"/>
            <a:ext cx="432527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9. Python. Encoding categorical variable</a:t>
            </a:r>
            <a:endParaRPr/>
          </a:p>
        </p:txBody>
      </p:sp>
      <p:sp>
        <p:nvSpPr>
          <p:cNvPr id="716" name="Google Shape;716;p65"/>
          <p:cNvSpPr txBox="1"/>
          <p:nvPr>
            <p:ph idx="4294967295" type="body"/>
          </p:nvPr>
        </p:nvSpPr>
        <p:spPr>
          <a:xfrm>
            <a:off x="552450" y="892175"/>
            <a:ext cx="3760788" cy="135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Which function or functions can be used to encode categorical variables?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map()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DataFrame["column"].factorize()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sklearn.preprocessing.scale()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sklearn.preprocessing.normalize()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6"/>
          <p:cNvSpPr txBox="1"/>
          <p:nvPr>
            <p:ph idx="4294967295" type="title"/>
          </p:nvPr>
        </p:nvSpPr>
        <p:spPr>
          <a:xfrm>
            <a:off x="171450" y="206375"/>
            <a:ext cx="44386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10. Some algebra</a:t>
            </a:r>
            <a:endParaRPr/>
          </a:p>
        </p:txBody>
      </p:sp>
      <p:sp>
        <p:nvSpPr>
          <p:cNvPr id="722" name="Google Shape;722;p66"/>
          <p:cNvSpPr txBox="1"/>
          <p:nvPr>
            <p:ph idx="4294967295" type="body"/>
          </p:nvPr>
        </p:nvSpPr>
        <p:spPr>
          <a:xfrm>
            <a:off x="149014" y="815975"/>
            <a:ext cx="4289636" cy="6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Using a little bit of algebra, prove that (4.2) is equivalent to (4.3). In other words, the logistic function representation and logit representation for the logistic regression model are equivalent.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23" name="Google Shape;72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501775"/>
            <a:ext cx="2078658" cy="47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183" y="2126266"/>
            <a:ext cx="2160001" cy="47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7"/>
          <p:cNvSpPr txBox="1"/>
          <p:nvPr>
            <p:ph idx="4294967295" type="title"/>
          </p:nvPr>
        </p:nvSpPr>
        <p:spPr>
          <a:xfrm>
            <a:off x="171450" y="211138"/>
            <a:ext cx="44386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quiz practice question 11. Computation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30" name="Google Shape;73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877888"/>
            <a:ext cx="4029075" cy="184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4"/>
          <p:cNvSpPr txBox="1"/>
          <p:nvPr>
            <p:ph idx="4294967295" type="title"/>
          </p:nvPr>
        </p:nvSpPr>
        <p:spPr>
          <a:xfrm>
            <a:off x="128144" y="211138"/>
            <a:ext cx="448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Quiz practice. Confusion matrix questions</a:t>
            </a:r>
            <a:endParaRPr/>
          </a:p>
        </p:txBody>
      </p:sp>
      <p:sp>
        <p:nvSpPr>
          <p:cNvPr id="736" name="Google Shape;736;p104"/>
          <p:cNvSpPr txBox="1"/>
          <p:nvPr>
            <p:ph idx="4294967295" type="body"/>
          </p:nvPr>
        </p:nvSpPr>
        <p:spPr>
          <a:xfrm>
            <a:off x="95250" y="625475"/>
            <a:ext cx="4343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Suppose you built a model for solving a classification problem and got the result in the form of a confusion matrix</a:t>
            </a:r>
            <a:endParaRPr/>
          </a:p>
        </p:txBody>
      </p:sp>
      <p:pic>
        <p:nvPicPr>
          <p:cNvPr id="737" name="Google Shape;737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12" y="1120775"/>
            <a:ext cx="4160198" cy="633282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4"/>
          <p:cNvSpPr txBox="1"/>
          <p:nvPr/>
        </p:nvSpPr>
        <p:spPr>
          <a:xfrm>
            <a:off x="266692" y="1919187"/>
            <a:ext cx="3912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Now, your boss asks you three questions: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AutoNum type="arabicPeriod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percent of your predictions were correct?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AutoNum type="arabicPeriod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percent of the positive cases did you catch?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AutoNum type="arabicPeriod"/>
            </a:pPr>
            <a:r>
              <a:rPr b="0" i="0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percent of positive predictions were correct?</a:t>
            </a:r>
            <a:endParaRPr/>
          </a:p>
          <a:p>
            <a:pPr indent="-1587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r>
              <a:t/>
            </a:r>
            <a:endParaRPr b="0" i="0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5"/>
          <p:cNvSpPr txBox="1"/>
          <p:nvPr>
            <p:ph idx="4294967295" type="title"/>
          </p:nvPr>
        </p:nvSpPr>
        <p:spPr>
          <a:xfrm>
            <a:off x="323850" y="206375"/>
            <a:ext cx="396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TPR &amp; FNR</a:t>
            </a:r>
            <a:endParaRPr/>
          </a:p>
        </p:txBody>
      </p:sp>
      <p:pic>
        <p:nvPicPr>
          <p:cNvPr id="744" name="Google Shape;744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05"/>
          <p:cNvSpPr/>
          <p:nvPr/>
        </p:nvSpPr>
        <p:spPr>
          <a:xfrm>
            <a:off x="955642" y="1256276"/>
            <a:ext cx="435000" cy="702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7" name="Google Shape;747;p105"/>
          <p:cNvSpPr/>
          <p:nvPr/>
        </p:nvSpPr>
        <p:spPr>
          <a:xfrm>
            <a:off x="1067168" y="1292506"/>
            <a:ext cx="212100" cy="2856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8" name="Google Shape;748;p105"/>
          <p:cNvSpPr/>
          <p:nvPr/>
        </p:nvSpPr>
        <p:spPr>
          <a:xfrm>
            <a:off x="3524250" y="1256276"/>
            <a:ext cx="381000" cy="702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Google Shape;749;p105"/>
          <p:cNvSpPr/>
          <p:nvPr/>
        </p:nvSpPr>
        <p:spPr>
          <a:xfrm>
            <a:off x="3608772" y="1607625"/>
            <a:ext cx="212100" cy="2856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Google Shape;750;p105"/>
          <p:cNvSpPr txBox="1"/>
          <p:nvPr/>
        </p:nvSpPr>
        <p:spPr>
          <a:xfrm>
            <a:off x="247650" y="778092"/>
            <a:ext cx="6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TPR</a:t>
            </a:r>
            <a:endParaRPr/>
          </a:p>
        </p:txBody>
      </p:sp>
      <p:sp>
        <p:nvSpPr>
          <p:cNvPr id="751" name="Google Shape;751;p105"/>
          <p:cNvSpPr txBox="1"/>
          <p:nvPr/>
        </p:nvSpPr>
        <p:spPr>
          <a:xfrm>
            <a:off x="2731718" y="778092"/>
            <a:ext cx="6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FNR</a:t>
            </a:r>
            <a:endParaRPr/>
          </a:p>
        </p:txBody>
      </p:sp>
      <p:sp>
        <p:nvSpPr>
          <p:cNvPr id="752" name="Google Shape;752;p105"/>
          <p:cNvSpPr txBox="1"/>
          <p:nvPr/>
        </p:nvSpPr>
        <p:spPr>
          <a:xfrm>
            <a:off x="1749279" y="1415385"/>
            <a:ext cx="105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&lt;complement&gt;</a:t>
            </a:r>
            <a:endParaRPr/>
          </a:p>
        </p:txBody>
      </p:sp>
      <p:pic>
        <p:nvPicPr>
          <p:cNvPr descr="Machine generated alternative text:&#10;sensitivity, recall, hit rate, or true positive rate (TPR) &#10;TPR &#10;— 1 — FNR " id="753" name="Google Shape;753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1" y="2279410"/>
            <a:ext cx="2756657" cy="4938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4" name="Google Shape;754;p105"/>
          <p:cNvCxnSpPr>
            <a:stCxn id="744" idx="2"/>
          </p:cNvCxnSpPr>
          <p:nvPr/>
        </p:nvCxnSpPr>
        <p:spPr>
          <a:xfrm>
            <a:off x="971550" y="1997996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5" name="Google Shape;755;p105"/>
          <p:cNvCxnSpPr>
            <a:stCxn id="745" idx="2"/>
          </p:cNvCxnSpPr>
          <p:nvPr/>
        </p:nvCxnSpPr>
        <p:spPr>
          <a:xfrm>
            <a:off x="3524250" y="1997996"/>
            <a:ext cx="0" cy="89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achine generated alternative text:&#10;miss rate or false negative rate (FNR) &#10;FNR &#10;1 — TPR " id="756" name="Google Shape;756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4185" y="2897471"/>
            <a:ext cx="2533650" cy="54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4294967295" type="title"/>
          </p:nvPr>
        </p:nvSpPr>
        <p:spPr>
          <a:xfrm>
            <a:off x="0" y="53975"/>
            <a:ext cx="2528888" cy="3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2: The Odds</a:t>
            </a:r>
            <a:endParaRPr/>
          </a:p>
        </p:txBody>
      </p:sp>
      <p:sp>
        <p:nvSpPr>
          <p:cNvPr id="129" name="Google Shape;129;p7"/>
          <p:cNvSpPr txBox="1"/>
          <p:nvPr>
            <p:ph idx="4294967295" type="body"/>
          </p:nvPr>
        </p:nvSpPr>
        <p:spPr>
          <a:xfrm>
            <a:off x="0" y="1460500"/>
            <a:ext cx="844550" cy="3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eq. 10.3</a:t>
            </a:r>
            <a:endParaRPr/>
          </a:p>
        </p:txBody>
      </p:sp>
      <p:sp>
        <p:nvSpPr>
          <p:cNvPr id="130" name="Google Shape;130;p7"/>
          <p:cNvSpPr txBox="1"/>
          <p:nvPr>
            <p:ph idx="4294967295" type="body"/>
          </p:nvPr>
        </p:nvSpPr>
        <p:spPr>
          <a:xfrm>
            <a:off x="3956050" y="2692400"/>
            <a:ext cx="654050" cy="23018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eq. 10.4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0" y="0"/>
            <a:ext cx="46101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100" y="1499658"/>
            <a:ext cx="1091697" cy="5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461010" y="845961"/>
            <a:ext cx="3188653" cy="23071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odds of an event are defined 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7"/>
          <p:cNvCxnSpPr/>
          <p:nvPr/>
        </p:nvCxnSpPr>
        <p:spPr>
          <a:xfrm rot="10800000">
            <a:off x="2228215" y="1615017"/>
            <a:ext cx="53784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7"/>
          <p:cNvSpPr txBox="1"/>
          <p:nvPr/>
        </p:nvSpPr>
        <p:spPr>
          <a:xfrm>
            <a:off x="2842895" y="1499658"/>
            <a:ext cx="1767205" cy="23071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event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7855" y="2554738"/>
            <a:ext cx="960438" cy="459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422592" y="2191808"/>
            <a:ext cx="3688080" cy="41497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Or, given the odds of an event, the probability of the event can be computed by: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6"/>
          <p:cNvSpPr txBox="1"/>
          <p:nvPr>
            <p:ph idx="4294967295" type="title"/>
          </p:nvPr>
        </p:nvSpPr>
        <p:spPr>
          <a:xfrm>
            <a:off x="323850" y="206375"/>
            <a:ext cx="428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TNR &amp; FPR</a:t>
            </a:r>
            <a:endParaRPr/>
          </a:p>
        </p:txBody>
      </p:sp>
      <p:pic>
        <p:nvPicPr>
          <p:cNvPr id="762" name="Google Shape;762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06"/>
          <p:cNvSpPr/>
          <p:nvPr/>
        </p:nvSpPr>
        <p:spPr>
          <a:xfrm>
            <a:off x="1336642" y="1256275"/>
            <a:ext cx="435000" cy="702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5" name="Google Shape;765;p106"/>
          <p:cNvSpPr/>
          <p:nvPr/>
        </p:nvSpPr>
        <p:spPr>
          <a:xfrm>
            <a:off x="1448168" y="1617436"/>
            <a:ext cx="212100" cy="2856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6" name="Google Shape;766;p106"/>
          <p:cNvSpPr/>
          <p:nvPr/>
        </p:nvSpPr>
        <p:spPr>
          <a:xfrm>
            <a:off x="3943350" y="1232056"/>
            <a:ext cx="381000" cy="702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Google Shape;767;p106"/>
          <p:cNvSpPr/>
          <p:nvPr/>
        </p:nvSpPr>
        <p:spPr>
          <a:xfrm>
            <a:off x="4027872" y="1269540"/>
            <a:ext cx="212100" cy="2856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8" name="Google Shape;768;p106"/>
          <p:cNvSpPr txBox="1"/>
          <p:nvPr/>
        </p:nvSpPr>
        <p:spPr>
          <a:xfrm>
            <a:off x="247650" y="778092"/>
            <a:ext cx="6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TNR</a:t>
            </a:r>
            <a:endParaRPr/>
          </a:p>
        </p:txBody>
      </p:sp>
      <p:sp>
        <p:nvSpPr>
          <p:cNvPr id="769" name="Google Shape;769;p106"/>
          <p:cNvSpPr txBox="1"/>
          <p:nvPr/>
        </p:nvSpPr>
        <p:spPr>
          <a:xfrm>
            <a:off x="2731718" y="778092"/>
            <a:ext cx="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FPR</a:t>
            </a:r>
            <a:endParaRPr/>
          </a:p>
        </p:txBody>
      </p:sp>
      <p:cxnSp>
        <p:nvCxnSpPr>
          <p:cNvPr id="770" name="Google Shape;770;p106"/>
          <p:cNvCxnSpPr>
            <a:stCxn id="762" idx="2"/>
          </p:cNvCxnSpPr>
          <p:nvPr/>
        </p:nvCxnSpPr>
        <p:spPr>
          <a:xfrm>
            <a:off x="971550" y="1997996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achine generated alternative text:&#10;specificity, selectivity or true negative rate (TNR) &#10;TN &#10;TNR &#10;N &#10;TN &#10;1 - FPR &#10;TN + FP " id="771" name="Google Shape;771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04373"/>
            <a:ext cx="2381250" cy="47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0933" y="2927015"/>
            <a:ext cx="2489167" cy="5319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Google Shape;773;p106"/>
          <p:cNvCxnSpPr>
            <a:stCxn id="763" idx="2"/>
          </p:cNvCxnSpPr>
          <p:nvPr/>
        </p:nvCxnSpPr>
        <p:spPr>
          <a:xfrm>
            <a:off x="3524250" y="1997996"/>
            <a:ext cx="0" cy="8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4" name="Google Shape;774;p106"/>
          <p:cNvSpPr txBox="1"/>
          <p:nvPr/>
        </p:nvSpPr>
        <p:spPr>
          <a:xfrm>
            <a:off x="1749279" y="1415385"/>
            <a:ext cx="105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&lt;complement&gt;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7"/>
          <p:cNvSpPr txBox="1"/>
          <p:nvPr>
            <p:ph idx="4294967295" type="title"/>
          </p:nvPr>
        </p:nvSpPr>
        <p:spPr>
          <a:xfrm>
            <a:off x="400050" y="211138"/>
            <a:ext cx="4209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PPV &amp; FDR</a:t>
            </a:r>
            <a:endParaRPr/>
          </a:p>
        </p:txBody>
      </p:sp>
      <p:pic>
        <p:nvPicPr>
          <p:cNvPr id="780" name="Google Shape;780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7"/>
          <p:cNvSpPr/>
          <p:nvPr/>
        </p:nvSpPr>
        <p:spPr>
          <a:xfrm>
            <a:off x="971550" y="1232057"/>
            <a:ext cx="800100" cy="3855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Google Shape;783;p107"/>
          <p:cNvSpPr/>
          <p:nvPr/>
        </p:nvSpPr>
        <p:spPr>
          <a:xfrm>
            <a:off x="1025432" y="1321017"/>
            <a:ext cx="305700" cy="2055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4" name="Google Shape;784;p107"/>
          <p:cNvSpPr/>
          <p:nvPr/>
        </p:nvSpPr>
        <p:spPr>
          <a:xfrm>
            <a:off x="3524250" y="1224642"/>
            <a:ext cx="800100" cy="3927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5" name="Google Shape;785;p107"/>
          <p:cNvSpPr/>
          <p:nvPr/>
        </p:nvSpPr>
        <p:spPr>
          <a:xfrm>
            <a:off x="3981450" y="1314196"/>
            <a:ext cx="252000" cy="1743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6" name="Google Shape;786;p107"/>
          <p:cNvSpPr txBox="1"/>
          <p:nvPr/>
        </p:nvSpPr>
        <p:spPr>
          <a:xfrm>
            <a:off x="247650" y="778092"/>
            <a:ext cx="6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PPV</a:t>
            </a:r>
            <a:endParaRPr/>
          </a:p>
        </p:txBody>
      </p:sp>
      <p:sp>
        <p:nvSpPr>
          <p:cNvPr id="787" name="Google Shape;787;p107"/>
          <p:cNvSpPr txBox="1"/>
          <p:nvPr/>
        </p:nvSpPr>
        <p:spPr>
          <a:xfrm>
            <a:off x="2731718" y="778092"/>
            <a:ext cx="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FDR</a:t>
            </a:r>
            <a:endParaRPr/>
          </a:p>
        </p:txBody>
      </p:sp>
      <p:cxnSp>
        <p:nvCxnSpPr>
          <p:cNvPr id="788" name="Google Shape;788;p107"/>
          <p:cNvCxnSpPr>
            <a:stCxn id="780" idx="2"/>
          </p:cNvCxnSpPr>
          <p:nvPr/>
        </p:nvCxnSpPr>
        <p:spPr>
          <a:xfrm>
            <a:off x="971550" y="1997996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Machine generated alternative text:&#10;precision or positive predictive value (PPV) &#10;ppv &#10;1 - FDR " id="789" name="Google Shape;789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4" y="2320135"/>
            <a:ext cx="2374726" cy="49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0" y="2836144"/>
            <a:ext cx="2226626" cy="596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1" name="Google Shape;791;p107"/>
          <p:cNvCxnSpPr>
            <a:stCxn id="781" idx="2"/>
          </p:cNvCxnSpPr>
          <p:nvPr/>
        </p:nvCxnSpPr>
        <p:spPr>
          <a:xfrm>
            <a:off x="3524250" y="1997996"/>
            <a:ext cx="0" cy="8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2" name="Google Shape;792;p107"/>
          <p:cNvSpPr txBox="1"/>
          <p:nvPr/>
        </p:nvSpPr>
        <p:spPr>
          <a:xfrm>
            <a:off x="1749279" y="1415385"/>
            <a:ext cx="105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&lt;complement&gt;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8"/>
          <p:cNvSpPr txBox="1"/>
          <p:nvPr>
            <p:ph idx="4294967295" type="title"/>
          </p:nvPr>
        </p:nvSpPr>
        <p:spPr>
          <a:xfrm>
            <a:off x="323850" y="211138"/>
            <a:ext cx="428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NPV &amp; FOR</a:t>
            </a:r>
            <a:endParaRPr/>
          </a:p>
        </p:txBody>
      </p:sp>
      <p:pic>
        <p:nvPicPr>
          <p:cNvPr id="798" name="Google Shape;79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739775"/>
            <a:ext cx="1600200" cy="1258221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108"/>
          <p:cNvSpPr/>
          <p:nvPr/>
        </p:nvSpPr>
        <p:spPr>
          <a:xfrm>
            <a:off x="933450" y="1555009"/>
            <a:ext cx="838200" cy="443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Google Shape;801;p108"/>
          <p:cNvSpPr/>
          <p:nvPr/>
        </p:nvSpPr>
        <p:spPr>
          <a:xfrm>
            <a:off x="1376422" y="1671416"/>
            <a:ext cx="318900" cy="2103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2" name="Google Shape;802;p108"/>
          <p:cNvSpPr/>
          <p:nvPr/>
        </p:nvSpPr>
        <p:spPr>
          <a:xfrm>
            <a:off x="3524250" y="1555008"/>
            <a:ext cx="800100" cy="443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3" name="Google Shape;803;p108"/>
          <p:cNvSpPr/>
          <p:nvPr/>
        </p:nvSpPr>
        <p:spPr>
          <a:xfrm>
            <a:off x="3611387" y="1671416"/>
            <a:ext cx="282000" cy="2103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4" name="Google Shape;804;p108"/>
          <p:cNvSpPr txBox="1"/>
          <p:nvPr/>
        </p:nvSpPr>
        <p:spPr>
          <a:xfrm>
            <a:off x="247650" y="778092"/>
            <a:ext cx="6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NPV</a:t>
            </a:r>
            <a:endParaRPr/>
          </a:p>
        </p:txBody>
      </p:sp>
      <p:sp>
        <p:nvSpPr>
          <p:cNvPr id="805" name="Google Shape;805;p108"/>
          <p:cNvSpPr txBox="1"/>
          <p:nvPr/>
        </p:nvSpPr>
        <p:spPr>
          <a:xfrm>
            <a:off x="2731718" y="778092"/>
            <a:ext cx="65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/>
          </a:p>
        </p:txBody>
      </p:sp>
      <p:pic>
        <p:nvPicPr>
          <p:cNvPr descr="Machine generated alternative text:&#10;negative predictive value (NPV) &#10;TN &#10;NPV &#10;TN + FN &#10;- 1 - FOR " id="806" name="Google Shape;806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" y="2267958"/>
            <a:ext cx="2286000" cy="578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generated alternative text:&#10;false omission rate (FOR) &#10;FOR &#10;FN + TN &#10;1 - NPV " id="807" name="Google Shape;807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8328" y="2867762"/>
            <a:ext cx="2271772" cy="5825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8" name="Google Shape;808;p108"/>
          <p:cNvCxnSpPr>
            <a:stCxn id="798" idx="2"/>
          </p:cNvCxnSpPr>
          <p:nvPr/>
        </p:nvCxnSpPr>
        <p:spPr>
          <a:xfrm>
            <a:off x="971550" y="1997996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108"/>
          <p:cNvCxnSpPr>
            <a:stCxn id="799" idx="2"/>
          </p:cNvCxnSpPr>
          <p:nvPr/>
        </p:nvCxnSpPr>
        <p:spPr>
          <a:xfrm>
            <a:off x="3524250" y="1997996"/>
            <a:ext cx="0" cy="7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0" name="Google Shape;810;p108"/>
          <p:cNvSpPr txBox="1"/>
          <p:nvPr/>
        </p:nvSpPr>
        <p:spPr>
          <a:xfrm>
            <a:off x="1749279" y="1415385"/>
            <a:ext cx="105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&lt;complement&gt;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9"/>
          <p:cNvSpPr txBox="1"/>
          <p:nvPr>
            <p:ph idx="4294967295" type="title"/>
          </p:nvPr>
        </p:nvSpPr>
        <p:spPr>
          <a:xfrm>
            <a:off x="247650" y="211138"/>
            <a:ext cx="4362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Accuracy</a:t>
            </a:r>
            <a:endParaRPr/>
          </a:p>
        </p:txBody>
      </p:sp>
      <p:pic>
        <p:nvPicPr>
          <p:cNvPr id="816" name="Google Shape;816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450" y="663575"/>
            <a:ext cx="1600200" cy="125822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09"/>
          <p:cNvSpPr/>
          <p:nvPr/>
        </p:nvSpPr>
        <p:spPr>
          <a:xfrm>
            <a:off x="3600450" y="1109477"/>
            <a:ext cx="838200" cy="81231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8" name="Google Shape;818;p109"/>
          <p:cNvSpPr txBox="1"/>
          <p:nvPr/>
        </p:nvSpPr>
        <p:spPr>
          <a:xfrm>
            <a:off x="2533872" y="701860"/>
            <a:ext cx="1133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</a:t>
            </a:r>
            <a:endParaRPr/>
          </a:p>
        </p:txBody>
      </p:sp>
      <p:sp>
        <p:nvSpPr>
          <p:cNvPr id="819" name="Google Shape;819;p109"/>
          <p:cNvSpPr/>
          <p:nvPr/>
        </p:nvSpPr>
        <p:spPr>
          <a:xfrm>
            <a:off x="3646842" y="1148159"/>
            <a:ext cx="762000" cy="734954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20" name="Google Shape;820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872" y="2720975"/>
            <a:ext cx="1988635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1" name="Google Shape;821;p109"/>
          <p:cNvCxnSpPr>
            <a:stCxn id="816" idx="2"/>
          </p:cNvCxnSpPr>
          <p:nvPr/>
        </p:nvCxnSpPr>
        <p:spPr>
          <a:xfrm>
            <a:off x="3638550" y="1921796"/>
            <a:ext cx="6600" cy="7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2" name="Google Shape;822;p109"/>
          <p:cNvSpPr txBox="1"/>
          <p:nvPr/>
        </p:nvSpPr>
        <p:spPr>
          <a:xfrm>
            <a:off x="400050" y="740145"/>
            <a:ext cx="17210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interpretable metric, but useless on unbalanced sets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0"/>
          <p:cNvSpPr txBox="1"/>
          <p:nvPr>
            <p:ph idx="4294967295" type="title"/>
          </p:nvPr>
        </p:nvSpPr>
        <p:spPr>
          <a:xfrm>
            <a:off x="323850" y="211138"/>
            <a:ext cx="42862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aseline="-25000" lang="en-US" sz="1800"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score</a:t>
            </a:r>
            <a:endParaRPr/>
          </a:p>
        </p:txBody>
      </p:sp>
      <p:pic>
        <p:nvPicPr>
          <p:cNvPr id="828" name="Google Shape;82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343" y="1349375"/>
            <a:ext cx="2157413" cy="319617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10"/>
          <p:cNvSpPr/>
          <p:nvPr/>
        </p:nvSpPr>
        <p:spPr>
          <a:xfrm>
            <a:off x="323850" y="775211"/>
            <a:ext cx="41148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the harmonic mean of precision and recall metrics. It is also named as Dice similarity coefficient, DSC or Sørensen index</a:t>
            </a:r>
            <a:endParaRPr/>
          </a:p>
        </p:txBody>
      </p:sp>
      <p:pic>
        <p:nvPicPr>
          <p:cNvPr id="830" name="Google Shape;830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" y="2187575"/>
            <a:ext cx="3971925" cy="50153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10"/>
          <p:cNvSpPr txBox="1"/>
          <p:nvPr/>
        </p:nvSpPr>
        <p:spPr>
          <a:xfrm>
            <a:off x="1803148" y="1819305"/>
            <a:ext cx="100380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Identically to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1"/>
          <p:cNvSpPr txBox="1"/>
          <p:nvPr>
            <p:ph idx="4294967295" type="title"/>
          </p:nvPr>
        </p:nvSpPr>
        <p:spPr>
          <a:xfrm>
            <a:off x="323850" y="130175"/>
            <a:ext cx="24384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Types of errors</a:t>
            </a:r>
            <a:endParaRPr/>
          </a:p>
        </p:txBody>
      </p:sp>
      <p:sp>
        <p:nvSpPr>
          <p:cNvPr id="837" name="Google Shape;837;p111"/>
          <p:cNvSpPr txBox="1"/>
          <p:nvPr/>
        </p:nvSpPr>
        <p:spPr>
          <a:xfrm>
            <a:off x="309194" y="648295"/>
            <a:ext cx="4218723" cy="1915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789305" lvl="0" marL="839469" marR="177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B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positive rate: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fraction of negative examples that are  classified as positive — 0.2% in example.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789305" lvl="0" marL="839469" marR="177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333B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 negative rate: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fraction of positive examples that are  classified as negative — 75.7% in example.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50165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produced this table by classifying to class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128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(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Balance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≥ 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50800" marR="102235" rtl="0" algn="l">
              <a:lnSpc>
                <a:spcPct val="102600"/>
              </a:lnSpc>
              <a:spcBef>
                <a:spcPts val="15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change the two error rates by changing the threshold  from 0.5 to some other value in [0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1]:</a:t>
            </a:r>
            <a:endParaRPr/>
          </a:p>
        </p:txBody>
      </p:sp>
      <p:sp>
        <p:nvSpPr>
          <p:cNvPr id="838" name="Google Shape;838;p111"/>
          <p:cNvSpPr txBox="1"/>
          <p:nvPr/>
        </p:nvSpPr>
        <p:spPr>
          <a:xfrm>
            <a:off x="849007" y="2689094"/>
            <a:ext cx="3458807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Balance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Student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≥ 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threshold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9" name="Google Shape;839;p111"/>
          <p:cNvSpPr txBox="1"/>
          <p:nvPr/>
        </p:nvSpPr>
        <p:spPr>
          <a:xfrm>
            <a:off x="347294" y="2944963"/>
            <a:ext cx="21863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vary 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threshold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40" name="Google Shape;84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1730375"/>
            <a:ext cx="1905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07" y="2651243"/>
            <a:ext cx="190500" cy="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12"/>
          <p:cNvSpPr txBox="1"/>
          <p:nvPr>
            <p:ph idx="4294967295" type="title"/>
          </p:nvPr>
        </p:nvSpPr>
        <p:spPr>
          <a:xfrm>
            <a:off x="400050" y="211138"/>
            <a:ext cx="42100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metrics quiz. FP &amp; FN</a:t>
            </a:r>
            <a:endParaRPr/>
          </a:p>
        </p:txBody>
      </p:sp>
      <p:sp>
        <p:nvSpPr>
          <p:cNvPr id="847" name="Google Shape;847;p112"/>
          <p:cNvSpPr txBox="1"/>
          <p:nvPr>
            <p:ph idx="4294967295" type="body"/>
          </p:nvPr>
        </p:nvSpPr>
        <p:spPr>
          <a:xfrm>
            <a:off x="601663" y="663575"/>
            <a:ext cx="4008437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False positive also named as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type I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α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type II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β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False negative also named as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type I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α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type II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β errors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3"/>
          <p:cNvSpPr txBox="1"/>
          <p:nvPr>
            <p:ph idx="4294967295" type="title"/>
          </p:nvPr>
        </p:nvSpPr>
        <p:spPr>
          <a:xfrm>
            <a:off x="323850" y="130175"/>
            <a:ext cx="428625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metrics quiz. Accuracy advantages</a:t>
            </a:r>
            <a:endParaRPr/>
          </a:p>
        </p:txBody>
      </p:sp>
      <p:sp>
        <p:nvSpPr>
          <p:cNvPr id="853" name="Google Shape;853;p113"/>
          <p:cNvSpPr txBox="1"/>
          <p:nvPr>
            <p:ph idx="4294967295" type="body"/>
          </p:nvPr>
        </p:nvSpPr>
        <p:spPr>
          <a:xfrm>
            <a:off x="400050" y="739775"/>
            <a:ext cx="3276600" cy="150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Advantages of “accuracy” metric: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Useless on unbalanced sets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Useful on unbalanced sets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Easy to interpret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Simple calculation principle</a:t>
            </a:r>
            <a:endParaRPr/>
          </a:p>
          <a:p>
            <a:pPr indent="-1397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4"/>
          <p:cNvSpPr txBox="1"/>
          <p:nvPr>
            <p:ph idx="4294967295" type="title"/>
          </p:nvPr>
        </p:nvSpPr>
        <p:spPr>
          <a:xfrm>
            <a:off x="284934" y="211138"/>
            <a:ext cx="432516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metrics quiz. Accuracy disadvantages</a:t>
            </a:r>
            <a:endParaRPr/>
          </a:p>
        </p:txBody>
      </p:sp>
      <p:sp>
        <p:nvSpPr>
          <p:cNvPr id="859" name="Google Shape;859;p114"/>
          <p:cNvSpPr txBox="1"/>
          <p:nvPr>
            <p:ph idx="4294967295" type="body"/>
          </p:nvPr>
        </p:nvSpPr>
        <p:spPr>
          <a:xfrm>
            <a:off x="323850" y="968375"/>
            <a:ext cx="3759200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Disadvantages of “accuracy” metric: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Useless on unbalanced sets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Hard to interpret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Complex calculation principle</a:t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5"/>
          <p:cNvSpPr txBox="1"/>
          <p:nvPr>
            <p:ph idx="4294967295" type="title"/>
          </p:nvPr>
        </p:nvSpPr>
        <p:spPr>
          <a:xfrm>
            <a:off x="372460" y="211138"/>
            <a:ext cx="42376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metrics quiz. Python</a:t>
            </a:r>
            <a:endParaRPr/>
          </a:p>
        </p:txBody>
      </p:sp>
      <p:sp>
        <p:nvSpPr>
          <p:cNvPr id="865" name="Google Shape;865;p115"/>
          <p:cNvSpPr txBox="1"/>
          <p:nvPr>
            <p:ph idx="4294967295" type="body"/>
          </p:nvPr>
        </p:nvSpPr>
        <p:spPr>
          <a:xfrm>
            <a:off x="323850" y="739775"/>
            <a:ext cx="3684588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Which function can we use to get precision, recall, f1-score and accuracy metrics?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sklearn.metrics.describe()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sklearn.metrics.classification_report()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sklearn.metrics.metrics()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lphaU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sklearn.metrics.results()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4294967295" type="title"/>
          </p:nvPr>
        </p:nvSpPr>
        <p:spPr>
          <a:xfrm>
            <a:off x="0" y="282575"/>
            <a:ext cx="46101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can also relate the Odds to the predictors:</a:t>
            </a:r>
            <a:endParaRPr sz="2000"/>
          </a:p>
        </p:txBody>
      </p:sp>
      <p:sp>
        <p:nvSpPr>
          <p:cNvPr id="144" name="Google Shape;144;p8"/>
          <p:cNvSpPr txBox="1"/>
          <p:nvPr/>
        </p:nvSpPr>
        <p:spPr>
          <a:xfrm>
            <a:off x="725130" y="2460978"/>
            <a:ext cx="2956547" cy="23312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get this result, substitute 10.2 into 10.4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071" y="1230489"/>
            <a:ext cx="2077746" cy="2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153670" y="1115130"/>
            <a:ext cx="845185" cy="38452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eq. 10.5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/>
          <p:nvPr>
            <p:ph idx="4294967295" type="title"/>
          </p:nvPr>
        </p:nvSpPr>
        <p:spPr>
          <a:xfrm>
            <a:off x="247650" y="130175"/>
            <a:ext cx="4362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report</a:t>
            </a:r>
            <a:endParaRPr/>
          </a:p>
        </p:txBody>
      </p:sp>
      <p:pic>
        <p:nvPicPr>
          <p:cNvPr descr="Machine generated alternative text:&#10;e.ø &#10;l.ø &#10;accuracy &#10;macro avg &#10;weighted avg &#10;precision &#10;0.57 &#10;e. 72 &#10;e. 95 &#10;0.70 &#10;e. 71 &#10;e. 76 &#10;e. 71 &#10;e. 81 &#10;e. 71 &#10;recall &#10;fl &#10;- score &#10;0.96 &#10;0.55 &#10;0.76 &#10;0.71 &#10;support &#10;24 &#10;62 " id="871" name="Google Shape;871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9" y="511175"/>
            <a:ext cx="327932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16"/>
          <p:cNvSpPr txBox="1"/>
          <p:nvPr/>
        </p:nvSpPr>
        <p:spPr>
          <a:xfrm>
            <a:off x="232921" y="1882775"/>
            <a:ext cx="2611421" cy="3209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091" l="-3495" r="-3262" t="-18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3" name="Google Shape;873;p116"/>
          <p:cNvSpPr txBox="1"/>
          <p:nvPr/>
        </p:nvSpPr>
        <p:spPr>
          <a:xfrm>
            <a:off x="232921" y="2207459"/>
            <a:ext cx="3688189" cy="1070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884" l="-2477" r="-1652" t="-51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/>
          <p:nvPr>
            <p:ph idx="4294967295" type="title"/>
          </p:nvPr>
        </p:nvSpPr>
        <p:spPr>
          <a:xfrm>
            <a:off x="372606" y="211138"/>
            <a:ext cx="42374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Classification metrics quiz. Interpretation</a:t>
            </a:r>
            <a:endParaRPr/>
          </a:p>
        </p:txBody>
      </p:sp>
      <p:sp>
        <p:nvSpPr>
          <p:cNvPr id="879" name="Google Shape;879;p117"/>
          <p:cNvSpPr txBox="1"/>
          <p:nvPr>
            <p:ph idx="4294967295" type="body"/>
          </p:nvPr>
        </p:nvSpPr>
        <p:spPr>
          <a:xfrm>
            <a:off x="323850" y="815975"/>
            <a:ext cx="3683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Interpret precision metric and write it formula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ibre Franklin"/>
              <a:buAutoNum type="arabicPeriod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Interpret recall metric and write it formula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/>
          <p:nvPr>
            <p:ph idx="4294967295" type="title"/>
          </p:nvPr>
        </p:nvSpPr>
        <p:spPr>
          <a:xfrm>
            <a:off x="323850" y="130175"/>
            <a:ext cx="3919537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6" name="Google Shape;886;p118"/>
          <p:cNvSpPr txBox="1"/>
          <p:nvPr>
            <p:ph idx="4294967295" type="body"/>
          </p:nvPr>
        </p:nvSpPr>
        <p:spPr>
          <a:xfrm>
            <a:off x="323850" y="722312"/>
            <a:ext cx="3919537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40335" lvl="0" marL="1376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similar to linear regression, except that it is used with a categorical response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lnSpc>
                <a:spcPct val="90000"/>
              </a:lnSpc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can be used for explanatory tasks (=profiling) or predictive tasks (=classification)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lnSpc>
                <a:spcPct val="90000"/>
              </a:lnSpc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predictors are related to the response Y via a nonlinear function called the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lnSpc>
                <a:spcPct val="90000"/>
              </a:lnSpc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reducing predictors can be done via variable selection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0335" lvl="0" marL="137699" rtl="0" algn="l">
              <a:lnSpc>
                <a:spcPct val="90000"/>
              </a:lnSpc>
              <a:spcBef>
                <a:spcPts val="252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can be generalized to more than two classes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4294967295" type="title"/>
          </p:nvPr>
        </p:nvSpPr>
        <p:spPr>
          <a:xfrm>
            <a:off x="95250" y="130175"/>
            <a:ext cx="3917950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3: Take log on both sides</a:t>
            </a:r>
            <a:endParaRPr/>
          </a:p>
        </p:txBody>
      </p:sp>
      <p:sp>
        <p:nvSpPr>
          <p:cNvPr id="153" name="Google Shape;153;p9"/>
          <p:cNvSpPr txBox="1"/>
          <p:nvPr>
            <p:ph idx="4294967295" type="body"/>
          </p:nvPr>
        </p:nvSpPr>
        <p:spPr>
          <a:xfrm>
            <a:off x="690563" y="962025"/>
            <a:ext cx="391953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/>
          <a:p>
            <a:pPr indent="-137699" lvl="0" marL="1376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gives us the logit:</a:t>
            </a:r>
            <a:endParaRPr/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7699" lvl="0" marL="137699" rtl="0" algn="l">
              <a:spcBef>
                <a:spcPts val="252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log(Odds)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</a:t>
            </a:r>
            <a:r>
              <a:rPr i="1"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</a:t>
            </a:r>
            <a:r>
              <a:rPr lang="en-US" sz="13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(eq. 10.6)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01" y="1477682"/>
            <a:ext cx="3108276" cy="4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2020-09-09T12:35:37Z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2020-09-09T00:00:00Z</vt:filetime>
  </property>
</Properties>
</file>