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5bc79abea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g75bc79ab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75bc79abea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bc79abe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75bc79abea_0_1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5bc79abe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75bc79abea_0_1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5bc79abea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4" name="Google Shape;84;g75bc79abe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75bc79abea_0_1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5bc79abea_0_1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1" name="Google Shape;91;g75bc79abe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75bc79abea_0_1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75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5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5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5"/>
              </a:spcBef>
              <a:spcAft>
                <a:spcPts val="0"/>
              </a:spcAft>
              <a:buSzPts val="1600"/>
              <a:buFont typeface="Libre Franklin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fmla="val 1065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8140" lvl="1" marL="914400" marR="0" rtl="0" algn="l">
              <a:spcBef>
                <a:spcPts val="375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36550" lvl="2" marL="1371600" marR="0" rtl="0" algn="l">
              <a:spcBef>
                <a:spcPts val="375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30200" lvl="3" marL="18288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55600" lvl="4" marL="2286000" marR="0" rtl="0" algn="l">
              <a:spcBef>
                <a:spcPts val="375"/>
              </a:spcBef>
              <a:spcAft>
                <a:spcPts val="0"/>
              </a:spcAft>
              <a:buClr>
                <a:srgbClr val="A28E6A"/>
              </a:buClr>
              <a:buSzPts val="2000"/>
              <a:buFont typeface="Libre Franklin"/>
              <a:buChar char="o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/>
          <p:nvPr>
            <p:ph idx="12" type="sldNum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09600" y="1447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Chapter 12 – Discriminant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600"/>
          </a:p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914400" y="6172200"/>
            <a:ext cx="670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Galit Shmueli, Peter Bruce and Peter Gedeck  2019       rev 12/5/19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609600" y="4570413"/>
            <a:ext cx="70104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Mining for Business Analytics in </a:t>
            </a:r>
            <a:r>
              <a:rPr b="1" lang="en-US" sz="3200">
                <a:solidFill>
                  <a:schemeClr val="accen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Python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Shmueli, Bruce, </a:t>
            </a:r>
            <a:r>
              <a:rPr b="1" lang="en-US" sz="2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Gedeck &amp;</a:t>
            </a: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Patel</a:t>
            </a:r>
            <a:endParaRPr b="1" i="0" sz="28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Idea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914400" y="2286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classify a new record, measure its distance from the center of each class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2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20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Then, classify the record to the closest class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1:  Measuring Distance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57200" y="2057400"/>
            <a:ext cx="84582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Need to measure each record’s distance from the center of each class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center of a class is called a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centroid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1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centroid is simply a vector (list) of the means of each of the predictors. This mean is computed from all the records that belong to that class.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4675" y="3339925"/>
            <a:ext cx="427037" cy="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4294967295"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 1:  Measuring Distance – cont.</a:t>
            </a:r>
            <a:endParaRPr/>
          </a:p>
        </p:txBody>
      </p:sp>
      <p:sp>
        <p:nvSpPr>
          <p:cNvPr id="147" name="Google Shape;147;p20"/>
          <p:cNvSpPr txBox="1"/>
          <p:nvPr>
            <p:ph idx="4294967295" type="body"/>
          </p:nvPr>
        </p:nvSpPr>
        <p:spPr>
          <a:xfrm>
            <a:off x="457200" y="1447800"/>
            <a:ext cx="8458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popular distance metric is Euclidean Distance (used with KNN). We can use it to measure the distance of a record from a class centroid: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Drawbacks:  </a:t>
            </a:r>
            <a:endParaRPr/>
          </a:p>
          <a:p>
            <a:pPr indent="-228600" lvl="1" marL="5746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Sensitive to scale, variance (can normalize to correct)</a:t>
            </a:r>
            <a:endParaRPr/>
          </a:p>
          <a:p>
            <a:pPr indent="-228600" lvl="1" marL="5746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Ignores correlation between variables</a:t>
            </a:r>
            <a:endParaRPr/>
          </a:p>
          <a:p>
            <a:pPr indent="-99059" lvl="1" marL="5746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mula for calculating Euclidean distance" id="150" name="Google Shape;150;p20" title="Distance formula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24200"/>
            <a:ext cx="6570662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609600" y="274637"/>
            <a:ext cx="80772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Instead, use </a:t>
            </a:r>
            <a:b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r>
              <a:rPr b="1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Statistical (Mahalanobis) Distance</a:t>
            </a: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420325" y="4754325"/>
            <a:ext cx="8153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a single predictor (p=1), this reduces to a </a:t>
            </a: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z-score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p &gt; 1, statistical distance takes account of correlations among predictors (z-score doesn’t)</a:t>
            </a:r>
            <a:endParaRPr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Formula for calculating Mahalanobis (statistical) distance" id="158" name="Google Shape;158;p21" title="Statistical Distanc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549525"/>
            <a:ext cx="6248400" cy="80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3124200" y="1755775"/>
            <a:ext cx="4567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transpose (convert column to row)</a:t>
            </a:r>
            <a:endParaRPr/>
          </a:p>
        </p:txBody>
      </p:sp>
      <p:cxnSp>
        <p:nvCxnSpPr>
          <p:cNvPr id="160" name="Google Shape;160;p21"/>
          <p:cNvCxnSpPr/>
          <p:nvPr/>
        </p:nvCxnSpPr>
        <p:spPr>
          <a:xfrm flipH="1">
            <a:off x="5334000" y="2209800"/>
            <a:ext cx="152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1" name="Google Shape;161;p21"/>
          <p:cNvSpPr txBox="1"/>
          <p:nvPr/>
        </p:nvSpPr>
        <p:spPr>
          <a:xfrm>
            <a:off x="2895600" y="3432175"/>
            <a:ext cx="4635500" cy="8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inverse of covariance matrix </a:t>
            </a:r>
            <a:r>
              <a:rPr b="0" i="1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(p-dimension extension of division)</a:t>
            </a:r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 rot="10800000">
            <a:off x="5638800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590050" y="274625"/>
            <a:ext cx="8216400" cy="8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 &amp; Decision Functions</a:t>
            </a:r>
            <a:endParaRPr sz="3600"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idea is to create classification score that reflects the distance from each class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is done by estimating “</a:t>
            </a:r>
            <a:r>
              <a:rPr b="0" i="1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 functions</a:t>
            </a: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”, which are a function of the statistical distances. 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estimation maximizes the ratio of between-class to within-class variability</a:t>
            </a:r>
            <a:endParaRPr sz="2000"/>
          </a:p>
          <a:p>
            <a:pPr indent="-228600" lvl="1" marL="5746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1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Fisher’s linear classification functions</a:t>
            </a: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one for each class. Used to compute a classification score.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 a record to class with highest score</a:t>
            </a:r>
            <a:endParaRPr b="1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lang="en-US" sz="2000"/>
              <a:t>NOTE:  </a:t>
            </a:r>
            <a:r>
              <a:rPr lang="en-US" sz="2000"/>
              <a:t>In 2-class case, Python gives </a:t>
            </a:r>
            <a:r>
              <a:rPr b="1" lang="en-US" sz="2000"/>
              <a:t>decision function</a:t>
            </a:r>
            <a:r>
              <a:rPr lang="en-US" sz="2000"/>
              <a:t> (difference between the two classification function) rather than the individual classification functions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Python code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914400" y="1447800"/>
            <a:ext cx="7772400" cy="5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mower_df = pd.read_csv('RidingMowers.csv')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da_reg = LinearDiscriminantAnalysis()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da_reg.fit(mower_df.drop(columns=['Ownership']),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mower_df['Ownership'])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print('Coefficients', da_reg.coef_)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print('Intercept', da_reg.intercept_)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Coefficients [[0.1002303 0.78518471]]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Intercept [-21.73876167]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Decision function:  0.1002(predictor 1) + 0.7852(predictor 2) - 21.7388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1800"/>
              <a:t>If decision function is positive, classify household as class 1, if negative, as class 0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914400" y="274637"/>
            <a:ext cx="77724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</a:pPr>
            <a:r>
              <a:rPr b="0" i="0" lang="en-US" sz="28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Converting the function scores to propensities (probabilities)</a:t>
            </a:r>
            <a:endParaRPr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is possible to convert classification scores (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</a:t>
            </a:r>
            <a:r>
              <a:rPr baseline="-25000" i="1" lang="en-US"/>
              <a:t>k</a:t>
            </a:r>
            <a:r>
              <a:rPr i="1" lang="en-US"/>
              <a:t> </a:t>
            </a:r>
            <a:r>
              <a:rPr lang="en-US"/>
              <a:t>being the score for class </a:t>
            </a:r>
            <a:r>
              <a:rPr i="1" lang="en-US"/>
              <a:t>k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to probabilities of belonging to a class</a:t>
            </a:r>
            <a:r>
              <a:rPr lang="en-US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lang="en-US" sz="2000"/>
              <a:t>P[record i(with measurements x1; x2; :::; xp) belongs to class k] =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0" y="-184150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6281800" y="4831775"/>
            <a:ext cx="2667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i="0" lang="en-US" sz="1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probability is then compared to the cutoff value in order to classify a record</a:t>
            </a:r>
            <a:endParaRPr sz="18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Formula for calculating the probability of belonging to a DA class" id="183" name="Google Shape;183;p24" title="Formula for DA probabilt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150" y="3736176"/>
            <a:ext cx="3808650" cy="1054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467600" y="274625"/>
            <a:ext cx="8450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2400"/>
              <a:t>Obtain decision function, predicted classes, probabilities</a:t>
            </a:r>
            <a:endParaRPr sz="2400"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523025" y="985875"/>
            <a:ext cx="8450100" cy="51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da_reg = LinearDiscriminantAnalysis()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da_reg.fit(mower_df.drop(columns=['Ownership']),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mower_df['Ownership'])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result_df = mower_df.copy()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result_df['Dec. Function'] =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da_reg.decision_function(mower_df.drop(columns=['Ownership']))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result_df['Prediction'] =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da_reg.predict(mower_df.drop(columns=['Ownership']))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result_df['p(Owner)'] =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a_reg.predict_proba(mower_df.drop(columns=['Ownership']))[:, 1]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result_df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Output (first 3 records)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Income Lot_Size Ownership Dec. Function  Prediction  p(Owner)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1  60.0   18.4      Owner    -1.277545     Nonowner   0.217968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2  85.5   16.8      Owner     0.022032        Owner   0.505508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3  64.8   21.6      Owner     1.716152        Owner   0.847632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/>
        </p:nvSpPr>
        <p:spPr>
          <a:xfrm>
            <a:off x="304800" y="685800"/>
            <a:ext cx="8610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en-US" sz="3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 separation from discriminant model</a:t>
            </a:r>
            <a:endParaRPr/>
          </a:p>
        </p:txBody>
      </p:sp>
      <p:pic>
        <p:nvPicPr>
          <p:cNvPr descr="Scatterplot of riding mowers again, with DA line drawn in" id="195" name="Google Shape;195;p26" title="Riding mower owners plo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925" y="1881204"/>
            <a:ext cx="6293650" cy="39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6"/>
          <p:cNvSpPr txBox="1"/>
          <p:nvPr/>
        </p:nvSpPr>
        <p:spPr>
          <a:xfrm>
            <a:off x="4619900" y="5995625"/>
            <a:ext cx="24228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Line drawn by eye, earlier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97" name="Google Shape;197;p26"/>
          <p:cNvCxnSpPr/>
          <p:nvPr/>
        </p:nvCxnSpPr>
        <p:spPr>
          <a:xfrm rot="10800000">
            <a:off x="4660850" y="5174250"/>
            <a:ext cx="164400" cy="78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Assumptions &amp; Caveats of Discriminant Analysis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Assumes multivariate normality of predictors</a:t>
            </a:r>
            <a:endParaRPr/>
          </a:p>
          <a:p>
            <a:pPr indent="25400" lvl="2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When this condition is met, DA is more efficient than other methods (i.e. needs less data to obtain similar accuracy)</a:t>
            </a:r>
            <a:endParaRPr/>
          </a:p>
          <a:p>
            <a:pPr indent="25400" lvl="2" marL="5683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Even when it is not met, DA is robust when we have enough cases in smallest class (&gt; 20) . This means it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be used with dummy variables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!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Assumes correlation among predictors within a class is the same across all classes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(Compare correlation tables of each class by eye.)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Libre Frankli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Sensitive to outliers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914400" y="274637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Discriminant Analysis: Background</a:t>
            </a:r>
            <a:endParaRPr/>
          </a:p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 classical statistical technique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Used for classification long before data mining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Classifying organisms into species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Classifying skulls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Fingerprint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also used for business data mining (loans, customer types, etc.)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also be used to highlight aspects that distinguish classes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profiling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Assessing Predictive Performance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914400" y="22098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 in other classification methods: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Confusion matrix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Lift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Based on validation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838200" y="2438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Improving Classifications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Prior Probabilities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9144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classes are not equally frequent, or their frequency in the sample does not reflect reality, then classification functions can be improved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Incorporate prior (or real) probabilities of class membership:</a:t>
            </a:r>
            <a:endParaRPr/>
          </a:p>
          <a:p>
            <a:pPr indent="-140335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Add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log(p</a:t>
            </a:r>
            <a:r>
              <a:rPr b="0" baseline="-2500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to the classification function for class </a:t>
            </a:r>
            <a:r>
              <a:rPr b="0" i="1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  <a:p>
            <a:pPr indent="-228600" lvl="1" marL="57467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is probability a case belongs to class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</a:t>
            </a:r>
            <a:endParaRPr/>
          </a:p>
          <a:p>
            <a:pPr indent="-14351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 - Mowers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 contains 50% owners, but suppose in population only 15% are owners (i.e. 0.15 probability of being an owner)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Existing classification function constants</a:t>
            </a:r>
            <a:endParaRPr/>
          </a:p>
          <a:p>
            <a:pPr indent="-228600" lvl="2" marL="8477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Owners: -73.16</a:t>
            </a:r>
            <a:endParaRPr/>
          </a:p>
          <a:p>
            <a:pPr indent="-228600" lvl="2" marL="8477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Nonowners: -51.42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Adjusted for prior probabilities:</a:t>
            </a:r>
            <a:endParaRPr/>
          </a:p>
          <a:p>
            <a:pPr indent="-228600" lvl="2" marL="8477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Owners: -73.16 + log(0.15) = -75.06</a:t>
            </a:r>
            <a:endParaRPr/>
          </a:p>
          <a:p>
            <a:pPr indent="-228600" lvl="2" marL="84772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6B1AB"/>
              </a:buClr>
              <a:buSzPts val="17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Nonowners: -51.42 + log(0.85) = -50.58</a:t>
            </a:r>
            <a:endParaRPr/>
          </a:p>
          <a:p>
            <a:pPr indent="-165100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Unequal Misclassification Costs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457200" y="1676400"/>
            <a:ext cx="84582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 the two-class (buyer/non-buyer) case, we can account for asymmetric costs of misclassification (C</a:t>
            </a:r>
            <a:r>
              <a:rPr b="0" baseline="-2500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C</a:t>
            </a:r>
            <a:r>
              <a:rPr b="0" baseline="-2500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in same fashion as for unequal prior probabilities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How?</a:t>
            </a:r>
            <a:endParaRPr sz="2400"/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Add log(C</a:t>
            </a:r>
            <a:r>
              <a:rPr b="0" baseline="-2500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and log (C</a:t>
            </a:r>
            <a:r>
              <a:rPr b="0" baseline="-2500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to constants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Often absolute costs are unknown. Instead, use </a:t>
            </a:r>
            <a:r>
              <a:rPr b="1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cost ratio: </a:t>
            </a:r>
            <a:endParaRPr sz="2400"/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Set C</a:t>
            </a:r>
            <a:r>
              <a:rPr b="0" baseline="-2500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1, C</a:t>
            </a:r>
            <a:r>
              <a:rPr b="0" baseline="-2500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= ratio</a:t>
            </a:r>
            <a:endParaRPr sz="2400"/>
          </a:p>
          <a:p>
            <a:pPr indent="-15240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Add log (C</a:t>
            </a:r>
            <a:r>
              <a:rPr b="0" baseline="-2500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/C</a:t>
            </a:r>
            <a:r>
              <a:rPr b="0" baseline="-2500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to class 2’s constant</a:t>
            </a:r>
            <a:endParaRPr sz="2400"/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Multiple Classes</a:t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914400" y="2286000"/>
            <a:ext cx="77724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Same procedure is used for multiple classes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One classification function for each class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Whichever function has highest value, case is assigned to that class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 Auto Accidents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Outcome: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(3 classes)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injury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Non-fatal injury</a:t>
            </a:r>
            <a:endParaRPr/>
          </a:p>
          <a:p>
            <a:pPr indent="-22859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Fatal injury</a:t>
            </a:r>
            <a:endParaRPr/>
          </a:p>
          <a:p>
            <a:pPr indent="-99059" lvl="1" marL="54768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Time of day, day of week, weather, type of road, road surface conditions, …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914400" y="274637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Accident Example: Data Sample</a:t>
            </a:r>
            <a:endParaRPr/>
          </a:p>
        </p:txBody>
      </p:sp>
      <p:pic>
        <p:nvPicPr>
          <p:cNvPr descr="Data table showing values of predictors and outcomes for 20 records" id="259" name="Google Shape;259;p35" title="Data table for accident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362075"/>
            <a:ext cx="8153400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8382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36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Code to obtain functions </a:t>
            </a:r>
            <a:r>
              <a:rPr lang="en-US" sz="3000"/>
              <a:t> </a:t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 sz="3000"/>
              <a:t>3-class “Accident” data</a:t>
            </a:r>
            <a:endParaRPr sz="3000"/>
          </a:p>
        </p:txBody>
      </p:sp>
      <p:sp>
        <p:nvSpPr>
          <p:cNvPr id="266" name="Google Shape;266;p36"/>
          <p:cNvSpPr txBox="1"/>
          <p:nvPr/>
        </p:nvSpPr>
        <p:spPr>
          <a:xfrm>
            <a:off x="451725" y="2391000"/>
            <a:ext cx="78435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accidents_df = pd.read_csv('accidents.csv')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lda_reg = LinearDiscriminantAnalysis()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lda_reg.fit(accidents_df.drop(columns=['MAX_SEV']),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accidents_df['MAX_SEV'])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print('Coefficients and intercept')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fct = pd.DataFrame([lda_reg.intercept_], columns=lda_reg.classes_,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index=['constant'])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fct = fct.append(pd.DataFrame(lda_reg.coef_.transpose(),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columns=lda_reg.classes_, index=list(accidents_df.columns)[:-1]))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print(fct)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914400" y="274637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n-US" sz="2400"/>
              <a:t>Output</a:t>
            </a:r>
            <a:endParaRPr/>
          </a:p>
        </p:txBody>
      </p:sp>
      <p:sp>
        <p:nvSpPr>
          <p:cNvPr id="273" name="Google Shape;273;p37"/>
          <p:cNvSpPr txBox="1"/>
          <p:nvPr/>
        </p:nvSpPr>
        <p:spPr>
          <a:xfrm>
            <a:off x="811050" y="1437300"/>
            <a:ext cx="7648500" cy="3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Coefficients and intercept (constant)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fatal      no-injury   non-fatal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constant             -1.972659  -0.891172   -0.610471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RushHour             -0.996411   0.033430   -0.015774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WRK_ZONE             -0.457188   0.220012   -0.204480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WKDY                 -1.471777   0.165707   -0.135404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INT_HWY               0.755344  -0.075816    0.060599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LGTCON_day            0.009515  -0.031421    0.030124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LEVEL                 0.976626  -0.082717    0.063598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SPD_LIM               0.048033   0.004381   -0.005014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SUR_COND_dry         -5.999809  -0.164874    0.257895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TRAF_two_way          0.752985  -0.012844   -0.000048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WEATHER_adverse      -6.596690   0.079166    0.032564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769975" y="4882350"/>
            <a:ext cx="71865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From these values, get 3 classification functions - one for each outcome (column)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Import Needed Functionality</a:t>
            </a:r>
            <a:endParaRPr/>
          </a:p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sklearn.discriminant_analysis import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 LinearDiscriminantAnalysis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import matplotlib.pylab as plt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from dmba import classificationSummary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234450" y="274625"/>
            <a:ext cx="8675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n-US" sz="2800"/>
              <a:t>Classification scores, classifications, propensities</a:t>
            </a:r>
            <a:endParaRPr sz="2800"/>
          </a:p>
        </p:txBody>
      </p:sp>
      <p:sp>
        <p:nvSpPr>
          <p:cNvPr id="280" name="Google Shape;280;p38"/>
          <p:cNvSpPr txBox="1"/>
          <p:nvPr/>
        </p:nvSpPr>
        <p:spPr>
          <a:xfrm>
            <a:off x="234450" y="2070850"/>
            <a:ext cx="8553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result = pd.concat([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pd.DataFrame({'Classification':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lda_reg.predict(accidents_df.drop(columns=['MAX_SEV'])),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'Actual': accidents_df['MAX_SEV']}),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pd.DataFrame(lda_reg.decision_function(accidents_df.drop(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columns=['MAX_SEV'])), columns=['Score {}'.format(cls) for cls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in lda_reg.classes_]),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pd.DataFrame(lda_reg.predict_proba(accidents_df.drop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(columns=['MAX_SEV'])), columns=['Propensity {}'.format(cls)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for cls in lda_reg.classes_])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axis=1)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next slide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862425" y="2130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Output </a:t>
            </a:r>
            <a:endParaRPr/>
          </a:p>
        </p:txBody>
      </p:sp>
      <p:sp>
        <p:nvSpPr>
          <p:cNvPr id="286" name="Google Shape;286;p39"/>
          <p:cNvSpPr txBox="1"/>
          <p:nvPr/>
        </p:nvSpPr>
        <p:spPr>
          <a:xfrm>
            <a:off x="338775" y="1683700"/>
            <a:ext cx="84699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print(result.head())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Classification   Actual   Score fatal  Score no-injury Score non-fatal \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   no-injury    no-injury      -5.94       -0.46              -0.96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no-injury    non-fatal      -1.05       -0.46              -1.04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   no-injury    no-injury      -7.88       -0.63              -0.77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3   no-injury    no-injury      -8.38       -0.54              -0.84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4   no-injury    non-fatal      -9.84       -0.50              -0.85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    Propensity fatal Propensity no-injury Propensity non-fatal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0         0.00e+00             0.58                0.42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         2.86e-01             0.43                0.29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2         0.00e+00             0.52                0.48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3         0.00e+00             0.55                0.45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4         0.00e+00             0.56                0.44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2088" y="5480725"/>
            <a:ext cx="2752725" cy="78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9"/>
          <p:cNvCxnSpPr/>
          <p:nvPr/>
        </p:nvCxnSpPr>
        <p:spPr>
          <a:xfrm rot="10800000">
            <a:off x="6344800" y="3983300"/>
            <a:ext cx="1827300" cy="156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9"/>
          <p:cNvSpPr txBox="1"/>
          <p:nvPr/>
        </p:nvSpPr>
        <p:spPr>
          <a:xfrm>
            <a:off x="3737000" y="1293575"/>
            <a:ext cx="36138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"/>
                <a:ea typeface="Libre Franklin"/>
                <a:cs typeface="Libre Franklin"/>
                <a:sym typeface="Libre Franklin"/>
              </a:rPr>
              <a:t>-0.46 is highest classification score so classification is “no-injury”</a:t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0" name="Google Shape;290;p39"/>
          <p:cNvSpPr/>
          <p:nvPr/>
        </p:nvSpPr>
        <p:spPr>
          <a:xfrm>
            <a:off x="5051100" y="2351025"/>
            <a:ext cx="739200" cy="318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9"/>
          <p:cNvSpPr/>
          <p:nvPr/>
        </p:nvSpPr>
        <p:spPr>
          <a:xfrm>
            <a:off x="728925" y="2433150"/>
            <a:ext cx="1191000" cy="236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914400" y="274637"/>
            <a:ext cx="77724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Summary</a:t>
            </a:r>
            <a:endParaRPr/>
          </a:p>
        </p:txBody>
      </p:sp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914400" y="12954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Discriminant analysis is based on measuring the distance of a record from the class centers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distance metric used is statistical distance, which takes into account the correlations between predictors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Assumptions: </a:t>
            </a:r>
            <a:r>
              <a:rPr b="1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equal correlations within each class, </a:t>
            </a: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normality (but fairly robust to violation of normality)</a:t>
            </a:r>
            <a:endParaRPr/>
          </a:p>
          <a:p>
            <a:pPr indent="-228600" lvl="1" marL="574675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Sensitive to outliers (explore the data!)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 functions useful for profiling: can order predictors in terms of separating the classes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Small Example: Riding Mowers</a:t>
            </a:r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914400" y="18288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Goal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classify purchase behavior (buy/no-buy) of riding mowers based on income and lot size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owner or non-owner (0/1)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lot size, income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2715" lvl="0" marL="273050" marR="0" rtl="0" algn="l">
              <a:spcBef>
                <a:spcPts val="575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/>
        </p:nvSpPr>
        <p:spPr>
          <a:xfrm>
            <a:off x="924050" y="381000"/>
            <a:ext cx="7153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b="0" i="0" lang="en-US" sz="32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Can we manually draw a line that separates owners from non-owners?</a:t>
            </a:r>
            <a:endParaRPr/>
          </a:p>
        </p:txBody>
      </p:sp>
      <p:pic>
        <p:nvPicPr>
          <p:cNvPr descr="Scatterplot of owners and non-owners of riding mowers, by lot size and income, and line drawn by hand to separate owners from non-owners" id="95" name="Google Shape;95;p13" title="Mower owner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50" y="2034375"/>
            <a:ext cx="6781799" cy="4148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Loan Acceptance	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Consider Universal Bank example with only 2 predictors: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Outcome:</a:t>
            </a: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consumer accepts loan offer or not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1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Predictors: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Annual income (Income)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Avg. monthly credit card spending (CCAvg)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09600" y="655637"/>
            <a:ext cx="7772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Sample of 200 customers</a:t>
            </a:r>
            <a:endParaRPr/>
          </a:p>
        </p:txBody>
      </p:sp>
      <p:pic>
        <p:nvPicPr>
          <p:cNvPr descr="Scatterplot of bank customers, sample of 200 nonacceptors and acceptors of personal loans, by cc avg spending and Income" id="109" name="Google Shape;109;p15" title="bank customer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8237" y="1663700"/>
            <a:ext cx="5643562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5000 customers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pic>
        <p:nvPicPr>
          <p:cNvPr descr="Scatterplot of 5000 bank customers, nonacceptors and acceptors of personal loans, by cc avg spending and Income" id="117" name="Google Shape;117;p16" title="Bank customers 50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722437"/>
            <a:ext cx="5581650" cy="44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685800" y="2438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b="0" i="0" lang="en-US" sz="4000" u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Algorithm for Discriminant Analysis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