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F44E72-D48D-4A51-B4D1-1B43D21A8E41}">
  <a:tblStyle styleId="{9FF44E72-D48D-4A51-B4D1-1B43D21A8E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cd09ce0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75cd09c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5cd09ce0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cd09ce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5cd09ce0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cd09ce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5cd09ce08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d09ce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5cd09ce08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cd09ce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5cd09ce08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Chapter 13 – Combining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12/5/19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 Bank example)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33400" y="2057400"/>
            <a:ext cx="7734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pd.read_csv('UniversalBank.csv')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bank_df.drop(columns=['ID', 'ZIP Code'],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 = bank_df.drop(columns=['Personal Loan'])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y = bank_df['Personal Loan']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test_size=0.40, random_state=3)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3 tree methods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51250" y="1975250"/>
            <a:ext cx="77343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single tree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defaultTree = DecisionTreeClassifier(random_state=1)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defaultTree.fit(X_train,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classes = defaultTree.classes_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defaultTree.predict(X_valid),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bagging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bagging = BaggingClassifier(DecisionTreeClassifier(random_state=1),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n_estimators=100, 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bagging.fit(X_train,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bagging.predict(X_valid),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boosting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 = AdaBoostClassifier(DecisionTreeClassifier(random_state=1),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n_estimators=100, random_state=1)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classificationSummary(y_valid, boost.predict(X_valid),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class_names=classes)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Results of 3 methods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51250" y="1513275"/>
            <a:ext cx="77343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&gt; # single tree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0.9825)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0           1778    15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1             20   187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&gt; # bagging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0.9855)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0           1781    12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1             17   190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&gt; # boosting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Confusion Matrix (Accuracy 0.9840)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Actual         0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0           1779    14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1             18   189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 summary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Ensembles…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7200" y="2362200"/>
            <a:ext cx="82296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Generally perform better than individual models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Have many variants (averaging, weighted averaging, voting, medians, resampling)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Facilitate “parallel processing,” e.g. in contests where multiple teams’ models can be combined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Help mitigate overfitting (but do not cure it)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black-box – transparent methods like trees lose transparency when ensembled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62000" y="558475"/>
            <a:ext cx="84084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Persuasion (uplift) modeling</a:t>
            </a:r>
            <a:endParaRPr b="0" i="0" sz="400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</a:rPr>
              <a:t>Real-world problems often require more than one method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33950" y="2162350"/>
            <a:ext cx="84645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Example: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streaming service wants to offer recommendations, but there are two different users on a single account, same location.  Solution is two-</a:t>
            </a:r>
            <a:r>
              <a:rPr lang="en-US" sz="2200">
                <a:solidFill>
                  <a:schemeClr val="dk1"/>
                </a:solidFill>
              </a:rPr>
              <a:t>stage:  (a)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 watched videos into 2 clusters, an</a:t>
            </a:r>
            <a:r>
              <a:rPr lang="en-US" sz="2200">
                <a:solidFill>
                  <a:schemeClr val="dk1"/>
                </a:solidFill>
              </a:rPr>
              <a:t>d (b)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classify new shopping activity into one of the clusters.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Uplift Models:  Combine A-B testing with predictive modeling.  In marketing, the response for the A-B test might be “purchase or no purchase.”  For political message test, there might be a pre-test and post-test survey, and response might be “opinion shifted favorably or unfavorably.” 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</a:t>
            </a:r>
            <a:endParaRPr b="0" i="0" sz="400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2400"/>
              <a:t>Which message should go to which targets?</a:t>
            </a:r>
            <a:endParaRPr sz="2400"/>
          </a:p>
        </p:txBody>
      </p:sp>
      <p:sp>
        <p:nvSpPr>
          <p:cNvPr id="158" name="Google Shape;158;p23"/>
          <p:cNvSpPr txBox="1"/>
          <p:nvPr/>
        </p:nvSpPr>
        <p:spPr>
          <a:xfrm>
            <a:off x="381000" y="17526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starts with an A-B test of two treatments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marketing, might be message A versus message B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political campaigns, might be A versus B, or message versus no message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hoto of person coming out of voting booth" id="159" name="Google Shape;159;p23" title="photo of person coming out of voting booth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4226125"/>
            <a:ext cx="3378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</a:t>
            </a:r>
            <a:endParaRPr b="0" i="0" sz="320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2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/>
              <a:t>olitical messaging, A versus B</a:t>
            </a:r>
            <a:endParaRPr sz="2400"/>
          </a:p>
        </p:txBody>
      </p:sp>
      <p:sp>
        <p:nvSpPr>
          <p:cNvPr id="165" name="Google Shape;165;p24"/>
          <p:cNvSpPr txBox="1"/>
          <p:nvPr/>
        </p:nvSpPr>
        <p:spPr>
          <a:xfrm>
            <a:off x="360475" y="1600200"/>
            <a:ext cx="82296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voter you have two variables – response (0/1), and which message they got (A/B).  The response might be a su</a:t>
            </a:r>
            <a:endParaRPr/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1024375" y="33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{9FF44E72-D48D-4A51-B4D1-1B43D21A8E41}</a:tableStyleId>
              </a:tblPr>
              <a:tblGrid>
                <a:gridCol w="2413000"/>
                <a:gridCol w="2413000"/>
                <a:gridCol w="2413000"/>
              </a:tblGrid>
              <a:tr h="37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Voter #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Message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81000" y="1752600"/>
            <a:ext cx="8229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add demographic, marketing, and voting history info for each voter in sample.  Demographic and marketing info can be purchased.  Voter histo</a:t>
            </a:r>
            <a:r>
              <a:rPr lang="en-US" sz="2400">
                <a:solidFill>
                  <a:schemeClr val="dk1"/>
                </a:solidFill>
              </a:rPr>
              <a:t>ry (did they vote) is public.</a:t>
            </a:r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1003825" y="36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{9FF44E72-D48D-4A51-B4D1-1B43D21A8E41}</a:tableStyleId>
              </a:tblPr>
              <a:tblGrid>
                <a:gridCol w="1034150"/>
                <a:gridCol w="1085475"/>
                <a:gridCol w="982825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Voter 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Newspaper sub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Primary voter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General voter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81000" y="17526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Now consider the “message” variable a predictor, along with demographic and marketing info. 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a classification model (0/1 – respond or not), with all predictor variables, including which message was sent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model for all voters twice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original data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message predictor reversed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81000" y="17526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now have two propensity scores for each voter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as if they got message A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as if they got message B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Propensity for favorable response with B minus propensity with A is the uplift for B over 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marketing to “microtarget” different marketing messages appropriately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political campaigns, often used to determine which is better: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 message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no message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Combine?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82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of methods often predicts more accurately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Business goal may require multiple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914400" y="152400"/>
            <a:ext cx="77724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code in </a:t>
            </a:r>
            <a:r>
              <a:rPr lang="en-US"/>
              <a:t>Python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2400"/>
              <a:t>Using Random Forest, voter persuasion data</a:t>
            </a:r>
            <a:endParaRPr sz="2400"/>
          </a:p>
        </p:txBody>
      </p:sp>
      <p:sp>
        <p:nvSpPr>
          <p:cNvPr id="191" name="Google Shape;191;p28"/>
          <p:cNvSpPr txBox="1"/>
          <p:nvPr/>
        </p:nvSpPr>
        <p:spPr>
          <a:xfrm>
            <a:off x="482525" y="1663175"/>
            <a:ext cx="80901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voter_df = pd.read_csv('Voter-Persuasion.csv')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Preprocess data frame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predictors = ['AGE', 'NH_WHITE', 'COMM_PT', 'H_F1', 'REG_DAYS',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'PR_PELIG', 'E_PELIG', 'POLITICALC', 'MESSAGE_A']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outcome = 'MOVED_AD'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classes = list(voter_df.MOVED_AD.unique())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 = voter_df[predictors]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y = voter_df[outcome]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test_size=0.40, random_state=1)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914400" y="152400"/>
            <a:ext cx="7772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code in </a:t>
            </a:r>
            <a:r>
              <a:rPr lang="en-US"/>
              <a:t>Python, cont.</a:t>
            </a:r>
            <a:endParaRPr sz="2400"/>
          </a:p>
        </p:txBody>
      </p:sp>
      <p:sp>
        <p:nvSpPr>
          <p:cNvPr id="197" name="Google Shape;197;p29"/>
          <p:cNvSpPr txBox="1"/>
          <p:nvPr/>
        </p:nvSpPr>
        <p:spPr>
          <a:xfrm>
            <a:off x="359325" y="1391750"/>
            <a:ext cx="8582700" cy="4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Train a random forest classifier using the training set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rfModel = RandomForestClassifier(n_estimators=100, random_state=1)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rfModel.fit(X_train, y_train)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Calculating the uplift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uplift_df = X_valid.copy() # Make copy to allow modifying data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uplift_df.MESSAGE_A = 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predTreatment = rfModel.predict_proba(uplift_df)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uplift_df.MESSAGE_A = 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predControl = rfModel.predict_proba(uplift_df)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upliftResult_df = pd.DataFrame({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'probMessage': predTreatment[:,1],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'probNoMessage': predControl[:,1],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'uplift': predTreatment[:,1] - predControl[:,1],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}, index=uplift_df.index)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08000" y="457200"/>
            <a:ext cx="8664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Predictions for Voter Data</a:t>
            </a:r>
            <a:endParaRPr b="0" i="0" sz="400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2000"/>
              <a:t>Propensities for favorable opinion movement with and without message</a:t>
            </a:r>
            <a:endParaRPr sz="2000"/>
          </a:p>
        </p:txBody>
      </p:sp>
      <p:sp>
        <p:nvSpPr>
          <p:cNvPr id="203" name="Google Shape;203;p30"/>
          <p:cNvSpPr txBox="1"/>
          <p:nvPr/>
        </p:nvSpPr>
        <p:spPr>
          <a:xfrm>
            <a:off x="381000" y="1988725"/>
            <a:ext cx="8229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upliftResult_df.head()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probMessage probNoMessage    uplift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9953          0.77       0.62            0.15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3850          0.39       0.39            0.00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4962          0.20       0.14            0.06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3886          0.86       0.62            0.24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5437          0.10       0.28           -0.18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Ox Contest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“The Wisdom of Crowds”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533400" y="1752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Francis Galton, famous statistician, saw a county fair contest to judge the weight of an ox.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guesses were all over the map, but the </a:t>
            </a:r>
            <a:r>
              <a:rPr b="0" i="0" lang="en-US" sz="2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them all was within 1% of the ox’s true weight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more, see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Wisdom of Crowds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by James Surowiecki</a:t>
            </a:r>
            <a:endParaRPr/>
          </a:p>
        </p:txBody>
      </p:sp>
      <p:pic>
        <p:nvPicPr>
          <p:cNvPr descr="photo of ox" id="82" name="Google Shape;82;p11" title="ox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4724400"/>
            <a:ext cx="26336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methods for classification and prediction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an ensemble approach, multiple methods are used initially, and predictions/classifications tabulated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numeric value?  Take the average of the values predicted by the various methods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class?  Take a majority vote of the classes predicted by the various methods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propensity?  Take the average of the propensities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an ensemble make more accurate predictions?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key is reducing the variance in predictions.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methods will produce predictions that have errors, some positive and some negative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prediction methods are unbiased, on balance, errors tend to cancel each other out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average of multiple predictions takes advantage of this canceling out and, most of the time, is more accurate than individual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066800" y="1600200"/>
            <a:ext cx="7315200" cy="237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Popular forms of ensembles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often applied to trees</a:t>
            </a:r>
            <a:b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(= bootstrap aggregating)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31200" y="1752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“multiplier” effect in bagging comes from multiple bootstrap samples, rather than multiple methods.  Bootstrapping is to take resamples, with replacement, from the original data.</a:t>
            </a:r>
            <a:endParaRPr sz="2400"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hoto of man pulling at his own bootstraps" id="107" name="Google Shape;107;p15" title="photo bootstrap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733800"/>
            <a:ext cx="28067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533400" y="3505200"/>
            <a:ext cx="46482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Generate multiple bootstrap resamples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algorithm on each and produce scores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those scores (or take majority vote)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Iteratively focus attention on the records that are misclassified, or where error is greatest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43000" y="3048000"/>
            <a:ext cx="67056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data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Resample records with highest weights to misclassified or highest errors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new sample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Repeat steps 2-3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</a:t>
            </a:r>
            <a:r>
              <a:rPr lang="en-US"/>
              <a:t>Python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/>
              <a:t>import needed functionality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51250" y="2272975"/>
            <a:ext cx="7734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sklearn.tree import DecisionTreeClassifier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AdaBoostClassifier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BaggingClassifier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sklearn.ensemble import RandomForestClassifier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dmba import classificationSummary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