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57"/>
  </p:notesMasterIdLst>
  <p:handoutMasterIdLst>
    <p:handoutMasterId r:id="rId58"/>
  </p:handoutMasterIdLst>
  <p:sldIdLst>
    <p:sldId id="323" r:id="rId3"/>
    <p:sldId id="285" r:id="rId4"/>
    <p:sldId id="291" r:id="rId5"/>
    <p:sldId id="292" r:id="rId6"/>
    <p:sldId id="295" r:id="rId7"/>
    <p:sldId id="296" r:id="rId8"/>
    <p:sldId id="298" r:id="rId9"/>
    <p:sldId id="297" r:id="rId10"/>
    <p:sldId id="299" r:id="rId11"/>
    <p:sldId id="300" r:id="rId12"/>
    <p:sldId id="301" r:id="rId13"/>
    <p:sldId id="293" r:id="rId14"/>
    <p:sldId id="294" r:id="rId15"/>
    <p:sldId id="302" r:id="rId16"/>
    <p:sldId id="303" r:id="rId17"/>
    <p:sldId id="304" r:id="rId18"/>
    <p:sldId id="305" r:id="rId19"/>
    <p:sldId id="306" r:id="rId20"/>
    <p:sldId id="310" r:id="rId21"/>
    <p:sldId id="311" r:id="rId22"/>
    <p:sldId id="313" r:id="rId23"/>
    <p:sldId id="314" r:id="rId24"/>
    <p:sldId id="316" r:id="rId25"/>
    <p:sldId id="315" r:id="rId26"/>
    <p:sldId id="317" r:id="rId27"/>
    <p:sldId id="318" r:id="rId28"/>
    <p:sldId id="320" r:id="rId29"/>
    <p:sldId id="322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37" r:id="rId44"/>
    <p:sldId id="338" r:id="rId45"/>
    <p:sldId id="307" r:id="rId46"/>
    <p:sldId id="308" r:id="rId47"/>
    <p:sldId id="339" r:id="rId48"/>
    <p:sldId id="340" r:id="rId49"/>
    <p:sldId id="341" r:id="rId50"/>
    <p:sldId id="342" r:id="rId51"/>
    <p:sldId id="282" r:id="rId52"/>
    <p:sldId id="343" r:id="rId53"/>
    <p:sldId id="284" r:id="rId54"/>
    <p:sldId id="344" r:id="rId55"/>
    <p:sldId id="286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060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93B26-DCD9-FE4F-9FE4-30F434F2E0A0}" type="datetimeFigureOut">
              <a:rPr lang="en-US" smtClean="0"/>
              <a:pPr/>
              <a:t>11/22/2020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E2953-BF70-B04A-AAF4-4A6BE5C2BF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983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98828-B440-F849-A996-B43452500FD5}" type="datetimeFigureOut">
              <a:rPr lang="en-US" smtClean="0"/>
              <a:pPr/>
              <a:t>11/22/2020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50056-55B1-0749-B59A-9768440B4F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14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09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09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184C-EF48-0B46-A9DF-58ECA10D5B66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3804-19A2-0543-A939-317DBBE4D2B5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6F72-F781-5647-99C9-B1A14BD22BAC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B7E5-E5E8-454F-9FF1-E74A3ED31BF0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B7E5-E5E8-454F-9FF1-E74A3ED31BF0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B7E5-E5E8-454F-9FF1-E74A3ED31BF0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B7E5-E5E8-454F-9FF1-E74A3ED31BF0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B7E5-E5E8-454F-9FF1-E74A3ED31BF0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B7E5-E5E8-454F-9FF1-E74A3ED31BF0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B7E5-E5E8-454F-9FF1-E74A3ED31BF0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B7E5-E5E8-454F-9FF1-E74A3ED31BF0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D3D6-B88D-144A-B948-1F45B4585621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B7E5-E5E8-454F-9FF1-E74A3ED31BF0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B7E5-E5E8-454F-9FF1-E74A3ED31BF0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B7E5-E5E8-454F-9FF1-E74A3ED31BF0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0C19-2B06-384B-A5E1-EF5A9FA7B593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9FB7A-1C47-BC4B-AE96-AFF1885DDEF1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4CD-22D8-0347-B740-0C9846931AB0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AFC14-B1C6-9447-9B23-422C37473F79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0CFB8-0DE8-964E-AEA0-F4C701634ACB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17B8-CB8E-A94F-B9B6-1390ECB3988E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DEA3-8AB0-D44F-A0CE-A0AC5C314ACF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54FB7E5-E5E8-454F-9FF1-E74A3ED31BF0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FB7E5-E5E8-454F-9FF1-E74A3ED31BF0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IOM 530: Intro. to Statistical Learning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6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3.e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5.e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7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2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`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Schulich Ranked #1 in the World in Responsible Business | Schulich ...">
            <a:extLst>
              <a:ext uri="{FF2B5EF4-FFF2-40B4-BE49-F238E27FC236}">
                <a16:creationId xmlns:a16="http://schemas.microsoft.com/office/drawing/2014/main" id="{FA2420F6-0650-44C4-AEB4-93E5197E3D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35" b="10533"/>
          <a:stretch/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412221-2377-46BB-B404-16E9D251CB89}"/>
              </a:ext>
            </a:extLst>
          </p:cNvPr>
          <p:cNvSpPr txBox="1"/>
          <p:nvPr/>
        </p:nvSpPr>
        <p:spPr>
          <a:xfrm>
            <a:off x="527167" y="6622534"/>
            <a:ext cx="34273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b="1" kern="1200" spc="8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Science 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9118DD-4C78-4EA9-8882-D43C4745C99C}"/>
              </a:ext>
            </a:extLst>
          </p:cNvPr>
          <p:cNvSpPr txBox="1"/>
          <p:nvPr/>
        </p:nvSpPr>
        <p:spPr>
          <a:xfrm>
            <a:off x="527171" y="6447134"/>
            <a:ext cx="41340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b="1" kern="1200" spc="8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SCHULICH SCHOOL OF BUSINESS | MBAN 6110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AD0968-CE62-429D-8BC1-51C0E7677A97}"/>
              </a:ext>
            </a:extLst>
          </p:cNvPr>
          <p:cNvSpPr txBox="1"/>
          <p:nvPr/>
        </p:nvSpPr>
        <p:spPr>
          <a:xfrm>
            <a:off x="7455641" y="6554856"/>
            <a:ext cx="16883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kern="1200" spc="8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C3147F-EC15-4D55-86D0-B44821DE72F3}"/>
              </a:ext>
            </a:extLst>
          </p:cNvPr>
          <p:cNvSpPr txBox="1"/>
          <p:nvPr/>
        </p:nvSpPr>
        <p:spPr>
          <a:xfrm>
            <a:off x="7156821" y="6339412"/>
            <a:ext cx="16883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kern="1200" spc="8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1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189BF30-34C5-40E4-AF2C-D2A5F88234BD}"/>
              </a:ext>
            </a:extLst>
          </p:cNvPr>
          <p:cNvSpPr>
            <a:spLocks noGrp="1"/>
          </p:cNvSpPr>
          <p:nvPr/>
        </p:nvSpPr>
        <p:spPr>
          <a:xfrm>
            <a:off x="431898" y="189702"/>
            <a:ext cx="6064153" cy="3448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VAG Rounded Std" panose="020F0402020204020204" pitchFamily="34" charset="0"/>
                <a:ea typeface="+mn-ea"/>
                <a:cs typeface="Segoe UI Semilight" panose="020B04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Schulich School of Business MBAN</a:t>
            </a:r>
            <a:r>
              <a:rPr lang="en-US" baseline="0" dirty="0"/>
              <a:t> 6110</a:t>
            </a:r>
            <a:endParaRPr lang="en-CA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BA2F700-44E5-48FC-8162-CB5BDD8696EF}"/>
              </a:ext>
            </a:extLst>
          </p:cNvPr>
          <p:cNvSpPr>
            <a:spLocks noGrp="1"/>
          </p:cNvSpPr>
          <p:nvPr/>
        </p:nvSpPr>
        <p:spPr>
          <a:xfrm>
            <a:off x="431898" y="1468390"/>
            <a:ext cx="6133093" cy="2664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VAG Rounded Std" panose="020F0402020204020204" pitchFamily="34" charset="0"/>
                <a:ea typeface="+mn-ea"/>
                <a:cs typeface="Segoe UI Semilight" panose="020B0402040204020203" pitchFamily="34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800" kern="1200" dirty="0">
                <a:solidFill>
                  <a:schemeClr val="bg1"/>
                </a:solidFill>
                <a:latin typeface="VAG Rounded Std" panose="020F0402020204020204" pitchFamily="34" charset="0"/>
                <a:ea typeface="+mn-ea"/>
                <a:cs typeface="Segoe UI Semilight" panose="020B04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CA" sz="2000" dirty="0"/>
              <a:t>Instructor: Boris Garbuzov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GB" b="1" i="1" dirty="0">
                <a:latin typeface="Arial" panose="020B0604020202020204" pitchFamily="34" charset="0"/>
              </a:rPr>
              <a:t>MBAN</a:t>
            </a:r>
            <a:r>
              <a:rPr lang="en-GB" sz="1800" b="1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6110</a:t>
            </a:r>
            <a:endParaRPr lang="en-CA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1600" dirty="0"/>
              <a:t>Fall  2020</a:t>
            </a:r>
            <a:endParaRPr lang="en-CA" sz="20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3FE05B6-862F-417B-8A2A-B1CC3B767C47}"/>
              </a:ext>
            </a:extLst>
          </p:cNvPr>
          <p:cNvSpPr>
            <a:spLocks noGrp="1"/>
          </p:cNvSpPr>
          <p:nvPr/>
        </p:nvSpPr>
        <p:spPr>
          <a:xfrm>
            <a:off x="431899" y="617816"/>
            <a:ext cx="6597552" cy="906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0" i="0" kern="1200">
                <a:solidFill>
                  <a:schemeClr val="bg1"/>
                </a:solidFill>
                <a:latin typeface="VAG Rounded Std" panose="020F0402020204020204" pitchFamily="34" charset="0"/>
                <a:ea typeface="+mn-ea"/>
                <a:cs typeface="Segoe UI Semilight" panose="020B04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Science I</a:t>
            </a:r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C3147F-EC15-4D55-86D0-B44821DE72F3}"/>
              </a:ext>
            </a:extLst>
          </p:cNvPr>
          <p:cNvSpPr txBox="1"/>
          <p:nvPr/>
        </p:nvSpPr>
        <p:spPr>
          <a:xfrm>
            <a:off x="4433978" y="289784"/>
            <a:ext cx="3567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kern="1200" spc="8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</a:t>
            </a:r>
            <a:r>
              <a:rPr lang="en-US" sz="2000" b="1" kern="1200" spc="8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b="1" spc="8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Trees</a:t>
            </a:r>
            <a:endParaRPr lang="uk-UA" sz="2000" b="1" kern="1200" spc="8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en-US" sz="800" b="1" kern="1200" spc="80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Splitting the X Variable</a:t>
            </a:r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9" t="16002" r="9459" b="59784"/>
          <a:stretch>
            <a:fillRect/>
          </a:stretch>
        </p:blipFill>
        <p:spPr bwMode="auto">
          <a:xfrm>
            <a:off x="3429000" y="1222400"/>
            <a:ext cx="5562600" cy="541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39151" y="1752600"/>
            <a:ext cx="3266049" cy="437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AutoNum type="arabicPeriod"/>
            </a:pPr>
            <a:r>
              <a:rPr lang="en-US" sz="3200" dirty="0">
                <a:latin typeface="Times New Roman" pitchFamily="18" charset="0"/>
              </a:rPr>
              <a:t>First split on X</a:t>
            </a:r>
            <a:r>
              <a:rPr lang="en-US" sz="3200" baseline="-25000" dirty="0">
                <a:latin typeface="Times New Roman" pitchFamily="18" charset="0"/>
              </a:rPr>
              <a:t>1</a:t>
            </a:r>
            <a:r>
              <a:rPr lang="en-US" sz="3200" dirty="0">
                <a:latin typeface="Times New Roman" pitchFamily="18" charset="0"/>
              </a:rPr>
              <a:t>=t</a:t>
            </a:r>
            <a:r>
              <a:rPr lang="en-US" sz="3200" baseline="-25000" dirty="0">
                <a:latin typeface="Times New Roman" pitchFamily="18" charset="0"/>
              </a:rPr>
              <a:t>1</a:t>
            </a:r>
          </a:p>
          <a:p>
            <a:pPr marL="533400" indent="-5334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AutoNum type="arabicPeriod"/>
            </a:pPr>
            <a:r>
              <a:rPr lang="en-US" sz="3200" dirty="0">
                <a:latin typeface="Times New Roman" pitchFamily="18" charset="0"/>
              </a:rPr>
              <a:t>If X</a:t>
            </a:r>
            <a:r>
              <a:rPr lang="en-US" sz="3200" baseline="-25000" dirty="0">
                <a:latin typeface="Times New Roman" pitchFamily="18" charset="0"/>
              </a:rPr>
              <a:t>1</a:t>
            </a:r>
            <a:r>
              <a:rPr lang="en-US" sz="3200" dirty="0">
                <a:latin typeface="Times New Roman" pitchFamily="18" charset="0"/>
              </a:rPr>
              <a:t>&lt;t</a:t>
            </a:r>
            <a:r>
              <a:rPr lang="en-US" sz="3200" baseline="-25000" dirty="0">
                <a:latin typeface="Times New Roman" pitchFamily="18" charset="0"/>
              </a:rPr>
              <a:t>1</a:t>
            </a:r>
            <a:r>
              <a:rPr lang="en-US" sz="3200" dirty="0">
                <a:latin typeface="Times New Roman" pitchFamily="18" charset="0"/>
              </a:rPr>
              <a:t>, split on X</a:t>
            </a:r>
            <a:r>
              <a:rPr lang="en-US" sz="3200" baseline="-25000" dirty="0">
                <a:latin typeface="Times New Roman" pitchFamily="18" charset="0"/>
              </a:rPr>
              <a:t>2</a:t>
            </a:r>
            <a:r>
              <a:rPr lang="en-US" sz="3200" dirty="0">
                <a:latin typeface="Times New Roman" pitchFamily="18" charset="0"/>
              </a:rPr>
              <a:t>=t</a:t>
            </a:r>
            <a:r>
              <a:rPr lang="en-US" sz="3200" baseline="-25000" dirty="0">
                <a:latin typeface="Times New Roman" pitchFamily="18" charset="0"/>
              </a:rPr>
              <a:t>2</a:t>
            </a:r>
          </a:p>
          <a:p>
            <a:pPr marL="533400" indent="-5334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AutoNum type="arabicPeriod"/>
            </a:pPr>
            <a:r>
              <a:rPr lang="en-US" sz="3200" dirty="0">
                <a:latin typeface="Times New Roman" pitchFamily="18" charset="0"/>
              </a:rPr>
              <a:t>If X</a:t>
            </a:r>
            <a:r>
              <a:rPr lang="en-US" sz="3200" baseline="-25000" dirty="0">
                <a:latin typeface="Times New Roman" pitchFamily="18" charset="0"/>
              </a:rPr>
              <a:t>1</a:t>
            </a:r>
            <a:r>
              <a:rPr lang="en-US" sz="3200" dirty="0">
                <a:latin typeface="Times New Roman" pitchFamily="18" charset="0"/>
              </a:rPr>
              <a:t>&gt;t</a:t>
            </a:r>
            <a:r>
              <a:rPr lang="en-US" sz="3200" baseline="-25000" dirty="0">
                <a:latin typeface="Times New Roman" pitchFamily="18" charset="0"/>
              </a:rPr>
              <a:t>1</a:t>
            </a:r>
            <a:r>
              <a:rPr lang="en-US" sz="3200" dirty="0">
                <a:latin typeface="Times New Roman" pitchFamily="18" charset="0"/>
              </a:rPr>
              <a:t>, split on X</a:t>
            </a:r>
            <a:r>
              <a:rPr lang="en-US" sz="3200" baseline="-25000" dirty="0">
                <a:latin typeface="Times New Roman" pitchFamily="18" charset="0"/>
              </a:rPr>
              <a:t>1</a:t>
            </a:r>
            <a:r>
              <a:rPr lang="en-US" sz="3200" dirty="0">
                <a:latin typeface="Times New Roman" pitchFamily="18" charset="0"/>
              </a:rPr>
              <a:t>=t</a:t>
            </a:r>
            <a:r>
              <a:rPr lang="en-US" sz="3200" baseline="-25000" dirty="0">
                <a:latin typeface="Times New Roman" pitchFamily="18" charset="0"/>
              </a:rPr>
              <a:t>3</a:t>
            </a:r>
          </a:p>
          <a:p>
            <a:pPr marL="533400" indent="-5334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AutoNum type="arabicPeriod"/>
            </a:pPr>
            <a:r>
              <a:rPr lang="en-US" sz="3200" dirty="0">
                <a:latin typeface="Times New Roman" pitchFamily="18" charset="0"/>
              </a:rPr>
              <a:t>If X</a:t>
            </a:r>
            <a:r>
              <a:rPr lang="en-US" sz="3200" baseline="-25000" dirty="0">
                <a:latin typeface="Times New Roman" pitchFamily="18" charset="0"/>
              </a:rPr>
              <a:t>1</a:t>
            </a:r>
            <a:r>
              <a:rPr lang="en-US" sz="3200" dirty="0">
                <a:latin typeface="Times New Roman" pitchFamily="18" charset="0"/>
              </a:rPr>
              <a:t>&gt;t</a:t>
            </a:r>
            <a:r>
              <a:rPr lang="en-US" sz="3200" baseline="-25000" dirty="0">
                <a:latin typeface="Times New Roman" pitchFamily="18" charset="0"/>
              </a:rPr>
              <a:t>3</a:t>
            </a:r>
            <a:r>
              <a:rPr lang="en-US" sz="3200" dirty="0">
                <a:latin typeface="Times New Roman" pitchFamily="18" charset="0"/>
              </a:rPr>
              <a:t>, split on X</a:t>
            </a:r>
            <a:r>
              <a:rPr lang="en-US" sz="3200" baseline="-25000" dirty="0">
                <a:latin typeface="Times New Roman" pitchFamily="18" charset="0"/>
              </a:rPr>
              <a:t>2</a:t>
            </a:r>
            <a:r>
              <a:rPr lang="en-US" sz="3200" dirty="0">
                <a:latin typeface="Times New Roman" pitchFamily="18" charset="0"/>
              </a:rPr>
              <a:t>=t</a:t>
            </a:r>
            <a:r>
              <a:rPr lang="en-US" sz="3200" baseline="-25000" dirty="0">
                <a:latin typeface="Times New Roman" pitchFamily="18" charset="0"/>
              </a:rPr>
              <a:t>4</a:t>
            </a:r>
            <a:endParaRPr lang="en-US" sz="3200" dirty="0">
              <a:latin typeface="Times New Roman" pitchFamily="18" charset="0"/>
            </a:endParaRPr>
          </a:p>
          <a:p>
            <a:pPr marL="533400" indent="-5334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AutoNum type="arabicPeriod"/>
            </a:pPr>
            <a:endParaRPr lang="en-US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48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1" t="46321" r="46585" b="28522"/>
          <a:stretch>
            <a:fillRect/>
          </a:stretch>
        </p:blipFill>
        <p:spPr bwMode="auto">
          <a:xfrm>
            <a:off x="457200" y="864555"/>
            <a:ext cx="5073748" cy="4468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Splitting the X Variable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0" y="5092505"/>
            <a:ext cx="8947052" cy="17654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When we create partitions this way we can always represent them using a tree structure.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This provides a very simple way to explain the model to a non-expert i.e. your boss!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9" t="16002" r="9459" b="59784"/>
          <a:stretch>
            <a:fillRect/>
          </a:stretch>
        </p:blipFill>
        <p:spPr bwMode="auto">
          <a:xfrm>
            <a:off x="6248400" y="1911350"/>
            <a:ext cx="2438400" cy="237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2480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Example: Baseball Players’ Salaries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015" y="1041400"/>
            <a:ext cx="5162843" cy="4607560"/>
          </a:xfrm>
        </p:spPr>
        <p:txBody>
          <a:bodyPr>
            <a:noAutofit/>
          </a:bodyPr>
          <a:lstStyle/>
          <a:p>
            <a:r>
              <a:rPr lang="en-US" sz="2800" dirty="0"/>
              <a:t>The predicted Salary is the number in each leaf node. It is the </a:t>
            </a:r>
            <a:r>
              <a:rPr lang="en-US" sz="2800" u="sng" dirty="0"/>
              <a:t>mean</a:t>
            </a:r>
            <a:r>
              <a:rPr lang="en-US" sz="2800" dirty="0"/>
              <a:t> of the response for the observations that fall there </a:t>
            </a:r>
            <a:endParaRPr lang="en-US" sz="1200" dirty="0"/>
          </a:p>
          <a:p>
            <a:r>
              <a:rPr lang="en-US" sz="2800" dirty="0"/>
              <a:t>Note that Salary is measured in 1000s, and log-transformed</a:t>
            </a:r>
          </a:p>
          <a:p>
            <a:r>
              <a:rPr lang="en-US" sz="2800" dirty="0"/>
              <a:t>The predicted salary for a player who played in the league for more than 4.5 years and had less than 117.5 hits last year is</a:t>
            </a:r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527" y="1143000"/>
            <a:ext cx="4009473" cy="3604260"/>
          </a:xfrm>
          <a:prstGeom prst="rect">
            <a:avLst/>
          </a:prstGeom>
        </p:spPr>
      </p:pic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142641"/>
              </p:ext>
            </p:extLst>
          </p:nvPr>
        </p:nvGraphicFramePr>
        <p:xfrm>
          <a:off x="756920" y="5725160"/>
          <a:ext cx="3022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4" imgW="1499400" imgH="200880" progId="Equation.3">
                  <p:embed/>
                </p:oleObj>
              </mc:Choice>
              <mc:Fallback>
                <p:oleObj name="Equation" r:id="rId4" imgW="1499400" imgH="2008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920" y="5725160"/>
                        <a:ext cx="3022600" cy="431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9101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3999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Another way of visualizing the decision tree…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1" y="1524000"/>
            <a:ext cx="5949936" cy="440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050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Some Natural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71035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Where to split? i.e. how do we decide on what regions to use i.e. R</a:t>
            </a:r>
            <a:r>
              <a:rPr lang="en-US" baseline="-25000" dirty="0"/>
              <a:t>1</a:t>
            </a:r>
            <a:r>
              <a:rPr lang="en-US" dirty="0"/>
              <a:t>, R</a:t>
            </a:r>
            <a:r>
              <a:rPr lang="en-US" baseline="-25000" dirty="0"/>
              <a:t>2</a:t>
            </a:r>
            <a:r>
              <a:rPr lang="en-US" dirty="0"/>
              <a:t>,…,</a:t>
            </a:r>
            <a:r>
              <a:rPr lang="en-US" dirty="0" err="1"/>
              <a:t>R</a:t>
            </a:r>
            <a:r>
              <a:rPr lang="en-US" baseline="-25000" dirty="0" err="1"/>
              <a:t>k</a:t>
            </a:r>
            <a:r>
              <a:rPr lang="en-US" dirty="0"/>
              <a:t> or equivalently what tree structure should we use?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values should we use for 		    ?				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356685"/>
              </p:ext>
            </p:extLst>
          </p:nvPr>
        </p:nvGraphicFramePr>
        <p:xfrm>
          <a:off x="6375400" y="3728720"/>
          <a:ext cx="1447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Equation" r:id="rId3" imgW="723586" imgH="253890" progId="Equation.3">
                  <p:embed/>
                </p:oleObj>
              </mc:Choice>
              <mc:Fallback>
                <p:oleObj name="Equation" r:id="rId3" imgW="723586" imgH="25389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5400" y="3728720"/>
                        <a:ext cx="1447800" cy="5080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4161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1. What values should we use for 		   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35702"/>
          </a:xfrm>
        </p:spPr>
        <p:txBody>
          <a:bodyPr/>
          <a:lstStyle/>
          <a:p>
            <a:r>
              <a:rPr lang="en-US" dirty="0"/>
              <a:t>Simple!</a:t>
            </a:r>
          </a:p>
          <a:p>
            <a:r>
              <a:rPr lang="en-US" dirty="0"/>
              <a:t>For region </a:t>
            </a:r>
            <a:r>
              <a:rPr lang="en-US" dirty="0" err="1"/>
              <a:t>R</a:t>
            </a:r>
            <a:r>
              <a:rPr lang="en-US" baseline="-25000" dirty="0" err="1"/>
              <a:t>j</a:t>
            </a:r>
            <a:r>
              <a:rPr lang="en-US" dirty="0"/>
              <a:t>, the best prediction is simply the average of all the responses from our training data that fell in region </a:t>
            </a:r>
            <a:r>
              <a:rPr lang="en-US" dirty="0" err="1"/>
              <a:t>R</a:t>
            </a:r>
            <a:r>
              <a:rPr lang="en-US" baseline="-25000" dirty="0" err="1"/>
              <a:t>j</a:t>
            </a:r>
            <a:r>
              <a:rPr lang="en-US" dirty="0"/>
              <a:t>.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533391"/>
              </p:ext>
            </p:extLst>
          </p:nvPr>
        </p:nvGraphicFramePr>
        <p:xfrm>
          <a:off x="6563360" y="538480"/>
          <a:ext cx="1447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Equation" r:id="rId3" imgW="723586" imgH="253890" progId="Equation.3">
                  <p:embed/>
                </p:oleObj>
              </mc:Choice>
              <mc:Fallback>
                <p:oleObj name="Equation" r:id="rId3" imgW="723586" imgH="25389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3360" y="538480"/>
                        <a:ext cx="1447800" cy="5080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4718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2. Where to Split?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223889"/>
            <a:ext cx="31242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We consider splitting into two regions, </a:t>
            </a:r>
            <a:r>
              <a:rPr lang="en-US" sz="2800" dirty="0" err="1"/>
              <a:t>X</a:t>
            </a:r>
            <a:r>
              <a:rPr lang="en-US" sz="2800" baseline="-25000" dirty="0" err="1"/>
              <a:t>j</a:t>
            </a:r>
            <a:r>
              <a:rPr lang="en-US" sz="2800" dirty="0"/>
              <a:t>&gt;s and </a:t>
            </a:r>
            <a:r>
              <a:rPr lang="en-US" sz="2800" dirty="0" err="1"/>
              <a:t>X</a:t>
            </a:r>
            <a:r>
              <a:rPr lang="en-US" sz="2800" baseline="-25000" dirty="0" err="1"/>
              <a:t>j</a:t>
            </a:r>
            <a:r>
              <a:rPr lang="en-US" sz="2800" dirty="0"/>
              <a:t>&lt;s for all possible values of s and j.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We then choose the s and j that results in the lowest MSE on the training data.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4270717" y="1223889"/>
          <a:ext cx="4085492" cy="4246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Bitmap Image" r:id="rId3" imgW="9142857" imgH="5714286" progId="PBrush">
                  <p:embed/>
                </p:oleObj>
              </mc:Choice>
              <mc:Fallback>
                <p:oleObj name="Bitmap Image" r:id="rId3" imgW="9142857" imgH="5714286" progId="PBrush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483" t="2000" r="55009" b="27333"/>
                      <a:stretch>
                        <a:fillRect/>
                      </a:stretch>
                    </p:blipFill>
                    <p:spPr bwMode="auto">
                      <a:xfrm>
                        <a:off x="4270717" y="1223889"/>
                        <a:ext cx="4085492" cy="4246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5493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Where to Split?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68811" y="829994"/>
            <a:ext cx="4262511" cy="480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/>
              <a:t>Here the optimal split was on X</a:t>
            </a:r>
            <a:r>
              <a:rPr lang="en-US" sz="2800" baseline="-25000" dirty="0"/>
              <a:t>1</a:t>
            </a:r>
            <a:r>
              <a:rPr lang="en-US" sz="2800" dirty="0"/>
              <a:t> at point t</a:t>
            </a:r>
            <a:r>
              <a:rPr lang="en-US" sz="2800" baseline="-25000" dirty="0"/>
              <a:t>1</a:t>
            </a:r>
            <a:r>
              <a:rPr lang="en-US" sz="2800" dirty="0"/>
              <a:t>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/>
              <a:t>Now we repeat the process looking for the next best split except that we must also consider whether to split the first region or the second region up.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/>
              <a:t>Again the criteria is smallest MSE.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474759"/>
              </p:ext>
            </p:extLst>
          </p:nvPr>
        </p:nvGraphicFramePr>
        <p:xfrm>
          <a:off x="4431323" y="1143000"/>
          <a:ext cx="4331677" cy="4459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Bitmap Image" r:id="rId3" imgW="9142857" imgH="5714286" progId="PBrush">
                  <p:embed/>
                </p:oleObj>
              </mc:Choice>
              <mc:Fallback>
                <p:oleObj name="Bitmap Image" r:id="rId3" imgW="9142857" imgH="5714286" progId="PBrush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501" t="2959" r="55571" b="28000"/>
                      <a:stretch>
                        <a:fillRect/>
                      </a:stretch>
                    </p:blipFill>
                    <p:spPr bwMode="auto">
                      <a:xfrm>
                        <a:off x="4431323" y="1143000"/>
                        <a:ext cx="4331677" cy="44590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991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613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Where to Split?</a:t>
            </a: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3967089" y="1447800"/>
          <a:ext cx="4845124" cy="4939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Bitmap Image" r:id="rId3" imgW="9142857" imgH="5714286" progId="PBrush">
                  <p:embed/>
                </p:oleObj>
              </mc:Choice>
              <mc:Fallback>
                <p:oleObj name="Bitmap Image" r:id="rId3" imgW="9142857" imgH="5714286" progId="PBrush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466" t="3334" r="55009" b="27333"/>
                      <a:stretch>
                        <a:fillRect/>
                      </a:stretch>
                    </p:blipFill>
                    <p:spPr bwMode="auto">
                      <a:xfrm>
                        <a:off x="3967089" y="1447800"/>
                        <a:ext cx="4845124" cy="4939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380999" y="1143000"/>
            <a:ext cx="3586089" cy="48006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Here the optimal split was the left region on X</a:t>
            </a:r>
            <a:r>
              <a:rPr lang="en-US" sz="2800" baseline="-25000" dirty="0"/>
              <a:t>2 </a:t>
            </a:r>
            <a:r>
              <a:rPr lang="en-US" sz="2800" dirty="0"/>
              <a:t>at point t</a:t>
            </a:r>
            <a:r>
              <a:rPr lang="en-US" sz="2800" baseline="-25000" dirty="0"/>
              <a:t>2</a:t>
            </a:r>
            <a:r>
              <a:rPr lang="en-US" sz="2800" dirty="0"/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This process continues until our regions have too few observations to continue e.g. all regions have 5 or fewer points.</a:t>
            </a:r>
          </a:p>
        </p:txBody>
      </p:sp>
    </p:spTree>
    <p:extLst>
      <p:ext uri="{BB962C8B-B14F-4D97-AF65-F5344CB8AC3E}">
        <p14:creationId xmlns:p14="http://schemas.microsoft.com/office/powerpoint/2010/main" val="2930593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0"/>
          </a:xfrm>
        </p:spPr>
        <p:txBody>
          <a:bodyPr>
            <a:normAutofit/>
          </a:bodyPr>
          <a:lstStyle/>
          <a:p>
            <a:r>
              <a:rPr lang="en-US" sz="4000" dirty="0"/>
              <a:t>Growing a Classification Tree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08000" y="836710"/>
            <a:ext cx="8178800" cy="5519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A classification tree is very similar to a regression tree except that we try to make a prediction for a categorical rather than continuous Y.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For each region (or node) we predict the most common category among the training data within that region.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The tree is grown (i.e. the splits are chosen) in exactly the same way as with a regression tree except that minimizing MSE no longer makes sense.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There are several possible different criteria to use such as the “</a:t>
            </a:r>
            <a:r>
              <a:rPr lang="en-US" sz="2800" dirty="0" err="1"/>
              <a:t>gini</a:t>
            </a:r>
            <a:r>
              <a:rPr lang="en-US" sz="2800" dirty="0"/>
              <a:t> index” and “cross-entropy” but the easiest one to think about is to minimize the error rate.</a:t>
            </a:r>
          </a:p>
        </p:txBody>
      </p:sp>
    </p:spTree>
    <p:extLst>
      <p:ext uri="{BB962C8B-B14F-4D97-AF65-F5344CB8AC3E}">
        <p14:creationId xmlns:p14="http://schemas.microsoft.com/office/powerpoint/2010/main" val="2051740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3284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Basics of Decision Trees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Regression Trees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Classification Trees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Pruning Trees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Trees vs. Linear Models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Advantages and Disadvantages of Trees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Ensembles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Bagging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Random forests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475722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953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Example: Orange Juice Preference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0" t="9082" b="11201"/>
          <a:stretch>
            <a:fillRect/>
          </a:stretch>
        </p:blipFill>
        <p:spPr bwMode="auto">
          <a:xfrm>
            <a:off x="762000" y="1016794"/>
            <a:ext cx="8153400" cy="50434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705600" y="2209800"/>
            <a:ext cx="1828800" cy="132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Training Error Rate = 14.75%</a:t>
            </a:r>
          </a:p>
          <a:p>
            <a:pPr>
              <a:spcBef>
                <a:spcPct val="50000"/>
              </a:spcBef>
            </a:pPr>
            <a:r>
              <a:rPr lang="en-US" dirty="0"/>
              <a:t>Test Error             Rate = 23.6%</a:t>
            </a:r>
          </a:p>
        </p:txBody>
      </p:sp>
    </p:spTree>
    <p:extLst>
      <p:ext uri="{BB962C8B-B14F-4D97-AF65-F5344CB8AC3E}">
        <p14:creationId xmlns:p14="http://schemas.microsoft.com/office/powerpoint/2010/main" val="2367566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Improving Tree Accuracy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417638"/>
            <a:ext cx="8001000" cy="4379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A large tree (i.e. one with many terminal nodes) may tend to over fit the training data in a similar way to neural networks without a weight decay.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Generally, we can improve accuracy by “pruning” the tree i.e. cutting off some of the terminal nodes.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How do we know how far back to prune the tree? We use </a:t>
            </a:r>
            <a:r>
              <a:rPr lang="en-US" sz="2800" b="1" u="sng" dirty="0"/>
              <a:t>cross validation </a:t>
            </a:r>
            <a:r>
              <a:rPr lang="en-US" sz="2800" dirty="0"/>
              <a:t>to see which tree has the lowest error rate. </a:t>
            </a:r>
          </a:p>
        </p:txBody>
      </p:sp>
    </p:spTree>
    <p:extLst>
      <p:ext uri="{BB962C8B-B14F-4D97-AF65-F5344CB8AC3E}">
        <p14:creationId xmlns:p14="http://schemas.microsoft.com/office/powerpoint/2010/main" val="477429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Example: Baseball Players’ Salaries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7853680" cy="1397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minimum cross validation error occurs at a tree size of 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439" y="2443480"/>
            <a:ext cx="6360161" cy="441452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3698240" y="2443480"/>
            <a:ext cx="0" cy="3997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07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Example: Baseball Players’ Salaries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80" y="1417638"/>
            <a:ext cx="7548880" cy="478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258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Example: Baseball Players’ Salaries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3936999" cy="49326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Cross Validation indicated that the minimum MSE is when the tree size is three (i.e. the number of leaf nodes is 3)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199" y="2044700"/>
            <a:ext cx="4009473" cy="360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857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Example: Orange Juice Preference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2" t="8241" r="4366" b="12138"/>
          <a:stretch>
            <a:fillRect/>
          </a:stretch>
        </p:blipFill>
        <p:spPr bwMode="auto">
          <a:xfrm>
            <a:off x="3155853" y="2784475"/>
            <a:ext cx="5791200" cy="35083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0" t="9082" b="11201"/>
          <a:stretch>
            <a:fillRect/>
          </a:stretch>
        </p:blipFill>
        <p:spPr bwMode="auto">
          <a:xfrm>
            <a:off x="304800" y="1905000"/>
            <a:ext cx="3810000" cy="2211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28600" y="4538663"/>
            <a:ext cx="2362200" cy="132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Full Tree Training Error Rate = 14.75%</a:t>
            </a:r>
          </a:p>
          <a:p>
            <a:pPr>
              <a:spcBef>
                <a:spcPct val="50000"/>
              </a:spcBef>
            </a:pPr>
            <a:r>
              <a:rPr lang="en-US" dirty="0"/>
              <a:t>Full Tree Test Error Rate = 23.6%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008880" y="1600200"/>
            <a:ext cx="352552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Pruned Tree</a:t>
            </a:r>
          </a:p>
          <a:p>
            <a:pPr>
              <a:spcBef>
                <a:spcPct val="50000"/>
              </a:spcBef>
            </a:pPr>
            <a:r>
              <a:rPr lang="en-US" dirty="0"/>
              <a:t>CV Tree Error Rate = 22.5%</a:t>
            </a:r>
          </a:p>
        </p:txBody>
      </p:sp>
    </p:spTree>
    <p:extLst>
      <p:ext uri="{BB962C8B-B14F-4D97-AF65-F5344CB8AC3E}">
        <p14:creationId xmlns:p14="http://schemas.microsoft.com/office/powerpoint/2010/main" val="440301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Trees vs. Linear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model is better?</a:t>
            </a:r>
          </a:p>
          <a:p>
            <a:pPr lvl="1"/>
            <a:r>
              <a:rPr lang="en-US" dirty="0"/>
              <a:t>If the relationship between the predictors and response is linear, then classical linear models such as linear regression would outperform regression trees</a:t>
            </a:r>
          </a:p>
          <a:p>
            <a:pPr lvl="1"/>
            <a:r>
              <a:rPr lang="en-US" dirty="0"/>
              <a:t>On the other hand, if the relationship between the predictors is non-linear, then decision trees would outperform classical approaches</a:t>
            </a:r>
          </a:p>
        </p:txBody>
      </p:sp>
    </p:spTree>
    <p:extLst>
      <p:ext uri="{BB962C8B-B14F-4D97-AF65-F5344CB8AC3E}">
        <p14:creationId xmlns:p14="http://schemas.microsoft.com/office/powerpoint/2010/main" val="4294074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Trees vs. Linear Model: Classification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240215" cy="4876800"/>
          </a:xfrm>
        </p:spPr>
        <p:txBody>
          <a:bodyPr>
            <a:noAutofit/>
          </a:bodyPr>
          <a:lstStyle/>
          <a:p>
            <a:r>
              <a:rPr lang="en-US" sz="2800" dirty="0"/>
              <a:t>Top row: the true decision boundary is linear</a:t>
            </a:r>
          </a:p>
          <a:p>
            <a:pPr lvl="1"/>
            <a:r>
              <a:rPr lang="en-US" dirty="0"/>
              <a:t>Left: linear model (good)</a:t>
            </a:r>
          </a:p>
          <a:p>
            <a:pPr lvl="1"/>
            <a:r>
              <a:rPr lang="en-US" dirty="0"/>
              <a:t>Right: decision tree </a:t>
            </a:r>
          </a:p>
          <a:p>
            <a:endParaRPr lang="en-US" sz="2800" dirty="0"/>
          </a:p>
          <a:p>
            <a:r>
              <a:rPr lang="en-US" sz="2800" dirty="0"/>
              <a:t>Bottom row: the true decision boundary is non-linear</a:t>
            </a:r>
          </a:p>
          <a:p>
            <a:pPr lvl="1"/>
            <a:r>
              <a:rPr lang="en-US" dirty="0"/>
              <a:t>Left: linear model </a:t>
            </a:r>
          </a:p>
          <a:p>
            <a:pPr lvl="1"/>
            <a:r>
              <a:rPr lang="en-US" dirty="0"/>
              <a:t>Right: decision tree (good)</a:t>
            </a:r>
          </a:p>
          <a:p>
            <a:pPr marL="274320" lvl="1" indent="0">
              <a:buNone/>
            </a:pPr>
            <a:endParaRPr lang="en-US" dirty="0"/>
          </a:p>
          <a:p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040" y="1925319"/>
            <a:ext cx="3870960" cy="376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254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Pros and Cons of 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6265"/>
            <a:ext cx="8229600" cy="5753686"/>
          </a:xfrm>
        </p:spPr>
        <p:txBody>
          <a:bodyPr>
            <a:noAutofit/>
          </a:bodyPr>
          <a:lstStyle/>
          <a:p>
            <a:r>
              <a:rPr lang="en-US" sz="2800" dirty="0"/>
              <a:t>Pros: </a:t>
            </a:r>
          </a:p>
          <a:p>
            <a:pPr lvl="1"/>
            <a:r>
              <a:rPr lang="en-US" dirty="0"/>
              <a:t>Trees are very easy to explain to people (probably even easier than linear regression)</a:t>
            </a:r>
          </a:p>
          <a:p>
            <a:pPr lvl="1"/>
            <a:r>
              <a:rPr lang="en-US" dirty="0"/>
              <a:t>Trees can be plotted graphically, and are easily interpreted even by non-expert</a:t>
            </a:r>
          </a:p>
          <a:p>
            <a:pPr lvl="1"/>
            <a:r>
              <a:rPr lang="en-US" dirty="0"/>
              <a:t>They work fine on both classification and regression problems</a:t>
            </a:r>
          </a:p>
          <a:p>
            <a:pPr lvl="1"/>
            <a:endParaRPr lang="en-US" dirty="0"/>
          </a:p>
          <a:p>
            <a:r>
              <a:rPr lang="en-US" sz="2800" dirty="0"/>
              <a:t>Cons:</a:t>
            </a:r>
          </a:p>
          <a:p>
            <a:pPr lvl="1"/>
            <a:r>
              <a:rPr lang="en-US" dirty="0"/>
              <a:t>Trees don’t have the same prediction accuracy as some of the more complicated approaches that we examine in this course</a:t>
            </a:r>
          </a:p>
        </p:txBody>
      </p:sp>
    </p:spTree>
    <p:extLst>
      <p:ext uri="{BB962C8B-B14F-4D97-AF65-F5344CB8AC3E}">
        <p14:creationId xmlns:p14="http://schemas.microsoft.com/office/powerpoint/2010/main" val="12397391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Bagging</a:t>
            </a:r>
          </a:p>
          <a:p>
            <a:pPr lvl="1">
              <a:buNone/>
            </a:pPr>
            <a:r>
              <a:rPr lang="en-US" dirty="0"/>
              <a:t>Bootstrapping</a:t>
            </a:r>
          </a:p>
          <a:p>
            <a:pPr lvl="1">
              <a:buNone/>
            </a:pPr>
            <a:r>
              <a:rPr lang="en-US" dirty="0"/>
              <a:t>Bagging for Regression Trees</a:t>
            </a:r>
          </a:p>
          <a:p>
            <a:pPr lvl="1">
              <a:buNone/>
            </a:pPr>
            <a:r>
              <a:rPr lang="en-US" dirty="0"/>
              <a:t>Bagging for Classification Trees</a:t>
            </a:r>
          </a:p>
          <a:p>
            <a:pPr lvl="1">
              <a:buNone/>
            </a:pPr>
            <a:r>
              <a:rPr lang="en-US" dirty="0"/>
              <a:t>Out-of-Bag Error Estimation</a:t>
            </a:r>
          </a:p>
          <a:p>
            <a:pPr lvl="1">
              <a:buNone/>
            </a:pPr>
            <a:r>
              <a:rPr lang="en-US" dirty="0"/>
              <a:t>Variable Importance: Relative Influence Plots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Random Forests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475722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83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Partitioning Up the Predictor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way to make predictions in a regression problem is to divide the predictor space (i.e. all the possible values for for 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,…,</a:t>
            </a:r>
            <a:r>
              <a:rPr lang="en-US" dirty="0" err="1"/>
              <a:t>X</a:t>
            </a:r>
            <a:r>
              <a:rPr lang="en-US" baseline="-25000" dirty="0" err="1"/>
              <a:t>p</a:t>
            </a:r>
            <a:r>
              <a:rPr lang="en-US" dirty="0"/>
              <a:t>) into distinct regions, say R</a:t>
            </a:r>
            <a:r>
              <a:rPr lang="en-US" baseline="-25000" dirty="0"/>
              <a:t>1</a:t>
            </a:r>
            <a:r>
              <a:rPr lang="en-US" dirty="0"/>
              <a:t>, R</a:t>
            </a:r>
            <a:r>
              <a:rPr lang="en-US" baseline="-25000" dirty="0"/>
              <a:t>2</a:t>
            </a:r>
            <a:r>
              <a:rPr lang="en-US" dirty="0"/>
              <a:t>,…,</a:t>
            </a:r>
            <a:r>
              <a:rPr lang="en-US" dirty="0" err="1"/>
              <a:t>R</a:t>
            </a:r>
            <a:r>
              <a:rPr lang="en-US" baseline="-25000" dirty="0" err="1"/>
              <a:t>k</a:t>
            </a:r>
            <a:endParaRPr lang="en-US" baseline="-25000" dirty="0"/>
          </a:p>
          <a:p>
            <a:endParaRPr lang="en-US" baseline="-25000" dirty="0"/>
          </a:p>
          <a:p>
            <a:endParaRPr lang="en-US" dirty="0"/>
          </a:p>
          <a:p>
            <a:r>
              <a:rPr lang="en-US" dirty="0"/>
              <a:t>Then for every X that falls in a particular region (say </a:t>
            </a:r>
            <a:r>
              <a:rPr lang="en-US" dirty="0" err="1"/>
              <a:t>R</a:t>
            </a:r>
            <a:r>
              <a:rPr lang="en-US" baseline="-25000" dirty="0" err="1"/>
              <a:t>j</a:t>
            </a:r>
            <a:r>
              <a:rPr lang="en-US" dirty="0"/>
              <a:t>) we make the same prediction,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142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Problem!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660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Decision trees discussed earlier suffer from </a:t>
            </a:r>
            <a:r>
              <a:rPr lang="en-US" u="sng" dirty="0"/>
              <a:t>high variance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If we randomly split the training data into 2 parts, and fit decision trees on both parts, the results could be quite different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We would like to have models with low variance</a:t>
            </a:r>
          </a:p>
          <a:p>
            <a:endParaRPr lang="en-US" dirty="0"/>
          </a:p>
          <a:p>
            <a:r>
              <a:rPr lang="en-US" dirty="0"/>
              <a:t>To solve this problem, we can use </a:t>
            </a:r>
            <a:r>
              <a:rPr lang="en-US" u="sng" dirty="0"/>
              <a:t>bagging</a:t>
            </a:r>
            <a:r>
              <a:rPr lang="en-US" dirty="0"/>
              <a:t> (</a:t>
            </a:r>
            <a:r>
              <a:rPr lang="en-US" b="1" i="1" u="sng" dirty="0"/>
              <a:t>b</a:t>
            </a:r>
            <a:r>
              <a:rPr lang="en-US" dirty="0"/>
              <a:t>ootstrap </a:t>
            </a:r>
            <a:r>
              <a:rPr lang="en-US" b="1" i="1" u="sng" dirty="0"/>
              <a:t>agg</a:t>
            </a:r>
            <a:r>
              <a:rPr lang="en-US" dirty="0"/>
              <a:t>regat</a:t>
            </a:r>
            <a:r>
              <a:rPr lang="en-US" b="1" i="1" u="sng" dirty="0"/>
              <a:t>ing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0916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Bootstrapping is simple!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050" y="956603"/>
            <a:ext cx="8686800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Resampling of the observed dataset (and of equal size to the observed dataset), each of which is obtained by random sampling with replacement from the original dataset.</a:t>
            </a:r>
          </a:p>
          <a:p>
            <a:pPr marL="0" indent="0">
              <a:spcBef>
                <a:spcPts val="0"/>
              </a:spcBef>
            </a:pPr>
            <a:endParaRPr lang="en-US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4206" y="2981325"/>
            <a:ext cx="4124325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68043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What is bagging?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50" y="104775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Bagging is an extremely powerful idea based on two things: </a:t>
            </a:r>
          </a:p>
          <a:p>
            <a:pPr lvl="1"/>
            <a:r>
              <a:rPr lang="en-US" dirty="0"/>
              <a:t>Averaging: reduces variance!</a:t>
            </a:r>
          </a:p>
          <a:p>
            <a:pPr lvl="1"/>
            <a:r>
              <a:rPr lang="en-US" dirty="0"/>
              <a:t>Bootstrapping: plenty of training datasets! </a:t>
            </a:r>
          </a:p>
          <a:p>
            <a:r>
              <a:rPr lang="en-US" dirty="0"/>
              <a:t>Why does averaging reduces variance?</a:t>
            </a:r>
          </a:p>
          <a:p>
            <a:pPr lvl="1"/>
            <a:r>
              <a:rPr lang="en-US" dirty="0"/>
              <a:t>Averaging a set of observations reduces variance. Recall that given a set of n independent observations Z</a:t>
            </a:r>
            <a:r>
              <a:rPr lang="en-US" baseline="-25000" dirty="0"/>
              <a:t>1</a:t>
            </a:r>
            <a:r>
              <a:rPr lang="en-US" dirty="0"/>
              <a:t>, …, Z</a:t>
            </a:r>
            <a:r>
              <a:rPr lang="en-US" baseline="-25000" dirty="0"/>
              <a:t>n</a:t>
            </a:r>
            <a:r>
              <a:rPr lang="en-US" dirty="0"/>
              <a:t>, each with variance    ,  the variance of the mean        of the observations is given by </a:t>
            </a:r>
          </a:p>
          <a:p>
            <a:pPr lvl="1"/>
            <a:endParaRPr lang="en-US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4489450" y="5573713"/>
          <a:ext cx="27146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0" name="Equation" r:id="rId3" imgW="100440" imgH="155160" progId="Equation.3">
                  <p:embed/>
                </p:oleObj>
              </mc:Choice>
              <mc:Fallback>
                <p:oleObj name="Equation" r:id="rId3" imgW="100440" imgH="155160" progId="Equation.3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9450" y="5573713"/>
                        <a:ext cx="271463" cy="3905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4419600" y="4724400"/>
          <a:ext cx="315120" cy="314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1" name="Equation" r:id="rId5" imgW="191880" imgH="191880" progId="Equation.3">
                  <p:embed/>
                </p:oleObj>
              </mc:Choice>
              <mc:Fallback>
                <p:oleObj name="Equation" r:id="rId5" imgW="191880" imgH="191880" progId="Equation.3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724400"/>
                        <a:ext cx="315120" cy="3140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2238375" y="4375150"/>
          <a:ext cx="176213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2" name="Equation" r:id="rId7" imgW="100440" imgH="155160" progId="Equation.3">
                  <p:embed/>
                </p:oleObj>
              </mc:Choice>
              <mc:Fallback>
                <p:oleObj name="Equation" r:id="rId7" imgW="100440" imgH="155160" progId="Equation.3">
                  <p:embed/>
                  <p:pic>
                    <p:nvPicPr>
                      <p:cNvPr id="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5" y="4375150"/>
                        <a:ext cx="176213" cy="255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2390775" y="4527550"/>
          <a:ext cx="176213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3" name="Equation" r:id="rId9" imgW="100440" imgH="155160" progId="Equation.3">
                  <p:embed/>
                </p:oleObj>
              </mc:Choice>
              <mc:Fallback>
                <p:oleObj name="Equation" r:id="rId9" imgW="100440" imgH="155160" progId="Equation.3">
                  <p:embed/>
                  <p:pic>
                    <p:nvPicPr>
                      <p:cNvPr id="1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5" y="4527550"/>
                        <a:ext cx="176213" cy="255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7215210" y="4315994"/>
          <a:ext cx="226599" cy="302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4" name="Equation" r:id="rId11" imgW="136800" imgH="191880" progId="Equation.3">
                  <p:embed/>
                </p:oleObj>
              </mc:Choice>
              <mc:Fallback>
                <p:oleObj name="Equation" r:id="rId11" imgW="136800" imgH="191880" progId="Equation.3">
                  <p:embed/>
                  <p:pic>
                    <p:nvPicPr>
                      <p:cNvPr id="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5210" y="4315994"/>
                        <a:ext cx="226599" cy="3024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/>
        </p:nvGraphicFramePr>
        <p:xfrm>
          <a:off x="2566988" y="5147871"/>
          <a:ext cx="442948" cy="425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5" name="Equation" r:id="rId13" imgW="319680" imgH="301680" progId="Equation.DSMT4">
                  <p:embed/>
                </p:oleObj>
              </mc:Choice>
              <mc:Fallback>
                <p:oleObj name="Equation" r:id="rId13" imgW="319680" imgH="301680" progId="Equation.DSMT4">
                  <p:embed/>
                  <p:pic>
                    <p:nvPicPr>
                      <p:cNvPr id="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5147871"/>
                        <a:ext cx="442948" cy="4258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5995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How does bagging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Generate B different bootstrapped training datasets</a:t>
            </a:r>
          </a:p>
          <a:p>
            <a:endParaRPr lang="en-US" dirty="0"/>
          </a:p>
          <a:p>
            <a:r>
              <a:rPr lang="en-US" dirty="0"/>
              <a:t>Train the statistical learning method on each of the B training datasets, and obtain the prediction </a:t>
            </a:r>
          </a:p>
          <a:p>
            <a:endParaRPr lang="en-US" dirty="0"/>
          </a:p>
          <a:p>
            <a:r>
              <a:rPr lang="en-US" dirty="0"/>
              <a:t>For prediction:</a:t>
            </a:r>
          </a:p>
          <a:p>
            <a:pPr lvl="1"/>
            <a:r>
              <a:rPr lang="en-US" dirty="0"/>
              <a:t>Regression: average all predictions from all B trees</a:t>
            </a:r>
          </a:p>
          <a:p>
            <a:pPr lvl="1"/>
            <a:r>
              <a:rPr lang="en-US" dirty="0"/>
              <a:t>Classification: majority vote among all B trees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6864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Bagging for Regression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Construct B regression trees using  B bootstrapped training datasets</a:t>
            </a:r>
          </a:p>
          <a:p>
            <a:r>
              <a:rPr lang="en-US" dirty="0"/>
              <a:t>Average the resulting predictions</a:t>
            </a:r>
          </a:p>
          <a:p>
            <a:endParaRPr lang="en-US" dirty="0"/>
          </a:p>
          <a:p>
            <a:r>
              <a:rPr lang="en-US" dirty="0"/>
              <a:t>Note: These trees are not pruned, so each individual tree has high variance but low bias. Averaging these trees reduces variance, and thus we end up lowering both variance and bias </a:t>
            </a:r>
            <a:r>
              <a:rPr lang="en-US" dirty="0">
                <a:sym typeface="Wingdings"/>
              </a:rPr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7820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Bagging for Classification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Construct B regression trees using  B bootstrapped training datasets</a:t>
            </a:r>
          </a:p>
          <a:p>
            <a:r>
              <a:rPr lang="en-US" dirty="0"/>
              <a:t>For prediction, there are two approaches: 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 dirty="0"/>
              <a:t>Record the class that each bootstrapped data set predicts and provide an overall prediction to the most commonly occurring one (majority vote).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 dirty="0"/>
              <a:t>If our classifier produces probability estimates we can just average the probabilities and then predict to the class with the highest probability.</a:t>
            </a:r>
          </a:p>
          <a:p>
            <a:r>
              <a:rPr lang="en-US" dirty="0"/>
              <a:t>Both methods work well. </a:t>
            </a:r>
          </a:p>
        </p:txBody>
      </p:sp>
    </p:spTree>
    <p:extLst>
      <p:ext uri="{BB962C8B-B14F-4D97-AF65-F5344CB8AC3E}">
        <p14:creationId xmlns:p14="http://schemas.microsoft.com/office/powerpoint/2010/main" val="13384944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9" t="21835" r="15790" b="37469"/>
          <a:stretch>
            <a:fillRect/>
          </a:stretch>
        </p:blipFill>
        <p:spPr bwMode="auto">
          <a:xfrm>
            <a:off x="4192172" y="900332"/>
            <a:ext cx="4951828" cy="44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0332"/>
          </a:xfrm>
        </p:spPr>
        <p:txBody>
          <a:bodyPr>
            <a:normAutofit/>
          </a:bodyPr>
          <a:lstStyle/>
          <a:p>
            <a:r>
              <a:rPr lang="en-US" sz="4000" dirty="0"/>
              <a:t>A Comparison of Error Rates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04799" y="661182"/>
            <a:ext cx="4070253" cy="5695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/>
              <a:t>Here the green line represents a simple majority vote approach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/>
              <a:t>The purple line corresponds to averaging the probability estimates.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/>
              <a:t>Both do far better than a single tree (dashed red) and get close to the Bayes error rate (dashed grey).</a:t>
            </a:r>
          </a:p>
        </p:txBody>
      </p:sp>
    </p:spTree>
    <p:extLst>
      <p:ext uri="{BB962C8B-B14F-4D97-AF65-F5344CB8AC3E}">
        <p14:creationId xmlns:p14="http://schemas.microsoft.com/office/powerpoint/2010/main" val="9268943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78913"/>
          </a:xfrm>
        </p:spPr>
        <p:txBody>
          <a:bodyPr>
            <a:normAutofit/>
          </a:bodyPr>
          <a:lstStyle/>
          <a:p>
            <a:r>
              <a:rPr lang="en-US" sz="4000" dirty="0"/>
              <a:t>Example 1: Housing Data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592264"/>
            <a:ext cx="3124200" cy="4768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The red line represents the test mean sum of squares using a single tree.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The black line corresponds to the bagging error rate 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74" r="3981"/>
          <a:stretch>
            <a:fillRect/>
          </a:stretch>
        </p:blipFill>
        <p:spPr bwMode="auto">
          <a:xfrm>
            <a:off x="3429000" y="1417638"/>
            <a:ext cx="5562600" cy="52657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44326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4000" dirty="0"/>
              <a:t>Example 2: Car Seat Data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74" r="3981"/>
          <a:stretch>
            <a:fillRect/>
          </a:stretch>
        </p:blipFill>
        <p:spPr bwMode="auto">
          <a:xfrm>
            <a:off x="3162300" y="633462"/>
            <a:ext cx="5715000" cy="54086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11015" y="914400"/>
            <a:ext cx="3065585" cy="4768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The red line represents the test error rate using a single tree.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The black line corresponds to the bagging error rate using majority vote while the blue line averages the probabilities.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latin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32404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Out-of-Bag Error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Since bootstrapping involves random selection of subsets of observations to build a training data set, then the remaining non-selected part could be the testing data.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On average, each bagged tree makes use of around 2/3 of the observations, so we end up having 1/3 of the observations used for testing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51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Regression Trees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105058"/>
            <a:ext cx="8229600" cy="4525963"/>
          </a:xfrm>
        </p:spPr>
        <p:txBody>
          <a:bodyPr/>
          <a:lstStyle/>
          <a:p>
            <a:r>
              <a:rPr lang="en-US" dirty="0"/>
              <a:t>Suppose for example we have two regions R</a:t>
            </a:r>
            <a:r>
              <a:rPr lang="en-US" baseline="-25000" dirty="0"/>
              <a:t>1</a:t>
            </a:r>
            <a:r>
              <a:rPr lang="en-US" dirty="0"/>
              <a:t> and R</a:t>
            </a:r>
            <a:r>
              <a:rPr lang="en-US" baseline="-25000" dirty="0"/>
              <a:t>2</a:t>
            </a:r>
            <a:r>
              <a:rPr lang="en-US" dirty="0"/>
              <a:t> with</a:t>
            </a:r>
          </a:p>
          <a:p>
            <a:endParaRPr lang="en-US" dirty="0"/>
          </a:p>
          <a:p>
            <a:r>
              <a:rPr lang="en-US" dirty="0"/>
              <a:t>Then for any value of X such that             we would predict 10, otherwise if            we would predict 20. </a:t>
            </a: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464555"/>
              </p:ext>
            </p:extLst>
          </p:nvPr>
        </p:nvGraphicFramePr>
        <p:xfrm>
          <a:off x="3048000" y="1600200"/>
          <a:ext cx="1879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" name="Equation" r:id="rId3" imgW="939392" imgH="241195" progId="Equation.3">
                  <p:embed/>
                </p:oleObj>
              </mc:Choice>
              <mc:Fallback>
                <p:oleObj name="Equation" r:id="rId3" imgW="939392" imgH="241195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600200"/>
                        <a:ext cx="1879600" cy="4826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1636845"/>
              </p:ext>
            </p:extLst>
          </p:nvPr>
        </p:nvGraphicFramePr>
        <p:xfrm>
          <a:off x="6380285" y="2743200"/>
          <a:ext cx="889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name="Equation" r:id="rId5" imgW="444114" imgH="215713" progId="Equation.3">
                  <p:embed/>
                </p:oleObj>
              </mc:Choice>
              <mc:Fallback>
                <p:oleObj name="Equation" r:id="rId5" imgW="444114" imgH="215713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0285" y="2743200"/>
                        <a:ext cx="889000" cy="431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321512"/>
              </p:ext>
            </p:extLst>
          </p:nvPr>
        </p:nvGraphicFramePr>
        <p:xfrm>
          <a:off x="5910385" y="3296920"/>
          <a:ext cx="93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" name="Equation" r:id="rId7" imgW="469696" imgH="215806" progId="Equation.3">
                  <p:embed/>
                </p:oleObj>
              </mc:Choice>
              <mc:Fallback>
                <p:oleObj name="Equation" r:id="rId7" imgW="469696" imgH="215806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0385" y="3296920"/>
                        <a:ext cx="939800" cy="431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52992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686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Variable Importance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219" y="1181686"/>
            <a:ext cx="8665698" cy="452596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/>
              <a:t>Bagging typically improves the accuracy over prediction using a single tree, but it is now hard to interpret the model!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/>
              <a:t>We have hundreds of trees, and it is no longer clear which variables are most important to the procedure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/>
              <a:t>Thus bagging improves prediction accuracy at the expense of interpretability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/>
              <a:t>But, we can still get an overall summary of the importance of each predictor using Relative Influence Plots</a:t>
            </a:r>
          </a:p>
        </p:txBody>
      </p:sp>
    </p:spTree>
    <p:extLst>
      <p:ext uri="{BB962C8B-B14F-4D97-AF65-F5344CB8AC3E}">
        <p14:creationId xmlns:p14="http://schemas.microsoft.com/office/powerpoint/2010/main" val="27153832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Relative Influence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286" y="1143000"/>
            <a:ext cx="8609428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How do we decide which variables are most useful in predicting the response?</a:t>
            </a:r>
          </a:p>
          <a:p>
            <a:pPr lvl="1"/>
            <a:r>
              <a:rPr lang="en-US" dirty="0"/>
              <a:t>We can compute something called relative influence plots.</a:t>
            </a:r>
          </a:p>
          <a:p>
            <a:pPr lvl="1"/>
            <a:r>
              <a:rPr lang="en-US" dirty="0"/>
              <a:t>These plots give a score for each variable. </a:t>
            </a:r>
          </a:p>
          <a:p>
            <a:pPr lvl="1"/>
            <a:r>
              <a:rPr lang="en-US" dirty="0"/>
              <a:t>These scores represents the decrease in MSE when splitting on a particular variable</a:t>
            </a:r>
          </a:p>
          <a:p>
            <a:pPr lvl="1"/>
            <a:r>
              <a:rPr lang="en-US" dirty="0"/>
              <a:t>A number close to zero indicates the variable is not important and could be dropped.</a:t>
            </a:r>
          </a:p>
          <a:p>
            <a:pPr lvl="1"/>
            <a:r>
              <a:rPr lang="en-US" dirty="0"/>
              <a:t>The larger the score the more influence the variable has.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7538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Example: Housing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948" y="815448"/>
            <a:ext cx="2668778" cy="5540902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/>
              <a:t>Median Income is by far the most important variable.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/>
              <a:t>Longitude, Latitude and Average occupancy are the next most important.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80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1" t="28925" r="9227" b="32980"/>
          <a:stretch>
            <a:fillRect/>
          </a:stretch>
        </p:blipFill>
        <p:spPr bwMode="auto">
          <a:xfrm>
            <a:off x="2865726" y="1958448"/>
            <a:ext cx="6019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86256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Random Forests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It is a very efficient statistical learning method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It builds on the idea of bagging, but it provides an improvement because it de-correlates the trees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How does it work?</a:t>
            </a:r>
          </a:p>
          <a:p>
            <a:pPr lvl="1"/>
            <a:r>
              <a:rPr lang="en-US" dirty="0"/>
              <a:t>Build a number of decision trees on bootstrapped training sample, but when building these trees, each time a split in a tree is considered, a random sample of </a:t>
            </a:r>
            <a:r>
              <a:rPr lang="en-US" i="1" dirty="0"/>
              <a:t>m</a:t>
            </a:r>
            <a:r>
              <a:rPr lang="en-US" dirty="0"/>
              <a:t> predictors is chosen as split candidates from the full set of </a:t>
            </a:r>
            <a:r>
              <a:rPr lang="en-US" i="1" dirty="0"/>
              <a:t>p</a:t>
            </a:r>
            <a:r>
              <a:rPr lang="en-US" dirty="0"/>
              <a:t> predictors (Usually	          )</a:t>
            </a:r>
          </a:p>
          <a:p>
            <a:pPr marL="274320" lvl="1" indent="0">
              <a:buNone/>
            </a:pPr>
            <a:r>
              <a:rPr lang="en-US" dirty="0"/>
              <a:t>	 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5424952" y="5144997"/>
          <a:ext cx="844550" cy="411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Equation" r:id="rId3" imgW="511920" imgH="237600" progId="Equation.3">
                  <p:embed/>
                </p:oleObj>
              </mc:Choice>
              <mc:Fallback>
                <p:oleObj name="Equation" r:id="rId3" imgW="511920" imgH="237600" progId="Equation.3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4952" y="5144997"/>
                        <a:ext cx="844550" cy="4117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44665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015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/>
              <a:t>Why are we considering a random sample of m predictors instead of all p predictors for splitting?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015" y="1600200"/>
            <a:ext cx="8475785" cy="452596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/>
              <a:t>	Suppose that we have a very strong predictor in the data set along with a number of other moderately strong predictor, then in the collection of bagged trees, most or all of them will use the very strong predictor for the first split!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/>
              <a:t>	All bagged trees will look similar. Hence all the predictions from the bagged trees will be highly correlated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/>
              <a:t>	Averaging many highly correlated quantities does not lead to a large variance reduction, and thus random forests “de-correlates” the bagged trees leading to more reduction in variance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738942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Random Forest with different values of “m”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03222"/>
            <a:ext cx="2734177" cy="5257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Notice when random forests are built using m = p, then this amounts simply to bagging.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399" y="1403222"/>
            <a:ext cx="5134803" cy="374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208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95" y="419050"/>
            <a:ext cx="9135611" cy="4269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Final practice. Qualitative.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00652" y="1314974"/>
                <a:ext cx="7942697" cy="3537454"/>
              </a:xfrm>
            </p:spPr>
            <p:txBody>
              <a:bodyPr/>
              <a:lstStyle/>
              <a:p>
                <a:r>
                  <a:rPr lang="en-CA" sz="2774" dirty="0">
                    <a:latin typeface="Georgia" panose="02040502050405020303" pitchFamily="18" charset="0"/>
                  </a:rPr>
                  <a:t>Consider a decision tree with one observation per leaf. What is its </a:t>
                </a:r>
                <a:r>
                  <a:rPr lang="en-CA" sz="2774" dirty="0" err="1">
                    <a:latin typeface="Georgia" panose="02040502050405020303" pitchFamily="18" charset="0"/>
                  </a:rPr>
                  <a:t>trainRSS</a:t>
                </a:r>
                <a:r>
                  <a:rPr lang="en-CA" sz="2774" dirty="0">
                    <a:latin typeface="Georgia" panose="02040502050405020303" pitchFamily="18" charset="0"/>
                  </a:rPr>
                  <a:t>?</a:t>
                </a:r>
              </a:p>
              <a:p>
                <a:r>
                  <a:rPr lang="en-CA" sz="2774" dirty="0">
                    <a:latin typeface="Georgia" panose="02040502050405020303" pitchFamily="18" charset="0"/>
                  </a:rPr>
                  <a:t> </a:t>
                </a:r>
              </a:p>
              <a:p>
                <a:pPr marL="453017" indent="-453017">
                  <a:buFont typeface="+mj-lt"/>
                  <a:buAutoNum type="alphaUcPeriod"/>
                </a:pPr>
                <a:r>
                  <a:rPr lang="en-CA" sz="2774" dirty="0">
                    <a:latin typeface="Georgia" panose="02040502050405020303" pitchFamily="18" charset="0"/>
                  </a:rPr>
                  <a:t>0</a:t>
                </a:r>
              </a:p>
              <a:p>
                <a:pPr marL="453017" indent="-453017">
                  <a:buFont typeface="+mj-lt"/>
                  <a:buAutoNum type="alphaUcPeriod"/>
                </a:pPr>
                <a:r>
                  <a:rPr lang="en-CA" sz="2774" dirty="0">
                    <a:latin typeface="Georgia" panose="02040502050405020303" pitchFamily="18" charset="0"/>
                  </a:rPr>
                  <a:t>1/2</a:t>
                </a:r>
              </a:p>
              <a:p>
                <a:pPr marL="453017" indent="-453017">
                  <a:buFont typeface="+mj-lt"/>
                  <a:buAutoNum type="alphaUcPeriod"/>
                </a:pPr>
                <a:r>
                  <a:rPr lang="en-CA" sz="2774" dirty="0">
                    <a:latin typeface="Georgia" panose="02040502050405020303" pitchFamily="18" charset="0"/>
                  </a:rPr>
                  <a:t>1</a:t>
                </a:r>
              </a:p>
              <a:p>
                <a:pPr marL="453017" indent="-453017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CA" sz="2774" dirty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CA" sz="2774" dirty="0">
                    <a:latin typeface="Georgia" panose="02040502050405020303" pitchFamily="18" charset="0"/>
                  </a:rPr>
                  <a:t> </a:t>
                </a:r>
              </a:p>
              <a:p>
                <a:endParaRPr lang="en-US" sz="3567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" name="Текс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0652" y="1314974"/>
                <a:ext cx="7942697" cy="3537454"/>
              </a:xfrm>
              <a:blipFill>
                <a:blip r:embed="rId2"/>
                <a:stretch>
                  <a:fillRect l="-1459" t="-189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67092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2812" y="419050"/>
            <a:ext cx="7638376" cy="4269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Final practice. Qualitative. 2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91742" y="1465370"/>
            <a:ext cx="7942697" cy="2561605"/>
          </a:xfrm>
        </p:spPr>
        <p:txBody>
          <a:bodyPr>
            <a:normAutofit fontScale="92500"/>
          </a:bodyPr>
          <a:lstStyle/>
          <a:p>
            <a:r>
              <a:rPr lang="ru-RU" sz="2378" dirty="0" err="1">
                <a:latin typeface="Georgia" panose="02040502050405020303" pitchFamily="18" charset="0"/>
              </a:rPr>
              <a:t>Wha</a:t>
            </a:r>
            <a:r>
              <a:rPr lang="en-CA" sz="2378" dirty="0">
                <a:latin typeface="Georgia" panose="02040502050405020303" pitchFamily="18" charset="0"/>
              </a:rPr>
              <a:t>t</a:t>
            </a:r>
            <a:r>
              <a:rPr lang="ru-RU" sz="2378" dirty="0">
                <a:latin typeface="Georgia" panose="02040502050405020303" pitchFamily="18" charset="0"/>
              </a:rPr>
              <a:t> </a:t>
            </a:r>
            <a:r>
              <a:rPr lang="ru-RU" sz="2378" dirty="0" err="1">
                <a:latin typeface="Georgia" panose="02040502050405020303" pitchFamily="18" charset="0"/>
              </a:rPr>
              <a:t>is</a:t>
            </a:r>
            <a:r>
              <a:rPr lang="ru-RU" sz="2378" dirty="0">
                <a:latin typeface="Georgia" panose="02040502050405020303" pitchFamily="18" charset="0"/>
              </a:rPr>
              <a:t> </a:t>
            </a:r>
            <a:r>
              <a:rPr lang="en-CA" sz="2378" dirty="0">
                <a:latin typeface="Georgia" panose="02040502050405020303" pitchFamily="18" charset="0"/>
              </a:rPr>
              <a:t>a </a:t>
            </a:r>
            <a:r>
              <a:rPr lang="ru-RU" sz="2378" dirty="0" err="1">
                <a:latin typeface="Georgia" panose="02040502050405020303" pitchFamily="18" charset="0"/>
              </a:rPr>
              <a:t>random</a:t>
            </a:r>
            <a:r>
              <a:rPr lang="ru-RU" sz="2378" dirty="0">
                <a:latin typeface="Georgia" panose="02040502050405020303" pitchFamily="18" charset="0"/>
              </a:rPr>
              <a:t> </a:t>
            </a:r>
            <a:r>
              <a:rPr lang="ru-RU" sz="2378" dirty="0" err="1">
                <a:latin typeface="Georgia" panose="02040502050405020303" pitchFamily="18" charset="0"/>
              </a:rPr>
              <a:t>forest</a:t>
            </a:r>
            <a:r>
              <a:rPr lang="en-CA" sz="2378" dirty="0">
                <a:latin typeface="Georgia" panose="02040502050405020303" pitchFamily="18" charset="0"/>
              </a:rPr>
              <a:t>?</a:t>
            </a:r>
          </a:p>
          <a:p>
            <a:endParaRPr lang="en-US" sz="2378" dirty="0">
              <a:latin typeface="Georgia" panose="02040502050405020303" pitchFamily="18" charset="0"/>
            </a:endParaRPr>
          </a:p>
          <a:p>
            <a:pPr marL="453017" indent="-453017" fontAlgn="ctr">
              <a:buFont typeface="+mj-lt"/>
              <a:buAutoNum type="alphaUcPeriod"/>
            </a:pPr>
            <a:r>
              <a:rPr lang="en-CA" sz="2378" dirty="0">
                <a:latin typeface="Georgia" panose="02040502050405020303" pitchFamily="18" charset="0"/>
              </a:rPr>
              <a:t>A</a:t>
            </a:r>
            <a:r>
              <a:rPr lang="ru-RU" sz="2378" dirty="0">
                <a:latin typeface="Georgia" panose="02040502050405020303" pitchFamily="18" charset="0"/>
              </a:rPr>
              <a:t> </a:t>
            </a:r>
            <a:r>
              <a:rPr lang="ru-RU" sz="2378" dirty="0" err="1">
                <a:latin typeface="Georgia" panose="02040502050405020303" pitchFamily="18" charset="0"/>
              </a:rPr>
              <a:t>model</a:t>
            </a:r>
            <a:r>
              <a:rPr lang="en-CA" sz="2378" dirty="0">
                <a:latin typeface="Georgia" panose="02040502050405020303" pitchFamily="18" charset="0"/>
              </a:rPr>
              <a:t>, consisting </a:t>
            </a:r>
            <a:r>
              <a:rPr lang="ru-RU" sz="2378" dirty="0" err="1">
                <a:latin typeface="Georgia" panose="02040502050405020303" pitchFamily="18" charset="0"/>
              </a:rPr>
              <a:t>of</a:t>
            </a:r>
            <a:r>
              <a:rPr lang="ru-RU" sz="2378" dirty="0">
                <a:latin typeface="Georgia" panose="02040502050405020303" pitchFamily="18" charset="0"/>
              </a:rPr>
              <a:t> </a:t>
            </a:r>
            <a:r>
              <a:rPr lang="ru-RU" sz="2378" dirty="0" err="1">
                <a:latin typeface="Georgia" panose="02040502050405020303" pitchFamily="18" charset="0"/>
              </a:rPr>
              <a:t>many</a:t>
            </a:r>
            <a:r>
              <a:rPr lang="ru-RU" sz="2378" dirty="0">
                <a:latin typeface="Georgia" panose="02040502050405020303" pitchFamily="18" charset="0"/>
              </a:rPr>
              <a:t> </a:t>
            </a:r>
            <a:r>
              <a:rPr lang="ru-RU" sz="2378" dirty="0" err="1">
                <a:latin typeface="Georgia" panose="02040502050405020303" pitchFamily="18" charset="0"/>
              </a:rPr>
              <a:t>logistic</a:t>
            </a:r>
            <a:r>
              <a:rPr lang="ru-RU" sz="2378" dirty="0">
                <a:latin typeface="Georgia" panose="02040502050405020303" pitchFamily="18" charset="0"/>
              </a:rPr>
              <a:t> </a:t>
            </a:r>
            <a:r>
              <a:rPr lang="ru-RU" sz="2378" dirty="0" err="1">
                <a:latin typeface="Georgia" panose="02040502050405020303" pitchFamily="18" charset="0"/>
              </a:rPr>
              <a:t>regressions</a:t>
            </a:r>
            <a:endParaRPr lang="en-US" sz="2378" dirty="0">
              <a:latin typeface="Georgia" panose="02040502050405020303" pitchFamily="18" charset="0"/>
            </a:endParaRPr>
          </a:p>
          <a:p>
            <a:pPr marL="453017" indent="-453017" fontAlgn="ctr">
              <a:buFont typeface="+mj-lt"/>
              <a:buAutoNum type="alphaUcPeriod"/>
            </a:pPr>
            <a:r>
              <a:rPr lang="en-CA" sz="2378" dirty="0">
                <a:latin typeface="Georgia" panose="02040502050405020303" pitchFamily="18" charset="0"/>
              </a:rPr>
              <a:t>An ensemble </a:t>
            </a:r>
            <a:r>
              <a:rPr lang="ru-RU" sz="2378" dirty="0" err="1">
                <a:latin typeface="Georgia" panose="02040502050405020303" pitchFamily="18" charset="0"/>
              </a:rPr>
              <a:t>model</a:t>
            </a:r>
            <a:r>
              <a:rPr lang="en-CA" sz="2378" dirty="0">
                <a:latin typeface="Georgia" panose="02040502050405020303" pitchFamily="18" charset="0"/>
              </a:rPr>
              <a:t>, exploiting </a:t>
            </a:r>
            <a:r>
              <a:rPr lang="ru-RU" sz="2378" dirty="0" err="1">
                <a:latin typeface="Georgia" panose="02040502050405020303" pitchFamily="18" charset="0"/>
              </a:rPr>
              <a:t>many</a:t>
            </a:r>
            <a:r>
              <a:rPr lang="ru-RU" sz="2378" dirty="0">
                <a:latin typeface="Georgia" panose="02040502050405020303" pitchFamily="18" charset="0"/>
              </a:rPr>
              <a:t> </a:t>
            </a:r>
            <a:r>
              <a:rPr lang="en-CA" sz="2378" dirty="0">
                <a:latin typeface="Georgia" panose="02040502050405020303" pitchFamily="18" charset="0"/>
              </a:rPr>
              <a:t>decision trees. </a:t>
            </a:r>
            <a:endParaRPr lang="en-US" sz="2378" dirty="0">
              <a:latin typeface="Georgia" panose="02040502050405020303" pitchFamily="18" charset="0"/>
            </a:endParaRPr>
          </a:p>
          <a:p>
            <a:pPr marL="453017" indent="-453017" fontAlgn="ctr">
              <a:buFont typeface="+mj-lt"/>
              <a:buAutoNum type="alphaUcPeriod"/>
            </a:pPr>
            <a:r>
              <a:rPr lang="en-CA" sz="2378" dirty="0">
                <a:latin typeface="Georgia" panose="02040502050405020303" pitchFamily="18" charset="0"/>
              </a:rPr>
              <a:t>A</a:t>
            </a:r>
            <a:r>
              <a:rPr lang="ru-RU" sz="2378" dirty="0" err="1">
                <a:latin typeface="Georgia" panose="02040502050405020303" pitchFamily="18" charset="0"/>
              </a:rPr>
              <a:t>nother</a:t>
            </a:r>
            <a:r>
              <a:rPr lang="ru-RU" sz="2378" dirty="0">
                <a:latin typeface="Georgia" panose="02040502050405020303" pitchFamily="18" charset="0"/>
              </a:rPr>
              <a:t> </a:t>
            </a:r>
            <a:r>
              <a:rPr lang="ru-RU" sz="2378" dirty="0" err="1">
                <a:latin typeface="Georgia" panose="02040502050405020303" pitchFamily="18" charset="0"/>
              </a:rPr>
              <a:t>name</a:t>
            </a:r>
            <a:r>
              <a:rPr lang="ru-RU" sz="2378" dirty="0">
                <a:latin typeface="Georgia" panose="02040502050405020303" pitchFamily="18" charset="0"/>
              </a:rPr>
              <a:t> </a:t>
            </a:r>
            <a:r>
              <a:rPr lang="ru-RU" sz="2378" dirty="0" err="1">
                <a:latin typeface="Georgia" panose="02040502050405020303" pitchFamily="18" charset="0"/>
              </a:rPr>
              <a:t>of</a:t>
            </a:r>
            <a:r>
              <a:rPr lang="ru-RU" sz="2378" dirty="0">
                <a:latin typeface="Georgia" panose="02040502050405020303" pitchFamily="18" charset="0"/>
              </a:rPr>
              <a:t> </a:t>
            </a:r>
            <a:r>
              <a:rPr lang="ru-RU" sz="2378" dirty="0" err="1">
                <a:latin typeface="Georgia" panose="02040502050405020303" pitchFamily="18" charset="0"/>
              </a:rPr>
              <a:t>decision</a:t>
            </a:r>
            <a:r>
              <a:rPr lang="ru-RU" sz="2378" dirty="0">
                <a:latin typeface="Georgia" panose="02040502050405020303" pitchFamily="18" charset="0"/>
              </a:rPr>
              <a:t> </a:t>
            </a:r>
            <a:r>
              <a:rPr lang="ru-RU" sz="2378" dirty="0" err="1">
                <a:latin typeface="Georgia" panose="02040502050405020303" pitchFamily="18" charset="0"/>
              </a:rPr>
              <a:t>trees</a:t>
            </a:r>
            <a:r>
              <a:rPr lang="ru-RU" sz="2378" dirty="0">
                <a:latin typeface="Georgia" panose="02040502050405020303" pitchFamily="18" charset="0"/>
              </a:rPr>
              <a:t> </a:t>
            </a:r>
            <a:r>
              <a:rPr lang="ru-RU" sz="2378" dirty="0" err="1">
                <a:latin typeface="Georgia" panose="02040502050405020303" pitchFamily="18" charset="0"/>
              </a:rPr>
              <a:t>algorithm</a:t>
            </a:r>
            <a:r>
              <a:rPr lang="en-CA" sz="2378" dirty="0">
                <a:latin typeface="Georgia" panose="02040502050405020303" pitchFamily="18" charset="0"/>
              </a:rPr>
              <a:t>.</a:t>
            </a:r>
            <a:endParaRPr lang="en-US" sz="2378" dirty="0">
              <a:latin typeface="Georgia" panose="02040502050405020303" pitchFamily="18" charset="0"/>
            </a:endParaRPr>
          </a:p>
          <a:p>
            <a:pPr marL="453017" indent="-453017" fontAlgn="ctr">
              <a:buFont typeface="+mj-lt"/>
              <a:buAutoNum type="alphaUcPeriod"/>
            </a:pPr>
            <a:r>
              <a:rPr lang="en-CA" sz="2378" dirty="0">
                <a:latin typeface="Georgia" panose="02040502050405020303" pitchFamily="18" charset="0"/>
              </a:rPr>
              <a:t>An ensemble </a:t>
            </a:r>
            <a:r>
              <a:rPr lang="ru-RU" sz="2378" dirty="0" err="1">
                <a:latin typeface="Georgia" panose="02040502050405020303" pitchFamily="18" charset="0"/>
              </a:rPr>
              <a:t>model</a:t>
            </a:r>
            <a:r>
              <a:rPr lang="en-CA" sz="2378" dirty="0">
                <a:latin typeface="Georgia" panose="02040502050405020303" pitchFamily="18" charset="0"/>
              </a:rPr>
              <a:t>, exploiting </a:t>
            </a:r>
            <a:r>
              <a:rPr lang="ru-RU" sz="2378" dirty="0" err="1">
                <a:latin typeface="Georgia" panose="02040502050405020303" pitchFamily="18" charset="0"/>
              </a:rPr>
              <a:t>many</a:t>
            </a:r>
            <a:r>
              <a:rPr lang="ru-RU" sz="2378" dirty="0">
                <a:latin typeface="Georgia" panose="02040502050405020303" pitchFamily="18" charset="0"/>
              </a:rPr>
              <a:t> </a:t>
            </a:r>
            <a:r>
              <a:rPr lang="en-CA" sz="2378" dirty="0">
                <a:latin typeface="Georgia" panose="02040502050405020303" pitchFamily="18" charset="0"/>
              </a:rPr>
              <a:t>linear regressions. </a:t>
            </a:r>
            <a:endParaRPr lang="en-US" sz="2378" dirty="0">
              <a:latin typeface="Georgia" panose="02040502050405020303" pitchFamily="18" charset="0"/>
            </a:endParaRPr>
          </a:p>
          <a:p>
            <a:endParaRPr lang="en-US" sz="2378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1498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2812" y="419050"/>
            <a:ext cx="7638376" cy="4269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Final practice. Python. 1 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68446" y="1012974"/>
            <a:ext cx="8607105" cy="5184200"/>
          </a:xfrm>
        </p:spPr>
        <p:txBody>
          <a:bodyPr>
            <a:normAutofit lnSpcReduction="10000"/>
          </a:bodyPr>
          <a:lstStyle/>
          <a:p>
            <a:r>
              <a:rPr lang="en-CA" sz="1982" dirty="0">
                <a:latin typeface="Georgia" panose="02040502050405020303" pitchFamily="18" charset="0"/>
              </a:rPr>
              <a:t>Consider the</a:t>
            </a:r>
            <a:r>
              <a:rPr lang="ru-RU" sz="1982" dirty="0">
                <a:latin typeface="Georgia" panose="02040502050405020303" pitchFamily="18" charset="0"/>
              </a:rPr>
              <a:t> </a:t>
            </a:r>
            <a:r>
              <a:rPr lang="ru-RU" sz="1982" dirty="0" err="1">
                <a:latin typeface="Georgia" panose="02040502050405020303" pitchFamily="18" charset="0"/>
              </a:rPr>
              <a:t>following</a:t>
            </a:r>
            <a:r>
              <a:rPr lang="ru-RU" sz="1982" dirty="0">
                <a:latin typeface="Georgia" panose="02040502050405020303" pitchFamily="18" charset="0"/>
              </a:rPr>
              <a:t> </a:t>
            </a:r>
            <a:r>
              <a:rPr lang="ru-RU" sz="1982" dirty="0" err="1">
                <a:latin typeface="Georgia" panose="02040502050405020303" pitchFamily="18" charset="0"/>
              </a:rPr>
              <a:t>code</a:t>
            </a:r>
            <a:r>
              <a:rPr lang="ru-RU" sz="1982" dirty="0">
                <a:latin typeface="Georgia" panose="02040502050405020303" pitchFamily="18" charset="0"/>
              </a:rPr>
              <a:t>:</a:t>
            </a:r>
            <a:endParaRPr lang="en-US" sz="1982" dirty="0">
              <a:latin typeface="Georgia" panose="02040502050405020303" pitchFamily="18" charset="0"/>
            </a:endParaRPr>
          </a:p>
          <a:p>
            <a:endParaRPr lang="x-none" sz="1982" dirty="0"/>
          </a:p>
          <a:p>
            <a:r>
              <a:rPr lang="ru-RU" sz="1982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from sklearn.tree import DecisionTreeRegressor</a:t>
            </a:r>
          </a:p>
          <a:p>
            <a:r>
              <a:rPr lang="ru-RU" sz="1982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regressor = DecisionTreeRegressor(random_state = 0)</a:t>
            </a:r>
          </a:p>
          <a:p>
            <a:r>
              <a:rPr lang="ru-RU" sz="1982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regressor.fit(X, y)</a:t>
            </a:r>
            <a:endParaRPr lang="en-US" sz="1982" dirty="0">
              <a:solidFill>
                <a:srgbClr val="0000FF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1982" dirty="0"/>
          </a:p>
          <a:p>
            <a:r>
              <a:rPr lang="ru-RU" sz="1982" dirty="0" err="1">
                <a:latin typeface="Georgia" panose="02040502050405020303" pitchFamily="18" charset="0"/>
              </a:rPr>
              <a:t>What</a:t>
            </a:r>
            <a:r>
              <a:rPr lang="ru-RU" sz="1982" dirty="0">
                <a:latin typeface="Georgia" panose="02040502050405020303" pitchFamily="18" charset="0"/>
              </a:rPr>
              <a:t> </a:t>
            </a:r>
            <a:r>
              <a:rPr lang="en-CA" sz="1982" dirty="0">
                <a:latin typeface="Georgia" panose="02040502050405020303" pitchFamily="18" charset="0"/>
              </a:rPr>
              <a:t>does </a:t>
            </a:r>
            <a:r>
              <a:rPr lang="ru-RU" sz="1982" dirty="0" err="1">
                <a:solidFill>
                  <a:srgbClr val="0000FF"/>
                </a:solidFill>
                <a:latin typeface="Georgia" panose="02040502050405020303" pitchFamily="18" charset="0"/>
              </a:rPr>
              <a:t>random_state</a:t>
            </a:r>
            <a:r>
              <a:rPr lang="ru-RU" sz="1982" dirty="0">
                <a:solidFill>
                  <a:srgbClr val="0000FF"/>
                </a:solidFill>
                <a:latin typeface="Georgia" panose="02040502050405020303" pitchFamily="18" charset="0"/>
              </a:rPr>
              <a:t> = </a:t>
            </a:r>
            <a:r>
              <a:rPr lang="ru-RU" sz="1982" dirty="0">
                <a:latin typeface="Georgia" panose="02040502050405020303" pitchFamily="18" charset="0"/>
              </a:rPr>
              <a:t>0 </a:t>
            </a:r>
            <a:r>
              <a:rPr lang="en-CA" sz="1982" dirty="0">
                <a:latin typeface="Georgia" panose="02040502050405020303" pitchFamily="18" charset="0"/>
              </a:rPr>
              <a:t>mean </a:t>
            </a:r>
            <a:r>
              <a:rPr lang="ru-RU" sz="1982" dirty="0" err="1">
                <a:latin typeface="Georgia" panose="02040502050405020303" pitchFamily="18" charset="0"/>
              </a:rPr>
              <a:t>in</a:t>
            </a:r>
            <a:r>
              <a:rPr lang="ru-RU" sz="1982" dirty="0">
                <a:latin typeface="Georgia" panose="02040502050405020303" pitchFamily="18" charset="0"/>
              </a:rPr>
              <a:t> </a:t>
            </a:r>
            <a:r>
              <a:rPr lang="ru-RU" sz="1982" dirty="0" err="1">
                <a:solidFill>
                  <a:srgbClr val="0000FF"/>
                </a:solidFill>
                <a:latin typeface="Georgia" panose="02040502050405020303" pitchFamily="18" charset="0"/>
              </a:rPr>
              <a:t>DecisionTreeRegressor</a:t>
            </a:r>
            <a:r>
              <a:rPr lang="ru-RU" sz="1982" dirty="0">
                <a:latin typeface="Georgia" panose="02040502050405020303" pitchFamily="18" charset="0"/>
              </a:rPr>
              <a:t> </a:t>
            </a:r>
            <a:r>
              <a:rPr lang="en-CA" sz="1982" dirty="0">
                <a:latin typeface="Georgia" panose="02040502050405020303" pitchFamily="18" charset="0"/>
              </a:rPr>
              <a:t>constructor?</a:t>
            </a:r>
          </a:p>
          <a:p>
            <a:r>
              <a:rPr lang="en-CA" sz="1982" dirty="0">
                <a:latin typeface="Georgia" panose="02040502050405020303" pitchFamily="18" charset="0"/>
              </a:rPr>
              <a:t> </a:t>
            </a:r>
            <a:endParaRPr lang="en-US" sz="1982" dirty="0"/>
          </a:p>
          <a:p>
            <a:pPr marL="453017" indent="-453017">
              <a:buFont typeface="+mj-lt"/>
              <a:buAutoNum type="alphaUcPeriod"/>
            </a:pPr>
            <a:r>
              <a:rPr lang="en-CA" sz="1982" dirty="0">
                <a:latin typeface="Georgia" panose="02040502050405020303" pitchFamily="18" charset="0"/>
              </a:rPr>
              <a:t>A randomly </a:t>
            </a:r>
            <a:r>
              <a:rPr lang="ru-RU" sz="1982" dirty="0" err="1">
                <a:latin typeface="Georgia" panose="02040502050405020303" pitchFamily="18" charset="0"/>
              </a:rPr>
              <a:t>generated</a:t>
            </a:r>
            <a:r>
              <a:rPr lang="ru-RU" sz="1982" dirty="0">
                <a:latin typeface="Georgia" panose="02040502050405020303" pitchFamily="18" charset="0"/>
              </a:rPr>
              <a:t> </a:t>
            </a:r>
            <a:r>
              <a:rPr lang="ru-RU" sz="1982" dirty="0" err="1">
                <a:latin typeface="Georgia" panose="02040502050405020303" pitchFamily="18" charset="0"/>
              </a:rPr>
              <a:t>dataset</a:t>
            </a:r>
            <a:r>
              <a:rPr lang="en-CA" sz="1982" dirty="0">
                <a:latin typeface="Georgia" panose="02040502050405020303" pitchFamily="18" charset="0"/>
              </a:rPr>
              <a:t> will be used.</a:t>
            </a:r>
            <a:endParaRPr lang="en-US" sz="1982" dirty="0">
              <a:latin typeface="Georgia" panose="02040502050405020303" pitchFamily="18" charset="0"/>
            </a:endParaRPr>
          </a:p>
          <a:p>
            <a:pPr marL="453017" indent="-453017">
              <a:buFont typeface="+mj-lt"/>
              <a:buAutoNum type="alphaUcPeriod"/>
            </a:pPr>
            <a:r>
              <a:rPr lang="en-CA" sz="1982" dirty="0">
                <a:latin typeface="Georgia" panose="02040502050405020303" pitchFamily="18" charset="0"/>
              </a:rPr>
              <a:t>The dataset that will be later given to </a:t>
            </a:r>
            <a:r>
              <a:rPr lang="ru-RU" sz="1982" dirty="0" err="1">
                <a:latin typeface="Georgia" panose="02040502050405020303" pitchFamily="18" charset="0"/>
              </a:rPr>
              <a:t>DecisionTreeRegressor</a:t>
            </a:r>
            <a:r>
              <a:rPr lang="ru-RU" sz="1982" dirty="0">
                <a:latin typeface="Georgia" panose="02040502050405020303" pitchFamily="18" charset="0"/>
              </a:rPr>
              <a:t> </a:t>
            </a:r>
            <a:r>
              <a:rPr lang="en-CA" sz="1982" dirty="0">
                <a:latin typeface="Georgia" panose="02040502050405020303" pitchFamily="18" charset="0"/>
              </a:rPr>
              <a:t> object, </a:t>
            </a:r>
            <a:r>
              <a:rPr lang="ru-RU" sz="1982" dirty="0" err="1">
                <a:latin typeface="Georgia" panose="02040502050405020303" pitchFamily="18" charset="0"/>
              </a:rPr>
              <a:t>will</a:t>
            </a:r>
            <a:r>
              <a:rPr lang="ru-RU" sz="1982" dirty="0">
                <a:latin typeface="Georgia" panose="02040502050405020303" pitchFamily="18" charset="0"/>
              </a:rPr>
              <a:t> </a:t>
            </a:r>
            <a:r>
              <a:rPr lang="ru-RU" sz="1982" dirty="0" err="1">
                <a:latin typeface="Georgia" panose="02040502050405020303" pitchFamily="18" charset="0"/>
              </a:rPr>
              <a:t>be</a:t>
            </a:r>
            <a:r>
              <a:rPr lang="ru-RU" sz="1982" dirty="0">
                <a:latin typeface="Georgia" panose="02040502050405020303" pitchFamily="18" charset="0"/>
              </a:rPr>
              <a:t> </a:t>
            </a:r>
            <a:r>
              <a:rPr lang="ru-RU" sz="1982" dirty="0" err="1">
                <a:latin typeface="Georgia" panose="02040502050405020303" pitchFamily="18" charset="0"/>
              </a:rPr>
              <a:t>used</a:t>
            </a:r>
            <a:r>
              <a:rPr lang="ru-RU" sz="1982" dirty="0">
                <a:latin typeface="Georgia" panose="02040502050405020303" pitchFamily="18" charset="0"/>
              </a:rPr>
              <a:t> </a:t>
            </a:r>
            <a:r>
              <a:rPr lang="ru-RU" sz="1982" dirty="0" err="1">
                <a:latin typeface="Georgia" panose="02040502050405020303" pitchFamily="18" charset="0"/>
              </a:rPr>
              <a:t>without</a:t>
            </a:r>
            <a:r>
              <a:rPr lang="ru-RU" sz="1982" dirty="0">
                <a:latin typeface="Georgia" panose="02040502050405020303" pitchFamily="18" charset="0"/>
              </a:rPr>
              <a:t> </a:t>
            </a:r>
            <a:r>
              <a:rPr lang="ru-RU" sz="1982" dirty="0" err="1">
                <a:latin typeface="Georgia" panose="02040502050405020303" pitchFamily="18" charset="0"/>
              </a:rPr>
              <a:t>random</a:t>
            </a:r>
            <a:r>
              <a:rPr lang="ru-RU" sz="1982" dirty="0">
                <a:latin typeface="Georgia" panose="02040502050405020303" pitchFamily="18" charset="0"/>
              </a:rPr>
              <a:t> </a:t>
            </a:r>
            <a:r>
              <a:rPr lang="ru-RU" sz="1982" dirty="0" err="1">
                <a:latin typeface="Georgia" panose="02040502050405020303" pitchFamily="18" charset="0"/>
              </a:rPr>
              <a:t>sorting</a:t>
            </a:r>
            <a:endParaRPr lang="en-US" sz="1982" dirty="0">
              <a:latin typeface="Georgia" panose="02040502050405020303" pitchFamily="18" charset="0"/>
            </a:endParaRPr>
          </a:p>
          <a:p>
            <a:pPr marL="453017" indent="-453017">
              <a:buFont typeface="+mj-lt"/>
              <a:buAutoNum type="alphaUcPeriod"/>
            </a:pPr>
            <a:r>
              <a:rPr lang="en-CA" sz="1982" dirty="0">
                <a:latin typeface="Georgia" panose="02040502050405020303" pitchFamily="18" charset="0"/>
              </a:rPr>
              <a:t>The dataset that will be later given to </a:t>
            </a:r>
            <a:r>
              <a:rPr lang="ru-RU" sz="1982" dirty="0" err="1">
                <a:latin typeface="Georgia" panose="02040502050405020303" pitchFamily="18" charset="0"/>
              </a:rPr>
              <a:t>DecisionTreeRegressor</a:t>
            </a:r>
            <a:r>
              <a:rPr lang="ru-RU" sz="1982" dirty="0">
                <a:latin typeface="Georgia" panose="02040502050405020303" pitchFamily="18" charset="0"/>
              </a:rPr>
              <a:t> </a:t>
            </a:r>
            <a:r>
              <a:rPr lang="en-CA" sz="1982" dirty="0">
                <a:latin typeface="Georgia" panose="02040502050405020303" pitchFamily="18" charset="0"/>
              </a:rPr>
              <a:t> object, </a:t>
            </a:r>
            <a:r>
              <a:rPr lang="ru-RU" sz="1982" dirty="0" err="1">
                <a:latin typeface="Georgia" panose="02040502050405020303" pitchFamily="18" charset="0"/>
              </a:rPr>
              <a:t>will</a:t>
            </a:r>
            <a:r>
              <a:rPr lang="ru-RU" sz="1982" dirty="0">
                <a:latin typeface="Georgia" panose="02040502050405020303" pitchFamily="18" charset="0"/>
              </a:rPr>
              <a:t> </a:t>
            </a:r>
            <a:r>
              <a:rPr lang="ru-RU" sz="1982" dirty="0" err="1">
                <a:latin typeface="Georgia" panose="02040502050405020303" pitchFamily="18" charset="0"/>
              </a:rPr>
              <a:t>be</a:t>
            </a:r>
            <a:r>
              <a:rPr lang="ru-RU" sz="1982" dirty="0">
                <a:latin typeface="Georgia" panose="02040502050405020303" pitchFamily="18" charset="0"/>
              </a:rPr>
              <a:t> </a:t>
            </a:r>
            <a:r>
              <a:rPr lang="en-CA" sz="1982" dirty="0">
                <a:latin typeface="Georgia" panose="02040502050405020303" pitchFamily="18" charset="0"/>
              </a:rPr>
              <a:t>randomly sorted</a:t>
            </a:r>
            <a:endParaRPr lang="en-US" sz="1982" dirty="0">
              <a:latin typeface="Georgia" panose="02040502050405020303" pitchFamily="18" charset="0"/>
            </a:endParaRPr>
          </a:p>
          <a:p>
            <a:pPr marL="453017" indent="-453017">
              <a:buFont typeface="+mj-lt"/>
              <a:buAutoNum type="alphaUcPeriod"/>
            </a:pPr>
            <a:r>
              <a:rPr lang="en-CA" sz="1982" dirty="0">
                <a:latin typeface="Georgia" panose="02040502050405020303" pitchFamily="18" charset="0"/>
              </a:rPr>
              <a:t>The seed for later random operations on the </a:t>
            </a:r>
            <a:r>
              <a:rPr lang="ru-RU" sz="1982" dirty="0" err="1">
                <a:latin typeface="Georgia" panose="02040502050405020303" pitchFamily="18" charset="0"/>
              </a:rPr>
              <a:t>DecisionTreeRegressor</a:t>
            </a:r>
            <a:r>
              <a:rPr lang="en-CA" sz="1982" dirty="0">
                <a:latin typeface="Georgia" panose="02040502050405020303" pitchFamily="18" charset="0"/>
              </a:rPr>
              <a:t>, is fixed to a zero value. </a:t>
            </a:r>
            <a:endParaRPr lang="en-US" sz="1982" dirty="0">
              <a:latin typeface="Georgia" panose="02040502050405020303" pitchFamily="18" charset="0"/>
            </a:endParaRPr>
          </a:p>
          <a:p>
            <a:endParaRPr lang="ru-RU" sz="1982" dirty="0"/>
          </a:p>
          <a:p>
            <a:endParaRPr lang="en-US" sz="1982" dirty="0"/>
          </a:p>
        </p:txBody>
      </p:sp>
    </p:spTree>
    <p:extLst>
      <p:ext uri="{BB962C8B-B14F-4D97-AF65-F5344CB8AC3E}">
        <p14:creationId xmlns:p14="http://schemas.microsoft.com/office/powerpoint/2010/main" val="37663946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2812" y="419050"/>
            <a:ext cx="7638376" cy="4269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Final practice. Python. 2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91742" y="1465370"/>
            <a:ext cx="7942697" cy="4848752"/>
          </a:xfrm>
        </p:spPr>
        <p:txBody>
          <a:bodyPr>
            <a:normAutofit fontScale="77500" lnSpcReduction="20000"/>
          </a:bodyPr>
          <a:lstStyle/>
          <a:p>
            <a:r>
              <a:rPr lang="en-CA" dirty="0">
                <a:latin typeface="Georgia" panose="02040502050405020303" pitchFamily="18" charset="0"/>
              </a:rPr>
              <a:t>Consider the</a:t>
            </a:r>
            <a:r>
              <a:rPr lang="ru-RU" dirty="0">
                <a:latin typeface="Georgia" panose="02040502050405020303" pitchFamily="18" charset="0"/>
              </a:rPr>
              <a:t> following code</a:t>
            </a:r>
            <a:endParaRPr lang="en-CA" dirty="0">
              <a:latin typeface="Georgia" panose="02040502050405020303" pitchFamily="18" charset="0"/>
            </a:endParaRPr>
          </a:p>
          <a:p>
            <a:endParaRPr lang="ru-RU" dirty="0">
              <a:latin typeface="Georgia" panose="02040502050405020303" pitchFamily="18" charset="0"/>
            </a:endParaRPr>
          </a:p>
          <a:p>
            <a:r>
              <a:rPr lang="ru-RU" sz="1784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dt</a:t>
            </a:r>
            <a:r>
              <a:rPr lang="ru-RU" sz="1784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ru-RU" sz="1784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DecisionTreeRegressor</a:t>
            </a:r>
            <a:r>
              <a:rPr lang="ru-RU" sz="1784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ru-RU" sz="1784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max_depth</a:t>
            </a:r>
            <a:r>
              <a:rPr lang="ru-RU" sz="1784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=8,</a:t>
            </a:r>
            <a:br>
              <a:rPr lang="ru-RU" sz="1784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ru-RU" sz="1784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</a:t>
            </a:r>
            <a:r>
              <a:rPr lang="ru-RU" sz="1784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min_samples_leaf</a:t>
            </a:r>
            <a:r>
              <a:rPr lang="ru-RU" sz="1784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=0.13,</a:t>
            </a:r>
            <a:br>
              <a:rPr lang="ru-RU" sz="1784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ru-RU" sz="1784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</a:t>
            </a:r>
            <a:r>
              <a:rPr lang="ru-RU" sz="1784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random_state</a:t>
            </a:r>
            <a:r>
              <a:rPr lang="ru-RU" sz="1784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=3)</a:t>
            </a:r>
          </a:p>
          <a:p>
            <a:endParaRPr lang="ru-RU" dirty="0">
              <a:latin typeface="Georgia" panose="02040502050405020303" pitchFamily="18" charset="0"/>
            </a:endParaRPr>
          </a:p>
          <a:p>
            <a:r>
              <a:rPr lang="en-CA" dirty="0">
                <a:latin typeface="Georgia" panose="02040502050405020303" pitchFamily="18" charset="0"/>
              </a:rPr>
              <a:t>W</a:t>
            </a:r>
            <a:r>
              <a:rPr lang="ru-RU" dirty="0" err="1">
                <a:latin typeface="Georgia" panose="02040502050405020303" pitchFamily="18" charset="0"/>
              </a:rPr>
              <a:t>hat</a:t>
            </a:r>
            <a:r>
              <a:rPr lang="en-CA" dirty="0">
                <a:latin typeface="Georgia" panose="02040502050405020303" pitchFamily="18" charset="0"/>
              </a:rPr>
              <a:t> does the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Georgia" panose="02040502050405020303" pitchFamily="18" charset="0"/>
              </a:rPr>
              <a:t>min_samples_leaf</a:t>
            </a:r>
            <a:r>
              <a:rPr lang="ru-RU" dirty="0">
                <a:solidFill>
                  <a:srgbClr val="0000FF"/>
                </a:solidFill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paramet</a:t>
            </a:r>
            <a:r>
              <a:rPr lang="en-CA" dirty="0">
                <a:latin typeface="Georgia" panose="02040502050405020303" pitchFamily="18" charset="0"/>
              </a:rPr>
              <a:t>e</a:t>
            </a:r>
            <a:r>
              <a:rPr lang="ru-RU" dirty="0">
                <a:latin typeface="Georgia" panose="02040502050405020303" pitchFamily="18" charset="0"/>
              </a:rPr>
              <a:t>r </a:t>
            </a:r>
            <a:r>
              <a:rPr lang="ru-RU" dirty="0" err="1">
                <a:latin typeface="Georgia" panose="02040502050405020303" pitchFamily="18" charset="0"/>
              </a:rPr>
              <a:t>me</a:t>
            </a:r>
            <a:r>
              <a:rPr lang="en-CA" dirty="0">
                <a:latin typeface="Georgia" panose="02040502050405020303" pitchFamily="18" charset="0"/>
              </a:rPr>
              <a:t>a</a:t>
            </a:r>
            <a:r>
              <a:rPr lang="ru-RU" dirty="0">
                <a:latin typeface="Georgia" panose="02040502050405020303" pitchFamily="18" charset="0"/>
              </a:rPr>
              <a:t>n</a:t>
            </a:r>
            <a:r>
              <a:rPr lang="en-CA" dirty="0">
                <a:latin typeface="Georgia" panose="02040502050405020303" pitchFamily="18" charset="0"/>
              </a:rPr>
              <a:t>?</a:t>
            </a:r>
            <a:endParaRPr lang="ru-RU" dirty="0">
              <a:latin typeface="Georgia" panose="02040502050405020303" pitchFamily="18" charset="0"/>
            </a:endParaRPr>
          </a:p>
          <a:p>
            <a:endParaRPr lang="ru-RU" dirty="0">
              <a:latin typeface="Georgia" panose="02040502050405020303" pitchFamily="18" charset="0"/>
            </a:endParaRPr>
          </a:p>
          <a:p>
            <a:pPr marL="453017" indent="-453017" fontAlgn="ctr">
              <a:buFont typeface="+mj-lt"/>
              <a:buAutoNum type="alphaUcPeriod"/>
            </a:pPr>
            <a:r>
              <a:rPr lang="ru-RU" dirty="0" err="1">
                <a:latin typeface="Georgia" panose="02040502050405020303" pitchFamily="18" charset="0"/>
              </a:rPr>
              <a:t>The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minimum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number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of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en-CA" dirty="0">
                <a:latin typeface="Georgia" panose="02040502050405020303" pitchFamily="18" charset="0"/>
              </a:rPr>
              <a:t>observations, </a:t>
            </a:r>
            <a:r>
              <a:rPr lang="ru-RU" dirty="0" err="1">
                <a:latin typeface="Georgia" panose="02040502050405020303" pitchFamily="18" charset="0"/>
              </a:rPr>
              <a:t>required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to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split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an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internal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node</a:t>
            </a:r>
            <a:endParaRPr lang="en-US" dirty="0">
              <a:latin typeface="Georgia" panose="02040502050405020303" pitchFamily="18" charset="0"/>
            </a:endParaRPr>
          </a:p>
          <a:p>
            <a:pPr marL="453017" indent="-453017" fontAlgn="ctr">
              <a:buFont typeface="+mj-lt"/>
              <a:buAutoNum type="alphaUcPeriod"/>
            </a:pPr>
            <a:r>
              <a:rPr lang="en-CA" dirty="0">
                <a:latin typeface="Georgia" panose="02040502050405020303" pitchFamily="18" charset="0"/>
              </a:rPr>
              <a:t>The </a:t>
            </a:r>
            <a:r>
              <a:rPr lang="ru-RU" dirty="0" err="1">
                <a:latin typeface="Georgia" panose="02040502050405020303" pitchFamily="18" charset="0"/>
              </a:rPr>
              <a:t>minimum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number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of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en-CA" dirty="0">
                <a:latin typeface="Georgia" panose="02040502050405020303" pitchFamily="18" charset="0"/>
              </a:rPr>
              <a:t>observations, </a:t>
            </a:r>
            <a:r>
              <a:rPr lang="ru-RU" dirty="0" err="1">
                <a:latin typeface="Georgia" panose="02040502050405020303" pitchFamily="18" charset="0"/>
              </a:rPr>
              <a:t>required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to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be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at</a:t>
            </a:r>
            <a:r>
              <a:rPr lang="ru-RU" dirty="0">
                <a:latin typeface="Georgia" panose="02040502050405020303" pitchFamily="18" charset="0"/>
              </a:rPr>
              <a:t> a </a:t>
            </a:r>
            <a:r>
              <a:rPr lang="ru-RU" dirty="0" err="1">
                <a:latin typeface="Georgia" panose="02040502050405020303" pitchFamily="18" charset="0"/>
              </a:rPr>
              <a:t>leaf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node</a:t>
            </a:r>
            <a:endParaRPr lang="en-US" dirty="0">
              <a:latin typeface="Georgia" panose="02040502050405020303" pitchFamily="18" charset="0"/>
            </a:endParaRPr>
          </a:p>
          <a:p>
            <a:pPr marL="453017" indent="-453017" fontAlgn="ctr">
              <a:buFont typeface="+mj-lt"/>
              <a:buAutoNum type="alphaUcPeriod"/>
            </a:pPr>
            <a:r>
              <a:rPr lang="ru-RU" dirty="0" err="1">
                <a:latin typeface="Georgia" panose="02040502050405020303" pitchFamily="18" charset="0"/>
              </a:rPr>
              <a:t>The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en-CA" dirty="0">
                <a:latin typeface="Georgia" panose="02040502050405020303" pitchFamily="18" charset="0"/>
              </a:rPr>
              <a:t>minimum </a:t>
            </a:r>
            <a:r>
              <a:rPr lang="ru-RU" dirty="0" err="1">
                <a:latin typeface="Georgia" panose="02040502050405020303" pitchFamily="18" charset="0"/>
              </a:rPr>
              <a:t>depth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of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the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tree</a:t>
            </a:r>
            <a:r>
              <a:rPr lang="ru-RU" dirty="0">
                <a:latin typeface="Georgia" panose="02040502050405020303" pitchFamily="18" charset="0"/>
              </a:rPr>
              <a:t>.</a:t>
            </a:r>
            <a:endParaRPr lang="en-US" dirty="0">
              <a:latin typeface="Georgia" panose="02040502050405020303" pitchFamily="18" charset="0"/>
            </a:endParaRPr>
          </a:p>
          <a:p>
            <a:pPr marL="453017" indent="-453017" fontAlgn="ctr">
              <a:buFont typeface="+mj-lt"/>
              <a:buAutoNum type="alphaUcPeriod"/>
            </a:pPr>
            <a:r>
              <a:rPr lang="ru-RU" dirty="0" err="1">
                <a:latin typeface="Georgia" panose="02040502050405020303" pitchFamily="18" charset="0"/>
              </a:rPr>
              <a:t>The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minimum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en-CA" dirty="0">
                <a:latin typeface="Georgia" panose="02040502050405020303" pitchFamily="18" charset="0"/>
              </a:rPr>
              <a:t>number of leaves</a:t>
            </a:r>
            <a:r>
              <a:rPr lang="ru-RU" dirty="0">
                <a:latin typeface="Georgia" panose="02040502050405020303" pitchFamily="18" charset="0"/>
              </a:rPr>
              <a:t>.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76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The General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61360" cy="499364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Here we have two predictors and five distinct regions</a:t>
            </a:r>
          </a:p>
          <a:p>
            <a:endParaRPr lang="en-US" dirty="0"/>
          </a:p>
          <a:p>
            <a:r>
              <a:rPr lang="en-US" dirty="0"/>
              <a:t>Depending on which region our new X comes from we would make one of five possible predictions for Y.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6" t="15858" r="54678" b="59450"/>
          <a:stretch>
            <a:fillRect/>
          </a:stretch>
        </p:blipFill>
        <p:spPr bwMode="auto">
          <a:xfrm>
            <a:off x="3787775" y="1143000"/>
            <a:ext cx="4899025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705600" y="18288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22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943600" y="26670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781800" y="3505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9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257800" y="4191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34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553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48940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2812" y="419050"/>
            <a:ext cx="7638376" cy="4269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Final practice. Python. 3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91742" y="1465370"/>
            <a:ext cx="7942697" cy="4787761"/>
          </a:xfrm>
        </p:spPr>
        <p:txBody>
          <a:bodyPr>
            <a:normAutofit fontScale="77500" lnSpcReduction="20000"/>
          </a:bodyPr>
          <a:lstStyle/>
          <a:p>
            <a:r>
              <a:rPr lang="en-CA" dirty="0">
                <a:latin typeface="Georgia" panose="02040502050405020303" pitchFamily="18" charset="0"/>
              </a:rPr>
              <a:t>Consider the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following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code</a:t>
            </a:r>
            <a:r>
              <a:rPr lang="en-CA" dirty="0">
                <a:latin typeface="Georgia" panose="02040502050405020303" pitchFamily="18" charset="0"/>
              </a:rPr>
              <a:t>: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CA" dirty="0">
                <a:latin typeface="Georgia" panose="02040502050405020303" pitchFamily="18" charset="0"/>
              </a:rPr>
              <a:t> </a:t>
            </a:r>
          </a:p>
          <a:p>
            <a:r>
              <a:rPr lang="ru-RU" sz="1784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from</a:t>
            </a:r>
            <a:r>
              <a:rPr lang="ru-RU" sz="1784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ru-RU" sz="1784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sklearn.ensemble</a:t>
            </a:r>
            <a:r>
              <a:rPr lang="ru-RU" sz="1784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ru-RU" sz="1784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import</a:t>
            </a:r>
            <a:r>
              <a:rPr lang="ru-RU" sz="1784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ru-RU" sz="1784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RandomForestClassifier</a:t>
            </a:r>
            <a:endParaRPr lang="ru-RU" sz="1784" dirty="0">
              <a:solidFill>
                <a:srgbClr val="0000FF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ru-RU" sz="1784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model</a:t>
            </a:r>
            <a:r>
              <a:rPr lang="ru-RU" sz="1784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ru-RU" sz="1784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RandomForestClassifier</a:t>
            </a:r>
            <a:r>
              <a:rPr lang="ru-RU" sz="1784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ru-RU" sz="1784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n_estimators</a:t>
            </a:r>
            <a:r>
              <a:rPr lang="ru-RU" sz="1784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=100,</a:t>
            </a:r>
          </a:p>
          <a:p>
            <a:r>
              <a:rPr lang="ru-RU" sz="1784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bootstrap</a:t>
            </a:r>
            <a:r>
              <a:rPr lang="ru-RU" sz="1784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ru-RU" sz="1784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True</a:t>
            </a:r>
            <a:r>
              <a:rPr lang="ru-RU" sz="1784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</a:p>
          <a:p>
            <a:r>
              <a:rPr lang="ru-RU" sz="1784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max_features</a:t>
            </a:r>
            <a:r>
              <a:rPr lang="ru-RU" sz="1784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'</a:t>
            </a:r>
            <a:r>
              <a:rPr lang="ru-RU" sz="1784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sqrt</a:t>
            </a:r>
            <a:r>
              <a:rPr lang="ru-RU" sz="1784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')</a:t>
            </a:r>
            <a:br>
              <a:rPr lang="ru-RU" dirty="0">
                <a:latin typeface="Georgia" panose="02040502050405020303" pitchFamily="18" charset="0"/>
              </a:rPr>
            </a:br>
            <a:r>
              <a:rPr lang="ru-RU" dirty="0">
                <a:latin typeface="Georgia" panose="02040502050405020303" pitchFamily="18" charset="0"/>
              </a:rPr>
              <a:t> </a:t>
            </a:r>
          </a:p>
          <a:p>
            <a:r>
              <a:rPr lang="ru-RU" dirty="0" err="1">
                <a:latin typeface="Georgia" panose="02040502050405020303" pitchFamily="18" charset="0"/>
              </a:rPr>
              <a:t>What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is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n_estimators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paramet</a:t>
            </a:r>
            <a:r>
              <a:rPr lang="en-CA" dirty="0">
                <a:latin typeface="Georgia" panose="02040502050405020303" pitchFamily="18" charset="0"/>
              </a:rPr>
              <a:t>e</a:t>
            </a:r>
            <a:r>
              <a:rPr lang="ru-RU" dirty="0">
                <a:latin typeface="Georgia" panose="02040502050405020303" pitchFamily="18" charset="0"/>
              </a:rPr>
              <a:t>r</a:t>
            </a:r>
            <a:r>
              <a:rPr lang="en-CA" dirty="0">
                <a:latin typeface="Georgia" panose="02040502050405020303" pitchFamily="18" charset="0"/>
              </a:rPr>
              <a:t> there?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CA" dirty="0">
                <a:latin typeface="Georgia" panose="02040502050405020303" pitchFamily="18" charset="0"/>
              </a:rPr>
              <a:t> </a:t>
            </a:r>
          </a:p>
          <a:p>
            <a:pPr marL="453017" indent="-453017" fontAlgn="ctr">
              <a:buFont typeface="+mj-lt"/>
              <a:buAutoNum type="alphaUcPeriod"/>
            </a:pPr>
            <a:r>
              <a:rPr lang="en-CA" dirty="0">
                <a:latin typeface="Georgia" panose="02040502050405020303" pitchFamily="18" charset="0"/>
              </a:rPr>
              <a:t>Power </a:t>
            </a:r>
            <a:r>
              <a:rPr lang="ru-RU" dirty="0" err="1">
                <a:latin typeface="Georgia" panose="02040502050405020303" pitchFamily="18" charset="0"/>
              </a:rPr>
              <a:t>of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algorithm</a:t>
            </a:r>
            <a:endParaRPr lang="en-US" dirty="0">
              <a:latin typeface="Georgia" panose="02040502050405020303" pitchFamily="18" charset="0"/>
            </a:endParaRPr>
          </a:p>
          <a:p>
            <a:pPr marL="453017" indent="-453017" fontAlgn="ctr">
              <a:buFont typeface="+mj-lt"/>
              <a:buAutoNum type="alphaUcPeriod"/>
            </a:pPr>
            <a:r>
              <a:rPr lang="en-CA" dirty="0">
                <a:latin typeface="Georgia" panose="02040502050405020303" pitchFamily="18" charset="0"/>
              </a:rPr>
              <a:t>Duration of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execution</a:t>
            </a:r>
            <a:endParaRPr lang="en-US" dirty="0">
              <a:latin typeface="Georgia" panose="02040502050405020303" pitchFamily="18" charset="0"/>
            </a:endParaRPr>
          </a:p>
          <a:p>
            <a:pPr marL="453017" indent="-453017" fontAlgn="ctr">
              <a:buFont typeface="+mj-lt"/>
              <a:buAutoNum type="alphaUcPeriod"/>
            </a:pPr>
            <a:r>
              <a:rPr lang="en-CA" dirty="0">
                <a:latin typeface="Georgia" panose="02040502050405020303" pitchFamily="18" charset="0"/>
              </a:rPr>
              <a:t>N</a:t>
            </a:r>
            <a:r>
              <a:rPr lang="ru-RU" dirty="0" err="1">
                <a:latin typeface="Georgia" panose="02040502050405020303" pitchFamily="18" charset="0"/>
              </a:rPr>
              <a:t>umber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of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trees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in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en-CA" dirty="0">
                <a:latin typeface="Georgia" panose="02040502050405020303" pitchFamily="18" charset="0"/>
              </a:rPr>
              <a:t>the </a:t>
            </a:r>
            <a:r>
              <a:rPr lang="ru-RU" dirty="0" err="1">
                <a:latin typeface="Georgia" panose="02040502050405020303" pitchFamily="18" charset="0"/>
              </a:rPr>
              <a:t>forest</a:t>
            </a:r>
            <a:endParaRPr lang="en-US" dirty="0">
              <a:latin typeface="Georgia" panose="02040502050405020303" pitchFamily="18" charset="0"/>
            </a:endParaRPr>
          </a:p>
          <a:p>
            <a:pPr marL="453017" indent="-453017" fontAlgn="ctr">
              <a:buFont typeface="+mj-lt"/>
              <a:buAutoNum type="alphaUcPeriod"/>
            </a:pPr>
            <a:r>
              <a:rPr lang="en-CA" dirty="0">
                <a:latin typeface="Georgia" panose="02040502050405020303" pitchFamily="18" charset="0"/>
              </a:rPr>
              <a:t>N</a:t>
            </a:r>
            <a:r>
              <a:rPr lang="ru-RU" dirty="0" err="1">
                <a:latin typeface="Georgia" panose="02040502050405020303" pitchFamily="18" charset="0"/>
              </a:rPr>
              <a:t>umber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of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features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to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consider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when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looking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for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the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best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split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0193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2812" y="419050"/>
            <a:ext cx="7638376" cy="4269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Final practice. Quantitative. Regression tree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88" y="2522989"/>
            <a:ext cx="7921420" cy="37146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6D97CB-9194-4782-A7D9-67931AC7F56F}"/>
              </a:ext>
            </a:extLst>
          </p:cNvPr>
          <p:cNvSpPr txBox="1"/>
          <p:nvPr/>
        </p:nvSpPr>
        <p:spPr>
          <a:xfrm>
            <a:off x="611287" y="1059129"/>
            <a:ext cx="7779900" cy="4582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378" dirty="0">
                <a:latin typeface="Georgia" panose="02040502050405020303" pitchFamily="18" charset="0"/>
              </a:rPr>
              <a:t>You need to deal with the following data</a:t>
            </a:r>
            <a:endParaRPr lang="en-US" sz="2378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3129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2812" y="419051"/>
            <a:ext cx="7638376" cy="8538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Final practice. Quantitative. Regression tree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4194" y="1918982"/>
                <a:ext cx="8946859" cy="41180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79525" fontAlgn="ctr">
                  <a:buFont typeface="+mj-lt"/>
                  <a:buAutoNum type="arabicPeriod"/>
                </a:pPr>
                <a:r>
                  <a:rPr lang="en-CA" sz="2180" dirty="0">
                    <a:latin typeface="Georgia" panose="02040502050405020303" pitchFamily="18" charset="0"/>
                  </a:rPr>
                  <a:t> Using the mid-point division, build intervals of piece-wise constancy and decision tree. The stoppage criterion is that tree leaves contain no less than 2 points. </a:t>
                </a:r>
              </a:p>
              <a:p>
                <a:pPr marL="679525" fontAlgn="ctr">
                  <a:buFont typeface="+mj-lt"/>
                  <a:buAutoNum type="arabicPeriod"/>
                </a:pPr>
                <a:r>
                  <a:rPr lang="en-CA" sz="2180" dirty="0">
                    <a:latin typeface="Georgia" panose="02040502050405020303" pitchFamily="18" charset="0"/>
                  </a:rPr>
                  <a:t> Sketch your prediction curve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18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18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CA" sz="218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18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CA" sz="2180" dirty="0">
                    <a:latin typeface="Georgia" panose="02040502050405020303" pitchFamily="18" charset="0"/>
                  </a:rPr>
                  <a:t>.</a:t>
                </a:r>
              </a:p>
              <a:p>
                <a:pPr marL="679525" fontAlgn="ctr">
                  <a:buFont typeface="+mj-lt"/>
                  <a:buAutoNum type="arabicPeriod"/>
                </a:pPr>
                <a:r>
                  <a:rPr lang="en-CA" sz="2180" dirty="0">
                    <a:latin typeface="Georgia" panose="02040502050405020303" pitchFamily="18" charset="0"/>
                  </a:rPr>
                  <a:t> What is the number of possible values the final prediction function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18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18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CA" sz="2180" dirty="0">
                    <a:latin typeface="Georgia" panose="02040502050405020303" pitchFamily="18" charset="0"/>
                  </a:rPr>
                  <a:t>)  may assume?</a:t>
                </a:r>
              </a:p>
              <a:p>
                <a:pPr marL="679525" fontAlgn="ctr">
                  <a:buFont typeface="+mj-lt"/>
                  <a:buAutoNum type="arabicPeriod"/>
                </a:pPr>
                <a:r>
                  <a:rPr lang="en-CA" sz="2180" dirty="0">
                    <a:latin typeface="Georgia" panose="02040502050405020303" pitchFamily="18" charset="0"/>
                  </a:rPr>
                  <a:t> What is the minimal possible value the final prediction function 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18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18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CA" sz="2180" dirty="0">
                    <a:latin typeface="Georgia" panose="02040502050405020303" pitchFamily="18" charset="0"/>
                  </a:rPr>
                  <a:t>)  takes on?</a:t>
                </a:r>
              </a:p>
              <a:p>
                <a:pPr marL="679525" fontAlgn="ctr">
                  <a:buFont typeface="+mj-lt"/>
                  <a:buAutoNum type="arabicPeriod"/>
                </a:pPr>
                <a:r>
                  <a:rPr lang="en-CA" sz="2180" dirty="0">
                    <a:latin typeface="Georgia" panose="02040502050405020303" pitchFamily="18" charset="0"/>
                  </a:rPr>
                  <a:t> What is the maximal possible value the final prediction function 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18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18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CA" sz="2180" dirty="0">
                    <a:latin typeface="Georgia" panose="02040502050405020303" pitchFamily="18" charset="0"/>
                  </a:rPr>
                  <a:t>)  takes on?</a:t>
                </a:r>
              </a:p>
              <a:p>
                <a:pPr marL="679525" fontAlgn="ctr">
                  <a:buFont typeface="+mj-lt"/>
                  <a:buAutoNum type="arabicPeriod"/>
                </a:pPr>
                <a:r>
                  <a:rPr lang="en-CA" sz="2180" dirty="0">
                    <a:latin typeface="Georgia" panose="02040502050405020303" pitchFamily="18" charset="0"/>
                  </a:rPr>
                  <a:t> Evaluate your prediction at x = 10.</a:t>
                </a:r>
              </a:p>
              <a:p>
                <a:pPr marL="679525" fontAlgn="ctr">
                  <a:buFont typeface="+mj-lt"/>
                  <a:buAutoNum type="arabicPeriod"/>
                </a:pPr>
                <a:r>
                  <a:rPr lang="en-CA" sz="2180" dirty="0">
                    <a:latin typeface="Georgia" panose="02040502050405020303" pitchFamily="18" charset="0"/>
                  </a:rPr>
                  <a:t> Sketch your tree.</a:t>
                </a: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" y="1918982"/>
                <a:ext cx="8946859" cy="4118050"/>
              </a:xfrm>
              <a:prstGeom prst="rect">
                <a:avLst/>
              </a:prstGeom>
              <a:blipFill>
                <a:blip r:embed="rId2"/>
                <a:stretch>
                  <a:fillRect t="-1185" r="-2113" b="-19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00687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2812" y="419050"/>
            <a:ext cx="7638376" cy="4269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Final practice. Quantitative. Classification tree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53" y="1616978"/>
            <a:ext cx="8202679" cy="332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8906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2812" y="419051"/>
            <a:ext cx="7638376" cy="8538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Final practice. Quantitative. Classification tree (continued)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92947" y="2182466"/>
                <a:ext cx="8644855" cy="4269341"/>
              </a:xfrm>
            </p:spPr>
            <p:txBody>
              <a:bodyPr>
                <a:normAutofit fontScale="92500" lnSpcReduction="10000"/>
              </a:bodyPr>
              <a:lstStyle/>
              <a:p>
                <a:pPr marL="679525" fontAlgn="ctr">
                  <a:buFont typeface="+mj-lt"/>
                  <a:buAutoNum type="arabicPeriod"/>
                </a:pPr>
                <a:r>
                  <a:rPr lang="en-CA" sz="2774" dirty="0">
                    <a:latin typeface="Georgia" panose="02040502050405020303" pitchFamily="18" charset="0"/>
                  </a:rPr>
                  <a:t> Using the mid-point division, build intervals of piece-wise constancy and decision tree. The stoppage criterion is that leaves contain not less than 2 points. Use cross-entropy as an impurity measure. </a:t>
                </a:r>
              </a:p>
              <a:p>
                <a:pPr marL="679525" fontAlgn="ctr">
                  <a:buFont typeface="+mj-lt"/>
                  <a:buAutoNum type="arabicPeriod"/>
                </a:pPr>
                <a:r>
                  <a:rPr lang="en-CA" sz="2774" dirty="0">
                    <a:latin typeface="Georgia" panose="02040502050405020303" pitchFamily="18" charset="0"/>
                  </a:rPr>
                  <a:t> Sketch your P(1) curve.</a:t>
                </a:r>
              </a:p>
              <a:p>
                <a:pPr marL="679525" fontAlgn="ctr">
                  <a:buFont typeface="+mj-lt"/>
                  <a:buAutoNum type="arabicPeriod"/>
                </a:pPr>
                <a:r>
                  <a:rPr lang="en-CA" sz="2774" dirty="0">
                    <a:latin typeface="Georgia" panose="02040502050405020303" pitchFamily="18" charset="0"/>
                  </a:rPr>
                  <a:t> Build your prediction curve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77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774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CA" sz="277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774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CA" sz="2774" dirty="0">
                    <a:latin typeface="Georgia" panose="02040502050405020303" pitchFamily="18" charset="0"/>
                  </a:rPr>
                  <a:t> by applying the threshold ½ to P(1). Sketch your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77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774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CA" sz="277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774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CA" sz="2774" dirty="0">
                    <a:latin typeface="Georgia" panose="02040502050405020303" pitchFamily="18" charset="0"/>
                  </a:rPr>
                  <a:t>.</a:t>
                </a:r>
              </a:p>
              <a:p>
                <a:pPr marL="679525" fontAlgn="ctr">
                  <a:buFont typeface="+mj-lt"/>
                  <a:buAutoNum type="arabicPeriod"/>
                </a:pPr>
                <a:r>
                  <a:rPr lang="en-CA" sz="2774" dirty="0">
                    <a:latin typeface="Georgia" panose="02040502050405020303" pitchFamily="18" charset="0"/>
                  </a:rPr>
                  <a:t>Sketch your tree</a:t>
                </a:r>
              </a:p>
              <a:p>
                <a:pPr marL="679525" fontAlgn="ctr">
                  <a:buFont typeface="+mj-lt"/>
                  <a:buAutoNum type="arabicPeriod"/>
                </a:pPr>
                <a:r>
                  <a:rPr lang="en-CA" sz="2774" dirty="0">
                    <a:latin typeface="Georgia" panose="02040502050405020303" pitchFamily="18" charset="0"/>
                  </a:rPr>
                  <a:t> Evaluate your prediction on a training set. </a:t>
                </a:r>
              </a:p>
              <a:p>
                <a:pPr marL="679525" fontAlgn="ctr">
                  <a:buFont typeface="+mj-lt"/>
                  <a:buAutoNum type="arabicPeriod"/>
                </a:pPr>
                <a:r>
                  <a:rPr lang="en-CA" sz="2774" dirty="0">
                    <a:latin typeface="Georgia" panose="02040502050405020303" pitchFamily="18" charset="0"/>
                  </a:rPr>
                  <a:t> Compute the misclassification rate. </a:t>
                </a:r>
                <a:endParaRPr lang="en-US" sz="2774" dirty="0"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3" name="Текс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2947" y="2182466"/>
                <a:ext cx="8644855" cy="4269341"/>
              </a:xfrm>
              <a:blipFill>
                <a:blip r:embed="rId2"/>
                <a:stretch>
                  <a:fillRect t="-2000" r="-16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176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02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Splitting the X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048000" cy="46786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Generally we create the partitions by iteratively splitting one of the X variables into two regions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3481387" y="1160902"/>
          <a:ext cx="5205413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Bitmap Image" r:id="rId3" imgW="9142857" imgH="5714286" progId="PBrush">
                  <p:embed/>
                </p:oleObj>
              </mc:Choice>
              <mc:Fallback>
                <p:oleObj name="Bitmap Image" r:id="rId3" imgW="9142857" imgH="5714286" progId="PBrush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483" t="2000" r="55009" b="27333"/>
                      <a:stretch>
                        <a:fillRect/>
                      </a:stretch>
                    </p:blipFill>
                    <p:spPr bwMode="auto">
                      <a:xfrm>
                        <a:off x="3481387" y="1160902"/>
                        <a:ext cx="5205413" cy="541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6327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Splitting the X Variable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14400" y="1524000"/>
            <a:ext cx="2590800" cy="4379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buFont typeface="Wingdings" pitchFamily="2" charset="2"/>
              <a:buAutoNum type="arabicPeriod"/>
            </a:pPr>
            <a:r>
              <a:rPr lang="en-US" sz="3200" dirty="0"/>
              <a:t>First split on X</a:t>
            </a:r>
            <a:r>
              <a:rPr lang="en-US" sz="3200" baseline="-25000" dirty="0"/>
              <a:t>1</a:t>
            </a:r>
            <a:r>
              <a:rPr lang="en-US" sz="3200" dirty="0"/>
              <a:t>=t</a:t>
            </a:r>
            <a:r>
              <a:rPr lang="en-US" sz="3200" baseline="-25000" dirty="0"/>
              <a:t>1</a:t>
            </a:r>
            <a:endParaRPr lang="en-US" sz="3200" dirty="0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3505200" y="1143000"/>
          <a:ext cx="5181600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Bitmap Image" r:id="rId3" imgW="9142857" imgH="5714286" progId="PBrush">
                  <p:embed/>
                </p:oleObj>
              </mc:Choice>
              <mc:Fallback>
                <p:oleObj name="Bitmap Image" r:id="rId3" imgW="9142857" imgH="5714286" progId="PBrush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501" t="2959" r="55571" b="28000"/>
                      <a:stretch>
                        <a:fillRect/>
                      </a:stretch>
                    </p:blipFill>
                    <p:spPr bwMode="auto">
                      <a:xfrm>
                        <a:off x="3505200" y="1143000"/>
                        <a:ext cx="5181600" cy="533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6356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14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Splitting the X Variable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3505200" y="1180514"/>
          <a:ext cx="5307013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Bitmap Image" r:id="rId3" imgW="9142857" imgH="5714286" progId="PBrush">
                  <p:embed/>
                </p:oleObj>
              </mc:Choice>
              <mc:Fallback>
                <p:oleObj name="Bitmap Image" r:id="rId3" imgW="9142857" imgH="5714286" progId="PBrush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466" t="3334" r="55009" b="27333"/>
                      <a:stretch>
                        <a:fillRect/>
                      </a:stretch>
                    </p:blipFill>
                    <p:spPr bwMode="auto">
                      <a:xfrm>
                        <a:off x="3505200" y="1180514"/>
                        <a:ext cx="5307013" cy="541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457200" y="1417638"/>
            <a:ext cx="3048000" cy="437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AutoNum type="arabicPeriod"/>
            </a:pPr>
            <a:r>
              <a:rPr lang="en-US" sz="3200" dirty="0">
                <a:latin typeface="Times New Roman" pitchFamily="18" charset="0"/>
              </a:rPr>
              <a:t>First split on X</a:t>
            </a:r>
            <a:r>
              <a:rPr lang="en-US" sz="3200" baseline="-25000" dirty="0">
                <a:latin typeface="Times New Roman" pitchFamily="18" charset="0"/>
              </a:rPr>
              <a:t>1</a:t>
            </a:r>
            <a:r>
              <a:rPr lang="en-US" sz="3200" dirty="0">
                <a:latin typeface="Times New Roman" pitchFamily="18" charset="0"/>
              </a:rPr>
              <a:t>=t</a:t>
            </a:r>
            <a:r>
              <a:rPr lang="en-US" sz="3200" baseline="-25000" dirty="0">
                <a:latin typeface="Times New Roman" pitchFamily="18" charset="0"/>
              </a:rPr>
              <a:t>1</a:t>
            </a:r>
          </a:p>
          <a:p>
            <a:pPr marL="533400" indent="-5334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AutoNum type="arabicPeriod"/>
            </a:pPr>
            <a:r>
              <a:rPr lang="en-US" sz="3200" dirty="0">
                <a:latin typeface="Times New Roman" pitchFamily="18" charset="0"/>
              </a:rPr>
              <a:t>If X</a:t>
            </a:r>
            <a:r>
              <a:rPr lang="en-US" sz="3200" baseline="-25000" dirty="0">
                <a:latin typeface="Times New Roman" pitchFamily="18" charset="0"/>
              </a:rPr>
              <a:t>1</a:t>
            </a:r>
            <a:r>
              <a:rPr lang="en-US" sz="3200" dirty="0">
                <a:latin typeface="Times New Roman" pitchFamily="18" charset="0"/>
              </a:rPr>
              <a:t>&lt;t</a:t>
            </a:r>
            <a:r>
              <a:rPr lang="en-US" sz="3200" baseline="-25000" dirty="0">
                <a:latin typeface="Times New Roman" pitchFamily="18" charset="0"/>
              </a:rPr>
              <a:t>1</a:t>
            </a:r>
            <a:r>
              <a:rPr lang="en-US" sz="3200" dirty="0">
                <a:latin typeface="Times New Roman" pitchFamily="18" charset="0"/>
              </a:rPr>
              <a:t>, split on X</a:t>
            </a:r>
            <a:r>
              <a:rPr lang="en-US" sz="3200" baseline="-25000" dirty="0">
                <a:latin typeface="Times New Roman" pitchFamily="18" charset="0"/>
              </a:rPr>
              <a:t>2</a:t>
            </a:r>
            <a:r>
              <a:rPr lang="en-US" sz="3200" dirty="0">
                <a:latin typeface="Times New Roman" pitchFamily="18" charset="0"/>
              </a:rPr>
              <a:t>=t</a:t>
            </a:r>
            <a:r>
              <a:rPr lang="en-US" sz="3200" baseline="-25000" dirty="0">
                <a:latin typeface="Times New Roman" pitchFamily="18" charset="0"/>
              </a:rPr>
              <a:t>2</a:t>
            </a:r>
            <a:endParaRPr lang="en-US" sz="3200" dirty="0">
              <a:latin typeface="Times New Roman" pitchFamily="18" charset="0"/>
            </a:endParaRPr>
          </a:p>
          <a:p>
            <a:pPr marL="533400" indent="-5334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AutoNum type="arabicPeriod"/>
            </a:pPr>
            <a:endParaRPr lang="en-US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518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Splitting the X Variable</a:t>
            </a: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3505200" y="1143000"/>
          <a:ext cx="5281613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Bitmap Image" r:id="rId3" imgW="9142857" imgH="5714286" progId="PBrush">
                  <p:embed/>
                </p:oleObj>
              </mc:Choice>
              <mc:Fallback>
                <p:oleObj name="Bitmap Image" r:id="rId3" imgW="9142857" imgH="5714286" progId="PBrush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483" t="2995" r="55009" b="27333"/>
                      <a:stretch>
                        <a:fillRect/>
                      </a:stretch>
                    </p:blipFill>
                    <p:spPr bwMode="auto">
                      <a:xfrm>
                        <a:off x="3505200" y="1143000"/>
                        <a:ext cx="5281613" cy="541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457200" y="1447800"/>
            <a:ext cx="3048000" cy="437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AutoNum type="arabicPeriod"/>
            </a:pPr>
            <a:r>
              <a:rPr lang="en-US" sz="3200" dirty="0">
                <a:latin typeface="Times New Roman" pitchFamily="18" charset="0"/>
              </a:rPr>
              <a:t>First split on X</a:t>
            </a:r>
            <a:r>
              <a:rPr lang="en-US" sz="3200" baseline="-25000" dirty="0">
                <a:latin typeface="Times New Roman" pitchFamily="18" charset="0"/>
              </a:rPr>
              <a:t>1</a:t>
            </a:r>
            <a:r>
              <a:rPr lang="en-US" sz="3200" dirty="0">
                <a:latin typeface="Times New Roman" pitchFamily="18" charset="0"/>
              </a:rPr>
              <a:t>=t</a:t>
            </a:r>
            <a:r>
              <a:rPr lang="en-US" sz="3200" baseline="-25000" dirty="0">
                <a:latin typeface="Times New Roman" pitchFamily="18" charset="0"/>
              </a:rPr>
              <a:t>1</a:t>
            </a:r>
          </a:p>
          <a:p>
            <a:pPr marL="533400" indent="-5334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AutoNum type="arabicPeriod"/>
            </a:pPr>
            <a:r>
              <a:rPr lang="en-US" sz="3200" dirty="0">
                <a:latin typeface="Times New Roman" pitchFamily="18" charset="0"/>
              </a:rPr>
              <a:t>If X</a:t>
            </a:r>
            <a:r>
              <a:rPr lang="en-US" sz="3200" baseline="-25000" dirty="0">
                <a:latin typeface="Times New Roman" pitchFamily="18" charset="0"/>
              </a:rPr>
              <a:t>1</a:t>
            </a:r>
            <a:r>
              <a:rPr lang="en-US" sz="3200" dirty="0">
                <a:latin typeface="Times New Roman" pitchFamily="18" charset="0"/>
              </a:rPr>
              <a:t>&lt;t</a:t>
            </a:r>
            <a:r>
              <a:rPr lang="en-US" sz="3200" baseline="-25000" dirty="0">
                <a:latin typeface="Times New Roman" pitchFamily="18" charset="0"/>
              </a:rPr>
              <a:t>1</a:t>
            </a:r>
            <a:r>
              <a:rPr lang="en-US" sz="3200" dirty="0">
                <a:latin typeface="Times New Roman" pitchFamily="18" charset="0"/>
              </a:rPr>
              <a:t>, split on X</a:t>
            </a:r>
            <a:r>
              <a:rPr lang="en-US" sz="3200" baseline="-25000" dirty="0">
                <a:latin typeface="Times New Roman" pitchFamily="18" charset="0"/>
              </a:rPr>
              <a:t>2</a:t>
            </a:r>
            <a:r>
              <a:rPr lang="en-US" sz="3200" dirty="0">
                <a:latin typeface="Times New Roman" pitchFamily="18" charset="0"/>
              </a:rPr>
              <a:t>=t</a:t>
            </a:r>
            <a:r>
              <a:rPr lang="en-US" sz="3200" baseline="-25000" dirty="0">
                <a:latin typeface="Times New Roman" pitchFamily="18" charset="0"/>
              </a:rPr>
              <a:t>2</a:t>
            </a:r>
          </a:p>
          <a:p>
            <a:pPr marL="533400" indent="-5334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AutoNum type="arabicPeriod"/>
            </a:pPr>
            <a:r>
              <a:rPr lang="en-US" sz="3200" dirty="0">
                <a:latin typeface="Times New Roman" pitchFamily="18" charset="0"/>
              </a:rPr>
              <a:t>If X</a:t>
            </a:r>
            <a:r>
              <a:rPr lang="en-US" sz="3200" baseline="-25000" dirty="0">
                <a:latin typeface="Times New Roman" pitchFamily="18" charset="0"/>
              </a:rPr>
              <a:t>1</a:t>
            </a:r>
            <a:r>
              <a:rPr lang="en-US" sz="3200" dirty="0">
                <a:latin typeface="Times New Roman" pitchFamily="18" charset="0"/>
              </a:rPr>
              <a:t>&gt;t</a:t>
            </a:r>
            <a:r>
              <a:rPr lang="en-US" sz="3200" baseline="-25000" dirty="0">
                <a:latin typeface="Times New Roman" pitchFamily="18" charset="0"/>
              </a:rPr>
              <a:t>1</a:t>
            </a:r>
            <a:r>
              <a:rPr lang="en-US" sz="3200" dirty="0">
                <a:latin typeface="Times New Roman" pitchFamily="18" charset="0"/>
              </a:rPr>
              <a:t>, split on X</a:t>
            </a:r>
            <a:r>
              <a:rPr lang="en-US" sz="3200" baseline="-25000" dirty="0">
                <a:latin typeface="Times New Roman" pitchFamily="18" charset="0"/>
              </a:rPr>
              <a:t>1</a:t>
            </a:r>
            <a:r>
              <a:rPr lang="en-US" sz="3200" dirty="0">
                <a:latin typeface="Times New Roman" pitchFamily="18" charset="0"/>
              </a:rPr>
              <a:t>=t</a:t>
            </a:r>
            <a:r>
              <a:rPr lang="en-US" sz="3200" baseline="-25000" dirty="0">
                <a:latin typeface="Times New Roman" pitchFamily="18" charset="0"/>
              </a:rPr>
              <a:t>3</a:t>
            </a:r>
            <a:endParaRPr lang="en-US" sz="3200" dirty="0">
              <a:latin typeface="Times New Roman" pitchFamily="18" charset="0"/>
            </a:endParaRPr>
          </a:p>
          <a:p>
            <a:pPr marL="533400" indent="-5334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AutoNum type="arabicPeriod"/>
            </a:pPr>
            <a:endParaRPr lang="en-US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480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13658</TotalTime>
  <Words>2651</Words>
  <Application>Microsoft Office PowerPoint</Application>
  <PresentationFormat>On-screen Show (4:3)</PresentationFormat>
  <Paragraphs>287</Paragraphs>
  <Slides>54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5" baseType="lpstr">
      <vt:lpstr>Arial</vt:lpstr>
      <vt:lpstr>Calibri</vt:lpstr>
      <vt:lpstr>Cambria Math</vt:lpstr>
      <vt:lpstr>Georgia</vt:lpstr>
      <vt:lpstr>Times New Roman</vt:lpstr>
      <vt:lpstr>VAG Rounded Std</vt:lpstr>
      <vt:lpstr>Wingdings</vt:lpstr>
      <vt:lpstr>Clarity</vt:lpstr>
      <vt:lpstr>Тема Office</vt:lpstr>
      <vt:lpstr>Equation</vt:lpstr>
      <vt:lpstr>Bitmap Image</vt:lpstr>
      <vt:lpstr>`</vt:lpstr>
      <vt:lpstr>Outline</vt:lpstr>
      <vt:lpstr>Partitioning Up the Predictor Space</vt:lpstr>
      <vt:lpstr>Regression Trees</vt:lpstr>
      <vt:lpstr>The General View</vt:lpstr>
      <vt:lpstr>Splitting the X Variables</vt:lpstr>
      <vt:lpstr>Splitting the X Variable</vt:lpstr>
      <vt:lpstr>Splitting the X Variable</vt:lpstr>
      <vt:lpstr>Splitting the X Variable</vt:lpstr>
      <vt:lpstr>Splitting the X Variable</vt:lpstr>
      <vt:lpstr>Splitting the X Variable</vt:lpstr>
      <vt:lpstr>Example: Baseball Players’ Salaries</vt:lpstr>
      <vt:lpstr>Another way of visualizing the decision tree…</vt:lpstr>
      <vt:lpstr>Some Natural Questions</vt:lpstr>
      <vt:lpstr>1. What values should we use for       ?</vt:lpstr>
      <vt:lpstr>2. Where to Split?</vt:lpstr>
      <vt:lpstr>Where to Split?</vt:lpstr>
      <vt:lpstr>Where to Split?</vt:lpstr>
      <vt:lpstr>Growing a Classification Tree</vt:lpstr>
      <vt:lpstr>Example: Orange Juice Preference</vt:lpstr>
      <vt:lpstr>Improving Tree Accuracy</vt:lpstr>
      <vt:lpstr>Example: Baseball Players’ Salaries</vt:lpstr>
      <vt:lpstr>Example: Baseball Players’ Salaries</vt:lpstr>
      <vt:lpstr>Example: Baseball Players’ Salaries</vt:lpstr>
      <vt:lpstr>Example: Orange Juice Preference</vt:lpstr>
      <vt:lpstr>Trees vs. Linear Models</vt:lpstr>
      <vt:lpstr>Trees vs. Linear Model: Classification Example </vt:lpstr>
      <vt:lpstr>Pros and Cons of Decision Trees</vt:lpstr>
      <vt:lpstr>Ensembles</vt:lpstr>
      <vt:lpstr>Problem!</vt:lpstr>
      <vt:lpstr>Bootstrapping is simple! </vt:lpstr>
      <vt:lpstr>What is bagging?</vt:lpstr>
      <vt:lpstr>How does bagging work?</vt:lpstr>
      <vt:lpstr>Bagging for Regression Trees</vt:lpstr>
      <vt:lpstr>Bagging for Classification Trees</vt:lpstr>
      <vt:lpstr>A Comparison of Error Rates</vt:lpstr>
      <vt:lpstr>Example 1: Housing Data</vt:lpstr>
      <vt:lpstr>Example 2: Car Seat Data</vt:lpstr>
      <vt:lpstr>Out-of-Bag Error Estimation</vt:lpstr>
      <vt:lpstr>Variable Importance Measure</vt:lpstr>
      <vt:lpstr>Relative Influence Plots</vt:lpstr>
      <vt:lpstr>Example: Housing Data</vt:lpstr>
      <vt:lpstr>Random Forests</vt:lpstr>
      <vt:lpstr>Why are we considering a random sample of m predictors instead of all p predictors for splitting?</vt:lpstr>
      <vt:lpstr>Random Forest with different values of “m”</vt:lpstr>
      <vt:lpstr>Final practice. Qualitative. 1</vt:lpstr>
      <vt:lpstr>Final practice. Qualitative. 2</vt:lpstr>
      <vt:lpstr>Final practice. Python. 1 </vt:lpstr>
      <vt:lpstr>Final practice. Python. 2</vt:lpstr>
      <vt:lpstr>Final practice. Python. 3</vt:lpstr>
      <vt:lpstr>Final practice. Quantitative. Regression tree</vt:lpstr>
      <vt:lpstr>Final practice. Quantitative. Regression tree (continued)</vt:lpstr>
      <vt:lpstr>Final practice. Quantitative. Classification tree</vt:lpstr>
      <vt:lpstr>Final practice. Quantitative. Classification tree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Abbass Sharif</dc:creator>
  <cp:lastModifiedBy>boris garbuzov</cp:lastModifiedBy>
  <cp:revision>251</cp:revision>
  <cp:lastPrinted>2013-09-24T00:04:41Z</cp:lastPrinted>
  <dcterms:created xsi:type="dcterms:W3CDTF">2013-08-14T17:09:52Z</dcterms:created>
  <dcterms:modified xsi:type="dcterms:W3CDTF">2020-11-23T04:53:41Z</dcterms:modified>
</cp:coreProperties>
</file>