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8" r:id="rId2"/>
    <p:sldId id="265" r:id="rId3"/>
    <p:sldId id="267" r:id="rId4"/>
    <p:sldId id="268" r:id="rId5"/>
    <p:sldId id="269" r:id="rId6"/>
    <p:sldId id="270" r:id="rId7"/>
    <p:sldId id="271" r:id="rId8"/>
    <p:sldId id="272" r:id="rId9"/>
    <p:sldId id="273" r:id="rId10"/>
    <p:sldId id="274" r:id="rId11"/>
    <p:sldId id="275" r:id="rId12"/>
    <p:sldId id="276" r:id="rId13"/>
    <p:sldId id="298" r:id="rId14"/>
    <p:sldId id="343" r:id="rId15"/>
    <p:sldId id="305" r:id="rId16"/>
    <p:sldId id="351" r:id="rId17"/>
    <p:sldId id="278" r:id="rId18"/>
    <p:sldId id="277" r:id="rId19"/>
    <p:sldId id="279" r:id="rId20"/>
    <p:sldId id="280" r:id="rId21"/>
    <p:sldId id="282"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5" r:id="rId35"/>
    <p:sldId id="294" r:id="rId36"/>
    <p:sldId id="296" r:id="rId37"/>
    <p:sldId id="352" r:id="rId38"/>
    <p:sldId id="297" r:id="rId39"/>
    <p:sldId id="353" r:id="rId40"/>
    <p:sldId id="354" r:id="rId41"/>
    <p:sldId id="355" r:id="rId42"/>
    <p:sldId id="356"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F3600CB5-D69D-428D-B35F-35025E24F264}">
          <p14:sldIdLst>
            <p14:sldId id="258"/>
            <p14:sldId id="265"/>
            <p14:sldId id="267"/>
            <p14:sldId id="268"/>
            <p14:sldId id="269"/>
            <p14:sldId id="270"/>
            <p14:sldId id="271"/>
            <p14:sldId id="272"/>
            <p14:sldId id="273"/>
            <p14:sldId id="274"/>
            <p14:sldId id="275"/>
            <p14:sldId id="276"/>
            <p14:sldId id="298"/>
          </p14:sldIdLst>
        </p14:section>
        <p14:section name="Раздел по умолчанию" id="{0346830E-93BD-4FB7-A857-7D788B2E07BC}">
          <p14:sldIdLst>
            <p14:sldId id="343"/>
            <p14:sldId id="305"/>
            <p14:sldId id="351"/>
            <p14:sldId id="278"/>
            <p14:sldId id="277"/>
            <p14:sldId id="279"/>
            <p14:sldId id="280"/>
            <p14:sldId id="282"/>
            <p14:sldId id="281"/>
            <p14:sldId id="283"/>
            <p14:sldId id="284"/>
            <p14:sldId id="285"/>
            <p14:sldId id="286"/>
            <p14:sldId id="287"/>
            <p14:sldId id="288"/>
            <p14:sldId id="289"/>
            <p14:sldId id="290"/>
            <p14:sldId id="291"/>
            <p14:sldId id="292"/>
            <p14:sldId id="293"/>
            <p14:sldId id="295"/>
            <p14:sldId id="294"/>
            <p14:sldId id="296"/>
            <p14:sldId id="352"/>
            <p14:sldId id="297"/>
            <p14:sldId id="353"/>
            <p14:sldId id="354"/>
            <p14:sldId id="355"/>
            <p14:sldId id="356"/>
          </p14:sldIdLst>
        </p14:section>
      </p14:sectionLst>
    </p:ex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5" roundtripDataSignature="AMtx7mhnjmrba+C6DR8flyoaMb9jOi3m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0BE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68" autoAdjust="0"/>
    <p:restoredTop sz="91964" autoAdjust="0"/>
  </p:normalViewPr>
  <p:slideViewPr>
    <p:cSldViewPr snapToGrid="0">
      <p:cViewPr varScale="1">
        <p:scale>
          <a:sx n="78" d="100"/>
          <a:sy n="78" d="100"/>
        </p:scale>
        <p:origin x="352" y="60"/>
      </p:cViewPr>
      <p:guideLst>
        <p:guide orient="horz" pos="2160"/>
        <p:guide pos="3840"/>
      </p:guideLst>
    </p:cSldViewPr>
  </p:slideViewPr>
  <p:outlineViewPr>
    <p:cViewPr>
      <p:scale>
        <a:sx n="33" d="100"/>
        <a:sy n="33" d="100"/>
      </p:scale>
      <p:origin x="53" y="1843"/>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89"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8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535111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35805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7" r:id="rId5"/>
    <p:sldLayoutId id="2147483658" r:id="rId6"/>
    <p:sldLayoutId id="2147483659"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a:t>
            </a:r>
          </a:p>
        </p:txBody>
      </p:sp>
      <p:sp>
        <p:nvSpPr>
          <p:cNvPr id="3" name="Подзаголовок 2"/>
          <p:cNvSpPr>
            <a:spLocks noGrp="1"/>
          </p:cNvSpPr>
          <p:nvPr>
            <p:ph type="subTitle" idx="1"/>
          </p:nvPr>
        </p:nvSpPr>
        <p:spPr/>
        <p:txBody>
          <a:bodyPr/>
          <a:lstStyle/>
          <a:p>
            <a:endParaRPr lang="en-US" dirty="0"/>
          </a:p>
        </p:txBody>
      </p:sp>
      <p:pic>
        <p:nvPicPr>
          <p:cNvPr id="5" name="Picture 2" descr="Schulich Ranked #1 in the World in Responsible Business | Schulich ...">
            <a:extLst>
              <a:ext uri="{FF2B5EF4-FFF2-40B4-BE49-F238E27FC236}">
                <a16:creationId xmlns:a16="http://schemas.microsoft.com/office/drawing/2014/main" id="{FA2420F6-0650-44C4-AEB4-93E5197E3D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735" b="10533"/>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412221-2377-46BB-B404-16E9D251CB89}"/>
              </a:ext>
            </a:extLst>
          </p:cNvPr>
          <p:cNvSpPr txBox="1"/>
          <p:nvPr/>
        </p:nvSpPr>
        <p:spPr>
          <a:xfrm>
            <a:off x="702889" y="6622534"/>
            <a:ext cx="4569792" cy="215444"/>
          </a:xfrm>
          <a:prstGeom prst="rect">
            <a:avLst/>
          </a:prstGeom>
          <a:noFill/>
        </p:spPr>
        <p:txBody>
          <a:bodyPr wrap="square" rtlCol="0">
            <a:spAutoFit/>
          </a:bodyPr>
          <a:lstStyle/>
          <a:p>
            <a:pPr algn="l"/>
            <a:r>
              <a:rPr lang="en-US" sz="800" b="1" kern="1200" spc="80" baseline="0" dirty="0">
                <a:solidFill>
                  <a:schemeClr val="bg1"/>
                </a:solidFill>
                <a:latin typeface="Arial" panose="020B0604020202020204" pitchFamily="34" charset="0"/>
                <a:cs typeface="Arial" panose="020B0604020202020204" pitchFamily="34" charset="0"/>
              </a:rPr>
              <a:t>Data Science II</a:t>
            </a:r>
          </a:p>
        </p:txBody>
      </p:sp>
      <p:sp>
        <p:nvSpPr>
          <p:cNvPr id="7" name="TextBox 6">
            <a:extLst>
              <a:ext uri="{FF2B5EF4-FFF2-40B4-BE49-F238E27FC236}">
                <a16:creationId xmlns:a16="http://schemas.microsoft.com/office/drawing/2014/main" id="{179118DD-4C78-4EA9-8882-D43C4745C99C}"/>
              </a:ext>
            </a:extLst>
          </p:cNvPr>
          <p:cNvSpPr txBox="1"/>
          <p:nvPr/>
        </p:nvSpPr>
        <p:spPr>
          <a:xfrm>
            <a:off x="702894" y="6447134"/>
            <a:ext cx="5512001" cy="215444"/>
          </a:xfrm>
          <a:prstGeom prst="rect">
            <a:avLst/>
          </a:prstGeom>
          <a:noFill/>
        </p:spPr>
        <p:txBody>
          <a:bodyPr wrap="square" rtlCol="0">
            <a:spAutoFit/>
          </a:bodyPr>
          <a:lstStyle/>
          <a:p>
            <a:pPr algn="l"/>
            <a:r>
              <a:rPr lang="en-US" sz="800" b="1" kern="1200" spc="80" baseline="0" dirty="0">
                <a:solidFill>
                  <a:schemeClr val="bg1"/>
                </a:solidFill>
                <a:latin typeface="Arial" panose="020B0604020202020204" pitchFamily="34" charset="0"/>
                <a:cs typeface="Arial" panose="020B0604020202020204" pitchFamily="34" charset="0"/>
              </a:rPr>
              <a:t>SCHULICH SCHOOL OF BUSINESS | MBAN 61</a:t>
            </a:r>
            <a:r>
              <a:rPr lang="uk-UA" sz="800" b="1" kern="1200" spc="80" baseline="0" dirty="0">
                <a:solidFill>
                  <a:schemeClr val="bg1"/>
                </a:solidFill>
                <a:latin typeface="Arial" panose="020B0604020202020204" pitchFamily="34" charset="0"/>
                <a:cs typeface="Arial" panose="020B0604020202020204" pitchFamily="34" charset="0"/>
              </a:rPr>
              <a:t>2</a:t>
            </a:r>
            <a:r>
              <a:rPr lang="en-US" sz="800" b="1" kern="1200" spc="80" baseline="0" dirty="0">
                <a:solidFill>
                  <a:schemeClr val="bg1"/>
                </a:solidFill>
                <a:latin typeface="Arial" panose="020B0604020202020204" pitchFamily="34" charset="0"/>
                <a:cs typeface="Arial" panose="020B0604020202020204" pitchFamily="34" charset="0"/>
              </a:rPr>
              <a:t>0</a:t>
            </a:r>
          </a:p>
        </p:txBody>
      </p:sp>
      <p:sp>
        <p:nvSpPr>
          <p:cNvPr id="8" name="TextBox 7">
            <a:extLst>
              <a:ext uri="{FF2B5EF4-FFF2-40B4-BE49-F238E27FC236}">
                <a16:creationId xmlns:a16="http://schemas.microsoft.com/office/drawing/2014/main" id="{DEAD0968-CE62-429D-8BC1-51C0E7677A97}"/>
              </a:ext>
            </a:extLst>
          </p:cNvPr>
          <p:cNvSpPr txBox="1"/>
          <p:nvPr/>
        </p:nvSpPr>
        <p:spPr>
          <a:xfrm>
            <a:off x="13099725" y="6622534"/>
            <a:ext cx="2251145" cy="215444"/>
          </a:xfrm>
          <a:prstGeom prst="rect">
            <a:avLst/>
          </a:prstGeom>
          <a:noFill/>
        </p:spPr>
        <p:txBody>
          <a:bodyPr wrap="square" rtlCol="0">
            <a:spAutoFit/>
          </a:bodyPr>
          <a:lstStyle/>
          <a:p>
            <a:pPr algn="r"/>
            <a:r>
              <a:rPr lang="en-US" sz="800" b="1" kern="1200" spc="80" baseline="0" dirty="0">
                <a:solidFill>
                  <a:schemeClr val="bg1"/>
                </a:solidFill>
                <a:latin typeface="Arial" panose="020B0604020202020204" pitchFamily="34" charset="0"/>
                <a:cs typeface="Arial" panose="020B0604020202020204" pitchFamily="34" charset="0"/>
              </a:rPr>
              <a:t>2020</a:t>
            </a:r>
          </a:p>
        </p:txBody>
      </p:sp>
      <p:sp>
        <p:nvSpPr>
          <p:cNvPr id="9" name="TextBox 8">
            <a:extLst>
              <a:ext uri="{FF2B5EF4-FFF2-40B4-BE49-F238E27FC236}">
                <a16:creationId xmlns:a16="http://schemas.microsoft.com/office/drawing/2014/main" id="{F3C3147F-EC15-4D55-86D0-B44821DE72F3}"/>
              </a:ext>
            </a:extLst>
          </p:cNvPr>
          <p:cNvSpPr txBox="1"/>
          <p:nvPr/>
        </p:nvSpPr>
        <p:spPr>
          <a:xfrm>
            <a:off x="13099726" y="6447134"/>
            <a:ext cx="2251145" cy="215444"/>
          </a:xfrm>
          <a:prstGeom prst="rect">
            <a:avLst/>
          </a:prstGeom>
          <a:noFill/>
        </p:spPr>
        <p:txBody>
          <a:bodyPr wrap="square" rtlCol="0">
            <a:spAutoFit/>
          </a:bodyPr>
          <a:lstStyle/>
          <a:p>
            <a:pPr algn="r"/>
            <a:r>
              <a:rPr lang="en-US" sz="800" b="1" kern="1200" spc="80" baseline="0" dirty="0">
                <a:solidFill>
                  <a:schemeClr val="bg1"/>
                </a:solidFill>
                <a:latin typeface="Arial" panose="020B0604020202020204" pitchFamily="34" charset="0"/>
                <a:cs typeface="Arial" panose="020B0604020202020204" pitchFamily="34" charset="0"/>
              </a:rPr>
              <a:t>MODULE 1</a:t>
            </a:r>
          </a:p>
        </p:txBody>
      </p:sp>
      <p:pic>
        <p:nvPicPr>
          <p:cNvPr id="10" name="Picture 14">
            <a:extLst>
              <a:ext uri="{FF2B5EF4-FFF2-40B4-BE49-F238E27FC236}">
                <a16:creationId xmlns:a16="http://schemas.microsoft.com/office/drawing/2014/main" id="{F62032DF-ADA7-4BD7-A4A1-D63C03EA3755}"/>
              </a:ext>
            </a:extLst>
          </p:cNvPr>
          <p:cNvPicPr>
            <a:picLocks noChangeAspect="1"/>
          </p:cNvPicPr>
          <p:nvPr/>
        </p:nvPicPr>
        <p:blipFill rotWithShape="1">
          <a:blip r:embed="rId4"/>
          <a:srcRect l="13066" t="17107" r="49469" b="2690"/>
          <a:stretch/>
        </p:blipFill>
        <p:spPr>
          <a:xfrm>
            <a:off x="14383099" y="251967"/>
            <a:ext cx="1110015" cy="832511"/>
          </a:xfrm>
          <a:prstGeom prst="ellipse">
            <a:avLst/>
          </a:prstGeom>
        </p:spPr>
      </p:pic>
      <p:sp>
        <p:nvSpPr>
          <p:cNvPr id="11" name="Content Placeholder 3">
            <a:extLst>
              <a:ext uri="{FF2B5EF4-FFF2-40B4-BE49-F238E27FC236}">
                <a16:creationId xmlns:a16="http://schemas.microsoft.com/office/drawing/2014/main" id="{2189BF30-34C5-40E4-AF2C-D2A5F88234BD}"/>
              </a:ext>
            </a:extLst>
          </p:cNvPr>
          <p:cNvSpPr>
            <a:spLocks noGrp="1"/>
          </p:cNvSpPr>
          <p:nvPr/>
        </p:nvSpPr>
        <p:spPr>
          <a:xfrm>
            <a:off x="575864" y="189702"/>
            <a:ext cx="8085537" cy="3448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VAG Rounded Std" panose="020F040202020402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Schulich School of Business MBAN</a:t>
            </a:r>
            <a:r>
              <a:rPr lang="en-US" baseline="0" dirty="0"/>
              <a:t> 61</a:t>
            </a:r>
            <a:r>
              <a:rPr lang="uk-UA" baseline="0" dirty="0"/>
              <a:t>2</a:t>
            </a:r>
            <a:r>
              <a:rPr lang="en-US" baseline="0" dirty="0"/>
              <a:t>0</a:t>
            </a:r>
            <a:endParaRPr lang="en-CA" dirty="0"/>
          </a:p>
        </p:txBody>
      </p:sp>
      <p:sp>
        <p:nvSpPr>
          <p:cNvPr id="12" name="Text Placeholder 4">
            <a:extLst>
              <a:ext uri="{FF2B5EF4-FFF2-40B4-BE49-F238E27FC236}">
                <a16:creationId xmlns:a16="http://schemas.microsoft.com/office/drawing/2014/main" id="{4BA2F700-44E5-48FC-8162-CB5BDD8696EF}"/>
              </a:ext>
            </a:extLst>
          </p:cNvPr>
          <p:cNvSpPr>
            <a:spLocks noGrp="1"/>
          </p:cNvSpPr>
          <p:nvPr/>
        </p:nvSpPr>
        <p:spPr>
          <a:xfrm>
            <a:off x="575864" y="1468390"/>
            <a:ext cx="8177457" cy="2664358"/>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VAG Rounded Std" panose="020F0402020204020204" pitchFamily="34" charset="0"/>
                <a:ea typeface="+mn-ea"/>
                <a:cs typeface="Segoe UI Semilight" panose="020B0402040204020203" pitchFamily="34" charset="0"/>
              </a:defRPr>
            </a:lvl1pPr>
            <a:lvl2pPr marL="742950" indent="-285750" algn="l" defTabSz="914400" rtl="0" eaLnBrk="1" latinLnBrk="0" hangingPunct="1">
              <a:lnSpc>
                <a:spcPct val="100000"/>
              </a:lnSpc>
              <a:spcBef>
                <a:spcPts val="0"/>
              </a:spcBef>
              <a:spcAft>
                <a:spcPts val="1200"/>
              </a:spcAft>
              <a:buFont typeface="Arial" panose="020B0604020202020204" pitchFamily="34" charset="0"/>
              <a:buChar char="•"/>
              <a:defRPr lang="en-US" sz="1800" kern="1200" dirty="0">
                <a:solidFill>
                  <a:schemeClr val="bg1"/>
                </a:solidFill>
                <a:latin typeface="VAG Rounded Std" panose="020F0402020204020204" pitchFamily="34" charset="0"/>
                <a:ea typeface="+mn-ea"/>
                <a:cs typeface="Segoe UI Semilight" panose="020B04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CA" sz="2000" dirty="0"/>
              <a:t>Instructor: Boris Garbuzov</a:t>
            </a:r>
          </a:p>
          <a:p>
            <a:pPr marL="0" indent="0">
              <a:buNone/>
            </a:pPr>
            <a:endParaRPr lang="en-CA" sz="2000" dirty="0"/>
          </a:p>
          <a:p>
            <a:pPr marL="0" indent="0">
              <a:buNone/>
            </a:pPr>
            <a:r>
              <a:rPr lang="en-GB" b="1" i="1" dirty="0">
                <a:latin typeface="Arial" panose="020B0604020202020204" pitchFamily="34" charset="0"/>
              </a:rPr>
              <a:t>MBAN</a:t>
            </a:r>
            <a:r>
              <a:rPr lang="en-GB" sz="1800" b="1" i="1" dirty="0">
                <a:solidFill>
                  <a:schemeClr val="bg1"/>
                </a:solidFill>
                <a:effectLst/>
                <a:latin typeface="Arial" panose="020B0604020202020204" pitchFamily="34" charset="0"/>
              </a:rPr>
              <a:t> 61</a:t>
            </a:r>
            <a:r>
              <a:rPr lang="uk-UA" sz="1800" b="1" i="1" dirty="0">
                <a:solidFill>
                  <a:schemeClr val="bg1"/>
                </a:solidFill>
                <a:effectLst/>
                <a:latin typeface="Arial" panose="020B0604020202020204" pitchFamily="34" charset="0"/>
              </a:rPr>
              <a:t>2</a:t>
            </a:r>
            <a:r>
              <a:rPr lang="en-GB" sz="1800" b="1" i="1" dirty="0">
                <a:solidFill>
                  <a:schemeClr val="bg1"/>
                </a:solidFill>
                <a:effectLst/>
                <a:latin typeface="Arial" panose="020B0604020202020204" pitchFamily="34" charset="0"/>
              </a:rPr>
              <a:t>0</a:t>
            </a:r>
            <a:endParaRPr lang="en-CA" sz="2800" dirty="0">
              <a:solidFill>
                <a:schemeClr val="bg1"/>
              </a:solidFill>
            </a:endParaRPr>
          </a:p>
          <a:p>
            <a:pPr marL="0" indent="0">
              <a:buNone/>
            </a:pPr>
            <a:endParaRPr lang="en-CA" sz="2000" dirty="0"/>
          </a:p>
          <a:p>
            <a:pPr marL="0" indent="0">
              <a:buNone/>
            </a:pPr>
            <a:r>
              <a:rPr lang="en-CA" sz="1600" dirty="0"/>
              <a:t>Fall  2020</a:t>
            </a:r>
            <a:endParaRPr lang="en-CA" sz="2000" dirty="0"/>
          </a:p>
        </p:txBody>
      </p:sp>
      <p:sp>
        <p:nvSpPr>
          <p:cNvPr id="13" name="Content Placeholder 2">
            <a:extLst>
              <a:ext uri="{FF2B5EF4-FFF2-40B4-BE49-F238E27FC236}">
                <a16:creationId xmlns:a16="http://schemas.microsoft.com/office/drawing/2014/main" id="{93FE05B6-862F-417B-8A2A-B1CC3B767C47}"/>
              </a:ext>
            </a:extLst>
          </p:cNvPr>
          <p:cNvSpPr>
            <a:spLocks noGrp="1"/>
          </p:cNvSpPr>
          <p:nvPr/>
        </p:nvSpPr>
        <p:spPr>
          <a:xfrm>
            <a:off x="575865" y="617815"/>
            <a:ext cx="8796736" cy="90646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0" i="0" kern="1200">
                <a:solidFill>
                  <a:schemeClr val="bg1"/>
                </a:solidFill>
                <a:latin typeface="VAG Rounded Std" panose="020F040202020402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Science II</a:t>
            </a:r>
            <a:endParaRPr lang="en-CA" dirty="0"/>
          </a:p>
        </p:txBody>
      </p:sp>
      <p:sp>
        <p:nvSpPr>
          <p:cNvPr id="14" name="TextBox 13">
            <a:extLst>
              <a:ext uri="{FF2B5EF4-FFF2-40B4-BE49-F238E27FC236}">
                <a16:creationId xmlns:a16="http://schemas.microsoft.com/office/drawing/2014/main" id="{F3C3147F-EC15-4D55-86D0-B44821DE72F3}"/>
              </a:ext>
            </a:extLst>
          </p:cNvPr>
          <p:cNvSpPr txBox="1"/>
          <p:nvPr/>
        </p:nvSpPr>
        <p:spPr>
          <a:xfrm>
            <a:off x="5486400" y="289784"/>
            <a:ext cx="6129735" cy="400110"/>
          </a:xfrm>
          <a:prstGeom prst="rect">
            <a:avLst/>
          </a:prstGeom>
          <a:noFill/>
        </p:spPr>
        <p:txBody>
          <a:bodyPr wrap="square" rtlCol="0">
            <a:spAutoFit/>
          </a:bodyPr>
          <a:lstStyle/>
          <a:p>
            <a:pPr algn="r"/>
            <a:r>
              <a:rPr lang="en-US" sz="2000" b="1" kern="1200" spc="80" baseline="0">
                <a:solidFill>
                  <a:schemeClr val="bg1"/>
                </a:solidFill>
                <a:latin typeface="Arial" panose="020B0604020202020204" pitchFamily="34" charset="0"/>
                <a:cs typeface="Arial" panose="020B0604020202020204" pitchFamily="34" charset="0"/>
              </a:rPr>
              <a:t>MODULE 11 </a:t>
            </a:r>
            <a:r>
              <a:rPr lang="en-US" sz="2000" b="1" kern="1200" spc="80">
                <a:solidFill>
                  <a:schemeClr val="bg1"/>
                </a:solidFill>
                <a:latin typeface="Arial" panose="020B0604020202020204" pitchFamily="34" charset="0"/>
                <a:cs typeface="Arial" panose="020B0604020202020204" pitchFamily="34" charset="0"/>
              </a:rPr>
              <a:t>: Estimation, ARIMA</a:t>
            </a:r>
            <a:endParaRPr lang="en-US" sz="800" b="1" kern="1200" spc="80" baseline="0" dirty="0">
              <a:solidFill>
                <a:schemeClr val="bg1"/>
              </a:solidFill>
              <a:latin typeface="Arial" panose="020B0604020202020204" pitchFamily="34" charset="0"/>
              <a:cs typeface="Arial" panose="020B0604020202020204" pitchFamily="34" charset="0"/>
            </a:endParaRPr>
          </a:p>
        </p:txBody>
      </p:sp>
      <p:sp>
        <p:nvSpPr>
          <p:cNvPr id="4" name="Номер слайда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Example 3.28 Yule–Walker Estimation of the Recruitment Series</a:t>
            </a:r>
            <a:br>
              <a:rPr lang="en-US" dirty="0"/>
            </a:br>
            <a:endParaRPr lang="ru-RU" dirty="0"/>
          </a:p>
        </p:txBody>
      </p:sp>
      <p:sp>
        <p:nvSpPr>
          <p:cNvPr id="4" name="Текст 3"/>
          <p:cNvSpPr>
            <a:spLocks noGrp="1"/>
          </p:cNvSpPr>
          <p:nvPr>
            <p:ph type="body" idx="2"/>
          </p:nvPr>
        </p:nvSpPr>
        <p:spPr>
          <a:xfrm>
            <a:off x="758758" y="1126671"/>
            <a:ext cx="11128442" cy="5437415"/>
          </a:xfrm>
        </p:spPr>
        <p:txBody>
          <a:bodyPr>
            <a:normAutofit fontScale="85000" lnSpcReduction="20000"/>
          </a:bodyPr>
          <a:lstStyle/>
          <a:p>
            <a:pPr marL="114300" indent="0">
              <a:buNone/>
            </a:pPr>
            <a:r>
              <a:rPr lang="en-US" dirty="0">
                <a:latin typeface="Cambria Math" panose="02040503050406030204" pitchFamily="18" charset="0"/>
              </a:rPr>
              <a:t>Below are the results of fitting the model AR(2) for </a:t>
            </a:r>
            <a:r>
              <a:rPr lang="en-US" dirty="0"/>
              <a:t>Recruitment series </a:t>
            </a:r>
            <a:br>
              <a:rPr lang="en-US" dirty="0"/>
            </a:br>
            <a:r>
              <a:rPr lang="en-US" dirty="0"/>
              <a:t> </a:t>
            </a:r>
            <a:r>
              <a:rPr lang="en-US" dirty="0">
                <a:latin typeface="Cambria Math" panose="02040503050406030204" pitchFamily="18" charset="0"/>
              </a:rPr>
              <a:t>using Yule-Walker estimation in R, which are nearly identical to the values in Example 3.18.</a:t>
            </a:r>
          </a:p>
          <a:p>
            <a:pPr marL="114300" indent="0">
              <a:buNone/>
            </a:pPr>
            <a:r>
              <a:rPr lang="en-US" dirty="0" err="1">
                <a:solidFill>
                  <a:srgbClr val="2F0BE3"/>
                </a:solidFill>
                <a:latin typeface="Cambria Math" panose="02040503050406030204" pitchFamily="18" charset="0"/>
              </a:rPr>
              <a:t>rec.yw</a:t>
            </a:r>
            <a:r>
              <a:rPr lang="en-US" dirty="0">
                <a:solidFill>
                  <a:srgbClr val="2F0BE3"/>
                </a:solidFill>
                <a:latin typeface="Cambria Math" panose="02040503050406030204" pitchFamily="18" charset="0"/>
              </a:rPr>
              <a:t> = </a:t>
            </a:r>
            <a:r>
              <a:rPr lang="en-US" dirty="0" err="1">
                <a:solidFill>
                  <a:srgbClr val="2F0BE3"/>
                </a:solidFill>
                <a:latin typeface="Cambria Math" panose="02040503050406030204" pitchFamily="18" charset="0"/>
              </a:rPr>
              <a:t>ar.yw</a:t>
            </a:r>
            <a:r>
              <a:rPr lang="en-US" dirty="0">
                <a:solidFill>
                  <a:srgbClr val="2F0BE3"/>
                </a:solidFill>
                <a:latin typeface="Cambria Math" panose="02040503050406030204" pitchFamily="18" charset="0"/>
              </a:rPr>
              <a:t>(rec, order=2)</a:t>
            </a:r>
          </a:p>
          <a:p>
            <a:pPr marL="114300" indent="0">
              <a:buNone/>
            </a:pPr>
            <a:r>
              <a:rPr lang="en-US" dirty="0" err="1">
                <a:solidFill>
                  <a:srgbClr val="2F0BE3"/>
                </a:solidFill>
                <a:latin typeface="Cambria Math" panose="02040503050406030204" pitchFamily="18" charset="0"/>
              </a:rPr>
              <a:t>rec.yw$x.mean</a:t>
            </a:r>
            <a:r>
              <a:rPr lang="en-US" dirty="0">
                <a:solidFill>
                  <a:srgbClr val="2F0BE3"/>
                </a:solidFill>
                <a:latin typeface="Cambria Math" panose="02040503050406030204" pitchFamily="18" charset="0"/>
              </a:rPr>
              <a:t> </a:t>
            </a:r>
            <a:r>
              <a:rPr lang="en-US" dirty="0">
                <a:solidFill>
                  <a:srgbClr val="00B050"/>
                </a:solidFill>
                <a:latin typeface="Cambria Math" panose="02040503050406030204" pitchFamily="18" charset="0"/>
              </a:rPr>
              <a:t># = 62.26 (mean estimate)</a:t>
            </a:r>
          </a:p>
          <a:p>
            <a:pPr marL="114300" indent="0">
              <a:buNone/>
            </a:pPr>
            <a:r>
              <a:rPr lang="en-US" dirty="0" err="1">
                <a:solidFill>
                  <a:srgbClr val="2F0BE3"/>
                </a:solidFill>
                <a:latin typeface="Cambria Math" panose="02040503050406030204" pitchFamily="18" charset="0"/>
              </a:rPr>
              <a:t>rec.yw$ar</a:t>
            </a:r>
            <a:r>
              <a:rPr lang="en-US" dirty="0">
                <a:solidFill>
                  <a:srgbClr val="2F0BE3"/>
                </a:solidFill>
                <a:latin typeface="Cambria Math" panose="02040503050406030204" pitchFamily="18" charset="0"/>
              </a:rPr>
              <a:t> </a:t>
            </a:r>
            <a:r>
              <a:rPr lang="en-US" dirty="0">
                <a:solidFill>
                  <a:srgbClr val="00B050"/>
                </a:solidFill>
                <a:latin typeface="Cambria Math" panose="02040503050406030204" pitchFamily="18" charset="0"/>
              </a:rPr>
              <a:t># = 1.33, -.44 (coefficient estimates)</a:t>
            </a:r>
          </a:p>
          <a:p>
            <a:pPr marL="114300" indent="0">
              <a:buNone/>
            </a:pPr>
            <a:r>
              <a:rPr lang="en-US" dirty="0">
                <a:solidFill>
                  <a:srgbClr val="2F0BE3"/>
                </a:solidFill>
                <a:latin typeface="Cambria Math" panose="02040503050406030204" pitchFamily="18" charset="0"/>
              </a:rPr>
              <a:t>sqrt(</a:t>
            </a:r>
            <a:r>
              <a:rPr lang="en-US" dirty="0" err="1">
                <a:solidFill>
                  <a:srgbClr val="2F0BE3"/>
                </a:solidFill>
                <a:latin typeface="Cambria Math" panose="02040503050406030204" pitchFamily="18" charset="0"/>
              </a:rPr>
              <a:t>diag</a:t>
            </a:r>
            <a:r>
              <a:rPr lang="en-US" dirty="0">
                <a:solidFill>
                  <a:srgbClr val="2F0BE3"/>
                </a:solidFill>
                <a:latin typeface="Cambria Math" panose="02040503050406030204" pitchFamily="18" charset="0"/>
              </a:rPr>
              <a:t>(</a:t>
            </a:r>
            <a:r>
              <a:rPr lang="en-US" dirty="0" err="1">
                <a:solidFill>
                  <a:srgbClr val="2F0BE3"/>
                </a:solidFill>
                <a:latin typeface="Cambria Math" panose="02040503050406030204" pitchFamily="18" charset="0"/>
              </a:rPr>
              <a:t>rec.yw$asy.var.coef</a:t>
            </a:r>
            <a:r>
              <a:rPr lang="en-US" dirty="0">
                <a:solidFill>
                  <a:srgbClr val="2F0BE3"/>
                </a:solidFill>
                <a:latin typeface="Cambria Math" panose="02040503050406030204" pitchFamily="18" charset="0"/>
              </a:rPr>
              <a:t>)) </a:t>
            </a:r>
            <a:r>
              <a:rPr lang="en-US" dirty="0">
                <a:solidFill>
                  <a:srgbClr val="00B050"/>
                </a:solidFill>
                <a:latin typeface="Cambria Math" panose="02040503050406030204" pitchFamily="18" charset="0"/>
              </a:rPr>
              <a:t># = .04, .04 (standard errors)</a:t>
            </a:r>
          </a:p>
          <a:p>
            <a:pPr marL="114300" indent="0">
              <a:buNone/>
            </a:pPr>
            <a:r>
              <a:rPr lang="en-US" dirty="0" err="1">
                <a:solidFill>
                  <a:srgbClr val="2F0BE3"/>
                </a:solidFill>
                <a:latin typeface="Cambria Math" panose="02040503050406030204" pitchFamily="18" charset="0"/>
              </a:rPr>
              <a:t>rec.yw$var.pred</a:t>
            </a:r>
            <a:r>
              <a:rPr lang="en-US" dirty="0">
                <a:solidFill>
                  <a:srgbClr val="2F0BE3"/>
                </a:solidFill>
                <a:latin typeface="Cambria Math" panose="02040503050406030204" pitchFamily="18" charset="0"/>
              </a:rPr>
              <a:t> </a:t>
            </a:r>
            <a:r>
              <a:rPr lang="en-US" dirty="0">
                <a:solidFill>
                  <a:srgbClr val="00B050"/>
                </a:solidFill>
                <a:latin typeface="Cambria Math" panose="02040503050406030204" pitchFamily="18" charset="0"/>
              </a:rPr>
              <a:t># = 94.80 (error variance estimate)</a:t>
            </a:r>
          </a:p>
          <a:p>
            <a:pPr marL="114300" indent="0">
              <a:buNone/>
            </a:pPr>
            <a:r>
              <a:rPr lang="en-US" dirty="0">
                <a:latin typeface="Cambria Math" panose="02040503050406030204" pitchFamily="18" charset="0"/>
              </a:rPr>
              <a:t>To obtain the 24 month ahead predictions and their standard errors, and then</a:t>
            </a:r>
          </a:p>
          <a:p>
            <a:pPr marL="114300" indent="0">
              <a:buNone/>
            </a:pPr>
            <a:r>
              <a:rPr lang="en-US" dirty="0">
                <a:latin typeface="Cambria Math" panose="02040503050406030204" pitchFamily="18" charset="0"/>
              </a:rPr>
              <a:t>plot the results, use the R commands:</a:t>
            </a:r>
          </a:p>
          <a:p>
            <a:pPr marL="114300" indent="0">
              <a:buNone/>
            </a:pPr>
            <a:r>
              <a:rPr lang="en-US" dirty="0">
                <a:solidFill>
                  <a:srgbClr val="2F0BE3"/>
                </a:solidFill>
                <a:latin typeface="Cambria Math" panose="02040503050406030204" pitchFamily="18" charset="0"/>
              </a:rPr>
              <a:t>rec.pr = predict(</a:t>
            </a:r>
            <a:r>
              <a:rPr lang="en-US" dirty="0" err="1">
                <a:solidFill>
                  <a:srgbClr val="2F0BE3"/>
                </a:solidFill>
                <a:latin typeface="Cambria Math" panose="02040503050406030204" pitchFamily="18" charset="0"/>
              </a:rPr>
              <a:t>rec.yw</a:t>
            </a:r>
            <a:r>
              <a:rPr lang="en-US" dirty="0">
                <a:solidFill>
                  <a:srgbClr val="2F0BE3"/>
                </a:solidFill>
                <a:latin typeface="Cambria Math" panose="02040503050406030204" pitchFamily="18" charset="0"/>
              </a:rPr>
              <a:t>, </a:t>
            </a:r>
            <a:r>
              <a:rPr lang="en-US" dirty="0" err="1">
                <a:solidFill>
                  <a:srgbClr val="2F0BE3"/>
                </a:solidFill>
                <a:latin typeface="Cambria Math" panose="02040503050406030204" pitchFamily="18" charset="0"/>
              </a:rPr>
              <a:t>n.ahead</a:t>
            </a:r>
            <a:r>
              <a:rPr lang="en-US" dirty="0">
                <a:solidFill>
                  <a:srgbClr val="2F0BE3"/>
                </a:solidFill>
                <a:latin typeface="Cambria Math" panose="02040503050406030204" pitchFamily="18" charset="0"/>
              </a:rPr>
              <a:t>=24)</a:t>
            </a:r>
          </a:p>
          <a:p>
            <a:pPr marL="114300" indent="0">
              <a:buNone/>
            </a:pPr>
            <a:r>
              <a:rPr lang="en-US" dirty="0" err="1">
                <a:solidFill>
                  <a:srgbClr val="2F0BE3"/>
                </a:solidFill>
                <a:latin typeface="Cambria Math" panose="02040503050406030204" pitchFamily="18" charset="0"/>
              </a:rPr>
              <a:t>ts.plot</a:t>
            </a:r>
            <a:r>
              <a:rPr lang="en-US" dirty="0">
                <a:solidFill>
                  <a:srgbClr val="2F0BE3"/>
                </a:solidFill>
                <a:latin typeface="Cambria Math" panose="02040503050406030204" pitchFamily="18" charset="0"/>
              </a:rPr>
              <a:t>(rec, </a:t>
            </a:r>
            <a:r>
              <a:rPr lang="en-US" dirty="0" err="1">
                <a:solidFill>
                  <a:srgbClr val="2F0BE3"/>
                </a:solidFill>
                <a:latin typeface="Cambria Math" panose="02040503050406030204" pitchFamily="18" charset="0"/>
              </a:rPr>
              <a:t>rec.pr$pred</a:t>
            </a:r>
            <a:r>
              <a:rPr lang="en-US" dirty="0">
                <a:solidFill>
                  <a:srgbClr val="2F0BE3"/>
                </a:solidFill>
                <a:latin typeface="Cambria Math" panose="02040503050406030204" pitchFamily="18" charset="0"/>
              </a:rPr>
              <a:t>, col=1:2)</a:t>
            </a:r>
          </a:p>
          <a:p>
            <a:pPr marL="114300" indent="0">
              <a:buNone/>
            </a:pPr>
            <a:r>
              <a:rPr lang="en-US" dirty="0">
                <a:solidFill>
                  <a:srgbClr val="2F0BE3"/>
                </a:solidFill>
                <a:latin typeface="Cambria Math" panose="02040503050406030204" pitchFamily="18" charset="0"/>
              </a:rPr>
              <a:t>lines(</a:t>
            </a:r>
            <a:r>
              <a:rPr lang="en-US" dirty="0" err="1">
                <a:solidFill>
                  <a:srgbClr val="2F0BE3"/>
                </a:solidFill>
                <a:latin typeface="Cambria Math" panose="02040503050406030204" pitchFamily="18" charset="0"/>
              </a:rPr>
              <a:t>rec.pr$pred</a:t>
            </a:r>
            <a:r>
              <a:rPr lang="en-US" dirty="0">
                <a:solidFill>
                  <a:srgbClr val="2F0BE3"/>
                </a:solidFill>
                <a:latin typeface="Cambria Math" panose="02040503050406030204" pitchFamily="18" charset="0"/>
              </a:rPr>
              <a:t> + </a:t>
            </a:r>
            <a:r>
              <a:rPr lang="en-US" dirty="0" err="1">
                <a:solidFill>
                  <a:srgbClr val="2F0BE3"/>
                </a:solidFill>
                <a:latin typeface="Cambria Math" panose="02040503050406030204" pitchFamily="18" charset="0"/>
              </a:rPr>
              <a:t>rec.pr$se</a:t>
            </a:r>
            <a:r>
              <a:rPr lang="en-US" dirty="0">
                <a:solidFill>
                  <a:srgbClr val="2F0BE3"/>
                </a:solidFill>
                <a:latin typeface="Cambria Math" panose="02040503050406030204" pitchFamily="18" charset="0"/>
              </a:rPr>
              <a:t>, col=4, </a:t>
            </a:r>
            <a:r>
              <a:rPr lang="en-US" dirty="0" err="1">
                <a:solidFill>
                  <a:srgbClr val="2F0BE3"/>
                </a:solidFill>
                <a:latin typeface="Cambria Math" panose="02040503050406030204" pitchFamily="18" charset="0"/>
              </a:rPr>
              <a:t>lty</a:t>
            </a:r>
            <a:r>
              <a:rPr lang="en-US" dirty="0">
                <a:solidFill>
                  <a:srgbClr val="2F0BE3"/>
                </a:solidFill>
                <a:latin typeface="Cambria Math" panose="02040503050406030204" pitchFamily="18" charset="0"/>
              </a:rPr>
              <a:t>=2)</a:t>
            </a:r>
          </a:p>
          <a:p>
            <a:pPr marL="114300" indent="0">
              <a:buNone/>
            </a:pPr>
            <a:r>
              <a:rPr lang="en-US" dirty="0">
                <a:solidFill>
                  <a:srgbClr val="2F0BE3"/>
                </a:solidFill>
                <a:latin typeface="Cambria Math" panose="02040503050406030204" pitchFamily="18" charset="0"/>
              </a:rPr>
              <a:t>lines(</a:t>
            </a:r>
            <a:r>
              <a:rPr lang="en-US" dirty="0" err="1">
                <a:solidFill>
                  <a:srgbClr val="2F0BE3"/>
                </a:solidFill>
                <a:latin typeface="Cambria Math" panose="02040503050406030204" pitchFamily="18" charset="0"/>
              </a:rPr>
              <a:t>rec.pr$pred</a:t>
            </a:r>
            <a:r>
              <a:rPr lang="en-US" dirty="0">
                <a:solidFill>
                  <a:srgbClr val="2F0BE3"/>
                </a:solidFill>
                <a:latin typeface="Cambria Math" panose="02040503050406030204" pitchFamily="18" charset="0"/>
              </a:rPr>
              <a:t> - </a:t>
            </a:r>
            <a:r>
              <a:rPr lang="en-US" dirty="0" err="1">
                <a:solidFill>
                  <a:srgbClr val="2F0BE3"/>
                </a:solidFill>
                <a:latin typeface="Cambria Math" panose="02040503050406030204" pitchFamily="18" charset="0"/>
              </a:rPr>
              <a:t>rec.pr$se</a:t>
            </a:r>
            <a:r>
              <a:rPr lang="en-US" dirty="0">
                <a:solidFill>
                  <a:srgbClr val="2F0BE3"/>
                </a:solidFill>
                <a:latin typeface="Cambria Math" panose="02040503050406030204" pitchFamily="18" charset="0"/>
              </a:rPr>
              <a:t>, col=4, </a:t>
            </a:r>
            <a:r>
              <a:rPr lang="en-US" dirty="0" err="1">
                <a:solidFill>
                  <a:srgbClr val="2F0BE3"/>
                </a:solidFill>
                <a:latin typeface="Cambria Math" panose="02040503050406030204" pitchFamily="18" charset="0"/>
              </a:rPr>
              <a:t>lty</a:t>
            </a:r>
            <a:r>
              <a:rPr lang="en-US" dirty="0">
                <a:solidFill>
                  <a:srgbClr val="2F0BE3"/>
                </a:solidFill>
                <a:latin typeface="Cambria Math" panose="02040503050406030204" pitchFamily="18" charset="0"/>
              </a:rPr>
              <a:t>=2)</a:t>
            </a:r>
            <a:endParaRPr lang="en-US" dirty="0">
              <a:solidFill>
                <a:srgbClr val="2F0BE3"/>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extLst>
      <p:ext uri="{BB962C8B-B14F-4D97-AF65-F5344CB8AC3E}">
        <p14:creationId xmlns:p14="http://schemas.microsoft.com/office/powerpoint/2010/main" val="168965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Example 3.29 Method of Moments Estimation for an MA(1)</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dirty="0">
                    <a:solidFill>
                      <a:schemeClr val="tx1"/>
                    </a:solidFill>
                  </a:rPr>
                  <a:t>Consider the time series</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𝜃</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oMath>
                  </m:oMathPara>
                </a14:m>
                <a:endParaRPr lang="en-US" b="0" dirty="0">
                  <a:solidFill>
                    <a:schemeClr val="tx1"/>
                  </a:solidFill>
                </a:endParaRPr>
              </a:p>
              <a:p>
                <a:pPr marL="114300" indent="0">
                  <a:buNone/>
                </a:pPr>
                <a:r>
                  <a:rPr lang="en-US" dirty="0">
                    <a:solidFill>
                      <a:schemeClr val="tx1"/>
                    </a:solidFill>
                  </a:rPr>
                  <a:t>where </a:t>
                </a:r>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𝜃</m:t>
                        </m:r>
                      </m:e>
                    </m:d>
                    <m:r>
                      <a:rPr lang="en-US" b="0" i="1" smtClean="0">
                        <a:solidFill>
                          <a:schemeClr val="tx1"/>
                        </a:solidFill>
                        <a:latin typeface="Cambria Math" panose="02040503050406030204" pitchFamily="18" charset="0"/>
                      </a:rPr>
                      <m:t>&lt;1. </m:t>
                    </m:r>
                  </m:oMath>
                </a14:m>
                <a:r>
                  <a:rPr lang="en-US" dirty="0">
                    <a:solidFill>
                      <a:schemeClr val="tx1"/>
                    </a:solidFill>
                  </a:rPr>
                  <a:t> The model can be written as</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m:t>
                          </m:r>
                        </m:sup>
                        <m:e>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𝜃</m:t>
                                  </m:r>
                                </m:e>
                              </m:d>
                            </m:e>
                            <m:sup>
                              <m:r>
                                <a:rPr lang="en-US" b="0" i="1" smtClean="0">
                                  <a:solidFill>
                                    <a:schemeClr val="tx1"/>
                                  </a:solidFill>
                                  <a:latin typeface="Cambria Math" panose="02040503050406030204" pitchFamily="18" charset="0"/>
                                </a:rPr>
                                <m:t>𝑗</m:t>
                              </m:r>
                            </m:sup>
                          </m:s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e>
                      </m:nary>
                    </m:oMath>
                  </m:oMathPara>
                </a14:m>
                <a:endParaRPr lang="en-US" b="0" dirty="0">
                  <a:solidFill>
                    <a:schemeClr val="tx1"/>
                  </a:solidFill>
                </a:endParaRPr>
              </a:p>
              <a:p>
                <a:pPr marL="114300" indent="0">
                  <a:buNone/>
                </a:pPr>
                <a:r>
                  <a:rPr lang="en-US" dirty="0">
                    <a:solidFill>
                      <a:schemeClr val="tx1"/>
                    </a:solidFill>
                  </a:rPr>
                  <a:t>which is nonlinear in </a:t>
                </a:r>
                <a14:m>
                  <m:oMath xmlns:m="http://schemas.openxmlformats.org/officeDocument/2006/math">
                    <m:r>
                      <a:rPr lang="en-US" b="0" i="1" smtClean="0">
                        <a:solidFill>
                          <a:schemeClr val="tx1"/>
                        </a:solidFill>
                        <a:latin typeface="Cambria Math" panose="02040503050406030204" pitchFamily="18" charset="0"/>
                      </a:rPr>
                      <m:t>𝜃</m:t>
                    </m:r>
                    <m:r>
                      <a:rPr lang="en-US" b="0" i="1" smtClean="0">
                        <a:solidFill>
                          <a:schemeClr val="tx1"/>
                        </a:solidFill>
                        <a:latin typeface="Cambria Math" panose="02040503050406030204" pitchFamily="18" charset="0"/>
                      </a:rPr>
                      <m:t>. </m:t>
                    </m:r>
                  </m:oMath>
                </a14:m>
                <a:r>
                  <a:rPr lang="en-US" dirty="0">
                    <a:solidFill>
                      <a:schemeClr val="tx1"/>
                    </a:solidFill>
                  </a:rPr>
                  <a:t> The first two population autocovariances are</a:t>
                </a:r>
              </a:p>
              <a:p>
                <a:pPr marL="114300" indent="0">
                  <a:buNone/>
                </a:pPr>
                <a14:m>
                  <m:oMath xmlns:m="http://schemas.openxmlformats.org/officeDocument/2006/math">
                    <m:r>
                      <a:rPr lang="en-US" b="0" i="1" smtClean="0">
                        <a:solidFill>
                          <a:schemeClr val="tx1"/>
                        </a:solidFill>
                        <a:latin typeface="Cambria Math" panose="02040503050406030204" pitchFamily="18" charset="0"/>
                      </a:rPr>
                      <m:t>𝛾</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𝜎</m:t>
                        </m:r>
                      </m:e>
                      <m:sub>
                        <m:r>
                          <a:rPr lang="en-US" b="0" i="1" smtClean="0">
                            <a:solidFill>
                              <a:schemeClr val="tx1"/>
                            </a:solidFill>
                            <a:latin typeface="Cambria Math" panose="02040503050406030204" pitchFamily="18" charset="0"/>
                          </a:rPr>
                          <m:t>𝑤</m:t>
                        </m:r>
                      </m:sub>
                      <m:sup>
                        <m:r>
                          <a:rPr lang="en-US" b="0" i="1" smtClean="0">
                            <a:solidFill>
                              <a:schemeClr val="tx1"/>
                            </a:solidFill>
                            <a:latin typeface="Cambria Math" panose="02040503050406030204" pitchFamily="18" charset="0"/>
                          </a:rPr>
                          <m:t>2</m:t>
                        </m:r>
                      </m:sup>
                    </m:sSub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𝜃</m:t>
                            </m:r>
                          </m:e>
                          <m:sup>
                            <m:r>
                              <a:rPr lang="en-US" b="0" i="1" smtClean="0">
                                <a:solidFill>
                                  <a:schemeClr val="tx1"/>
                                </a:solidFill>
                                <a:latin typeface="Cambria Math" panose="02040503050406030204" pitchFamily="18" charset="0"/>
                              </a:rPr>
                              <m:t>2</m:t>
                            </m:r>
                          </m:sup>
                        </m:sSup>
                      </m:e>
                    </m:d>
                  </m:oMath>
                </a14:m>
                <a:r>
                  <a:rPr lang="en-US" dirty="0">
                    <a:solidFill>
                      <a:schemeClr val="tx1"/>
                    </a:solidFill>
                  </a:rPr>
                  <a:t> and </a:t>
                </a:r>
                <a14:m>
                  <m:oMath xmlns:m="http://schemas.openxmlformats.org/officeDocument/2006/math">
                    <m:r>
                      <a:rPr lang="en-US" b="0" i="1" smtClean="0">
                        <a:solidFill>
                          <a:schemeClr val="tx1"/>
                        </a:solidFill>
                        <a:latin typeface="Cambria Math" panose="02040503050406030204" pitchFamily="18" charset="0"/>
                      </a:rPr>
                      <m:t>𝛾</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𝜎</m:t>
                        </m:r>
                      </m:e>
                      <m:sub>
                        <m:r>
                          <a:rPr lang="en-US" b="0" i="1" smtClean="0">
                            <a:solidFill>
                              <a:schemeClr val="tx1"/>
                            </a:solidFill>
                            <a:latin typeface="Cambria Math" panose="02040503050406030204" pitchFamily="18" charset="0"/>
                          </a:rPr>
                          <m:t>𝑤</m:t>
                        </m:r>
                      </m:sub>
                      <m:sup>
                        <m:r>
                          <a:rPr lang="en-US" b="0" i="1" smtClean="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𝜃</m:t>
                    </m:r>
                    <m:r>
                      <a:rPr lang="en-US" b="0" i="1" smtClean="0">
                        <a:solidFill>
                          <a:schemeClr val="tx1"/>
                        </a:solidFill>
                        <a:latin typeface="Cambria Math" panose="02040503050406030204" pitchFamily="18" charset="0"/>
                      </a:rPr>
                      <m:t>, </m:t>
                    </m:r>
                  </m:oMath>
                </a14:m>
                <a:r>
                  <a:rPr lang="en-US" dirty="0">
                    <a:solidFill>
                      <a:schemeClr val="tx1"/>
                    </a:solidFill>
                  </a:rPr>
                  <a:t> so the estimates of </a:t>
                </a:r>
                <a14:m>
                  <m:oMath xmlns:m="http://schemas.openxmlformats.org/officeDocument/2006/math">
                    <m:r>
                      <a:rPr lang="en-US" b="0" i="1" smtClean="0">
                        <a:solidFill>
                          <a:schemeClr val="tx1"/>
                        </a:solidFill>
                        <a:latin typeface="Cambria Math" panose="02040503050406030204" pitchFamily="18" charset="0"/>
                      </a:rPr>
                      <m:t>𝜃</m:t>
                    </m:r>
                  </m:oMath>
                </a14:m>
                <a:r>
                  <a:rPr lang="en-US" dirty="0">
                    <a:solidFill>
                      <a:schemeClr val="tx1"/>
                    </a:solidFill>
                  </a:rPr>
                  <a:t> is found by solving </a:t>
                </a:r>
              </a:p>
              <a:p>
                <a:pPr marL="114300" indent="0">
                  <a:buNone/>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𝜌</m:t>
                          </m:r>
                        </m:e>
                      </m:acc>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1</m:t>
                          </m:r>
                        </m:e>
                      </m:d>
                      <m:r>
                        <a:rPr lang="en-US" b="0" i="1" dirty="0" smtClean="0">
                          <a:solidFill>
                            <a:schemeClr val="tx1"/>
                          </a:solidFill>
                          <a:latin typeface="Cambria Math" panose="02040503050406030204" pitchFamily="18" charset="0"/>
                        </a:rPr>
                        <m:t>=</m:t>
                      </m:r>
                      <m:f>
                        <m:fPr>
                          <m:ctrlPr>
                            <a:rPr lang="en-US" b="0" i="1" dirty="0" smtClean="0">
                              <a:solidFill>
                                <a:schemeClr val="tx1"/>
                              </a:solidFill>
                              <a:latin typeface="Cambria Math" panose="02040503050406030204" pitchFamily="18" charset="0"/>
                            </a:rPr>
                          </m:ctrlPr>
                        </m:fPr>
                        <m:num>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𝛾</m:t>
                              </m:r>
                            </m:e>
                          </m:acc>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1</m:t>
                              </m:r>
                            </m:e>
                          </m:d>
                        </m:num>
                        <m:den>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𝛾</m:t>
                              </m:r>
                            </m:e>
                          </m:acc>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0</m:t>
                              </m:r>
                            </m:e>
                          </m:d>
                        </m:den>
                      </m:f>
                      <m:r>
                        <a:rPr lang="en-US" b="0" i="1" dirty="0" smtClean="0">
                          <a:solidFill>
                            <a:schemeClr val="tx1"/>
                          </a:solidFill>
                          <a:latin typeface="Cambria Math" panose="02040503050406030204" pitchFamily="18" charset="0"/>
                        </a:rPr>
                        <m:t>=</m:t>
                      </m:r>
                      <m:f>
                        <m:fPr>
                          <m:ctrlPr>
                            <a:rPr lang="en-US" b="0" i="1" dirty="0" smtClean="0">
                              <a:solidFill>
                                <a:schemeClr val="tx1"/>
                              </a:solidFill>
                              <a:latin typeface="Cambria Math" panose="02040503050406030204" pitchFamily="18" charset="0"/>
                            </a:rPr>
                          </m:ctrlPr>
                        </m:fPr>
                        <m:num>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𝜃</m:t>
                              </m:r>
                            </m:e>
                          </m:acc>
                        </m:num>
                        <m:den>
                          <m:r>
                            <a:rPr lang="en-US" b="0" i="1" dirty="0" smtClean="0">
                              <a:solidFill>
                                <a:schemeClr val="tx1"/>
                              </a:solidFill>
                              <a:latin typeface="Cambria Math" panose="02040503050406030204" pitchFamily="18" charset="0"/>
                            </a:rPr>
                            <m:t>1+</m:t>
                          </m:r>
                          <m:sSup>
                            <m:sSupPr>
                              <m:ctrlPr>
                                <a:rPr lang="en-US" b="0" i="1" dirty="0" smtClean="0">
                                  <a:solidFill>
                                    <a:schemeClr val="tx1"/>
                                  </a:solidFill>
                                  <a:latin typeface="Cambria Math" panose="02040503050406030204" pitchFamily="18" charset="0"/>
                                </a:rPr>
                              </m:ctrlPr>
                            </m:sSup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𝜃</m:t>
                                  </m:r>
                                </m:e>
                              </m:acc>
                            </m:e>
                            <m:sup>
                              <m:r>
                                <a:rPr lang="en-US" b="0" i="1" dirty="0" smtClean="0">
                                  <a:solidFill>
                                    <a:schemeClr val="tx1"/>
                                  </a:solidFill>
                                  <a:latin typeface="Cambria Math" panose="02040503050406030204" pitchFamily="18" charset="0"/>
                                </a:rPr>
                                <m:t>2</m:t>
                              </m:r>
                            </m:sup>
                          </m:sSup>
                        </m:den>
                      </m:f>
                      <m:r>
                        <a:rPr lang="en-US" b="0" i="1" dirty="0"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extLst>
      <p:ext uri="{BB962C8B-B14F-4D97-AF65-F5344CB8AC3E}">
        <p14:creationId xmlns:p14="http://schemas.microsoft.com/office/powerpoint/2010/main" val="325502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Example 3.29 Method of Moments Estimation for an MA(1)</a:t>
            </a:r>
            <a:r>
              <a:rPr lang="ru-RU" b="1" dirty="0"/>
              <a:t> (</a:t>
            </a:r>
            <a:r>
              <a:rPr lang="en-US" b="1" dirty="0"/>
              <a:t>continued)</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lnSpcReduction="10000"/>
              </a:bodyPr>
              <a:lstStyle/>
              <a:p>
                <a:pPr marL="114300" indent="0">
                  <a:buNone/>
                </a:pPr>
                <a:r>
                  <a:rPr lang="en-US" dirty="0"/>
                  <a:t>Two solutions exist, so we would pick the invertible one.</a:t>
                </a:r>
                <a:endParaRPr lang="ru-RU" dirty="0"/>
              </a:p>
              <a:p>
                <a:pPr marL="114300" indent="0">
                  <a:buNone/>
                </a:pPr>
                <a:r>
                  <a:rPr lang="en-US" dirty="0"/>
                  <a:t>If </a:t>
                </a:r>
                <a:r>
                  <a:rPr lang="ru-RU" dirty="0"/>
                  <a:t>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𝜌</m:t>
                            </m:r>
                          </m:e>
                        </m:acc>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the solutions</a:t>
                </a:r>
                <a:r>
                  <a:rPr lang="ru-RU" dirty="0"/>
                  <a:t> </a:t>
                </a:r>
                <a:r>
                  <a:rPr lang="en-US" dirty="0"/>
                  <a:t>are real, otherwise, a real solution does not exist.</a:t>
                </a:r>
              </a:p>
              <a:p>
                <a:pPr marL="114300" indent="0">
                  <a:buNone/>
                </a:pPr>
                <a:r>
                  <a:rPr lang="en-US" dirty="0"/>
                  <a:t> Even though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d>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for an invertible MA(1), it may happen that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𝜌</m:t>
                            </m:r>
                          </m:e>
                        </m:acc>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because it is an estimator.</a:t>
                </a:r>
              </a:p>
              <a:p>
                <a:pPr marL="114300" indent="0">
                  <a:buNone/>
                </a:pPr>
                <a:r>
                  <a:rPr lang="en-US" dirty="0"/>
                  <a:t> For example, the following simulation in R produces a value of </a:t>
                </a:r>
              </a:p>
              <a:p>
                <a:pPr marL="114300" indent="0">
                  <a:buNone/>
                </a:pPr>
                <a:r>
                  <a:rPr lang="en-US" dirty="0"/>
                  <a:t> when the true value is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0.9</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den>
                    </m:f>
                    <m:r>
                      <a:rPr lang="en-US" b="0" i="1" smtClean="0">
                        <a:latin typeface="Cambria Math" panose="02040503050406030204" pitchFamily="18" charset="0"/>
                      </a:rPr>
                      <m:t>=0.497.</m:t>
                    </m:r>
                  </m:oMath>
                </a14:m>
                <a:endParaRPr lang="en-US" b="0" dirty="0"/>
              </a:p>
              <a:p>
                <a:pPr marL="114300" indent="0">
                  <a:buNone/>
                </a:pPr>
                <a:r>
                  <a:rPr lang="en-US" dirty="0" err="1">
                    <a:solidFill>
                      <a:srgbClr val="2F0BE3"/>
                    </a:solidFill>
                  </a:rPr>
                  <a:t>set.seed</a:t>
                </a:r>
                <a:r>
                  <a:rPr lang="en-US" dirty="0">
                    <a:solidFill>
                      <a:srgbClr val="2F0BE3"/>
                    </a:solidFill>
                  </a:rPr>
                  <a:t>(2)</a:t>
                </a:r>
                <a:br>
                  <a:rPr lang="en-US" dirty="0">
                    <a:solidFill>
                      <a:srgbClr val="2F0BE3"/>
                    </a:solidFill>
                  </a:rPr>
                </a:br>
                <a:r>
                  <a:rPr lang="en-US" dirty="0">
                    <a:solidFill>
                      <a:srgbClr val="2F0BE3"/>
                    </a:solidFill>
                  </a:rPr>
                  <a:t>ma1 = </a:t>
                </a:r>
                <a:r>
                  <a:rPr lang="en-US" dirty="0" err="1">
                    <a:solidFill>
                      <a:srgbClr val="2F0BE3"/>
                    </a:solidFill>
                  </a:rPr>
                  <a:t>arima.sim</a:t>
                </a:r>
                <a:r>
                  <a:rPr lang="en-US" dirty="0">
                    <a:solidFill>
                      <a:srgbClr val="2F0BE3"/>
                    </a:solidFill>
                  </a:rPr>
                  <a:t>(list(order = c(0,0,1), ma = 0.9), n = 50)</a:t>
                </a:r>
                <a:br>
                  <a:rPr lang="en-US" dirty="0">
                    <a:solidFill>
                      <a:srgbClr val="2F0BE3"/>
                    </a:solidFill>
                  </a:rPr>
                </a:br>
                <a:r>
                  <a:rPr lang="en-US" dirty="0" err="1">
                    <a:solidFill>
                      <a:srgbClr val="2F0BE3"/>
                    </a:solidFill>
                  </a:rPr>
                  <a:t>acf</a:t>
                </a:r>
                <a:r>
                  <a:rPr lang="en-US" dirty="0">
                    <a:solidFill>
                      <a:srgbClr val="2F0BE3"/>
                    </a:solidFill>
                  </a:rPr>
                  <a:t>(ma1, plot=FALSE)[1] </a:t>
                </a:r>
                <a:r>
                  <a:rPr lang="en-US" i="1" dirty="0">
                    <a:solidFill>
                      <a:srgbClr val="00B050"/>
                    </a:solidFill>
                  </a:rPr>
                  <a:t># = .507 (lag 1 sample ACF)</a:t>
                </a:r>
                <a:r>
                  <a:rPr lang="en-US" dirty="0">
                    <a:solidFill>
                      <a:srgbClr val="00B050"/>
                    </a:solidFill>
                  </a:rPr>
                  <a:t> </a:t>
                </a:r>
                <a:br>
                  <a:rPr lang="en-US" dirty="0">
                    <a:solidFill>
                      <a:srgbClr val="00B050"/>
                    </a:solidFill>
                  </a:rPr>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t="-224"/>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extLst>
      <p:ext uri="{BB962C8B-B14F-4D97-AF65-F5344CB8AC3E}">
        <p14:creationId xmlns:p14="http://schemas.microsoft.com/office/powerpoint/2010/main" val="413017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73290"/>
            <a:ext cx="10515600" cy="832756"/>
          </a:xfrm>
        </p:spPr>
        <p:txBody>
          <a:bodyPr>
            <a:normAutofit fontScale="90000"/>
          </a:bodyPr>
          <a:lstStyle/>
          <a:p>
            <a:pPr algn="ctr"/>
            <a:r>
              <a:rPr lang="en-CA" dirty="0">
                <a:solidFill>
                  <a:srgbClr val="0070C0"/>
                </a:solidFill>
              </a:rPr>
              <a:t>Final’s practice. Estimation</a:t>
            </a:r>
            <a:br>
              <a:rPr lang="en-US" dirty="0"/>
            </a:br>
            <a:endParaRPr lang="ru-RU" dirty="0"/>
          </a:p>
        </p:txBody>
      </p:sp>
      <p:sp>
        <p:nvSpPr>
          <p:cNvPr id="4" name="Текст 3"/>
          <p:cNvSpPr>
            <a:spLocks noGrp="1"/>
          </p:cNvSpPr>
          <p:nvPr>
            <p:ph type="body" idx="2"/>
          </p:nvPr>
        </p:nvSpPr>
        <p:spPr>
          <a:xfrm>
            <a:off x="758758" y="1126671"/>
            <a:ext cx="11128442" cy="5437415"/>
          </a:xfrm>
        </p:spPr>
        <p:txBody>
          <a:bodyPr>
            <a:normAutofit/>
          </a:bodyPr>
          <a:lstStyle/>
          <a:p>
            <a:pPr marL="114300" indent="0">
              <a:buNone/>
            </a:pPr>
            <a:br>
              <a:rPr lang="en-US" dirty="0">
                <a:solidFill>
                  <a:srgbClr val="00B050"/>
                </a:solidFill>
              </a:rPr>
            </a:b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9AA4A7-F8D9-4895-BC8C-B4E368760DE9}"/>
                  </a:ext>
                </a:extLst>
              </p:cNvPr>
              <p:cNvSpPr txBox="1"/>
              <p:nvPr/>
            </p:nvSpPr>
            <p:spPr>
              <a:xfrm>
                <a:off x="416379" y="1230804"/>
                <a:ext cx="11307535" cy="5324535"/>
              </a:xfrm>
              <a:prstGeom prst="rect">
                <a:avLst/>
              </a:prstGeom>
              <a:noFill/>
            </p:spPr>
            <p:txBody>
              <a:bodyPr wrap="square">
                <a:spAutoFit/>
              </a:bodyPr>
              <a:lstStyle/>
              <a:p>
                <a:r>
                  <a:rPr lang="en-US" sz="2000" dirty="0"/>
                  <a:t>You collected the following historical data</a:t>
                </a:r>
              </a:p>
              <a:p>
                <a:endParaRPr lang="en-US" sz="2000" dirty="0"/>
              </a:p>
              <a:p>
                <a:r>
                  <a:rPr lang="en-US" sz="2000" dirty="0"/>
                  <a:t>x1	x2	x3	x4</a:t>
                </a:r>
              </a:p>
              <a:p>
                <a:r>
                  <a:rPr lang="en-US" sz="2000" dirty="0"/>
                  <a:t>1	2	3	4</a:t>
                </a:r>
              </a:p>
              <a:p>
                <a:endParaRPr lang="en-US" sz="2000" dirty="0"/>
              </a:p>
              <a:p>
                <a:r>
                  <a:rPr lang="en-US" sz="2000" dirty="0"/>
                  <a:t>Q1. Assuming that the process </a:t>
                </a:r>
                <a14:m>
                  <m:oMath xmlns:m="http://schemas.openxmlformats.org/officeDocument/2006/math">
                    <m:sSub>
                      <m:sSubPr>
                        <m:ctrlPr>
                          <a:rPr lang="en-CA" sz="2000" b="0" i="1" dirty="0" smtClean="0">
                            <a:latin typeface="Cambria Math" panose="02040503050406030204" pitchFamily="18" charset="0"/>
                          </a:rPr>
                        </m:ctrlPr>
                      </m:sSubPr>
                      <m:e>
                        <m:r>
                          <a:rPr lang="en-CA" sz="2000" b="0" i="1" dirty="0" smtClean="0">
                            <a:latin typeface="Cambria Math" panose="02040503050406030204" pitchFamily="18" charset="0"/>
                          </a:rPr>
                          <m:t>𝑥</m:t>
                        </m:r>
                      </m:e>
                      <m:sub>
                        <m:r>
                          <a:rPr lang="en-CA" sz="2000" b="0" i="1" dirty="0" smtClean="0">
                            <a:latin typeface="Cambria Math" panose="02040503050406030204" pitchFamily="18" charset="0"/>
                          </a:rPr>
                          <m:t>𝑡</m:t>
                        </m:r>
                      </m:sub>
                    </m:sSub>
                    <m:r>
                      <a:rPr lang="en-CA" sz="2000" b="0" i="1" dirty="0" smtClean="0">
                        <a:latin typeface="Cambria Math" panose="02040503050406030204" pitchFamily="18" charset="0"/>
                      </a:rPr>
                      <m:t> </m:t>
                    </m:r>
                  </m:oMath>
                </a14:m>
                <a:r>
                  <a:rPr lang="en-US" sz="2000" dirty="0"/>
                  <a:t>is stationary, estimate its autocovariance of lags 0 and 1. </a:t>
                </a:r>
              </a:p>
              <a:p>
                <a:endParaRPr lang="en-US" sz="2000" dirty="0"/>
              </a:p>
              <a:p>
                <a:r>
                  <a:rPr lang="en-US" sz="2000" dirty="0"/>
                  <a:t>Q2. Assuming that this process is invertible MA(1), find its parameters, namely, </a:t>
                </a:r>
                <a14:m>
                  <m:oMath xmlns:m="http://schemas.openxmlformats.org/officeDocument/2006/math">
                    <m:r>
                      <a:rPr lang="en-CA" sz="2000" i="1">
                        <a:latin typeface="Cambria Math" panose="02040503050406030204" pitchFamily="18" charset="0"/>
                      </a:rPr>
                      <m:t>𝜃</m:t>
                    </m:r>
                    <m:r>
                      <a:rPr lang="en-CA" sz="2000" i="1">
                        <a:latin typeface="Cambria Math" panose="02040503050406030204" pitchFamily="18" charset="0"/>
                      </a:rPr>
                      <m:t> </m:t>
                    </m:r>
                  </m:oMath>
                </a14:m>
                <a:r>
                  <a:rPr lang="en-US" sz="2000" dirty="0"/>
                  <a:t> coefficient and the variance of white noise </a:t>
                </a:r>
                <a14:m>
                  <m:oMath xmlns:m="http://schemas.openxmlformats.org/officeDocument/2006/math">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𝜎</m:t>
                        </m:r>
                      </m:e>
                      <m:sup>
                        <m:r>
                          <a:rPr lang="en-CA" sz="2000" b="0" i="1" smtClean="0">
                            <a:latin typeface="Cambria Math" panose="02040503050406030204" pitchFamily="18" charset="0"/>
                          </a:rPr>
                          <m:t>2</m:t>
                        </m:r>
                      </m:sup>
                    </m:sSup>
                  </m:oMath>
                </a14:m>
                <a:r>
                  <a:rPr lang="en-US" sz="2000" dirty="0"/>
                  <a:t>, using method of moments. To that end, go through the following steps. </a:t>
                </a:r>
              </a:p>
              <a:p>
                <a:endParaRPr lang="en-US" sz="2000" dirty="0"/>
              </a:p>
              <a:p>
                <a:r>
                  <a:rPr lang="en-US" sz="2000" dirty="0"/>
                  <a:t>Q2a. Derive the equations, connecting autocovariances </a:t>
                </a:r>
                <a14:m>
                  <m:oMath xmlns:m="http://schemas.openxmlformats.org/officeDocument/2006/math">
                    <m:r>
                      <a:rPr lang="en-CA" sz="2000" b="0" i="1" smtClean="0">
                        <a:latin typeface="Cambria Math" panose="02040503050406030204" pitchFamily="18" charset="0"/>
                      </a:rPr>
                      <m:t>𝛾</m:t>
                    </m:r>
                    <m:r>
                      <a:rPr lang="en-CA" sz="2000" b="0" i="1" smtClean="0">
                        <a:latin typeface="Cambria Math" panose="02040503050406030204" pitchFamily="18" charset="0"/>
                      </a:rPr>
                      <m:t>(0)</m:t>
                    </m:r>
                  </m:oMath>
                </a14:m>
                <a:r>
                  <a:rPr lang="en-US" sz="2000" dirty="0"/>
                  <a:t> and </a:t>
                </a:r>
                <a14:m>
                  <m:oMath xmlns:m="http://schemas.openxmlformats.org/officeDocument/2006/math">
                    <m:r>
                      <a:rPr lang="en-CA" sz="2000" i="1">
                        <a:latin typeface="Cambria Math" panose="02040503050406030204" pitchFamily="18" charset="0"/>
                      </a:rPr>
                      <m:t>𝛾</m:t>
                    </m:r>
                    <m:r>
                      <a:rPr lang="en-CA" sz="2000" i="1">
                        <a:latin typeface="Cambria Math" panose="02040503050406030204" pitchFamily="18" charset="0"/>
                      </a:rPr>
                      <m:t>(1) </m:t>
                    </m:r>
                  </m:oMath>
                </a14:m>
                <a:r>
                  <a:rPr lang="en-US" sz="2000" dirty="0"/>
                  <a:t>to parameters </a:t>
                </a:r>
                <a14:m>
                  <m:oMath xmlns:m="http://schemas.openxmlformats.org/officeDocument/2006/math">
                    <m:r>
                      <a:rPr lang="en-CA" sz="2000" b="0" i="1" smtClean="0">
                        <a:latin typeface="Cambria Math" panose="02040503050406030204" pitchFamily="18" charset="0"/>
                      </a:rPr>
                      <m:t>𝜃</m:t>
                    </m:r>
                  </m:oMath>
                </a14:m>
                <a:r>
                  <a:rPr lang="en-US" sz="2000" dirty="0"/>
                  <a:t> and </a:t>
                </a:r>
                <a14:m>
                  <m:oMath xmlns:m="http://schemas.openxmlformats.org/officeDocument/2006/math">
                    <m:sSup>
                      <m:sSupPr>
                        <m:ctrlPr>
                          <a:rPr lang="en-CA" sz="2000" i="1">
                            <a:latin typeface="Cambria Math" panose="02040503050406030204" pitchFamily="18" charset="0"/>
                          </a:rPr>
                        </m:ctrlPr>
                      </m:sSupPr>
                      <m:e>
                        <m:r>
                          <a:rPr lang="en-CA" sz="2000" i="1">
                            <a:latin typeface="Cambria Math" panose="02040503050406030204" pitchFamily="18" charset="0"/>
                          </a:rPr>
                          <m:t>𝜎</m:t>
                        </m:r>
                      </m:e>
                      <m:sup>
                        <m:r>
                          <a:rPr lang="en-CA" sz="2000" i="1">
                            <a:latin typeface="Cambria Math" panose="02040503050406030204" pitchFamily="18" charset="0"/>
                          </a:rPr>
                          <m:t>2</m:t>
                        </m:r>
                      </m:sup>
                    </m:sSup>
                  </m:oMath>
                </a14:m>
                <a:r>
                  <a:rPr lang="en-US" sz="2000" dirty="0"/>
                  <a:t>. </a:t>
                </a:r>
              </a:p>
              <a:p>
                <a:endParaRPr lang="en-US" sz="2000" dirty="0"/>
              </a:p>
              <a:p>
                <a:r>
                  <a:rPr lang="en-US" sz="2000" dirty="0"/>
                  <a:t>Q2b. Invert this system, expressing parameters </a:t>
                </a:r>
                <a14:m>
                  <m:oMath xmlns:m="http://schemas.openxmlformats.org/officeDocument/2006/math">
                    <m:r>
                      <a:rPr lang="en-CA" sz="2000" b="0" i="1" smtClean="0">
                        <a:latin typeface="Cambria Math" panose="02040503050406030204" pitchFamily="18" charset="0"/>
                      </a:rPr>
                      <m:t>𝜃</m:t>
                    </m:r>
                  </m:oMath>
                </a14:m>
                <a:r>
                  <a:rPr lang="en-US" sz="2000" dirty="0"/>
                  <a:t> and </a:t>
                </a:r>
                <a14:m>
                  <m:oMath xmlns:m="http://schemas.openxmlformats.org/officeDocument/2006/math">
                    <m:sSup>
                      <m:sSupPr>
                        <m:ctrlPr>
                          <a:rPr lang="en-CA" sz="2000" i="1">
                            <a:latin typeface="Cambria Math" panose="02040503050406030204" pitchFamily="18" charset="0"/>
                          </a:rPr>
                        </m:ctrlPr>
                      </m:sSupPr>
                      <m:e>
                        <m:r>
                          <a:rPr lang="en-CA" sz="2000" i="1">
                            <a:latin typeface="Cambria Math" panose="02040503050406030204" pitchFamily="18" charset="0"/>
                          </a:rPr>
                          <m:t>𝜎</m:t>
                        </m:r>
                      </m:e>
                      <m:sup>
                        <m:r>
                          <a:rPr lang="en-CA" sz="2000" i="1">
                            <a:latin typeface="Cambria Math" panose="02040503050406030204" pitchFamily="18" charset="0"/>
                          </a:rPr>
                          <m:t>2</m:t>
                        </m:r>
                      </m:sup>
                    </m:sSup>
                    <m:r>
                      <a:rPr lang="en-CA" sz="2000" i="1">
                        <a:latin typeface="Cambria Math" panose="02040503050406030204" pitchFamily="18" charset="0"/>
                      </a:rPr>
                      <m:t> </m:t>
                    </m:r>
                  </m:oMath>
                </a14:m>
                <a:r>
                  <a:rPr lang="en-US" sz="2000" dirty="0"/>
                  <a:t>in terms of autocovariances </a:t>
                </a:r>
                <a14:m>
                  <m:oMath xmlns:m="http://schemas.openxmlformats.org/officeDocument/2006/math">
                    <m:r>
                      <a:rPr lang="en-CA" sz="2000" i="1">
                        <a:latin typeface="Cambria Math" panose="02040503050406030204" pitchFamily="18" charset="0"/>
                      </a:rPr>
                      <m:t>𝛾</m:t>
                    </m:r>
                    <m:r>
                      <a:rPr lang="en-CA" sz="2000" i="1">
                        <a:latin typeface="Cambria Math" panose="02040503050406030204" pitchFamily="18" charset="0"/>
                      </a:rPr>
                      <m:t>(0)</m:t>
                    </m:r>
                  </m:oMath>
                </a14:m>
                <a:r>
                  <a:rPr lang="en-US" sz="2000" dirty="0"/>
                  <a:t> and </a:t>
                </a:r>
                <a14:m>
                  <m:oMath xmlns:m="http://schemas.openxmlformats.org/officeDocument/2006/math">
                    <m:r>
                      <a:rPr lang="en-CA" sz="2000" i="1">
                        <a:latin typeface="Cambria Math" panose="02040503050406030204" pitchFamily="18" charset="0"/>
                      </a:rPr>
                      <m:t>𝛾</m:t>
                    </m:r>
                    <m:d>
                      <m:dPr>
                        <m:ctrlPr>
                          <a:rPr lang="en-CA" sz="2000" i="1">
                            <a:latin typeface="Cambria Math" panose="02040503050406030204" pitchFamily="18" charset="0"/>
                          </a:rPr>
                        </m:ctrlPr>
                      </m:dPr>
                      <m:e>
                        <m:r>
                          <a:rPr lang="en-CA" sz="2000" i="1">
                            <a:latin typeface="Cambria Math" panose="02040503050406030204" pitchFamily="18" charset="0"/>
                          </a:rPr>
                          <m:t>1</m:t>
                        </m:r>
                      </m:e>
                    </m:d>
                    <m:r>
                      <a:rPr lang="en-CA" sz="2000" b="0" i="1" smtClean="0">
                        <a:latin typeface="Cambria Math" panose="02040503050406030204" pitchFamily="18" charset="0"/>
                      </a:rPr>
                      <m:t>.</m:t>
                    </m:r>
                  </m:oMath>
                </a14:m>
                <a:endParaRPr lang="en-US" sz="2000" dirty="0"/>
              </a:p>
              <a:p>
                <a:endParaRPr lang="en-US" sz="2000" dirty="0"/>
              </a:p>
              <a:p>
                <a:r>
                  <a:rPr lang="en-US" sz="2000" dirty="0"/>
                  <a:t>Q2c. Plug in your computations of autocovariance, to find the final estimates </a:t>
                </a:r>
                <a14:m>
                  <m:oMath xmlns:m="http://schemas.openxmlformats.org/officeDocument/2006/math">
                    <m:r>
                      <a:rPr lang="en-CA" sz="2000" b="0" i="1" smtClean="0">
                        <a:latin typeface="Cambria Math" panose="02040503050406030204" pitchFamily="18" charset="0"/>
                      </a:rPr>
                      <m:t>𝜃</m:t>
                    </m:r>
                  </m:oMath>
                </a14:m>
                <a:r>
                  <a:rPr lang="en-US" sz="2000" dirty="0"/>
                  <a:t> and </a:t>
                </a:r>
                <a14:m>
                  <m:oMath xmlns:m="http://schemas.openxmlformats.org/officeDocument/2006/math">
                    <m:sSup>
                      <m:sSupPr>
                        <m:ctrlPr>
                          <a:rPr lang="en-CA" sz="2000" i="1">
                            <a:latin typeface="Cambria Math" panose="02040503050406030204" pitchFamily="18" charset="0"/>
                          </a:rPr>
                        </m:ctrlPr>
                      </m:sSupPr>
                      <m:e>
                        <m:r>
                          <a:rPr lang="en-CA" sz="2000" i="1">
                            <a:latin typeface="Cambria Math" panose="02040503050406030204" pitchFamily="18" charset="0"/>
                          </a:rPr>
                          <m:t>𝜎</m:t>
                        </m:r>
                      </m:e>
                      <m:sup>
                        <m:r>
                          <a:rPr lang="en-CA" sz="2000" i="1">
                            <a:latin typeface="Cambria Math" panose="02040503050406030204" pitchFamily="18" charset="0"/>
                          </a:rPr>
                          <m:t>2</m:t>
                        </m:r>
                      </m:sup>
                    </m:sSup>
                  </m:oMath>
                </a14:m>
                <a:r>
                  <a:rPr lang="en-US" sz="2000" dirty="0"/>
                  <a:t>.</a:t>
                </a:r>
                <a:endParaRPr lang="en-CA" sz="2000" dirty="0"/>
              </a:p>
            </p:txBody>
          </p:sp>
        </mc:Choice>
        <mc:Fallback xmlns="">
          <p:sp>
            <p:nvSpPr>
              <p:cNvPr id="8" name="TextBox 7">
                <a:extLst>
                  <a:ext uri="{FF2B5EF4-FFF2-40B4-BE49-F238E27FC236}">
                    <a16:creationId xmlns:a16="http://schemas.microsoft.com/office/drawing/2014/main" id="{E79AA4A7-F8D9-4895-BC8C-B4E368760DE9}"/>
                  </a:ext>
                </a:extLst>
              </p:cNvPr>
              <p:cNvSpPr txBox="1">
                <a:spLocks noRot="1" noChangeAspect="1" noMove="1" noResize="1" noEditPoints="1" noAdjustHandles="1" noChangeArrowheads="1" noChangeShapeType="1" noTextEdit="1"/>
              </p:cNvSpPr>
              <p:nvPr/>
            </p:nvSpPr>
            <p:spPr>
              <a:xfrm>
                <a:off x="416379" y="1230804"/>
                <a:ext cx="11307535" cy="5324535"/>
              </a:xfrm>
              <a:prstGeom prst="rect">
                <a:avLst/>
              </a:prstGeom>
              <a:blipFill>
                <a:blip r:embed="rId2"/>
                <a:stretch>
                  <a:fillRect l="-539" t="-573" b="-1260"/>
                </a:stretch>
              </a:blipFill>
            </p:spPr>
            <p:txBody>
              <a:bodyPr/>
              <a:lstStyle/>
              <a:p>
                <a:r>
                  <a:rPr lang="en-CA">
                    <a:noFill/>
                  </a:rPr>
                  <a:t> </a:t>
                </a:r>
              </a:p>
            </p:txBody>
          </p:sp>
        </mc:Fallback>
      </mc:AlternateContent>
    </p:spTree>
    <p:extLst>
      <p:ext uri="{BB962C8B-B14F-4D97-AF65-F5344CB8AC3E}">
        <p14:creationId xmlns:p14="http://schemas.microsoft.com/office/powerpoint/2010/main" val="390130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3551-8F58-4BD3-9A87-A5EECD03E518}"/>
              </a:ext>
            </a:extLst>
          </p:cNvPr>
          <p:cNvSpPr>
            <a:spLocks noGrp="1"/>
          </p:cNvSpPr>
          <p:nvPr>
            <p:ph type="title"/>
          </p:nvPr>
        </p:nvSpPr>
        <p:spPr>
          <a:xfrm>
            <a:off x="189471" y="136526"/>
            <a:ext cx="11813060" cy="835540"/>
          </a:xfrm>
        </p:spPr>
        <p:txBody>
          <a:bodyPr>
            <a:normAutofit/>
          </a:bodyPr>
          <a:lstStyle/>
          <a:p>
            <a:pPr algn="ctr"/>
            <a:r>
              <a:rPr lang="en-CA" dirty="0">
                <a:solidFill>
                  <a:srgbClr val="0070C0"/>
                </a:solidFill>
              </a:rPr>
              <a:t>Final’s practice. Estimation. R</a:t>
            </a:r>
            <a:endParaRPr lang="en-US" dirty="0"/>
          </a:p>
        </p:txBody>
      </p:sp>
      <p:sp>
        <p:nvSpPr>
          <p:cNvPr id="4" name="Text Placeholder 3">
            <a:extLst>
              <a:ext uri="{FF2B5EF4-FFF2-40B4-BE49-F238E27FC236}">
                <a16:creationId xmlns:a16="http://schemas.microsoft.com/office/drawing/2014/main" id="{B55D5992-F914-4DDD-A629-5380C16D69B7}"/>
              </a:ext>
            </a:extLst>
          </p:cNvPr>
          <p:cNvSpPr>
            <a:spLocks noGrp="1"/>
          </p:cNvSpPr>
          <p:nvPr>
            <p:ph type="body" idx="2"/>
          </p:nvPr>
        </p:nvSpPr>
        <p:spPr>
          <a:xfrm>
            <a:off x="189471" y="1079928"/>
            <a:ext cx="11813060" cy="5641545"/>
          </a:xfrm>
        </p:spPr>
        <p:txBody>
          <a:bodyPr>
            <a:normAutofit/>
          </a:bodyPr>
          <a:lstStyle/>
          <a:p>
            <a:pPr marL="0" marR="0" indent="0">
              <a:spcBef>
                <a:spcPts val="0"/>
              </a:spcBef>
              <a:spcAft>
                <a:spcPts val="0"/>
              </a:spcAft>
              <a:buNone/>
            </a:pPr>
            <a:r>
              <a:rPr lang="en-CA" sz="3200" dirty="0">
                <a:effectLst/>
                <a:latin typeface="Times New Roman" panose="02020603050405020304" pitchFamily="18" charset="0"/>
              </a:rPr>
              <a:t>Consider the following code:</a:t>
            </a:r>
          </a:p>
          <a:p>
            <a:pPr marL="0" marR="0" indent="0">
              <a:spcBef>
                <a:spcPts val="0"/>
              </a:spcBef>
              <a:spcAft>
                <a:spcPts val="0"/>
              </a:spcAft>
              <a:buNone/>
            </a:pPr>
            <a:r>
              <a:rPr lang="en-CA" sz="3200" dirty="0">
                <a:effectLst/>
                <a:latin typeface="Times New Roman" panose="02020603050405020304" pitchFamily="18" charset="0"/>
              </a:rPr>
              <a:t> </a:t>
            </a:r>
          </a:p>
          <a:p>
            <a:pPr marL="0" marR="0" indent="0">
              <a:spcBef>
                <a:spcPts val="0"/>
              </a:spcBef>
              <a:spcAft>
                <a:spcPts val="0"/>
              </a:spcAft>
              <a:buNone/>
            </a:pPr>
            <a:r>
              <a:rPr lang="en-CA" sz="3200" dirty="0" err="1">
                <a:solidFill>
                  <a:srgbClr val="2F0BE3"/>
                </a:solidFill>
                <a:latin typeface="Consolas" panose="020B0609020204030204" pitchFamily="49" charset="0"/>
              </a:rPr>
              <a:t>r</a:t>
            </a:r>
            <a:r>
              <a:rPr lang="en-CA" sz="3200" dirty="0" err="1">
                <a:solidFill>
                  <a:srgbClr val="2F0BE3"/>
                </a:solidFill>
                <a:effectLst/>
                <a:latin typeface="Consolas" panose="020B0609020204030204" pitchFamily="49" charset="0"/>
              </a:rPr>
              <a:t>ec.yw</a:t>
            </a:r>
            <a:r>
              <a:rPr lang="en-CA" sz="3200" dirty="0">
                <a:solidFill>
                  <a:srgbClr val="2F0BE3"/>
                </a:solidFill>
                <a:effectLst/>
                <a:latin typeface="Consolas" panose="020B0609020204030204" pitchFamily="49" charset="0"/>
              </a:rPr>
              <a:t> = </a:t>
            </a:r>
            <a:r>
              <a:rPr lang="en-CA" sz="3200" dirty="0" err="1">
                <a:solidFill>
                  <a:srgbClr val="2F0BE3"/>
                </a:solidFill>
                <a:effectLst/>
                <a:latin typeface="Consolas" panose="020B0609020204030204" pitchFamily="49" charset="0"/>
              </a:rPr>
              <a:t>ar.yw</a:t>
            </a:r>
            <a:r>
              <a:rPr lang="en-CA" sz="3200" dirty="0">
                <a:solidFill>
                  <a:srgbClr val="2F0BE3"/>
                </a:solidFill>
                <a:effectLst/>
                <a:latin typeface="Consolas" panose="020B0609020204030204" pitchFamily="49" charset="0"/>
              </a:rPr>
              <a:t>(rec, order=2) # fit</a:t>
            </a:r>
          </a:p>
          <a:p>
            <a:pPr marL="0" marR="0" indent="0">
              <a:spcBef>
                <a:spcPts val="0"/>
              </a:spcBef>
              <a:spcAft>
                <a:spcPts val="0"/>
              </a:spcAft>
              <a:buNone/>
            </a:pPr>
            <a:endParaRPr lang="en-CA" sz="3200" dirty="0">
              <a:solidFill>
                <a:srgbClr val="2F0BE3"/>
              </a:solidFill>
              <a:effectLst/>
              <a:latin typeface="Times New Roman" panose="02020603050405020304" pitchFamily="18" charset="0"/>
            </a:endParaRPr>
          </a:p>
          <a:p>
            <a:pPr marL="0" marR="0" indent="0">
              <a:spcBef>
                <a:spcPts val="0"/>
              </a:spcBef>
              <a:spcAft>
                <a:spcPts val="0"/>
              </a:spcAft>
              <a:buNone/>
            </a:pPr>
            <a:r>
              <a:rPr lang="en-CA" sz="3200" dirty="0">
                <a:effectLst/>
                <a:latin typeface="Times New Roman" panose="02020603050405020304" pitchFamily="18" charset="0"/>
              </a:rPr>
              <a:t>Explain the following field of the fit object</a:t>
            </a:r>
          </a:p>
          <a:p>
            <a:pPr marL="0" marR="0" indent="0">
              <a:spcBef>
                <a:spcPts val="0"/>
              </a:spcBef>
              <a:spcAft>
                <a:spcPts val="0"/>
              </a:spcAft>
              <a:buNone/>
            </a:pPr>
            <a:endParaRPr lang="en-CA" sz="3200" dirty="0">
              <a:effectLst/>
              <a:latin typeface="Times New Roman" panose="02020603050405020304" pitchFamily="18" charset="0"/>
            </a:endParaRPr>
          </a:p>
          <a:p>
            <a:pPr marL="0" marR="0" indent="0">
              <a:spcBef>
                <a:spcPts val="0"/>
              </a:spcBef>
              <a:spcAft>
                <a:spcPts val="0"/>
              </a:spcAft>
              <a:buNone/>
            </a:pPr>
            <a:r>
              <a:rPr lang="en-CA" sz="3200" dirty="0" err="1">
                <a:solidFill>
                  <a:srgbClr val="2F0BE3"/>
                </a:solidFill>
                <a:effectLst/>
                <a:latin typeface="Consolas" panose="020B0609020204030204" pitchFamily="49" charset="0"/>
              </a:rPr>
              <a:t>rec.yw$var.pred</a:t>
            </a:r>
            <a:endParaRPr lang="en-CA" sz="3200" dirty="0">
              <a:solidFill>
                <a:srgbClr val="2F0BE3"/>
              </a:solidFill>
              <a:effectLst/>
              <a:latin typeface="Consolas" panose="020B0609020204030204" pitchFamily="49" charset="0"/>
            </a:endParaRPr>
          </a:p>
        </p:txBody>
      </p:sp>
      <p:sp>
        <p:nvSpPr>
          <p:cNvPr id="7" name="Slide Number Placeholder 6">
            <a:extLst>
              <a:ext uri="{FF2B5EF4-FFF2-40B4-BE49-F238E27FC236}">
                <a16:creationId xmlns:a16="http://schemas.microsoft.com/office/drawing/2014/main" id="{E8DBC34A-7C0B-411B-B0C0-543C7690A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extLst>
      <p:ext uri="{BB962C8B-B14F-4D97-AF65-F5344CB8AC3E}">
        <p14:creationId xmlns:p14="http://schemas.microsoft.com/office/powerpoint/2010/main" val="412057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3551-8F58-4BD3-9A87-A5EECD03E518}"/>
              </a:ext>
            </a:extLst>
          </p:cNvPr>
          <p:cNvSpPr>
            <a:spLocks noGrp="1"/>
          </p:cNvSpPr>
          <p:nvPr>
            <p:ph type="title"/>
          </p:nvPr>
        </p:nvSpPr>
        <p:spPr>
          <a:xfrm>
            <a:off x="189471" y="136526"/>
            <a:ext cx="11813060" cy="835540"/>
          </a:xfrm>
        </p:spPr>
        <p:txBody>
          <a:bodyPr>
            <a:normAutofit/>
          </a:bodyPr>
          <a:lstStyle/>
          <a:p>
            <a:pPr algn="ctr"/>
            <a:r>
              <a:rPr lang="en-CA" dirty="0">
                <a:solidFill>
                  <a:srgbClr val="0070C0"/>
                </a:solidFill>
              </a:rPr>
              <a:t>Final’s practice. Estimation. R</a:t>
            </a:r>
            <a:endParaRPr lang="en-US" dirty="0"/>
          </a:p>
        </p:txBody>
      </p:sp>
      <p:sp>
        <p:nvSpPr>
          <p:cNvPr id="4" name="Text Placeholder 3">
            <a:extLst>
              <a:ext uri="{FF2B5EF4-FFF2-40B4-BE49-F238E27FC236}">
                <a16:creationId xmlns:a16="http://schemas.microsoft.com/office/drawing/2014/main" id="{B55D5992-F914-4DDD-A629-5380C16D69B7}"/>
              </a:ext>
            </a:extLst>
          </p:cNvPr>
          <p:cNvSpPr>
            <a:spLocks noGrp="1"/>
          </p:cNvSpPr>
          <p:nvPr>
            <p:ph type="body" idx="2"/>
          </p:nvPr>
        </p:nvSpPr>
        <p:spPr>
          <a:xfrm>
            <a:off x="189471" y="1079928"/>
            <a:ext cx="11813060" cy="5641545"/>
          </a:xfrm>
        </p:spPr>
        <p:txBody>
          <a:bodyPr>
            <a:normAutofit/>
          </a:bodyPr>
          <a:lstStyle/>
          <a:p>
            <a:pPr marL="0" marR="0" indent="0">
              <a:spcBef>
                <a:spcPts val="0"/>
              </a:spcBef>
              <a:spcAft>
                <a:spcPts val="0"/>
              </a:spcAft>
              <a:buNone/>
            </a:pPr>
            <a:r>
              <a:rPr lang="en-CA" dirty="0">
                <a:effectLst/>
                <a:latin typeface="Times New Roman" panose="02020603050405020304" pitchFamily="18" charset="0"/>
              </a:rPr>
              <a:t>Consider the following code:</a:t>
            </a:r>
          </a:p>
          <a:p>
            <a:pPr marL="0" marR="0" indent="0">
              <a:spcBef>
                <a:spcPts val="0"/>
              </a:spcBef>
              <a:spcAft>
                <a:spcPts val="0"/>
              </a:spcAft>
              <a:buNone/>
            </a:pPr>
            <a:endParaRPr lang="en-CA" dirty="0">
              <a:effectLst/>
              <a:latin typeface="Times New Roman" panose="02020603050405020304" pitchFamily="18" charset="0"/>
            </a:endParaRPr>
          </a:p>
          <a:p>
            <a:pPr marL="0" marR="0" indent="0">
              <a:spcBef>
                <a:spcPts val="0"/>
              </a:spcBef>
              <a:spcAft>
                <a:spcPts val="0"/>
              </a:spcAft>
              <a:buNone/>
            </a:pPr>
            <a:r>
              <a:rPr lang="en-CA" dirty="0" err="1">
                <a:solidFill>
                  <a:srgbClr val="2F0BE3"/>
                </a:solidFill>
                <a:effectLst/>
                <a:latin typeface="Consolas" panose="020B0609020204030204" pitchFamily="49" charset="0"/>
              </a:rPr>
              <a:t>rec.yw</a:t>
            </a:r>
            <a:r>
              <a:rPr lang="en-CA" dirty="0">
                <a:solidFill>
                  <a:srgbClr val="2F0BE3"/>
                </a:solidFill>
                <a:effectLst/>
                <a:latin typeface="Consolas" panose="020B0609020204030204" pitchFamily="49" charset="0"/>
              </a:rPr>
              <a:t> = </a:t>
            </a:r>
            <a:r>
              <a:rPr lang="en-CA" dirty="0" err="1">
                <a:solidFill>
                  <a:srgbClr val="2F0BE3"/>
                </a:solidFill>
                <a:effectLst/>
                <a:latin typeface="Consolas" panose="020B0609020204030204" pitchFamily="49" charset="0"/>
              </a:rPr>
              <a:t>ar.yw</a:t>
            </a:r>
            <a:r>
              <a:rPr lang="en-CA" dirty="0">
                <a:solidFill>
                  <a:srgbClr val="2F0BE3"/>
                </a:solidFill>
                <a:effectLst/>
                <a:latin typeface="Consolas" panose="020B0609020204030204" pitchFamily="49" charset="0"/>
              </a:rPr>
              <a:t>(rec, order=2) # fit</a:t>
            </a:r>
          </a:p>
          <a:p>
            <a:pPr marL="0" marR="0" indent="0">
              <a:spcBef>
                <a:spcPts val="0"/>
              </a:spcBef>
              <a:spcAft>
                <a:spcPts val="0"/>
              </a:spcAft>
              <a:buNone/>
            </a:pPr>
            <a:r>
              <a:rPr lang="en-CA" dirty="0">
                <a:effectLst/>
                <a:latin typeface="Times New Roman" panose="02020603050405020304" pitchFamily="18" charset="0"/>
              </a:rPr>
              <a:t> </a:t>
            </a:r>
          </a:p>
          <a:p>
            <a:pPr marL="0" marR="0" indent="0">
              <a:spcBef>
                <a:spcPts val="0"/>
              </a:spcBef>
              <a:spcAft>
                <a:spcPts val="0"/>
              </a:spcAft>
              <a:buNone/>
            </a:pPr>
            <a:r>
              <a:rPr lang="en-CA" dirty="0">
                <a:effectLst/>
                <a:latin typeface="Times New Roman" panose="02020603050405020304" pitchFamily="18" charset="0"/>
              </a:rPr>
              <a:t>How to extract coefficients' variances? </a:t>
            </a:r>
          </a:p>
          <a:p>
            <a:pPr marL="0" marR="0" indent="0">
              <a:spcBef>
                <a:spcPts val="0"/>
              </a:spcBef>
              <a:spcAft>
                <a:spcPts val="0"/>
              </a:spcAft>
              <a:buNone/>
            </a:pPr>
            <a:r>
              <a:rPr lang="en-CA" dirty="0">
                <a:effectLst/>
                <a:latin typeface="Times New Roman" panose="02020603050405020304" pitchFamily="18" charset="0"/>
              </a:rPr>
              <a:t>Select all that applies:</a:t>
            </a:r>
          </a:p>
          <a:p>
            <a:pPr marL="0" marR="0" indent="0">
              <a:spcBef>
                <a:spcPts val="0"/>
              </a:spcBef>
              <a:spcAft>
                <a:spcPts val="0"/>
              </a:spcAft>
              <a:buNone/>
            </a:pPr>
            <a:r>
              <a:rPr lang="en-CA" dirty="0">
                <a:effectLst/>
                <a:latin typeface="Times New Roman" panose="02020603050405020304" pitchFamily="18" charset="0"/>
              </a:rPr>
              <a:t> </a:t>
            </a:r>
          </a:p>
          <a:p>
            <a:pPr marL="341313" marR="0" indent="-341313">
              <a:spcBef>
                <a:spcPts val="0"/>
              </a:spcBef>
              <a:spcAft>
                <a:spcPts val="0"/>
              </a:spcAft>
              <a:buFont typeface="+mj-lt"/>
              <a:buAutoNum type="alphaLcPeriod"/>
            </a:pPr>
            <a:r>
              <a:rPr lang="en-CA" dirty="0" err="1">
                <a:solidFill>
                  <a:srgbClr val="2F0BE3"/>
                </a:solidFill>
                <a:effectLst/>
                <a:latin typeface="Consolas" panose="020B0609020204030204" pitchFamily="49" charset="0"/>
              </a:rPr>
              <a:t>diag</a:t>
            </a:r>
            <a:r>
              <a:rPr lang="en-CA" dirty="0">
                <a:solidFill>
                  <a:srgbClr val="2F0BE3"/>
                </a:solidFill>
                <a:effectLst/>
                <a:latin typeface="Consolas" panose="020B0609020204030204" pitchFamily="49" charset="0"/>
              </a:rPr>
              <a:t>(</a:t>
            </a:r>
            <a:r>
              <a:rPr lang="en-CA" dirty="0" err="1">
                <a:solidFill>
                  <a:srgbClr val="2F0BE3"/>
                </a:solidFill>
                <a:effectLst/>
                <a:latin typeface="Consolas" panose="020B0609020204030204" pitchFamily="49" charset="0"/>
              </a:rPr>
              <a:t>rec.yw$asy.var.coef</a:t>
            </a:r>
            <a:r>
              <a:rPr lang="en-CA" dirty="0">
                <a:solidFill>
                  <a:srgbClr val="2F0BE3"/>
                </a:solidFill>
                <a:effectLst/>
                <a:latin typeface="Consolas" panose="020B0609020204030204" pitchFamily="49" charset="0"/>
              </a:rPr>
              <a:t>)</a:t>
            </a:r>
          </a:p>
          <a:p>
            <a:pPr marL="341313" marR="0" indent="-341313">
              <a:spcBef>
                <a:spcPts val="0"/>
              </a:spcBef>
              <a:spcAft>
                <a:spcPts val="0"/>
              </a:spcAft>
              <a:buFont typeface="+mj-lt"/>
              <a:buAutoNum type="alphaLcPeriod"/>
            </a:pPr>
            <a:r>
              <a:rPr lang="en-CA" dirty="0">
                <a:solidFill>
                  <a:srgbClr val="2F0BE3"/>
                </a:solidFill>
                <a:effectLst/>
                <a:latin typeface="Consolas" panose="020B0609020204030204" pitchFamily="49" charset="0"/>
              </a:rPr>
              <a:t>c(</a:t>
            </a:r>
            <a:r>
              <a:rPr lang="en-CA" dirty="0" err="1">
                <a:solidFill>
                  <a:srgbClr val="2F0BE3"/>
                </a:solidFill>
                <a:effectLst/>
                <a:latin typeface="Consolas" panose="020B0609020204030204" pitchFamily="49" charset="0"/>
              </a:rPr>
              <a:t>rec.yw$asy.var.coef</a:t>
            </a:r>
            <a:r>
              <a:rPr lang="en-CA" dirty="0">
                <a:solidFill>
                  <a:srgbClr val="2F0BE3"/>
                </a:solidFill>
                <a:effectLst/>
                <a:latin typeface="Consolas" panose="020B0609020204030204" pitchFamily="49" charset="0"/>
              </a:rPr>
              <a:t>[1, 1], </a:t>
            </a:r>
            <a:r>
              <a:rPr lang="en-CA" dirty="0" err="1">
                <a:solidFill>
                  <a:srgbClr val="2F0BE3"/>
                </a:solidFill>
                <a:effectLst/>
                <a:latin typeface="Consolas" panose="020B0609020204030204" pitchFamily="49" charset="0"/>
              </a:rPr>
              <a:t>rec.yw$asy.var.coef</a:t>
            </a:r>
            <a:r>
              <a:rPr lang="en-CA" dirty="0">
                <a:solidFill>
                  <a:srgbClr val="2F0BE3"/>
                </a:solidFill>
                <a:effectLst/>
                <a:latin typeface="Consolas" panose="020B0609020204030204" pitchFamily="49" charset="0"/>
              </a:rPr>
              <a:t>[1, 1])</a:t>
            </a:r>
          </a:p>
          <a:p>
            <a:pPr marL="341313" marR="0" indent="-341313">
              <a:spcBef>
                <a:spcPts val="0"/>
              </a:spcBef>
              <a:spcAft>
                <a:spcPts val="0"/>
              </a:spcAft>
              <a:buFont typeface="+mj-lt"/>
              <a:buAutoNum type="alphaLcPeriod"/>
            </a:pPr>
            <a:r>
              <a:rPr lang="en-CA" dirty="0">
                <a:solidFill>
                  <a:srgbClr val="2F0BE3"/>
                </a:solidFill>
                <a:effectLst/>
                <a:latin typeface="Consolas" panose="020B0609020204030204" pitchFamily="49" charset="0"/>
              </a:rPr>
              <a:t>t(</a:t>
            </a:r>
            <a:r>
              <a:rPr lang="en-CA" dirty="0" err="1">
                <a:solidFill>
                  <a:srgbClr val="2F0BE3"/>
                </a:solidFill>
                <a:effectLst/>
                <a:latin typeface="Consolas" panose="020B0609020204030204" pitchFamily="49" charset="0"/>
              </a:rPr>
              <a:t>rec.yw$asy.var.coef</a:t>
            </a:r>
            <a:r>
              <a:rPr lang="en-CA" dirty="0">
                <a:solidFill>
                  <a:srgbClr val="2F0BE3"/>
                </a:solidFill>
                <a:effectLst/>
                <a:latin typeface="Consolas" panose="020B0609020204030204" pitchFamily="49" charset="0"/>
              </a:rPr>
              <a:t>)</a:t>
            </a:r>
          </a:p>
          <a:p>
            <a:pPr marL="341313" marR="0" indent="-341313">
              <a:spcBef>
                <a:spcPts val="0"/>
              </a:spcBef>
              <a:spcAft>
                <a:spcPts val="0"/>
              </a:spcAft>
              <a:buFont typeface="+mj-lt"/>
              <a:buAutoNum type="alphaLcPeriod"/>
            </a:pPr>
            <a:r>
              <a:rPr lang="en-CA" dirty="0" err="1">
                <a:solidFill>
                  <a:srgbClr val="2F0BE3"/>
                </a:solidFill>
                <a:effectLst/>
                <a:latin typeface="Consolas" panose="020B0609020204030204" pitchFamily="49" charset="0"/>
              </a:rPr>
              <a:t>rec.yw$var.pred</a:t>
            </a:r>
            <a:endParaRPr lang="en-CA" dirty="0">
              <a:solidFill>
                <a:srgbClr val="2F0BE3"/>
              </a:solidFill>
              <a:effectLst/>
              <a:latin typeface="Consolas" panose="020B0609020204030204" pitchFamily="49" charset="0"/>
            </a:endParaRPr>
          </a:p>
        </p:txBody>
      </p:sp>
      <p:sp>
        <p:nvSpPr>
          <p:cNvPr id="7" name="Slide Number Placeholder 6">
            <a:extLst>
              <a:ext uri="{FF2B5EF4-FFF2-40B4-BE49-F238E27FC236}">
                <a16:creationId xmlns:a16="http://schemas.microsoft.com/office/drawing/2014/main" id="{E8DBC34A-7C0B-411B-B0C0-543C7690A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extLst>
      <p:ext uri="{BB962C8B-B14F-4D97-AF65-F5344CB8AC3E}">
        <p14:creationId xmlns:p14="http://schemas.microsoft.com/office/powerpoint/2010/main" val="9183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3551-8F58-4BD3-9A87-A5EECD03E518}"/>
              </a:ext>
            </a:extLst>
          </p:cNvPr>
          <p:cNvSpPr>
            <a:spLocks noGrp="1"/>
          </p:cNvSpPr>
          <p:nvPr>
            <p:ph type="title"/>
          </p:nvPr>
        </p:nvSpPr>
        <p:spPr>
          <a:xfrm>
            <a:off x="189471" y="136526"/>
            <a:ext cx="11813060" cy="835540"/>
          </a:xfrm>
        </p:spPr>
        <p:txBody>
          <a:bodyPr>
            <a:normAutofit/>
          </a:bodyPr>
          <a:lstStyle/>
          <a:p>
            <a:pPr algn="ctr"/>
            <a:r>
              <a:rPr lang="en-CA" dirty="0">
                <a:solidFill>
                  <a:srgbClr val="0070C0"/>
                </a:solidFill>
              </a:rPr>
              <a:t>Final’s practice. Estimation. </a:t>
            </a:r>
            <a:r>
              <a:rPr lang="en-CA">
                <a:solidFill>
                  <a:srgbClr val="0070C0"/>
                </a:solidFill>
              </a:rPr>
              <a:t>R</a:t>
            </a:r>
            <a:endParaRPr lang="en-US" dirty="0"/>
          </a:p>
        </p:txBody>
      </p:sp>
      <p:sp>
        <p:nvSpPr>
          <p:cNvPr id="4" name="Text Placeholder 3">
            <a:extLst>
              <a:ext uri="{FF2B5EF4-FFF2-40B4-BE49-F238E27FC236}">
                <a16:creationId xmlns:a16="http://schemas.microsoft.com/office/drawing/2014/main" id="{B55D5992-F914-4DDD-A629-5380C16D69B7}"/>
              </a:ext>
            </a:extLst>
          </p:cNvPr>
          <p:cNvSpPr>
            <a:spLocks noGrp="1"/>
          </p:cNvSpPr>
          <p:nvPr>
            <p:ph type="body" idx="2"/>
          </p:nvPr>
        </p:nvSpPr>
        <p:spPr>
          <a:xfrm>
            <a:off x="189471" y="1079928"/>
            <a:ext cx="11813060" cy="5641545"/>
          </a:xfrm>
        </p:spPr>
        <p:txBody>
          <a:bodyPr>
            <a:normAutofit/>
          </a:bodyPr>
          <a:lstStyle/>
          <a:p>
            <a:pPr marL="0" marR="0" indent="0">
              <a:spcBef>
                <a:spcPts val="0"/>
              </a:spcBef>
              <a:spcAft>
                <a:spcPts val="0"/>
              </a:spcAft>
              <a:buNone/>
            </a:pPr>
            <a:r>
              <a:rPr lang="en-CA" sz="3200" dirty="0">
                <a:effectLst/>
                <a:latin typeface="Times New Roman" panose="02020603050405020304" pitchFamily="18" charset="0"/>
              </a:rPr>
              <a:t>Once again, consider the following line of code:</a:t>
            </a:r>
          </a:p>
          <a:p>
            <a:pPr marL="0" marR="0" indent="0">
              <a:spcBef>
                <a:spcPts val="0"/>
              </a:spcBef>
              <a:spcAft>
                <a:spcPts val="0"/>
              </a:spcAft>
              <a:buNone/>
            </a:pPr>
            <a:endParaRPr lang="en-CA" sz="3200" dirty="0">
              <a:effectLst/>
              <a:latin typeface="Times New Roman" panose="02020603050405020304" pitchFamily="18" charset="0"/>
            </a:endParaRPr>
          </a:p>
          <a:p>
            <a:pPr marL="0" marR="0" indent="0">
              <a:spcBef>
                <a:spcPts val="0"/>
              </a:spcBef>
              <a:spcAft>
                <a:spcPts val="0"/>
              </a:spcAft>
              <a:buNone/>
            </a:pPr>
            <a:r>
              <a:rPr lang="en-CA" sz="3200" dirty="0" err="1">
                <a:solidFill>
                  <a:srgbClr val="2F0BE3"/>
                </a:solidFill>
                <a:effectLst/>
                <a:latin typeface="Consolas" panose="020B0609020204030204" pitchFamily="49" charset="0"/>
              </a:rPr>
              <a:t>rec.yw</a:t>
            </a:r>
            <a:r>
              <a:rPr lang="en-CA" sz="3200" dirty="0">
                <a:solidFill>
                  <a:srgbClr val="2F0BE3"/>
                </a:solidFill>
                <a:effectLst/>
                <a:latin typeface="Consolas" panose="020B0609020204030204" pitchFamily="49" charset="0"/>
              </a:rPr>
              <a:t> = </a:t>
            </a:r>
            <a:r>
              <a:rPr lang="en-CA" sz="3200" dirty="0" err="1">
                <a:solidFill>
                  <a:srgbClr val="2F0BE3"/>
                </a:solidFill>
                <a:effectLst/>
                <a:latin typeface="Consolas" panose="020B0609020204030204" pitchFamily="49" charset="0"/>
              </a:rPr>
              <a:t>ar.yw</a:t>
            </a:r>
            <a:r>
              <a:rPr lang="en-CA" sz="3200" dirty="0">
                <a:solidFill>
                  <a:srgbClr val="2F0BE3"/>
                </a:solidFill>
                <a:effectLst/>
                <a:latin typeface="Consolas" panose="020B0609020204030204" pitchFamily="49" charset="0"/>
              </a:rPr>
              <a:t>(rec, order=2) # fit</a:t>
            </a:r>
          </a:p>
          <a:p>
            <a:pPr marL="0" marR="0" indent="0">
              <a:spcBef>
                <a:spcPts val="0"/>
              </a:spcBef>
              <a:spcAft>
                <a:spcPts val="0"/>
              </a:spcAft>
              <a:buNone/>
            </a:pPr>
            <a:r>
              <a:rPr lang="en-CA" sz="3200" dirty="0">
                <a:effectLst/>
                <a:latin typeface="Times New Roman" panose="02020603050405020304" pitchFamily="18" charset="0"/>
              </a:rPr>
              <a:t> </a:t>
            </a:r>
          </a:p>
          <a:p>
            <a:pPr marL="0" marR="0" indent="0">
              <a:spcBef>
                <a:spcPts val="0"/>
              </a:spcBef>
              <a:spcAft>
                <a:spcPts val="0"/>
              </a:spcAft>
              <a:buNone/>
            </a:pPr>
            <a:r>
              <a:rPr lang="en-CA" sz="3200" dirty="0">
                <a:effectLst/>
                <a:latin typeface="Times New Roman" panose="02020603050405020304" pitchFamily="18" charset="0"/>
              </a:rPr>
              <a:t>Which line of code below will extract estimated coefficients for the fitted model?</a:t>
            </a:r>
          </a:p>
          <a:p>
            <a:pPr marL="0" marR="0" indent="0">
              <a:spcBef>
                <a:spcPts val="0"/>
              </a:spcBef>
              <a:spcAft>
                <a:spcPts val="0"/>
              </a:spcAft>
              <a:buNone/>
            </a:pPr>
            <a:endParaRPr lang="en-CA" sz="3200" dirty="0">
              <a:effectLst/>
              <a:latin typeface="Times New Roman" panose="02020603050405020304" pitchFamily="18" charset="0"/>
            </a:endParaRPr>
          </a:p>
          <a:p>
            <a:pPr marL="341313" marR="0" indent="-341313">
              <a:spcBef>
                <a:spcPts val="0"/>
              </a:spcBef>
              <a:spcAft>
                <a:spcPts val="0"/>
              </a:spcAft>
              <a:buFont typeface="+mj-lt"/>
              <a:buAutoNum type="alphaLcPeriod"/>
            </a:pPr>
            <a:r>
              <a:rPr lang="en-CA" sz="3200" dirty="0" err="1">
                <a:solidFill>
                  <a:srgbClr val="2F0BE3"/>
                </a:solidFill>
                <a:effectLst/>
                <a:latin typeface="Consolas" panose="020B0609020204030204" pitchFamily="49" charset="0"/>
              </a:rPr>
              <a:t>rec.yw$ar</a:t>
            </a:r>
            <a:endParaRPr lang="en-CA" sz="3200" dirty="0">
              <a:solidFill>
                <a:srgbClr val="2F0BE3"/>
              </a:solidFill>
              <a:latin typeface="Consolas" panose="020B0609020204030204" pitchFamily="49" charset="0"/>
            </a:endParaRPr>
          </a:p>
          <a:p>
            <a:pPr marL="341313" marR="0" indent="-341313">
              <a:spcBef>
                <a:spcPts val="0"/>
              </a:spcBef>
              <a:spcAft>
                <a:spcPts val="0"/>
              </a:spcAft>
              <a:buFont typeface="+mj-lt"/>
              <a:buAutoNum type="alphaLcPeriod"/>
            </a:pPr>
            <a:r>
              <a:rPr lang="en-CA" sz="3200" dirty="0" err="1">
                <a:solidFill>
                  <a:srgbClr val="2F0BE3"/>
                </a:solidFill>
                <a:effectLst/>
                <a:latin typeface="Consolas" panose="020B0609020204030204" pitchFamily="49" charset="0"/>
              </a:rPr>
              <a:t>rec.yw$order</a:t>
            </a:r>
            <a:endParaRPr lang="en-CA" sz="3200" dirty="0">
              <a:solidFill>
                <a:srgbClr val="2F0BE3"/>
              </a:solidFill>
              <a:latin typeface="Consolas" panose="020B0609020204030204" pitchFamily="49" charset="0"/>
            </a:endParaRPr>
          </a:p>
          <a:p>
            <a:pPr marL="341313" marR="0" indent="-341313">
              <a:spcBef>
                <a:spcPts val="0"/>
              </a:spcBef>
              <a:spcAft>
                <a:spcPts val="0"/>
              </a:spcAft>
              <a:buFont typeface="+mj-lt"/>
              <a:buAutoNum type="alphaLcPeriod"/>
            </a:pPr>
            <a:r>
              <a:rPr lang="en-CA" sz="3200" dirty="0" err="1">
                <a:solidFill>
                  <a:srgbClr val="2F0BE3"/>
                </a:solidFill>
                <a:effectLst/>
                <a:latin typeface="Consolas" panose="020B0609020204030204" pitchFamily="49" charset="0"/>
              </a:rPr>
              <a:t>coef</a:t>
            </a:r>
            <a:r>
              <a:rPr lang="en-CA" sz="3200" dirty="0">
                <a:solidFill>
                  <a:srgbClr val="2F0BE3"/>
                </a:solidFill>
                <a:effectLst/>
                <a:latin typeface="Consolas" panose="020B0609020204030204" pitchFamily="49" charset="0"/>
              </a:rPr>
              <a:t>(</a:t>
            </a:r>
            <a:r>
              <a:rPr lang="en-CA" sz="3200" dirty="0" err="1">
                <a:solidFill>
                  <a:srgbClr val="2F0BE3"/>
                </a:solidFill>
                <a:effectLst/>
                <a:latin typeface="Consolas" panose="020B0609020204030204" pitchFamily="49" charset="0"/>
              </a:rPr>
              <a:t>rec.yw</a:t>
            </a:r>
            <a:r>
              <a:rPr lang="en-CA" sz="3200" dirty="0">
                <a:solidFill>
                  <a:srgbClr val="2F0BE3"/>
                </a:solidFill>
                <a:effectLst/>
                <a:latin typeface="Consolas" panose="020B0609020204030204" pitchFamily="49" charset="0"/>
              </a:rPr>
              <a:t>)</a:t>
            </a:r>
          </a:p>
          <a:p>
            <a:pPr marL="341313" marR="0" indent="-341313">
              <a:spcBef>
                <a:spcPts val="0"/>
              </a:spcBef>
              <a:spcAft>
                <a:spcPts val="0"/>
              </a:spcAft>
              <a:buFont typeface="+mj-lt"/>
              <a:buAutoNum type="alphaLcPeriod"/>
            </a:pPr>
            <a:r>
              <a:rPr lang="en-CA" sz="3200" dirty="0" err="1">
                <a:solidFill>
                  <a:srgbClr val="2F0BE3"/>
                </a:solidFill>
                <a:effectLst/>
                <a:latin typeface="Consolas" panose="020B0609020204030204" pitchFamily="49" charset="0"/>
              </a:rPr>
              <a:t>ar</a:t>
            </a:r>
            <a:r>
              <a:rPr lang="en-CA" sz="3200" dirty="0">
                <a:solidFill>
                  <a:srgbClr val="2F0BE3"/>
                </a:solidFill>
                <a:effectLst/>
                <a:latin typeface="Consolas" panose="020B0609020204030204" pitchFamily="49" charset="0"/>
              </a:rPr>
              <a:t>(</a:t>
            </a:r>
            <a:r>
              <a:rPr lang="en-CA" sz="3200" dirty="0" err="1">
                <a:solidFill>
                  <a:srgbClr val="2F0BE3"/>
                </a:solidFill>
                <a:effectLst/>
                <a:latin typeface="Consolas" panose="020B0609020204030204" pitchFamily="49" charset="0"/>
              </a:rPr>
              <a:t>rec.yw</a:t>
            </a:r>
            <a:r>
              <a:rPr lang="en-CA" sz="3200" dirty="0">
                <a:solidFill>
                  <a:srgbClr val="2F0BE3"/>
                </a:solidFill>
                <a:effectLst/>
                <a:latin typeface="Consolas" panose="020B0609020204030204" pitchFamily="49" charset="0"/>
              </a:rPr>
              <a:t>)</a:t>
            </a:r>
          </a:p>
        </p:txBody>
      </p:sp>
      <p:sp>
        <p:nvSpPr>
          <p:cNvPr id="7" name="Slide Number Placeholder 6">
            <a:extLst>
              <a:ext uri="{FF2B5EF4-FFF2-40B4-BE49-F238E27FC236}">
                <a16:creationId xmlns:a16="http://schemas.microsoft.com/office/drawing/2014/main" id="{E8DBC34A-7C0B-411B-B0C0-543C7690A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extLst>
      <p:ext uri="{BB962C8B-B14F-4D97-AF65-F5344CB8AC3E}">
        <p14:creationId xmlns:p14="http://schemas.microsoft.com/office/powerpoint/2010/main" val="172759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24032" y="680937"/>
            <a:ext cx="10515600" cy="2482230"/>
          </a:xfrm>
        </p:spPr>
        <p:txBody>
          <a:bodyPr>
            <a:normAutofit/>
          </a:bodyPr>
          <a:lstStyle/>
          <a:p>
            <a:r>
              <a:rPr lang="en-US" dirty="0">
                <a:solidFill>
                  <a:schemeClr val="bg1">
                    <a:lumMod val="65000"/>
                  </a:schemeClr>
                </a:solidFill>
              </a:rPr>
              <a:t>Chapter 3</a:t>
            </a:r>
            <a:br>
              <a:rPr lang="en-US" dirty="0">
                <a:solidFill>
                  <a:schemeClr val="bg1">
                    <a:lumMod val="65000"/>
                  </a:schemeClr>
                </a:solidFill>
              </a:rPr>
            </a:br>
            <a:r>
              <a:rPr lang="en-US" dirty="0">
                <a:solidFill>
                  <a:schemeClr val="bg1">
                    <a:lumMod val="65000"/>
                  </a:schemeClr>
                </a:solidFill>
              </a:rPr>
              <a:t>ARIMA Models</a:t>
            </a:r>
            <a:endParaRPr lang="ru-RU" dirty="0">
              <a:solidFill>
                <a:schemeClr val="bg1">
                  <a:lumMod val="65000"/>
                </a:schemeClr>
              </a:solidFill>
            </a:endParaRPr>
          </a:p>
        </p:txBody>
      </p:sp>
      <p:sp>
        <p:nvSpPr>
          <p:cNvPr id="5" name="Текст 4"/>
          <p:cNvSpPr>
            <a:spLocks noGrp="1"/>
          </p:cNvSpPr>
          <p:nvPr>
            <p:ph type="body" idx="1"/>
          </p:nvPr>
        </p:nvSpPr>
        <p:spPr>
          <a:xfrm>
            <a:off x="894945" y="3758191"/>
            <a:ext cx="11297055" cy="1500187"/>
          </a:xfrm>
        </p:spPr>
        <p:txBody>
          <a:bodyPr>
            <a:normAutofit/>
          </a:bodyPr>
          <a:lstStyle/>
          <a:p>
            <a:r>
              <a:rPr lang="en-US" sz="4000" dirty="0">
                <a:solidFill>
                  <a:srgbClr val="C00000"/>
                </a:solidFill>
              </a:rPr>
              <a:t>3.6 Integrated Models for Nonstationary Data</a:t>
            </a:r>
            <a:endParaRPr lang="ru-RU" sz="4000" dirty="0">
              <a:solidFill>
                <a:srgbClr val="C00000"/>
              </a:solidFill>
            </a:endParaRPr>
          </a:p>
        </p:txBody>
      </p:sp>
      <p:sp>
        <p:nvSpPr>
          <p:cNvPr id="3" name="Номер слайда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dirty="0"/>
          </a:p>
        </p:txBody>
      </p:sp>
    </p:spTree>
    <p:extLst>
      <p:ext uri="{BB962C8B-B14F-4D97-AF65-F5344CB8AC3E}">
        <p14:creationId xmlns:p14="http://schemas.microsoft.com/office/powerpoint/2010/main" val="94087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a:bodyPr>
          <a:lstStyle/>
          <a:p>
            <a:r>
              <a:rPr lang="en-US" dirty="0"/>
              <a:t>Motivation</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dirty="0">
                    <a:solidFill>
                      <a:schemeClr val="tx1"/>
                    </a:solidFill>
                  </a:rPr>
                  <a:t>In previous chapters, we saw that if </a:t>
                </a:r>
                <a14:m>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𝑥</m:t>
                        </m:r>
                      </m:e>
                      <m:sub>
                        <m:r>
                          <a:rPr lang="en-US" i="1" dirty="0" smtClean="0">
                            <a:solidFill>
                              <a:schemeClr val="tx1"/>
                            </a:solidFill>
                            <a:latin typeface="Cambria Math" panose="02040503050406030204" pitchFamily="18" charset="0"/>
                          </a:rPr>
                          <m:t>𝑡</m:t>
                        </m:r>
                      </m:sub>
                    </m:sSub>
                    <m:r>
                      <a:rPr lang="en-US" b="0" i="1" dirty="0" smtClean="0">
                        <a:solidFill>
                          <a:schemeClr val="tx1"/>
                        </a:solidFill>
                        <a:latin typeface="Cambria Math" panose="02040503050406030204" pitchFamily="18" charset="0"/>
                      </a:rPr>
                      <m:t> </m:t>
                    </m:r>
                  </m:oMath>
                </a14:m>
                <a:r>
                  <a:rPr lang="en-US" dirty="0">
                    <a:solidFill>
                      <a:schemeClr val="tx1"/>
                    </a:solidFill>
                  </a:rPr>
                  <a:t> is a random walk, </a:t>
                </a:r>
                <a:endParaRPr lang="en-US" b="0" i="1" dirty="0">
                  <a:solidFill>
                    <a:schemeClr val="tx1"/>
                  </a:solidFill>
                  <a:latin typeface="Cambria Math" panose="02040503050406030204" pitchFamily="18" charset="0"/>
                </a:endParaRPr>
              </a:p>
              <a:p>
                <a:pPr marL="114300" indent="0">
                  <a:buNone/>
                </a:pPr>
                <a14:m>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𝑥</m:t>
                        </m:r>
                      </m:e>
                      <m:sub>
                        <m:r>
                          <a:rPr lang="en-US" i="1" dirty="0" smtClean="0">
                            <a:solidFill>
                              <a:schemeClr val="tx1"/>
                            </a:solidFill>
                            <a:latin typeface="Cambria Math" panose="02040503050406030204" pitchFamily="18" charset="0"/>
                          </a:rPr>
                          <m:t>𝑡</m:t>
                        </m:r>
                      </m:sub>
                    </m:sSub>
                    <m:r>
                      <a:rPr lang="en-US" i="1" dirty="0">
                        <a:solidFill>
                          <a:schemeClr val="tx1"/>
                        </a:solidFill>
                        <a:latin typeface="Cambria Math" panose="02040503050406030204" pitchFamily="18" charset="0"/>
                      </a:rPr>
                      <m:t> = </m:t>
                    </m:r>
                    <m:sSub>
                      <m:sSubPr>
                        <m:ctrlPr>
                          <a:rPr lang="en-US" b="0" i="1" dirty="0" smtClean="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𝑥</m:t>
                        </m:r>
                      </m:e>
                      <m:sub>
                        <m:r>
                          <a:rPr lang="en-US" i="1" dirty="0">
                            <a:solidFill>
                              <a:schemeClr val="tx1"/>
                            </a:solidFill>
                            <a:latin typeface="Cambria Math" panose="02040503050406030204" pitchFamily="18" charset="0"/>
                          </a:rPr>
                          <m:t>𝑡</m:t>
                        </m:r>
                        <m:r>
                          <a:rPr lang="en-US" i="1" dirty="0">
                            <a:solidFill>
                              <a:schemeClr val="tx1"/>
                            </a:solidFill>
                            <a:latin typeface="Cambria Math" panose="02040503050406030204" pitchFamily="18" charset="0"/>
                          </a:rPr>
                          <m:t>−1</m:t>
                        </m:r>
                      </m:sub>
                    </m:sSub>
                    <m:r>
                      <a:rPr lang="en-US" i="1" dirty="0">
                        <a:solidFill>
                          <a:schemeClr val="tx1"/>
                        </a:solidFill>
                        <a:latin typeface="Cambria Math" panose="02040503050406030204" pitchFamily="18" charset="0"/>
                      </a:rPr>
                      <m:t> + </m:t>
                    </m:r>
                    <m:sSub>
                      <m:sSubPr>
                        <m:ctrlPr>
                          <a:rPr lang="en-US" b="0" i="1" dirty="0" smtClean="0">
                            <a:solidFill>
                              <a:schemeClr val="tx1"/>
                            </a:solidFill>
                            <a:latin typeface="Cambria Math" panose="02040503050406030204" pitchFamily="18" charset="0"/>
                          </a:rPr>
                        </m:ctrlPr>
                      </m:sSubPr>
                      <m:e>
                        <m:r>
                          <a:rPr lang="en-US" i="1" dirty="0" err="1">
                            <a:solidFill>
                              <a:schemeClr val="tx1"/>
                            </a:solidFill>
                            <a:latin typeface="Cambria Math" panose="02040503050406030204" pitchFamily="18" charset="0"/>
                          </a:rPr>
                          <m:t>𝑤</m:t>
                        </m:r>
                      </m:e>
                      <m:sub>
                        <m:r>
                          <a:rPr lang="en-US" i="1" dirty="0" err="1">
                            <a:solidFill>
                              <a:schemeClr val="tx1"/>
                            </a:solidFill>
                            <a:latin typeface="Cambria Math" panose="02040503050406030204" pitchFamily="18" charset="0"/>
                          </a:rPr>
                          <m:t>𝑡</m:t>
                        </m:r>
                      </m:sub>
                    </m:sSub>
                  </m:oMath>
                </a14:m>
                <a:r>
                  <a:rPr lang="en-US" dirty="0">
                    <a:solidFill>
                      <a:schemeClr val="tx1"/>
                    </a:solidFill>
                  </a:rPr>
                  <a:t>,  then by differencing </a:t>
                </a:r>
                <a14:m>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𝑥</m:t>
                        </m:r>
                      </m:e>
                      <m:sub>
                        <m:r>
                          <a:rPr lang="en-US" i="1" dirty="0" smtClean="0">
                            <a:solidFill>
                              <a:schemeClr val="tx1"/>
                            </a:solidFill>
                            <a:latin typeface="Cambria Math" panose="02040503050406030204" pitchFamily="18" charset="0"/>
                          </a:rPr>
                          <m:t>𝑡</m:t>
                        </m:r>
                      </m:sub>
                    </m:sSub>
                  </m:oMath>
                </a14:m>
                <a:r>
                  <a:rPr lang="en-US" dirty="0">
                    <a:solidFill>
                      <a:schemeClr val="tx1"/>
                    </a:solidFill>
                  </a:rPr>
                  <a:t>, we find that  </a:t>
                </a:r>
                <a14:m>
                  <m:oMath xmlns:m="http://schemas.openxmlformats.org/officeDocument/2006/math">
                    <m:r>
                      <a:rPr lang="en-US" b="0" i="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oMath>
                </a14:m>
                <a:r>
                  <a:rPr lang="en-US" dirty="0">
                    <a:solidFill>
                      <a:schemeClr val="tx1"/>
                    </a:solidFill>
                  </a:rPr>
                  <a:t> is stationary. </a:t>
                </a:r>
              </a:p>
              <a:p>
                <a:pPr marL="114300" indent="0">
                  <a:buNone/>
                </a:pPr>
                <a:r>
                  <a:rPr lang="en-US" dirty="0">
                    <a:solidFill>
                      <a:schemeClr val="tx1"/>
                    </a:solidFill>
                  </a:rPr>
                  <a:t>In many situations, time series can be thought of as being composed of two components, a </a:t>
                </a:r>
                <a:r>
                  <a:rPr lang="en-US" dirty="0">
                    <a:solidFill>
                      <a:srgbClr val="2F0BE3"/>
                    </a:solidFill>
                  </a:rPr>
                  <a:t>nonstationary trend component </a:t>
                </a:r>
                <a:r>
                  <a:rPr lang="en-US" dirty="0">
                    <a:solidFill>
                      <a:schemeClr val="tx1"/>
                    </a:solidFill>
                  </a:rPr>
                  <a:t>and a </a:t>
                </a:r>
                <a:r>
                  <a:rPr lang="en-US" dirty="0">
                    <a:solidFill>
                      <a:srgbClr val="2F0BE3"/>
                    </a:solidFill>
                  </a:rPr>
                  <a:t>zero-mean stationary component</a:t>
                </a:r>
                <a:r>
                  <a:rPr lang="en-US" dirty="0">
                    <a:solidFill>
                      <a:schemeClr val="tx1"/>
                    </a:solidFill>
                  </a:rPr>
                  <a:t>. </a:t>
                </a:r>
              </a:p>
              <a:p>
                <a:pPr marL="114300" indent="0">
                  <a:buNone/>
                </a:pPr>
                <a:r>
                  <a:rPr lang="en-US" dirty="0">
                    <a:solidFill>
                      <a:schemeClr val="tx1"/>
                    </a:solidFill>
                  </a:rPr>
                  <a:t>For example consider the model</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sub>
                      </m:sSub>
                      <m:r>
                        <a:rPr lang="en-US" b="0" i="0" smtClean="0">
                          <a:solidFill>
                            <a:schemeClr val="tx1"/>
                          </a:solidFill>
                          <a:latin typeface="Cambria Math" panose="02040503050406030204" pitchFamily="18" charset="0"/>
                        </a:rPr>
                        <m:t>,</m:t>
                      </m:r>
                    </m:oMath>
                  </m:oMathPara>
                </a14:m>
                <a:endParaRPr lang="en-US" dirty="0">
                  <a:solidFill>
                    <a:schemeClr val="tx1"/>
                  </a:solidFill>
                </a:endParaRPr>
              </a:p>
              <a:p>
                <a:pPr marL="114300" indent="0">
                  <a:buNone/>
                </a:pPr>
                <a:r>
                  <a:rPr lang="en-US" dirty="0">
                    <a:solidFill>
                      <a:schemeClr val="tx1"/>
                    </a:solidFill>
                  </a:rPr>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𝑡</m:t>
                    </m:r>
                  </m:oMath>
                </a14:m>
                <a:r>
                  <a:rPr lang="en-US" dirty="0">
                    <a:solidFill>
                      <a:schemeClr val="tx1"/>
                    </a:solidFill>
                  </a:rPr>
                  <a:t>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sub>
                    </m:sSub>
                  </m:oMath>
                </a14:m>
                <a:r>
                  <a:rPr lang="en-US" dirty="0">
                    <a:solidFill>
                      <a:schemeClr val="tx1"/>
                    </a:solidFill>
                  </a:rPr>
                  <a:t> is stationary. Differencing such a process will lead to a stationary process:</a:t>
                </a:r>
              </a:p>
              <a:p>
                <a:pPr marL="114300" indent="0">
                  <a:buNone/>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b="0" i="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oMath>
                  </m:oMathPara>
                </a14:m>
                <a:endParaRPr lang="en-US" dirty="0">
                  <a:solidFill>
                    <a:schemeClr val="tx1"/>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r="-1205"/>
                </a:stretch>
              </a:blipFill>
            </p:spPr>
            <p:txBody>
              <a:bodyPr/>
              <a:lstStyle/>
              <a:p>
                <a:r>
                  <a:rPr lang="en-C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extLst>
      <p:ext uri="{BB962C8B-B14F-4D97-AF65-F5344CB8AC3E}">
        <p14:creationId xmlns:p14="http://schemas.microsoft.com/office/powerpoint/2010/main" val="42014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a:bodyPr>
          <a:lstStyle/>
          <a:p>
            <a:r>
              <a:rPr lang="en-US" dirty="0"/>
              <a:t>Definition of ARIMA (</a:t>
            </a:r>
            <a:r>
              <a:rPr lang="en-US" dirty="0" err="1"/>
              <a:t>p,d,q</a:t>
            </a:r>
            <a:r>
              <a:rPr lang="en-US" dirty="0"/>
              <a:t>)</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b="1" u="sng" dirty="0">
                    <a:solidFill>
                      <a:schemeClr val="tx1"/>
                    </a:solidFill>
                  </a:rPr>
                  <a:t>Definition 3.11 </a:t>
                </a:r>
                <a:r>
                  <a:rPr lang="en-US" dirty="0">
                    <a:solidFill>
                      <a:schemeClr val="tx1"/>
                    </a:solidFill>
                  </a:rPr>
                  <a:t>A process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x</m:t>
                        </m:r>
                      </m:e>
                      <m:sub>
                        <m:r>
                          <m:rPr>
                            <m:sty m:val="p"/>
                          </m:rPr>
                          <a:rPr lang="en-US" b="0" i="0" smtClean="0">
                            <a:solidFill>
                              <a:schemeClr val="tx1"/>
                            </a:solidFill>
                            <a:latin typeface="Cambria Math" panose="02040503050406030204" pitchFamily="18" charset="0"/>
                          </a:rPr>
                          <m:t>t</m:t>
                        </m:r>
                      </m:sub>
                    </m:sSub>
                  </m:oMath>
                </a14:m>
                <a:r>
                  <a:rPr lang="en-US" dirty="0">
                    <a:solidFill>
                      <a:schemeClr val="tx1"/>
                    </a:solidFill>
                  </a:rPr>
                  <a:t> is said to be </a:t>
                </a:r>
                <a:r>
                  <a:rPr lang="en-US" b="1" dirty="0">
                    <a:solidFill>
                      <a:schemeClr val="tx1"/>
                    </a:solidFill>
                  </a:rPr>
                  <a:t>ARIMA(</a:t>
                </a:r>
                <a:r>
                  <a:rPr lang="en-US" b="1" dirty="0" err="1">
                    <a:solidFill>
                      <a:schemeClr val="tx1"/>
                    </a:solidFill>
                  </a:rPr>
                  <a:t>p,d,q</a:t>
                </a:r>
                <a:r>
                  <a:rPr lang="en-US" b="1" dirty="0">
                    <a:solidFill>
                      <a:schemeClr val="tx1"/>
                    </a:solidFill>
                  </a:rPr>
                  <a:t>) </a:t>
                </a:r>
                <a:r>
                  <a:rPr lang="en-US" dirty="0">
                    <a:solidFill>
                      <a:schemeClr val="tx1"/>
                    </a:solidFill>
                  </a:rPr>
                  <a:t>if </a:t>
                </a:r>
              </a:p>
              <a:p>
                <a:pPr marL="114300" indent="0">
                  <a:buNone/>
                </a:pP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0"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𝑑</m:t>
                          </m:r>
                        </m:sup>
                      </m:s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𝐵</m:t>
                              </m:r>
                            </m:e>
                          </m:d>
                        </m:e>
                        <m:sup>
                          <m:r>
                            <a:rPr lang="en-US" b="0" i="1" smtClean="0">
                              <a:solidFill>
                                <a:schemeClr val="tx1"/>
                              </a:solidFill>
                              <a:latin typeface="Cambria Math" panose="02040503050406030204" pitchFamily="18" charset="0"/>
                            </a:rPr>
                            <m:t>𝑑</m:t>
                          </m:r>
                        </m:sup>
                      </m:s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oMath>
                  </m:oMathPara>
                </a14:m>
                <a:endParaRPr lang="en-US" dirty="0">
                  <a:solidFill>
                    <a:schemeClr val="tx1"/>
                  </a:solidFill>
                </a:endParaRPr>
              </a:p>
              <a:p>
                <a:pPr marL="114300" indent="0">
                  <a:buNone/>
                </a:pPr>
                <a:r>
                  <a:rPr lang="en-US" dirty="0">
                    <a:solidFill>
                      <a:schemeClr val="tx1"/>
                    </a:solidFill>
                  </a:rPr>
                  <a:t>is ARMA (</a:t>
                </a:r>
                <a:r>
                  <a:rPr lang="en-US" dirty="0" err="1">
                    <a:solidFill>
                      <a:schemeClr val="tx1"/>
                    </a:solidFill>
                  </a:rPr>
                  <a:t>p,q</a:t>
                </a:r>
                <a:r>
                  <a:rPr lang="en-US" dirty="0">
                    <a:solidFill>
                      <a:schemeClr val="tx1"/>
                    </a:solidFill>
                  </a:rPr>
                  <a:t>). </a:t>
                </a:r>
              </a:p>
              <a:p>
                <a:pPr marL="114300" indent="0">
                  <a:buNone/>
                </a:pPr>
                <a:r>
                  <a:rPr lang="en-US" dirty="0">
                    <a:solidFill>
                      <a:schemeClr val="tx1"/>
                    </a:solidFill>
                  </a:rPr>
                  <a:t>In general, we will write the model as</a:t>
                </a:r>
              </a:p>
              <a:p>
                <a:pPr marL="11430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e>
                      </m:d>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𝐵</m:t>
                              </m:r>
                            </m:e>
                          </m:d>
                        </m:e>
                        <m:sup>
                          <m:r>
                            <a:rPr lang="en-US" b="0" i="1" smtClean="0">
                              <a:solidFill>
                                <a:schemeClr val="tx1"/>
                              </a:solidFill>
                              <a:latin typeface="Cambria Math" panose="02040503050406030204" pitchFamily="18" charset="0"/>
                            </a:rPr>
                            <m:t>𝑑</m:t>
                          </m:r>
                        </m:sup>
                      </m:s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marL="114300" indent="0">
                  <a:buNone/>
                </a:pPr>
                <a:r>
                  <a:rPr lang="en-US" dirty="0">
                    <a:solidFill>
                      <a:schemeClr val="tx1"/>
                    </a:solidFill>
                  </a:rPr>
                  <a:t>If </a:t>
                </a:r>
                <a14:m>
                  <m:oMath xmlns:m="http://schemas.openxmlformats.org/officeDocument/2006/math">
                    <m:r>
                      <a:rPr lang="en-US" b="0" i="1" smtClean="0">
                        <a:solidFill>
                          <a:schemeClr val="tx1"/>
                        </a:solidFill>
                        <a:latin typeface="Cambria Math" panose="02040503050406030204" pitchFamily="18" charset="0"/>
                      </a:rPr>
                      <m:t>𝐸</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b="0" i="0"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𝑑</m:t>
                            </m:r>
                          </m:sup>
                        </m:s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𝜇</m:t>
                    </m:r>
                    <m:r>
                      <a:rPr lang="en-US" b="0" i="1" smtClean="0">
                        <a:solidFill>
                          <a:schemeClr val="tx1"/>
                        </a:solidFill>
                        <a:latin typeface="Cambria Math" panose="02040503050406030204" pitchFamily="18" charset="0"/>
                      </a:rPr>
                      <m:t>,</m:t>
                    </m:r>
                  </m:oMath>
                </a14:m>
                <a:r>
                  <a:rPr lang="en-US" dirty="0">
                    <a:solidFill>
                      <a:schemeClr val="tx1"/>
                    </a:solidFill>
                  </a:rPr>
                  <a:t> we write the model as</a:t>
                </a:r>
              </a:p>
              <a:p>
                <a:pPr marL="11430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𝐵</m:t>
                              </m:r>
                            </m:e>
                          </m:d>
                        </m:e>
                        <m:sup>
                          <m:r>
                            <a:rPr lang="en-US" b="0" i="1" smtClean="0">
                              <a:solidFill>
                                <a:schemeClr val="tx1"/>
                              </a:solidFill>
                              <a:latin typeface="Cambria Math" panose="02040503050406030204" pitchFamily="18" charset="0"/>
                            </a:rPr>
                            <m:t>𝑑</m:t>
                          </m:r>
                        </m:sup>
                      </m:s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marL="114300" indent="0">
                  <a:buNone/>
                </a:pPr>
                <a:r>
                  <a:rPr lang="en-US" dirty="0">
                    <a:solidFill>
                      <a:schemeClr val="tx1"/>
                    </a:solidFill>
                  </a:rPr>
                  <a:t>where </a:t>
                </a:r>
                <a14:m>
                  <m:oMath xmlns:m="http://schemas.openxmlformats.org/officeDocument/2006/math">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𝜙</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𝜙</m:t>
                            </m:r>
                          </m:e>
                          <m:sub>
                            <m:r>
                              <a:rPr lang="en-US" b="0" i="1" smtClean="0">
                                <a:solidFill>
                                  <a:schemeClr val="tx1"/>
                                </a:solidFill>
                                <a:latin typeface="Cambria Math" panose="02040503050406030204" pitchFamily="18" charset="0"/>
                              </a:rPr>
                              <m:t>𝑝</m:t>
                            </m:r>
                          </m:sub>
                        </m:sSub>
                      </m:e>
                    </m:d>
                    <m:r>
                      <a:rPr lang="en-US" b="0" i="1" smtClean="0">
                        <a:solidFill>
                          <a:schemeClr val="tx1"/>
                        </a:solidFill>
                        <a:latin typeface="Cambria Math" panose="02040503050406030204" pitchFamily="18" charset="0"/>
                      </a:rPr>
                      <m:t>.</m:t>
                    </m:r>
                  </m:oMath>
                </a14:m>
                <a:endParaRPr lang="en-US" dirty="0">
                  <a:solidFill>
                    <a:schemeClr val="tx1"/>
                  </a:solidFill>
                </a:endParaRPr>
              </a:p>
              <a:p>
                <a:pPr marL="114300" indent="0">
                  <a:buNone/>
                </a:pP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extLst>
      <p:ext uri="{BB962C8B-B14F-4D97-AF65-F5344CB8AC3E}">
        <p14:creationId xmlns:p14="http://schemas.microsoft.com/office/powerpoint/2010/main" val="4134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24032" y="680937"/>
            <a:ext cx="10515600" cy="2482230"/>
          </a:xfrm>
        </p:spPr>
        <p:txBody>
          <a:bodyPr>
            <a:normAutofit/>
          </a:bodyPr>
          <a:lstStyle/>
          <a:p>
            <a:r>
              <a:rPr lang="en-US" dirty="0">
                <a:solidFill>
                  <a:schemeClr val="bg1">
                    <a:lumMod val="65000"/>
                  </a:schemeClr>
                </a:solidFill>
              </a:rPr>
              <a:t>Chapter 3</a:t>
            </a:r>
            <a:br>
              <a:rPr lang="en-US" dirty="0">
                <a:solidFill>
                  <a:schemeClr val="bg1">
                    <a:lumMod val="65000"/>
                  </a:schemeClr>
                </a:solidFill>
              </a:rPr>
            </a:br>
            <a:r>
              <a:rPr lang="en-US" dirty="0">
                <a:solidFill>
                  <a:schemeClr val="bg1">
                    <a:lumMod val="65000"/>
                  </a:schemeClr>
                </a:solidFill>
              </a:rPr>
              <a:t>ARIMA Models</a:t>
            </a:r>
            <a:endParaRPr lang="ru-RU" dirty="0">
              <a:solidFill>
                <a:schemeClr val="bg1">
                  <a:lumMod val="65000"/>
                </a:schemeClr>
              </a:solidFill>
            </a:endParaRPr>
          </a:p>
        </p:txBody>
      </p:sp>
      <p:sp>
        <p:nvSpPr>
          <p:cNvPr id="5" name="Текст 4"/>
          <p:cNvSpPr>
            <a:spLocks noGrp="1"/>
          </p:cNvSpPr>
          <p:nvPr>
            <p:ph type="body" idx="1"/>
          </p:nvPr>
        </p:nvSpPr>
        <p:spPr>
          <a:xfrm>
            <a:off x="894945" y="3758191"/>
            <a:ext cx="11297055" cy="1500187"/>
          </a:xfrm>
        </p:spPr>
        <p:txBody>
          <a:bodyPr>
            <a:normAutofit/>
          </a:bodyPr>
          <a:lstStyle/>
          <a:p>
            <a:r>
              <a:rPr lang="en-US" sz="4000" dirty="0">
                <a:solidFill>
                  <a:srgbClr val="C00000"/>
                </a:solidFill>
              </a:rPr>
              <a:t>3.5 Estimation</a:t>
            </a:r>
            <a:endParaRPr lang="ru-RU" sz="4000" dirty="0">
              <a:solidFill>
                <a:srgbClr val="C00000"/>
              </a:solidFill>
            </a:endParaRPr>
          </a:p>
        </p:txBody>
      </p:sp>
      <p:sp>
        <p:nvSpPr>
          <p:cNvPr id="3" name="Номер слайда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dirty="0"/>
          </a:p>
        </p:txBody>
      </p:sp>
    </p:spTree>
    <p:extLst>
      <p:ext uri="{BB962C8B-B14F-4D97-AF65-F5344CB8AC3E}">
        <p14:creationId xmlns:p14="http://schemas.microsoft.com/office/powerpoint/2010/main" val="330360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Example 3.37 Random Walk with Drift</a:t>
            </a:r>
            <a:r>
              <a:rPr lang="en-US" dirty="0"/>
              <a:t> </a:t>
            </a:r>
            <a:br>
              <a:rPr lang="en-US" dirty="0"/>
            </a:b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dirty="0"/>
                  <a:t>Consider the random walk with drift model, that is </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 </m:t>
                      </m:r>
                    </m:oMath>
                  </m:oMathPara>
                </a14:m>
                <a:endParaRPr lang="en-US" b="0" dirty="0"/>
              </a:p>
              <a:p>
                <a:pPr marL="114300" indent="0">
                  <a:buNone/>
                </a:pPr>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=1,2,…,</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=0. </m:t>
                    </m:r>
                  </m:oMath>
                </a14:m>
                <a:r>
                  <a:rPr lang="en-US" dirty="0"/>
                  <a:t> Technically, the model in not ARIMA, but we could include it trivially as an ARIMA(0,1, 0) model.</a:t>
                </a:r>
              </a:p>
              <a:p>
                <a:pPr marL="114300" indent="0">
                  <a:buNone/>
                </a:pPr>
                <a:r>
                  <a:rPr lang="en-US" dirty="0"/>
                  <a:t>Given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the one-step-ahead forecast is given by</a:t>
                </a:r>
              </a:p>
              <a:p>
                <a:pPr marL="11430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b="0" dirty="0"/>
              </a:p>
              <a:p>
                <a:pPr marL="114300" indent="0">
                  <a:buNone/>
                </a:pPr>
                <a:r>
                  <a:rPr lang="en-US" dirty="0"/>
                  <a:t>The two-step-ahead forecast is given by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+2</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r>
                      <a:rPr lang="en-US" b="0" i="1" smtClean="0">
                        <a:latin typeface="Cambria Math" panose="02040503050406030204" pitchFamily="18" charset="0"/>
                      </a:rPr>
                      <m:t>=2</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and consequently, the m-step-ahead forecast, for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=1,2,…</m:t>
                    </m:r>
                  </m:oMath>
                </a14:m>
                <a:r>
                  <a:rPr lang="en-US" dirty="0"/>
                  <a:t> is</a:t>
                </a:r>
              </a:p>
              <a:p>
                <a:pPr marL="11430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b="0" dirty="0"/>
              </a:p>
              <a:p>
                <a:pPr marL="114300" indent="0">
                  <a:buNone/>
                </a:pPr>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r="-712"/>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Tree>
    <p:extLst>
      <p:ext uri="{BB962C8B-B14F-4D97-AF65-F5344CB8AC3E}">
        <p14:creationId xmlns:p14="http://schemas.microsoft.com/office/powerpoint/2010/main" val="40840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3.37 Random Walk with Drift (continued) </a:t>
            </a: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fontScale="77500" lnSpcReduction="20000"/>
              </a:bodyPr>
              <a:lstStyle/>
              <a:p>
                <a:pPr marL="114300" indent="0">
                  <a:buNone/>
                </a:pPr>
                <a:r>
                  <a:rPr lang="en-US" dirty="0"/>
                  <a:t>To obtain the forecast errors, it is convenient to recall equation </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𝛿</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oMath>
                  </m:oMathPara>
                </a14:m>
                <a:endParaRPr lang="en-US" b="0" dirty="0"/>
              </a:p>
              <a:p>
                <a:pPr marL="114300" indent="0">
                  <a:buNone/>
                </a:pPr>
                <a:r>
                  <a:rPr lang="en-US" dirty="0"/>
                  <a:t>in which case we may write </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𝛿</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m:oMathPara>
                </a14:m>
                <a:endParaRPr lang="en-US" b="0" dirty="0"/>
              </a:p>
              <a:p>
                <a:pPr marL="114300" indent="0">
                  <a:buNone/>
                </a:pPr>
                <a:br>
                  <a:rPr lang="en-US" dirty="0"/>
                </a:br>
                <a:r>
                  <a:rPr lang="en-US" dirty="0"/>
                  <a:t>From this it follows that the m-step-ahead prediction error is given by</a:t>
                </a:r>
              </a:p>
              <a:p>
                <a:pPr marL="11430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up>
                          <m:r>
                            <a:rPr lang="en-US" b="0" i="1" smtClean="0">
                              <a:solidFill>
                                <a:schemeClr val="tx1"/>
                              </a:solidFill>
                              <a:latin typeface="Cambria Math" panose="02040503050406030204" pitchFamily="18" charset="0"/>
                            </a:rPr>
                            <m:t>𝑛</m:t>
                          </m:r>
                        </m:sup>
                      </m:sSub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up>
                                  <m:r>
                                    <a:rPr lang="en-US" b="0" i="1" smtClean="0">
                                      <a:solidFill>
                                        <a:schemeClr val="tx1"/>
                                      </a:solidFill>
                                      <a:latin typeface="Cambria Math" panose="02040503050406030204" pitchFamily="18" charset="0"/>
                                    </a:rPr>
                                    <m:t>𝑛</m:t>
                                  </m:r>
                                </m:sup>
                              </m:sSubSup>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𝑗</m:t>
                                      </m:r>
                                    </m:sub>
                                  </m:sSub>
                                </m:e>
                              </m:nary>
                            </m:e>
                          </m:d>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𝜎</m:t>
                          </m:r>
                        </m:e>
                        <m:sub>
                          <m:r>
                            <a:rPr lang="en-US" b="0" i="1" smtClean="0">
                              <a:solidFill>
                                <a:schemeClr val="tx1"/>
                              </a:solidFill>
                              <a:latin typeface="Cambria Math" panose="02040503050406030204" pitchFamily="18" charset="0"/>
                            </a:rPr>
                            <m:t>𝑤</m:t>
                          </m:r>
                        </m:sub>
                        <m:sup>
                          <m:r>
                            <a:rPr lang="en-US" b="0" i="1" smtClean="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ru-RU" dirty="0">
                  <a:solidFill>
                    <a:srgbClr val="00B050"/>
                  </a:solidFill>
                </a:endParaRPr>
              </a:p>
              <a:p>
                <a:pPr marL="114300" indent="0">
                  <a:buNone/>
                </a:pPr>
                <a:r>
                  <a:rPr lang="en-US" dirty="0"/>
                  <a:t>Hence, unlike the stationary, as the forecast horizon grows,</a:t>
                </a:r>
                <a:r>
                  <a:rPr lang="ru-RU" dirty="0"/>
                  <a:t> </a:t>
                </a:r>
                <a:r>
                  <a:rPr lang="en-US" dirty="0"/>
                  <a:t>the prediction errors</a:t>
                </a:r>
                <a:r>
                  <a:rPr lang="ru-RU" dirty="0"/>
                  <a:t> </a:t>
                </a:r>
                <a:r>
                  <a:rPr lang="en-US" dirty="0"/>
                  <a:t>increase without bound and the forecasts follow a</a:t>
                </a:r>
                <a:r>
                  <a:rPr lang="ru-RU" dirty="0"/>
                  <a:t> </a:t>
                </a:r>
                <a:r>
                  <a:rPr lang="en-US" dirty="0"/>
                  <a:t>straight line with slope δ emanating from </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𝑛</m:t>
                        </m:r>
                      </m:sub>
                    </m:sSub>
                  </m:oMath>
                </a14:m>
                <a:r>
                  <a:rPr lang="en-US" dirty="0"/>
                  <a:t>. </a:t>
                </a:r>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Tree>
    <p:extLst>
      <p:ext uri="{BB962C8B-B14F-4D97-AF65-F5344CB8AC3E}">
        <p14:creationId xmlns:p14="http://schemas.microsoft.com/office/powerpoint/2010/main" val="22403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3.38 IMA</a:t>
            </a:r>
            <a:r>
              <a:rPr lang="ru-RU" b="1" dirty="0"/>
              <a:t>(1</a:t>
            </a:r>
            <a:r>
              <a:rPr lang="en-US" b="1" dirty="0"/>
              <a:t>,1)</a:t>
            </a:r>
            <a:r>
              <a:rPr lang="en-US" dirty="0"/>
              <a:t> </a:t>
            </a:r>
            <a:r>
              <a:rPr lang="en-US" b="1" dirty="0"/>
              <a:t>and EWMA</a:t>
            </a:r>
            <a:r>
              <a:rPr lang="en-US" dirty="0"/>
              <a:t>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731329"/>
              </a:xfrm>
            </p:spPr>
            <p:txBody>
              <a:bodyPr>
                <a:normAutofit fontScale="92500" lnSpcReduction="10000"/>
              </a:bodyPr>
              <a:lstStyle/>
              <a:p>
                <a:pPr marL="114300" indent="0">
                  <a:buNone/>
                </a:pPr>
                <a:r>
                  <a:rPr lang="en-US" dirty="0"/>
                  <a:t>The ARIMA(0,1,1), or </a:t>
                </a:r>
                <a:r>
                  <a:rPr lang="en-US" b="1" u="sng" dirty="0"/>
                  <a:t>IMA(1,1)</a:t>
                </a:r>
                <a:r>
                  <a:rPr lang="en-US" dirty="0"/>
                  <a:t> model is of interest because many economic time series can be successfully modeled this way. In addition, the model leads to a frequently used, and abused, forecasting method called exponentially weighted moving averages (EWMA). We will write the model as</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a:p>
                <a:pPr marL="114300" indent="0">
                  <a:buNone/>
                </a:pPr>
                <a:r>
                  <a:rPr lang="en-US" dirty="0"/>
                  <a:t>with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&lt;1,</m:t>
                    </m:r>
                  </m:oMath>
                </a14:m>
                <a:r>
                  <a:rPr lang="en-US" dirty="0"/>
                  <a:t> 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=1,2,…,</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=0. </m:t>
                    </m:r>
                  </m:oMath>
                </a14:m>
                <a:endParaRPr lang="en-US" dirty="0"/>
              </a:p>
              <a:p>
                <a:pPr marL="114300" indent="0">
                  <a:buNone/>
                </a:pPr>
                <a:r>
                  <a:rPr lang="en-US" dirty="0"/>
                  <a:t>If we denote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 then we can rewrite equation as</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b="0" dirty="0"/>
              </a:p>
              <a:p>
                <a:pPr marL="114300" indent="0">
                  <a:buNone/>
                </a:pPr>
                <a:r>
                  <a:rPr lang="en-US" dirty="0"/>
                  <a:t>Because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&lt;1, </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Sub>
                  </m:oMath>
                </a14:m>
                <a:r>
                  <a:rPr lang="en-US" dirty="0"/>
                  <a:t> has an invertible representation,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𝑗</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e>
                    </m:nary>
                    <m:r>
                      <a:rPr lang="en-US" b="0" i="1" smtClean="0">
                        <a:latin typeface="Cambria Math" panose="02040503050406030204" pitchFamily="18" charset="0"/>
                      </a:rPr>
                      <m:t> </m:t>
                    </m:r>
                  </m:oMath>
                </a14:m>
                <a:r>
                  <a:rPr lang="en-US" dirty="0"/>
                  <a:t> and we can write:</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m:t>
                          </m:r>
                        </m:sup>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𝑗</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nary>
                    </m:oMath>
                  </m:oMathPara>
                </a14:m>
                <a:endParaRPr lang="en-US" dirty="0"/>
              </a:p>
              <a:p>
                <a:pPr marL="114300" indent="0">
                  <a:buNone/>
                </a:pPr>
                <a:r>
                  <a:rPr lang="en-US" dirty="0"/>
                  <a:t>as an approximation for large t (put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=0 </m:t>
                    </m:r>
                  </m:oMath>
                </a14:m>
                <a:r>
                  <a:rPr lang="en-US" dirty="0"/>
                  <a:t> 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731329"/>
              </a:xfrm>
              <a:blipFill>
                <a:blip r:embed="rId2"/>
                <a:stretch>
                  <a:fillRect r="-1533"/>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Tree>
    <p:extLst>
      <p:ext uri="{BB962C8B-B14F-4D97-AF65-F5344CB8AC3E}">
        <p14:creationId xmlns:p14="http://schemas.microsoft.com/office/powerpoint/2010/main" val="202926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3.38 IMA</a:t>
            </a:r>
            <a:r>
              <a:rPr lang="ru-RU" b="1" dirty="0"/>
              <a:t>(1</a:t>
            </a:r>
            <a:r>
              <a:rPr lang="en-US" b="1" dirty="0"/>
              <a:t>,1)</a:t>
            </a:r>
            <a:r>
              <a:rPr lang="en-US" dirty="0"/>
              <a:t> </a:t>
            </a:r>
            <a:r>
              <a:rPr lang="en-US" b="1" dirty="0"/>
              <a:t>and EWMA(continued)</a:t>
            </a:r>
            <a:r>
              <a:rPr lang="en-US" dirty="0"/>
              <a:t>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731329"/>
              </a:xfrm>
            </p:spPr>
            <p:txBody>
              <a:bodyPr>
                <a:normAutofit/>
              </a:bodyPr>
              <a:lstStyle/>
              <a:p>
                <a:pPr marL="114300" indent="0">
                  <a:buNone/>
                </a:pPr>
                <a:r>
                  <a:rPr lang="en-US" dirty="0"/>
                  <a:t>Using approximation</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m:t>
                          </m:r>
                        </m:sup>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𝑗</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nary>
                    </m:oMath>
                  </m:oMathPara>
                </a14:m>
                <a:endParaRPr lang="en-US" dirty="0"/>
              </a:p>
              <a:p>
                <a:pPr marL="114300" indent="0">
                  <a:buNone/>
                </a:pPr>
                <a:r>
                  <a:rPr lang="en-US" dirty="0"/>
                  <a:t>we have that the approximate one-step-ahead predictor is</a:t>
                </a:r>
              </a:p>
              <a:p>
                <a:pPr marL="11430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𝑗</m:t>
                          </m:r>
                          <m:r>
                            <a:rPr lang="en-US" b="0" i="1" dirty="0" smtClean="0">
                              <a:latin typeface="Cambria Math" panose="02040503050406030204" pitchFamily="18" charset="0"/>
                            </a:rPr>
                            <m:t>=1</m:t>
                          </m:r>
                        </m:sub>
                        <m:sup>
                          <m:r>
                            <a:rPr lang="en-US" b="0" i="1" dirty="0" smtClean="0">
                              <a:latin typeface="Cambria Math" panose="02040503050406030204" pitchFamily="18" charset="0"/>
                            </a:rPr>
                            <m:t>∞</m:t>
                          </m:r>
                        </m:sup>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𝜆</m:t>
                              </m:r>
                            </m:e>
                          </m:d>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𝑗</m:t>
                              </m:r>
                              <m:r>
                                <a:rPr lang="en-US" i="1">
                                  <a:latin typeface="Cambria Math" panose="02040503050406030204" pitchFamily="18" charset="0"/>
                                </a:rPr>
                                <m:t>−1</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r>
                                <a:rPr lang="en-US" i="1">
                                  <a:latin typeface="Cambria Math" panose="02040503050406030204" pitchFamily="18" charset="0"/>
                                </a:rPr>
                                <m:t>𝑗</m:t>
                              </m:r>
                            </m:sub>
                          </m:sSub>
                        </m:e>
                      </m:nary>
                      <m:r>
                        <a:rPr lang="en-US" b="0" i="0" dirty="0" smtClean="0">
                          <a:latin typeface="Cambria Math" panose="02040503050406030204" pitchFamily="18" charset="0"/>
                        </a:rPr>
                        <m:t>=</m:t>
                      </m:r>
                    </m:oMath>
                  </m:oMathPara>
                </a14:m>
                <a:endParaRPr lang="en-US" b="0" dirty="0"/>
              </a:p>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𝜆</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m:t>
                          </m:r>
                        </m:sup>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𝜆</m:t>
                              </m:r>
                            </m:e>
                          </m:d>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𝑗</m:t>
                              </m:r>
                              <m:r>
                                <a:rPr lang="en-US" i="1">
                                  <a:latin typeface="Cambria Math" panose="02040503050406030204" pitchFamily="18" charset="0"/>
                                </a:rPr>
                                <m:t>−1</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𝑗</m:t>
                              </m:r>
                            </m:sub>
                          </m:sSub>
                        </m:e>
                      </m:nary>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𝑛</m:t>
                          </m:r>
                        </m:sub>
                      </m:sSub>
                      <m:r>
                        <a:rPr lang="en-US" b="0" i="1" dirty="0" smtClean="0">
                          <a:latin typeface="Cambria Math" panose="02040503050406030204" pitchFamily="18" charset="0"/>
                        </a:rPr>
                        <m:t>.</m:t>
                      </m:r>
                    </m:oMath>
                  </m:oMathPara>
                </a14:m>
                <a:br>
                  <a:rPr lang="en-US" dirty="0"/>
                </a:br>
                <a:endParaRPr lang="en-US" dirty="0"/>
              </a:p>
              <a:p>
                <a:pPr marL="114300" indent="0">
                  <a:buNone/>
                </a:pPr>
                <a:r>
                  <a:rPr lang="en-US" dirty="0"/>
                  <a:t>From this we see that the new forecast is a linear combination of the old</a:t>
                </a:r>
                <a:br>
                  <a:rPr lang="en-US" dirty="0"/>
                </a:br>
                <a:r>
                  <a:rPr lang="en-US" dirty="0"/>
                  <a:t>forecast and the new observation. </a:t>
                </a:r>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731329"/>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Tree>
    <p:extLst>
      <p:ext uri="{BB962C8B-B14F-4D97-AF65-F5344CB8AC3E}">
        <p14:creationId xmlns:p14="http://schemas.microsoft.com/office/powerpoint/2010/main" val="85564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3.38 IMA</a:t>
            </a:r>
            <a:r>
              <a:rPr lang="ru-RU" b="1" dirty="0"/>
              <a:t>(1</a:t>
            </a:r>
            <a:r>
              <a:rPr lang="en-US" b="1" dirty="0"/>
              <a:t>,1)</a:t>
            </a:r>
            <a:r>
              <a:rPr lang="en-US" dirty="0"/>
              <a:t> </a:t>
            </a:r>
            <a:r>
              <a:rPr lang="en-US" b="1" dirty="0"/>
              <a:t>and EWMA(continued)</a:t>
            </a:r>
            <a:r>
              <a:rPr lang="en-US" dirty="0"/>
              <a:t>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731329"/>
              </a:xfrm>
            </p:spPr>
            <p:txBody>
              <a:bodyPr>
                <a:normAutofit fontScale="92500"/>
              </a:bodyPr>
              <a:lstStyle/>
              <a:p>
                <a:pPr marL="114300" indent="0">
                  <a:buNone/>
                </a:pPr>
                <a:r>
                  <a:rPr lang="en-US" dirty="0"/>
                  <a:t>Based on previous formula and the fact that we only</a:t>
                </a:r>
                <a:br>
                  <a:rPr lang="en-US" dirty="0"/>
                </a:br>
                <a:r>
                  <a:rPr lang="en-US" dirty="0"/>
                  <a:t>observe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𝑛</m:t>
                        </m:r>
                      </m:sub>
                    </m:sSub>
                  </m:oMath>
                </a14:m>
                <a:r>
                  <a:rPr lang="en-US" dirty="0"/>
                  <a:t>, and consequently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r>
                  <a:rPr lang="en-US" dirty="0"/>
                  <a:t>(because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𝑡</m:t>
                        </m:r>
                      </m:sub>
                    </m:sSub>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𝑡</m:t>
                        </m:r>
                      </m:sub>
                    </m:sSub>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𝑡</m:t>
                        </m:r>
                        <m:r>
                          <a:rPr lang="en-US" i="1" dirty="0">
                            <a:latin typeface="Cambria Math" panose="02040503050406030204" pitchFamily="18" charset="0"/>
                          </a:rPr>
                          <m:t>−1</m:t>
                        </m:r>
                      </m:sub>
                    </m:sSub>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0</m:t>
                        </m:r>
                      </m:sub>
                    </m:sSub>
                    <m:r>
                      <a:rPr lang="en-US" i="1" dirty="0" smtClean="0">
                        <a:latin typeface="Cambria Math" panose="02040503050406030204" pitchFamily="18" charset="0"/>
                      </a:rPr>
                      <m:t> = 0</m:t>
                    </m:r>
                  </m:oMath>
                </a14:m>
                <a:r>
                  <a:rPr lang="en-US" dirty="0"/>
                  <a:t>),</a:t>
                </a:r>
                <a:br>
                  <a:rPr lang="en-US" dirty="0"/>
                </a:br>
                <a:r>
                  <a:rPr lang="en-US" dirty="0"/>
                  <a:t>the truncated forecasts are </a:t>
                </a:r>
                <a:br>
                  <a:rPr lang="en-US" dirty="0"/>
                </a:br>
                <a:endParaRPr lang="en-US" b="0" i="1" dirty="0">
                  <a:latin typeface="Cambria Math" panose="02040503050406030204" pitchFamily="18" charset="0"/>
                </a:endParaRPr>
              </a:p>
              <a:p>
                <a:pPr marL="11430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𝜆</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𝑛</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r>
                        <a:rPr lang="en-US" b="0" i="1" dirty="0" smtClean="0">
                          <a:latin typeface="Cambria Math" panose="02040503050406030204" pitchFamily="18" charset="0"/>
                        </a:rPr>
                        <m:t>.</m:t>
                      </m:r>
                    </m:oMath>
                  </m:oMathPara>
                </a14:m>
                <a:br>
                  <a:rPr lang="en-US" dirty="0"/>
                </a:br>
                <a:endParaRPr lang="en-US" dirty="0"/>
              </a:p>
              <a:p>
                <a:pPr marL="114300" indent="0">
                  <a:buNone/>
                </a:pPr>
                <a:r>
                  <a:rPr lang="en-US" dirty="0"/>
                  <a:t>And for large n, the mean square prediction error is</a:t>
                </a:r>
              </a:p>
              <a:p>
                <a:pPr marL="11430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𝑛</m:t>
                          </m:r>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𝑤</m:t>
                          </m:r>
                        </m:sub>
                        <m:sup>
                          <m:r>
                            <a:rPr lang="en-US" b="0" i="1" smtClean="0">
                              <a:latin typeface="Cambria Math" panose="02040503050406030204" pitchFamily="18" charset="0"/>
                              <a:ea typeface="Cambria Math" panose="02040503050406030204" pitchFamily="18" charset="0"/>
                            </a:rPr>
                            <m:t>2</m:t>
                          </m:r>
                        </m:sup>
                      </m:sSub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−1</m:t>
                              </m:r>
                            </m:e>
                          </m:d>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𝜆</m:t>
                                  </m:r>
                                </m:e>
                              </m:d>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oMath>
                  </m:oMathPara>
                </a14:m>
                <a:endParaRPr lang="en-US" dirty="0"/>
              </a:p>
              <a:p>
                <a:pPr marL="114300" indent="0">
                  <a:buNone/>
                </a:pPr>
                <a:endParaRPr lang="en-US" dirty="0"/>
              </a:p>
              <a:p>
                <a:pPr marL="114300" indent="0">
                  <a:buNone/>
                </a:pPr>
                <a:r>
                  <a:rPr lang="en-US" dirty="0"/>
                  <a:t>In EWMA, the parameter </a:t>
                </a:r>
                <a:r>
                  <a:rPr lang="en-US" b="1" dirty="0"/>
                  <a:t>1 - λ </a:t>
                </a:r>
                <a:r>
                  <a:rPr lang="en-US" dirty="0"/>
                  <a:t>is often called the </a:t>
                </a:r>
                <a:r>
                  <a:rPr lang="en-US" b="1" dirty="0">
                    <a:solidFill>
                      <a:schemeClr val="tx1"/>
                    </a:solidFill>
                  </a:rPr>
                  <a:t>smoothing parameter </a:t>
                </a:r>
                <a:r>
                  <a:rPr lang="en-US" dirty="0"/>
                  <a:t>and is</a:t>
                </a:r>
                <a:br>
                  <a:rPr lang="en-US" dirty="0"/>
                </a:br>
                <a:r>
                  <a:rPr lang="en-US" dirty="0"/>
                  <a:t>restricted to be between zero and one. </a:t>
                </a:r>
                <a:r>
                  <a:rPr lang="en-US" i="1" dirty="0"/>
                  <a:t>Larger values of λ lead to smoother forecasts </a:t>
                </a:r>
                <a:br>
                  <a:rPr lang="en-US" dirty="0"/>
                </a:br>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731329"/>
              </a:xfrm>
              <a:blipFill>
                <a:blip r:embed="rId2"/>
                <a:stretch>
                  <a:fillRect/>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Tree>
    <p:extLst>
      <p:ext uri="{BB962C8B-B14F-4D97-AF65-F5344CB8AC3E}">
        <p14:creationId xmlns:p14="http://schemas.microsoft.com/office/powerpoint/2010/main" val="102267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24032" y="680937"/>
            <a:ext cx="10515600" cy="2482230"/>
          </a:xfrm>
        </p:spPr>
        <p:txBody>
          <a:bodyPr>
            <a:normAutofit/>
          </a:bodyPr>
          <a:lstStyle/>
          <a:p>
            <a:r>
              <a:rPr lang="en-US" dirty="0">
                <a:solidFill>
                  <a:schemeClr val="bg1">
                    <a:lumMod val="65000"/>
                  </a:schemeClr>
                </a:solidFill>
              </a:rPr>
              <a:t>Chapter 3</a:t>
            </a:r>
            <a:br>
              <a:rPr lang="en-US" dirty="0">
                <a:solidFill>
                  <a:schemeClr val="bg1">
                    <a:lumMod val="65000"/>
                  </a:schemeClr>
                </a:solidFill>
              </a:rPr>
            </a:br>
            <a:r>
              <a:rPr lang="en-US" dirty="0">
                <a:solidFill>
                  <a:schemeClr val="bg1">
                    <a:lumMod val="65000"/>
                  </a:schemeClr>
                </a:solidFill>
              </a:rPr>
              <a:t>ARIMA Models</a:t>
            </a:r>
            <a:endParaRPr lang="ru-RU" dirty="0">
              <a:solidFill>
                <a:schemeClr val="bg1">
                  <a:lumMod val="65000"/>
                </a:schemeClr>
              </a:solidFill>
            </a:endParaRPr>
          </a:p>
        </p:txBody>
      </p:sp>
      <p:sp>
        <p:nvSpPr>
          <p:cNvPr id="5" name="Текст 4"/>
          <p:cNvSpPr>
            <a:spLocks noGrp="1"/>
          </p:cNvSpPr>
          <p:nvPr>
            <p:ph type="body" idx="1"/>
          </p:nvPr>
        </p:nvSpPr>
        <p:spPr>
          <a:xfrm>
            <a:off x="894945" y="3758191"/>
            <a:ext cx="11297055" cy="1500187"/>
          </a:xfrm>
        </p:spPr>
        <p:txBody>
          <a:bodyPr>
            <a:normAutofit/>
          </a:bodyPr>
          <a:lstStyle/>
          <a:p>
            <a:r>
              <a:rPr lang="en-US" sz="4000" dirty="0">
                <a:solidFill>
                  <a:srgbClr val="C00000"/>
                </a:solidFill>
              </a:rPr>
              <a:t>3.7 Building ARIMA Models</a:t>
            </a:r>
            <a:endParaRPr lang="ru-RU" sz="4000" dirty="0">
              <a:solidFill>
                <a:srgbClr val="C00000"/>
              </a:solidFill>
            </a:endParaRPr>
          </a:p>
        </p:txBody>
      </p:sp>
      <p:sp>
        <p:nvSpPr>
          <p:cNvPr id="3" name="Номер слайда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dirty="0"/>
          </a:p>
        </p:txBody>
      </p:sp>
    </p:spTree>
    <p:extLst>
      <p:ext uri="{BB962C8B-B14F-4D97-AF65-F5344CB8AC3E}">
        <p14:creationId xmlns:p14="http://schemas.microsoft.com/office/powerpoint/2010/main" val="4165755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Basic steps to fitting ARIMA models</a:t>
            </a:r>
            <a:br>
              <a:rPr lang="en-US" dirty="0"/>
            </a:br>
            <a:endParaRPr lang="ru-RU" dirty="0"/>
          </a:p>
        </p:txBody>
      </p:sp>
      <p:sp>
        <p:nvSpPr>
          <p:cNvPr id="4" name="Текст 3"/>
          <p:cNvSpPr>
            <a:spLocks noGrp="1"/>
          </p:cNvSpPr>
          <p:nvPr>
            <p:ph type="body" idx="2"/>
          </p:nvPr>
        </p:nvSpPr>
        <p:spPr>
          <a:xfrm>
            <a:off x="758758" y="1126671"/>
            <a:ext cx="11128442" cy="5731329"/>
          </a:xfrm>
        </p:spPr>
        <p:txBody>
          <a:bodyPr>
            <a:normAutofit/>
          </a:bodyPr>
          <a:lstStyle/>
          <a:p>
            <a:pPr marL="114300" indent="0">
              <a:buNone/>
            </a:pPr>
            <a:r>
              <a:rPr lang="en-US" dirty="0"/>
              <a:t>There are a few basic steps to fitting ARIMA models to time series data. These steps involve:</a:t>
            </a:r>
            <a:br>
              <a:rPr lang="en-US" dirty="0"/>
            </a:br>
            <a:r>
              <a:rPr lang="en-US" dirty="0"/>
              <a:t>• plotting the data,</a:t>
            </a:r>
            <a:br>
              <a:rPr lang="en-US" dirty="0"/>
            </a:br>
            <a:r>
              <a:rPr lang="en-US" dirty="0"/>
              <a:t>• possibly transforming the data,</a:t>
            </a:r>
            <a:br>
              <a:rPr lang="en-US" dirty="0"/>
            </a:br>
            <a:r>
              <a:rPr lang="en-US" dirty="0"/>
              <a:t>• identifying the dependence orders of the model,</a:t>
            </a:r>
            <a:br>
              <a:rPr lang="en-US" dirty="0"/>
            </a:br>
            <a:r>
              <a:rPr lang="en-US" dirty="0"/>
              <a:t>• parameter estimation,</a:t>
            </a:r>
            <a:br>
              <a:rPr lang="en-US" dirty="0"/>
            </a:br>
            <a:r>
              <a:rPr lang="en-US" dirty="0"/>
              <a:t>• diagnostics, and</a:t>
            </a:r>
            <a:br>
              <a:rPr lang="en-US" dirty="0"/>
            </a:br>
            <a:r>
              <a:rPr lang="en-US" dirty="0"/>
              <a:t>• model choice </a:t>
            </a:r>
            <a:br>
              <a:rPr lang="en-US" dirty="0"/>
            </a:br>
            <a:br>
              <a:rPr lang="en-US" dirty="0"/>
            </a:b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Tree>
    <p:extLst>
      <p:ext uri="{BB962C8B-B14F-4D97-AF65-F5344CB8AC3E}">
        <p14:creationId xmlns:p14="http://schemas.microsoft.com/office/powerpoint/2010/main" val="3299716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3.39 Analysis of GNP Data</a:t>
            </a:r>
            <a:r>
              <a:rPr lang="en-US" dirty="0"/>
              <a:t> </a:t>
            </a:r>
            <a:br>
              <a:rPr lang="en-US" dirty="0"/>
            </a:br>
            <a:endParaRPr lang="ru-RU" dirty="0"/>
          </a:p>
        </p:txBody>
      </p:sp>
      <p:sp>
        <p:nvSpPr>
          <p:cNvPr id="4" name="Текст 3"/>
          <p:cNvSpPr>
            <a:spLocks noGrp="1"/>
          </p:cNvSpPr>
          <p:nvPr>
            <p:ph type="body" idx="2"/>
          </p:nvPr>
        </p:nvSpPr>
        <p:spPr>
          <a:xfrm>
            <a:off x="7620000" y="665019"/>
            <a:ext cx="4267200" cy="6192982"/>
          </a:xfrm>
        </p:spPr>
        <p:txBody>
          <a:bodyPr>
            <a:normAutofit lnSpcReduction="10000"/>
          </a:bodyPr>
          <a:lstStyle/>
          <a:p>
            <a:pPr marL="114300" indent="0">
              <a:buNone/>
            </a:pPr>
            <a:r>
              <a:rPr lang="en-US" dirty="0"/>
              <a:t>In this example, we consider the analysis of quarterly U.S. GNP from 1947(1) to</a:t>
            </a:r>
            <a:r>
              <a:rPr lang="ru-RU" dirty="0"/>
              <a:t> </a:t>
            </a:r>
            <a:r>
              <a:rPr lang="en-US" dirty="0"/>
              <a:t>2002(3), </a:t>
            </a:r>
            <a:r>
              <a:rPr lang="en-US" i="1" dirty="0"/>
              <a:t>n </a:t>
            </a:r>
            <a:r>
              <a:rPr lang="en-US" dirty="0"/>
              <a:t>= 223 observations. The data are real U.S. gross national product in</a:t>
            </a:r>
            <a:r>
              <a:rPr lang="ru-RU" dirty="0"/>
              <a:t> </a:t>
            </a:r>
            <a:r>
              <a:rPr lang="en-US" dirty="0"/>
              <a:t>billions of chained 1996 dollars and have been seasonally adjusted. The data were</a:t>
            </a:r>
            <a:r>
              <a:rPr lang="ru-RU" dirty="0"/>
              <a:t> </a:t>
            </a:r>
            <a:r>
              <a:rPr lang="en-US" dirty="0"/>
              <a:t>obtained from the Federal Reserve Bank of St. Louis (http://research.stlouisfed.org/). </a:t>
            </a:r>
            <a:br>
              <a:rPr lang="en-US" dirty="0"/>
            </a:br>
            <a:br>
              <a:rPr lang="en-US" dirty="0"/>
            </a:br>
            <a:br>
              <a:rPr lang="en-US" dirty="0"/>
            </a:b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pic>
        <p:nvPicPr>
          <p:cNvPr id="3" name="Рисунок 2">
            <a:extLst>
              <a:ext uri="{FF2B5EF4-FFF2-40B4-BE49-F238E27FC236}">
                <a16:creationId xmlns:a16="http://schemas.microsoft.com/office/drawing/2014/main" id="{2059F320-BECD-4647-8686-B41C4E14BF8D}"/>
              </a:ext>
            </a:extLst>
          </p:cNvPr>
          <p:cNvPicPr>
            <a:picLocks noChangeAspect="1"/>
          </p:cNvPicPr>
          <p:nvPr/>
        </p:nvPicPr>
        <p:blipFill>
          <a:blip r:embed="rId2"/>
          <a:stretch>
            <a:fillRect/>
          </a:stretch>
        </p:blipFill>
        <p:spPr>
          <a:xfrm>
            <a:off x="304800" y="821071"/>
            <a:ext cx="7204005" cy="4881459"/>
          </a:xfrm>
          <a:prstGeom prst="rect">
            <a:avLst/>
          </a:prstGeom>
        </p:spPr>
      </p:pic>
    </p:spTree>
    <p:extLst>
      <p:ext uri="{BB962C8B-B14F-4D97-AF65-F5344CB8AC3E}">
        <p14:creationId xmlns:p14="http://schemas.microsoft.com/office/powerpoint/2010/main" val="867590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3.39 Analysis of GNP Data(continued)</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397874" y="665019"/>
                <a:ext cx="4489325" cy="6192982"/>
              </a:xfrm>
            </p:spPr>
            <p:txBody>
              <a:bodyPr>
                <a:normAutofit fontScale="92500" lnSpcReduction="10000"/>
              </a:bodyPr>
              <a:lstStyle/>
              <a:p>
                <a:pPr marL="114300" indent="0">
                  <a:buNone/>
                </a:pPr>
                <a:r>
                  <a:rPr lang="en-US" dirty="0"/>
                  <a:t>Because strong trend tends to</a:t>
                </a:r>
                <a:r>
                  <a:rPr lang="ru-RU" dirty="0"/>
                  <a:t> </a:t>
                </a:r>
                <a:r>
                  <a:rPr lang="en-US" dirty="0"/>
                  <a:t>obscure other effects, it is difficult to see any other variability in data except for</a:t>
                </a:r>
                <a:r>
                  <a:rPr lang="ru-RU" dirty="0"/>
                  <a:t> </a:t>
                </a:r>
                <a:r>
                  <a:rPr lang="en-US" dirty="0"/>
                  <a:t>periodic large dips in the economy. When reports of GNP and similar economic</a:t>
                </a:r>
                <a:r>
                  <a:rPr lang="ru-RU" dirty="0"/>
                  <a:t> </a:t>
                </a:r>
                <a:r>
                  <a:rPr lang="en-US" dirty="0"/>
                  <a:t>indicators are given, it is often in growth rate (percent change) rather than in actual</a:t>
                </a:r>
                <a:r>
                  <a:rPr lang="ru-RU" dirty="0"/>
                  <a:t> </a:t>
                </a:r>
                <a:r>
                  <a:rPr lang="en-US" dirty="0"/>
                  <a:t>values that is of interest. The growth rate, say,</a:t>
                </a:r>
              </a:p>
              <a:p>
                <a:pPr marL="11430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uk-UA" b="0" i="1" smtClean="0">
                        <a:latin typeface="Cambria Math" panose="02040503050406030204" pitchFamily="18" charset="0"/>
                      </a:rPr>
                      <m:t>=</m:t>
                    </m:r>
                    <m:r>
                      <a:rPr lang="uk-UA"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e>
                    </m:func>
                  </m:oMath>
                </a14:m>
                <a:endParaRPr lang="en-US" b="0" dirty="0"/>
              </a:p>
              <a:p>
                <a:pPr marL="114300" indent="0">
                  <a:buNone/>
                </a:pPr>
                <a:r>
                  <a:rPr lang="en-US" dirty="0"/>
                  <a:t>is plotted in Figure, and it appears to be a stable process. </a:t>
                </a:r>
                <a:br>
                  <a:rPr lang="en-US" dirty="0"/>
                </a:br>
                <a:br>
                  <a:rPr lang="en-US" dirty="0"/>
                </a:br>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397874" y="665019"/>
                <a:ext cx="4489325" cy="6192982"/>
              </a:xfrm>
              <a:blipFill>
                <a:blip r:embed="rId2"/>
                <a:stretch>
                  <a:fillRect r="-312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pic>
        <p:nvPicPr>
          <p:cNvPr id="5" name="Рисунок 4">
            <a:extLst>
              <a:ext uri="{FF2B5EF4-FFF2-40B4-BE49-F238E27FC236}">
                <a16:creationId xmlns:a16="http://schemas.microsoft.com/office/drawing/2014/main" id="{761A3012-E5FE-42C2-BB04-90452EE500D8}"/>
              </a:ext>
            </a:extLst>
          </p:cNvPr>
          <p:cNvPicPr>
            <a:picLocks noChangeAspect="1"/>
          </p:cNvPicPr>
          <p:nvPr/>
        </p:nvPicPr>
        <p:blipFill>
          <a:blip r:embed="rId3"/>
          <a:stretch>
            <a:fillRect/>
          </a:stretch>
        </p:blipFill>
        <p:spPr>
          <a:xfrm>
            <a:off x="304799" y="667522"/>
            <a:ext cx="7093075" cy="4027676"/>
          </a:xfrm>
          <a:prstGeom prst="rect">
            <a:avLst/>
          </a:prstGeom>
        </p:spPr>
      </p:pic>
    </p:spTree>
    <p:extLst>
      <p:ext uri="{BB962C8B-B14F-4D97-AF65-F5344CB8AC3E}">
        <p14:creationId xmlns:p14="http://schemas.microsoft.com/office/powerpoint/2010/main" val="276261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3.39 Analysis of GNP Data(continued)</a:t>
            </a:r>
            <a:br>
              <a:rPr lang="en-US" dirty="0"/>
            </a:br>
            <a:endParaRPr lang="ru-RU" dirty="0"/>
          </a:p>
        </p:txBody>
      </p:sp>
      <p:sp>
        <p:nvSpPr>
          <p:cNvPr id="4" name="Текст 3"/>
          <p:cNvSpPr>
            <a:spLocks noGrp="1"/>
          </p:cNvSpPr>
          <p:nvPr>
            <p:ph type="body" idx="2"/>
          </p:nvPr>
        </p:nvSpPr>
        <p:spPr>
          <a:xfrm>
            <a:off x="7644337" y="645020"/>
            <a:ext cx="4489325" cy="6192982"/>
          </a:xfrm>
        </p:spPr>
        <p:txBody>
          <a:bodyPr>
            <a:normAutofit fontScale="70000" lnSpcReduction="20000"/>
          </a:bodyPr>
          <a:lstStyle/>
          <a:p>
            <a:pPr marL="114300" indent="0">
              <a:buNone/>
            </a:pPr>
            <a:r>
              <a:rPr lang="en-US" sz="3400" dirty="0"/>
              <a:t>The sample ACF and PACF of the quarterly growth rate are plotted in Figure. </a:t>
            </a:r>
          </a:p>
          <a:p>
            <a:pPr marL="114300" indent="0">
              <a:buNone/>
            </a:pPr>
            <a:r>
              <a:rPr lang="en-US" sz="3400" dirty="0"/>
              <a:t>Inspecting the sample ACF and PACF, we might feel that the ACF is cutting off at lag 2 and the PACF is tailing off.</a:t>
            </a:r>
          </a:p>
          <a:p>
            <a:pPr marL="114300" indent="0">
              <a:buNone/>
            </a:pPr>
            <a:r>
              <a:rPr lang="en-US" sz="3400" dirty="0"/>
              <a:t> This would suggest the GNP growth rate follows an MA(2) process, or log GNP follows an ARIMA(0,1,2) model.</a:t>
            </a:r>
            <a:br>
              <a:rPr lang="en-US" sz="3400" dirty="0"/>
            </a:br>
            <a:r>
              <a:rPr lang="en-US" sz="3400" dirty="0"/>
              <a:t>We will also suggest that it appears that the ACF is tailing off and the PACF is cutting off at lag 1. </a:t>
            </a:r>
          </a:p>
          <a:p>
            <a:pPr marL="114300" indent="0">
              <a:buNone/>
            </a:pPr>
            <a:r>
              <a:rPr lang="en-US" sz="3400" dirty="0"/>
              <a:t>This suggests an AR(1) model for</a:t>
            </a:r>
            <a:br>
              <a:rPr lang="en-US" sz="3400" dirty="0"/>
            </a:br>
            <a:r>
              <a:rPr lang="en-US" sz="3400" dirty="0"/>
              <a:t>the growth rate, or ARIMA(1; 1; 0) for log GNP. As a preliminary analysis, we will fit both models. </a:t>
            </a: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pic>
        <p:nvPicPr>
          <p:cNvPr id="3" name="Рисунок 2">
            <a:extLst>
              <a:ext uri="{FF2B5EF4-FFF2-40B4-BE49-F238E27FC236}">
                <a16:creationId xmlns:a16="http://schemas.microsoft.com/office/drawing/2014/main" id="{1A84D68E-0AB3-4BE0-8B8A-EAA452A86A11}"/>
              </a:ext>
            </a:extLst>
          </p:cNvPr>
          <p:cNvPicPr>
            <a:picLocks noChangeAspect="1"/>
          </p:cNvPicPr>
          <p:nvPr/>
        </p:nvPicPr>
        <p:blipFill>
          <a:blip r:embed="rId2"/>
          <a:stretch>
            <a:fillRect/>
          </a:stretch>
        </p:blipFill>
        <p:spPr>
          <a:xfrm>
            <a:off x="0" y="665019"/>
            <a:ext cx="7644337" cy="4638501"/>
          </a:xfrm>
          <a:prstGeom prst="rect">
            <a:avLst/>
          </a:prstGeom>
        </p:spPr>
      </p:pic>
    </p:spTree>
    <p:extLst>
      <p:ext uri="{BB962C8B-B14F-4D97-AF65-F5344CB8AC3E}">
        <p14:creationId xmlns:p14="http://schemas.microsoft.com/office/powerpoint/2010/main" val="29239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lstStyle/>
          <a:p>
            <a:r>
              <a:rPr lang="en-US" dirty="0"/>
              <a:t>State of problem </a:t>
            </a: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381327"/>
                <a:ext cx="11128442" cy="4944523"/>
              </a:xfrm>
            </p:spPr>
            <p:txBody>
              <a:bodyPr>
                <a:normAutofit/>
              </a:bodyPr>
              <a:lstStyle/>
              <a:p>
                <a:pPr marL="114300" indent="0">
                  <a:buNone/>
                </a:pPr>
                <a:r>
                  <a:rPr lang="en-US" dirty="0"/>
                  <a:t>Throughout this section, we assume we have </a:t>
                </a:r>
                <a:r>
                  <a:rPr lang="en-US" i="1" dirty="0"/>
                  <a:t>n </a:t>
                </a:r>
                <a:r>
                  <a:rPr lang="en-US" dirty="0"/>
                  <a:t>observations, </a:t>
                </a:r>
              </a:p>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𝑥</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 </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𝑥</m:t>
                          </m:r>
                        </m:e>
                        <m:sub>
                          <m:r>
                            <a:rPr lang="en-US" b="0" i="1" smtClean="0">
                              <a:solidFill>
                                <a:srgbClr val="002060"/>
                              </a:solidFill>
                              <a:latin typeface="Cambria Math" panose="02040503050406030204" pitchFamily="18" charset="0"/>
                            </a:rPr>
                            <m:t>𝑛</m:t>
                          </m:r>
                        </m:sub>
                      </m:sSub>
                      <m:r>
                        <a:rPr lang="en-US" b="0" i="1" smtClean="0">
                          <a:solidFill>
                            <a:srgbClr val="002060"/>
                          </a:solidFill>
                          <a:latin typeface="Cambria Math" panose="02040503050406030204" pitchFamily="18" charset="0"/>
                        </a:rPr>
                        <m:t>}</m:t>
                      </m:r>
                    </m:oMath>
                  </m:oMathPara>
                </a14:m>
                <a:endParaRPr lang="en-US" dirty="0">
                  <a:solidFill>
                    <a:srgbClr val="002060"/>
                  </a:solidFill>
                </a:endParaRPr>
              </a:p>
              <a:p>
                <a:pPr marL="114300" indent="0">
                  <a:buNone/>
                </a:pPr>
                <a:r>
                  <a:rPr lang="en-US" dirty="0"/>
                  <a:t>from a causal and invertible </a:t>
                </a:r>
                <a:r>
                  <a:rPr lang="en-US" dirty="0">
                    <a:solidFill>
                      <a:srgbClr val="002060"/>
                    </a:solidFill>
                  </a:rPr>
                  <a:t>Gaussian ARMA(</a:t>
                </a:r>
                <a:r>
                  <a:rPr lang="en-US" i="1" dirty="0">
                    <a:solidFill>
                      <a:srgbClr val="002060"/>
                    </a:solidFill>
                  </a:rPr>
                  <a:t>p</a:t>
                </a:r>
                <a:r>
                  <a:rPr lang="en-US" dirty="0">
                    <a:solidFill>
                      <a:srgbClr val="002060"/>
                    </a:solidFill>
                  </a:rPr>
                  <a:t>; </a:t>
                </a:r>
                <a:r>
                  <a:rPr lang="en-US" i="1" dirty="0">
                    <a:solidFill>
                      <a:srgbClr val="002060"/>
                    </a:solidFill>
                  </a:rPr>
                  <a:t>q</a:t>
                </a:r>
                <a:r>
                  <a:rPr lang="en-US" dirty="0">
                    <a:solidFill>
                      <a:srgbClr val="002060"/>
                    </a:solidFill>
                  </a:rPr>
                  <a:t>) </a:t>
                </a:r>
                <a:r>
                  <a:rPr lang="en-US" dirty="0"/>
                  <a:t>process in which, initially, the order parameters,  </a:t>
                </a:r>
                <a:r>
                  <a:rPr lang="en-US" i="1" dirty="0"/>
                  <a:t>p </a:t>
                </a:r>
                <a:r>
                  <a:rPr lang="en-US" dirty="0"/>
                  <a:t>and </a:t>
                </a:r>
                <a:r>
                  <a:rPr lang="en-US" i="1" dirty="0"/>
                  <a:t>q</a:t>
                </a:r>
                <a:r>
                  <a:rPr lang="en-US" dirty="0"/>
                  <a:t>, are known. </a:t>
                </a:r>
              </a:p>
              <a:p>
                <a:pPr marL="114300" indent="0">
                  <a:buNone/>
                </a:pPr>
                <a:r>
                  <a:rPr lang="en-US" dirty="0"/>
                  <a:t>Our goal is to estimate the parameters,</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𝜙</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 </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𝜙</m:t>
                          </m:r>
                        </m:e>
                        <m:sub>
                          <m:r>
                            <a:rPr lang="en-US" b="0" i="1" smtClean="0">
                              <a:solidFill>
                                <a:srgbClr val="002060"/>
                              </a:solidFill>
                              <a:latin typeface="Cambria Math" panose="02040503050406030204" pitchFamily="18" charset="0"/>
                            </a:rPr>
                            <m:t>𝑝</m:t>
                          </m:r>
                        </m:sub>
                      </m:sSub>
                      <m:r>
                        <a:rPr lang="en-US" b="0" i="1" smtClean="0">
                          <a:solidFill>
                            <a:srgbClr val="002060"/>
                          </a:solidFill>
                          <a:latin typeface="Cambria Math" panose="02040503050406030204" pitchFamily="18" charset="0"/>
                        </a:rPr>
                        <m:t>,  </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𝜃</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 </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𝜃</m:t>
                          </m:r>
                        </m:e>
                        <m:sub>
                          <m:r>
                            <a:rPr lang="en-US" b="0" i="1" smtClean="0">
                              <a:solidFill>
                                <a:srgbClr val="002060"/>
                              </a:solidFill>
                              <a:latin typeface="Cambria Math" panose="02040503050406030204" pitchFamily="18" charset="0"/>
                            </a:rPr>
                            <m:t>𝑞</m:t>
                          </m:r>
                        </m:sub>
                      </m:sSub>
                      <m:r>
                        <a:rPr lang="en-US" b="0" i="1" smtClean="0">
                          <a:solidFill>
                            <a:srgbClr val="002060"/>
                          </a:solidFill>
                          <a:latin typeface="Cambria Math" panose="02040503050406030204" pitchFamily="18" charset="0"/>
                        </a:rPr>
                        <m:t>. </m:t>
                      </m:r>
                    </m:oMath>
                  </m:oMathPara>
                </a14:m>
                <a:endParaRPr lang="en-US" dirty="0">
                  <a:solidFill>
                    <a:srgbClr val="002060"/>
                  </a:solidFill>
                </a:endParaRPr>
              </a:p>
              <a:p>
                <a:pPr marL="114300" indent="0">
                  <a:buNone/>
                </a:pPr>
                <a:r>
                  <a:rPr lang="en-US" dirty="0"/>
                  <a:t> and </a:t>
                </a:r>
                <a14:m>
                  <m:oMath xmlns:m="http://schemas.openxmlformats.org/officeDocument/2006/math">
                    <m:sSubSup>
                      <m:sSubSupPr>
                        <m:ctrlPr>
                          <a:rPr lang="en-US" b="0" i="1" dirty="0" smtClean="0">
                            <a:solidFill>
                              <a:srgbClr val="002060"/>
                            </a:solidFill>
                            <a:latin typeface="Cambria Math" panose="02040503050406030204" pitchFamily="18" charset="0"/>
                          </a:rPr>
                        </m:ctrlPr>
                      </m:sSubSupPr>
                      <m:e>
                        <m:r>
                          <a:rPr lang="en-US" i="1" dirty="0" smtClean="0">
                            <a:solidFill>
                              <a:srgbClr val="002060"/>
                            </a:solidFill>
                            <a:latin typeface="Cambria Math" panose="02040503050406030204" pitchFamily="18" charset="0"/>
                          </a:rPr>
                          <m:t>𝜎</m:t>
                        </m:r>
                      </m:e>
                      <m:sub>
                        <m:r>
                          <a:rPr lang="en-US" i="1" dirty="0" smtClean="0">
                            <a:solidFill>
                              <a:srgbClr val="002060"/>
                            </a:solidFill>
                            <a:latin typeface="Cambria Math" panose="02040503050406030204" pitchFamily="18" charset="0"/>
                          </a:rPr>
                          <m:t>𝑤</m:t>
                        </m:r>
                      </m:sub>
                      <m:sup>
                        <m:r>
                          <a:rPr lang="en-US" i="1" dirty="0" smtClean="0">
                            <a:solidFill>
                              <a:srgbClr val="002060"/>
                            </a:solidFill>
                            <a:latin typeface="Cambria Math" panose="02040503050406030204" pitchFamily="18" charset="0"/>
                          </a:rPr>
                          <m:t>2</m:t>
                        </m:r>
                      </m:sup>
                    </m:sSubSup>
                  </m:oMath>
                </a14:m>
                <a:r>
                  <a:rPr lang="en-US" dirty="0"/>
                  <a:t>. We will discuss the problem of determining </a:t>
                </a:r>
                <a:r>
                  <a:rPr lang="en-US" i="1" dirty="0"/>
                  <a:t>p </a:t>
                </a:r>
                <a:r>
                  <a:rPr lang="en-US" dirty="0"/>
                  <a:t>and </a:t>
                </a:r>
                <a:r>
                  <a:rPr lang="en-US" i="1" dirty="0"/>
                  <a:t>q </a:t>
                </a:r>
                <a:r>
                  <a:rPr lang="en-US" dirty="0"/>
                  <a:t>later in this section. </a:t>
                </a:r>
                <a:br>
                  <a:rPr lang="en-US" dirty="0"/>
                </a:br>
                <a:endParaRPr lang="en-US" dirty="0"/>
              </a:p>
              <a:p>
                <a:endParaRPr lang="en-US" dirty="0"/>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381327"/>
                <a:ext cx="11128442" cy="4944523"/>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extLst>
      <p:ext uri="{BB962C8B-B14F-4D97-AF65-F5344CB8AC3E}">
        <p14:creationId xmlns:p14="http://schemas.microsoft.com/office/powerpoint/2010/main" val="301596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3.39 Analysis of GNP Data(continued)</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482139" y="645019"/>
                <a:ext cx="11039301" cy="6076455"/>
              </a:xfrm>
            </p:spPr>
            <p:txBody>
              <a:bodyPr>
                <a:normAutofit fontScale="92500" lnSpcReduction="10000"/>
              </a:bodyPr>
              <a:lstStyle/>
              <a:p>
                <a:pPr marL="114300" indent="0">
                  <a:buNone/>
                </a:pPr>
                <a:r>
                  <a:rPr lang="en-US" dirty="0"/>
                  <a:t>Using MLE to fit the </a:t>
                </a:r>
                <a:r>
                  <a:rPr lang="en-US" b="1" dirty="0"/>
                  <a:t>MA(2) model </a:t>
                </a:r>
                <a:r>
                  <a:rPr lang="en-US" dirty="0"/>
                  <a:t>for the growth rate, </a:t>
                </a:r>
                <a14:m>
                  <m:oMath xmlns:m="http://schemas.openxmlformats.org/officeDocument/2006/math">
                    <m:sSub>
                      <m:sSubPr>
                        <m:ctrlPr>
                          <a:rPr lang="ru-RU"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𝑡</m:t>
                        </m:r>
                      </m:sub>
                    </m:sSub>
                  </m:oMath>
                </a14:m>
                <a:r>
                  <a:rPr lang="ru-RU" dirty="0"/>
                  <a:t> </a:t>
                </a:r>
                <a:r>
                  <a:rPr lang="en-US" dirty="0"/>
                  <a:t>, the estimated model</a:t>
                </a:r>
                <a:r>
                  <a:rPr lang="ru-RU" dirty="0"/>
                  <a:t> </a:t>
                </a:r>
                <a:r>
                  <a:rPr lang="en-US" dirty="0"/>
                  <a:t>is</a:t>
                </a:r>
                <a:endParaRPr lang="ru-RU" dirty="0"/>
              </a:p>
              <a:p>
                <a:pPr marL="114300" indent="0">
                  <a:buNone/>
                </a:pPr>
                <a:endParaRPr lang="ru-RU" sz="3600" dirty="0"/>
              </a:p>
              <a:p>
                <a:pPr marL="114300" indent="0">
                  <a:buNone/>
                </a:pPr>
                <a:r>
                  <a:rPr lang="en-US" dirty="0"/>
                  <a:t>All of the regression coefficients</a:t>
                </a:r>
                <a:r>
                  <a:rPr lang="ru-RU" dirty="0"/>
                  <a:t> </a:t>
                </a:r>
                <a:r>
                  <a:rPr lang="en-US" dirty="0"/>
                  <a:t>are significant, including the constant. </a:t>
                </a:r>
                <a:br>
                  <a:rPr lang="en-US" sz="3600" dirty="0"/>
                </a:br>
                <a:br>
                  <a:rPr lang="en-US" sz="3600" dirty="0"/>
                </a:br>
                <a:r>
                  <a:rPr lang="en-US" dirty="0"/>
                  <a:t>The estimated </a:t>
                </a:r>
                <a:r>
                  <a:rPr lang="en-US" b="1" dirty="0"/>
                  <a:t>AR(1) model </a:t>
                </a:r>
                <a:r>
                  <a:rPr lang="en-US" dirty="0"/>
                  <a:t>is </a:t>
                </a:r>
                <a:endParaRPr lang="ru-RU" dirty="0"/>
              </a:p>
              <a:p>
                <a:pPr marL="114300" indent="0">
                  <a:buNone/>
                </a:pPr>
                <a:endParaRPr lang="ru-RU" dirty="0"/>
              </a:p>
              <a:p>
                <a:pPr marL="114300" indent="0">
                  <a:buNone/>
                </a:pPr>
                <a:endParaRPr lang="ru-RU" dirty="0"/>
              </a:p>
              <a:p>
                <a:pPr marL="114300" indent="0">
                  <a:buNone/>
                </a:pPr>
                <a:r>
                  <a:rPr lang="en-US" dirty="0"/>
                  <a:t>In fact, the fitted models are nearly the same. To show this, consider</a:t>
                </a:r>
                <a:br>
                  <a:rPr lang="en-US" dirty="0"/>
                </a:br>
                <a:r>
                  <a:rPr lang="en-US" dirty="0"/>
                  <a:t>an AR(1) model of the form without a constant term; that is, </a:t>
                </a:r>
                <a:endParaRPr lang="ru-RU" dirty="0"/>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=0.35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m:oMathPara>
                </a14:m>
                <a:br>
                  <a:rPr lang="en-US" dirty="0"/>
                </a:br>
                <a:r>
                  <a:rPr lang="en-US" dirty="0"/>
                  <a:t>and write it in its causal form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e>
                    </m:nary>
                    <m:r>
                      <a:rPr lang="en-US" b="0" i="1" smtClean="0">
                        <a:latin typeface="Cambria Math" panose="02040503050406030204" pitchFamily="18" charset="0"/>
                      </a:rPr>
                      <m:t> </m:t>
                    </m:r>
                  </m:oMath>
                </a14:m>
                <a:r>
                  <a:rPr lang="en-US" dirty="0"/>
                  <a:t> where we recall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0.35</m:t>
                        </m:r>
                      </m:e>
                      <m:sup>
                        <m:r>
                          <a:rPr lang="en-US" b="0" i="1" smtClean="0">
                            <a:latin typeface="Cambria Math" panose="02040503050406030204" pitchFamily="18" charset="0"/>
                          </a:rPr>
                          <m:t>𝑗</m:t>
                        </m:r>
                      </m:sup>
                    </m:sSup>
                  </m:oMath>
                </a14:m>
                <a:r>
                  <a:rPr lang="en-US" dirty="0"/>
                  <a:t>. Thus, </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0.35 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+0.12 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𝑡</m:t>
                          </m:r>
                        </m:sub>
                      </m:sSub>
                    </m:oMath>
                  </m:oMathPara>
                </a14:m>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482139" y="645019"/>
                <a:ext cx="11039301" cy="6076455"/>
              </a:xfrm>
              <a:blipFill>
                <a:blip r:embed="rId2"/>
                <a:stretch>
                  <a:fillRect r="-994"/>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pic>
        <p:nvPicPr>
          <p:cNvPr id="3" name="Рисунок 2">
            <a:extLst>
              <a:ext uri="{FF2B5EF4-FFF2-40B4-BE49-F238E27FC236}">
                <a16:creationId xmlns:a16="http://schemas.microsoft.com/office/drawing/2014/main" id="{87F37E7A-F501-4395-8CDB-3C5BD467E9D6}"/>
              </a:ext>
            </a:extLst>
          </p:cNvPr>
          <p:cNvPicPr>
            <a:picLocks noChangeAspect="1"/>
          </p:cNvPicPr>
          <p:nvPr/>
        </p:nvPicPr>
        <p:blipFill>
          <a:blip r:embed="rId3"/>
          <a:stretch>
            <a:fillRect/>
          </a:stretch>
        </p:blipFill>
        <p:spPr>
          <a:xfrm>
            <a:off x="1998551" y="1232833"/>
            <a:ext cx="7626040" cy="688169"/>
          </a:xfrm>
          <a:prstGeom prst="rect">
            <a:avLst/>
          </a:prstGeom>
        </p:spPr>
      </p:pic>
      <p:pic>
        <p:nvPicPr>
          <p:cNvPr id="5" name="Рисунок 4">
            <a:extLst>
              <a:ext uri="{FF2B5EF4-FFF2-40B4-BE49-F238E27FC236}">
                <a16:creationId xmlns:a16="http://schemas.microsoft.com/office/drawing/2014/main" id="{1B5E0C0E-54FC-46AB-897A-2892CB0250BA}"/>
              </a:ext>
            </a:extLst>
          </p:cNvPr>
          <p:cNvPicPr>
            <a:picLocks noChangeAspect="1"/>
          </p:cNvPicPr>
          <p:nvPr/>
        </p:nvPicPr>
        <p:blipFill>
          <a:blip r:embed="rId4"/>
          <a:stretch>
            <a:fillRect/>
          </a:stretch>
        </p:blipFill>
        <p:spPr>
          <a:xfrm>
            <a:off x="2276637" y="3225732"/>
            <a:ext cx="7236585" cy="805724"/>
          </a:xfrm>
          <a:prstGeom prst="rect">
            <a:avLst/>
          </a:prstGeom>
        </p:spPr>
      </p:pic>
    </p:spTree>
    <p:extLst>
      <p:ext uri="{BB962C8B-B14F-4D97-AF65-F5344CB8AC3E}">
        <p14:creationId xmlns:p14="http://schemas.microsoft.com/office/powerpoint/2010/main" val="353924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3.39 Analysis of GNP Data(continued)</a:t>
            </a:r>
            <a:br>
              <a:rPr lang="en-US" dirty="0"/>
            </a:br>
            <a:endParaRPr lang="ru-RU" dirty="0"/>
          </a:p>
        </p:txBody>
      </p:sp>
      <p:sp>
        <p:nvSpPr>
          <p:cNvPr id="4" name="Текст 3"/>
          <p:cNvSpPr>
            <a:spLocks noGrp="1"/>
          </p:cNvSpPr>
          <p:nvPr>
            <p:ph type="body" idx="2"/>
          </p:nvPr>
        </p:nvSpPr>
        <p:spPr>
          <a:xfrm>
            <a:off x="482139" y="645019"/>
            <a:ext cx="11039301" cy="6076455"/>
          </a:xfrm>
        </p:spPr>
        <p:txBody>
          <a:bodyPr>
            <a:normAutofit/>
          </a:bodyPr>
          <a:lstStyle/>
          <a:p>
            <a:pPr marL="114300" indent="0">
              <a:buNone/>
            </a:pPr>
            <a:r>
              <a:rPr lang="en-US" dirty="0"/>
              <a:t> </a:t>
            </a:r>
            <a:br>
              <a:rPr lang="en-US" dirty="0"/>
            </a:br>
            <a:r>
              <a:rPr lang="en-US" dirty="0"/>
              <a:t>The analysis can be performed in R as follows.</a:t>
            </a:r>
          </a:p>
          <a:p>
            <a:pPr marL="114300" indent="0">
              <a:buNone/>
            </a:pPr>
            <a:r>
              <a:rPr lang="en-US" dirty="0">
                <a:solidFill>
                  <a:srgbClr val="002060"/>
                </a:solidFill>
              </a:rPr>
              <a:t>plot(</a:t>
            </a:r>
            <a:r>
              <a:rPr lang="en-US" dirty="0" err="1">
                <a:solidFill>
                  <a:srgbClr val="002060"/>
                </a:solidFill>
              </a:rPr>
              <a:t>gnp</a:t>
            </a:r>
            <a:r>
              <a:rPr lang="en-US" dirty="0">
                <a:solidFill>
                  <a:srgbClr val="002060"/>
                </a:solidFill>
              </a:rPr>
              <a:t>)</a:t>
            </a:r>
          </a:p>
          <a:p>
            <a:pPr marL="114300" indent="0">
              <a:buNone/>
            </a:pPr>
            <a:r>
              <a:rPr lang="en-US" dirty="0">
                <a:solidFill>
                  <a:srgbClr val="002060"/>
                </a:solidFill>
              </a:rPr>
              <a:t>acf2(</a:t>
            </a:r>
            <a:r>
              <a:rPr lang="en-US" dirty="0" err="1">
                <a:solidFill>
                  <a:srgbClr val="002060"/>
                </a:solidFill>
              </a:rPr>
              <a:t>gnp</a:t>
            </a:r>
            <a:r>
              <a:rPr lang="en-US" dirty="0">
                <a:solidFill>
                  <a:srgbClr val="002060"/>
                </a:solidFill>
              </a:rPr>
              <a:t>, 50)</a:t>
            </a:r>
          </a:p>
          <a:p>
            <a:pPr marL="114300" indent="0">
              <a:buNone/>
            </a:pPr>
            <a:r>
              <a:rPr lang="en-US" dirty="0" err="1">
                <a:solidFill>
                  <a:srgbClr val="002060"/>
                </a:solidFill>
              </a:rPr>
              <a:t>gnpgr</a:t>
            </a:r>
            <a:r>
              <a:rPr lang="en-US" dirty="0">
                <a:solidFill>
                  <a:srgbClr val="002060"/>
                </a:solidFill>
              </a:rPr>
              <a:t> = diff(log(</a:t>
            </a:r>
            <a:r>
              <a:rPr lang="en-US" dirty="0" err="1">
                <a:solidFill>
                  <a:srgbClr val="002060"/>
                </a:solidFill>
              </a:rPr>
              <a:t>gnp</a:t>
            </a:r>
            <a:r>
              <a:rPr lang="en-US" dirty="0">
                <a:solidFill>
                  <a:srgbClr val="002060"/>
                </a:solidFill>
              </a:rPr>
              <a:t>)) </a:t>
            </a:r>
            <a:r>
              <a:rPr lang="en-US" dirty="0">
                <a:solidFill>
                  <a:srgbClr val="00B050"/>
                </a:solidFill>
              </a:rPr>
              <a:t># growth rate</a:t>
            </a:r>
          </a:p>
          <a:p>
            <a:pPr marL="114300" indent="0">
              <a:buNone/>
            </a:pPr>
            <a:r>
              <a:rPr lang="en-US" dirty="0">
                <a:solidFill>
                  <a:srgbClr val="002060"/>
                </a:solidFill>
              </a:rPr>
              <a:t>plot(</a:t>
            </a:r>
            <a:r>
              <a:rPr lang="en-US" dirty="0" err="1">
                <a:solidFill>
                  <a:srgbClr val="002060"/>
                </a:solidFill>
              </a:rPr>
              <a:t>gnpgr</a:t>
            </a:r>
            <a:r>
              <a:rPr lang="en-US" dirty="0">
                <a:solidFill>
                  <a:srgbClr val="002060"/>
                </a:solidFill>
              </a:rPr>
              <a:t>)</a:t>
            </a:r>
          </a:p>
          <a:p>
            <a:pPr marL="114300" indent="0">
              <a:buNone/>
            </a:pPr>
            <a:r>
              <a:rPr lang="en-US" dirty="0">
                <a:solidFill>
                  <a:srgbClr val="002060"/>
                </a:solidFill>
              </a:rPr>
              <a:t>acf2(</a:t>
            </a:r>
            <a:r>
              <a:rPr lang="en-US" dirty="0" err="1">
                <a:solidFill>
                  <a:srgbClr val="002060"/>
                </a:solidFill>
              </a:rPr>
              <a:t>gnpgr</a:t>
            </a:r>
            <a:r>
              <a:rPr lang="en-US" dirty="0">
                <a:solidFill>
                  <a:srgbClr val="002060"/>
                </a:solidFill>
              </a:rPr>
              <a:t>, 24)</a:t>
            </a:r>
          </a:p>
          <a:p>
            <a:pPr marL="114300" indent="0">
              <a:buNone/>
            </a:pPr>
            <a:r>
              <a:rPr lang="en-US" dirty="0" err="1">
                <a:solidFill>
                  <a:srgbClr val="002060"/>
                </a:solidFill>
              </a:rPr>
              <a:t>sarima</a:t>
            </a:r>
            <a:r>
              <a:rPr lang="en-US" dirty="0">
                <a:solidFill>
                  <a:srgbClr val="002060"/>
                </a:solidFill>
              </a:rPr>
              <a:t>(</a:t>
            </a:r>
            <a:r>
              <a:rPr lang="en-US" dirty="0" err="1">
                <a:solidFill>
                  <a:srgbClr val="002060"/>
                </a:solidFill>
              </a:rPr>
              <a:t>gnpgr</a:t>
            </a:r>
            <a:r>
              <a:rPr lang="en-US" dirty="0">
                <a:solidFill>
                  <a:srgbClr val="002060"/>
                </a:solidFill>
              </a:rPr>
              <a:t>, 1, 0, 0) </a:t>
            </a:r>
            <a:r>
              <a:rPr lang="en-US" dirty="0">
                <a:solidFill>
                  <a:srgbClr val="00B050"/>
                </a:solidFill>
              </a:rPr>
              <a:t># AR(1)</a:t>
            </a:r>
          </a:p>
          <a:p>
            <a:pPr marL="114300" indent="0">
              <a:buNone/>
            </a:pPr>
            <a:r>
              <a:rPr lang="en-US" dirty="0" err="1">
                <a:solidFill>
                  <a:srgbClr val="002060"/>
                </a:solidFill>
              </a:rPr>
              <a:t>sarima</a:t>
            </a:r>
            <a:r>
              <a:rPr lang="en-US" dirty="0">
                <a:solidFill>
                  <a:srgbClr val="002060"/>
                </a:solidFill>
              </a:rPr>
              <a:t>(</a:t>
            </a:r>
            <a:r>
              <a:rPr lang="en-US" dirty="0" err="1">
                <a:solidFill>
                  <a:srgbClr val="002060"/>
                </a:solidFill>
              </a:rPr>
              <a:t>gnpgr</a:t>
            </a:r>
            <a:r>
              <a:rPr lang="en-US" dirty="0">
                <a:solidFill>
                  <a:srgbClr val="002060"/>
                </a:solidFill>
              </a:rPr>
              <a:t>, 0, 0, 2) </a:t>
            </a:r>
            <a:r>
              <a:rPr lang="en-US" dirty="0">
                <a:solidFill>
                  <a:srgbClr val="00B050"/>
                </a:solidFill>
              </a:rPr>
              <a:t># MA(2)</a:t>
            </a:r>
          </a:p>
          <a:p>
            <a:pPr marL="114300" indent="0">
              <a:buNone/>
            </a:pPr>
            <a:r>
              <a:rPr lang="en-US" dirty="0" err="1">
                <a:solidFill>
                  <a:srgbClr val="002060"/>
                </a:solidFill>
              </a:rPr>
              <a:t>ARMAtoMA</a:t>
            </a:r>
            <a:r>
              <a:rPr lang="en-US" dirty="0">
                <a:solidFill>
                  <a:srgbClr val="002060"/>
                </a:solidFill>
              </a:rPr>
              <a:t>(</a:t>
            </a:r>
            <a:r>
              <a:rPr lang="en-US" dirty="0" err="1">
                <a:solidFill>
                  <a:srgbClr val="002060"/>
                </a:solidFill>
              </a:rPr>
              <a:t>ar</a:t>
            </a:r>
            <a:r>
              <a:rPr lang="en-US" dirty="0">
                <a:solidFill>
                  <a:srgbClr val="002060"/>
                </a:solidFill>
              </a:rPr>
              <a:t>=.35, ma=0, 10) </a:t>
            </a:r>
            <a:r>
              <a:rPr lang="en-US" dirty="0">
                <a:solidFill>
                  <a:srgbClr val="00B050"/>
                </a:solidFill>
              </a:rPr>
              <a:t># prints psi-weights</a:t>
            </a: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dirty="0"/>
          </a:p>
        </p:txBody>
      </p:sp>
    </p:spTree>
    <p:extLst>
      <p:ext uri="{BB962C8B-B14F-4D97-AF65-F5344CB8AC3E}">
        <p14:creationId xmlns:p14="http://schemas.microsoft.com/office/powerpoint/2010/main" val="1715922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Diagnostics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482139" y="645019"/>
                <a:ext cx="11039301" cy="6076455"/>
              </a:xfrm>
            </p:spPr>
            <p:txBody>
              <a:bodyPr>
                <a:normAutofit/>
              </a:bodyPr>
              <a:lstStyle/>
              <a:p>
                <a:pPr marL="114300" indent="0">
                  <a:buNone/>
                </a:pPr>
                <a:r>
                  <a:rPr lang="en-US" u="sng" dirty="0"/>
                  <a:t>The next step in model fitting is diagnostics. </a:t>
                </a:r>
              </a:p>
              <a:p>
                <a:pPr marL="114300" indent="0">
                  <a:buNone/>
                </a:pPr>
                <a:r>
                  <a:rPr lang="en-US" dirty="0"/>
                  <a:t>This investigation includes the analysis of the residuals as well as model comparisons.</a:t>
                </a:r>
              </a:p>
              <a:p>
                <a:pPr marL="114300" indent="0">
                  <a:buNone/>
                </a:pPr>
                <a:r>
                  <a:rPr lang="en-US" dirty="0"/>
                  <a:t>This first step involves a time plot of the </a:t>
                </a:r>
                <a:r>
                  <a:rPr lang="en-US" i="1" dirty="0"/>
                  <a:t>innovations </a:t>
                </a:r>
                <a:r>
                  <a:rPr lang="en-US" dirty="0"/>
                  <a:t>(or residuals), </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m:oMathPara>
                </a14:m>
                <a:endParaRPr lang="en-US" dirty="0"/>
              </a:p>
              <a:p>
                <a:pPr marL="114300" indent="0">
                  <a:buNone/>
                </a:pPr>
                <a:r>
                  <a:rPr lang="en-US" dirty="0"/>
                  <a:t>or of the </a:t>
                </a:r>
                <a:r>
                  <a:rPr lang="en-US" i="1" dirty="0"/>
                  <a:t>standardized innovations</a:t>
                </a:r>
                <a:r>
                  <a:rPr lang="en-US" dirty="0"/>
                  <a:t> </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e>
                          </m:d>
                        </m:num>
                        <m:den>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𝑡</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e>
                          </m:rad>
                        </m:den>
                      </m:f>
                    </m:oMath>
                  </m:oMathPara>
                </a14:m>
                <a:br>
                  <a:rPr lang="en-US" dirty="0"/>
                </a:br>
                <a:endParaRPr lang="en-US" dirty="0"/>
              </a:p>
              <a:p>
                <a:pPr marL="114300" indent="0">
                  <a:buNone/>
                </a:pPr>
                <a:r>
                  <a:rPr lang="en-US" dirty="0"/>
                  <a:t>If the model fits well, the standardized residuals should behave as an </a:t>
                </a:r>
                <a:r>
                  <a:rPr lang="en-US" dirty="0" err="1"/>
                  <a:t>iid</a:t>
                </a:r>
                <a:r>
                  <a:rPr lang="en-US" dirty="0"/>
                  <a:t> sequence with mean zero and variance one. </a:t>
                </a:r>
                <a:br>
                  <a:rPr lang="en-US" dirty="0"/>
                </a:br>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482139" y="645019"/>
                <a:ext cx="11039301" cy="6076455"/>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dirty="0"/>
          </a:p>
        </p:txBody>
      </p:sp>
    </p:spTree>
    <p:extLst>
      <p:ext uri="{BB962C8B-B14F-4D97-AF65-F5344CB8AC3E}">
        <p14:creationId xmlns:p14="http://schemas.microsoft.com/office/powerpoint/2010/main" val="284631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Diagnostics </a:t>
            </a:r>
            <a:br>
              <a:rPr lang="en-US" dirty="0"/>
            </a:br>
            <a:endParaRPr lang="ru-RU" dirty="0"/>
          </a:p>
        </p:txBody>
      </p:sp>
      <p:sp>
        <p:nvSpPr>
          <p:cNvPr id="4" name="Текст 3"/>
          <p:cNvSpPr>
            <a:spLocks noGrp="1"/>
          </p:cNvSpPr>
          <p:nvPr>
            <p:ph type="body" idx="2"/>
          </p:nvPr>
        </p:nvSpPr>
        <p:spPr>
          <a:xfrm>
            <a:off x="482139" y="645019"/>
            <a:ext cx="11039301" cy="6076455"/>
          </a:xfrm>
        </p:spPr>
        <p:txBody>
          <a:bodyPr>
            <a:normAutofit/>
          </a:bodyPr>
          <a:lstStyle/>
          <a:p>
            <a:pPr marL="114300" indent="0">
              <a:buNone/>
            </a:pPr>
            <a:r>
              <a:rPr lang="en-US" dirty="0"/>
              <a:t>The time plot should be inspected for any obvious departures from this assumption. Unless the time series is Gaussian, it is not enough that the residuals are uncorrelated. For example, it is possible in the non-Gaussian case to have an uncorrelated process for which values contiguous in time are highly dependent. </a:t>
            </a:r>
            <a:br>
              <a:rPr lang="en-US" dirty="0"/>
            </a:br>
            <a:r>
              <a:rPr lang="en-US" dirty="0"/>
              <a:t>Investigation of marginal normality can be accomplished visually by looking at a histogram of the residuals. In addition to this, a normal probability plot or a </a:t>
            </a:r>
            <a:r>
              <a:rPr lang="en-US" b="1" dirty="0"/>
              <a:t>Q-Q</a:t>
            </a:r>
            <a:r>
              <a:rPr lang="en-US" dirty="0"/>
              <a:t> plot can help in identifying departures from normality. </a:t>
            </a:r>
            <a:br>
              <a:rPr lang="en-US" dirty="0"/>
            </a:br>
            <a:br>
              <a:rPr lang="en-US" dirty="0"/>
            </a:br>
            <a:br>
              <a:rPr lang="en-US" dirty="0"/>
            </a:b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dirty="0"/>
          </a:p>
        </p:txBody>
      </p:sp>
    </p:spTree>
    <p:extLst>
      <p:ext uri="{BB962C8B-B14F-4D97-AF65-F5344CB8AC3E}">
        <p14:creationId xmlns:p14="http://schemas.microsoft.com/office/powerpoint/2010/main" val="3499000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i="1" dirty="0" err="1"/>
              <a:t>Ljung</a:t>
            </a:r>
            <a:r>
              <a:rPr lang="en-US" i="1" dirty="0"/>
              <a:t>–Box–Pierce Q-statistic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482139" y="645019"/>
                <a:ext cx="11039301" cy="6076455"/>
              </a:xfrm>
            </p:spPr>
            <p:txBody>
              <a:bodyPr>
                <a:normAutofit fontScale="92500" lnSpcReduction="20000"/>
              </a:bodyPr>
              <a:lstStyle/>
              <a:p>
                <a:pPr marL="114300" indent="0">
                  <a:buNone/>
                </a:pPr>
                <a:r>
                  <a:rPr lang="en-US" dirty="0"/>
                  <a:t>Denote by </a:t>
                </a:r>
                <a14:m>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𝜌</m:t>
                            </m:r>
                          </m:e>
                        </m:acc>
                      </m:e>
                      <m:sub>
                        <m:r>
                          <a:rPr lang="en-US" b="0" i="1" dirty="0" smtClean="0">
                            <a:latin typeface="Cambria Math" panose="02040503050406030204" pitchFamily="18" charset="0"/>
                          </a:rPr>
                          <m:t>𝑒</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h</m:t>
                    </m:r>
                    <m:r>
                      <a:rPr lang="en-US" b="0" i="1" dirty="0" smtClean="0">
                        <a:latin typeface="Cambria Math" panose="02040503050406030204" pitchFamily="18" charset="0"/>
                      </a:rPr>
                      <m:t>)</m:t>
                    </m:r>
                  </m:oMath>
                </a14:m>
                <a:r>
                  <a:rPr lang="en-US" dirty="0"/>
                  <a:t> autocorrelations of the residuals.</a:t>
                </a:r>
              </a:p>
              <a:p>
                <a:pPr marL="114300" indent="0">
                  <a:buNone/>
                </a:pPr>
                <a:r>
                  <a:rPr lang="en-US" dirty="0"/>
                  <a:t>A good check on the correlation structure of the residuals is to plot </a:t>
                </a:r>
                <a14:m>
                  <m:oMath xmlns:m="http://schemas.openxmlformats.org/officeDocument/2006/math">
                    <m:sSubSup>
                      <m:sSubSupPr>
                        <m:ctrlPr>
                          <a:rPr lang="en-US" i="1" dirty="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𝜌</m:t>
                            </m:r>
                          </m:e>
                        </m:acc>
                      </m:e>
                      <m:sub>
                        <m:r>
                          <a:rPr lang="en-US" i="1" dirty="0">
                            <a:latin typeface="Cambria Math" panose="02040503050406030204" pitchFamily="18" charset="0"/>
                          </a:rPr>
                          <m:t>𝑒</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oMath>
                </a14:m>
                <a:r>
                  <a:rPr lang="en-US" dirty="0"/>
                  <a:t> versus </a:t>
                </a:r>
                <a:r>
                  <a:rPr lang="en-US" i="1" dirty="0"/>
                  <a:t>h </a:t>
                </a:r>
                <a:r>
                  <a:rPr lang="en-US" dirty="0"/>
                  <a:t>along with the error bounds of </a:t>
                </a:r>
                <a14:m>
                  <m:oMath xmlns:m="http://schemas.openxmlformats.org/officeDocument/2006/math">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2</m:t>
                        </m:r>
                      </m:num>
                      <m:den>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oMath>
                </a14:m>
                <a:endParaRPr lang="en-US" b="0" i="1" dirty="0">
                  <a:latin typeface="Cambria Math" panose="02040503050406030204" pitchFamily="18" charset="0"/>
                </a:endParaRPr>
              </a:p>
              <a:p>
                <a:pPr marL="114300" indent="0">
                  <a:buNone/>
                </a:pPr>
                <a14:m>
                  <m:oMath xmlns:m="http://schemas.openxmlformats.org/officeDocument/2006/math">
                    <m:r>
                      <a:rPr lang="en-US" i="1" dirty="0">
                        <a:latin typeface="Cambria Math" panose="02040503050406030204" pitchFamily="18" charset="0"/>
                      </a:rPr>
                      <m:t> </m:t>
                    </m:r>
                  </m:oMath>
                </a14:m>
                <a:r>
                  <a:rPr lang="en-US" dirty="0"/>
                  <a:t>In addition to plotting </a:t>
                </a:r>
                <a14:m>
                  <m:oMath xmlns:m="http://schemas.openxmlformats.org/officeDocument/2006/math">
                    <m:sSubSup>
                      <m:sSubSupPr>
                        <m:ctrlPr>
                          <a:rPr lang="en-US" i="1" dirty="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𝜌</m:t>
                            </m:r>
                          </m:e>
                        </m:acc>
                      </m:e>
                      <m:sub>
                        <m:r>
                          <a:rPr lang="en-US" i="1" dirty="0">
                            <a:latin typeface="Cambria Math" panose="02040503050406030204" pitchFamily="18" charset="0"/>
                          </a:rPr>
                          <m:t>𝑒</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oMath>
                </a14:m>
                <a:r>
                  <a:rPr lang="en-US" dirty="0"/>
                  <a:t> , we can perform a general test that takes into consideration the magnitudes of </a:t>
                </a:r>
                <a14:m>
                  <m:oMath xmlns:m="http://schemas.openxmlformats.org/officeDocument/2006/math">
                    <m:sSubSup>
                      <m:sSubSupPr>
                        <m:ctrlPr>
                          <a:rPr lang="en-US" i="1" dirty="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𝜌</m:t>
                            </m:r>
                          </m:e>
                        </m:acc>
                      </m:e>
                      <m:sub>
                        <m:r>
                          <a:rPr lang="en-US" i="1" dirty="0">
                            <a:latin typeface="Cambria Math" panose="02040503050406030204" pitchFamily="18" charset="0"/>
                          </a:rPr>
                          <m:t>𝑒</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oMath>
                </a14:m>
                <a:r>
                  <a:rPr lang="en-US" dirty="0"/>
                  <a:t> as a group. For example, it may be the case that, individually, each </a:t>
                </a:r>
                <a14:m>
                  <m:oMath xmlns:m="http://schemas.openxmlformats.org/officeDocument/2006/math">
                    <m:sSubSup>
                      <m:sSubSupPr>
                        <m:ctrlPr>
                          <a:rPr lang="en-US" i="1" dirty="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𝜌</m:t>
                            </m:r>
                          </m:e>
                        </m:acc>
                      </m:e>
                      <m:sub>
                        <m:r>
                          <a:rPr lang="en-US" i="1" dirty="0">
                            <a:latin typeface="Cambria Math" panose="02040503050406030204" pitchFamily="18" charset="0"/>
                          </a:rPr>
                          <m:t>𝑒</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oMath>
                </a14:m>
                <a:r>
                  <a:rPr lang="en-US" dirty="0"/>
                  <a:t> is small in magnitude, say, each one is just slightly less that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2</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𝑛</m:t>
                            </m:r>
                          </m:e>
                        </m:rad>
                      </m:den>
                    </m:f>
                    <m:r>
                      <a:rPr lang="en-US" i="1" dirty="0">
                        <a:latin typeface="Cambria Math" panose="02040503050406030204" pitchFamily="18" charset="0"/>
                      </a:rPr>
                      <m:t> </m:t>
                    </m:r>
                    <m:r>
                      <a:rPr lang="en-US" b="0" i="1" dirty="0" smtClean="0">
                        <a:latin typeface="Cambria Math" panose="02040503050406030204" pitchFamily="18" charset="0"/>
                      </a:rPr>
                      <m:t> </m:t>
                    </m:r>
                  </m:oMath>
                </a14:m>
                <a:r>
                  <a:rPr lang="en-US" dirty="0"/>
                  <a:t>in magnitude, but, collectively, the values are large. The </a:t>
                </a:r>
                <a:r>
                  <a:rPr lang="en-US" i="1" dirty="0" err="1"/>
                  <a:t>Ljung</a:t>
                </a:r>
                <a:r>
                  <a:rPr lang="en-US" i="1" dirty="0"/>
                  <a:t>–Box–Pierce Q-statistic </a:t>
                </a:r>
                <a:r>
                  <a:rPr lang="en-US" dirty="0"/>
                  <a:t>given by </a:t>
                </a:r>
                <a:br>
                  <a:rPr lang="en-US" dirty="0"/>
                </a:b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h</m:t>
                          </m:r>
                          <m:r>
                            <a:rPr lang="en-US" b="0" i="1" smtClean="0">
                              <a:latin typeface="Cambria Math" panose="02040503050406030204" pitchFamily="18" charset="0"/>
                            </a:rPr>
                            <m:t>=1</m:t>
                          </m:r>
                        </m:sub>
                        <m:sup>
                          <m:r>
                            <a:rPr lang="en-US" b="0" i="1" smtClean="0">
                              <a:latin typeface="Cambria Math" panose="02040503050406030204" pitchFamily="18" charset="0"/>
                            </a:rPr>
                            <m:t>𝐻</m:t>
                          </m:r>
                        </m:sup>
                        <m:e>
                          <m:f>
                            <m:fPr>
                              <m:ctrlPr>
                                <a:rPr lang="en-US" b="0" i="1" dirty="0" smtClean="0">
                                  <a:latin typeface="Cambria Math" panose="02040503050406030204" pitchFamily="18" charset="0"/>
                                </a:rPr>
                              </m:ctrlPr>
                            </m:fPr>
                            <m:num>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𝜌</m:t>
                                      </m:r>
                                    </m:e>
                                  </m:acc>
                                </m:e>
                                <m:sub>
                                  <m:r>
                                    <a:rPr lang="en-US" b="0" i="1" dirty="0" smtClean="0">
                                      <a:latin typeface="Cambria Math" panose="02040503050406030204" pitchFamily="18" charset="0"/>
                                    </a:rPr>
                                    <m:t>𝑒</m:t>
                                  </m:r>
                                </m:sub>
                                <m:sup>
                                  <m:r>
                                    <a:rPr lang="en-US" b="0" i="1" dirty="0" smtClean="0">
                                      <a:latin typeface="Cambria Math" panose="02040503050406030204" pitchFamily="18" charset="0"/>
                                    </a:rPr>
                                    <m:t>2</m:t>
                                  </m:r>
                                </m:sup>
                              </m:sSub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h</m:t>
                                  </m:r>
                                </m:e>
                              </m:d>
                            </m:num>
                            <m:den>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h</m:t>
                              </m:r>
                            </m:den>
                          </m:f>
                        </m:e>
                      </m:nary>
                    </m:oMath>
                  </m:oMathPara>
                </a14:m>
                <a:br>
                  <a:rPr lang="en-US" dirty="0"/>
                </a:br>
                <a:br>
                  <a:rPr lang="en-US" dirty="0"/>
                </a:br>
                <a:r>
                  <a:rPr lang="en-US" dirty="0"/>
                  <a:t>can be used to perform such a test. The value </a:t>
                </a:r>
                <a:r>
                  <a:rPr lang="en-US" i="1" dirty="0"/>
                  <a:t>H </a:t>
                </a:r>
                <a:r>
                  <a:rPr lang="en-US" dirty="0"/>
                  <a:t>is chosen somewhat</a:t>
                </a:r>
                <a:br>
                  <a:rPr lang="en-US" dirty="0"/>
                </a:br>
                <a:r>
                  <a:rPr lang="en-US" dirty="0"/>
                  <a:t>arbitrarily, typically, </a:t>
                </a:r>
                <a:r>
                  <a:rPr lang="en-US" i="1" dirty="0"/>
                  <a:t>H </a:t>
                </a:r>
                <a:r>
                  <a:rPr lang="en-US" dirty="0"/>
                  <a:t>= 20. Under the null hypothesis of model adequacy, asymptotically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𝜒</m:t>
                        </m:r>
                      </m:e>
                      <m:sub>
                        <m:r>
                          <a:rPr lang="en-US" b="0" i="1" dirty="0" smtClean="0">
                            <a:latin typeface="Cambria Math" panose="02040503050406030204" pitchFamily="18" charset="0"/>
                          </a:rPr>
                          <m:t>𝐻</m:t>
                        </m:r>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𝑞</m:t>
                        </m:r>
                      </m:sub>
                      <m:sup>
                        <m:r>
                          <a:rPr lang="en-US" b="0" i="1" dirty="0" smtClean="0">
                            <a:latin typeface="Cambria Math" panose="02040503050406030204" pitchFamily="18" charset="0"/>
                          </a:rPr>
                          <m:t>2</m:t>
                        </m:r>
                      </m:sup>
                    </m:sSubSup>
                  </m:oMath>
                </a14:m>
                <a:r>
                  <a:rPr lang="en-US" dirty="0"/>
                  <a:t>. Thus, we would reject the null hypothesis at level</a:t>
                </a:r>
                <a:br>
                  <a:rPr lang="en-US" dirty="0"/>
                </a:br>
                <a:r>
                  <a:rPr lang="en-US" dirty="0"/>
                  <a:t>α if the value of </a:t>
                </a:r>
                <a:r>
                  <a:rPr lang="en-US" i="1" dirty="0"/>
                  <a:t>Q </a:t>
                </a:r>
                <a:r>
                  <a:rPr lang="en-US" dirty="0"/>
                  <a:t>exceeds the (1 – α)-quantile of the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𝜒</m:t>
                        </m:r>
                      </m:e>
                      <m:sub>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𝑞</m:t>
                        </m:r>
                      </m:sub>
                      <m:sup>
                        <m:r>
                          <a:rPr lang="en-US" i="1" dirty="0">
                            <a:latin typeface="Cambria Math" panose="02040503050406030204" pitchFamily="18" charset="0"/>
                          </a:rPr>
                          <m:t>2</m:t>
                        </m:r>
                      </m:sup>
                    </m:sSubSup>
                    <m:r>
                      <a:rPr lang="en-US" i="1" dirty="0">
                        <a:latin typeface="Cambria Math" panose="02040503050406030204" pitchFamily="18" charset="0"/>
                      </a:rPr>
                      <m:t> </m:t>
                    </m:r>
                  </m:oMath>
                </a14:m>
                <a:r>
                  <a:rPr lang="en-US" dirty="0"/>
                  <a:t>distribution. </a:t>
                </a:r>
                <a:br>
                  <a:rPr lang="en-US" dirty="0"/>
                </a:b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482139" y="645019"/>
                <a:ext cx="11039301" cy="6076455"/>
              </a:xfrm>
              <a:blipFill>
                <a:blip r:embed="rId2"/>
                <a:stretch>
                  <a:fillRect t="-401"/>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dirty="0"/>
          </a:p>
        </p:txBody>
      </p:sp>
    </p:spTree>
    <p:extLst>
      <p:ext uri="{BB962C8B-B14F-4D97-AF65-F5344CB8AC3E}">
        <p14:creationId xmlns:p14="http://schemas.microsoft.com/office/powerpoint/2010/main" val="1291503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3.40 Diagnostics for GNP Growth Rate</a:t>
            </a:r>
            <a:br>
              <a:rPr lang="en-US" dirty="0"/>
            </a:br>
            <a:endParaRPr lang="ru-RU" dirty="0"/>
          </a:p>
        </p:txBody>
      </p:sp>
      <p:sp>
        <p:nvSpPr>
          <p:cNvPr id="4" name="Текст 3"/>
          <p:cNvSpPr>
            <a:spLocks noGrp="1"/>
          </p:cNvSpPr>
          <p:nvPr>
            <p:ph type="body" idx="2"/>
          </p:nvPr>
        </p:nvSpPr>
        <p:spPr>
          <a:xfrm>
            <a:off x="482139" y="645019"/>
            <a:ext cx="11039301" cy="6076455"/>
          </a:xfrm>
        </p:spPr>
        <p:txBody>
          <a:bodyPr>
            <a:normAutofit/>
          </a:bodyPr>
          <a:lstStyle/>
          <a:p>
            <a:pPr marL="114300" indent="0">
              <a:buNone/>
            </a:pPr>
            <a:r>
              <a:rPr lang="en-US" dirty="0"/>
              <a:t>We will focus on the MA(2) fit from Example 3.39 </a:t>
            </a:r>
            <a:br>
              <a:rPr lang="en-US" dirty="0"/>
            </a:br>
            <a:r>
              <a:rPr lang="en-US" dirty="0"/>
              <a:t> Figure displays a plot of the standardized residuals, the ACF of the residuals, a boxplot of the standardized residuals</a:t>
            </a:r>
            <a:br>
              <a:rPr lang="en-US" dirty="0"/>
            </a:br>
            <a:br>
              <a:rPr lang="en-US" dirty="0"/>
            </a:br>
            <a:br>
              <a:rPr lang="en-US" dirty="0"/>
            </a:b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dirty="0"/>
          </a:p>
        </p:txBody>
      </p:sp>
      <p:pic>
        <p:nvPicPr>
          <p:cNvPr id="3" name="Рисунок 2">
            <a:extLst>
              <a:ext uri="{FF2B5EF4-FFF2-40B4-BE49-F238E27FC236}">
                <a16:creationId xmlns:a16="http://schemas.microsoft.com/office/drawing/2014/main" id="{F1AEF53A-692E-4FFA-966B-4F13DA99334D}"/>
              </a:ext>
            </a:extLst>
          </p:cNvPr>
          <p:cNvPicPr>
            <a:picLocks noChangeAspect="1"/>
          </p:cNvPicPr>
          <p:nvPr/>
        </p:nvPicPr>
        <p:blipFill>
          <a:blip r:embed="rId2"/>
          <a:stretch>
            <a:fillRect/>
          </a:stretch>
        </p:blipFill>
        <p:spPr>
          <a:xfrm>
            <a:off x="1676706" y="2094169"/>
            <a:ext cx="7924495" cy="4627305"/>
          </a:xfrm>
          <a:prstGeom prst="rect">
            <a:avLst/>
          </a:prstGeom>
        </p:spPr>
      </p:pic>
    </p:spTree>
    <p:extLst>
      <p:ext uri="{BB962C8B-B14F-4D97-AF65-F5344CB8AC3E}">
        <p14:creationId xmlns:p14="http://schemas.microsoft.com/office/powerpoint/2010/main" val="3363657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3.40 Diagnostics for GNP Growth Rate</a:t>
            </a:r>
            <a:br>
              <a:rPr lang="en-US" dirty="0"/>
            </a:br>
            <a:endParaRPr lang="ru-RU" dirty="0"/>
          </a:p>
        </p:txBody>
      </p:sp>
      <p:sp>
        <p:nvSpPr>
          <p:cNvPr id="4" name="Текст 3"/>
          <p:cNvSpPr>
            <a:spLocks noGrp="1"/>
          </p:cNvSpPr>
          <p:nvPr>
            <p:ph type="body" idx="2"/>
          </p:nvPr>
        </p:nvSpPr>
        <p:spPr>
          <a:xfrm>
            <a:off x="482139" y="645019"/>
            <a:ext cx="11039301" cy="6076455"/>
          </a:xfrm>
        </p:spPr>
        <p:txBody>
          <a:bodyPr>
            <a:normAutofit/>
          </a:bodyPr>
          <a:lstStyle/>
          <a:p>
            <a:pPr marL="114300" indent="0">
              <a:buNone/>
            </a:pPr>
            <a:r>
              <a:rPr lang="en-US" dirty="0"/>
              <a:t>We will focus on the MA(2) fit from Example 3.39 </a:t>
            </a:r>
            <a:br>
              <a:rPr lang="en-US" dirty="0"/>
            </a:br>
            <a:r>
              <a:rPr lang="en-US" dirty="0"/>
              <a:t> Figure displays the p-values associated with the Q-statistic at lags </a:t>
            </a:r>
            <a:r>
              <a:rPr lang="en-US" i="1" dirty="0"/>
              <a:t>H </a:t>
            </a:r>
            <a:r>
              <a:rPr lang="en-US" dirty="0"/>
              <a:t>= 3 through </a:t>
            </a:r>
            <a:r>
              <a:rPr lang="en-US" i="1" dirty="0"/>
              <a:t>H </a:t>
            </a:r>
            <a:r>
              <a:rPr lang="en-US" dirty="0"/>
              <a:t>= 20 (with corresponding degrees of freedom </a:t>
            </a:r>
            <a:r>
              <a:rPr lang="en-US" i="1" dirty="0"/>
              <a:t>H </a:t>
            </a:r>
            <a:r>
              <a:rPr lang="en-US" dirty="0"/>
              <a:t>- 2). </a:t>
            </a:r>
            <a:br>
              <a:rPr lang="en-US" dirty="0"/>
            </a:br>
            <a:br>
              <a:rPr lang="en-US" dirty="0"/>
            </a:br>
            <a:br>
              <a:rPr lang="en-US" dirty="0"/>
            </a:br>
            <a:br>
              <a:rPr lang="en-US" dirty="0"/>
            </a:br>
            <a:br>
              <a:rPr lang="en-US" dirty="0"/>
            </a:b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dirty="0"/>
          </a:p>
        </p:txBody>
      </p:sp>
      <p:pic>
        <p:nvPicPr>
          <p:cNvPr id="5" name="Рисунок 4">
            <a:extLst>
              <a:ext uri="{FF2B5EF4-FFF2-40B4-BE49-F238E27FC236}">
                <a16:creationId xmlns:a16="http://schemas.microsoft.com/office/drawing/2014/main" id="{580FBFDE-FC94-41F5-AAA0-6A300E04DCAB}"/>
              </a:ext>
            </a:extLst>
          </p:cNvPr>
          <p:cNvPicPr>
            <a:picLocks noChangeAspect="1"/>
          </p:cNvPicPr>
          <p:nvPr/>
        </p:nvPicPr>
        <p:blipFill>
          <a:blip r:embed="rId2"/>
          <a:stretch>
            <a:fillRect/>
          </a:stretch>
        </p:blipFill>
        <p:spPr>
          <a:xfrm>
            <a:off x="1125835" y="2423329"/>
            <a:ext cx="9751908" cy="3001486"/>
          </a:xfrm>
          <a:prstGeom prst="rect">
            <a:avLst/>
          </a:prstGeom>
        </p:spPr>
      </p:pic>
    </p:spTree>
    <p:extLst>
      <p:ext uri="{BB962C8B-B14F-4D97-AF65-F5344CB8AC3E}">
        <p14:creationId xmlns:p14="http://schemas.microsoft.com/office/powerpoint/2010/main" val="2220999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r>
              <a:rPr lang="en-US" b="1" dirty="0"/>
              <a:t>Example 3.40 Diagnostics for GNP Growth Rate</a:t>
            </a:r>
            <a:br>
              <a:rPr lang="en-US" dirty="0"/>
            </a:br>
            <a:endParaRPr lang="ru-RU" dirty="0"/>
          </a:p>
        </p:txBody>
      </p:sp>
      <p:sp>
        <p:nvSpPr>
          <p:cNvPr id="4" name="Текст 3"/>
          <p:cNvSpPr>
            <a:spLocks noGrp="1"/>
          </p:cNvSpPr>
          <p:nvPr>
            <p:ph type="body" idx="2"/>
          </p:nvPr>
        </p:nvSpPr>
        <p:spPr>
          <a:xfrm>
            <a:off x="482139" y="645019"/>
            <a:ext cx="11039301" cy="6076455"/>
          </a:xfrm>
        </p:spPr>
        <p:txBody>
          <a:bodyPr>
            <a:normAutofit fontScale="92500"/>
          </a:bodyPr>
          <a:lstStyle/>
          <a:p>
            <a:pPr marL="114300" indent="0">
              <a:buNone/>
            </a:pPr>
            <a:r>
              <a:rPr lang="en-US" sz="3200" dirty="0"/>
              <a:t>Inspection of the time plot of the standardized residuals in Figure shows no obvious patterns. Notice that there may be outliers, with a few values exceeding 3 standard deviations in magnitude. </a:t>
            </a:r>
          </a:p>
          <a:p>
            <a:pPr marL="114300" indent="0">
              <a:buNone/>
            </a:pPr>
            <a:endParaRPr lang="en-US" sz="3200" dirty="0"/>
          </a:p>
          <a:p>
            <a:pPr marL="114300" indent="0">
              <a:buNone/>
            </a:pPr>
            <a:r>
              <a:rPr lang="en-US" sz="3200" dirty="0"/>
              <a:t>The ACF of the standardized residuals shows no apparent departure from the model assumptions, and the Q-statistic is never significant at the lags shown. </a:t>
            </a:r>
          </a:p>
          <a:p>
            <a:pPr marL="114300" indent="0">
              <a:buNone/>
            </a:pPr>
            <a:endParaRPr lang="en-US" sz="3200" dirty="0"/>
          </a:p>
          <a:p>
            <a:pPr marL="114300" indent="0">
              <a:buNone/>
            </a:pPr>
            <a:r>
              <a:rPr lang="en-US" sz="3200" dirty="0"/>
              <a:t>The normal Q-Q plot of the residuals shows that the assumption of normality is reasonable, with the exception of the possible outliers </a:t>
            </a:r>
            <a:br>
              <a:rPr lang="en-US" sz="3200" dirty="0"/>
            </a:br>
            <a:br>
              <a:rPr lang="en-US"/>
            </a:b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dirty="0"/>
          </a:p>
        </p:txBody>
      </p:sp>
    </p:spTree>
    <p:extLst>
      <p:ext uri="{BB962C8B-B14F-4D97-AF65-F5344CB8AC3E}">
        <p14:creationId xmlns:p14="http://schemas.microsoft.com/office/powerpoint/2010/main" val="344700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fontScale="90000"/>
          </a:bodyPr>
          <a:lstStyle/>
          <a:p>
            <a:pPr algn="ctr"/>
            <a:r>
              <a:rPr lang="en-US" dirty="0">
                <a:solidFill>
                  <a:schemeClr val="accent5">
                    <a:lumMod val="75000"/>
                  </a:schemeClr>
                </a:solidFill>
              </a:rPr>
              <a:t>Final’s practice. Textbook problems</a:t>
            </a:r>
            <a:br>
              <a:rPr lang="en-US" dirty="0"/>
            </a:br>
            <a:endParaRPr lang="ru-RU" dirty="0"/>
          </a:p>
        </p:txBody>
      </p:sp>
      <p:sp>
        <p:nvSpPr>
          <p:cNvPr id="4" name="Текст 3"/>
          <p:cNvSpPr>
            <a:spLocks noGrp="1"/>
          </p:cNvSpPr>
          <p:nvPr>
            <p:ph type="body" idx="2"/>
          </p:nvPr>
        </p:nvSpPr>
        <p:spPr>
          <a:xfrm>
            <a:off x="482139" y="1747157"/>
            <a:ext cx="11039301" cy="4974317"/>
          </a:xfrm>
        </p:spPr>
        <p:txBody>
          <a:bodyPr>
            <a:normAutofit/>
          </a:bodyPr>
          <a:lstStyle/>
          <a:p>
            <a:pPr marL="114300" indent="0">
              <a:buNone/>
            </a:pPr>
            <a:r>
              <a:rPr lang="en-US" dirty="0">
                <a:solidFill>
                  <a:schemeClr val="tx1"/>
                </a:solidFill>
              </a:rPr>
              <a:t>Section 3.6. </a:t>
            </a:r>
          </a:p>
          <a:p>
            <a:pPr marL="114300" indent="0">
              <a:buNone/>
            </a:pPr>
            <a:r>
              <a:rPr lang="en-US" dirty="0">
                <a:solidFill>
                  <a:schemeClr val="tx1"/>
                </a:solidFill>
              </a:rPr>
              <a:t>Problems 3.27, 3.28. </a:t>
            </a:r>
          </a:p>
          <a:p>
            <a:pPr marL="114300" indent="0">
              <a:buNone/>
            </a:pPr>
            <a:r>
              <a:rPr lang="en-US" dirty="0">
                <a:solidFill>
                  <a:schemeClr val="tx1"/>
                </a:solidFill>
              </a:rPr>
              <a:t>Section 3.7</a:t>
            </a:r>
          </a:p>
          <a:p>
            <a:pPr marL="114300" indent="0">
              <a:buNone/>
            </a:pPr>
            <a:r>
              <a:rPr lang="en-US" dirty="0">
                <a:solidFill>
                  <a:schemeClr val="tx1"/>
                </a:solidFill>
              </a:rPr>
              <a:t>Problems 3.31, 3.32</a:t>
            </a:r>
          </a:p>
          <a:p>
            <a:pPr marL="114300" indent="0">
              <a:buNone/>
            </a:pPr>
            <a:endParaRPr lang="en-US" dirty="0">
              <a:solidFill>
                <a:srgbClr val="00B050"/>
              </a:solidFill>
            </a:endParaRPr>
          </a:p>
          <a:p>
            <a:pPr marL="114300" indent="0">
              <a:buNone/>
            </a:pPr>
            <a:endParaRPr lang="en-US" dirty="0">
              <a:solidFill>
                <a:srgbClr val="00B050"/>
              </a:solidFill>
            </a:endParaRPr>
          </a:p>
        </p:txBody>
      </p:sp>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dirty="0"/>
          </a:p>
        </p:txBody>
      </p:sp>
    </p:spTree>
    <p:extLst>
      <p:ext uri="{BB962C8B-B14F-4D97-AF65-F5344CB8AC3E}">
        <p14:creationId xmlns:p14="http://schemas.microsoft.com/office/powerpoint/2010/main" val="475794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a:bodyPr>
          <a:lstStyle/>
          <a:p>
            <a:pPr algn="ctr"/>
            <a:r>
              <a:rPr lang="en-US" dirty="0">
                <a:solidFill>
                  <a:schemeClr val="accent5">
                    <a:lumMod val="75000"/>
                  </a:schemeClr>
                </a:solidFill>
              </a:rPr>
              <a:t>Final’s practice. </a:t>
            </a: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482139" y="1289305"/>
                <a:ext cx="11039301" cy="5432170"/>
              </a:xfrm>
            </p:spPr>
            <p:txBody>
              <a:bodyPr>
                <a:normAutofit/>
              </a:bodyPr>
              <a:lstStyle/>
              <a:p>
                <a:r>
                  <a:rPr lang="en-CA" dirty="0"/>
                  <a:t>Consider the following ARIMA equation</a:t>
                </a:r>
              </a:p>
              <a:p>
                <a:pPr marL="114300" indent="0">
                  <a:buNone/>
                </a:pPr>
                <a14:m>
                  <m:oMathPara xmlns:m="http://schemas.openxmlformats.org/officeDocument/2006/math">
                    <m:oMathParaPr>
                      <m:jc m:val="centerGroup"/>
                    </m:oMathParaPr>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sub>
                      </m:sSub>
                      <m:r>
                        <a:rPr lang="en-CA" i="1" dirty="0">
                          <a:latin typeface="Cambria Math" panose="02040503050406030204" pitchFamily="18" charset="0"/>
                        </a:rPr>
                        <m:t> =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r>
                        <a:rPr lang="en-CA" i="1" dirty="0">
                          <a:latin typeface="Cambria Math" panose="02040503050406030204" pitchFamily="18" charset="0"/>
                        </a:rPr>
                        <m:t>+ </m:t>
                      </m:r>
                      <m:sSub>
                        <m:sSubPr>
                          <m:ctrlPr>
                            <a:rPr lang="en-CA" i="1" dirty="0" err="1">
                              <a:latin typeface="Cambria Math" panose="02040503050406030204" pitchFamily="18" charset="0"/>
                            </a:rPr>
                          </m:ctrlPr>
                        </m:sSubPr>
                        <m:e>
                          <m:r>
                            <a:rPr lang="en-CA" i="1" dirty="0" err="1">
                              <a:latin typeface="Cambria Math" panose="02040503050406030204" pitchFamily="18" charset="0"/>
                            </a:rPr>
                            <m:t>𝑤</m:t>
                          </m:r>
                        </m:e>
                        <m:sub>
                          <m:r>
                            <a:rPr lang="en-CA" i="1" dirty="0" err="1">
                              <a:latin typeface="Cambria Math" panose="02040503050406030204" pitchFamily="18" charset="0"/>
                            </a:rPr>
                            <m:t>𝑡</m:t>
                          </m:r>
                        </m:sub>
                      </m:sSub>
                      <m:r>
                        <a:rPr lang="en-CA" i="1" dirty="0">
                          <a:latin typeface="Cambria Math" panose="02040503050406030204" pitchFamily="18" charset="0"/>
                        </a:rPr>
                        <m:t> −</m:t>
                      </m:r>
                      <m:f>
                        <m:fPr>
                          <m:ctrlPr>
                            <a:rPr lang="en-CA" i="1" dirty="0">
                              <a:latin typeface="Cambria Math" panose="02040503050406030204" pitchFamily="18" charset="0"/>
                            </a:rPr>
                          </m:ctrlPr>
                        </m:fPr>
                        <m:num>
                          <m:r>
                            <a:rPr lang="en-CA" i="1" dirty="0">
                              <a:latin typeface="Cambria Math" panose="02040503050406030204" pitchFamily="18" charset="0"/>
                            </a:rPr>
                            <m:t>1</m:t>
                          </m:r>
                        </m:num>
                        <m:den>
                          <m:r>
                            <a:rPr lang="en-CA" i="1" dirty="0">
                              <a:latin typeface="Cambria Math" panose="02040503050406030204" pitchFamily="18" charset="0"/>
                            </a:rPr>
                            <m:t>2</m:t>
                          </m:r>
                        </m:den>
                      </m:f>
                      <m:r>
                        <a:rPr lang="en-CA" i="1" dirty="0">
                          <a:latin typeface="Cambria Math" panose="02040503050406030204" pitchFamily="18" charset="0"/>
                        </a:rPr>
                        <m:t>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𝑤</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oMath>
                  </m:oMathPara>
                </a14:m>
                <a:endParaRPr lang="en-CA" dirty="0"/>
              </a:p>
              <a:p>
                <a:pPr marL="114300" indent="0">
                  <a:buNone/>
                </a:pPr>
                <a:r>
                  <a:rPr lang="en-CA" dirty="0"/>
                  <a:t>where w is white noise. </a:t>
                </a:r>
              </a:p>
              <a:p>
                <a:r>
                  <a:rPr lang="en-CA" dirty="0"/>
                  <a:t>Q1. Rewrite it in the standard form</a:t>
                </a:r>
                <a:endParaRPr lang="ru-RU" dirty="0"/>
              </a:p>
              <a:p>
                <a:pPr marL="114300" indent="0">
                  <a:buNone/>
                </a:pP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rPr>
                        <m:t>𝜙</m:t>
                      </m:r>
                      <m:d>
                        <m:dPr>
                          <m:ctrlPr>
                            <a:rPr lang="ru-RU" b="0" i="1" smtClean="0">
                              <a:latin typeface="Cambria Math" panose="02040503050406030204" pitchFamily="18" charset="0"/>
                            </a:rPr>
                          </m:ctrlPr>
                        </m:dPr>
                        <m:e>
                          <m:r>
                            <a:rPr lang="en-US" b="0" i="1" smtClean="0">
                              <a:latin typeface="Cambria Math" panose="02040503050406030204" pitchFamily="18" charset="0"/>
                            </a:rPr>
                            <m:t>𝐵</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𝐵</m:t>
                              </m:r>
                            </m:e>
                          </m:d>
                        </m:e>
                        <m:sup>
                          <m:r>
                            <a:rPr lang="en-US" b="0" i="1" smtClean="0">
                              <a:latin typeface="Cambria Math" panose="02040503050406030204" pitchFamily="18" charset="0"/>
                            </a:rPr>
                            <m:t>𝑑</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m:oMathPara>
                </a14:m>
                <a:endParaRPr lang="en-CA" dirty="0"/>
              </a:p>
              <a:p>
                <a:pPr marL="114300" indent="0">
                  <a:buNone/>
                </a:pPr>
                <a:endParaRPr lang="en-CA" dirty="0"/>
              </a:p>
              <a:p>
                <a:r>
                  <a:rPr lang="en-CA" dirty="0"/>
                  <a:t>Q2. What is the order vector (p, d, q) of this equation?</a:t>
                </a:r>
              </a:p>
              <a:p>
                <a:r>
                  <a:rPr lang="en-CA" dirty="0"/>
                  <a:t>Q2a. Does equation of </a:t>
                </a:r>
                <a14:m>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𝑥</m:t>
                        </m:r>
                      </m:e>
                      <m:sub>
                        <m:r>
                          <a:rPr lang="ru-RU">
                            <a:latin typeface="Cambria Math" panose="02040503050406030204" pitchFamily="18" charset="0"/>
                          </a:rPr>
                          <m:t>𝑡</m:t>
                        </m:r>
                      </m:sub>
                    </m:sSub>
                    <m:r>
                      <a:rPr lang="ru-RU" i="1">
                        <a:latin typeface="Cambria Math" panose="02040503050406030204" pitchFamily="18" charset="0"/>
                      </a:rPr>
                      <m:t> </m:t>
                    </m:r>
                  </m:oMath>
                </a14:m>
                <a:r>
                  <a:rPr lang="en-CA" dirty="0"/>
                  <a:t>have stationary solution</a:t>
                </a:r>
                <a:r>
                  <a:rPr lang="ru-RU" dirty="0"/>
                  <a:t>?</a:t>
                </a:r>
                <a:endParaRPr lang="en-CA" dirty="0"/>
              </a:p>
              <a:p>
                <a:pPr marL="114300" indent="0">
                  <a:buNone/>
                </a:pPr>
                <a:endParaRPr lang="en-CA" dirty="0"/>
              </a:p>
              <a:p>
                <a:pPr marL="114300" indent="0">
                  <a:buNone/>
                </a:pP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482139" y="1289305"/>
                <a:ext cx="11039301" cy="5432170"/>
              </a:xfrm>
              <a:blipFill>
                <a:blip r:embed="rId2"/>
                <a:stretch>
                  <a:fillRect l="-55"/>
                </a:stretch>
              </a:blipFill>
            </p:spPr>
            <p:txBody>
              <a:bodyPr/>
              <a:lstStyle/>
              <a:p>
                <a:r>
                  <a:rPr lang="ru-RU">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39</a:t>
            </a:fld>
            <a:endParaRPr lang="en-US" dirty="0"/>
          </a:p>
        </p:txBody>
      </p:sp>
    </p:spTree>
    <p:extLst>
      <p:ext uri="{BB962C8B-B14F-4D97-AF65-F5344CB8AC3E}">
        <p14:creationId xmlns:p14="http://schemas.microsoft.com/office/powerpoint/2010/main" val="350003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81327"/>
          </a:xfrm>
        </p:spPr>
        <p:txBody>
          <a:bodyPr/>
          <a:lstStyle/>
          <a:p>
            <a:r>
              <a:rPr lang="en-US" dirty="0"/>
              <a:t>Method of moments</a:t>
            </a: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lnSpcReduction="10000"/>
              </a:bodyPr>
              <a:lstStyle/>
              <a:p>
                <a:pPr marL="114300" indent="0">
                  <a:buNone/>
                </a:pPr>
                <a:r>
                  <a:rPr lang="en-US" dirty="0"/>
                  <a:t>Assume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=0.</m:t>
                    </m:r>
                  </m:oMath>
                </a14:m>
                <a:r>
                  <a:rPr lang="en-US" dirty="0"/>
                  <a:t> </a:t>
                </a:r>
              </a:p>
              <a:p>
                <a:pPr marL="114300" indent="0">
                  <a:buNone/>
                </a:pPr>
                <a:r>
                  <a:rPr lang="en-US" dirty="0"/>
                  <a:t>We first consider the case in which the method leads to optimal (efficient)</a:t>
                </a:r>
                <a:br>
                  <a:rPr lang="en-US" dirty="0"/>
                </a:br>
                <a:r>
                  <a:rPr lang="en-US" dirty="0"/>
                  <a:t>estimators, that is, AR(</a:t>
                </a:r>
                <a:r>
                  <a:rPr lang="en-US" i="1" dirty="0"/>
                  <a:t>p</a:t>
                </a:r>
                <a:r>
                  <a:rPr lang="en-US" dirty="0"/>
                  <a:t>) models, </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a:p>
                <a:pPr marL="114300" indent="0">
                  <a:buNone/>
                </a:pPr>
                <a:r>
                  <a:rPr lang="en-US" b="1" dirty="0"/>
                  <a:t>Definition 3.10. </a:t>
                </a:r>
                <a:r>
                  <a:rPr lang="en-US" dirty="0"/>
                  <a:t> The </a:t>
                </a:r>
                <a:r>
                  <a:rPr lang="en-US" dirty="0">
                    <a:solidFill>
                      <a:srgbClr val="002060"/>
                    </a:solidFill>
                  </a:rPr>
                  <a:t>Yule-Walker equations </a:t>
                </a:r>
                <a:r>
                  <a:rPr lang="en-US" dirty="0">
                    <a:solidFill>
                      <a:schemeClr val="tx1"/>
                    </a:solidFill>
                  </a:rPr>
                  <a:t>are given by</a:t>
                </a:r>
              </a:p>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1</m:t>
                          </m:r>
                        </m:sub>
                      </m:sSub>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𝑝</m:t>
                          </m:r>
                        </m:sub>
                      </m:sSub>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=1,2,…, </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b="0" dirty="0"/>
              </a:p>
              <a:p>
                <a:pPr marL="11430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𝑤</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1</m:t>
                          </m:r>
                        </m:sub>
                      </m:sSub>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𝑝</m:t>
                          </m:r>
                        </m:sub>
                      </m:sSub>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oMath>
                  </m:oMathPara>
                </a14:m>
                <a:endParaRPr lang="en-US" b="0" dirty="0"/>
              </a:p>
              <a:p>
                <a:pPr marL="114300" indent="0">
                  <a:buNone/>
                </a:pPr>
                <a:r>
                  <a:rPr lang="en-US" dirty="0"/>
                  <a:t>In matrix notation, the Yule-Walker equations are</a:t>
                </a:r>
              </a:p>
              <a:p>
                <a:pPr marL="1143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𝑝</m:t>
                          </m:r>
                        </m:sub>
                      </m:sSub>
                      <m:r>
                        <a:rPr lang="en-US" b="0" i="1" smtClean="0">
                          <a:latin typeface="Cambria Math" panose="02040503050406030204" pitchFamily="18" charset="0"/>
                        </a:rPr>
                        <m:t>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𝑝</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𝑤</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𝜙</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𝑝</m:t>
                          </m:r>
                        </m:sub>
                      </m:sSub>
                      <m:r>
                        <a:rPr lang="en-US" b="0" i="1" smtClean="0">
                          <a:latin typeface="Cambria Math" panose="02040503050406030204" pitchFamily="18" charset="0"/>
                        </a:rPr>
                        <m:t>, </m:t>
                      </m:r>
                    </m:oMath>
                  </m:oMathPara>
                </a14:m>
                <a:endParaRPr lang="en-US" b="0" dirty="0"/>
              </a:p>
              <a:p>
                <a:pPr marL="11430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e>
                            </m:d>
                          </m:e>
                        </m:d>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𝑝</m:t>
                        </m:r>
                      </m:sup>
                    </m:sSubSup>
                    <m:r>
                      <a:rPr lang="en-US" b="0" i="1" smtClean="0">
                        <a:latin typeface="Cambria Math" panose="02040503050406030204" pitchFamily="18" charset="0"/>
                      </a:rPr>
                      <m:t> </m:t>
                    </m:r>
                  </m:oMath>
                </a14:m>
                <a:r>
                  <a:rPr lang="en-US" dirty="0"/>
                  <a:t> is a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matrix,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𝑝</m:t>
                            </m:r>
                          </m:sub>
                        </m:sSub>
                      </m:e>
                    </m:d>
                    <m:r>
                      <a:rPr lang="en-US" b="0" i="1" smtClean="0">
                        <a:latin typeface="Cambria Math" panose="02040503050406030204" pitchFamily="18" charset="0"/>
                      </a:rPr>
                      <m:t>′</m:t>
                    </m:r>
                  </m:oMath>
                </a14:m>
                <a:r>
                  <a:rPr lang="en-US" dirty="0"/>
                  <a:t> is a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oMath>
                </a14:m>
                <a:r>
                  <a:rPr lang="en-US" dirty="0"/>
                  <a:t> vector,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e>
                      <m:sup>
                        <m:r>
                          <a:rPr lang="en-US" b="0" i="1" smtClean="0">
                            <a:latin typeface="Cambria Math" panose="02040503050406030204" pitchFamily="18" charset="0"/>
                          </a:rPr>
                          <m:t>′</m:t>
                        </m:r>
                      </m:sup>
                    </m:sSup>
                  </m:oMath>
                </a14:m>
                <a:r>
                  <a:rPr lang="en-US" dirty="0"/>
                  <a:t>is a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oMath>
                </a14:m>
                <a:r>
                  <a:rPr lang="en-US" dirty="0"/>
                  <a:t> vector. </a:t>
                </a:r>
                <a:br>
                  <a:rPr lang="en-US" dirty="0"/>
                </a:br>
                <a:endParaRPr lang="en-US" dirty="0"/>
              </a:p>
              <a:p>
                <a:endParaRPr lang="en-US" dirty="0"/>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t="-224" r="-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extLst>
      <p:ext uri="{BB962C8B-B14F-4D97-AF65-F5344CB8AC3E}">
        <p14:creationId xmlns:p14="http://schemas.microsoft.com/office/powerpoint/2010/main" val="2659317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a:bodyPr>
          <a:lstStyle/>
          <a:p>
            <a:pPr algn="ctr"/>
            <a:r>
              <a:rPr lang="en-US" dirty="0">
                <a:solidFill>
                  <a:schemeClr val="accent5">
                    <a:lumMod val="75000"/>
                  </a:schemeClr>
                </a:solidFill>
              </a:rPr>
              <a:t>Final’s practice. </a:t>
            </a: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482139" y="1289305"/>
                <a:ext cx="11039301" cy="5432170"/>
              </a:xfrm>
            </p:spPr>
            <p:txBody>
              <a:bodyPr>
                <a:normAutofit/>
              </a:bodyPr>
              <a:lstStyle/>
              <a:p>
                <a:r>
                  <a:rPr lang="en-CA" dirty="0"/>
                  <a:t>(continued) Consider the following ARIMA equation</a:t>
                </a:r>
              </a:p>
              <a:p>
                <a:pPr marL="114300" indent="0">
                  <a:buNone/>
                </a:pPr>
                <a14:m>
                  <m:oMathPara xmlns:m="http://schemas.openxmlformats.org/officeDocument/2006/math">
                    <m:oMathParaPr>
                      <m:jc m:val="centerGroup"/>
                    </m:oMathParaPr>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sub>
                      </m:sSub>
                      <m:r>
                        <a:rPr lang="en-CA" i="1" dirty="0">
                          <a:latin typeface="Cambria Math" panose="02040503050406030204" pitchFamily="18" charset="0"/>
                        </a:rPr>
                        <m:t> =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r>
                        <a:rPr lang="en-CA" i="1" dirty="0">
                          <a:latin typeface="Cambria Math" panose="02040503050406030204" pitchFamily="18" charset="0"/>
                        </a:rPr>
                        <m:t>+ </m:t>
                      </m:r>
                      <m:sSub>
                        <m:sSubPr>
                          <m:ctrlPr>
                            <a:rPr lang="en-CA" i="1" dirty="0" err="1">
                              <a:latin typeface="Cambria Math" panose="02040503050406030204" pitchFamily="18" charset="0"/>
                            </a:rPr>
                          </m:ctrlPr>
                        </m:sSubPr>
                        <m:e>
                          <m:r>
                            <a:rPr lang="en-CA" i="1" dirty="0" err="1">
                              <a:latin typeface="Cambria Math" panose="02040503050406030204" pitchFamily="18" charset="0"/>
                            </a:rPr>
                            <m:t>𝑤</m:t>
                          </m:r>
                        </m:e>
                        <m:sub>
                          <m:r>
                            <a:rPr lang="en-CA" i="1" dirty="0" err="1">
                              <a:latin typeface="Cambria Math" panose="02040503050406030204" pitchFamily="18" charset="0"/>
                            </a:rPr>
                            <m:t>𝑡</m:t>
                          </m:r>
                        </m:sub>
                      </m:sSub>
                      <m:r>
                        <a:rPr lang="en-CA" i="1" dirty="0">
                          <a:latin typeface="Cambria Math" panose="02040503050406030204" pitchFamily="18" charset="0"/>
                        </a:rPr>
                        <m:t> −</m:t>
                      </m:r>
                      <m:f>
                        <m:fPr>
                          <m:ctrlPr>
                            <a:rPr lang="en-CA" i="1" dirty="0">
                              <a:latin typeface="Cambria Math" panose="02040503050406030204" pitchFamily="18" charset="0"/>
                            </a:rPr>
                          </m:ctrlPr>
                        </m:fPr>
                        <m:num>
                          <m:r>
                            <a:rPr lang="en-CA" i="1" dirty="0">
                              <a:latin typeface="Cambria Math" panose="02040503050406030204" pitchFamily="18" charset="0"/>
                            </a:rPr>
                            <m:t>1</m:t>
                          </m:r>
                        </m:num>
                        <m:den>
                          <m:r>
                            <a:rPr lang="en-CA" i="1" dirty="0">
                              <a:latin typeface="Cambria Math" panose="02040503050406030204" pitchFamily="18" charset="0"/>
                            </a:rPr>
                            <m:t>2</m:t>
                          </m:r>
                        </m:den>
                      </m:f>
                      <m:r>
                        <a:rPr lang="en-CA" i="1" dirty="0">
                          <a:latin typeface="Cambria Math" panose="02040503050406030204" pitchFamily="18" charset="0"/>
                        </a:rPr>
                        <m:t>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𝑤</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oMath>
                  </m:oMathPara>
                </a14:m>
                <a:endParaRPr lang="en-CA" dirty="0"/>
              </a:p>
              <a:p>
                <a:pPr marL="114300" indent="0">
                  <a:buNone/>
                </a:pPr>
                <a:r>
                  <a:rPr lang="en-CA" dirty="0"/>
                  <a:t>where w is white noise. </a:t>
                </a:r>
              </a:p>
              <a:p>
                <a:r>
                  <a:rPr lang="en-CA" dirty="0"/>
                  <a:t>Q3. Compute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2</m:t>
                        </m:r>
                      </m:sub>
                    </m:sSub>
                  </m:oMath>
                </a14:m>
                <a:r>
                  <a:rPr lang="en-CA" dirty="0"/>
                  <a:t> , if</a:t>
                </a:r>
                <a14:m>
                  <m:oMath xmlns:m="http://schemas.openxmlformats.org/officeDocument/2006/math">
                    <m:r>
                      <a:rPr lang="en-US" b="0" i="0" smtClean="0">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𝑥</m:t>
                        </m:r>
                      </m:e>
                      <m:sub>
                        <m:r>
                          <a:rPr lang="x-IV_mathan">
                            <a:latin typeface="Cambria Math" panose="02040503050406030204" pitchFamily="18" charset="0"/>
                          </a:rPr>
                          <m:t>0</m:t>
                        </m:r>
                      </m:sub>
                    </m:sSub>
                    <m:r>
                      <a:rPr lang="x-IV_mathan">
                        <a:latin typeface="Cambria Math" panose="02040503050406030204" pitchFamily="18" charset="0"/>
                      </a:rPr>
                      <m:t>=0,</m:t>
                    </m:r>
                    <m:r>
                      <a:rPr lang="x-IV_mathan" i="1">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𝑤</m:t>
                        </m:r>
                      </m:e>
                      <m:sub>
                        <m:r>
                          <a:rPr lang="x-IV_mathan">
                            <a:latin typeface="Cambria Math" panose="02040503050406030204" pitchFamily="18" charset="0"/>
                          </a:rPr>
                          <m:t>0</m:t>
                        </m:r>
                      </m:sub>
                    </m:sSub>
                    <m:r>
                      <a:rPr lang="x-IV_mathan">
                        <a:latin typeface="Cambria Math" panose="02040503050406030204" pitchFamily="18" charset="0"/>
                      </a:rPr>
                      <m:t>=1,</m:t>
                    </m:r>
                    <m:r>
                      <a:rPr lang="x-IV_mathan" i="1">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𝑤</m:t>
                        </m:r>
                      </m:e>
                      <m:sub>
                        <m:r>
                          <a:rPr lang="x-IV_mathan">
                            <a:latin typeface="Cambria Math" panose="02040503050406030204" pitchFamily="18" charset="0"/>
                          </a:rPr>
                          <m:t>1</m:t>
                        </m:r>
                      </m:sub>
                    </m:sSub>
                    <m:r>
                      <a:rPr lang="x-IV_mathan">
                        <a:latin typeface="Cambria Math" panose="02040503050406030204" pitchFamily="18" charset="0"/>
                      </a:rPr>
                      <m:t>=−0.8,</m:t>
                    </m:r>
                    <m:r>
                      <a:rPr lang="x-IV_mathan" i="1">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𝑤</m:t>
                        </m:r>
                      </m:e>
                      <m:sub>
                        <m:r>
                          <a:rPr lang="x-IV_mathan">
                            <a:latin typeface="Cambria Math" panose="02040503050406030204" pitchFamily="18" charset="0"/>
                          </a:rPr>
                          <m:t>2</m:t>
                        </m:r>
                      </m:sub>
                    </m:sSub>
                    <m:r>
                      <a:rPr lang="x-IV_mathan">
                        <a:latin typeface="Cambria Math" panose="02040503050406030204" pitchFamily="18" charset="0"/>
                      </a:rPr>
                      <m:t>=0.2</m:t>
                    </m:r>
                  </m:oMath>
                </a14:m>
                <a:endParaRPr lang="x-IV_mathan" dirty="0"/>
              </a:p>
              <a:p>
                <a14:m>
                  <m:oMath xmlns:m="http://schemas.openxmlformats.org/officeDocument/2006/math">
                    <m:r>
                      <m:rPr>
                        <m:sty m:val="p"/>
                      </m:rPr>
                      <a:rPr lang="x-IV_mathan">
                        <a:latin typeface="Cambria Math" panose="02040503050406030204" pitchFamily="18" charset="0"/>
                      </a:rPr>
                      <m:t>Q</m:t>
                    </m:r>
                    <m:r>
                      <a:rPr lang="x-IV_mathan">
                        <a:latin typeface="Cambria Math" panose="02040503050406030204" pitchFamily="18" charset="0"/>
                      </a:rPr>
                      <m:t>4.</m:t>
                    </m:r>
                    <m:r>
                      <a:rPr lang="x-IV_mathan" i="1">
                        <a:latin typeface="Cambria Math" panose="02040503050406030204" pitchFamily="18" charset="0"/>
                      </a:rPr>
                      <m:t> </m:t>
                    </m:r>
                    <m:r>
                      <m:rPr>
                        <m:sty m:val="p"/>
                      </m:rPr>
                      <a:rPr lang="x-IV_mathan">
                        <a:latin typeface="Cambria Math" panose="02040503050406030204" pitchFamily="18" charset="0"/>
                      </a:rPr>
                      <m:t>Define</m:t>
                    </m:r>
                    <m:r>
                      <a:rPr lang="x-IV_mathan" i="1">
                        <a:latin typeface="Cambria Math" panose="02040503050406030204" pitchFamily="18" charset="0"/>
                      </a:rPr>
                      <m:t> </m:t>
                    </m:r>
                    <m:r>
                      <a:rPr lang="en-US" b="0" i="0" smtClean="0">
                        <a:latin typeface="Cambria Math" panose="02040503050406030204" pitchFamily="18" charset="0"/>
                      </a:rPr>
                      <m:t> </m:t>
                    </m:r>
                    <m:r>
                      <a:rPr lang="x-IV_mathan">
                        <a:latin typeface="Cambria Math" panose="02040503050406030204" pitchFamily="18" charset="0"/>
                      </a:rPr>
                      <m:t>𝑦</m:t>
                    </m:r>
                    <m:r>
                      <a:rPr lang="x-IV_mathan">
                        <a:latin typeface="Cambria Math" panose="02040503050406030204" pitchFamily="18" charset="0"/>
                      </a:rPr>
                      <m:t>=</m:t>
                    </m:r>
                    <m:r>
                      <a:rPr lang="x-IV_mathan" i="1">
                        <a:latin typeface="Cambria Math" panose="02040503050406030204" pitchFamily="18" charset="0"/>
                      </a:rPr>
                      <m:t>𝛻</m:t>
                    </m:r>
                    <m:r>
                      <a:rPr lang="x-IV_mathan">
                        <a:latin typeface="Cambria Math" panose="02040503050406030204" pitchFamily="18" charset="0"/>
                      </a:rPr>
                      <m:t>𝑥</m:t>
                    </m:r>
                  </m:oMath>
                </a14:m>
                <a:endParaRPr lang="x-IV_mathan" dirty="0"/>
              </a:p>
              <a:p>
                <a:pPr marL="114300" indent="0">
                  <a:buNone/>
                </a:pPr>
                <a:r>
                  <a:rPr lang="en-CA" dirty="0"/>
                  <a:t>If we want to classify y as ARIMA(p, d, q), choose the right triple of orders p, d, q. </a:t>
                </a:r>
              </a:p>
              <a:p>
                <a:r>
                  <a:rPr lang="en-CA" dirty="0"/>
                  <a:t>Q5. Does </a:t>
                </a:r>
                <a:r>
                  <a:rPr lang="ru-RU" dirty="0"/>
                  <a:t> </a:t>
                </a:r>
                <a14:m>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𝑦</m:t>
                        </m:r>
                      </m:e>
                      <m:sub>
                        <m:r>
                          <a:rPr lang="ru-RU">
                            <a:latin typeface="Cambria Math" panose="02040503050406030204" pitchFamily="18" charset="0"/>
                          </a:rPr>
                          <m:t>𝑡</m:t>
                        </m:r>
                      </m:sub>
                    </m:sSub>
                    <m:r>
                      <a:rPr lang="ru-RU" i="1">
                        <a:latin typeface="Cambria Math" panose="02040503050406030204" pitchFamily="18" charset="0"/>
                      </a:rPr>
                      <m:t> </m:t>
                    </m:r>
                  </m:oMath>
                </a14:m>
                <a:r>
                  <a:rPr lang="en-CA" dirty="0"/>
                  <a:t>belong to class</a:t>
                </a:r>
                <a:r>
                  <a:rPr lang="ru-RU" dirty="0"/>
                  <a:t> А</a:t>
                </a:r>
                <a:r>
                  <a:rPr lang="en-US" dirty="0"/>
                  <a:t>R</a:t>
                </a:r>
                <a:r>
                  <a:rPr lang="ru-RU" dirty="0"/>
                  <a:t>МА? </a:t>
                </a:r>
              </a:p>
              <a:p>
                <a:r>
                  <a:rPr lang="en-CA" dirty="0"/>
                  <a:t>Q6. Does equation of </a:t>
                </a:r>
                <a14:m>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𝑦</m:t>
                        </m:r>
                      </m:e>
                      <m:sub>
                        <m:r>
                          <a:rPr lang="ru-RU">
                            <a:latin typeface="Cambria Math" panose="02040503050406030204" pitchFamily="18" charset="0"/>
                          </a:rPr>
                          <m:t>𝑡</m:t>
                        </m:r>
                      </m:sub>
                    </m:sSub>
                    <m:r>
                      <a:rPr lang="ru-RU" i="1">
                        <a:latin typeface="Cambria Math" panose="02040503050406030204" pitchFamily="18" charset="0"/>
                      </a:rPr>
                      <m:t> </m:t>
                    </m:r>
                  </m:oMath>
                </a14:m>
                <a:r>
                  <a:rPr lang="en-CA" dirty="0"/>
                  <a:t>have stationary solution</a:t>
                </a:r>
                <a:r>
                  <a:rPr lang="ru-RU" dirty="0"/>
                  <a:t>?</a:t>
                </a:r>
                <a:endParaRPr lang="en-US" dirty="0"/>
              </a:p>
              <a:p>
                <a:r>
                  <a:rPr lang="en-CA" dirty="0"/>
                  <a:t>Q7. Compute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𝑦</m:t>
                        </m:r>
                      </m:e>
                      <m:sub>
                        <m:r>
                          <a:rPr lang="en-CA" i="1" dirty="0" smtClean="0">
                            <a:latin typeface="Cambria Math" panose="02040503050406030204" pitchFamily="18" charset="0"/>
                          </a:rPr>
                          <m:t>2</m:t>
                        </m:r>
                      </m:sub>
                    </m:sSub>
                  </m:oMath>
                </a14:m>
                <a:r>
                  <a:rPr lang="en-CA" dirty="0"/>
                  <a:t> . </a:t>
                </a:r>
                <a:endParaRPr lang="ru-RU" dirty="0"/>
              </a:p>
              <a:p>
                <a:endParaRPr lang="x-none" dirty="0"/>
              </a:p>
              <a:p>
                <a:pPr marL="114300" indent="0">
                  <a:buNone/>
                </a:pPr>
                <a:endParaRPr lang="en-CA" dirty="0"/>
              </a:p>
              <a:p>
                <a:pPr marL="114300" indent="0">
                  <a:buNone/>
                </a:pP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482139" y="1289305"/>
                <a:ext cx="11039301" cy="5432170"/>
              </a:xfrm>
              <a:blipFill>
                <a:blip r:embed="rId2"/>
                <a:stretch>
                  <a:fillRect l="-55" r="-718" b="-337"/>
                </a:stretch>
              </a:blipFill>
            </p:spPr>
            <p:txBody>
              <a:bodyPr/>
              <a:lstStyle/>
              <a:p>
                <a:r>
                  <a:rPr lang="ru-RU">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40</a:t>
            </a:fld>
            <a:endParaRPr lang="en-US" dirty="0"/>
          </a:p>
        </p:txBody>
      </p:sp>
    </p:spTree>
    <p:extLst>
      <p:ext uri="{BB962C8B-B14F-4D97-AF65-F5344CB8AC3E}">
        <p14:creationId xmlns:p14="http://schemas.microsoft.com/office/powerpoint/2010/main" val="1530790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a:bodyPr>
          <a:lstStyle/>
          <a:p>
            <a:pPr algn="ctr"/>
            <a:r>
              <a:rPr lang="en-US" dirty="0">
                <a:solidFill>
                  <a:schemeClr val="accent5">
                    <a:lumMod val="75000"/>
                  </a:schemeClr>
                </a:solidFill>
              </a:rPr>
              <a:t>Final’s practice. </a:t>
            </a: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482139" y="1289305"/>
                <a:ext cx="11039301" cy="5432170"/>
              </a:xfrm>
            </p:spPr>
            <p:txBody>
              <a:bodyPr>
                <a:normAutofit/>
              </a:bodyPr>
              <a:lstStyle/>
              <a:p>
                <a:r>
                  <a:rPr lang="en-CA" dirty="0"/>
                  <a:t>(continued) Consider the following ARIMA equation</a:t>
                </a:r>
              </a:p>
              <a:p>
                <a:pPr marL="114300" indent="0">
                  <a:buNone/>
                </a:pPr>
                <a14:m>
                  <m:oMathPara xmlns:m="http://schemas.openxmlformats.org/officeDocument/2006/math">
                    <m:oMathParaPr>
                      <m:jc m:val="centerGroup"/>
                    </m:oMathParaPr>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sub>
                      </m:sSub>
                      <m:r>
                        <a:rPr lang="en-CA" i="1" dirty="0">
                          <a:latin typeface="Cambria Math" panose="02040503050406030204" pitchFamily="18" charset="0"/>
                        </a:rPr>
                        <m:t> =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r>
                        <a:rPr lang="en-CA" i="1" dirty="0">
                          <a:latin typeface="Cambria Math" panose="02040503050406030204" pitchFamily="18" charset="0"/>
                        </a:rPr>
                        <m:t>+ </m:t>
                      </m:r>
                      <m:sSub>
                        <m:sSubPr>
                          <m:ctrlPr>
                            <a:rPr lang="en-CA" i="1" dirty="0" err="1">
                              <a:latin typeface="Cambria Math" panose="02040503050406030204" pitchFamily="18" charset="0"/>
                            </a:rPr>
                          </m:ctrlPr>
                        </m:sSubPr>
                        <m:e>
                          <m:r>
                            <a:rPr lang="en-CA" i="1" dirty="0" err="1">
                              <a:latin typeface="Cambria Math" panose="02040503050406030204" pitchFamily="18" charset="0"/>
                            </a:rPr>
                            <m:t>𝑤</m:t>
                          </m:r>
                        </m:e>
                        <m:sub>
                          <m:r>
                            <a:rPr lang="en-CA" i="1" dirty="0" err="1">
                              <a:latin typeface="Cambria Math" panose="02040503050406030204" pitchFamily="18" charset="0"/>
                            </a:rPr>
                            <m:t>𝑡</m:t>
                          </m:r>
                        </m:sub>
                      </m:sSub>
                      <m:r>
                        <a:rPr lang="en-CA" i="1" dirty="0">
                          <a:latin typeface="Cambria Math" panose="02040503050406030204" pitchFamily="18" charset="0"/>
                        </a:rPr>
                        <m:t> −</m:t>
                      </m:r>
                      <m:f>
                        <m:fPr>
                          <m:ctrlPr>
                            <a:rPr lang="en-CA" i="1" dirty="0">
                              <a:latin typeface="Cambria Math" panose="02040503050406030204" pitchFamily="18" charset="0"/>
                            </a:rPr>
                          </m:ctrlPr>
                        </m:fPr>
                        <m:num>
                          <m:r>
                            <a:rPr lang="en-CA" i="1" dirty="0">
                              <a:latin typeface="Cambria Math" panose="02040503050406030204" pitchFamily="18" charset="0"/>
                            </a:rPr>
                            <m:t>1</m:t>
                          </m:r>
                        </m:num>
                        <m:den>
                          <m:r>
                            <a:rPr lang="en-CA" i="1" dirty="0">
                              <a:latin typeface="Cambria Math" panose="02040503050406030204" pitchFamily="18" charset="0"/>
                            </a:rPr>
                            <m:t>2</m:t>
                          </m:r>
                        </m:den>
                      </m:f>
                      <m:r>
                        <a:rPr lang="en-CA" i="1" dirty="0">
                          <a:latin typeface="Cambria Math" panose="02040503050406030204" pitchFamily="18" charset="0"/>
                        </a:rPr>
                        <m:t>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𝑤</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oMath>
                  </m:oMathPara>
                </a14:m>
                <a:endParaRPr lang="en-CA" dirty="0"/>
              </a:p>
              <a:p>
                <a:pPr marL="114300" indent="0">
                  <a:buNone/>
                </a:pPr>
                <a:r>
                  <a:rPr lang="en-CA" dirty="0"/>
                  <a:t>where w is white noise. </a:t>
                </a:r>
              </a:p>
              <a:p>
                <a:r>
                  <a:rPr lang="en-CA" dirty="0"/>
                  <a:t>Q3. Compute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2</m:t>
                        </m:r>
                      </m:sub>
                    </m:sSub>
                  </m:oMath>
                </a14:m>
                <a:r>
                  <a:rPr lang="en-CA" dirty="0"/>
                  <a:t> , if</a:t>
                </a:r>
                <a14:m>
                  <m:oMath xmlns:m="http://schemas.openxmlformats.org/officeDocument/2006/math">
                    <m:r>
                      <a:rPr lang="en-US" b="0" i="0" smtClean="0">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𝑥</m:t>
                        </m:r>
                      </m:e>
                      <m:sub>
                        <m:r>
                          <a:rPr lang="x-IV_mathan">
                            <a:latin typeface="Cambria Math" panose="02040503050406030204" pitchFamily="18" charset="0"/>
                          </a:rPr>
                          <m:t>0</m:t>
                        </m:r>
                      </m:sub>
                    </m:sSub>
                    <m:r>
                      <a:rPr lang="x-IV_mathan">
                        <a:latin typeface="Cambria Math" panose="02040503050406030204" pitchFamily="18" charset="0"/>
                      </a:rPr>
                      <m:t>=0,</m:t>
                    </m:r>
                    <m:r>
                      <a:rPr lang="x-IV_mathan" i="1">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𝑤</m:t>
                        </m:r>
                      </m:e>
                      <m:sub>
                        <m:r>
                          <a:rPr lang="x-IV_mathan">
                            <a:latin typeface="Cambria Math" panose="02040503050406030204" pitchFamily="18" charset="0"/>
                          </a:rPr>
                          <m:t>0</m:t>
                        </m:r>
                      </m:sub>
                    </m:sSub>
                    <m:r>
                      <a:rPr lang="x-IV_mathan">
                        <a:latin typeface="Cambria Math" panose="02040503050406030204" pitchFamily="18" charset="0"/>
                      </a:rPr>
                      <m:t>=1,</m:t>
                    </m:r>
                    <m:r>
                      <a:rPr lang="x-IV_mathan" i="1">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𝑤</m:t>
                        </m:r>
                      </m:e>
                      <m:sub>
                        <m:r>
                          <a:rPr lang="x-IV_mathan">
                            <a:latin typeface="Cambria Math" panose="02040503050406030204" pitchFamily="18" charset="0"/>
                          </a:rPr>
                          <m:t>1</m:t>
                        </m:r>
                      </m:sub>
                    </m:sSub>
                    <m:r>
                      <a:rPr lang="x-IV_mathan">
                        <a:latin typeface="Cambria Math" panose="02040503050406030204" pitchFamily="18" charset="0"/>
                      </a:rPr>
                      <m:t>=−0.8,</m:t>
                    </m:r>
                    <m:r>
                      <a:rPr lang="x-IV_mathan" i="1">
                        <a:latin typeface="Cambria Math" panose="02040503050406030204" pitchFamily="18" charset="0"/>
                      </a:rPr>
                      <m:t> </m:t>
                    </m:r>
                    <m:sSub>
                      <m:sSubPr>
                        <m:ctrlPr>
                          <a:rPr lang="x-IV_mathan" i="1">
                            <a:latin typeface="Cambria Math" panose="02040503050406030204" pitchFamily="18" charset="0"/>
                          </a:rPr>
                        </m:ctrlPr>
                      </m:sSubPr>
                      <m:e>
                        <m:r>
                          <a:rPr lang="x-IV_mathan">
                            <a:latin typeface="Cambria Math" panose="02040503050406030204" pitchFamily="18" charset="0"/>
                          </a:rPr>
                          <m:t>𝑤</m:t>
                        </m:r>
                      </m:e>
                      <m:sub>
                        <m:r>
                          <a:rPr lang="x-IV_mathan">
                            <a:latin typeface="Cambria Math" panose="02040503050406030204" pitchFamily="18" charset="0"/>
                          </a:rPr>
                          <m:t>2</m:t>
                        </m:r>
                      </m:sub>
                    </m:sSub>
                    <m:r>
                      <a:rPr lang="x-IV_mathan">
                        <a:latin typeface="Cambria Math" panose="02040503050406030204" pitchFamily="18" charset="0"/>
                      </a:rPr>
                      <m:t>=0.2</m:t>
                    </m:r>
                  </m:oMath>
                </a14:m>
                <a:endParaRPr lang="x-IV_mathan" dirty="0"/>
              </a:p>
              <a:p>
                <a14:m>
                  <m:oMath xmlns:m="http://schemas.openxmlformats.org/officeDocument/2006/math">
                    <m:r>
                      <m:rPr>
                        <m:sty m:val="p"/>
                      </m:rPr>
                      <a:rPr lang="x-IV_mathan">
                        <a:latin typeface="Cambria Math" panose="02040503050406030204" pitchFamily="18" charset="0"/>
                      </a:rPr>
                      <m:t>Q</m:t>
                    </m:r>
                    <m:r>
                      <a:rPr lang="x-IV_mathan">
                        <a:latin typeface="Cambria Math" panose="02040503050406030204" pitchFamily="18" charset="0"/>
                      </a:rPr>
                      <m:t>4.</m:t>
                    </m:r>
                    <m:r>
                      <a:rPr lang="x-IV_mathan" i="1">
                        <a:latin typeface="Cambria Math" panose="02040503050406030204" pitchFamily="18" charset="0"/>
                      </a:rPr>
                      <m:t> </m:t>
                    </m:r>
                    <m:r>
                      <m:rPr>
                        <m:sty m:val="p"/>
                      </m:rPr>
                      <a:rPr lang="x-IV_mathan">
                        <a:latin typeface="Cambria Math" panose="02040503050406030204" pitchFamily="18" charset="0"/>
                      </a:rPr>
                      <m:t>Define</m:t>
                    </m:r>
                    <m:r>
                      <a:rPr lang="x-IV_mathan" i="1">
                        <a:latin typeface="Cambria Math" panose="02040503050406030204" pitchFamily="18" charset="0"/>
                      </a:rPr>
                      <m:t> </m:t>
                    </m:r>
                    <m:r>
                      <a:rPr lang="en-US" b="0" i="0" smtClean="0">
                        <a:latin typeface="Cambria Math" panose="02040503050406030204" pitchFamily="18" charset="0"/>
                      </a:rPr>
                      <m:t> </m:t>
                    </m:r>
                    <m:r>
                      <a:rPr lang="x-IV_mathan">
                        <a:latin typeface="Cambria Math" panose="02040503050406030204" pitchFamily="18" charset="0"/>
                      </a:rPr>
                      <m:t>𝑦</m:t>
                    </m:r>
                    <m:r>
                      <a:rPr lang="x-IV_mathan">
                        <a:latin typeface="Cambria Math" panose="02040503050406030204" pitchFamily="18" charset="0"/>
                      </a:rPr>
                      <m:t>=</m:t>
                    </m:r>
                    <m:r>
                      <a:rPr lang="x-IV_mathan" i="1">
                        <a:latin typeface="Cambria Math" panose="02040503050406030204" pitchFamily="18" charset="0"/>
                      </a:rPr>
                      <m:t>𝛻</m:t>
                    </m:r>
                    <m:r>
                      <a:rPr lang="x-IV_mathan">
                        <a:latin typeface="Cambria Math" panose="02040503050406030204" pitchFamily="18" charset="0"/>
                      </a:rPr>
                      <m:t>𝑥</m:t>
                    </m:r>
                  </m:oMath>
                </a14:m>
                <a:endParaRPr lang="x-IV_mathan" dirty="0"/>
              </a:p>
              <a:p>
                <a:pPr marL="114300" indent="0">
                  <a:buNone/>
                </a:pPr>
                <a:r>
                  <a:rPr lang="en-CA" dirty="0"/>
                  <a:t>If we want to classify y as ARIMA(p, d, q), choose the right triple of orders p, d, q. </a:t>
                </a:r>
              </a:p>
              <a:p>
                <a:r>
                  <a:rPr lang="en-CA" dirty="0"/>
                  <a:t>Q5. Does </a:t>
                </a:r>
                <a:r>
                  <a:rPr lang="ru-RU" dirty="0"/>
                  <a:t> </a:t>
                </a:r>
                <a14:m>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𝑦</m:t>
                        </m:r>
                      </m:e>
                      <m:sub>
                        <m:r>
                          <a:rPr lang="ru-RU">
                            <a:latin typeface="Cambria Math" panose="02040503050406030204" pitchFamily="18" charset="0"/>
                          </a:rPr>
                          <m:t>𝑡</m:t>
                        </m:r>
                      </m:sub>
                    </m:sSub>
                    <m:r>
                      <a:rPr lang="ru-RU" i="1">
                        <a:latin typeface="Cambria Math" panose="02040503050406030204" pitchFamily="18" charset="0"/>
                      </a:rPr>
                      <m:t> </m:t>
                    </m:r>
                  </m:oMath>
                </a14:m>
                <a:r>
                  <a:rPr lang="en-CA" dirty="0"/>
                  <a:t>belong to class</a:t>
                </a:r>
                <a:r>
                  <a:rPr lang="ru-RU" dirty="0"/>
                  <a:t> А</a:t>
                </a:r>
                <a:r>
                  <a:rPr lang="en-US" dirty="0"/>
                  <a:t>R</a:t>
                </a:r>
                <a:r>
                  <a:rPr lang="ru-RU" dirty="0"/>
                  <a:t>МА? </a:t>
                </a:r>
              </a:p>
              <a:p>
                <a:r>
                  <a:rPr lang="en-CA" dirty="0"/>
                  <a:t>Q6. Does equation of </a:t>
                </a:r>
                <a14:m>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𝑦</m:t>
                        </m:r>
                      </m:e>
                      <m:sub>
                        <m:r>
                          <a:rPr lang="ru-RU">
                            <a:latin typeface="Cambria Math" panose="02040503050406030204" pitchFamily="18" charset="0"/>
                          </a:rPr>
                          <m:t>𝑡</m:t>
                        </m:r>
                      </m:sub>
                    </m:sSub>
                    <m:r>
                      <a:rPr lang="ru-RU" i="1">
                        <a:latin typeface="Cambria Math" panose="02040503050406030204" pitchFamily="18" charset="0"/>
                      </a:rPr>
                      <m:t> </m:t>
                    </m:r>
                  </m:oMath>
                </a14:m>
                <a:r>
                  <a:rPr lang="en-CA" dirty="0"/>
                  <a:t>have stationary solution</a:t>
                </a:r>
                <a:r>
                  <a:rPr lang="ru-RU" dirty="0"/>
                  <a:t>?</a:t>
                </a:r>
                <a:endParaRPr lang="en-US" dirty="0"/>
              </a:p>
              <a:p>
                <a:r>
                  <a:rPr lang="en-CA" dirty="0"/>
                  <a:t>Q7. Compute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𝑦</m:t>
                        </m:r>
                      </m:e>
                      <m:sub>
                        <m:r>
                          <a:rPr lang="en-CA" i="1" dirty="0" smtClean="0">
                            <a:latin typeface="Cambria Math" panose="02040503050406030204" pitchFamily="18" charset="0"/>
                          </a:rPr>
                          <m:t>2</m:t>
                        </m:r>
                      </m:sub>
                    </m:sSub>
                  </m:oMath>
                </a14:m>
                <a:r>
                  <a:rPr lang="en-CA" dirty="0"/>
                  <a:t> . </a:t>
                </a:r>
                <a:endParaRPr lang="ru-RU" dirty="0"/>
              </a:p>
              <a:p>
                <a:endParaRPr lang="x-none" dirty="0"/>
              </a:p>
              <a:p>
                <a:pPr marL="114300" indent="0">
                  <a:buNone/>
                </a:pPr>
                <a:endParaRPr lang="en-CA" dirty="0"/>
              </a:p>
              <a:p>
                <a:pPr marL="114300" indent="0">
                  <a:buNone/>
                </a:pP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482139" y="1289305"/>
                <a:ext cx="11039301" cy="5432170"/>
              </a:xfrm>
              <a:blipFill>
                <a:blip r:embed="rId2"/>
                <a:stretch>
                  <a:fillRect l="-55" r="-718" b="-337"/>
                </a:stretch>
              </a:blipFill>
            </p:spPr>
            <p:txBody>
              <a:bodyPr/>
              <a:lstStyle/>
              <a:p>
                <a:r>
                  <a:rPr lang="ru-RU">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41</a:t>
            </a:fld>
            <a:endParaRPr lang="en-US" dirty="0"/>
          </a:p>
        </p:txBody>
      </p:sp>
    </p:spTree>
    <p:extLst>
      <p:ext uri="{BB962C8B-B14F-4D97-AF65-F5344CB8AC3E}">
        <p14:creationId xmlns:p14="http://schemas.microsoft.com/office/powerpoint/2010/main" val="2444798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126671"/>
          </a:xfrm>
        </p:spPr>
        <p:txBody>
          <a:bodyPr>
            <a:normAutofit/>
          </a:bodyPr>
          <a:lstStyle/>
          <a:p>
            <a:pPr algn="ctr"/>
            <a:r>
              <a:rPr lang="en-US" dirty="0">
                <a:solidFill>
                  <a:schemeClr val="accent5">
                    <a:lumMod val="75000"/>
                  </a:schemeClr>
                </a:solidFill>
              </a:rPr>
              <a:t>Final’s practice. </a:t>
            </a: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482139" y="788276"/>
                <a:ext cx="11039301" cy="5933199"/>
              </a:xfrm>
            </p:spPr>
            <p:txBody>
              <a:bodyPr>
                <a:normAutofit/>
              </a:bodyPr>
              <a:lstStyle/>
              <a:p>
                <a:r>
                  <a:rPr lang="en-CA" dirty="0"/>
                  <a:t>(continued) Consider the following ARIMA equation</a:t>
                </a:r>
              </a:p>
              <a:p>
                <a:pPr marL="114300" indent="0">
                  <a:buNone/>
                </a:pPr>
                <a14:m>
                  <m:oMathPara xmlns:m="http://schemas.openxmlformats.org/officeDocument/2006/math">
                    <m:oMathParaPr>
                      <m:jc m:val="centerGroup"/>
                    </m:oMathParaPr>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sub>
                      </m:sSub>
                      <m:r>
                        <a:rPr lang="en-CA" i="1" dirty="0">
                          <a:latin typeface="Cambria Math" panose="02040503050406030204" pitchFamily="18" charset="0"/>
                        </a:rPr>
                        <m:t> =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r>
                        <a:rPr lang="en-CA" i="1" dirty="0">
                          <a:latin typeface="Cambria Math" panose="02040503050406030204" pitchFamily="18" charset="0"/>
                        </a:rPr>
                        <m:t>+ </m:t>
                      </m:r>
                      <m:sSub>
                        <m:sSubPr>
                          <m:ctrlPr>
                            <a:rPr lang="en-CA" i="1" dirty="0" err="1">
                              <a:latin typeface="Cambria Math" panose="02040503050406030204" pitchFamily="18" charset="0"/>
                            </a:rPr>
                          </m:ctrlPr>
                        </m:sSubPr>
                        <m:e>
                          <m:r>
                            <a:rPr lang="en-CA" i="1" dirty="0" err="1">
                              <a:latin typeface="Cambria Math" panose="02040503050406030204" pitchFamily="18" charset="0"/>
                            </a:rPr>
                            <m:t>𝑤</m:t>
                          </m:r>
                        </m:e>
                        <m:sub>
                          <m:r>
                            <a:rPr lang="en-CA" i="1" dirty="0" err="1">
                              <a:latin typeface="Cambria Math" panose="02040503050406030204" pitchFamily="18" charset="0"/>
                            </a:rPr>
                            <m:t>𝑡</m:t>
                          </m:r>
                        </m:sub>
                      </m:sSub>
                      <m:r>
                        <a:rPr lang="en-CA" i="1" dirty="0">
                          <a:latin typeface="Cambria Math" panose="02040503050406030204" pitchFamily="18" charset="0"/>
                        </a:rPr>
                        <m:t> −</m:t>
                      </m:r>
                      <m:f>
                        <m:fPr>
                          <m:ctrlPr>
                            <a:rPr lang="en-CA" i="1" dirty="0">
                              <a:latin typeface="Cambria Math" panose="02040503050406030204" pitchFamily="18" charset="0"/>
                            </a:rPr>
                          </m:ctrlPr>
                        </m:fPr>
                        <m:num>
                          <m:r>
                            <a:rPr lang="en-CA" i="1" dirty="0">
                              <a:latin typeface="Cambria Math" panose="02040503050406030204" pitchFamily="18" charset="0"/>
                            </a:rPr>
                            <m:t>1</m:t>
                          </m:r>
                        </m:num>
                        <m:den>
                          <m:r>
                            <a:rPr lang="en-CA" i="1" dirty="0">
                              <a:latin typeface="Cambria Math" panose="02040503050406030204" pitchFamily="18" charset="0"/>
                            </a:rPr>
                            <m:t>2</m:t>
                          </m:r>
                        </m:den>
                      </m:f>
                      <m:r>
                        <a:rPr lang="en-CA" i="1" dirty="0">
                          <a:latin typeface="Cambria Math" panose="02040503050406030204" pitchFamily="18" charset="0"/>
                        </a:rPr>
                        <m:t> </m:t>
                      </m:r>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𝑤</m:t>
                          </m:r>
                        </m:e>
                        <m:sub>
                          <m:r>
                            <a:rPr lang="en-CA" i="1" dirty="0" smtClean="0">
                              <a:latin typeface="Cambria Math" panose="02040503050406030204" pitchFamily="18" charset="0"/>
                            </a:rPr>
                            <m:t>𝑡</m:t>
                          </m:r>
                          <m:r>
                            <a:rPr lang="en-CA" i="1" dirty="0" smtClean="0">
                              <a:latin typeface="Cambria Math" panose="02040503050406030204" pitchFamily="18" charset="0"/>
                            </a:rPr>
                            <m:t>−1</m:t>
                          </m:r>
                        </m:sub>
                      </m:sSub>
                      <m:r>
                        <a:rPr lang="en-CA" i="1" dirty="0" smtClean="0">
                          <a:latin typeface="Cambria Math" panose="02040503050406030204" pitchFamily="18" charset="0"/>
                        </a:rPr>
                        <m:t>, </m:t>
                      </m:r>
                    </m:oMath>
                  </m:oMathPara>
                </a14:m>
                <a:endParaRPr lang="en-CA" dirty="0"/>
              </a:p>
              <a:p>
                <a:pPr marL="114300" indent="0">
                  <a:buNone/>
                </a:pPr>
                <a:r>
                  <a:rPr lang="en-CA" dirty="0"/>
                  <a:t>where w is white noise. </a:t>
                </a:r>
              </a:p>
              <a:p>
                <a:r>
                  <a:rPr lang="en-CA" dirty="0"/>
                  <a:t>Q7. We continued collecting the data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sub>
                    </m:sSub>
                  </m:oMath>
                </a14:m>
                <a:r>
                  <a:rPr lang="en-CA" dirty="0"/>
                  <a:t> and transforming it into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𝑦</m:t>
                        </m:r>
                      </m:e>
                      <m:sub>
                        <m:r>
                          <a:rPr lang="en-CA" i="1" dirty="0" smtClean="0">
                            <a:latin typeface="Cambria Math" panose="02040503050406030204" pitchFamily="18" charset="0"/>
                          </a:rPr>
                          <m:t>𝑡</m:t>
                        </m:r>
                      </m:sub>
                    </m:sSub>
                  </m:oMath>
                </a14:m>
                <a:r>
                  <a:rPr lang="en-CA" dirty="0"/>
                  <a:t>. </a:t>
                </a:r>
              </a:p>
              <a:p>
                <a:pPr marL="114300" indent="0">
                  <a:buNone/>
                </a:pPr>
                <a:r>
                  <a:rPr lang="en-CA" dirty="0"/>
                  <a:t>Match the two pictures below to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𝑥</m:t>
                        </m:r>
                      </m:e>
                      <m:sub>
                        <m:r>
                          <a:rPr lang="en-CA" i="1" dirty="0" smtClean="0">
                            <a:latin typeface="Cambria Math" panose="02040503050406030204" pitchFamily="18" charset="0"/>
                          </a:rPr>
                          <m:t>𝑡</m:t>
                        </m:r>
                      </m:sub>
                    </m:sSub>
                    <m:r>
                      <a:rPr lang="en-CA" i="1" dirty="0">
                        <a:latin typeface="Cambria Math" panose="02040503050406030204" pitchFamily="18" charset="0"/>
                      </a:rPr>
                      <m:t> </m:t>
                    </m:r>
                    <m:r>
                      <a:rPr lang="en-US" b="0" i="1" dirty="0" smtClean="0">
                        <a:latin typeface="Cambria Math" panose="02040503050406030204" pitchFamily="18" charset="0"/>
                      </a:rPr>
                      <m:t> </m:t>
                    </m:r>
                  </m:oMath>
                </a14:m>
                <a:r>
                  <a:rPr lang="en-CA" dirty="0"/>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𝑦</m:t>
                        </m:r>
                      </m:e>
                      <m:sub>
                        <m:r>
                          <a:rPr lang="en-US" b="0" i="1" dirty="0" smtClean="0">
                            <a:latin typeface="Cambria Math" panose="02040503050406030204" pitchFamily="18" charset="0"/>
                          </a:rPr>
                          <m:t>𝑡</m:t>
                        </m:r>
                      </m:sub>
                    </m:sSub>
                  </m:oMath>
                </a14:m>
                <a:r>
                  <a:rPr lang="en-CA" dirty="0"/>
                  <a:t>. </a:t>
                </a:r>
              </a:p>
              <a:p>
                <a:endParaRPr lang="x-none" dirty="0"/>
              </a:p>
              <a:p>
                <a:pPr marL="114300" indent="0">
                  <a:buNone/>
                </a:pPr>
                <a:endParaRPr lang="en-CA" dirty="0"/>
              </a:p>
              <a:p>
                <a:pPr marL="114300" indent="0">
                  <a:buNone/>
                </a:pPr>
                <a:endParaRPr lang="en-US" dirty="0">
                  <a:solidFill>
                    <a:srgbClr val="00B050"/>
                  </a:solidFill>
                </a:endParaRPr>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482139" y="788276"/>
                <a:ext cx="11039301" cy="5933199"/>
              </a:xfrm>
              <a:blipFill>
                <a:blip r:embed="rId3"/>
                <a:stretch>
                  <a:fillRect l="-55"/>
                </a:stretch>
              </a:blipFill>
            </p:spPr>
            <p:txBody>
              <a:bodyPr/>
              <a:lstStyle/>
              <a:p>
                <a:r>
                  <a:rPr lang="ru-RU">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42</a:t>
            </a:fld>
            <a:endParaRPr lang="en-US" dirty="0"/>
          </a:p>
        </p:txBody>
      </p:sp>
      <p:pic>
        <p:nvPicPr>
          <p:cNvPr id="3" name="Рисунок 2"/>
          <p:cNvPicPr>
            <a:picLocks noChangeAspect="1"/>
          </p:cNvPicPr>
          <p:nvPr/>
        </p:nvPicPr>
        <p:blipFill>
          <a:blip r:embed="rId4"/>
          <a:stretch>
            <a:fillRect/>
          </a:stretch>
        </p:blipFill>
        <p:spPr>
          <a:xfrm>
            <a:off x="1829750" y="3577260"/>
            <a:ext cx="7681643" cy="2860580"/>
          </a:xfrm>
          <a:prstGeom prst="rect">
            <a:avLst/>
          </a:prstGeom>
        </p:spPr>
      </p:pic>
    </p:spTree>
    <p:extLst>
      <p:ext uri="{BB962C8B-B14F-4D97-AF65-F5344CB8AC3E}">
        <p14:creationId xmlns:p14="http://schemas.microsoft.com/office/powerpoint/2010/main" val="383842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81327"/>
          </a:xfrm>
        </p:spPr>
        <p:txBody>
          <a:bodyPr/>
          <a:lstStyle/>
          <a:p>
            <a:r>
              <a:rPr lang="en-US" dirty="0"/>
              <a:t>Yule–Walker estimators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lnSpcReduction="10000"/>
              </a:bodyPr>
              <a:lstStyle/>
              <a:p>
                <a:pPr marL="114300" indent="0">
                  <a:buNone/>
                </a:pPr>
                <a:r>
                  <a:rPr lang="en-US" dirty="0"/>
                  <a:t>Using the method of moments, we replace  </a:t>
                </a:r>
                <a14:m>
                  <m:oMath xmlns:m="http://schemas.openxmlformats.org/officeDocument/2006/math">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oMath>
                </a14:m>
                <a:r>
                  <a:rPr lang="en-US" dirty="0"/>
                  <a:t> in Yule-Walker  equations and solve </a:t>
                </a:r>
              </a:p>
              <a:p>
                <a:pPr marL="11430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𝜙</m:t>
                          </m:r>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Γ</m:t>
                              </m:r>
                            </m:e>
                          </m:acc>
                        </m:e>
                        <m:sub>
                          <m:r>
                            <a:rPr lang="en-US" b="0" i="1" dirty="0" smtClean="0">
                              <a:latin typeface="Cambria Math" panose="02040503050406030204" pitchFamily="18" charset="0"/>
                            </a:rPr>
                            <m:t>𝑝</m:t>
                          </m:r>
                        </m:sub>
                        <m:sup>
                          <m:r>
                            <a:rPr lang="en-US" b="0" i="1" dirty="0" smtClean="0">
                              <a:latin typeface="Cambria Math" panose="02040503050406030204" pitchFamily="18" charset="0"/>
                            </a:rPr>
                            <m:t>−1</m:t>
                          </m:r>
                        </m:sup>
                      </m:sSubSup>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𝛾</m:t>
                              </m:r>
                            </m:e>
                          </m:acc>
                        </m:e>
                        <m:sub>
                          <m:r>
                            <a:rPr lang="en-US" b="0" i="1" dirty="0" smtClean="0">
                              <a:latin typeface="Cambria Math" panose="02040503050406030204" pitchFamily="18" charset="0"/>
                            </a:rPr>
                            <m:t>𝑝</m:t>
                          </m:r>
                        </m:sub>
                      </m:sSub>
                      <m:r>
                        <a:rPr lang="en-US" b="0"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e>
                        <m:sub>
                          <m:r>
                            <a:rPr lang="en-US" b="0" i="1" dirty="0" smtClean="0">
                              <a:latin typeface="Cambria Math" panose="02040503050406030204" pitchFamily="18" charset="0"/>
                            </a:rPr>
                            <m:t>𝑤</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𝛾</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𝛾</m:t>
                              </m:r>
                            </m:e>
                          </m:acc>
                        </m:e>
                        <m:sub>
                          <m:r>
                            <a:rPr lang="en-US" b="0" i="1" dirty="0" smtClean="0">
                              <a:latin typeface="Cambria Math" panose="02040503050406030204" pitchFamily="18" charset="0"/>
                            </a:rPr>
                            <m:t>𝑝</m:t>
                          </m:r>
                        </m:sub>
                        <m:sup>
                          <m:r>
                            <a:rPr lang="en-US" b="0" i="1" dirty="0" smtClean="0">
                              <a:latin typeface="Cambria Math" panose="02040503050406030204" pitchFamily="18" charset="0"/>
                            </a:rPr>
                            <m:t>′</m:t>
                          </m:r>
                        </m:sup>
                      </m:sSubSup>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Γ</m:t>
                              </m:r>
                            </m:e>
                          </m:acc>
                        </m:e>
                        <m:sub>
                          <m:r>
                            <a:rPr lang="en-US" b="0" i="1" dirty="0" smtClean="0">
                              <a:latin typeface="Cambria Math" panose="02040503050406030204" pitchFamily="18" charset="0"/>
                            </a:rPr>
                            <m:t>𝑝</m:t>
                          </m:r>
                        </m:sub>
                        <m:sup>
                          <m:r>
                            <a:rPr lang="en-US" b="0" i="1" dirty="0" smtClean="0">
                              <a:latin typeface="Cambria Math" panose="02040503050406030204" pitchFamily="18" charset="0"/>
                            </a:rPr>
                            <m:t>−1</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𝛾</m:t>
                              </m:r>
                            </m:e>
                          </m:acc>
                        </m:e>
                        <m:sub>
                          <m:r>
                            <a:rPr lang="en-US" b="0" i="1" dirty="0" smtClean="0">
                              <a:latin typeface="Cambria Math" panose="02040503050406030204" pitchFamily="18" charset="0"/>
                            </a:rPr>
                            <m:t>𝑝</m:t>
                          </m:r>
                        </m:sub>
                      </m:sSub>
                      <m:r>
                        <a:rPr lang="en-US" b="0" i="1" dirty="0" smtClean="0">
                          <a:latin typeface="Cambria Math" panose="02040503050406030204" pitchFamily="18" charset="0"/>
                        </a:rPr>
                        <m:t>. </m:t>
                      </m:r>
                    </m:oMath>
                  </m:oMathPara>
                </a14:m>
                <a:endParaRPr lang="en-US" b="0" dirty="0"/>
              </a:p>
              <a:p>
                <a:pPr marL="114300" indent="0">
                  <a:buNone/>
                </a:pPr>
                <a:br>
                  <a:rPr lang="en-US" dirty="0"/>
                </a:br>
                <a:r>
                  <a:rPr lang="en-US" dirty="0"/>
                  <a:t>These estimators are typically called the </a:t>
                </a:r>
                <a:r>
                  <a:rPr lang="en-US" i="1" dirty="0">
                    <a:solidFill>
                      <a:srgbClr val="002060"/>
                    </a:solidFill>
                  </a:rPr>
                  <a:t>Yule–Walker estimators</a:t>
                </a:r>
                <a:r>
                  <a:rPr lang="en-US" dirty="0">
                    <a:solidFill>
                      <a:srgbClr val="002060"/>
                    </a:solidFill>
                  </a:rPr>
                  <a:t>. </a:t>
                </a:r>
                <a:endParaRPr lang="ru-RU" dirty="0">
                  <a:solidFill>
                    <a:srgbClr val="002060"/>
                  </a:solidFill>
                </a:endParaRPr>
              </a:p>
              <a:p>
                <a:pPr marL="114300" indent="0">
                  <a:buNone/>
                </a:pPr>
                <a:r>
                  <a:rPr lang="en-US" dirty="0">
                    <a:solidFill>
                      <a:schemeClr val="tx1"/>
                    </a:solidFill>
                  </a:rPr>
                  <a:t>By factoring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𝛾</m:t>
                        </m:r>
                      </m:e>
                    </m:acc>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0</m:t>
                        </m:r>
                      </m:e>
                    </m:d>
                    <m:r>
                      <a:rPr lang="en-US" b="0" i="0" dirty="0" smtClean="0">
                        <a:solidFill>
                          <a:schemeClr val="tx1"/>
                        </a:solidFill>
                        <a:latin typeface="Cambria Math" panose="02040503050406030204" pitchFamily="18" charset="0"/>
                      </a:rPr>
                      <m:t> </m:t>
                    </m:r>
                  </m:oMath>
                </a14:m>
                <a:r>
                  <a:rPr lang="en-US" dirty="0"/>
                  <a:t> we can write the Yule-Walker estimates as</a:t>
                </a:r>
              </a:p>
              <a:p>
                <a:pPr marL="114300" indent="0">
                  <a:buNone/>
                </a:pPr>
                <a:endParaRPr lang="en-US" dirty="0"/>
              </a:p>
              <a:p>
                <a:pPr marL="11430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𝜙</m:t>
                          </m:r>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𝑅</m:t>
                          </m:r>
                        </m:e>
                        <m:sub>
                          <m:r>
                            <a:rPr lang="en-US" b="0" i="1" dirty="0" smtClean="0">
                              <a:latin typeface="Cambria Math" panose="02040503050406030204" pitchFamily="18" charset="0"/>
                            </a:rPr>
                            <m:t>𝑝</m:t>
                          </m:r>
                        </m:sub>
                        <m:sup>
                          <m:r>
                            <a:rPr lang="en-US" b="0" i="1" dirty="0" smtClean="0">
                              <a:latin typeface="Cambria Math" panose="02040503050406030204" pitchFamily="18" charset="0"/>
                            </a:rPr>
                            <m:t>−1</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𝜌</m:t>
                              </m:r>
                            </m:e>
                          </m:acc>
                        </m:e>
                        <m:sub>
                          <m:r>
                            <a:rPr lang="en-US" b="0" i="1" dirty="0" smtClean="0">
                              <a:latin typeface="Cambria Math" panose="02040503050406030204" pitchFamily="18" charset="0"/>
                            </a:rPr>
                            <m:t>𝑝</m:t>
                          </m:r>
                        </m:sub>
                      </m:sSub>
                      <m:r>
                        <a:rPr lang="en-US" b="0"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e>
                        <m:sub>
                          <m:r>
                            <a:rPr lang="en-US" b="0" i="1" dirty="0" smtClean="0">
                              <a:latin typeface="Cambria Math" panose="02040503050406030204" pitchFamily="18" charset="0"/>
                            </a:rPr>
                            <m:t>𝑤</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𝛾</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𝜌</m:t>
                                  </m:r>
                                </m:e>
                              </m:acc>
                            </m:e>
                            <m:sub>
                              <m:r>
                                <a:rPr lang="en-US" b="0" i="1" dirty="0" smtClean="0">
                                  <a:latin typeface="Cambria Math" panose="02040503050406030204" pitchFamily="18" charset="0"/>
                                </a:rPr>
                                <m:t>𝑝</m:t>
                              </m:r>
                            </m:sub>
                            <m:sup>
                              <m:r>
                                <a:rPr lang="en-US" b="0" i="1" dirty="0" smtClean="0">
                                  <a:latin typeface="Cambria Math" panose="02040503050406030204" pitchFamily="18" charset="0"/>
                                </a:rPr>
                                <m:t>′</m:t>
                              </m:r>
                            </m:sup>
                          </m:sSubSup>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𝑅</m:t>
                                  </m:r>
                                </m:e>
                              </m:acc>
                            </m:e>
                            <m:sub>
                              <m:r>
                                <a:rPr lang="en-US" b="0" i="1" dirty="0" smtClean="0">
                                  <a:latin typeface="Cambria Math" panose="02040503050406030204" pitchFamily="18" charset="0"/>
                                </a:rPr>
                                <m:t>𝑝</m:t>
                              </m:r>
                            </m:sub>
                            <m:sup>
                              <m:r>
                                <a:rPr lang="en-US" b="0" i="1" dirty="0" smtClean="0">
                                  <a:latin typeface="Cambria Math" panose="02040503050406030204" pitchFamily="18" charset="0"/>
                                </a:rPr>
                                <m:t>−1</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𝜌</m:t>
                                  </m:r>
                                </m:e>
                              </m:acc>
                            </m:e>
                            <m:sub>
                              <m:r>
                                <a:rPr lang="en-US" b="0" i="1" dirty="0" smtClean="0">
                                  <a:latin typeface="Cambria Math" panose="02040503050406030204" pitchFamily="18" charset="0"/>
                                </a:rPr>
                                <m:t>𝑝</m:t>
                              </m:r>
                            </m:sub>
                          </m:sSub>
                        </m:e>
                      </m:d>
                      <m:r>
                        <a:rPr lang="en-US" b="0" i="1" dirty="0" smtClean="0">
                          <a:latin typeface="Cambria Math" panose="02040503050406030204" pitchFamily="18" charset="0"/>
                        </a:rPr>
                        <m:t>,</m:t>
                      </m:r>
                    </m:oMath>
                  </m:oMathPara>
                </a14:m>
                <a:endParaRPr lang="en-US" b="0" dirty="0"/>
              </a:p>
              <a:p>
                <a:pPr marL="114300" indent="0">
                  <a:buNone/>
                </a:pPr>
                <a:endParaRPr lang="en-US" b="0" dirty="0"/>
              </a:p>
              <a:p>
                <a:pPr marL="114300" indent="0">
                  <a:buNone/>
                </a:pPr>
                <a:r>
                  <a:rPr lang="en-US" dirty="0"/>
                  <a:t>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e>
                      <m:sub>
                        <m:r>
                          <a:rPr lang="en-US" b="0" i="1" dirty="0" smtClean="0">
                            <a:latin typeface="Cambria Math" panose="02040503050406030204" pitchFamily="18" charset="0"/>
                          </a:rPr>
                          <m:t>𝑝</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𝜌</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𝑗</m:t>
                                </m:r>
                              </m:e>
                            </m:d>
                          </m:e>
                        </m:d>
                      </m:e>
                      <m:sub>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up>
                        <m:r>
                          <a:rPr lang="en-US" b="0" i="1" dirty="0" smtClean="0">
                            <a:latin typeface="Cambria Math" panose="02040503050406030204" pitchFamily="18" charset="0"/>
                          </a:rPr>
                          <m:t>𝑝</m:t>
                        </m:r>
                      </m:sup>
                    </m:sSubSup>
                  </m:oMath>
                </a14:m>
                <a:r>
                  <a:rPr lang="en-US" dirty="0"/>
                  <a:t> is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t> matrix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𝜌</m:t>
                            </m:r>
                          </m:e>
                        </m:acc>
                      </m:e>
                      <m:sub>
                        <m:r>
                          <a:rPr lang="en-US" b="0" i="1" dirty="0" smtClean="0">
                            <a:latin typeface="Cambria Math" panose="02040503050406030204" pitchFamily="18" charset="0"/>
                          </a:rPr>
                          <m:t>𝑝</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𝜌</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r>
                      <a:rPr lang="en-US" b="0" i="1" dirty="0" smtClean="0">
                        <a:latin typeface="Cambria Math" panose="02040503050406030204" pitchFamily="18" charset="0"/>
                      </a:rPr>
                      <m:t>, …,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𝜌</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𝑝</m:t>
                        </m:r>
                      </m:e>
                    </m:d>
                    <m:r>
                      <a:rPr lang="en-US" b="0" i="1" dirty="0" smtClean="0">
                        <a:latin typeface="Cambria Math" panose="02040503050406030204" pitchFamily="18" charset="0"/>
                      </a:rPr>
                      <m:t>)′</m:t>
                    </m:r>
                  </m:oMath>
                </a14:m>
                <a:r>
                  <a:rPr lang="en-US" dirty="0"/>
                  <a:t> is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m:t>
                    </m:r>
                  </m:oMath>
                </a14:m>
                <a:r>
                  <a:rPr lang="en-US" dirty="0"/>
                  <a:t> vector.</a:t>
                </a:r>
                <a:br>
                  <a:rPr lang="en-US" dirty="0"/>
                </a:br>
                <a:endParaRPr lang="en-US" dirty="0"/>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t="-224" r="-1698"/>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extLst>
      <p:ext uri="{BB962C8B-B14F-4D97-AF65-F5344CB8AC3E}">
        <p14:creationId xmlns:p14="http://schemas.microsoft.com/office/powerpoint/2010/main" val="235759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Property 3.8 Large Sample Results for Yule–Walker Estimators</a:t>
            </a:r>
            <a:r>
              <a:rPr lang="en-US" dirty="0"/>
              <a:t>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b="1" dirty="0"/>
                  <a:t>Property 3.8. </a:t>
                </a:r>
              </a:p>
              <a:p>
                <a:pPr marL="114300" indent="0">
                  <a:buNone/>
                </a:pPr>
                <a:r>
                  <a:rPr lang="en-US" dirty="0"/>
                  <a:t>The asymptotic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behavior of the Yule–Walker estimators in the case of causal AR(p) processes is as follows: </a:t>
                </a:r>
              </a:p>
              <a:p>
                <a:pPr marL="11430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r>
                        <a:rPr lang="en-US" b="0" i="1" smtClean="0">
                          <a:latin typeface="Cambria Math" panose="02040503050406030204" pitchFamily="18" charset="0"/>
                        </a:rPr>
                        <m:t> </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𝜙</m:t>
                              </m:r>
                            </m:e>
                          </m:acc>
                          <m:r>
                            <a:rPr lang="en-US" b="0" i="1" smtClean="0">
                              <a:latin typeface="Cambria Math" panose="02040503050406030204" pitchFamily="18" charset="0"/>
                            </a:rPr>
                            <m:t>−</m:t>
                          </m:r>
                          <m:r>
                            <a:rPr lang="en-US" b="0" i="1" smtClean="0">
                              <a:latin typeface="Cambria Math" panose="02040503050406030204" pitchFamily="18" charset="0"/>
                            </a:rPr>
                            <m:t>𝜙</m:t>
                          </m:r>
                        </m:e>
                      </m:d>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𝑤</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Γ</m:t>
                              </m:r>
                            </m:e>
                            <m:sub>
                              <m:r>
                                <a:rPr lang="en-US" b="0" i="1" smtClean="0">
                                  <a:latin typeface="Cambria Math" panose="02040503050406030204" pitchFamily="18" charset="0"/>
                                </a:rPr>
                                <m:t>𝑝</m:t>
                              </m:r>
                            </m:sub>
                            <m:sup>
                              <m:r>
                                <a:rPr lang="en-US" b="0" i="1" smtClean="0">
                                  <a:latin typeface="Cambria Math" panose="02040503050406030204" pitchFamily="18" charset="0"/>
                                </a:rPr>
                                <m:t>−1</m:t>
                              </m:r>
                            </m:sup>
                          </m:sSubSup>
                        </m:e>
                      </m:d>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𝑤</m:t>
                          </m:r>
                        </m:sub>
                        <m:sup>
                          <m:r>
                            <a:rPr lang="en-US" b="0" i="1" smtClean="0">
                              <a:latin typeface="Cambria Math" panose="02040503050406030204" pitchFamily="18" charset="0"/>
                            </a:rPr>
                            <m:t>2</m:t>
                          </m:r>
                        </m:sup>
                      </m:sSubSup>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𝑃</m:t>
                          </m:r>
                        </m:e>
                      </m:groupChr>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𝑤</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m:oMathPara>
                </a14:m>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The Durbin–Levinson algorithm, can be used to calculate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𝜙</m:t>
                        </m:r>
                      </m:e>
                    </m:acc>
                  </m:oMath>
                </a14:m>
                <a:r>
                  <a:rPr lang="en-US" dirty="0"/>
                  <a:t> without inverting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Γ</m:t>
                            </m:r>
                          </m:e>
                        </m:acc>
                      </m:e>
                      <m:sub>
                        <m:r>
                          <a:rPr lang="en-US" b="1" i="1" dirty="0" smtClean="0">
                            <a:latin typeface="Cambria Math" panose="02040503050406030204" pitchFamily="18" charset="0"/>
                          </a:rPr>
                          <m:t>𝒑</m:t>
                        </m:r>
                      </m:sub>
                    </m:sSub>
                  </m:oMath>
                </a14:m>
                <a:r>
                  <a:rPr lang="en-US" dirty="0"/>
                  <a:t> or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e>
                      <m:sub>
                        <m:r>
                          <a:rPr lang="en-US" b="1" i="1" dirty="0" smtClean="0">
                            <a:latin typeface="Cambria Math" panose="02040503050406030204" pitchFamily="18" charset="0"/>
                          </a:rPr>
                          <m:t>𝒑</m:t>
                        </m:r>
                      </m:sub>
                    </m:sSub>
                  </m:oMath>
                </a14:m>
                <a:r>
                  <a:rPr lang="en-US" dirty="0"/>
                  <a:t>, by replacing </a:t>
                </a:r>
                <a14:m>
                  <m:oMath xmlns:m="http://schemas.openxmlformats.org/officeDocument/2006/math">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oMath>
                </a14:m>
                <a:r>
                  <a:rPr lang="en-US" dirty="0"/>
                  <a:t> by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d>
                      <m:dPr>
                        <m:ctrlPr>
                          <a:rPr lang="en-US" i="1" dirty="0" smtClean="0">
                            <a:latin typeface="Cambria Math" panose="02040503050406030204" pitchFamily="18" charset="0"/>
                          </a:rPr>
                        </m:ctrlPr>
                      </m:dPr>
                      <m:e>
                        <m:r>
                          <a:rPr lang="en-US" b="0" i="1" dirty="0" smtClean="0">
                            <a:latin typeface="Cambria Math" panose="02040503050406030204" pitchFamily="18" charset="0"/>
                          </a:rPr>
                          <m:t>h</m:t>
                        </m:r>
                      </m:e>
                    </m:d>
                  </m:oMath>
                </a14:m>
                <a:r>
                  <a:rPr lang="en-US" dirty="0"/>
                  <a:t> in the algorithm. </a:t>
                </a:r>
                <a:br>
                  <a:rPr lang="en-US" dirty="0"/>
                </a:br>
                <a:br>
                  <a:rPr lang="en-US" dirty="0"/>
                </a:br>
                <a:endParaRPr lang="en-US" dirty="0"/>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241802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Property 3.9 Large Sample Distribution of the PACF</a:t>
            </a:r>
            <a:r>
              <a:rPr lang="en-US" dirty="0"/>
              <a:t> </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b="1" dirty="0"/>
                  <a:t>Property 3.9. </a:t>
                </a:r>
              </a:p>
              <a:p>
                <a:pPr marL="114300" indent="0">
                  <a:buNone/>
                </a:pPr>
                <a:r>
                  <a:rPr lang="en-US" dirty="0"/>
                  <a:t>For a causal AR(p) process, asymptotically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br>
                  <a:rPr lang="en-US" dirty="0"/>
                </a:b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𝜙</m:t>
                              </m:r>
                            </m:e>
                          </m:acc>
                        </m:e>
                        <m:sub>
                          <m:r>
                            <a:rPr lang="en-US" b="0" i="1" smtClean="0">
                              <a:latin typeface="Cambria Math" panose="02040503050406030204" pitchFamily="18" charset="0"/>
                            </a:rPr>
                            <m:t>hh</m:t>
                          </m:r>
                        </m:sub>
                      </m:sSub>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&gt;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br>
                  <a:rPr lang="en-US" dirty="0"/>
                </a:br>
                <a:endParaRPr lang="en-US" dirty="0"/>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extLst>
      <p:ext uri="{BB962C8B-B14F-4D97-AF65-F5344CB8AC3E}">
        <p14:creationId xmlns:p14="http://schemas.microsoft.com/office/powerpoint/2010/main" val="93834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Example 3.27 Yule–Walker Estimation for an AR(2) Process</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b="1" u="sng" dirty="0">
                    <a:latin typeface="Cambria Math" panose="02040503050406030204" pitchFamily="18" charset="0"/>
                  </a:rPr>
                  <a:t>Example 3.27</a:t>
                </a:r>
              </a:p>
              <a:p>
                <a:pPr marL="114300" indent="0">
                  <a:buNone/>
                </a:pPr>
                <a:r>
                  <a:rPr lang="en-US" dirty="0">
                    <a:latin typeface="Cambria Math" panose="02040503050406030204" pitchFamily="18" charset="0"/>
                  </a:rPr>
                  <a:t>The data shown in Figure 3.4 were n = 144 simulated observations from the AR(2) model</a:t>
                </a:r>
              </a:p>
              <a:p>
                <a:pPr marL="11430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=1.5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−0.75 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m:oMathPara>
                </a14:m>
                <a:endParaRPr lang="en-US" dirty="0"/>
              </a:p>
              <a:p>
                <a:pPr marL="11430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𝑖𝑖𝑑</m:t>
                    </m:r>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endParaRPr lang="en-US" dirty="0"/>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3" name="Рисунок 2">
            <a:extLst>
              <a:ext uri="{FF2B5EF4-FFF2-40B4-BE49-F238E27FC236}">
                <a16:creationId xmlns:a16="http://schemas.microsoft.com/office/drawing/2014/main" id="{EE1F21C0-95DE-4646-81AB-4A82CEF2C0AF}"/>
              </a:ext>
            </a:extLst>
          </p:cNvPr>
          <p:cNvPicPr>
            <a:picLocks noChangeAspect="1"/>
          </p:cNvPicPr>
          <p:nvPr/>
        </p:nvPicPr>
        <p:blipFill>
          <a:blip r:embed="rId3"/>
          <a:stretch>
            <a:fillRect/>
          </a:stretch>
        </p:blipFill>
        <p:spPr>
          <a:xfrm>
            <a:off x="2676745" y="3429000"/>
            <a:ext cx="7549074" cy="3135086"/>
          </a:xfrm>
          <a:prstGeom prst="rect">
            <a:avLst/>
          </a:prstGeom>
        </p:spPr>
      </p:pic>
    </p:spTree>
    <p:extLst>
      <p:ext uri="{BB962C8B-B14F-4D97-AF65-F5344CB8AC3E}">
        <p14:creationId xmlns:p14="http://schemas.microsoft.com/office/powerpoint/2010/main" val="362546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668379"/>
          </a:xfrm>
        </p:spPr>
        <p:txBody>
          <a:bodyPr>
            <a:normAutofit fontScale="90000"/>
          </a:bodyPr>
          <a:lstStyle/>
          <a:p>
            <a:r>
              <a:rPr lang="en-US" b="1" dirty="0"/>
              <a:t>Example 3.27 Yule–Walker Estimation for an AR(2) Process (continued)</a:t>
            </a:r>
            <a:br>
              <a:rPr lang="en-US" dirty="0"/>
            </a:br>
            <a:endParaRPr lang="ru-RU" dirty="0"/>
          </a:p>
        </p:txBody>
      </p:sp>
      <mc:AlternateContent xmlns:mc="http://schemas.openxmlformats.org/markup-compatibility/2006" xmlns:a14="http://schemas.microsoft.com/office/drawing/2010/main">
        <mc:Choice Requires="a14">
          <p:sp>
            <p:nvSpPr>
              <p:cNvPr id="4" name="Текст 3"/>
              <p:cNvSpPr>
                <a:spLocks noGrp="1"/>
              </p:cNvSpPr>
              <p:nvPr>
                <p:ph type="body" idx="2"/>
              </p:nvPr>
            </p:nvSpPr>
            <p:spPr>
              <a:xfrm>
                <a:off x="758758" y="1126671"/>
                <a:ext cx="11128442" cy="5437415"/>
              </a:xfrm>
            </p:spPr>
            <p:txBody>
              <a:bodyPr>
                <a:normAutofit/>
              </a:bodyPr>
              <a:lstStyle/>
              <a:p>
                <a:pPr marL="114300" indent="0">
                  <a:buNone/>
                </a:pPr>
                <a:r>
                  <a:rPr lang="en-US" dirty="0">
                    <a:latin typeface="Cambria Math" panose="02040503050406030204" pitchFamily="18" charset="0"/>
                  </a:rPr>
                  <a:t>For these data,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=8.902,  </m:t>
                    </m:r>
                  </m:oMath>
                </a14:m>
                <a:r>
                  <a:rPr lang="en-US" dirty="0"/>
                  <a: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𝜌</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r>
                      <a:rPr lang="en-US" b="0" i="1" dirty="0" smtClean="0">
                        <a:latin typeface="Cambria Math" panose="02040503050406030204" pitchFamily="18" charset="0"/>
                      </a:rPr>
                      <m:t>=0.849, </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𝜌</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2</m:t>
                        </m:r>
                      </m:e>
                    </m:d>
                    <m:r>
                      <a:rPr lang="en-US" b="0" i="1" dirty="0" smtClean="0">
                        <a:latin typeface="Cambria Math" panose="02040503050406030204" pitchFamily="18" charset="0"/>
                      </a:rPr>
                      <m:t>=0.519.</m:t>
                    </m:r>
                  </m:oMath>
                </a14:m>
                <a:endParaRPr lang="en-US" b="0" dirty="0"/>
              </a:p>
              <a:p>
                <a:pPr marL="114300" indent="0">
                  <a:buNone/>
                </a:pPr>
                <a:r>
                  <a:rPr lang="en-US" dirty="0"/>
                  <a:t>Thus, </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and </a:t>
                </a:r>
              </a:p>
              <a:p>
                <a:pPr marL="114300" indent="0">
                  <a:buNone/>
                </a:pPr>
                <a:endParaRPr lang="en-US" dirty="0"/>
              </a:p>
            </p:txBody>
          </p:sp>
        </mc:Choice>
        <mc:Fallback xmlns="">
          <p:sp>
            <p:nvSpPr>
              <p:cNvPr id="4" name="Текст 3"/>
              <p:cNvSpPr>
                <a:spLocks noGrp="1" noRot="1" noChangeAspect="1" noMove="1" noResize="1" noEditPoints="1" noAdjustHandles="1" noChangeArrowheads="1" noChangeShapeType="1" noTextEdit="1"/>
              </p:cNvSpPr>
              <p:nvPr>
                <p:ph type="body" idx="2"/>
              </p:nvPr>
            </p:nvSpPr>
            <p:spPr>
              <a:xfrm>
                <a:off x="758758" y="1126671"/>
                <a:ext cx="11128442" cy="5437415"/>
              </a:xfrm>
              <a:blipFill>
                <a:blip r:embed="rId2"/>
                <a:stretch>
                  <a:fillRect l="-55"/>
                </a:stretch>
              </a:blipFill>
            </p:spPr>
            <p:txBody>
              <a:bodyPr/>
              <a:lstStyle/>
              <a:p>
                <a:r>
                  <a:rPr lang="ru-UA">
                    <a:noFill/>
                  </a:rPr>
                  <a:t> </a:t>
                </a:r>
              </a:p>
            </p:txBody>
          </p:sp>
        </mc:Fallback>
      </mc:AlternateContent>
      <p:sp>
        <p:nvSpPr>
          <p:cNvPr id="7" name="Номер слайда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5" name="Рисунок 4">
            <a:extLst>
              <a:ext uri="{FF2B5EF4-FFF2-40B4-BE49-F238E27FC236}">
                <a16:creationId xmlns:a16="http://schemas.microsoft.com/office/drawing/2014/main" id="{3DF39B92-1411-40CD-8184-02E55052544E}"/>
              </a:ext>
            </a:extLst>
          </p:cNvPr>
          <p:cNvPicPr>
            <a:picLocks noChangeAspect="1"/>
          </p:cNvPicPr>
          <p:nvPr/>
        </p:nvPicPr>
        <p:blipFill>
          <a:blip r:embed="rId3"/>
          <a:stretch>
            <a:fillRect/>
          </a:stretch>
        </p:blipFill>
        <p:spPr>
          <a:xfrm>
            <a:off x="1913377" y="2176359"/>
            <a:ext cx="7063123" cy="1293249"/>
          </a:xfrm>
          <a:prstGeom prst="rect">
            <a:avLst/>
          </a:prstGeom>
        </p:spPr>
      </p:pic>
      <p:pic>
        <p:nvPicPr>
          <p:cNvPr id="6" name="Рисунок 5">
            <a:extLst>
              <a:ext uri="{FF2B5EF4-FFF2-40B4-BE49-F238E27FC236}">
                <a16:creationId xmlns:a16="http://schemas.microsoft.com/office/drawing/2014/main" id="{B5E3BC3B-3794-46A5-B956-7038157B25DB}"/>
              </a:ext>
            </a:extLst>
          </p:cNvPr>
          <p:cNvPicPr>
            <a:picLocks noChangeAspect="1"/>
          </p:cNvPicPr>
          <p:nvPr/>
        </p:nvPicPr>
        <p:blipFill>
          <a:blip r:embed="rId4"/>
          <a:stretch>
            <a:fillRect/>
          </a:stretch>
        </p:blipFill>
        <p:spPr>
          <a:xfrm>
            <a:off x="1913377" y="3714199"/>
            <a:ext cx="6757408" cy="840922"/>
          </a:xfrm>
          <a:prstGeom prst="rect">
            <a:avLst/>
          </a:prstGeom>
        </p:spPr>
      </p:pic>
    </p:spTree>
    <p:extLst>
      <p:ext uri="{BB962C8B-B14F-4D97-AF65-F5344CB8AC3E}">
        <p14:creationId xmlns:p14="http://schemas.microsoft.com/office/powerpoint/2010/main" val="30344090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12555</TotalTime>
  <Words>3752</Words>
  <Application>Microsoft Office PowerPoint</Application>
  <PresentationFormat>Widescreen</PresentationFormat>
  <Paragraphs>341</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 Math</vt:lpstr>
      <vt:lpstr>Consolas</vt:lpstr>
      <vt:lpstr>Times New Roman</vt:lpstr>
      <vt:lpstr>VAG Rounded Std</vt:lpstr>
      <vt:lpstr>Office Theme</vt:lpstr>
      <vt:lpstr>`</vt:lpstr>
      <vt:lpstr>Chapter 3 ARIMA Models</vt:lpstr>
      <vt:lpstr>State of problem </vt:lpstr>
      <vt:lpstr>Method of moments</vt:lpstr>
      <vt:lpstr>Yule–Walker estimators  </vt:lpstr>
      <vt:lpstr>Property 3.8 Large Sample Results for Yule–Walker Estimators  </vt:lpstr>
      <vt:lpstr>Property 3.9 Large Sample Distribution of the PACF  </vt:lpstr>
      <vt:lpstr>Example 3.27 Yule–Walker Estimation for an AR(2) Process </vt:lpstr>
      <vt:lpstr>Example 3.27 Yule–Walker Estimation for an AR(2) Process (continued) </vt:lpstr>
      <vt:lpstr>Example 3.28 Yule–Walker Estimation of the Recruitment Series </vt:lpstr>
      <vt:lpstr>Example 3.29 Method of Moments Estimation for an MA(1) </vt:lpstr>
      <vt:lpstr>Example 3.29 Method of Moments Estimation for an MA(1) (continued) </vt:lpstr>
      <vt:lpstr>Final’s practice. Estimation </vt:lpstr>
      <vt:lpstr>Final’s practice. Estimation. R</vt:lpstr>
      <vt:lpstr>Final’s practice. Estimation. R</vt:lpstr>
      <vt:lpstr>Final’s practice. Estimation. R</vt:lpstr>
      <vt:lpstr>Chapter 3 ARIMA Models</vt:lpstr>
      <vt:lpstr>Motivation </vt:lpstr>
      <vt:lpstr>Definition of ARIMA (p,d,q) </vt:lpstr>
      <vt:lpstr>Example 3.37 Random Walk with Drift   </vt:lpstr>
      <vt:lpstr>Example 3.37 Random Walk with Drift (continued) </vt:lpstr>
      <vt:lpstr>Example 3.38 IMA(1,1) and EWMA  </vt:lpstr>
      <vt:lpstr>Example 3.38 IMA(1,1) and EWMA(continued)  </vt:lpstr>
      <vt:lpstr>Example 3.38 IMA(1,1) and EWMA(continued)  </vt:lpstr>
      <vt:lpstr>Chapter 3 ARIMA Models</vt:lpstr>
      <vt:lpstr>Basic steps to fitting ARIMA models </vt:lpstr>
      <vt:lpstr>Example 3.39 Analysis of GNP Data  </vt:lpstr>
      <vt:lpstr>Example 3.39 Analysis of GNP Data(continued) </vt:lpstr>
      <vt:lpstr>Example 3.39 Analysis of GNP Data(continued) </vt:lpstr>
      <vt:lpstr>Example 3.39 Analysis of GNP Data(continued) </vt:lpstr>
      <vt:lpstr>Example 3.39 Analysis of GNP Data(continued) </vt:lpstr>
      <vt:lpstr>Diagnostics  </vt:lpstr>
      <vt:lpstr>Diagnostics  </vt:lpstr>
      <vt:lpstr>Ljung–Box–Pierce Q-statistic  </vt:lpstr>
      <vt:lpstr>Example 3.40 Diagnostics for GNP Growth Rate </vt:lpstr>
      <vt:lpstr>Example 3.40 Diagnostics for GNP Growth Rate </vt:lpstr>
      <vt:lpstr>Example 3.40 Diagnostics for GNP Growth Rate </vt:lpstr>
      <vt:lpstr>Final’s practice. Textbook problems </vt:lpstr>
      <vt:lpstr>Final’s practice. </vt:lpstr>
      <vt:lpstr>Final’s practice. </vt:lpstr>
      <vt:lpstr>Final’s practice. </vt:lpstr>
      <vt:lpstr>Final’s practice.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Assa</dc:creator>
  <cp:lastModifiedBy>boris garbuzov</cp:lastModifiedBy>
  <cp:revision>596</cp:revision>
  <dcterms:created xsi:type="dcterms:W3CDTF">2020-07-29T06:49:03Z</dcterms:created>
  <dcterms:modified xsi:type="dcterms:W3CDTF">2020-12-06T17:08:33Z</dcterms:modified>
</cp:coreProperties>
</file>