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ink/ink58.xml" ContentType="application/inkml+xml"/>
  <Override PartName="/ppt/ink/ink153.xml" ContentType="application/inkml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ink/ink47.xml" ContentType="application/inkml+xml"/>
  <Override PartName="/ppt/ink/ink94.xml" ContentType="application/inkml+xml"/>
  <Override PartName="/ppt/ink/ink142.xml" ContentType="application/inkml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ink/ink25.xml" ContentType="application/inkml+xml"/>
  <Override PartName="/ppt/ink/ink36.xml" ContentType="application/inkml+xml"/>
  <Override PartName="/ppt/ink/ink72.xml" ContentType="application/inkml+xml"/>
  <Override PartName="/ppt/ink/ink120.xml" ContentType="application/inkml+xml"/>
  <Override PartName="/ppt/ink/ink131.xml" ContentType="application/inkml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ink/ink14.xml" ContentType="application/inkml+xml"/>
  <Override PartName="/ppt/ink/ink61.xml" ContentType="application/inkml+xml"/>
  <Override PartName="/ppt/tableStyles.xml" ContentType="application/vnd.openxmlformats-officedocument.presentationml.tableStyles+xml"/>
  <Override PartName="/ppt/ink/ink2.xml" ContentType="application/inkml+xml"/>
  <Override PartName="/ppt/ink/ink50.xml" ContentType="application/inkml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ink/ink147.xml" ContentType="application/inkml+xml"/>
  <Override PartName="/ppt/ink/ink158.xml" ContentType="application/inkml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ink/ink99.xml" ContentType="application/inkml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ink/ink19.xml" ContentType="application/inkml+xml"/>
  <Override PartName="/ppt/ink/ink66.xml" ContentType="application/inkml+xml"/>
  <Override PartName="/ppt/ink/ink161.xml" ContentType="application/inkml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ink/ink7.xml" ContentType="application/inkml+xml"/>
  <Override PartName="/ppt/ink/ink44.xml" ContentType="application/inkml+xml"/>
  <Override PartName="/ppt/ink/ink55.xml" ContentType="application/inkml+xml"/>
  <Override PartName="/ppt/ink/ink103.xml" ContentType="application/inkml+xml"/>
  <Override PartName="/ppt/ink/ink150.xml" ContentType="application/inkml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ink/ink33.xml" ContentType="application/inkml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ink/ink22.xml" ContentType="application/inkml+xml"/>
  <Override PartName="/ppt/ink/ink11.xml" ContentType="application/inkml+xml"/>
  <Override PartName="/ppt/slides/slide108.xml" ContentType="application/vnd.openxmlformats-officedocument.presentationml.slide+xml"/>
  <Override PartName="/ppt/ink/ink119.xml" ContentType="application/inkml+xml"/>
  <Override PartName="/ppt/ink/ink166.xml" ContentType="application/inkml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ink/ink155.xml" ContentType="application/inkml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ink/ink49.xml" ContentType="application/inkml+xml"/>
  <Override PartName="/ppt/ink/ink96.xml" ContentType="application/inkml+xml"/>
  <Override PartName="/ppt/ink/ink144.xml" ContentType="application/inkml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ink/ink27.xml" ContentType="application/inkml+xml"/>
  <Override PartName="/ppt/ink/ink38.xml" ContentType="application/inkml+xml"/>
  <Override PartName="/ppt/ink/ink74.xml" ContentType="application/inkml+xml"/>
  <Override PartName="/ppt/ink/ink122.xml" ContentType="application/inkml+xml"/>
  <Override PartName="/ppt/ink/ink133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ink/ink16.xml" ContentType="application/inkml+xml"/>
  <Override PartName="/ppt/ink/ink63.xml" ContentType="application/inkml+xml"/>
  <Override PartName="/ppt/slides/slide41.xml" ContentType="application/vnd.openxmlformats-officedocument.presentationml.slide+xml"/>
  <Override PartName="/ppt/ink/ink4.xml" ContentType="application/inkml+xml"/>
  <Override PartName="/ppt/ink/ink52.xml" ContentType="application/inkml+xml"/>
  <Override PartName="/ppt/ink/ink100.xml" ContentType="application/inkml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ink/ink12.xml" ContentType="application/inkml+xml"/>
  <Override PartName="/ppt/ink/ink41.xml" ContentType="application/inkml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30.xml" ContentType="application/inkml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ink/ink149.xml" ContentType="application/inkml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ink/ink97.xml" ContentType="application/inkml+xml"/>
  <Override PartName="/ppt/ink/ink127.xml" ContentType="application/inkml+xml"/>
  <Override PartName="/ppt/ink/ink145.xml" ContentType="application/inkml+xml"/>
  <Override PartName="/ppt/ink/ink156.xml" ContentType="application/inkml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ink/ink39.xml" ContentType="application/inkml+xml"/>
  <Override PartName="/ppt/ink/ink68.xml" ContentType="application/inkml+xml"/>
  <Override PartName="/ppt/ink/ink116.xml" ContentType="application/inkml+xml"/>
  <Override PartName="/ppt/ink/ink134.xml" ContentType="application/inkml+xml"/>
  <Override PartName="/ppt/ink/ink163.xml" ContentType="application/inkml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ink/ink9.xml" ContentType="application/inkml+xml"/>
  <Override PartName="/ppt/ink/ink28.xml" ContentType="application/inkml+xml"/>
  <Override PartName="/ppt/ink/ink46.xml" ContentType="application/inkml+xml"/>
  <Override PartName="/ppt/ink/ink57.xml" ContentType="application/inkml+xml"/>
  <Override PartName="/ppt/ink/ink75.xml" ContentType="application/inkml+xml"/>
  <Override PartName="/ppt/ink/ink93.xml" ContentType="application/inkml+xml"/>
  <Override PartName="/ppt/ink/ink123.xml" ContentType="application/inkml+xml"/>
  <Override PartName="/ppt/ink/ink141.xml" ContentType="application/inkml+xml"/>
  <Override PartName="/ppt/ink/ink152.xml" ContentType="application/inkml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ink/ink17.xml" ContentType="application/inkml+xml"/>
  <Override PartName="/ppt/ink/ink35.xml" ContentType="application/inkml+xml"/>
  <Override PartName="/ppt/ink/ink64.xml" ContentType="application/inkml+xml"/>
  <Override PartName="/ppt/ink/ink101.xml" ContentType="application/inkml+xml"/>
  <Override PartName="/ppt/ink/ink130.xml" ContentType="application/inkml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5.xml" ContentType="application/inkml+xml"/>
  <Override PartName="/ppt/ink/ink24.xml" ContentType="application/inkml+xml"/>
  <Override PartName="/ppt/ink/ink42.xml" ContentType="application/inkml+xml"/>
  <Override PartName="/ppt/ink/ink53.xml" ContentType="application/inkml+xml"/>
  <Override PartName="/ppt/ink/ink71.xml" ContentType="application/inkml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ink/ink1.xml" ContentType="application/inkml+xml"/>
  <Override PartName="/ppt/ink/ink13.xml" ContentType="application/inkml+xml"/>
  <Override PartName="/ppt/ink/ink31.xml" ContentType="application/inkml+xml"/>
  <Override PartName="/ppt/ink/ink60.xml" ContentType="application/inkml+xml"/>
  <Default Extension="tiff" ContentType="image/tiff"/>
  <Override PartName="/ppt/notesSlides/notesSlide11.xml" ContentType="application/vnd.openxmlformats-officedocument.presentationml.notesSlide+xml"/>
  <Override PartName="/ppt/ink/ink20.xml" ContentType="application/inkml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ink/ink139.xml" ContentType="application/inkml+xml"/>
  <Override PartName="/ppt/ink/ink157.xml" ContentType="application/inkml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ink/ink69.xml" ContentType="application/inkml+xml"/>
  <Override PartName="/ppt/ink/ink98.xml" ContentType="application/inkml+xml"/>
  <Override PartName="/ppt/ink/ink117.xml" ContentType="application/inkml+xml"/>
  <Override PartName="/ppt/ink/ink128.xml" ContentType="application/inkml+xml"/>
  <Override PartName="/ppt/ink/ink146.xml" ContentType="application/inkml+xml"/>
  <Override PartName="/ppt/ink/ink164.xml" ContentType="application/inkml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ink/ink18.xml" ContentType="application/inkml+xml"/>
  <Override PartName="/ppt/ink/ink29.xml" ContentType="application/inkml+xml"/>
  <Override PartName="/ppt/ink/ink65.xml" ContentType="application/inkml+xml"/>
  <Override PartName="/ppt/ink/ink76.xml" ContentType="application/inkml+xml"/>
  <Override PartName="/ppt/ink/ink160.xml" ContentType="application/inkml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ink/ink6.xml" ContentType="application/inkml+xml"/>
  <Override PartName="/ppt/ink/ink54.xml" ContentType="application/inkml+xml"/>
  <Override PartName="/ppt/ink/ink102.xml" ContentType="application/inkml+xml"/>
  <Override PartName="/ppt/slides/slide32.xml" ContentType="application/vnd.openxmlformats-officedocument.presentationml.slide+xml"/>
  <Override PartName="/ppt/ink/ink43.xml" ContentType="application/inkml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ink/ink21.xml" ContentType="application/inkml+xml"/>
  <Override PartName="/ppt/ink/ink32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slides/slide118.xml" ContentType="application/vnd.openxmlformats-officedocument.presentationml.slide+xml"/>
  <Override PartName="/ppt/ink/ink129.xml" ContentType="application/inkml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ink/ink118.xml" ContentType="application/inkml+xml"/>
  <Override PartName="/ppt/ink/ink165.xml" ContentType="application/inkml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ink/ink48.xml" ContentType="application/inkml+xml"/>
  <Override PartName="/ppt/ink/ink59.xml" ContentType="application/inkml+xml"/>
  <Override PartName="/ppt/ink/ink95.xml" ContentType="application/inkml+xml"/>
  <Override PartName="/ppt/ink/ink143.xml" ContentType="application/inkml+xml"/>
  <Override PartName="/ppt/ink/ink154.xml" ContentType="application/inkml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ink/ink37.xml" ContentType="application/inkml+xml"/>
  <Override PartName="/ppt/ink/ink132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26.xml" ContentType="application/inkml+xml"/>
  <Override PartName="/ppt/ink/ink73.xml" ContentType="application/inkml+xml"/>
  <Override PartName="/ppt/ink/ink121.xml" ContentType="application/inkml+xml"/>
  <Override PartName="/ppt/slides/slide51.xml" ContentType="application/vnd.openxmlformats-officedocument.presentationml.slide+xml"/>
  <Override PartName="/ppt/ink/ink3.xml" ContentType="application/inkml+xml"/>
  <Override PartName="/ppt/ink/ink15.xml" ContentType="application/inkml+xml"/>
  <Override PartName="/ppt/ink/ink62.xml" ContentType="application/inkml+xml"/>
  <Override PartName="/ppt/slides/slide40.xml" ContentType="application/vnd.openxmlformats-officedocument.presentationml.slide+xml"/>
  <Override PartName="/ppt/ink/ink40.xml" ContentType="application/inkml+xml"/>
  <Override PartName="/ppt/ink/ink51.xml" ContentType="application/inkml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ink/ink159.xml" ContentType="application/inkml+xml"/>
  <Override PartName="/ppt/slides/slide89.xml" ContentType="application/vnd.openxmlformats-officedocument.presentationml.slide+xml"/>
  <Override PartName="/ppt/ink/ink148.xml" ContentType="application/inkml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ink/ink67.xml" ContentType="application/inkml+xml"/>
  <Override PartName="/ppt/ink/ink115.xml" ContentType="application/inkml+xml"/>
  <Override PartName="/ppt/ink/ink126.xml" ContentType="application/inkml+xml"/>
  <Override PartName="/ppt/ink/ink162.xml" ContentType="application/inkml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ink/ink8.xml" ContentType="application/inkml+xml"/>
  <Override PartName="/ppt/ink/ink56.xml" ContentType="application/inkml+xml"/>
  <Override PartName="/ppt/ink/ink104.xml" ContentType="application/inkml+xml"/>
  <Override PartName="/ppt/ink/ink151.xml" ContentType="application/inkml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ink/ink45.xml" ContentType="application/inkml+xml"/>
  <Override PartName="/ppt/ink/ink140.xml" ContentType="application/inkml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ink/ink23.xml" ContentType="application/inkml+xml"/>
  <Override PartName="/ppt/ink/ink34.xml" ContentType="application/inkml+xml"/>
  <Override PartName="/ppt/ink/ink70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307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329" r:id="rId31"/>
    <p:sldId id="330" r:id="rId32"/>
    <p:sldId id="257" r:id="rId33"/>
    <p:sldId id="261" r:id="rId34"/>
    <p:sldId id="262" r:id="rId35"/>
    <p:sldId id="331" r:id="rId36"/>
    <p:sldId id="264" r:id="rId37"/>
    <p:sldId id="400" r:id="rId38"/>
    <p:sldId id="401" r:id="rId39"/>
    <p:sldId id="402" r:id="rId40"/>
    <p:sldId id="403" r:id="rId41"/>
    <p:sldId id="404" r:id="rId42"/>
    <p:sldId id="405" r:id="rId43"/>
    <p:sldId id="333" r:id="rId44"/>
    <p:sldId id="334" r:id="rId45"/>
    <p:sldId id="266" r:id="rId46"/>
    <p:sldId id="269" r:id="rId47"/>
    <p:sldId id="271" r:id="rId48"/>
    <p:sldId id="336" r:id="rId49"/>
    <p:sldId id="342" r:id="rId50"/>
    <p:sldId id="274" r:id="rId51"/>
    <p:sldId id="275" r:id="rId52"/>
    <p:sldId id="283" r:id="rId53"/>
    <p:sldId id="343" r:id="rId54"/>
    <p:sldId id="344" r:id="rId55"/>
    <p:sldId id="34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276" r:id="rId67"/>
    <p:sldId id="278" r:id="rId68"/>
    <p:sldId id="284" r:id="rId69"/>
    <p:sldId id="286" r:id="rId70"/>
    <p:sldId id="288" r:id="rId71"/>
    <p:sldId id="289" r:id="rId72"/>
    <p:sldId id="291" r:id="rId73"/>
    <p:sldId id="293" r:id="rId74"/>
    <p:sldId id="295" r:id="rId75"/>
    <p:sldId id="296" r:id="rId76"/>
    <p:sldId id="326" r:id="rId77"/>
    <p:sldId id="327" r:id="rId78"/>
    <p:sldId id="301" r:id="rId79"/>
    <p:sldId id="304" r:id="rId80"/>
    <p:sldId id="306" r:id="rId81"/>
    <p:sldId id="310" r:id="rId82"/>
    <p:sldId id="258" r:id="rId83"/>
    <p:sldId id="381" r:id="rId84"/>
    <p:sldId id="259" r:id="rId85"/>
    <p:sldId id="260" r:id="rId86"/>
    <p:sldId id="382" r:id="rId87"/>
    <p:sldId id="263" r:id="rId88"/>
    <p:sldId id="383" r:id="rId89"/>
    <p:sldId id="384" r:id="rId90"/>
    <p:sldId id="265" r:id="rId91"/>
    <p:sldId id="385" r:id="rId92"/>
    <p:sldId id="267" r:id="rId93"/>
    <p:sldId id="268" r:id="rId94"/>
    <p:sldId id="386" r:id="rId95"/>
    <p:sldId id="270" r:id="rId96"/>
    <p:sldId id="387" r:id="rId97"/>
    <p:sldId id="272" r:id="rId98"/>
    <p:sldId id="392" r:id="rId99"/>
    <p:sldId id="317" r:id="rId100"/>
    <p:sldId id="318" r:id="rId101"/>
    <p:sldId id="319" r:id="rId102"/>
    <p:sldId id="324" r:id="rId103"/>
    <p:sldId id="325" r:id="rId104"/>
    <p:sldId id="279" r:id="rId105"/>
    <p:sldId id="393" r:id="rId106"/>
    <p:sldId id="394" r:id="rId107"/>
    <p:sldId id="395" r:id="rId108"/>
    <p:sldId id="396" r:id="rId109"/>
    <p:sldId id="397" r:id="rId110"/>
    <p:sldId id="398" r:id="rId111"/>
    <p:sldId id="311" r:id="rId112"/>
    <p:sldId id="389" r:id="rId113"/>
    <p:sldId id="390" r:id="rId114"/>
    <p:sldId id="391" r:id="rId115"/>
    <p:sldId id="273" r:id="rId116"/>
    <p:sldId id="399" r:id="rId117"/>
    <p:sldId id="388" r:id="rId118"/>
    <p:sldId id="445" r:id="rId11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219" d="100"/>
          <a:sy n="219" d="100"/>
        </p:scale>
        <p:origin x="-19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0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25 1952,'0'0'1003,"2"-1"-598,-1 1-312,0-1 1,0 1-1,0-1 0,0 1 1,0-1-1,0 0 0,0 1 1,0-1-1,-1 0 0,1 0 1,0 0-1,0 0 0,-1 0 1,1 0-1,-1 0 0,1 0 1,-1 0-1,1 0 0,-1 0 1,0 0-1,1-1 0,-1 1 158,0 1-240,0 0 0,0 0 1,0-1-1,0 1 0,0 0 1,0 0-1,0 0 0,0 0 0,-1-1 1,1 1-1,0 0 0,0 0 1,0 0-1,0 0 0,0 0 1,0-1-1,-1 1 0,1 0 0,0 0 1,0 0-1,0 0 0,0 0 1,-1 0-1,1 0 0,0 0 0,0 0 1,0-1-1,0 1 0,-1 0 1,1 0-1,0 0 0,0 0 1,-1 0-1,-5 3 44,0 1 1,0-1 0,0 1-1,0 0 1,0 0 0,1 0-1,0 1 1,0 0 0,-6 6-1,-38 56 158,38-52-156,-7 11 30,2 1-1,-26 55 1,35-66-77,2 0 0,-1 1 0,2-1 1,0 1-1,1 0 0,-1 34 0,4-50-10,0 0 1,0 1-1,0-1 1,0 0-1,0 1 0,0-1 1,1 0-1,-1 0 0,0 0 1,1 1-1,-1-1 0,1 0 1,-1 0-1,1 0 0,0 0 1,-1 0-1,1 0 0,0 0 1,0 0-1,0 0 0,0 0 1,0 0-1,0 0 0,2 1 1,-1-1 0,1-1-1,-1 1 1,0 0 0,1-1-1,-1 0 1,1 1 0,-1-1 0,1 0-1,-1 0 1,1 0 0,4-2-1,3 0 2,-1 0 0,0-1-1,0 0 1,0-1-1,13-7 1,13-13 14,46-39 1,-7 4 14,-55 46 12,-2-1 1,1-1-1,-2 0 1,0-1 0,25-33-1,-38 46-32,-1-1-1,0 1 1,-1 0 0,1-1-1,-1 1 1,1-1 0,-1 0-1,0 1 1,-1-1 0,1 0-1,-1 0 1,1 0-1,-1 1 1,0-1 0,0 0-1,-1 0 1,-1-7 0,1 8-4,0 1 1,0-1-1,-1 1 1,1-1-1,-1 1 1,0 0-1,1 0 1,-1 0-1,0-1 1,0 2-1,0-1 0,-1 0 1,1 0-1,0 1 1,-1-1-1,1 1 1,-1 0-1,0 0 1,1 0-1,-1 0 1,0 0-1,1 0 1,-1 1-1,-5-1 1,-9 0 7,-1 0-1,1 2 1,-1 0 0,1 1 0,0 1 0,-1 0-1,1 1 1,-19 8 0,32-11-103,1 0 1,0 1-1,-1-1 0,1 1 0,0 0 1,0 0-1,0 0 0,0 0 0,0 1 1,-4 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2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3104,'2'-1'64,"6"-4"98,1 0 1,-1 1-1,1 0 0,0 1 1,0 0-1,0 0 0,1 1 0,-1 0 1,1 1-1,14-1 0,13 2-36,52 6 0,-43-2 13,78 6 117,209 5 256,-172-24-342,174 1 108,-211 15-204,327 3 204,-127-42-118,-226 21-102,-1 3 0,104 6 0,-65 2-14,121-6 46,263 1 300,-383 8-284,178 12 119,404 22 202,-386-27-182,40-5-81,-95-4-77,428 10 110,-430-11-80,-228 0-111,-54-6-5,-10-2-8,-115-56-106,78 36-4,-67-24 1,120 52 115,-21-9-38,0 2 1,-1 1 0,0 0 0,0 2 0,-28-3 0,42 9 30,8 1-1,7 2 0,4 1 0,1-1 0,0 0 0,0-1 0,24 5 0,-7-1-5,31 5-6,-45-11 11,0 1 0,0 1 0,-1 0 0,1 0-1,24 13 1,-38-17 8,0 1 0,0-1-1,1 1 1,-1 0 0,0-1-1,0 1 1,0 0 0,0 0-1,0 0 1,0 0 0,0-1-1,0 1 1,0 1 0,-1-1-1,1 0 1,0 0 0,-1 0-1,1 0 1,0 0 0,-1 1-1,0-1 1,1 0 0,-1 0-1,0 1 1,1-1 0,-1 0-1,0 1 1,0-1 0,0 0-1,0 1 1,-1-1 0,1 0-1,0 1 1,0-1 0,-1 0-1,1 0 1,-1 1 0,1-1-1,-1 0 1,1 0 0,-1 0-1,0 0 1,0 0 0,1 0-1,-3 2 1,-2 2-3,0 0-1,0-1 1,-1 1 0,0-1-1,0 0 1,0-1 0,-8 4-1,-126 46-13,23-10 10,91-32-1054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1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67 168 3488,'0'0'133,"-2"-2"33,-1-1 56,-1 0 1,1 1 0,0-1-1,-1 1 1,1 0 0,-7-2-1,9 3-133,-1 0-1,1 1 0,-1-1 0,0 1 0,1 0 1,-1-1-1,1 1 0,-1 0 0,0 0 0,1 0 0,-1 0 1,0 0-1,1 1 0,-1-1 0,0 0 0,1 1 1,-1-1-1,1 1 0,-3 1 0,7-3-17,1 0 0,0 0-1,0 0 1,0 0 0,-1 1-1,1 0 1,4 0 0,3-1 3,327-19 939,-232 8-647,-76 8-225,-17 1-46,-10-2 45,-17-6 100,5 4-224,-30-25 158,25 20 238,-28-20-1,33 29 538,13 11-564,15 11 4,-9-13-260,0 0-1,1 0 1,20 6 0,-19-8-88,-1 0-1,0 1 1,0 1-1,-1 0 1,13 9-1,-20-13-36,-1 0 0,0 0 0,0 0 0,0 0 0,0 1-1,0-1 1,-1 1 0,1 0 0,-1-1 0,1 1 0,-1 0-1,0 0 1,0 0 0,0 0 0,-1 0 0,1 0 0,-1 0 0,1 0-1,-1 0 1,0 0 0,0 0 0,0 0 0,-1 0 0,1 0-1,-2 4 1,1-3-3,-1 0 1,1-1-1,-1 1 0,0-1 0,0 1 1,0-1-1,0 0 0,-1 0 0,1 0 0,-1 0 1,0 0-1,0-1 0,0 1 0,0-1 0,0 0 1,0 0-1,-5 3 0,-8 2 4,0 0 0,-25 7 1,36-12-6,-171 48-1675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1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3552,'0'0'0,"7"4"608,-2-2 704,-10-1-1120,-2-1-128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2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1760,'0'0'0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53 2304,'0'0'1221,"2"-1"219,-2 2-837,-17 2 1658,17-3-2237,0 0-1,0 0 1,0 0-1,0 0 1,0-1 0,0 1-1,0 0 1,0 0-1,0 0 1,0 0-1,0 0 1,0-1 0,0 1-1,0 0 1,0 0-1,0 0 1,0 0-1,0 0 1,0-1-1,0 1 1,0 0 0,0 0-1,0 0 1,0 0-1,0 0 1,0 0-1,0 0 1,1-1 0,-1 1-1,0 0 1,0 0-1,0 0 1,0 0-1,0 0 1,0 0 0,0 0-1,0 0 1,1 0-1,-1 0 1,0-1-1,0 1 1,0 0 0,0 0-1,0 0 1,1 0-1,-1 0 1,13-4 314,18-4-346,-27 8 111,85-16 348,114-5 0,-191 20-309,0 1 1,0 0-1,0 1 1,0 0-1,0 1 1,17 5-1,-28-6 242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 6784,'11'0'1088,"-11"2"-1036,-1-1-1,1 1 1,0-1 0,0 1 0,-1 0 0,1-1 0,0 1 0,-1-1-1,0 0 1,1 1 0,-1-1 0,0 1 0,0-1 0,1 0 0,-1 0 0,0 1-1,0-1 1,-3 2 0,-22 20 275,1-6 54,-51 23 0,50-28-101,1 2-1,-32 21 0,56-34-256,0 0 0,0 0 0,-1 0 1,1 0-1,0 0 0,0 0 0,0 0 1,0 1-1,0-1 0,1 0 0,-2 2 0,2-2-5,0-1-1,0 0 0,0 1 0,-1-1 0,1 1 0,0-1 0,0 1 0,0-1 1,0 0-1,1 1 0,-1-1 0,0 1 0,0-1 0,0 1 0,0-1 0,0 0 0,0 1 1,1-1-1,-1 1 0,0-1 0,0 0 0,1 1 0,-1-1 0,0 0 0,1 1 0,2 1 34,0 0 0,0 0-1,0-1 1,0 1-1,1-1 1,-1 0-1,0 0 1,5 1-1,10 1 62,0 0-1,0-1 1,22-1 0,-26-1-30,-1 0 1,0 1-1,1 1 1,-1 0-1,0 0 1,0 1-1,0 1 1,13 6 0,1 3-32,-14-5-325,1-2 1,0 1-1,0-2 0,17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5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5344,'1'-4'229,"27"-76"2683,-28 80-2898,0 0 0,0 0 0,0 0 0,0 0 0,0 0 1,0 0-1,0-1 0,0 1 0,0 0 0,0 0 0,0 0 0,0 0 0,0 0 0,0 0 0,0 0 0,0 0 0,0-1 0,0 1 1,0 0-1,0 0 0,0 0 0,0 0 0,0 0 0,0 0 0,0 0 0,1 0 0,-1 0 0,0 0 0,0 0 0,0-1 0,0 1 1,0 0-1,0 0 0,0 0 0,0 0 0,0 0 0,0 0 0,1 0 0,-1 0 0,0 0 0,0 0 0,0 0 0,0 0 0,0 0 1,0 0-1,0 0 0,0 0 0,0 0 0,1 0 0,-1 0 0,0 0 0,0 0 0,0 0 0,0 0 0,0 0 0,0 0 0,0 0 1,0 0-1,1 0 0,-1 0 0,0 1 0,0-1 0,0 0 0,0 0 0,0 0 0,0 0 0,0 0 0,0 0 0,0 0 0,6 12 224,3 17-211,-9-28-8,8 35-153,-2 1-1,-1 0 0,-1 71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0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9568,'0'0'0,"11"9"192,0 3 0,4 6 224,2 7 0,1 4 0,1 3 0,-3 1-160,-7-1 0,-6-6-128,-6-1 32,-5-1-96,0 1 0,-2-2-64,0 0 32,2-2-64,4-5 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1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8320,'0'0'0,"4"14"0,-1 1 0,2 7 128,0 8 32,0 11 256,0 1 0,-3-2-64,-1-2 32,-1 0-128,2-2 32,0-1-96,2-6 0,0-7-160,-1-14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0 7872,'-32'31'140,"18"-19"102,0 2 0,-15 18 0,25-26-186,0 0 1,0 1-1,0-1 0,1 1 1,0 0-1,0 0 0,1 0 0,0 0 1,-2 10-1,2-8-1,1 0 1,0 0-1,1 0 1,0 1-1,0-1 1,1 0-1,0 0 0,4 13 1,-4-17-25,1 0 0,0 0 0,0-1 1,1 1-1,-1-1 0,1 1 0,0-1 0,0 0 1,1 0-1,-1 0 0,1-1 0,-1 1 1,1-1-1,1 0 0,-1 0 0,8 4 0,-4-3 33,0 0 0,1-1 0,-1 0 0,1 0-1,0-1 1,0 0 0,0-1 0,17 1 0,-20-2-25,0 0 0,0 0 0,-1-1 1,1 0-1,0 0 0,0-1 0,-1 1 0,1-1 1,0 0-1,-1-1 0,0 1 0,0-1 1,0 0-1,9-7 0,-13 9-30,0 1 0,0-1 0,0 0 0,0 0 0,0 0 0,0 0 0,0 0 0,0 0 0,0 0 0,-1 0 0,1 0 0,0 0 0,-1 0 0,1 0 0,-1-1 0,1 1 0,-1 0 0,1 0 0,-1-1 0,0 1 0,0 0 0,0-1 0,1 1 1,-1 0-1,-1-1 0,1 1 0,0 0 0,0-1 0,0 1 0,-1 0 0,1 0 0,0-1 0,-1 1 0,0 0 0,1 0 0,-1 0 0,1 0 0,-1-1 0,0 1 0,0 0 0,0 0 0,0 0 0,0 1 0,0-1 0,0 0 0,0 0 0,0 0 0,0 1 0,-2-2 0,-3-1 13,1 0-1,-1 0 1,0 1-1,0 0 1,0 0-1,0 0 1,0 1 0,0 0-1,-8-1 1,6 3-107,0 0 0,0 1 0,1-1 0,-1 2 0,0-1 0,1 1 0,-1 0 0,1 1 0,0-1 0,0 1 0,0 1 0,1-1 0,0 1 0,0 1 0,-11 11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31 6432,'-16'0'380,"0"-2"0,-23-5 0,12 2 112,26 5-338,7-4 145,7 2-122,0-1 1,-1 1-1,26 0 0,-4 1 74,-27 0-172,0 0-1,0 1 1,0 0-1,0 0 1,0 1-1,0 0 1,0 0-1,0 0 1,0 1-1,6 3 1,-12-5-61,-1 1-1,1-1 1,0 0-1,-1 1 1,1-1-1,-1 1 1,1-1-1,-1 1 1,1 0 0,-1-1-1,1 1 1,-1-1-1,1 1 1,-1 0-1,0-1 1,0 1 0,1 0-1,-1 0 1,0-1-1,0 1 1,0 0-1,1 0 1,-1-1-1,0 1 1,0 0 0,0 0-1,-1-1 1,1 1-1,0 1 1,-9 24 289,6-18-218,-54 190 991,47-158-795,9-37-252,0 0 0,0 1-1,0-1 1,1 1 0,-1 0 0,1-1 0,0 1 0,0-1 0,0 1-1,0 0 1,1-1 0,-1 1 0,1-1 0,0 1 0,0-1-1,0 1 1,1-1 0,2 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2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10720,'12'1'0,"16"1"288,11-2 32,9-2 224,4-3 32,-1-5-192,-2-3 0,-6-3-256,-6-1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6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7232,'0'0'19,"1"0"0,-1 0-1,1 0 1,-1 0 0,1 0 0,-1 0 0,1 0 0,-1 0 0,1 0-1,-1 0 1,1 1 0,-1-1 0,1 0 0,-1 0 0,1 0 0,-1 1-1,0-1 1,1 0 0,-1 1 0,0-1 0,1 0 0,-1 1 0,0-1 0,1 1-1,-1-1 1,0 1 0,0-1 0,1 0 0,-1 1 0,0-1 0,0 1-1,0-1 1,1 2 0,7 23 610,-5-15-193,-1-6-332,1 1 0,-1 0 0,1-1 0,-1 1 0,1-1 0,1 0 0,-1 0 0,0 0 0,1-1 0,0 1 1,0-1-1,0 0 0,0 0 0,1 0 0,4 2 0,-6-4-82,0 0 0,0 0 1,0 0-1,-1 0 1,1-1-1,0 1 1,0-1-1,0 0 1,0 0-1,0 0 1,0 0-1,0-1 1,0 1-1,0-1 1,0 0-1,0 0 1,0 0-1,0 0 0,-1 0 1,1 0-1,0-1 1,-1 0-1,1 1 1,-1-1-1,0 0 1,1 0-1,1-3 1,0 1-11,-1-1 0,1 0 1,-1 0-1,0 0 1,-1 0-1,1-1 1,-1 1-1,0-1 0,0 0 1,-1 1-1,0-1 1,0 0-1,1-6 0,-2 4 13,1 0-1,-1 0 0,0 0 0,-1 0 1,0-1-1,0 2 0,-1-1 0,0 0 0,-3-8 1,1 11 6,1 0 0,-1 0 0,1 0 1,-1 1-1,0 0 0,-1-1 0,1 2 1,-1-1-1,0 0 0,0 1 0,0 0 1,0 0-1,-1 0 0,-7-2 0,9 4 7,1 0-1,0 0 0,-1 0 0,1 0 1,-1 1-1,1 0 0,-1-1 1,1 1-1,-1 0 0,1 1 1,-7 0-1,8 0-9,0 0 1,0-1-1,0 1 1,1 0-1,-1 0 0,0 0 1,0 1-1,1-1 1,-1 0-1,1 1 0,-1-1 1,1 1-1,-1-1 1,1 1-1,0 0 0,0-1 1,0 1-1,0 0 1,0 0-1,0 0 1,0 2-1,-4 15-1527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16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4384,'3'2'256,"28"18"1029,-25-17-1142,0 0 0,0 1 0,0-1 0,-1 1 0,0 1 0,0-1 0,0 1 0,0-1 0,-1 1 0,6 8 0,-3 1-56,0 0-1,-1 0 1,-1 1-1,0-1 1,-1 1-1,2 16 1,10 98 166,-11-70-189,26 124 161,-18-127-26,-4 1 1,-1 0 0,-1 84 0,-7-137-210,-1 20 368,3 37 0,-2-56-423,1 0-1,-1 0 1,1 0 0,1 0 0,-1-1-1,1 1 1,-1 0 0,1-1-1,1 1 1,-1-1 0,1 1 0,0-1-1,5 6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16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4 131 3392,'0'0'288,"-4"-10"1157,295-1 1750,-290 11-3162,0 0 1,-1 1-1,1-1 1,0-1 0,-1 1-1,1 0 1,0 0-1,-1 0 1,1 0-1,0 0 1,-1-1-1,1 1 1,0 0 0,-1 0-1,1-1 1,-1 1-1,1 0 1,-1-1-1,1 1 1,0-1-1,-9-7 343,-31-7-14,29 12-172,-4-3-84,1-1-1,0 0 1,1-1 0,-15-12 0,-13-7 383,31 22-174,10 9 180,14 10 7,9 1-182,27 14 0,15 8 38,-64-36-355,-1 1 1,1-1 0,0 0 0,0 1 0,-1-1 0,1 1 0,-1-1-1,1 1 1,-1-1 0,1 1 0,-1 0 0,0 0 0,0 0-1,0 0 1,0 0 0,0 0 0,-1 0 0,1 0 0,0 3 0,-1-3 2,0 0 1,0 0 0,-1 0-1,1 0 1,-1 1 0,1-1-1,-1 0 1,0 0 0,1 0-1,-1 0 1,0 0 0,0 0 0,-1-1-1,1 1 1,-3 3 0,-2 1 10,-1 0 0,1 0 0,-1 0 0,-1-1 0,1 0 0,-1-1 0,-15 8 0,19-11-172,1 1 0,0-1 1,-1 0-1,1 0 0,-1 0 1,0 0-1,1-1 0,-1 1 1,1-1-1,-6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17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26 3936,'0'0'320,"-10"-6"1200,10 6-1507,0 0 1,-1-1 0,1 1-1,0-1 1,0 1-1,0 0 1,0-1 0,-1 1-1,1 0 1,0-1-1,0 1 1,-1 0 0,1-1-1,0 1 1,0 0-1,-1 0 1,1-1 0,0 1-1,-1 0 1,1 0-1,0 0 1,-1 0 0,1-1-1,-1 1 1,1 0 0,0 0-1,-1 0 1,1 0-1,0 0 1,-1 0 0,1 0-1,-1 0 1,1 0-1,0 0 1,-1 0 0,1 0-1,-1 0 1,1 0-1,0 0 1,-1 1 0,1-1-1,0 0 1,-1 0-1,1 0 1,0 1 0,-1-1-1,1 0 1,0 0-1,-1 1 1,1-1 0,0 0-1,0 0 1,-1 1-1,1-1 1,0 0 0,0 1-1,0-1 1,-1 1-1,1 0 7,-1-1 0,1 1 0,0-1 0,-1 1 0,1 0 0,-1-1-1,1 0 1,-1 1 0,0-1 0,1 1 0,-1-1 0,1 1 0,-1-1 0,0 0-1,1 0 1,-1 1 0,0-1 0,1 0 0,-2 0 0,106-9 1756,-36 2-1152,-26 3-291,54-2 896,-96 6-882,0 0-325,0 0-1,0 0 1,0 0 0,0 1-1,0-1 1,0 0 0,0 0-1,0 0 1,0 1-1,0-1 1,0 0 0,0 0-1,0 0 1,0 0 0,-1 1-1,1-1 1,0 0 0,0 0-1,0 0 1,0 0 0,0 0-1,-1 0 1,1 1 0,0-1-1,0 0 1,0 0-1,0 0 1,-1 0 0,1 0-1,0 0 1,0 0 0,0 0-1,-1 0 1,-8 0-1494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1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42 1856,'11'-19'2821,"-11"18"-2765,0 0 1,0 0-1,0 0 0,0 0 0,0 0 1,0 0-1,0 0 0,-1 0 1,1 0-1,0 0 0,-1 0 0,1 0 1,-1 0-1,1 0 0,-1 0 0,1 0 1,-1 0-1,0 0 0,-1-1 0,1 2 4,1 0 0,-1-1 0,0 1 0,0 0 0,0 0-1,1 0 1,-1-1 0,0 1 0,0 0 0,0 0 0,0 0 0,1 1-1,-1-1 1,0 0 0,0 0 0,0 0 0,0 0 0,1 1 0,-1-1-1,0 0 1,0 1 0,1-1 0,-1 1 0,0-1 0,1 1 0,-2 0-1,-14 12 459,-29 30 0,-3 2 249,42-39-595,-1-1 0,0-1-1,0 1 1,-13 5 0,20-10-165,-1 0-1,1 0 1,0 0 0,0 0 0,0 0 0,-1 0-1,1 0 1,0 0 0,0 0 0,0 1 0,0-1 0,-1 0-1,1 0 1,0 0 0,0 0 0,0 0 0,0 0 0,-1 1-1,1-1 1,0 0 0,0 0 0,0 0 0,0 0 0,0 1-1,0-1 1,0 0 0,0 0 0,-1 0 0,1 0 0,0 1-1,0-1 1,0 0 0,0 0 0,0 0 0,0 1-1,0-1 1,0 0 0,0 0 0,0 1 0,8 5 148,11 2 19,3-2 7,29 3 0,-30-6 30,33 10-1,-46-11-137,-1 1 0,0 0 0,0 0 0,-1 1 0,1 0 0,-1 0 0,0 0 0,9 8 0,3 9 193,-14-16-174,0 0-1,0-1 0,0 0 0,0 1 1,1-1-1,-1-1 0,1 1 0,0-1 1,8 4-1,-12-6-140,-1-1-1,1 0 1,0 0 0,-1 0-1,1 0 1,0 0 0,-1 0-1,1 0 1,0 0 0,0 0-1,-1-1 1,1 1 0,0 0-1,-1 0 1,1 0-1,0-1 1,-1 1 0,1-1-1,-1 1 1,1 0 0,-1-1-1,1 1 1,0-1 0,-1 0-218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4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3200,'2'-2'32,"9"-26"318,-9 22-211,0 0 0,1 0 0,0 0 0,0 0 0,4-6 0,-7 12-120,0 0 1,0 0-1,0-1 1,1 1-1,-1 0 1,0 0-1,0 0 1,0 0-1,0 0 1,0 0-1,0 0 1,0 0-1,0 0 1,0 0-1,0 0 1,1 0-1,-1 0 1,0 0-1,0 0 1,0 0-1,0 0 1,0 0-1,0 0 1,0 0-1,1 0 1,-1 0-1,0 0 1,0 0-1,0 0 1,0 0-1,0 0 1,0 0-1,0 0 1,0 0-1,1 0 1,-1 0-1,0 0 1,0 0-1,0 0 1,0 0-1,0 0 1,0 0-1,0 0 1,0 0-1,0 0 1,0 1-1,1-1 1,-1 0-1,0 0 1,0 0-1,0 0 1,0 0-1,0 0 1,0 1-1,3 9 500,0 12 66,19 186 2647,-15-155-1792,-2-71-2347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4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22 7424,'27'-21'602,"-26"20"-404,-4 11 154,-1-3-261,0 1 1,0-1-1,0 0 1,-1 0-1,0-1 1,0 1-1,-10 8 1,-4 2 141,-25 16 0,26-21-108,2 1 0,-25 24 0,40-37-121,0 1 1,1 0-1,-1-1 1,0 1-1,1 0 0,-1-1 1,1 1-1,0 0 1,-1 0-1,1-1 0,-1 1 1,1 0-1,0 0 1,0 0-1,-1 0 0,1-1 1,0 1-1,0 0 1,0 0-1,0 0 0,0 0 1,0 0-1,0-1 1,0 1-1,0 0 0,1 1 1,0 0-1,0-1 0,0 0 0,0 0 0,0 1 0,0-1 0,0 0 0,0 0 0,1 0 0,-1 0 0,0 0 0,1 0 0,-1-1 0,3 2 0,7 2 11,1 0 0,-1-1 0,16 3 0,-18-4 11,-8-2-22,108 19 325,-97-18-207,0 0 0,0-1-1,0 0 1,-1-1 0,1-1-1,0 0 1,16-5 0,-28 7-150,1 0-1,-1 0 1,0 0 0,1-1 0,-1 1-1,1 0 1,-1-1 0,1 1-1,-1 0 1,0-1 0,1 1-1,-1 0 1,0-1 0,1 1 0,-1-1-1,0 1 1,0 0 0,0-1-1,1 1 1,-1-1 0,0 1 0,0-1-1,0 1 1,0-1 0,0 1-1,0-1 1,0 1 0,0-1-1,1 0-409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5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7872,'0'0'0,"13"0"32,0-1 32,4 0 0,3-1 32,4 2 224,3-3 32,1 2 0,-4-1 32,-6 1-64,-4 1 32,-7 3 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5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21 6080,'0'0'0,"-4"5"288,14 0-32,4-7 160,2 0 32,5-1 320,5 0 0,6 0-480,2-3 32,-2 0-224,-3 0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7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1 6432,'-3'0'133,"-17"3"586,1 0 0,-1 1 1,1 1-1,-22 8 0,-74 36 57,19-8-2028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5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7136,'2'4'32,"0"0"0,0 1-1,-1-1 1,1 0 0,-1 1 0,0-1 0,0 1 0,-1-1 0,1 1 0,-1-1 0,0 1 0,0-1 0,0 1-1,-2 6 1,-2 8 290,-11 37-1,12-46-285,-12 35 230,1-2 45,1 1 1,-10 69-1,24-108-208,2-10-752,-2 4 139</inkml:trace>
  <inkml:trace contextRef="#ctx0" brushRef="#br0" timeOffset="1">187 44 6176,'0'0'0,"6"10"128,0 4 32,0 3 192,-2 0 0,-2 1 128,-4 1 32,-6-2-128,-2 4 0,-3 7-64,-1 2 0,3 1-32,2-2 0,-1-4-160,1-4 0,6-7-96,-1-8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6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6528,'0'0'0,"9"0"32,-3 0 32,1 0 32,3 0 0,5 0 320,3-2 32,7 1 0,3 0 32,5 0-64,3 0 32,1 1-64,1 1 32,1 0-64,-4 0 0,-5 2-96,-9 1 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6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17 7776,'0'0'0,"-7"2"224,1 1 640,3 2-192,12-7-32,8 0 0,10-2-32,6 1 0,7-1-224,2 1 32,1-2-160,-1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7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111 210 2208,'0'1'246,"1"0"0,-1 0 0,1 0 0,-1 0 0,1 0 0,0 0 0,-1 0 0,1 0 1,0 0-1,0 0 0,0 0 0,-1 0 0,1-1 0,0 1 0,0 0 0,2 0 0,-3-1-216,1 0 0,-1 0 0,0 0 0,1 0-1,-1 0 1,0 0 0,1 0 0,-1 0 0,0 0 0,1-1 0,-1 1 0,0 0 0,1 0-1,-1 0 1,0 0 0,0-1 0,1 1 0,-1 0 0,0 0 0,0-1 0,1 1-1,-1 0 1,0 0 0,0-1 0,0 1 0,1 0 0,-1-1 0,0 1 0,0 0 0,0-1-1,0 1 1,0-1 0,1-1-38,-1 0 0,1 1 0,-1-1-1,0 0 1,0 0 0,0 1 0,0-1 0,0 0-1,-1 0 1,1 0 0,0 1 0,-1-1 0,1 0-1,-1 1 1,0-1 0,1 0 0,-1 1 0,0-1-1,0 1 1,-2-3 0,0 2 16,0 0 1,0 0-1,0 0 0,0 1 1,0 0-1,0-1 0,0 1 1,0 0-1,-1 1 0,1-1 1,0 0-1,-1 1 0,1 0 1,0 0-1,-1 0 0,1 0 1,0 0-1,-1 1 0,1-1 1,-6 3-1,7-3 14,-1 1-1,0 0 1,0 0-1,1 0 1,-1 0 0,1 0-1,-1 0 1,1 1-1,-1-1 1,1 1-1,0 0 1,0 0 0,0 0-1,0 0 1,0 0-1,0 0 1,0 0-1,1 1 1,-1-1 0,1 0-1,0 1 1,0 0-1,0-1 1,0 1 0,-1 3-1,2-4-1,0 0 0,1 0 1,-1 1-1,1-1 0,-1 0 0,1 0 1,0 0-1,-1 0 0,1 0 0,0 0 0,0 0 1,1 0-1,-1 0 0,0-1 0,1 1 0,-1 0 1,1-1-1,-1 1 0,1-1 0,0 1 0,0-1 1,0 0-1,-1 0 0,1 0 0,0 0 0,0 0 1,1 0-1,2 0 0,5 3 42,1-1 0,0 0 0,-1-1 0,16 2 0,-8-3 2,0-1-1,-1-1 1,1 0 0,-1-1-1,1-1 1,-1 0 0,0-2-1,0 0 1,0-1 0,-1 0-1,0-1 1,0-1 0,-1-1-1,0 0 1,23-19 0,-34 23-22,1 1 0,-1-1 1,-1 0-1,1-1 0,-1 1 0,0-1 1,0 1-1,0-1 0,-1 0 1,0 0-1,0 0 0,0 0 0,-1 0 1,0-1-1,0 1 0,-1 0 1,0 0-1,0-1 0,0 1 0,-1 0 1,0-1-1,0 1 0,0 0 1,-1 0-1,0 0 0,0 0 0,-4-7 1,5 12-22,1 0 1,0 0-1,-1 0 1,0-1-1,1 1 1,-1 0-1,0 0 1,1 0-1,-1 0 1,0 0-1,0 0 1,0 1-1,0-1 1,0 0-1,0 0 1,0 1-1,0-1 1,0 0-1,-2 0 1,2 1-3,0 0-1,0 0 1,0 0 0,0 0 0,0 0 0,0 1 0,0-1 0,0 0 0,0 1 0,0-1 0,1 0 0,-1 1 0,0-1-1,0 1 1,0-1 0,1 1 0,-1 0 0,0-1 0,1 1 0,-2 0 0,-3 6 76,0-1-1,1 1 1,0 0 0,-6 12-1,8-15-82,-4 10 60,0-1 1,0 1 0,1 0-1,1 1 1,-3 17 0,6-23-50,0 1 1,1-1 0,0 0-1,1 1 1,0-1-1,0 1 1,1-1-1,0 0 1,4 12 0,-1-7 1,1-1 1,0 0-1,0-1 1,10 15-1,-14-25-21,-1 1-1,1-1 1,0 1-1,0-1 1,0 0-1,0 1 1,0-1-1,0 0 1,1 0-1,-1-1 1,1 1-1,-1 0 1,1-1-1,0 1 1,0-1-1,-1 0 1,1 0-1,0 0 1,0-1-1,0 1 1,0-1-1,0 1 1,0-1-1,0 0 1,5 0-1,-5-1 7,-1 0-1,0 0 0,0 0 1,1 0-1,-1 0 0,0-1 1,0 1-1,0-1 1,0 1-1,0-1 0,-1 0 1,1 0-1,2-3 0,15-26-862,-16 25-25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8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35 7424,'-7'27'631,"4"-4"-222,5-28-361,-1 3-33,0 0 0,-1 0 1,1 1-1,0-1 0,-1 0 1,1 0-1,-1 0 0,0 0 0,0 0 1,1 0-1,-1 0 0,-1 0 1,1 0-1,0-2 0,-1 1 39,0 0-1,0 1 1,-1-1 0,1 0-1,-1 1 1,1-1 0,-1 1 0,0 0-1,1-1 1,-1 1 0,-1 0-1,1 0 1,0 0 0,0 0-1,-1 1 1,1-1 0,-1 1-1,1-1 1,-1 1 0,0 0-1,0 0 1,1 0 0,-1 0 0,0 1-1,0-1 1,0 1 0,0 0-1,0 0 1,0 0 0,-4 0-1,3 0 21,0 1 0,0-1 0,0 1 0,0 0 0,0 0 0,0 0 0,0 1 0,0-1 0,0 1 0,1 0-1,-1 0 1,1 0 0,-1 1 0,1-1 0,0 1 0,0 0 0,0 0 0,0 0 0,1 0 0,-1 0 0,-3 7 0,4-5-29,0 1 1,0 0-1,0-1 0,1 1 1,0 0-1,0 0 1,1 0-1,-1 0 1,1 0-1,0 0 0,1 0 1,0 0-1,0 0 1,0 0-1,0 0 1,1 0-1,0-1 1,0 1-1,1-1 0,6 11 1,-7-13-37,0 1 0,1-1 0,0 0 0,-1 0 1,1 0-1,0 0 0,1 0 0,-1-1 0,0 1 0,1-1 0,0 0 0,-1 0 1,1-1-1,0 1 0,0-1 0,0 1 0,0-1 0,0 0 0,0-1 0,0 1 1,0-1-1,1 0 0,-1 0 0,0 0 0,0 0 0,0-1 0,0 0 1,0 0-1,0 0 0,7-3 0,-5 2-9,-1-1 1,0 0-1,0 0 1,0-1-1,0 0 0,0 0 1,-1 0-1,1 0 1,-1 0-1,-1-1 1,1 0-1,0 0 0,-1 0 1,0 0-1,0 0 1,-1-1-1,0 1 1,0-1-1,0 0 0,0 0 1,-1 0-1,0 1 1,0-1-1,0-12 1,-1 17 0,0 0 0,0 0 0,0 1 0,0-1 0,0 0 0,-1 1 0,1-1 1,0 0-1,0 1 0,0-1 0,-1 0 0,1 1 0,0-1 0,-1 0 0,1 1 1,-1-1-1,1 1 0,0-1 0,-1 1 0,1-1 0,-1 1 0,0-1 0,0 1 1,1 0 0,-1 0 1,0 0 0,1 0-1,-1 0 1,1 0 0,-1 0-1,0 0 1,1 0 0,-1 0 0,1 1-1,-1-1 1,1 0 0,-1 0-1,1 1 1,-1-1 0,1 0-1,-1 1 1,1-1 0,-1 1 0,0 0-1,-2 2 11,0 1 0,0 0-1,0 0 1,0 0 0,-2 6 0,2-4-7,1 0-1,0 0 1,0 0 0,1 0 0,-1 0 0,1 1 0,0-1 0,1 1 0,0-1 0,0 0 0,0 1 0,1-1 0,0 0 0,2 9 0,-2-12-4,0 0 0,0-1 0,0 1 0,1 0 0,-1-1 0,1 0 0,0 1 0,-1-1 0,1 0 1,0 0-1,0 0 0,0 0 0,1 0 0,-1 0 0,0-1 0,1 1 0,-1-1 0,1 1 0,0-1 0,-1 0 0,1 0 1,0 0-1,0-1 0,-1 1 0,1 0 0,0-1 0,0 0 0,0 0 0,0 0 0,0 0 0,0 0 0,-1-1 0,6 0 1,-2-1 3,0 1 0,0-1 0,0 0 0,-1-1 1,1 1-1,-1-1 0,1 0 0,-1 0 0,0-1 1,0 0-1,0 0 0,-1 0 0,1 0 0,-1-1 0,0 1 1,-1-1-1,1 0 0,-1 0 0,0-1 0,0 1 1,0-1-1,3-9 0,-1-2 33,1-1 0,-2 0 0,-1 1 0,0-1 0,-1-1 0,0-24 1,-2 42 24,0 9 58,0-1-105,5 130 141,-3-118-150,2 0 0,0 0 1,0 0-1,2 0 0,9 20 0,-7-23-3,-5-11-5,0 0 0,0 0 0,-1 1 0,0-1 0,0 0 0,-1 1 0,1-1 0,-1 1 0,0-1 0,0 1 1,-1 9-1,0-14-1,-1 0 0,1-1 1,-1 1-1,1 0 0,-1 0 1,1 0-1,-1-1 0,1 1 1,-1 0-1,0 0 0,1-1 1,-1 1-1,0-1 0,0 1 1,0-1-1,1 1 1,-1-1-1,0 1 0,0-1 1,0 0-1,0 1 0,0-1 1,0 0-1,0 0 0,0 0 1,0 0-1,0 1 0,0-1 1,0-1-1,0 1 0,0 0 1,1 0-1,-1 0 1,0 0-1,0-1 0,-1 1 1,-35-13-40,37 13 40,-5-2-11,0-1 1,1 1 0,-1-1 0,0-1-1,1 1 1,0-1 0,0 1-1,-5-7 1,8 9 6,0 1 0,0-1 1,1 0-1,-1 0 0,0 0 0,1 0 0,-1 0 0,0-1 0,1 1 0,0 0 1,-1 0-1,1 0 0,0 0 0,-1-1 0,1 1 0,0 0 0,0 0 0,0 0 1,0-1-1,0 1 0,0 0 0,0 0 0,1-1 0,-1 1 0,0 0 0,1 0 1,-1 0-1,1 0 0,-1 0 0,1 0 0,0 0 0,-1-1 0,1 2 0,0-1 1,0 0-1,-1 0 0,1 0 0,0 0 0,0 0 0,0 1 0,0-1 1,0 0-1,0 1 0,2-1 0,59-31-208,-44 23 117,0 0 0,0-1 0,28-21 0,-35 22 32,-1 0 0,0-1 1,-1-1-1,13-17 0,-19 24 43,-1 0 0,1 0 0,-1 0 0,0 0 0,0-1 1,0 1-1,-1-1 0,1 1 0,-1-1 0,0 1 0,-1-1 0,1 0 0,-1 1 0,0-1 1,0 0-1,0 0 0,-2-5 0,2 9 18,0 0 0,0 0 0,0 1-1,0-1 1,-1 0 0,1 0 0,0 0 0,-1 0 0,1 0 0,-1 0-1,1 0 1,-1 0 0,0 1 0,1-1 0,-1 0 0,0 0 0,1 1 0,-1-1-1,0 0 1,0 1 0,0-1 0,0 1 0,1-1 0,-1 1 0,0 0-1,0-1 1,0 1 0,0 0 0,0 0 0,0-1 0,0 1 0,0 0-1,0 0 1,0 0 0,0 0 0,0 0 0,0 0 0,0 1 0,0-1 0,0 0-1,0 0 1,0 1 0,0-1 0,0 1 0,0-1 0,1 1 0,-1-1-1,-1 2 1,-1 0 3,0 0 0,0 0-1,0 0 1,0 0-1,1 1 1,-1-1 0,1 1-1,0 0 1,0 0-1,0 0 1,0 0 0,0 0-1,-1 4 1,1 0 3,0 1 0,1-1 0,0 1-1,0-1 1,0 1 0,1 0 0,1 0 0,-1-1 0,1 1 0,0-1 0,1 1-1,4 13 1,3 1 27,1-1-1,23 37 1,-20-37-7,-1 1 0,14 34 0,-23-49-23,-1 0-1,0 1 0,0 0 1,-1-1-1,0 1 0,0 0 1,-1 0-1,0 0 0,0-1 1,-1 1-1,0 0 0,-2 7 1,2-12-1,0 0 0,0-1 0,0 1 0,0-1 0,0 1 0,0-1 0,-1 0 0,0 0 0,1 1 0,-4 2 0,4-4 0,1-1 0,-1 0 0,1 1 0,-1-1 0,1 0 0,-1 1 0,1-1 0,-1 0 0,1 0 0,-1 1 0,1-1 0,-1 0 0,0 0 0,1 0 0,-1 0 0,1 0 0,-1 0 0,1 0 0,-1 0 0,0 0 0,0 0 0,0-1 0,0 1 0,0-1 0,0 1 0,1-1 0,-1 0 0,0 0 0,0 1 0,1-1 0,-1 0 0,0 0 0,1 0 0,-1 1 0,1-1 0,-1 0 0,1 0 0,-1-2 0,-2-3-10,1 1 0,0-1 1,0 0-1,0 0 0,1 0 0,0 0 1,0 0-1,1 0 0,0 0 1,0-1-1,0 1 0,1 0 1,0 0-1,0 0 0,0 0 0,1 0 1,0 0-1,0 1 0,0-1 1,1 0-1,0 1 0,0 0 1,0-1-1,1 1 0,0 1 0,0-1 1,0 0-1,0 1 0,1 0 1,0 0-1,0 0 0,5-3 1,4 0-36,1 0 0,26-8 1,-31 12 21,1 0 0,-1-1 1,0-1-1,0 0 1,0 0-1,0-1 1,13-10-1,-22 15 21,0 0 0,0 0 0,0 0 0,0 0 0,0 0 0,0 0 0,0 0 0,0 0 0,-1-1 0,1 1 0,0 0 0,-1 0 0,1-1 1,-1 1-1,1 0 0,-1-1 0,0 1 0,0 0 0,1-1 0,-1 1 0,0-1 0,0 1 0,0 0 0,-1-1 0,1 1 0,0-1 0,0 1 0,-1 0 0,1-1 0,-1 1 0,1 0 0,-1-1 0,0 1 0,1 0 0,-1 0 0,-1-2 0,0 1 3,0 0-1,0 1 0,0-1 0,0 1 0,0-1 0,0 1 1,0 0-1,-1 0 0,1 0 0,0 0 0,-1 0 0,1 0 0,-1 1 1,1-1-1,-1 1 0,1 0 0,-1-1 0,1 1 0,-5 1 1,-1 0-1,1 1 0,0 1 0,-1-1 0,1 1 0,0 0 0,1 0 0,-1 1 0,1 0 0,-1 1 0,1-1 0,1 1 0,-1 0 0,1 0 0,-1 1 0,1 0 0,1 0 0,-8 11 0,10-14 0,0 1 0,0-1 0,1 0 0,-1 1 0,1 0 0,0-1 0,-1 1 0,2 0 0,-1 0 0,0 0 0,1 0 0,0-1 0,0 1 0,0 0 0,0 0 0,0 0 0,1 0 0,0 0 0,0-1 0,0 1 0,0 0 0,1-1 0,-1 1 0,1 0 0,0-1 0,0 0 0,0 1 0,0-1 0,1 0 0,0 0 0,-1-1 0,1 1 0,0 0 0,0-1 0,5 3 0,-2-1-1,1 0 1,1-1 0,-1 0 0,0 0-1,1-1 1,0 1 0,-1-2 0,1 1-1,0-1 1,0-1 0,0 1 0,0-1-1,0 0 1,0-1 0,0 0 0,-1 0-1,1-1 1,0 0 0,0 0 0,-1-1-1,8-4 1,-9 5 2,-1 0 1,0-1-1,-1 0 0,1 0 0,0 0 0,-1 0 1,0-1-1,0 0 0,0 1 0,0-2 1,0 1-1,-1 0 0,0-1 0,0 1 1,0-1-1,0 0 0,-1 0 0,0 0 1,0-1-1,0 1 0,-1 0 0,0-1 1,0 1-1,0-1 0,0 1 0,-1-1 1,0 1-1,0-1 0,-1 1 0,-1-9 1,-17-40 173,15 45-96,4 9-76,0 0 0,0 0 0,0 0 0,0 0 1,0 0-1,0-1 0,0 1 0,0 0 0,0 0 0,0 0 1,0 0-1,0 0 0,0 0 0,0 0 0,0 0 1,0-1-1,-1 1 0,1 0 0,0 0 0,0 0 0,0 0 1,0 0-1,0 0 0,0 0 0,0 0 0,0 0 1,0 0-1,-1 0 0,1 0 0,0 0 0,0 0 0,0 0 1,0 0-1,0 0 0,0 0 0,0 0 0,-1 0 1,1 0-1,0 0 0,0 0 0,0 0 0,0 0 1,0 0-1,0 0 0,0 0 0,-1 0 0,1 0 0,0 0 1,0 0-1,0 0 0,0 0 0,-5 8 99,-1 8-2,4-8-60,1 0 0,-1 0 0,1 0 0,1 0 0,0 0 1,0 0-1,1 0 0,-1 0 0,2 0 0,3 13 0,3 5 102,24 46-1,-21-49-78,15 45-1,-23-58-50,0 0 1,-1 0-1,0 0 0,-1 0 1,0 1-1,-1-1 1,0 0-1,-3 17 0,3-23-10,-1-1-1,0 0 1,0 1-1,-1-1 1,1 0-1,0 0 1,-1 1-1,0-1 1,0-1-1,0 1 0,0 0 1,0 0-1,-1-1 1,1 1-1,-1-1 1,0 0-1,1 0 1,-1 0-1,0 0 1,0 0-1,0 0 1,-1-1-1,1 0 1,0 1-1,-1-1 1,1-1-1,0 1 0,-7 0 1,4-1-112,0 0 0,0 0 0,0-1 1,0 0-1,0 0 0,0 0 0,0-1 0,1 0 1,-8-4-1,9 5-515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0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5184,'0'0'69,"27"-4"3691,-24 8-3646,-1 0 0,0 0 0,0 0-1,0 0 1,0 1 0,0-1 0,-1 0 0,0 1 0,1 5-1,4 15 296,-3-17-57,-1 0 0,0 1 0,0-1 0,-1 1 0,0 14 0,-1-22 32,-1-14-27,-3-27 28,2 35-362,1 0 0,0-1 0,0 1 0,1 0 0,0-1 0,0 1 0,0-1 0,1 1 0,0-1 0,-1 1 0,4-7 0,-3 10-22,0 0 1,1 0-1,-1 0 0,1 1 0,-1-1 0,1 0 0,0 1 1,0-1-1,-1 1 0,1 0 0,0-1 0,0 1 0,1 0 1,-1 0-1,4-1 0,40-10 16,-32 9-15,-7 1-20,1 0 1,0 1 0,0-1 0,0 2-1,0-1 1,0 1 0,0 0 0,0 1 0,0 0-1,0 0 1,0 1 0,11 3 0,-13-2-15,-5-2 30,1 1 1,-1-1-1,0 1 1,1-1 0,-1 1-1,0-1 1,0 1-1,0 0 1,0 0 0,0-1-1,0 1 1,0 0-1,-1 0 1,1 0-1,-1 0 1,1 0 0,-1 0-1,0 0 1,0 0-1,0 2 1,2 9-1,10 12 54,-10-22-38,0 1-1,-1 0 1,1-1-1,-1 1 0,1 0 1,-1 0-1,1 6 1,-1-5 14,0 0 1,0 0-1,1 0 0,0-1 1,3 7-1,0 3 212,-4-14-230,-1 1-1,0-1 1,1 0-1,-1 1 1,0-1-1,1 0 1,-1 1-1,0-1 0,1 0 1,-1 1-1,0-1 1,1 0-1,-1 0 1,1 1-1,-1-1 1,1 0-1,-1 0 1,1 0-1,-1 0 1,1 0-1,-1 0 1,1 0-1,-1 0 0,1 0 1,-1 0-1,0 0 1,1 0-1,-1 0 1,1 0-1,-1 0 1,1 0-1,-1 0 1,1-1-1,0 1 1,19-9 90,-17 7-52,6-2-177,-1 0 0,1 0-1,-1 1 1,1 1 0,0 0-1,0 0 1,0 0 0,0 1-1,1 1 1,-1-1 0,12 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7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6176,'0'0'0,"4"0"128,8 1 32,6 2 224,6 3 0,6 4 32,3 3 0,4 4 64,2 3 0,7 6 32,1-1 32,4-3-160,-1-2 32,-4-1-160,-8 0 32,-9-3-128,-6-5 32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1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6176,'7'-11'520,"17"-19"1072,-23 29-1424,1-1 0,-1 1 0,1 0 0,-1-1 0,1 1 0,0 0 0,-1 0 0,1 0 0,0 0 0,0 1 0,0-1 0,-1 0 0,1 1 0,0-1 0,4 0 0,-5 2-108,-1-1 1,1 0-1,-1 1 1,1-1 0,-1 0-1,1 1 1,-1-1-1,1 1 1,-1-1-1,1 1 1,-1-1 0,0 1-1,1-1 1,-1 1-1,0 0 1,1-1 0,-1 1-1,0-1 1,0 1-1,0 0 1,1-1-1,-1 1 1,0 0 0,0-1-1,0 2 1,3 24 563,-2-15-338,27 127 1650,-26-130-1482,-2-7-485,0-1 0,0 0 1,0 0-1,0 0 0,0 0 0,1 0 0,-1 0 0,0 0 0,0 0 1,0 0-1,0 0 0,0 0 0,0 0 0,0 0 0,0 0 0,0 0 0,0 0 1,1 0-1,-1 0 0,0 0 0,0 0 0,0 0 0,0 0 0,0 0 1,0 0-1,0 0 0,0 0 0,0 0 0,1 0 0,-1 0 0,0 0 0,0 0 1,0 0-1,0 0 0,0 0 0,0 0 0,0 0 0,0 0 0,0 0 1,0 0-1,0-1 0,0 1 0,1 0 0,-1 0 0,0 0 0,0 0 0,0 0 1,0 0-1,0 0 0,0 0 0,0 0 0,0 0 0,0-1 0,0 1 1,0 0-1,0 0 0,0 0 0,0 0 0,0 0 0,0 0 0,0 0 1,0 0-1,0 0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2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3040,'0'1'118,"1"-1"0,-1 1 1,1-1-1,-1 0 0,1 1 1,-1-1-1,1 0 0,-1 0 0,1 1 1,-1-1-1,1 0 0,-1 0 1,1 0-1,-1 0 0,1 1 0,-1-1 1,1 0-1,-1 0 0,1 0 1,-1 0-1,1 0 0,-1-1 0,1 1 1,0 0-1,-1 0 0,1 0 0,-1 0 1,1-1-1,28-5-411,-17 3 521,36-4 38,171-21 1996,477 1 1610,-685 27-3798,1 0 89,1 1 0,-1-1-1,22 6 1,-46 1 221,-37 1-1866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4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4736,'34'63'3851,"15"29"-2033,-50-102-1499,0-1-1,1 0 1,1-12 0,-1 18-266,0 0 1,1 0 0,0 0-1,0 0 1,0 1 0,0-1-1,1 0 1,0 0 0,0 1 0,0-1-1,1 1 1,-1-1 0,1 1-1,5-6 1,-5 8-16,0-1 0,0 1 0,0 1 0,1-1 0,-1 0 0,0 1 0,1 0 0,-1 0 0,1 0 0,-1 0 1,1 0-1,0 1 0,-1 0 0,1-1 0,0 1 0,-1 1 0,1-1 0,-1 0 0,1 1 0,0 0 0,-1 0 0,1 0 0,-1 0 0,0 0 0,1 1 0,-1 0 0,0-1 0,0 1 0,3 3 0,4 2 82,-1 0-1,0 0 0,0 1 1,-1 1-1,0-1 0,0 1 1,10 18-1,-10-15-31,0-1-1,0 0 1,1 0-1,1 0 1,-1-1 0,20 15-1,-27-25-81,0 1 0,-1 0-1,1-1 1,0 1 0,-1-1-1,1 0 1,0 1 0,-1-1 0,1 0-1,0 0 1,0 0 0,-1 0-1,1-1 1,0 1 0,-1 0-1,1-1 1,0 1 0,-1-1 0,1 1-1,0-1 1,-1 0 0,2-1-1,37-24 95,-30 18-64,40-27-1897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7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3040,'0'0'50,"0"0"-1,0 0 1,0 0 0,0 0 0,0 0-1,0 0 1,0-1 0,0 1 0,0 0-1,0 0 1,0 0 0,0 0 0,0 0-1,0 0 1,0 0 0,0 0 0,0 0-1,0 0 1,0 0 0,0 0 0,0-1-1,0 1 1,0 0 0,1 0 0,-1 0-1,0 0 1,0 0 0,0 0 0,0 0-1,0 0 1,0 0 0,0 0 0,0 0-1,0 0 1,0 0 0,0 0 0,1 0-1,-1 0 1,0 0 0,0 0 0,0 0-1,0 0 1,0 0 0,0 0 0,0 0-1,0 0 1,0 0 0,0 0 0,1 0-1,-1 0 1,0 0 0,0 0 0,0 0-1,0 0 1,0 0 0,0 0 0,0 1-1,0-1 1,0 0 0,0 0 0,0 0-1,0 0 1,0 0 0,0 0 0,0 0-1,0 0 1,0 0 0,1 0 0,-1 1-1,24 90 1998,-18-61-1434,2-1 1,1 0 0,21 47 0,-24-65 274,-6-14-388,-12-24-188,1 2-140,4 4-71,1 1 0,0-1 1,2 0-1,0-1 0,2 1 1,-1-32-1,3 50-88,0 0 1,0 1-1,0-1 0,1 1 1,-1-1-1,1 1 1,-1-1-1,1 1 0,0-1 1,0 1-1,0-1 0,0 1 1,0 0-1,1-1 1,-1 1-1,1 0 0,0 0 1,-1 0-1,1 0 1,0 1-1,0-1 0,0 0 1,0 1-1,0-1 0,1 1 1,-1 0-1,0 0 1,1 0-1,-1 0 0,1 0 1,-1 0-1,1 1 1,-1-1-1,1 1 0,-1 0 1,1 0-1,0 0 0,4 0 1,1 1 13,1 0 0,-1 0 0,1 1 1,-1 0-1,1 0 0,-1 1 0,0 0 1,0 1-1,0-1 0,11 9 0,-13-8-14,0 1 0,0 0 1,-1 1-1,1-1 0,-1 1 0,-1 0 0,1 0 0,-1 0 0,0 1 0,0-1 0,-1 1 0,3 8 1,1 6 33,-2 0-1,6 39 1,4 16 90,-7-58-105,-8-18-39,0 0 0,0 1 0,0-1 0,0 0 0,0 0-1,0 1 1,0-1 0,1 0 0,-1 0 0,0 0 0,0 1 0,0-1 0,1 0-1,-1 0 1,0 0 0,0 1 0,0-1 0,1 0 0,-1 0 0,0 0-1,0 0 1,1 0 0,-1 0 0,0 1 0,1-1 0,-1 0 0,0 0 0,0 0-1,1 0 1,-1 0 0,1 0 0,0-2-1626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8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8224,'1'-2'126,"0"0"0,0 0 0,0 0 0,0 0 1,1 0-1,-1 1 0,1-1 0,-1 0 0,1 1 0,0-1 1,-1 1-1,1 0 0,0 0 0,0-1 0,0 1 0,0 0 1,0 1-1,0-1 0,0 0 0,1 1 0,2-2 0,-1 2 67,0 0-1,0-1 0,0 1 0,0 1 0,0-1 0,0 0 0,0 1 0,0 0 0,0 0 0,0 0 0,5 3 0,-7-3-101,0 0 0,1 0-1,-1 0 1,0 1 0,0-1 0,0 0 0,0 1-1,-1 0 1,1-1 0,0 1 0,-1 0-1,1 0 1,-1 0 0,1 0 0,-1 0-1,0 0 1,1 4 0,-1-4-62,-1 0 1,0-1-1,0 1 0,0 0 1,0 0-1,0 0 0,-1 0 1,1 0-1,-1 0 0,1-1 1,-1 1-1,0 0 0,1 0 1,-1-1-1,0 1 0,0 0 1,0-1-1,0 1 0,-1-1 1,1 1-1,0-1 0,-1 0 1,1 1-1,0-1 1,-4 2-1,-1 1 23,4-2-34,0-1-1,0 0 0,0 1 0,1-1 1,-1 1-1,0-1 0,1 1 1,-3 3-1,7-4-14,-1 0 0,1 0 0,-1 0 0,1 0 0,0-1 0,0 1 0,-1-1 0,5 1 0,22-1 244,50-7 1,30-1-2738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8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6240,'0'0'192,"17"-2"672,526-64 2096,-254 51-1815,-110 7-61,-148 9-722,-22 2-102,-19 4-18,-3-2-1826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9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4544,'3'-1'158,"0"1"1,1-1-1,-1 1 1,1-1-1,-1 1 1,0 0-1,1 0 1,-1 1-1,0-1 1,1 1-1,-1-1 1,0 1-1,0 0 1,1 0-1,-1 1 1,0-1-1,0 1 1,0-1-1,0 1 1,-1 0-1,1 0 1,0 0-1,-1 0 1,1 1-1,-1-1 1,0 1-1,3 4 1,2 5 169,0 1 1,-1-1-1,-1 1 1,0 1-1,4 17 1,0 0 782,-8-30-775,3-7-220,0-1 0,-1 1 0,1-1 1,-1 0-1,0 0 0,-1 0 1,0 0-1,0-1 0,1-12 0,2-4 39,-3 16-121,1-4 27,0 0 1,0 0 0,2 0 0,-1 1 0,7-12 0,-10 21-44,1-1 0,-1 1 0,1 0 0,0 0 0,0-1-1,0 1 1,0 0 0,0 1 0,0-1 0,1 0 0,-1 1 0,1-1 0,-1 1 0,1 0 0,-1-1 0,1 1-1,0 0 1,-1 1 0,1-1 0,0 1 0,0-1 0,0 1 0,0 0 0,-1 0 0,1 0 0,0 0 0,4 1 0,-1 0 7,0 1 1,1-1 0,-1 1-1,-1 0 1,1 1 0,0 0 0,0 0-1,-1 0 1,0 0 0,0 1 0,0 0-1,0 0 1,0 0 0,-1 1-1,7 8 1,1 4 56,0 2 0,-1 0 0,10 25 0,-12-25 86,0 0-1,23 34 1,-31-52-40,-9-24-2016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1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4288,'3'1'128,"30"2"895,-1-2-1,1 0 1,62-8 0,2 0-240,13 1 12,-109 6-678,-19-6-1039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7520,'12'18'2245,"-9"2"-1507,-1 1-1,-1 34 0,1 12-85,-1-54-512,8 61 379,-8-67-420,1 1 1,0-1 0,0 0-1,0 0 1,1 0 0,1 0-1,5 9 1,-2-30 156,-2-4-1963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2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3840,'0'0'0,"6"-1"992,0 1 0,-2 0 32,2 0 0,4-1-672,2-1 0,2 2-160,2 0 0,3 0-32,1 2 0,0-2 0,0-2 0,-3 2 32,-2 2 0,-2 0 0,-3 0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15:14:58.4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2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6432,'0'0'0,"2"9"288,4-3 0,1-3 160,2-2 32,4-1-96,4-1 32,5 0-224,4-1 32,3-2-96,3 0 32,2 0-64,0 2 0,-3 2-32,-1-2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3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9216,'7'-7'225,"-1"0"1,0 0-1,0-1 0,-1 0 1,0 0-1,0 0 1,6-16-1,-7 14 60,1 1-1,0 0 0,0 0 0,1 0 1,12-14-1,-17 22-244,-1 1 1,0-1-1,1 1 0,-1 0 1,0-1-1,1 1 1,-1-1-1,1 1 0,-1 0 1,1 0-1,-1-1 0,1 1 1,-1 0-1,1 0 1,-1-1-1,1 1 0,-1 0 1,1 0-1,0 0 0,-1 0 1,1 0-1,-1 0 1,1 0-1,-1 0 0,1 0 1,0 0-1,-1 0 0,1 1 1,0-1-1,0 1 3,0 0-1,0-1 0,0 1 1,0 0-1,0 0 1,0 0-1,-1 0 1,1 1-1,0-1 1,-1 0-1,1 0 0,0 2 1,10 39 417,-11-41-443,10 58 386,32 141 645,-35-177-905,1 1-1,1-1 0,1-1 1,1 0-1,1 0 0,19 26 1,-23-33-2218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04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320 131 3392,'0'-6'108,"-1"0"-1,0 0 1,0 0 0,0-1 0,-3-6 0,3 11-83,1 1 1,-1-1 0,1 1 0,-1-1 0,1 1-1,-1-1 1,0 1 0,0 0 0,0-1-1,0 1 1,0 0 0,0 0 0,0-1 0,0 1-1,0 0 1,0 0 0,-1 0 0,1 0 0,0 1-1,-1-1 1,1 0 0,-1 1 0,1-1 0,-1 1-1,-1-1 1,1 1-16,0 1 1,1 0-1,-1 0 0,0 0 0,1 0 1,-1 0-1,1 0 0,0 1 0,-1-1 1,1 0-1,0 1 0,0-1 0,0 1 1,-2 3-1,-1 0-4,-22 29 6,14-17-7,-1 0 0,-20 19 0,24-27 7,1 0 0,0 0 0,1 1 0,0 0 1,0 0-1,1 1 0,1 0 0,0 0 0,-6 18 0,0 10 99,-9 62 0,-3 7-6,7-47 100,-12 87 0,28-134-159,0 1-1,1-1 0,0 0 0,1 0 1,4 16-1,4 27 46,-7 59 91,-3-33 20,3-47-122,0 0 0,3 0 0,17 63 0,-18-87-42,0 0 0,0 0-1,2 0 1,-1-1 0,1 0 0,1-1-1,0 0 1,16 17 0,10 4 163,41 31 1,-49-42-118,-12-9-52,1-1 0,0 0 0,1-1 0,-1-1 0,2 0 0,-1-1 0,1-1 0,0 0 0,0-2 0,36 6 0,18-3 66,0-2-1,97-7 1,-49-9 42,22-2-29,71-12-11,-45 2-40,-48 13-60,126-9 0,-116 8 0,38-1 0,-122 12-1,296-13-30,-280 6 31,112-30 0,-146 29 0,-1-1 0,0-1 0,0-2 0,-1-1 0,0 0 0,33-25 0,-47 28 5,0-1 0,0 1 1,-1-2-1,0 0 0,0 0 1,7-15-1,43-85 71,-45 82-56,-6 10 99,-1 1 0,0-2 0,-2 1 0,0-1 1,-2 0-1,0 0 0,-1-1 0,-1 1 0,-1-1 0,-1 1 0,-1-1 0,-1 1 0,-1-1 1,-1 1-1,-1 0 0,0 0 0,-12-27 0,-46-103 87,50 125-170,-1 1 1,-1 1-1,-30-39 1,13 26 39,-1 2-1,-1 2 1,-2 1 0,-77-53 0,92 73-76,-1 1 0,0 2 0,-29-10 0,-7-3 0,-1 1 32,-1 2 0,-119-20 0,92 21 78,-129-18 30,-55 21-1,-124 29-80,297 0-59,20-2-6,23-3-65,-55 16 0,74-14-27,-1-3-1,-1-1 1,1-1-1,-57 0 1,47-8-16,27 0 55,-1 1-1,1 1 1,-1 1-1,-31 6 1,23-1 9,8-2-30,0 0 1,0 2-1,1 0 1,-32 15-1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06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243 196 2208,'2'-3'96,"-1"-2"-47,1 0 0,-1 0 1,-1 0-1,1-1 0,-1 1 1,1 0-1,-2 0 0,1 0 0,0-1 1,-1 1-1,0 0 0,0 0 0,-1 0 1,1 0-1,-1 0 0,0 0 0,-1 1 1,1-1-1,-1 1 0,0-1 1,-4-4-1,2 1 36,-1 1-1,0 1 1,0-1 0,-1 1 0,1 0 0,-1 0 0,0 1-1,-1 0 1,0 0 0,1 1 0,-1 0 0,-10-3 0,15 6-44,0 0 1,0 1 0,-1 0-1,1 0 1,0 0 0,0 0-1,-1 0 1,1 1 0,0-1-1,0 1 1,0 0 0,0 0-1,0 0 1,0 0 0,0 0-1,0 1 1,0 0 0,0-1 0,1 1-1,-1 0 1,1 0 0,-1 1-1,1-1 1,0 0 0,0 1-1,-3 4 1,-1 0 68,1 1 0,0 1 0,1-1 0,-1 1 0,2-1 0,-1 1 0,-3 16 0,6-21-68,0 0 1,0 0-1,1 0 1,0 0-1,0 0 1,0 0-1,0 0 1,1 0-1,-1 0 0,1 0 1,0 0-1,0 0 1,1 0-1,-1 0 1,1-1-1,0 1 1,0 0-1,0-1 1,5 6-1,-5-6-9,1-1 0,-1 1 0,1-1 0,0 0-1,0 0 1,0-1 0,0 1 0,0 0 0,1-1 0,-1 0 0,0 0 0,1 0-1,-1 0 1,1 0 0,-1-1 0,1 0 0,-1 1 0,1-1 0,0 0-1,-1-1 1,1 1 0,6-2 0,-5 0 55,0 0-1,0 0 0,0-1 1,0 1-1,-1-1 1,1 0-1,-1-1 0,1 1 1,-1-1-1,0 0 1,-1 0-1,1 0 1,-1 0-1,1 0 0,-1-1 1,0 0-1,-1 1 1,1-1-1,-1 0 0,0-1 1,0 1-1,1-9 1,-3 13 365,-3 26 11,3-20-454,-1-1-1,1 1 1,0 0 0,0 0-1,0 0 1,1 0 0,0 0 0,0-1-1,0 1 1,0 0 0,1-1-1,0 1 1,0 0 0,0-1-1,0 0 1,1 0 0,0 0 0,-1 0-1,2 0 1,-1 0 0,0-1-1,1 1 1,0-1 0,-1 0-1,1 0 1,0-1 0,1 1 0,-1-1-1,0 0 1,1 0 0,-1 0-1,1 0 1,0-1 0,0 0-1,-1 0 1,1 0 0,0-1-1,0 0 1,0 0 0,0 0 0,0 0-1,0-1 1,7-1 0,8-5 58,-1 0 0,0-1 0,-1-1 0,32-21 0,-24 14 330,31-14 0,-52 29-1860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59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193 119 3296,'0'0'139,"8"-26"511,-8 26-634,0 0 0,0 0 0,0 0 0,-1 0 0,1 0 0,0 0 0,0 0 0,0 0 1,0 0-1,0 0 0,0 0 0,0 0 0,0 0 0,0 0 0,0 0 0,-1 0 0,1 0 0,0 0 0,0 0 0,0-1 0,0 1 0,0 0 0,0 0 0,0 0 0,0 0 0,0 0 0,0 0 0,0 0 0,0 0 0,0 0 0,0 0 0,-1 0 0,1-1 0,0 1 0,0 0 0,0 0 0,0 0 0,0 0 1,0 0-1,0 0 0,0 0 0,0 0 0,0 0 0,0-1 0,-11 15 171,-14 24-130,-2 28 59,16-36-44,-23 43 1,25-57-45,1 1 1,1 0 0,1 0-1,-8 36 1,-5 73 73,3-14 5,12-88-77,1-1 0,1 1 0,0 0 0,4 39 0,0-47-7,0-1 0,2 1 0,-1-1 0,2 0 0,0 0 0,1-1 0,0 1 0,9 14 0,-4-7 46,0-1 0,-2 2-1,-1 0 1,9 34 0,1 6 222,-13-50-173,0-1-1,1-1 1,0 1 0,1-1 0,0 0 0,16 18-1,58 52 371,-50-53-254,50 36-1,-71-57-165,1 0 0,0-1 0,0 0 0,0-1 0,1 0 0,0-1 0,0 0 0,0-1-1,17 3 1,-24-6-41,0 0 0,0-1 0,0 1-1,-1-1 1,1 0 0,0 0 0,-1-1 0,1 1-1,-1-1 1,1 0 0,-1 0 0,0 0-1,0-1 1,0 0 0,0 0 0,0 0-1,-1 0 1,7-7 0,5-7 81,-2-1-1,22-36 1,-11 17 26,-19 30-113,10-15 54,0 1 1,-1-2 0,-2 0-1,0-1 1,10-28-1,-2-22 23,-2-1-1,-3-1 0,7-148 1,-23 184-67,-1 0 0,-3 0-1,-1 0 1,-16-55 0,2 22 16,-3 1-1,-42-93 0,61 155-38,-1 0-1,-1 1 1,1 0-1,-1-1 1,-1 2-1,0-1 1,0 1-1,0 0 1,-1 0-1,0 1 1,-1 0-1,0 1 1,0 0-1,0 0 1,-1 1-1,-16-7 1,17 8 10,0 1-1,0 0 1,0 0 0,0 1-1,-1 0 1,1 0 0,-1 1-1,1 1 1,-1-1 0,1 2-1,-1-1 1,1 1 0,-1 1-1,1 0 1,-11 3 0,-4 3-1432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00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23 259 5440,'6'-4'174,"0"0"0,0 1 0,0-1 0,10-3 0,20-11 209,-29 12-341,0 0 0,0-1 0,-1 0 0,0 0 0,0 0 0,-1-1 0,1 0 0,-2 0 0,6-12 0,-7 13-16,0 0 1,-1 0 0,1 0 0,-1 0 0,-1-1-1,0 1 1,0 0 0,0-1 0,-1 1 0,0-1-1,0 1 1,-2-9 0,2 14-12,-1 1 1,1 0-1,0-1 0,-1 1 0,1-1 1,-1 1-1,1-1 0,-1 1 0,1 0 0,-1 0 1,0-1-1,0 1 0,0 0 0,0 0 1,0 0-1,0 0 0,0 0 0,0 0 1,0 0-1,0 0 0,-1 0 0,1 0 1,0 1-1,-1-1 0,1 1 0,0-1 0,-1 1 1,1-1-1,-1 1 0,1 0 0,-1 0 1,1-1-1,-1 1 0,1 0 0,-1 0 1,1 1-1,0-1 0,-3 1 0,0 0 28,0 0 0,0 0 0,0 1 0,0 0 0,1 0 0,-1 0 0,1 0 0,-1 1-1,1-1 1,0 1 0,0 0 0,-6 6 0,-1 5 7,0 1-1,1 0 1,1 0-1,0 1 1,1 0-1,1 0 1,1 1-1,0 0 1,1 0-1,-3 22 1,6-24-33,-1 0 0,2 0 0,0 0 1,1 1-1,0-1 0,2-1 0,-1 1 0,2 0 0,0-1 1,1 1-1,0-1 0,9 16 0,-12-26-9,0 0 0,0 0 0,1 0 0,-1 0-1,1-1 1,0 1 0,0-1 0,1 0 0,-1 0 0,0 0 0,1 0 0,0 0-1,0-1 1,0 0 0,0 0 0,0 0 0,0 0 0,1 0 0,-1-1 0,0 0 0,1 0-1,-1 0 1,1-1 0,0 1 0,-1-1 0,1 0 0,-1 0 0,1-1 0,-1 1-1,1-1 1,-1 0 0,1 0 0,-1-1 0,0 0 0,1 1 0,-1-1 0,0 0-1,0-1 1,0 1 0,-1-1 0,1 0 0,-1 0 0,6-6 0,-4 5 9,-1-1 1,0 0 0,-1 0 0,1 0 0,-1 0-1,0-1 1,-1 1 0,1-1 0,-1 0 0,0 0-1,0 0 1,0-6 0,-1 9-4,-1 1 1,0-1-1,1 1 1,-1-1-1,-1 1 1,1-1-1,0 1 1,-1-1-1,1 1 1,-1 0-1,1-1 1,-1 1-1,0-1 1,0 1-1,0 0 1,-1 0-1,1 0 1,0 0-1,-1 0 1,1 0-1,-1 0 1,0 0-1,0 0 1,0 1-1,0-1 1,0 1-1,0-1 1,0 1-1,0 0 1,0 0-1,-1 0 1,-2-1-1,1 1 13,1 0-1,-1 1 1,0-1 0,1 1-1,-1 0 1,1 0-1,-1 0 1,0 0 0,1 0-1,-1 1 1,1 0 0,-1 0-1,1 0 1,-1 0-1,1 0 1,0 1 0,0-1-1,-1 1 1,1 0 0,0 0-1,1 0 1,-1 1 0,0-1-1,1 1 1,-4 3-1,-5 7 82,0 1 0,0 0 0,-14 28-1,20-34-67,-26 45-1326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2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48 2144,'0'0'965,"-2"1"-789,1 0-220,1-1 68,-1 0 0,1 1 0,0-1-1,-1 0 1,1 1 0,-1-1 0,1 0 0,0 0 0,-1 1 0,1-1 0,-1 0-1,1 0 1,-1 0 0,1 0 0,0 1 0,-1-1 0,1 0 0,-1 0-1,1 0 1,-1 0 0,1 0 0,-1 0 0,1 0 0,-1-1 0,1 1-1,-1 0 1,0 0 0,0-1 195,-55 3 554,48 0-728,-1 1-1,1-1 0,0 1 1,0 1-1,0 0 0,0 0 1,1 0-1,-1 1 0,1 0 1,1 0-1,-1 1 0,1 0 1,-1 0-1,2 1 0,-8 9 1,0 3 10,1 1 1,1 0-1,1 1 0,-12 34 1,21-50-44,-1 0 0,1 0 0,0 0 1,0 0-1,1 0 0,-1 0 0,1 0 0,0 0 1,1 0-1,-1 1 0,1-1 0,0 0 0,0 0 0,1 0 1,0-1-1,-1 1 0,2 0 0,-1-1 0,0 1 1,5 4-1,-2-1 26,1 0 1,1-1-1,0 1 0,0-2 1,0 1-1,1-1 1,-1 0-1,2-1 0,12 8 1,26 13 237,-26-13-43,29 12 0,-43-22-188,0 0 1,1-1-1,-1 0 1,1 0 0,-1-1-1,1 0 1,0 0-1,8-1 1,-7 0-12,0 0 1,-1-1 0,1-1-1,-1 1 1,1-1 0,-1-1-1,0 1 1,0-1 0,0-1-1,0 0 1,-1 0 0,1 0-1,-1-1 1,0 0 0,0 0-1,-1-1 1,0 0 0,0 0-1,0 0 1,-1-1 0,1 0-1,-2 0 1,1-1 0,-1 1-1,6-16 1,-1 4 16,-1-1 1,-1 0-1,-1-1 0,-1 0 0,0 0 1,-2 0-1,0 0 0,-2-1 1,0 1-1,-2-1 0,0 1 0,-5-26 1,5 42-39,0 1 1,-1-1-1,1 0 1,-1 0-1,0 1 0,-1-1 1,1 1-1,-1 0 1,0-1-1,0 1 1,0 0-1,0 1 1,-1-1-1,-5-4 1,3 4 7,-1-1 0,1 2 0,-1-1 1,0 1-1,0 0 0,0 0 0,0 1 0,-15-4 1,9 4 23,0 1 0,-1 0 0,1 1 1,0 0-1,0 1 0,-1 0 0,1 1 1,0 1-1,0 0 0,-22 8 0,27-7-2,1 0-1,-1 1 1,1 0-1,-1 0 0,1 1 1,1-1-1,-1 1 1,1 1-1,-7 9 1,2-1-455,0 0 0,-15 32 1,22-39-6261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22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93 1504,'-6'13'351,"1"0"0,0 1 1,0-1-1,2 1 0,0 0 0,0 1 1,-1 26-1,4-32-317,1-1 1,-1 1-1,1-1 1,1 1-1,-1-1 1,2 0 0,-1 0-1,1 0 1,0 0-1,1 0 1,-1 0-1,2-1 1,-1 0-1,10 12 1,1-3 34,0 0 0,1-1 0,1-1 0,0-1 0,28 17 0,-33-23-40,1 0 1,0-1-1,0-1 1,0 0-1,0-1 1,1 0 0,-1-1-1,1 0 1,22 1-1,-23-5-3,0 0-1,0-1 1,-1 0-1,1-1 0,-1 0 1,1-1-1,-1 0 1,0-1-1,-1 0 1,1-1-1,-1-1 1,0 1-1,-1-2 1,14-10-1,-17 12 20,0-1-1,-1 1 1,1-1-1,-1 0 1,-1-1-1,1 1 1,-1-1-1,0 0 1,-1-1-1,0 1 1,0-1 0,-1 1-1,0-1 1,-1 0-1,0 0 1,0-1-1,-1 1 1,0 0-1,0-1 1,-2-12-1,-1 9 49,0 0 0,-1 0 0,-1 0 0,0 0 0,-1 1 0,0 0-1,0 0 1,-2 0 0,1 1 0,-2 0 0,1 0 0,-1 0 0,-1 1-1,-14-13 1,15 16 14,0 0-1,-1 1 0,0 0 1,0 1-1,0 0 0,-1 0 1,1 1-1,-1 0 0,0 1 1,0 0-1,-1 0 0,1 1 1,-1 1-1,1 0 0,-1 0 1,1 1-1,-1 0 0,-20 4 1,17-2-1,-1 1 0,1 1 1,-1 1-1,1 0 1,1 1-1,-1 0 0,1 1 1,0 1-1,0 0 1,1 0-1,0 1 0,1 1 1,0 0-1,0 1 0,1 0 1,1 0-1,0 1 1,-13 22-1,13-18-255,1 0 1,0 1-1,1 0 1,1 0-1,1 1 1,-5 32-1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24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54 2656,'0'0'37,"-8"24"1238,4-7-995,0 0 0,2 1-1,0-1 1,0 27 0,2-20-113,-6 35 0,2-36-68,1 0-1,2 0 1,0 0 0,1 0-1,1 0 1,2 0 0,9 43-1,-10-61-78,0 1-1,0-1 0,0 0 1,1 0-1,-1-1 0,1 1 0,0 0 1,1-1-1,-1 0 0,1 0 0,0 0 1,0 0-1,0 0 0,0-1 0,1 0 1,0 0-1,-1 0 0,1-1 0,0 1 1,0-1-1,0 0 0,1 0 0,-1-1 1,0 0-1,1 0 0,5 1 0,8-1 22,1 0 0,-1-1 0,1-1 0,-1-1-1,0 0 1,21-6 0,-27 4-18,1 0-1,-1 0 1,0-1 0,0-1-1,0 0 1,-1-1 0,0-1 0,0 0-1,11-10 1,-4 1 21,-1 0 0,-1-2 1,0 0-1,16-26 0,-28 38-17,-1-1 1,1 1 0,-1-1 0,0 0-1,-1-1 1,0 1 0,-1 0-1,1-1 1,-1 0 0,-1 1-1,0-1 1,0-17 0,-2 15 16,0 0 1,-1 0-1,0 0 1,-1 0-1,0 1 1,-1-1-1,0 1 1,-1 0 0,-9-17-1,6 16 14,0 0 1,0 1-1,-1-1 1,0 1-1,-1 1 0,0 0 1,0 0-1,-1 1 0,-1 1 1,1 0-1,-1 0 0,0 1 1,0 0-1,-1 1 1,0 1-1,0 0 0,-23-4 1,22 6 3,0 0 0,0 1 0,-1 1 0,1 0 0,0 1 0,0 0 0,-1 1 1,1 1-1,1 0 0,-1 1 0,0 1 0,1 0 0,0 0 0,0 2 0,0-1 1,-19 16-1,13-5-201,0 1 0,2 1 1,0 0-1,1 2 0,-16 26 1,26-37-6870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1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287 341 2592,'0'0'768,"1"-2"-368,6-13 1216,-7 15-1591,0 0 0,-1-1 0,1 1 0,0 0 0,-1-1 0,1 1 0,-1 0 1,1 0-1,0-1 0,-1 1 0,1 0 0,-1 0 0,1 0 0,-1-1 0,1 1 0,-1 0 0,1 0 0,-1 0 0,1 0 1,-1 0-1,1 0 0,0 0 0,-1 0 0,1 0 0,-1 0 0,1 0 0,-2 1 0,-14 1 201,6 0-159,0 1 1,0 0-1,0 0 1,0 1-1,0 1 1,1-1-1,-1 2 1,1-1-1,1 1 1,-1 1-1,1 0 1,0 0-1,-7 8 1,10-9-21,0 0 1,1 0-1,0 0 1,1 0-1,-1 1 0,1 0 1,0-1-1,1 1 1,0 0-1,0 0 0,0 0 1,1 1-1,0-1 1,0 0-1,1 1 0,0-1 1,0 0-1,1 1 1,2 13-1,-1-16-6,0 1 0,-1-1 0,2 0 0,-1 0 0,0 0 0,1-1 0,0 1-1,0-1 1,1 1 0,-1-1 0,1 0 0,0 0 0,4 3 0,-1-1 14,1-1 1,-1-1-1,1 1 0,-1-1 1,1 0-1,1-1 0,15 5 1,-14-6-15,-1 0 1,1 0 0,-1-1 0,1-1-1,-1 1 1,1-2 0,11-1-1,-15 1-20,0 0-1,0 0 1,0-1-1,0 0 1,-1 0-1,1 0 0,-1-1 1,1 0-1,-1 0 1,0 0-1,6-6 1,-9 7-14,0 0 0,-1 0-1,1 0 1,-1 0 0,0-1 0,1 1 0,-1 0 0,0-1 0,-1 1 0,1-1 0,0 1 0,-1-1 0,1 1 0,-1-1 0,0 1-1,0-1 1,0 0 0,0 1 0,0-1 0,-1 1 0,1-1 0,-1 1 0,0-1 0,1 1 0,-1-1 0,0 1 0,-2-3-1,-3-9 15,-1 2 0,-1-1 0,-12-16-1,18 26-14,-10-13 22,-1 1-1,-1 0 1,0 1-1,-19-14 1,-68-43 215,39 29-69,54 36-146,0 0-1,0-1 1,0 0 0,1-1 0,0 0-1,1 0 1,-1 0 0,2-1 0,-1 0-1,-4-10 1,8 15-21,0 0-1,1 0 1,-1-1 0,1 1 0,0 0-1,0-1 1,1 1 0,-1-1 0,1 1-1,0-1 1,0 1 0,1-1-1,-1 1 1,1-1 0,0 1 0,0-1-1,1 1 1,-1 0 0,1 0 0,0 0-1,0 0 1,0 0 0,0 0 0,1 0-1,5-5 1,-2 1-4,2 1 0,-1 1 0,1-1 0,0 1 0,0 0 0,1 1 0,-1 0-1,1 1 1,0-1 0,1 2 0,-1-1 0,1 1 0,-1 1 0,1 0 0,0 0 0,14 0 0,-9 1 40,1 2 0,-1 0 0,1 1 0,-1 0 0,0 1 0,0 1 0,0 1 0,0 0 0,25 13 0,97 58 1397,-148-78-2763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50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47 4992,'0'0'2208,"1"2"-1910,0-1-265,0 1 0,0-1 0,-1 1 0,1-1 0,-1 1 0,1 0 0,-1-1 0,0 1 0,1 0 0,-1-1 0,0 1 0,0 0 0,0-1 0,0 1 0,-1 0-1,0 2 1,-8 36 376,3-18-71,3-18 425,-1-10-504,-1-13-70,5 14-129,-2-2 92,1 0-1,0-1 1,1 1 0,0 0 0,0 0 0,0 0 0,3-13-1,-2 20-132,-1 0 0,1 0-1,-1 0 1,1 0 0,-1 0-1,1 0 1,-1 0 0,1 0-1,-1 0 1,1 1 0,-1-1-1,1 0 1,-1 0 0,1 1-1,-1-1 1,0 0 0,1 0-1,-1 1 1,1-1 0,-1 1-1,1 0 1,2 3 18,-1 0 0,1 0 0,-1 0 0,0 0 0,0 1 0,-1-1 0,1 1-1,1 9 1,5 44 146,-6-40-111,12 68 541,-14-85-496,5-45 13,-2 0-1,-1 0 0,-10-84 1,4 139-132,1 12 9,7 105-1655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1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9824,'8'-3'69,"0"-1"-1,-1-1 1,0 1 0,0-1 0,0-1 0,0 1 0,-1-1 0,0 0 0,0-1 0,-1 1-1,7-10 1,-9 24 847,0 16-536,1 5-1,-1-18-166,1 0-1,-1 0 1,7 11 0,-10-20-259,1 0 0,0 0 0,0 0 0,0 0 0,0 0 0,1 0 0,-1-1 0,0 1 0,1 0-1,0-1 1,-1 1 0,1-1 0,0 1 0,-1-1 0,1 0 0,0 1 0,0-1 0,0 0 0,0-1 0,0 1 0,1 0 0,2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2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235 368 5632,'-1'-1'161,"1"-1"1,-1 0-1,0 1 1,0-1-1,0 1 1,-1-1-1,1 1 1,0-1-1,-1 1 1,1 0-1,0 0 1,-1-1-1,0 1 1,1 0-1,-1 1 1,0-1-1,1 0 1,-1 0-1,0 1 1,0-1-1,1 1 1,-1-1-1,0 1 1,0 0 0,-3 0-1,-1-1-84,0 1-1,-1 0 1,1 1 0,0-1-1,0 1 1,-11 3 0,13-3-69,-1 1 0,1 0 0,-1 0 1,1 0-1,0 0 0,0 0 0,0 1 1,0 0-1,0 0 0,1 0 0,-1 0 0,1 1 1,0-1-1,0 1 0,0 0 0,-4 7 1,5-6 0,0 0 1,1 0-1,-1 0 1,1 0 0,0 0-1,1 1 1,-1-1-1,1 0 1,0 0-1,1 1 1,-1-1 0,1 0-1,0 0 1,0 0-1,2 6 1,0-4 13,0 0 1,0-1-1,0 0 0,1 0 1,0 0-1,0 0 0,0 0 1,1-1-1,0 1 0,0-1 1,0-1-1,1 1 1,-1-1-1,1 0 0,0 0 1,0-1-1,1 1 0,-1-1 1,13 3-1,-12-3 8,1-1-1,-1 0 1,1-1 0,0 1 0,-1-1-1,1-1 1,0 0 0,0 0-1,0 0 1,0-1 0,-1 0 0,1-1-1,0 0 1,-1 0 0,0-1-1,1 1 1,-1-2 0,8-3 0,-11 4-14,0 0 0,-1 0 0,1 0 1,0-1-1,-1 1 0,0-1 0,0 0 1,0 0-1,0 0 0,-1 0 0,1 0 1,-1-1-1,0 1 0,-1-1 1,1 1-1,-1-1 0,0 0 0,0 1 1,0-1-1,0 0 0,-1 0 0,0 0 1,0 0-1,0 0 0,-1 0 0,0 1 1,-2-10-1,0 5 11,1 1 0,-1-1 0,-1 1-1,1 0 1,-2 0 0,1 1 0,-1-1 0,0 1 0,0 0 0,-1 0-1,0 1 1,0 0 0,-1 0 0,-12-9 0,-1 4 47,1 2-1,-2 0 1,-37-11-1,42 16-33,0 0 0,1-2 0,-1 0 0,1-1 0,0 0 0,1-1 0,0-1 0,-15-12 0,27 19-29,-1-1 0,1 0 0,0 0 1,0 0-1,0 0 0,0 0 1,1 0-1,-1 0 0,1-1 1,0 1-1,0-1 0,0 1 1,0-1-1,1 1 0,-1-1 0,1 1 1,0-1-1,0 0 0,0 1 1,0-1-1,1 1 0,0-1 1,0 1-1,0-1 0,0 1 0,0 0 1,0-1-1,1 1 0,2-5 1,1 1 9,-1 0 1,1-1-1,0 1 1,0 1 0,1-1-1,0 1 1,0 0-1,1 0 1,-1 1-1,1 0 1,12-7 0,-9 8 1,0 0 1,1 0 0,-1 1 0,1 0-1,-1 1 1,1 0 0,0 1 0,0 0-1,0 1 1,0 0 0,0 1 0,0 0-1,21 5 1,1 3 120,-1 1 1,-1 2-1,37 19 1,-65-29-237,1 0 0,0 0 1,-1-1-1,1 0 0,0 0 1,0 0-1,-1 0 0,1 0 1,0-1-1,0 0 0,0 0 1,0 0-1,0 0 0,0 0 1,5-2-1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3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6976,'6'-7'247,"-1"0"-1,0 0 1,0-1 0,7-12 0,-9 13 56,0 0 1,1 1 0,0 0 0,0 0-1,1 0 1,7-7 0,-11 12-272,0 1 1,-1-1-1,1 1 1,0-1-1,0 1 1,0 0-1,-1-1 1,1 1-1,0 0 1,0 0-1,0 0 1,0-1-1,-1 1 1,1 0-1,0 0 1,0 0-1,0 0 1,0 0-1,0 1 1,-1-1-1,1 0 1,0 0-1,0 1 1,0-1-1,0 0 1,-1 1-1,1-1 1,0 0-1,0 1 1,-1-1-1,1 1 1,0 0-1,-1-1 1,1 1-1,-1 0 1,1-1-1,-1 1 1,1 0-1,-1-1 1,1 1-1,-1 0 1,0 0-1,1 1 1,2 4 120,1 0 0,-2 0 0,5 14 0,-4-10-30,-1 1-1,0 0 1,-1-1-1,0 1 1,-1 0-1,0 0 1,0 0-1,-1 0 1,-5 20-1,5-26-87,0-1-1,-1 1 1,1-1-1,-1 1 1,0-1-1,0 0 1,0 0-1,-1 0 1,1 0-1,-1 0 1,0-1 0,0 1-1,-1-1 1,1 0-1,-1 0 1,1 0-1,-1 0 1,0 0-1,0-1 1,0 0-1,0 0 1,-1 0-1,1 0 1,-1-1-1,-5 2 1,29 3 82,31-4-103,-1-3 1,54-7-1,-61 0 18,-42 8-35,1 0-1,-1 0 1,0 0 0,0 0 0,0 0 0,1 0-1,-1 0 1,0 0 0,0 0 0,0 0-1,0 0 1,1 0 0,-1 0 0,0 0 0,0 0-1,0 0 1,1 0 0,-1 0 0,0 0-1,0 0 1,0 0 0,0 0 0,0 0 0,1-1-1,-1 1 1,0 0 0,0 0 0,0 0-1,0 0 1,0 0 0,0-1 0,1 1 0,-1 0-1,0 0 1,0 0 0,0 0 0,0 0-1,0-1 1,0 1 0,0 0 0,0 0-1,0 0 1,0-1 0,0 1 0,0 0 0,0 0-1,0 0 1,0 0 0,0-1 0,0 1-1,0 0 1,0 0 0,0 0 0,0 0 0,0-1-1,0 1 1,-1 0 0,-2-2-1602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4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13 4544,'0'0'75,"-1"0"0,1 0 0,-1 0 0,0 0 0,1 0 0,-1 0-1,1 0 1,-1 0 0,0 0 0,1 0 0,-1 0 0,1-1 0,-1 1 0,0 0 0,1 0 0,-1-1 0,1 1 0,-1 0 0,1-1 0,-1 1 0,1 0 0,-1-1 0,1 1 0,-1-1-1,1 1 1,0-1 0,-1 1 0,1-1 0,0 1 0,-1-1 0,1 1 0,0-1 0,0 1 0,-1-1 0,1 0 0,0 1 0,0-2 0,31 4 885,5 7-230,70 25 0,18 6 338,-118-39-937,1 0 0,-1 1 0,0 0 0,0 0 0,0 0 0,9 6 0,-14-7-94,0 0 0,1 0 0,-1 0 0,0 0 0,0 0 0,0 0 0,-1 1 0,1-1 0,0 0 0,0 1 0,-1-1 0,1 0 0,-1 1 0,1-1 0,-1 1 0,1-1 0,-1 1 0,0-1 0,0 1 0,0-1 0,0 1 0,0-1 0,0 1 0,0-1 0,0 1 0,-1-1 1,1 1-1,0-1 0,-1 0 0,0 1 0,1-1 0,-1 1 0,-1 1 0,0 1 21,-1 0 1,1-1 0,-1 1-1,0-1 1,0 1 0,0-1-1,0 0 1,-1 0-1,1 0 1,-1-1 0,1 1-1,-1-1 1,-6 2 0,-7 4 134,-35 10 1,25-10-122,10-2-15,-92 38 360,138-44-347,-12-2-1932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4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1 4992,'-9'9'1626,"-189"119"598,74-64-1376,124-63-839,1-1-1,0 1 0,-1 0 1,1-1-1,0 1 0,0-1 1,0 1-1,0-1 0,0 1 1,0-1-1,0 1 0,0-1 1,-1 0-1,1 0 0,2 1 1,42 2 257,71-3-1,3-1 969,-31-1 761,-87 2-1915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5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71 5792,'-1'-2'64,"0"1"0,0-1-1,1 1 1,-1-1 0,1 0 0,-1 1 0,1-1 0,0 0 0,-1 1 0,1-1 0,0 0 0,0 1-1,0-1 1,1 0 0,-1 1 0,0-1 0,0 0 0,1 1 0,-1-1 0,1 0 0,0 1-1,-1-1 1,3-2 0,-1 2 23,1-1 1,-1 1-1,1 0 0,0 0 0,-1 1 0,1-1 0,0 0 1,0 1-1,0 0 0,0 0 0,0 0 0,4-1 0,2 0 91,0 0-1,0 1 0,1 0 0,-1 0 0,0 1 1,15 2-1,-18-2-65,0 1 0,0 0 0,0 1 1,0-1-1,-1 1 0,1 0 0,0 1 0,-1-1 0,0 1 1,0 0-1,7 5 0,-10-6-64,0 0 0,0 0 0,-1 0 0,1 0 0,0 0 0,-1 1 0,0-1 0,0 0 0,1 1 0,-1-1 0,-1 1 0,1-1 0,0 1 0,0 4 0,0-1 24,-1 0 1,0 0-1,0-1 1,-1 1-1,0 0 1,-2 8-1,-1 2 118,-2 1-1,0-1 0,-14 23 0,14-27-58,4-9-86,0 0-1,0 0 0,0-1 0,0 2 0,1-1 1,0 0-1,0 0 0,0 0 0,0 0 0,0 1 1,0-1-1,1 0 0,0 1 0,-1 4 1,4-6-64,-1 0 1,1-1 0,0 1 0,-1-1 0,1 1 0,0-1 0,4 1 0,-4-1-1272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5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13 6976,'1'0'56,"0"1"1,0 0-1,-1 0 0,1 0 1,-1 0-1,1 0 1,-1 0-1,1 0 1,-1 0-1,0 0 0,1 0 1,-1 0-1,0 0 1,0 0-1,0 0 0,0 0 1,0 0-1,0 1 1,0-1-1,0 0 1,0 0-1,0 0 0,-1 0 1,1 0-1,0 0 1,-1 0-1,1 0 0,-1 0 1,0 1-1,-1 1 209,-1 0 0,1 0 0,-1 0 0,0 0 0,0 0-1,-5 3 1,7-5 338,3-26 366,-1 24-937,-1 0 0,0-1 1,1 1-1,-1 0 1,0 0-1,1 0 0,-1 0 1,1 0-1,0 0 0,-1 0 1,1 0-1,0 0 0,0 0 1,-1 0-1,1 1 1,0-1-1,0 0 0,0 0 1,1 0-1,-1 1-22,-1 0 1,0 0-1,1 0 1,-1 0-1,0 0 1,0-1-1,1 1 1,-1 0-1,0 0 1,1 0-1,-1 1 1,0-1-1,1 0 0,-1 0 1,0 0-1,0 0 1,1 0-1,-1 0 1,0 0-1,0 0 1,1 1-1,-1-1 1,0 0-1,0 0 1,1 0-1,-1 0 0,0 1 1,0-1-1,0 0 1,1 0-1,-1 1 1,0-1-1,0 0 1,5 14 189,-4 14 33,-1-23-194,-1-1 0,0 1 0,-1-1 0,1 1 0,-1-1 0,0 0 0,-3 6-1,4-9-25,1 0-1,-1 0 0,0 0 0,0 0 0,0 1 0,0-1 0,0-1 0,0 1 0,0 0 0,0 0 0,0 0 0,0-1 0,-2 2 0,3-2-4,-1 0-1,0 0 0,1 0 1,-1 0-1,0 0 0,0 0 1,1 0-1,-1 0 0,0 0 0,1 0 1,-1 0-1,0 0 0,1-1 1,-1 1-1,0 0 0,1-1 1,-1 1-1,0 0 0,1-1 0,-1 1 1,1-1-1,-1 1 0,1-1 1,-1 1-1,1-1 0,-2 0 1,1-1 10,-1-1 1,1 1-1,0 0 1,0-1 0,0 1-1,0-1 1,0 1-1,0-1 1,1 1-1,-1-1 1,1 0 0,0 1-1,0-1 1,0 0-1,0 1 1,0-1 0,0 0-1,1 1 1,-1-1-1,1 1 1,0-1 0,1-3-1,0 0-229,1 0-1,-1 0 1,1 1-1,1-1 1,-1 0-1,1 1 1,8-9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51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5088,'0'0'1285,"3"-1"-298,6-1-402,0-1 1,0 2 0,0-1 0,0 1-1,1 0 1,8 1 0,17-1-36,31-4 35,-17 1-915,77-14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5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6624,'11'-13'896,"-3"8"-558,0 1 1,1-1-1,-1 1 0,1 1 1,0 0-1,0 0 1,0 0-1,17-1 0,-13 2-92,0 1-1,0 0 0,0 1 0,1 1 1,22 4-1,-33-5-202,0 1-1,0-1 1,-1 1 0,1 0-1,0 0 1,0 1 0,-1-1-1,1 0 1,-1 1 0,1 0-1,-1-1 1,0 1 0,1 0-1,-1 0 1,0 0 0,0 1-1,-1-1 1,1 0 0,1 4-1,-2-4-30,0-1 0,-1 1 0,0 0-1,1 0 1,-1 0 0,0 0 0,0 0-1,0 0 1,0 0 0,-1 0-1,1 0 1,0-1 0,-1 1 0,1 0-1,-1 0 1,0 0 0,0 0 0,1-1-1,-1 1 1,0 0 0,-1-1-1,1 1 1,0-1 0,0 1 0,-1-1-1,1 0 1,0 1 0,-1-1 0,-2 2-1,-12 5 21,16-8-32,0 0 0,-1 1 1,1-1-1,0 0 0,0 0 0,0 0 0,0 0 0,0 0 0,0 1 0,0-1 0,0 0 1,0 0-1,0 0 0,0 0 0,0 0 0,0 1 0,0-1 0,0 0 0,0 0 0,0 0 1,0 0-1,0 1 0,1-1 0,-1 0 0,0 0 0,0 0 0,0 0 0,0 0 0,0 0 1,0 1-1,0-1 0,0 0 0,1 0 0,-1 0 0,0 0 0,0 0 0,0 0 0,0 0 1,0 0-1,0 0 0,1 0 0,-1 0 0,0 0 0,0 0 0,0 1 0,0-1 0,1 0 1,-1 0-1,0 0 0,0 0 0,0 0 0,1-1 0,10 7-5,-10-6 4,28 14-9,-1 1 1,0 2-1,-2 0 0,0 2 0,33 30 1,-57-48 9,-1 1 1,1-1-1,-1 1 1,1-1 0,-1 1-1,0 0 1,0-1-1,1 1 1,-1 0-1,-1 0 1,1 0 0,0 0-1,0 0 1,-1 0-1,1 0 1,0 2 0,-2-3 1,1 1 0,0-1 0,-1 0 0,1 1 0,-1-1 0,1 0 1,-1 1-1,0-1 0,1 0 0,-1 0 0,0 0 0,0 0 1,0 0-1,0 0 0,0 0 0,0 0 0,0 0 0,0 0 1,-1 0-1,1-1 0,0 1 0,0 0 0,-1-1 0,-1 1 1,-24 10 37,-2-1 1,-52 11 0,30-9 29,14-2-559,-1-1 0,-54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0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2304,'0'0'1109,"2"-1"-869,-1 1-218,-1 0-1,1-1 1,0 1-1,-1 0 1,1 0-1,-1 0 0,1 0 1,-1 0-1,1 0 1,-1 0-1,1 0 1,0 0-1,-1 0 1,1 0-1,-1 0 1,1 0-1,-1 0 1,1 0-1,-1 1 0,1-1 1,-1 0-1,1 0 1,-1 1-1,1-1 1,-1 0-1,1 1 1,0 0-1,12 18 286,5 34-81,-15-42-149,10 31 72,7 18 451,17 100 0,-34-120-207,-3-38-432,0 0 1,0 1-1,0-1 0,-1 0 1,1 0-1,-1 1 0,1-1 1,-1 0-1,0 0 1,0 0-1,0 0 0,0 0 1,0 0-1,-3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1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 2400,'0'0'352,"-2"1"-32,-50 23 702,21-9-524,-44 25 1,65-33-438,0 0-1,1 1 1,0 0 0,0 0-1,1 1 1,0 0 0,0 0-1,-7 12 1,2 0 41,-4 5 147,1 1 0,-21 49-1,34-69-204,0 0 0,1 0 0,0 0 0,0 1 0,1-1 0,0 0 0,0 1 0,1-1 0,0 1-1,0-1 1,0 1 0,1-1 0,1 1 0,-1-1 0,1 0 0,5 13 0,-6-17-29,0 0 1,1 0-1,0-1 1,-1 1-1,1 0 1,0-1-1,1 1 1,-1-1-1,0 0 1,1 1-1,-1-1 1,1 0 0,-1-1-1,1 1 1,0 0-1,0-1 1,0 0-1,0 1 1,0-1-1,0 0 1,0-1-1,1 1 1,-1 0-1,0-1 1,0 0-1,1 0 1,-1 0-1,0 0 1,0 0-1,1-1 1,-1 1-1,0-1 1,0 0-1,4-2 1,11-3 33,-1-1 1,-1-1 0,1-1-1,25-18 1,-35 22-41,16-10 41,-1-1 0,0-1 0,-1-1 0,-1-1 0,29-35 0,-43 47-33,0-1 0,-1 1 1,0-1-1,-1 0 1,0-1-1,0 1 1,0-1-1,-1 1 1,-1-1-1,1 0 1,-2 0-1,1 0 1,-1-1-1,0 1 1,-1 0-1,0 0 1,-1 0-1,0-1 0,0 1 1,-4-13-1,4 19-4,0 0 0,1 0 0,-2 0 0,1 0 0,0 0 0,-1 0 0,1 0 0,-1 0 0,0 1 0,0-1 0,0 1 0,0-1-1,-1 1 1,1 0 0,0 0 0,-1 0 0,0 0 0,0 0 0,1 0 0,-1 1 0,-5-3 0,3 4 6,0-1 0,0 0 0,0 1-1,0 0 1,1 0 0,-1 1 0,0-1 0,0 1 0,0 0 0,1 0 0,-1 1 0,0 0 0,-7 3 0,-2 2-115,0 1 1,1 0 0,0 1-1,0 1 1,1 0-1,0 1 1,1 0-1,-18 21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04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5344,'11'-60'604,"-8"43"34,7-31 0,-8 43-572,0 0 0,-1 1 0,1-1 0,1 1 0,-1 0 0,1 0 0,0-1 0,0 2 0,0-1 0,0 0 0,5-3 0,-8 7-49,0 0 1,1 0-1,-1 0 1,0 0 0,1 0-1,-1 0 1,0 1-1,1-1 1,-1 0 0,0 0-1,1 0 1,-1 1-1,0-1 1,0 0-1,1 0 1,-1 1 0,0-1-1,0 0 1,1 0-1,-1 1 1,0-1-1,0 0 1,0 1 0,1-1-1,-1 0 1,0 1-1,0-1 1,0 0 0,0 1-1,0-1 1,0 1-1,5 13 107,-5-13-101,4 16 108,-1 0-1,2 33 1,-5-38-221,0-1 1,1 0 0,1 0-1,0 1 1,0-1 0,1 0 0,1-1-1,0 1 1,7 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05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5984,'1'13'1349,"3"-2"-1317,0 4 71,1 1-1,1-1 0,1 0 1,0 0-1,10 14 0,-15-26-87,0 0 0,0 0 0,0 0 0,1 0 1,0-1-1,-1 1 0,1-1 0,0 0 0,0 0 0,1 0 0,-1 0 0,0 0 0,0-1 0,1 1 0,-1-1 0,1 0 0,0 0 0,-1 0 0,1-1 0,0 1 0,-1-1 0,1 0 0,0 0 0,-1 0 1,1-1-1,0 1 0,-1-1 0,5-1 0,-1 0-9,-1 0 0,0-1 0,-1 0 0,1 0 0,0 0 0,-1-1 0,0 0 0,1 0 0,-1 0 0,-1 0 0,1-1 0,-1 0 0,0 0 0,0 0 0,0-1 0,-1 1 0,0-1 0,0 0 0,3-9 0,-3 10 1,-2-1 0,1 1 1,-1-1-1,1 1 0,-2-1 1,1 0-1,-1 1 0,1-1 0,-1 0 1,-1 1-1,1-1 0,-1 1 1,0-1-1,-1 0 0,1 1 1,-1 0-1,0-1 0,0 1 1,-1 0-1,1 0 0,-1 0 0,-6-7 1,7 9 5,0 1 0,-1-1-1,1 1 1,0 0 0,-1-1 0,1 1 0,-1 0 0,0 1 0,0-1 0,0 0 0,0 1 0,0 0 0,0 0 0,0 0 0,0 0-1,0 0 1,-1 0 0,1 1 0,0 0 0,-1-1 0,1 1 0,0 1 0,0-1 0,-1 0 0,1 1 0,0-1 0,0 1-1,-1 0 1,1 0 0,0 1 0,0-1 0,0 1 0,0-1 0,1 1 0,-1 0 0,0 0 0,1 0 0,-1 0 0,1 0-1,0 1 1,-1-1 0,1 1 0,0 0 0,-1 3 0,-2 0-2,1 0 0,1 1 1,0-1-1,-1 1 0,2-1 0,-1 1 0,-1 7 0,4-11-8,-1 0 0,1-1 0,0 1-1,0-1 1,0 1 0,0 0-1,0-1 1,0 1 0,1-1 0,-1 1-1,1-1 1,0 1 0,0-1-1,0 1 1,0-1 0,0 0 0,1 1-1,-1-1 1,0 0 0,1 0 0,0 0-1,0 0 1,2 2 0,12 7-1187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11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3840,'0'3'64,"9"169"496,43 231 0,-32-323-736,34 87 1,-25-80-573,-25-75-2089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11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2304,'0'18'0,"0"29"0,3 9 32,0-1 32,-1 0 0,-1 5 96,-1-3 0,1-9 32,3-8 32,2-13 0,3-4 32,4-8-32,3-7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 4000,'0'0'544,"2"-1"-427,-2 1-108,1 0 0,-1-1 0,1 1 1,-1 0-1,1 0 0,-1 0 0,0 0 0,1 0 0,-1 0 0,1 0 0,-1 0 0,1 0 0,-1 0 0,1 0 0,-1 0 0,1 0 1,-1 0-1,0 1 0,1-1 0,-1 0 0,1 0 0,-1 0 0,1 1 0,-1-1 0,0 0 0,1 0 0,-1 1 0,0-1 0,1 0 1,-1 1-1,1 0 0,11 20 129,-10-17-110,0 1 1,-1-1-1,1 1 0,-1-1 0,0 1 0,-1 0 0,1 0 1,-1 7-1,0-12-24,0 0-1,0 0 1,0 0 0,0 0-1,0 1 1,0-1 0,0 0 0,0 0-1,0 0 1,-1 0 0,1 1-1,0-1 1,0 0 0,0 0-1,0 0 1,0 0 0,-1 0 0,1 0-1,0 1 1,0-1 0,0 0-1,0 0 1,0 0 0,-1 0 0,1 0-1,0 0 1,0 0 0,0 0-1,-1 0 1,1 0 0,0 0 0,0 0-1,0 0 1,0 0 0,-1 0-1,1 0 1,0 0 0,0 0 0,0 0-1,-1 0 1,1 0 0,0 0-1,0 0 1,0 0 0,0-1-1,-1 1 1,1 0 0,0 0 0,0 0-1,0 0 1,0 0 0,0 0-1,0-1 1,-1 1 0,1 0 0,0 0-1,0 0 1,0 0 0,0-1-1,0 1 1,0 0 0,-8-9 91,5 4-67,1 1-1,-1-1 1,1 0 0,0 0-1,-2-8 1,4 12-12,-1-1 1,1 0-1,-1 1 1,1-1-1,0 1 1,-1-1-1,1 0 1,0 1-1,0-1 1,0 0-1,1 1 1,-1-1-1,0 0 1,1 1-1,-1-1 1,1 1-1,-1-1 1,1 1-1,0-1 1,1-2-1,-2 4-3,1 0 0,-1 0 0,1 0-1,-1 0 1,1-1 0,-1 1 0,1 0 0,-1 0 0,1 0-1,-1 0 1,1 1 0,-1-1 0,1 0 0,-1 0 0,0 0-1,1 0 1,-1 0 0,1 1 0,-1-1 0,1 0 0,-1 0-1,0 1 1,1-1 0,-1 0 0,0 0 0,1 1 0,-1-1-1,0 1 1,1-1 0,-1 0 0,0 1 0,0-1 0,1 1-1,-1-1 1,0 0 0,0 1 0,1 0 0,8 19 288,-8-15-240,-1 1 0,1 0 0,-1-1 0,0 1 0,0-1 0,0 1 0,-1 0 0,0-1 0,0 1 0,-3 8 0,3-11-38,0-1 0,0 1 0,0-1 0,0 1 0,0-1 0,0 0-1,-1 0 1,1 0 0,-1 0 0,0 0 0,0 0 0,1 0 0,-1 0 0,0-1-1,-1 1 1,1-1 0,0 1 0,0-1 0,-1 0 0,1 0 0,0 0-1,-1 0 1,1 0 0,-6 0 0,8-1-18,-1 0 0,0 0 0,0-1 0,0 1 0,0 0 0,1-1 0,-1 1 0,0 0 0,0-1 1,1 1-1,-1-1 0,0 1 0,0-1 0,1 0 0,-1 1 0,1-1 0,-1 0 0,0 1 0,1-1 0,0 0 0,-1 1 0,1-1 0,-1 0 0,1 0 0,-1-1 0,-7-23 29,8 23-28,-1-2 1,0-1 0,1 0 0,-1 0 0,1 1 0,0-1 0,1 0 1,-1 1-1,1-1 0,0 0 0,0 1 0,2-6 0,-3 8-1,1 0 0,0 1 1,-1-1-1,1 0 0,0 1 0,0-1 0,0 1 0,0 0 0,0-1 1,1 1-1,-1 0 0,0-1 0,1 1 0,-1 0 0,0 0 0,1 0 1,-1 0-1,1 1 0,0-1 0,-1 0 0,1 0 0,0 1 0,-1 0 1,1-1-1,0 1 0,0 0 0,-1-1 0,1 1 0,0 0 0,0 0 0,0 1 1,3 0-1,-3-1 12,0 1 1,0 0-1,1 0 0,-1 0 1,0 1-1,0-1 0,0 0 1,0 1-1,-1-1 1,1 1-1,0 0 0,-1 0 1,1-1-1,-1 1 1,1 0-1,-1 0 0,0 0 1,0 1-1,0-1 1,0 0-1,0 0 0,0 4 1,0-4 2,0 0-1,-1 1 1,1-1 0,-1 0 0,0 1 0,0-1 0,0 0-1,0 0 1,0 1 0,0-1 0,0 0 0,-1 1-1,1-1 1,-1 0 0,0 0 0,1 0 0,-1 0-1,0 0 1,0 1 0,-1-2 0,1 1 0,0 0 0,-3 3-1,4-5-18,0 0-1,-1 0 0,1 1 0,0-1 1,0 0-1,0 0 0,-1 0 1,1 0-1,0 0 0,0 0 0,-1 0 1,1 0-1,0 1 0,0-1 1,-1 0-1,1 0 0,0 0 0,0 0 1,-1 0-1,1 0 0,0 0 1,0 0-1,-1 0 0,1 0 0,0-1 1,0 1-1,0 0 0,-1 0 0,1 0 1,0 0-1,0 0 0,-1 0 1,1 0-1,0-1 0,0 1 0,0 0 1,0 0-1,-1 0 0,1 0 1,0-1-1,-6-13 63,0-15 17,6 29-81,0-4 25,0 1 0,-1-1 1,1 0-1,1 0 0,-1 0 1,2-6-1,-2 10-20,0 0 0,0-1 0,0 1 0,0 0 0,0-1 0,1 1-1,-1 0 1,0-1 0,0 1 0,0 0 0,1-1 0,-1 1 0,0 0 0,0-1 0,1 1 0,-1 0 0,0 0 0,1-1-1,-1 1 1,0 0 0,1 0 0,-1 0 0,0 0 0,1-1 0,-1 1 0,0 0 0,1 0 0,0 0 1,0 1 0,0-1 0,0 0 0,0 1 0,0-1 0,0 1 0,0-1 0,0 1 0,0 0-1,0-1 1,0 1 0,-1 0 0,1-1 0,0 1 0,1 2 0,2 1-112,-1 1 0,1 1 0,-1-1 0,0 0 0,0 1 0,-1 0 0,1 0 0,1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25 5184,'-5'-4'1440,"16"3"-1067,0 0 0,0 1 1,1 0-1,-1 1 0,0 1 1,0-1-1,0 2 0,0-1 1,16 8-1,-26-10-165,-1 1-186,0-1-1,-1 1 1,0-1-1,1 0 1,-1 1-1,1-1 1,-1 0-1,1 1 1,-1-1-1,0 0 1,1 1-1,-1-1 1,0 0-1,1 0 1,-1 0 0,0 0-1,1 0 1,-1 0-1,0 0 1,1 0-1,-1 0 1,0 0-1,0 0 1,-18-1 154,-10-8 272,28 8-412,0 1 1,0-1-1,0 1 1,-1-1 0,1 0-1,0 1 1,0-1 0,1 0-1,-1 0 1,0 0 0,0 0-1,0 0 1,0 0-1,1 0 1,-1 0 0,0 0-1,1 0 1,-1 0 0,1 0-1,0-1 1,-1-1 0,1 3-24,0-1 0,0 1 0,0-1 1,1 1-1,-1 0 0,0-1 0,0 1 0,1 0 1,-1-1-1,0 1 0,1 0 0,-1-1 1,0 1-1,1 0 0,-1-1 0,0 1 0,1 0 1,-1 0-1,0 0 0,1 0 0,-1-1 1,1 1-1,-1 0 0,1 0 0,-1 0 0,0 0 1,1 0-1,-1 0 0,1 0 0,-1 0 1,1 0-1,-1 0 0,0 0 0,1 0 1,-1 0-1,1 0 0,-1 1 0,1-1 0,-1 0 1,0 0-1,1 0 0,-1 1 0,1-1 1,20 9 236,-18-8-227,-1 0 0,0 0 1,1 1-1,-1 0 1,0-1-1,0 1 1,0 0-1,-1 0 1,1 0-1,0 0 1,-1 0-1,1 0 0,-1 1 1,0-1-1,1 0 1,-1 1-1,0-1 1,-1 1-1,2 2 1,-2-4-16,0 0 1,0 1-1,0-1 1,0 0-1,0 0 1,0 0-1,-1 0 1,1 0-1,0 0 1,-1 0-1,1 0 1,0 1-1,-1-1 1,1 0-1,-1-1 1,0 1-1,1 0 1,-2 2-1,0-2-2,1 0-1,-1 0 1,0 1 0,0-1-1,1 0 1,-1 0-1,0-1 1,0 1 0,0 0-1,0-1 1,0 1 0,0-1-1,-3 1 1,1-1-4,1 0-1,0-1 1,-1 1 0,1-1 0,0 1-1,0-1 1,-1 0 0,1 0 0,0-1-1,0 1 1,0-1 0,0 1 0,1-1-1,-1 0 1,-4-3 0,5 3 3,0 0 1,-1 0 0,1 0-1,0 0 1,0-1-1,0 1 1,0-1-1,0 1 1,1-1-1,-1 0 1,1 1 0,0-1-1,0 0 1,0 0-1,0 0 1,0 0-1,0-3 1,1 5 0,0 0 0,0 0 1,0 0-1,1 0 0,-1 0 1,0 1-1,0-1 0,1 0 0,-1 0 1,1 0-1,-1 1 0,1-1 0,-1 0 1,1 0-1,-1 1 0,1-1 0,-1 0 1,1 1-1,0-1 0,-1 1 1,1-1-1,0 1 0,0-1 0,-1 1 1,1-1-1,0 1 0,0 0 0,0 0 1,0-1-1,-1 1 0,1 0 0,0 0 1,0 0-1,0 0 0,0 0 1,0 0-1,0 0 0,0 0 0,-1 0 1,1 0-1,0 1 0,0-1 0,1 1 1,3 0 30,0 0 1,0 0-1,0 1 1,0 0-1,0 0 1,5 3 0,-6-3-18,0 1 1,-1-1-1,1 1 1,-1 0-1,0 0 1,0 0 0,0 0-1,0 1 1,0-1-1,-1 1 1,0 0-1,1-1 1,1 6 0,-4-8-20,0-1 0,-1 1 0,1 0 1,0 0-1,0 0 0,0 0 0,-1 0 1,1 0-1,0 0 0,-1 0 0,1-1 1,-1 1-1,1 0 0,-1 0 0,1 0 1,-1-1-1,1 1 0,-1 0 0,0-1 1,0 1-1,1-1 0,-1 1 0,0-1 1,0 1-1,0-1 0,1 1 0,-1-1 1,0 0-1,0 1 0,0-1 0,-1 0 1,-1 1 0,0 0 1,0 0 0,0 0-1,0 0 1,0-1 0,0 0-1,0 0 1,-5 0 0,0-1-14,0-1 0,0-1 1,0 1-1,1-1 0,-11-5 1,16 7 6,0-1 1,-1 1 0,1-1 0,0 1 0,-1-1-1,1 0 1,0 1 0,0-1 0,1 0 0,-1 0-1,0-1 1,1 1 0,-1 0 0,1-1 0,0 1-1,-1-1 1,1 1 0,0-1 0,0-3 0,1 5 3,-1 0 0,1 0 0,0 0 0,0 0 0,0 1 0,0-1 0,1 0 0,-1 0 0,0 0 0,0 0 0,0 0 0,1 0 0,-1 0 0,1 1 0,-1-1 0,0 0 0,1 0 0,-1 0 0,1 1 0,0-1 0,-1 0 0,1 1 0,1-2 0,-1 1 0,1 0 0,0 0 0,0 0 0,0 0 0,0 1 0,0-1 0,0 1 0,0-1 0,0 1 0,2-1 0,4 1 0,0 0 0,0 0 0,-1 1 0,14 2 0,-14-1 66,-1 0 1,0 0 0,1 0 0,-1 1 0,0 0 0,10 7 0,-15-9-126,1-1 1,-1 1-1,0 0 1,0 0-1,0 0 1,0 0-1,0-1 1,0 1-1,-1 0 1,1 1-1,0-1 1,0 0-1,-1 0 1,1 0-1,-1 0 1,1 0-1,-1 1 1,1-1-1,-1 0 1,0 1-1,1-1 1,-1 0-1,0 0 1,0 1-1,0-1 1,0 0-1,0 1 1,-1-1-1,1 0 1,0 1-1,0-1 1,-1 0-1,1 0 1,-1 1-1,1-1 1,-1 0-1,0 0 1,1 0-1,-3 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 6976,'1'-1'88,"0"0"1,0 0 0,-1 0-1,1 0 1,0 0 0,0 0 0,0 0-1,0 1 1,0-1 0,0 0-1,0 1 1,0-1 0,0 1-1,0-1 1,1 1 0,-1 0-1,0-1 1,0 1 0,0 0-1,1 0 1,-1 0 0,0 0-1,0 0 1,0 0 0,2 0-1,-1 1 15,1-1 0,-1 1 0,0 0 0,0 0 0,0 0 0,1 1 0,-1-1-1,0 0 1,-1 1 0,1-1 0,0 1 0,2 3 0,-2-3-27,0 0 0,0 0 0,0 1 0,0-1 0,0 1 0,-1 0 0,1-1 0,-1 1 0,0 0 0,0 0 0,0 0 0,0 0 0,0 0 0,-1 0 0,1 0 0,-1 0 0,0 0 0,0 0 1,0 0-1,0 0 0,-1 0 0,0 3 0,-1-3-14,1 0 1,-1 0 0,0-1-1,0 1 1,0-1-1,0 1 1,0-1 0,0 0-1,-4 2 1,5-3-36,0 0 0,0 0-1,0 0 1,-1-1 0,1 1 0,0 0 0,-1-1-1,1 1 1,-1-1 0,1 1 0,-1-1 0,1 0 0,-1 0-1,1 1 1,-1-1 0,1 0 0,-1-1 0,1 1-1,-1 0 1,-1-1 0,2 1-18,0-1 0,1 1 0,-1-1-1,1 1 1,-1-1 0,1 1 0,-1-1 0,1 0 0,-1 1 0,1-1 0,0 0 0,-1 1-1,1-1 1,0 0 0,0 1 0,-1-1 0,1 0 0,0 0 0,0 1 0,0-1 0,0 0-1,0 0 1,0 0 0,1-21 84,0 19-68,0-7 77,0 0 0,1 1 1,0-1-1,6-15 1,-8 25-91,0-1 0,0 1 0,0 0 0,0-1 0,0 1 0,1 0 0,-1-1 0,0 1 0,0 0 0,0-1 0,0 1 0,1 0 0,-1 0 0,0-1 0,0 1 0,1 0 0,-1 0 0,0-1 0,1 1 0,-1 0 0,0 0 0,1 0 0,-1 0 0,0-1 0,1 1 0,-1 0 0,0 0 0,1 0 0,-1 0 0,0 0 0,1 0 0,-1 0 0,0 0 0,1 0 0,-1 0 0,0 0 0,1 0 0,10 12 262,2 19 36,-13-28-298,0 0 1,0 1 0,0-1 0,0 0-1,0 0 1,-1 0 0,0 0 0,1 0-1,-1 0 1,0-1 0,0 1 0,-1 0-1,1 0 1,-1-1 0,-2 5 0,3-5-9,0-1 0,0 0 0,0 0 0,0 0 0,-1 0 0,1 0 0,0 0 1,0 0-1,-1 0 0,1 0 0,-1 0 0,1-1 0,-1 1 0,1-1 0,-1 1 1,1-1-1,-1 0 0,1 1 0,-1-1 0,1 0 0,-1 0 0,0 0 0,1 0 1,-1 0-1,1-1 0,-1 1 0,1 0 0,-1-1 0,0 1 0,1-1 0,-3-1 1,2 1-5,0-1 1,0 0 0,0 1 0,0-1 0,0 0-1,0 0 1,0 0 0,1 0 0,-1-1 0,1 1-1,0 0 1,0-1 0,0 1 0,0-1 0,0 1 0,0-1-1,0-4 1,-1 1 2,2 0 1,-1 1-1,0-1 0,1 0 0,0 0 1,2-10-1,-2 15-1,0 0 0,0 1 0,0-1 0,0 0 0,0 1 0,1-1 0,-1 0 0,0 1 1,0-1-1,1 0 0,-1 1 0,0-1 0,1 1 0,-1-1 0,1 1 0,-1-1 0,0 1 0,1-1 0,0 1 0,0-2 0,0 2 1,-1 0-1,0 0 0,1 0 0,-1 0 0,1 0 0,-1 0 1,1 1-1,-1-1 0,1 0 0,-1 0 0,1 0 0,-1 0 1,0 0-1,1 1 0,-1-1 0,1 0 0,-1 0 0,0 1 1,1-1-1,-1 0 0,0 1 0,1 0 0,1 1 9,0 1 0,0-1 0,0 1 0,0 0 0,0 0 0,-1 0 0,2 3 0,-2-2-105,0-1-1,0 0 1,0 0 0,-1 1-1,1-1 1,-1 0-1,0 1 1,0-1 0,0 0-1,0 1 1,-1-1-1,1 0 1,-1 1 0,0-1-1,0 0 1,0 0-1,0 1 1,-1-1 0,-2 5-1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4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4384,'0'0'325,"13"-12"2363,-1 3-2384,-10 7-200,0 0 1,0 0-1,1 1 0,-1-1 0,0 1 0,1 0 1,-1-1-1,1 1 0,-1 0 0,1 1 0,-1-1 1,6-1-1,-7 3-48,0-1 0,-1 0 1,1 1-1,0-1 0,0 1 1,-1-1-1,1 1 0,0-1 0,-1 1 1,1 0-1,0-1 0,-1 1 1,1 0-1,-1-1 0,1 1 1,-1 0-1,0 0 0,1-1 1,-1 1-1,0 0 0,1 0 0,-1 0 1,0-1-1,0 1 0,0 1 1,3 22 612,-4 5-175,0-14-138,1-1 0,0 0 1,3 23-1,-3-35-401,1 1 1,-1-1-1,1 1 0,-1-1 1,1 0-1,0 1 1,0-1-1,0 0 0,0 0 1,1 0-1,-1 0 1,0 0-1,1 0 0,0 0 1,-1 0-1,1 0 1,0-1-1,0 1 0,0-1 1,0 1-1,0-1 1,0 0-1,0 0 0,1 0 1,-1 0-1,3 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3392,'0'-1'46,"-1"1"-1,1-1 1,0 1-1,0-1 1,0 1 0,-1-1-1,1 1 1,0-1 0,0 0-1,0 1 1,0-1 0,0 1-1,0-1 1,0 1 0,0-1-1,1 0 1,-1 1 0,0-1-1,0 1 1,0-1-1,1 1 1,-1-1 0,0 1-1,0-1 1,1 1 0,-1-1-1,1 1 1,-1-1 0,1 0-1,19-8 1023,26 4 505,-44 5-1483,1 0-1,-1 0 1,0 0-1,1 0 1,-1 1-1,0-1 0,1 1 1,-1-1-1,0 1 1,0 0-1,0 0 0,1 0 1,-1 0-1,0 0 1,2 2-1,-3-2-50,-1 0 0,1 0-1,-1 0 1,1 0 0,-1 0 0,1 1-1,-1-1 1,1 0 0,-1 0 0,0 1-1,0-1 1,0 0 0,0 0 0,0 1-1,0-1 1,0 0 0,0 0 0,0 1-1,0-1 1,-1 0 0,1 0 0,-1 0-1,1 1 1,-1-1 0,1 0 0,-1 0 0,0 0-1,-1 2 1,-1 2 26,-1 0-1,0-1 1,0 1 0,0-1 0,-1 0-1,1 0 1,-1 0 0,0-1-1,-6 4 1,-17 13 83,28-20-146,-1 0 1,1 0-1,0 0 1,0 0 0,-1 0-1,1 0 1,0 1 0,-1-1-1,1 0 1,0 0-1,0 0 1,0 1 0,-1-1-1,1 0 1,0 0-1,0 1 1,0-1 0,-1 0-1,1 0 1,0 1-1,0-1 1,0 0 0,0 1-1,0-1 1,0 0-1,0 1 1,0-1 0,0 0-1,0 1 1,0-1-1,0 0 1,0 1 0,0-1-1,0 0 1,0 0 0,0 1-1,0-1 1,0 0-1,0 1 1,0-1 0,1 0-1,-1 1 1,16 3 55,22-6-4,144-31-1105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 7136,'-6'-2'406,"1"0"-1,-1 0 1,0 1 0,-9-2 0,11 2 962,20 5-648,-11-4-639,-1 0 0,1 1-1,0-1 1,0 1 0,-1 0 0,1 0-1,7 3 1,-11-4-69,1 1 0,-1 0 0,0 0 0,1 0 0,-1 0 0,0 0 0,1 0 0,-1 0 0,0 0 0,0 0 0,0 0 0,0 1 0,0-1 0,0 1 0,-1-1 0,1 0 0,0 1 0,-1-1 0,1 1 1,-1 0-1,1-1 0,-1 1 0,0-1 0,0 1 0,1 0 0,-1 1 0,-1-1-6,1-1 0,0 1 1,0-1-1,-1 1 0,1-1 1,-1 1-1,1-1 0,-1 1 0,0-1 1,0 0-1,1 1 0,-1-1 1,0 0-1,0 0 0,0 0 1,0 0-1,-1 1 0,1-1 1,-2 1-1,-33 17 23,9-4-51,27-15 16,-1 0 0,1 1 0,-1-1 0,1 0 0,-1 0 1,1 1-1,0-1 0,-1 0 0,1 1 0,0-1 0,-1 1 0,1-1 0,0 0 0,0 1 0,-1-1 1,1 1-1,0-1 0,0 1 0,0-1 0,0 1 0,-1-1 0,1 0 0,0 1 0,0-1 1,0 1-1,0-1 0,0 1 0,0-1 0,0 1 0,0-1 0,1 1 0,-1 0-5,1 0 1,0 0-1,0 0 0,0 0 0,-1-1 1,1 1-1,0 0 0,0-1 0,0 1 0,0-1 1,0 1-1,0-1 0,2 1 0,46 10-211,-37-10 160,25 6-104,-17-4 84,0 0-1,0 2 1,26 10-1,-44-15 81,-1 1 1,1-1-1,-1 1 0,1-1 1,-1 1-1,0 0 0,1 0 1,-1 0-1,0 0 0,0 0 1,1 0-1,-1 0 0,0 0 1,0 0-1,0 1 1,0-1-1,0 0 0,-1 1 1,1-1-1,1 3 0,-2-3 2,0 1 0,0-1-1,0 0 1,-1 0 0,1 1-1,0-1 1,-1 0 0,1 0 0,-1 0-1,1 0 1,-1 1 0,1-1-1,-1 0 1,0 0 0,0 0-1,1 0 1,-1-1 0,0 1 0,0 0-1,-1 1 1,-6 4 1,0-1 1,-1 1-1,1-2 1,-1 1-1,-9 3 1,-10 2 133,-1-1-1,1-2 1,-45 7 0,72-14-151,1 0-1,-1 1 1,1-1 0,-1 0 0,1 0 0,-1 0 0,1 0 0,-1 0 0,0 1 0,1-1 0,-1 0 0,1 0-1,-1 0 1,1-1 0,-1 1 0,1 0 0,-1 0 0,1 0 0,-1 0 0,0 0 0,1-1 0,-1 1-1,1 0 1,-1 0 0,1-1 0,0 1 0,-1 0 0,1-1 0,-1 1 0,1-1 0,0 1 0,-1 0 0,1-1-1,0 1 1,-1-1 0,1 1 0,0-1 0,0 1 0,-1-1 0,1 1 0,0-1 0,0 0 0,0 1 0,0-1-1,0 1 1,0-1 0,0 1 0,0-1 0,0 1 0,0-1 0,0 1 0,0-1 0,0 0 0,0 1 0,0-1-1,1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2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8 3840,'0'0'34,"0"0"1,0 0-1,0 0 0,1 0 1,-1 0-1,0 0 0,0 0 1,0 0-1,0-1 1,1 1-1,-1 0 0,0 0 1,0 0-1,0 0 0,0 0 1,0 0-1,1 0 1,-1 0-1,0-1 0,0 1 1,0 0-1,0 0 0,0 0 1,0 0-1,0-1 0,1 1 1,-1 0-1,0 0 1,0 0-1,0 0 0,0-1 1,0 1-1,0 0 0,0 0 1,0-1-1,-3 1 7,0-1 0,0 1 0,-1-1 0,1 1 0,0 0-1,0 0 1,0 1 0,0-1 0,0 1 0,0-1 0,0 1 0,-1 0-1,2 0 1,-7 3 0,-42 25 160,41-22-151,-7 5 10,0 1 1,0 0-1,1 2 0,-18 20 1,-50 72 175,41-51-97,38-50-119,0 0 0,0 0 0,1 1 0,0-1 0,1 1-1,0 0 1,0 0 0,0 0 0,-1 8 0,3-11-13,1-1 0,0 1 0,0-1 0,0 0 0,0 1 1,0-1-1,1 1 0,0-1 0,-1 0 0,1 1 0,0-1 1,1 0-1,-1 0 0,1 0 0,-1 0 0,1 0 0,0 0 0,0 0 1,0 0-1,1-1 0,-1 1 0,4 2 0,-1 0 4,0-1 1,1 0-1,-1 0 1,1 0-1,0-1 0,0 0 1,0 0-1,1 0 0,-1-1 1,0 0-1,1 0 1,0-1-1,7 1 0,-4-1 12,0-1 0,0 0-1,0-1 1,0 0 0,0-1-1,0 0 1,0-1 0,10-3-1,4-4 30,-1-1 0,0-1 0,-1-1-1,0-1 1,-1-1 0,22-20-1,-30 23-18,-1 0-1,0-1 0,-1-1 0,0 0 0,-1 0 1,0-1-1,10-23 0,-14 26 20,-1-1 0,0 0 0,-1 0 0,0-1 1,-1 1-1,-1-1 0,0 0 0,-1 0 0,-1-26 0,0 37-28,0 0-1,0 0 1,0 0 0,-1 0-1,0 0 1,1 0 0,-1 0-1,0 1 1,0-1-1,-1 0 1,1 1 0,-1-1-1,1 1 1,-1-1 0,0 1-1,0 0 1,0-1-1,0 1 1,0 0 0,0 0-1,-1 1 1,1-1 0,-1 0-1,-3-1 1,-1 1 15,0 0 0,1 0 0,-1 1 0,0 0 0,0 1 0,0-1 0,0 2 0,1-1 0,-12 2 0,5 0-10,0 0-1,1 1 0,0 0 0,0 1 0,0 1 1,0 0-1,0 0 0,1 1 0,-21 14 0,19-9-18,1 0 1,0 0-1,0 1 0,1 0 0,1 1 0,0 1 0,-10 16 0,-2 10-1221,18-32-4943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28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1458 3040,'0'-2'-27,"0"-38"33,0 25 39,0 26 22,0-10-63,0-1 0,0 1 0,0 0 0,1-1 0,-1 1 0,0 0 0,0-1 1,0 1-1,0-1 0,0 1 0,1 0 0,-1-1 0,0 1 0,1-1 0,-1 1 0,0 0 1,1-1-1,-1 1 0,1-1 0,-1 1 0,1-1 0,-1 0 0,1 1 0,-1-1 1,1 1-1,-1-1 0,1 0 0,0 0 0,-1 1 0,1-1 0,-1 0 0,1 0 0,0 0 1,-1 1-1,1-1 0,0 0 0,-1 0 0,1 0 0,0 0 0,0-1 0,25-4 177,-25 4-173,89-33 859,99-54-1,-49 16-327,-128 64-514,0-1 1,0 0-1,-1-1 1,-1 0-1,1 0 0,-1-1 1,-1-1-1,11-16 1,-4 6 33,22-23-1,-15 24-22,32-24 0,-41 36-22,0-2 0,-1 0 0,0 0 0,-1-1 0,0-1 0,-1 0 0,0-1 0,12-19 0,12-36-14,73-103 0,-100 158 0,1-1 0,-2 0 0,0 0 0,0-1 0,7-30 0,-10 29 0,1 0 0,1 1 0,1 0 0,0 0 0,15-23 0,-10 22-5,10-14 37,-1 0 0,-1-1 0,17-39-1,-33 60-30,0 1-1,2-1 1,-1 1-1,1 0 1,1 1-1,-1-1 1,2 1-1,-1 1 0,1-1 1,1 1-1,10-8 1,4-2 14,-8 6 34,26-15 0,-36 24-42,-1 1 0,1 0 1,0 0-1,0 0 0,0 0 0,0 1 0,0 0 0,0 0 0,0 0 1,9 0-1,-5 3 34,0-1 1,-1 1-1,1 0 0,9 5 1,7 1 71,-19-6-74,0 0 0,1 1 1,-1 0-1,0 0 1,-1 0-1,1 1 0,0 0 1,-1 0-1,0 1 0,9 9 1,1 4 210,24 37 0,-27-36-29,28 32 1,63 75 716,-37-40-468,-46-62-437,-1 1 1,25 42 0,-37-57-20,0 0 0,0 0 0,1-1 1,0 0-1,19 16 0,0 0 24,-7-2 98,-1 1 0,-1 0 0,15 29 0,63 84 392,-60-88-347,-27-39-110,-1-1 0,20 17 0,-19-18-33,-1 0 1,1 0-1,-1 1 1,7 10-1,58 84 117,-61-90-143,0 1 1,1-2-1,1 0 1,-1-1-1,17 11 1,5 4 67,-28-20-63,1 0 1,-1-1 0,1 1 0,0-2 0,14 7-1,52 15-1,58 25 6,-56-13-34,37 17-8,-86-44-281,0-1 0,1-1 0,0-2 0,36 6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0.8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 99 2048,'3'0'160,"-2"0"-63,14 2 114,-15-2-114,1 0-1,-1 0 1,1 0-1,-1 0 1,1 1 0,-1-1-1,1 0 1,-1 0-1,1 1 1,-1-1 0,0 0-1,1 0 1,-1 1-1,1-1 1,-1 0-1,0 1 1,1-1 0,-1 1-1,0-1 1,1 0-1,-1 1 1,0-1 0,0 1-1,0-1 1,1 1-1,-1-1 1,0 1 0,0 0-1,-12-9 736,-2-8-469,11 11-215,-1 0-1,1 1 1,-1-1-1,-1 1 1,-8-6-1,12 9 552,15-6 282,-4 2-624,9-4 315,-19 9-660,1 0 0,-1 0-1,0 1 1,0-1-1,1 0 1,-1 1 0,0-1-1,0 0 1,0 1 0,1-1-1,-1 0 1,0 1 0,0-1-1,0 0 1,0 1-1,0-1 1,0 1 0,0-1-1,0 0 1,0 1 0,0-1-1,0 1 1,0-1-1,0 0 1,0 1 0,0-1-1,0 0 1,-1 1 0,1-1-1,0 0 1,0 1-1,0-1 1,-1 0 0,1 1-1,0-1 1,-1 1 0,-6 14 190,7-14-189,-2 3 42,1-2-4,0 1 0,0-1 0,-1 0 0,1 1 0,-1-1 0,0 0 0,1 0 0,-1 0 0,-3 3 0,-4-26 125,8 19-168,1 0 0,-1 0 0,1 0 0,0-1 0,0 1 0,0 0 0,0 0-1,0 0 1,1-1 0,-1 1 0,1 0 0,-1 0 0,2-4 0,-1 5-6,-1 0 0,0 1-1,1-1 1,-1 0 0,1 1 0,-1-1-1,1 0 1,-1 1 0,1-1 0,-1 1-1,1-1 1,-1 1 0,1-1 0,0 1-1,-1-1 1,1 1 0,0-1 0,-1 1-1,1 0 1,0 0 0,0-1 0,-1 1 0,1 0-1,0 0 1,0 0 0,-1 0 0,1 0-1,0 0 1,0 0 0,0 0 0,-1 0-1,1 0 1,0 0 0,0 0 0,-1 1-1,1-1 1,0 0 0,0 0 0,-1 1-1,1-1 1,0 1 0,0 0 0,1 0 12,-1 1 1,1-1-1,-1 1 1,1 0-1,-1-1 1,0 1-1,0 0 0,0 0 1,0 0-1,0 0 1,0 0-1,0 0 1,-1 0-1,1 0 1,-1 0-1,0 0 1,1 0-1,-1 0 1,0 0-1,0 0 1,0 1-1,-1-1 1,1 0-1,0 0 1,-1 2-1,0-3 0,1 0 1,0 0-1,-1 0 1,1 1-1,-1-1 0,1 0 1,-1 0-1,1 0 0,-1 0 1,0-1-1,1 1 0,-1 0 1,0 0-1,0 0 0,0-1 1,0 1-1,0 0 1,0-1-1,-1 2 0,0-2-3,1 0 0,-1 1 0,1-1 1,0 0-1,-1 0 0,1 0 0,-1 0 0,1-1 0,0 1 0,-1 0 0,1-1 0,-1 1 0,1-1 0,0 1 0,0-1 0,-1 1 0,1-1 0,0 0 1,0 0-1,-2-1 0,-2-2 1,1 1 0,0-1 0,0 0 0,1 1 0,-1-2 0,1 1 0,0 0 0,0-1 0,0 0 0,0 1 0,1-1 0,0 0 0,0 0 0,0-1 0,-1-6 0,3 11-12,0 1 0,0-1 0,0 1 0,0 0 0,0-1 0,0 1 0,0-1 0,0 1 0,0 0 0,0-1 0,0 1 0,0-1 0,1 1 0,-1 0 1,0-1-1,0 1 0,0 0 0,0-1 0,1 1 0,-1 0 0,0-1 0,0 1 0,1 0 0,-1 0 0,0-1 0,1 1 0,-1 0 0,0 0 0,1-1 0,-1 1 1,1 0-1,14 1 6,13 11 18,-22-8-14,0 0 1,-1 0 0,0 0-1,0 0 1,0 1 0,-1 0-1,0 0 1,0 0 0,0 1-1,0-1 1,-1 1 0,0 0-1,0 0 1,0 0 0,-1 0-1,0 1 1,2 12 0,-4-18-6,0 0 1,1 0 0,-1 0 0,0 0 0,-1 0 0,1 0-1,0 0 1,0 0 0,0 0 0,-1 0 0,1 0 0,0 1-1,-1-1 1,1 0 0,-1-1 0,1 1 0,-1 0 0,0 0-1,1 0 1,-1 0 0,0 0 0,1-1 0,-1 1-1,0 0 1,0 0 0,0-1 0,0 1 0,0-1 0,0 1-1,0-1 1,0 1 0,0-1 0,0 0 0,0 1 0,0-1-1,0 0 1,0 0 0,0 0 0,-2 0 0,1 0 9,0 0 0,-1 0 0,1-1 1,-1 1-1,1-1 0,-1 1 0,1-1 0,0 0 0,-1 0 1,1 0-1,0 0 0,0 0 0,0-1 0,0 1 1,0-1-1,0 1 0,-2-3 0,-7-9 66,-16-25 1,24 34-62,0-1 0,1 0 0,-1 0 0,1 0 0,1 0 0,-1 0 0,0 0 0,1 0 0,-1-11 0,2 16-16,0-1 1,0 1-1,0 0 1,0-1-1,0 1 1,0 0-1,0-1 0,0 1 1,0 0-1,0-1 1,0 1-1,0 0 1,0-1-1,1 1 1,-1-1-1,0 1 0,0 0 1,0 0-1,0-1 1,1 1-1,-1 0 1,0-1-1,0 1 1,1 0-1,-1 0 0,0-1 1,0 1-1,1 0 1,-1 0-1,0 0 1,1 0-1,-1-1 1,0 1-1,1 0 0,-1 0 1,0 0-1,1 0 1,15 5 98,14 17 30,7 17-1813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1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64 6784,'-4'6'1110,"2"-6"-332,3-11 113,-1 11-870,0-1 0,0 1-1,0-1 1,0 1 0,0 0 0,0-1 0,0 1 0,0-1 0,1 1-1,-1 0 1,0-1 0,0 1 0,0-1 0,0 1 0,1 0 0,-1-1-1,0 1 1,0 0 0,1-1 0,-1 1 0,0 0 0,1 0 0,-1-1-1,0 1 1,1 0 0,-1 0 0,1 0 0,-1-1 0,0 1 0,1 0 0,-1 0-1,0 0 1,1 0 0,-1 0 0,1 0 0,-1 0 0,1 0 0,-1 0-1,0 0 1,1 0 0,-1 0 0,1 0 0,-1 0 0,0 0 0,1 0-1,-1 0 1,1 1 0,-1-1 0,0 0 0,1 0 0,-1 0 0,0 1 0,1-1-1,-1 0 1,0 0 0,1 1 0,-1-1 0,0 0 0,0 1 0,1-1-1,-1 0 1,0 1 0,0-1 0,0 1 0,1-1 0,-1 0 0,0 1-1,0 0 1,3 5 109,-1 0 0,0-1 0,0 1 0,0 1 0,-1-1 0,0 0 0,0 0-1,0 0 1,-1 1 0,0-1 0,0 0 0,-2 10 0,1 12 939,7-33-408,-1-3-533,-1 0 0,-1 0 1,0-1-1,0 0 0,0 1 0,1-14 1,11-28 269,-14 46-344,0 1 0,1-1-1,0 1 1,-1-1 0,1 1 0,1 0 0,-1 0 0,0 0 0,5-4 0,-7 7-47,0 0 0,0 0 1,0 0-1,1 0 1,-1-1-1,0 1 1,0 0-1,0 0 1,0 0-1,1 0 1,-1 0-1,0 0 1,0 0-1,0 0 1,0 0-1,0 1 0,1-1 1,-1 0-1,0 0 1,0 0-1,0 0 1,0 0-1,0 0 1,1 0-1,-1 0 1,0 0-1,0 0 1,0 0-1,0 1 1,0-1-1,0 0 0,0 0 1,0 0-1,1 0 1,-1 0-1,0 0 1,0 1-1,0-1 1,0 0-1,0 0 1,0 0-1,0 0 1,0 0-1,0 1 1,0-1-1,0 0 1,0 0-1,0 0 0,0 0 1,0 1-1,0-1 1,1 9 115,-2 3-6,-1 1-1,0-1 0,-1 0 0,0 0 0,-1 0 0,0-1 0,-1 1 1,-7 13-1,11-24 44,1-32-48,6-83-2352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2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 6 7232,'0'-6'1538,"-7"8"-354,-10 8-45,9-4-983,0 1-1,0 1 1,1-1 0,0 1 0,0 1-1,1-1 1,0 1 0,-7 15 0,7-11-63,0-1 1,1 1 0,1 0 0,0 0 0,1 0 0,-3 18 0,6-27-71,0 1 1,-1-1-1,1 1 1,1-1 0,-1 1-1,1-1 1,0 0-1,0 1 1,0-1 0,0 0-1,1 1 1,0-1-1,0 0 1,0 0 0,0-1-1,0 1 1,1 0-1,0-1 1,0 1 0,0-1-1,0 0 1,0 0-1,1 0 1,-1 0 0,1-1-1,0 1 1,0-1-1,0 0 1,0 0 0,0-1-1,0 1 1,1-1-1,-1 0 1,0 0 0,1 0-1,-1-1 1,1 1-1,-1-1 1,1 0 0,-1 0-1,1-1 1,-1 0-1,0 1 1,1-1 0,-1-1-1,9-2 1,-5 0 5,1 0 0,-1-1 1,1 0-1,-1 0 0,11-10 0,-16 13-17,1-1-1,-1-1 1,0 1-1,0 0 1,0-1-1,-1 1 1,1-1-1,-1 0 1,1 0-1,-1 0 0,-1 0 1,1-1-1,1-6 1,-2 10-10,-1 0 0,0-1 0,0 1 0,0 0 0,0 0 0,0 0 1,0 0-1,0-1 0,0 1 0,0 0 0,-1 0 0,1 0 0,0 0 0,-1 0 0,1-1 0,-1 1 1,1 0-1,-1 0 0,0 0 0,1 0 0,-1 1 0,0-1 0,0 0 0,0 0 0,0 0 1,0 0-1,1 1 0,-1-1 0,0 1 0,-1-1 0,1 0 0,0 1 0,0 0 0,0-1 0,0 1 1,0 0-1,0-1 0,-1 1 0,1 0 0,0 0 0,0 0 0,0 0 0,0 0 0,-1 0 0,0 1 1,-6-1 2,1 1 0,0 0 0,0 1 0,0 0 1,-13 4-1,16-4-84,-1 0 0,1-1 0,0 1 0,0 1 0,0-1-1,0 1 1,0-1 0,1 1 0,-1 0 0,1 1 0,0-1 0,0 0 0,0 1 0,0 0 0,0 0 0,1 0 0,0 0 0,0 0 0,0 0-1,0 0 1,0 1 0,0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2.6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9 8032,'0'0'-31,"0"0"94,-1 1 0,1-1 0,0 0-1,0 0 1,-1 1 0,1-1-1,0 0 1,-1 0 0,1 0 0,0 1-1,-1-1 1,1 0 0,0 0-1,-1 0 1,1 0 0,0 0 0,-1 0-1,1 0 1,0 0 0,-1 0-1,1 0 1,0 0 0,-1 0 0,1 0-1,0 0 1,-1 0 0,1 0-1,0 0 1,-1 0 0,1 0 0,0 0-1,-1 0 1,1-1 0,0 1-1,-1 0 1,1 0 0,0 0 0,-1-1-1,1 1 1,0 0 0,0-1-1,-1 1 1,1 0 0,0 0 0,0-1-1,-1 0 412,25-5 907,2 5-672,44 4-1,-20-1 56,-48-2-740,-1 0-1,0 0 0,1 0 1,-1 0-1,0 0 0,0 0 1,1 0-1,-1 0 0,0 1 1,1-1-1,-1 0 1,0 1-1,0-1 0,0 1 1,1-1-1,-1 1 0,0 0 1,0 0-1,0-1 1,0 1-1,0 0 0,0 0 1,0 0-1,-1 0 0,2 1 1,-1 1 1,-1-1 0,0 0-1,0 0 1,0 0 0,0 1 0,0-1 0,0 0 0,-1 0 0,1 0 0,-1 1 0,1-1 0,-1 0 0,0 0 0,-1 3 0,-7 15 61,-7 18 17,1 0 1,2 1 0,-11 56 0,23-92-97,0 0 0,1 1 0,0-1 0,0 0-1,0 1 1,0-1 0,0 0 0,1 1 0,1 5 0,-4-23-2065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3.0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11008,'0'0'0,"9"0"128,2-1 0,1-3 384,5-1 32,5-2-64,6 1 0,6 2-128,4 2 0,1 2-96,-1-1 32,-5-2-96,-6 5 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43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21 2208,'0'0'64,"-20"7"0,12-7 64,2-3 0,0 0 0,0-2 0,0 0-64,-1 1 32,1 0-32,1 2 0,0 0-32,0 2 32,1 0 0,-4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44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1241 3104,'-1'0'12,"1"0"-1,-1 1 1,1-1-1,-1 0 1,1 1-1,0-1 1,-1 0 0,1 1-1,0-1 1,-1 1-1,1-1 1,0 1 0,0-1-1,-1 1 1,1-1-1,0 1 1,0-1 0,0 1-1,0-1 1,0 1-1,0-1 1,0 1 0,0-1-1,0 1 1,0-1-1,0 1 1,0-1 0,0 2-1,1-2 10,0 0 0,-1 1 0,1-1 0,0 0 0,0 1-1,-1-1 1,1 0 0,0 0 0,0 0 0,0 0 0,-1 0 0,1 0 0,0 0 0,0 0-1,0 0 1,0 0 0,45-11 523,-38 8-472,20-2 238,42-2 0,-44 5-186,-1-1 0,34-7 0,-18-1-77,-1-1 1,-1-2 0,52-26 0,-41 13-24,-2-2-1,53-42 0,-33 16-31,123-92-48,-170 133 23,-8 6 1,0 0-1,-1-1 0,0-1 0,-1 0 0,20-21 1,110-159-123,-29 11 158,-104 165-1,66-107 281,-42 71-93,24-41 41,-54 86-207,1 1-1,-1-1 1,0 1-1,1-1 1,0 1-1,0 0 1,1 0-1,-1 0 1,1 1-1,-1-1 1,1 1-1,0 0 1,1 0-1,-1 0 1,0 1-1,1-1 1,0 1-1,-1 0 1,1 0-1,0 1 1,0-1-1,0 1 1,0 0-1,0 1 1,0-1-1,9 1 1,5 0 115,0 1 1,0 1-1,0 0 1,0 2 0,-1 0-1,19 6 1,-27-6-16,-1 0 1,0 0 0,0 1-1,0 0 1,0 1 0,-1 0-1,0 0 1,0 0-1,-1 1 1,0 1 0,0-1-1,11 16 1,-12-14-61,1 0 0,0-1 0,0 1 0,1-2 0,0 1 0,0-1 0,1 0 0,0-1 0,13 8 0,1 0 30,-1 1 0,38 36 1,-51-42-72,-1 1 0,-1 0 0,0 0 1,0 0-1,-1 1 0,5 13 0,-5-11 2,0-1 0,1-1 1,0 1-1,18 20 0,-16-23-2,1-1 1,0 0 0,1-1-1,11 7 1,27 19 247,-38-21-127,0 1 0,-1 0 0,0 0-1,-1 1 1,0 0 0,-1 0 0,7 20 0,17 28 44,-11-32-52,2 0 1,0-1 0,3-2 0,35 32 0,42 44 112,-86-82-217,0-2 0,2 0 0,1-1 0,0-1 0,32 21 0,-45-34-25,27 17 3,71 32 0,-6-16-10,92 41-27,-149-59 13,1-2 0,72 19 1,92 7 171,-171-37-923,60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15 100 4000,'-1'-2'69,"1"0"-52,-1 0 33,1 1 0,-1 0 1,1 0-1,-1 0 0,1-1 0,-1 1 1,0 0-1,1 0 0,-1 0 1,0 0-1,0 0 0,0 0 1,0 0-1,0 0 0,-1 0 1,1 0 173,14-5-59,128-6 0,122-14 278,34 9-1,-119 10-242,139-2 86,344 42 111,-255-7-160,476-16 492,-729-10-556,349-5 520,-66-4-280,166 2-79,-586 8-324,15 0 6,1-1 0,33-5 0,-52 2 86,-13 2-141,0 1 1,0 0 0,1 0-1,-1 0 1,0 0-1,0 0 1,0-1-1,0 1 1,1 0 0,-1 0-1,0 0 1,0-1-1,0 1 1,0 0-1,0 0 1,0 0-1,0-1 1,0 1 0,0 0-1,0 0 1,0-1-1,0 1 1,0 0-1,0 0 1,0 0 0,0-1-1,0 1 1,0 0-1,0 0 1,0-1-1,0 1 1,0 0 0,0-1-1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4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9 136 5280,'0'0'101,"18"-3"720,-12 6-664,1 0 0,-1 0 0,1 1 0,-1 0-1,0 0 1,-1 0 0,1 1 0,-1 0 0,8 9-1,-12-13-150,-1-1 0,0 1 0,0 0-1,1 0 1,-1-1 0,0 1-1,0 0 1,0-1 0,0 1-1,0 0 1,0 0 0,0-1-1,0 1 1,0 0 0,0 0-1,-1-1 1,1 1 0,0 0 0,0-1-1,-1 1 1,1 0 0,0-1-1,-1 1 1,1 0 0,-1-1-1,1 1 1,-1-1 0,1 1-1,-1-1 1,1 1 0,-1-1 0,0 1-1,1-1 1,-1 0 0,0 1-1,1-1 1,-1 0 0,0 0-1,1 1 1,-1-1 0,0 0-1,0 0 1,1 0 0,-1 0 0,0 0-1,0 0 1,-3 1 9,0 0 0,0-1 1,0 0-1,0 0 0,0 0 0,0 0 1,-6-1-1,8 0-9,-1 0 1,1 0-1,0 0 1,0-1-1,-1 1 1,1-1-1,0 1 1,0-1-1,0 0 1,1 1-1,-1-1 1,0 0-1,1 0 1,-1 0-1,1-1 1,0 1-1,-1 0 1,1 0-1,0-1 1,1 1-1,-1-1 1,0 1-1,1-1 1,-1 1-1,1-1 1,0 1-1,0-5 1,-1 4 7,1-1 0,1 0 0,-1 1 0,0-1 0,1 0 0,0 1 0,0-1 0,0 1 0,0-1 0,0 1 0,1-1 0,0 1 0,0 0 0,-1 0 0,2 0 0,-1 0 0,0 0 0,5-4 0,-2 4 12,0 0 0,1 1-1,-1 0 1,1-1 0,0 2 0,-1-1 0,1 1 0,0 0 0,0 0 0,0 0 0,0 1-1,0 0 1,0 0 0,0 1 0,0 0 0,0 0 0,7 2 0,-10-2-5,1 0 1,0 0-1,-1 1 0,1-1 1,-1 1-1,1 0 1,-1 0-1,0 0 0,0 1 1,0-1-1,0 1 1,3 3-1,-4-4-5,-1 0 0,0 0 0,1 1 0,-1-1 1,0 0-1,0 0 0,0 1 0,-1-1 0,1 1 0,-1-1 0,1 1 0,-1-1 0,0 1 1,0-1-1,0 1 0,0-1 0,0 1 0,-1-1 0,1 1 0,-1 2 0,-1-1 1,1-1-1,-1 1 1,0-1-1,0 1 1,0-1-1,0 0 1,-1 0-1,1 0 1,-1 0-1,0 0 1,0-1-1,0 1 1,0-1-1,0 0 0,0 0 1,-1 0-1,1 0 1,-1 0-1,1-1 1,-1 0-1,0 0 1,0 0-1,1 0 1,-8 1-1,8-2 8,0 1-1,0-1 1,0 0-1,0 0 0,0 0 1,-1 0-1,1-1 1,0 1-1,0-1 1,0 0-1,0 0 1,0 0-1,0 0 1,0 0-1,1-1 1,-1 1-1,0-1 1,1 0-1,-1 1 0,1-1 1,0 0-1,-1-1 1,1 1-1,0 0 1,0-1-1,0 1 1,1-1-1,-1 0 1,1 1-1,-1-1 1,0-4-1,0 1 34,1 0 0,0 1 0,1-1 0,-1 0 0,1 0-1,0 0 1,1 0 0,0 0 0,-1 1 0,2-1 0,-1 0 0,1 1 0,2-8 0,0 5-204,-1 0 0,1 1 0,1-1 0,-1 1 0,1 0 0,1 0 0,11-11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7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532 507 2304,'0'0'512,"-1"2"-389,-2 1-42,-1 0 0,1 0 1,0 0-1,-1-1 0,0 0 1,1 1-1,-8 2 0,3-1-8,1 0 0,0 0 0,0 1 1,0 0-1,1 1 0,0-1 0,0 1 0,-10 13 0,-2 6 125,-15 29 0,23-37-132,-4 8 75,-11 28-1,16-29-24,-2-1 0,-17 25 1,11-19-33,0 1 0,1 1 0,3 0 1,-17 51-1,23-62-55,-2 0 1,-19 34-1,17-37 13,2 1 0,0 0 0,-11 37 0,4 17 45,9-40-50,0 0 0,-16 38-1,17-53-16,1-1-1,0 1 0,2 1 1,-3 20-1,-1 72 50,5-54-22,-3 37 60,14-32-68,-1-9-14,-6-10 3,4 44 163,-5-82-180,0 0 0,1 1 1,-1-1-1,1 0 0,0 0 1,0-1-1,0 1 0,1 0 0,-1-1 1,1 1-1,0-1 0,0 0 1,4 3-1,7 7 23,28 17 0,-25-18-10,-3-1-23,-1 1 0,0 1 0,-1 0 0,0 1-1,-1 0 1,12 20 0,-12-18-1,-7-11 0,1 0 0,-1-1 0,1 1 0,0-1 0,0 0 0,0 0 0,1-1 0,-1 1 0,1-1 0,0 0 0,11 3 0,-1-1 0,0 0 0,0-1 0,24 2 0,78 3 18,57 7 22,-125-7-29,73 9 45,-107-17-50,1-1-1,-1-1 1,1 0 0,-1-1 0,27-7 0,164-54-6,-95 27 0,-85 25-3,-1-1 0,0-1 1,0-1-1,-2-1 0,33-26 1,18-11-9,-25 20-24,65-54 1,-97 68 34,33-41 0,-37 41 0,2 0 0,33-30 0,9 2 20,62-51 50,-106 82-49,0 0 0,15-21 0,-18 21 4,0 0 1,1 2 0,17-16 0,99-85 62,-109 95-74,-1-1 1,-1-1-1,-1-1 0,18-32 1,-8 12-15,31-41 0,14-20 0,-54 72-7,-3-1-1,0 0 1,12-47 0,-12 33 4,-1 14 3,-8 21 0,-1 0 0,0 0 0,3-16 0,1-20-20,-2 0 1,-1-67-1,-6 103 11,-1 0-1,1 0 0,-2 0 1,0 1-1,0-1 1,-8-18-1,-36-57-46,41 76 51,-18-25 6,-2 1 1,-1 0-1,-2 2 0,-41-36 1,0 0 50,55 55-37,0 0 0,-1 0 0,-1 2 1,0 0-1,-1 1 0,0 0 0,0 2 0,-1 0 0,0 1 1,0 1-1,-31-5 0,-16 0 11,0 3 1,-78 0-1,29 9-493,-133 17 1,233-17-4334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4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0 146 6432,'16'-3'405,"11"-2"795,-26 6-1175,-1-1-1,0 0 0,0 1 1,1-1-1,-1 1 1,0-1-1,0 1 1,0-1-1,0 0 1,0 1-1,0-1 1,0 1-1,0-1 1,0 1-1,0-1 1,0 1-1,0-1 1,0 0-1,0 1 0,0-1 1,-1 1-1,1-1 1,0 1-1,0-1 1,0 0-1,-1 1 1,1-1-1,0 0 1,0 1-1,-1-1 1,1 0-1,0 1 1,-1-1-1,0 1-14,1-1 0,-1 1 0,0-1-1,1 0 1,-1 1 0,0-1 0,1 0 0,-1 0-1,0 0 1,0 1 0,1-1 0,-1 0 0,0 0 0,0 0-1,1 0 1,-1 0 0,0 0 0,1 0 0,-1 0-1,0-1 1,0 1 0,1 0 0,-1 0 0,0-1-1,1 1 1,-1 0 0,0-1 0,0 0-4,1 0 0,-1 0-1,1 0 1,-1 0 0,1 0 0,0 0-1,-1 0 1,1 0 0,0 0 0,0 0 0,0 0-1,0 0 1,0 0 0,0 0 0,0 0 0,1-2-1,0-4 30,1-1 0,0 0-1,7-14 1,-7 17 1,0 1 0,1-1 1,-1 1-1,1-1 0,0 1 0,0 0 1,1 0-1,-1 1 0,1-1 0,0 0 0,4-2 1,-5 4 2,-1 1 1,1 0 0,0 0-1,0 0 1,-1 0-1,1 0 1,0 0 0,0 1-1,0 0 1,0-1 0,0 1-1,-1 0 1,1 0 0,0 1-1,0-1 1,0 1-1,0-1 1,0 1 0,-1 0-1,1 0 1,3 2 0,3 1 111,-1 0 0,1 1 0,-1 1 0,11 9 0,-15-13-82,0 2-1,-1-1 1,0 0-1,1 1 1,-2 0 0,1-1-1,0 1 1,-1 0-1,1 1 1,-1-1 0,2 6-1,-4-10-63,0 1 0,1 0-1,-1 0 1,0 0 0,0-1 0,0 1-1,0 0 1,0 0 0,0 0-1,0-1 1,0 1 0,0 0 0,0 0-1,0-1 1,0 1 0,-1 0-1,1 0 1,0 0 0,0-1 0,-1 1-1,1 0 1,-1-1 0,1 1-1,-1 0 1,1-1 0,-1 1-1,1-1 1,-1 1 0,0 0 0,-1 0 8,0 0 1,1-1 0,-1 1 0,0-1 0,0 1-1,0-1 1,0 1 0,0-1 0,0 0-1,1 0 1,-5-1 0,-4 0 35,-1 0-1,1-2 1,-16-4 0,14 2-30,0 1 0,1-2 0,-1 0 0,-16-11 1,24 14-11,-1-1 0,1 1 0,0-1 0,0 0 0,0 0 0,0 0 1,1 0-1,0-1 0,0 0 0,0 1 0,0-1 0,1 0 0,-2-6 1,3 11-5,1-1 1,0 0-1,-1 0 1,1 0-1,0 0 1,0 0-1,0 1 1,0-1-1,-1 0 1,1 0-1,1 0 1,-1 0-1,0 0 1,0 0-1,0 0 1,0 1-1,1-1 1,-1 0-1,0 0 1,1 0-1,-1 0 1,0 1-1,1-1 1,-1 0-1,1 1 1,-1-1-1,1 0 1,0 1-1,-1-1 1,1 0 0,0 1-1,-1-1 1,1 1-1,0-1 1,0 1-1,0 0 1,-1-1-1,1 1 1,0 0-1,0-1 1,0 1-1,0 0 1,0 0-1,0 0 1,-1 0-1,1 0 1,0 0-1,0 0 1,1 0-1,2 0 15,0 1-1,1-1 0,-1 1 1,0-1-1,0 2 0,0-1 1,0 0-1,0 1 1,5 2-1,-3 0-426,0 1 1,0-1-1,8 11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5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108 165 5792,'-4'0'131,"-1"0"1,1 0 0,-1-1-1,1 1 1,-1-1 0,1 0-1,-1 0 1,1-1-1,0 1 1,0-1 0,0 0-1,0 0 1,0 0-1,0-1 1,0 1 0,1-1-1,-1 0 1,1 0 0,0 0-1,-1-1 1,2 1-1,-1-1 1,0 0 0,1 1-1,0-1 1,-1 0-1,-1-7 1,3 9-129,1 0-1,-1 0 1,0 0-1,1 0 1,0 0 0,-1 0-1,1 0 1,0-1-1,0 1 1,0 0 0,1 0-1,-1 0 1,0 0 0,1 0-1,-1 0 1,1 0-1,0 0 1,0 0 0,0 0-1,0 0 1,1-2-1,0 3-1,-1 0 0,0 0 0,0 0 0,0 1 0,1-1 0,-1 1 0,0-1 0,1 1 0,-1-1 0,0 1 0,1 0 1,-1-1-1,1 1 0,-1 0 0,1 0 0,-1 0 0,0 0 0,1 1 0,-1-1 0,1 0 0,-1 0 0,0 1 0,1-1 0,-1 1 0,0-1 0,1 1 0,-1 0 0,0 0 0,0-1 0,0 1 0,0 0 0,2 2 0,4 2 28,-1 0 1,1 1-1,-2 0 1,1 1-1,6 7 1,-11-12-19,1 0 0,-1 0 0,1 0 0,-1 0 1,1 1-1,-1-1 0,0 0 0,0 1 0,0-1 0,-1 1 0,1-1 0,-1 1 0,1 0 1,-1-1-1,0 1 0,0-1 0,0 1 0,0 0 0,0-1 0,-1 4 0,1-6-2,-1 0 0,1 1 0,0-1 0,-1 0 0,1 1 0,-1-1 0,1 0 0,-1 0 0,1 0 0,-1 1 0,1-1 0,-1 0 0,1 0 0,-1 0 0,1 0 0,-1 0 0,1 0-1,-1 0 1,1 0 0,-1 0 0,1 0 0,-1 0 0,1 0 0,-1 0 0,1 0 0,-1-1 0,1 1 0,-1 0 0,0-1 0,-13-6 149,10 3-96,0-1 0,1 1 1,0-1-1,0 0 0,0 0 0,1 0 1,0 0-1,0 0 0,0-1 0,0 1 0,1-1 1,0 1-1,0-1 0,1 0 0,-1 1 1,1-1-1,0 0 0,1 1 0,0-1 0,-1 1 1,2-1-1,-1 0 0,3-5 0,3 2 281,-3 14 13,-1 18-20,-5-5-1824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6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0 132 5184,'37'-20'1381,"-2"-3"0,0 0 1,43-39-1,-78 61-1365,1 1 0,-1 0 1,1-1-1,-1 1 0,1 0 0,-1-1 1,1 1-1,0 0 0,-1 0 0,1 0 1,0 0-1,-1-1 0,1 1 0,-1 0 1,1 0-1,0 0 0,-1 0 0,1 0 1,0 1-1,-1-1 0,1 0 0,0 0 0,-1 0 1,1 0-1,-1 1 0,1-1 0,0 0 1,-1 1-1,1-1 0,-1 0 0,1 1 1,-1-1-1,1 1 0,-1-1 0,0 1 1,1-1-1,-1 1 0,1-1 0,-1 1 1,0-1-1,1 2 0,15 28 258,-13-23-201,64 139-1017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6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9664,'21'-23'648,"-17"19"-436,1 0 1,-1-1 0,-1 1 0,1-1 0,3-4 0,-7 8-199,0 1 1,0-1-1,1 1 0,-1-1 0,0 1 1,1 0-1,-1-1 0,0 1 1,1 0-1,-1-1 0,1 1 0,-1 0 1,1-1-1,-1 1 0,1 0 1,-1 0-1,0 0 0,1-1 1,-1 1-1,1 0 0,0 0 0,-1 0 1,1 0-1,-1 0 0,1 0 1,-1 0-1,1 0 0,-1 0 0,1 0 1,-1 0-1,1 0 0,-1 1 1,1-1-1,-1 0 0,1 0 1,-1 1-1,1-1 0,-1 0 0,0 0 1,1 1-1,-1-1 0,1 0 1,-1 1-1,0-1 0,1 1 0,-1-1 1,0 0-1,1 1 0,-1-1 1,0 2-1,21 28-14,-16-21 34,12 12-40,-12-14-20,0 0 0,0-1 0,0 2 1,-1-1-1,7 14 0,-10-18 12,-1 0-1,1 0 1,-1-1 0,1 1 0,-1 0-1,0 0 1,0 0 0,0 0 0,0-1-1,-1 1 1,1 0 0,-1 0-1,0-1 1,0 1 0,0 0 0,0-1-1,0 1 1,0 0 0,-1-1 0,1 0-1,-4 5 1,-3 3-19,-1-1 1,0 0-1,0 0 0,-1-1 1,0-1-1,0 1 0,-12 5 1,15-10 32,80-23 122,85 4 172,-44 6-1862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7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8480,'2'-1'55,"-1"-1"1,1 1-1,0-1 0,0 1 1,0 0-1,0 0 1,1 0-1,-1 0 0,0 0 1,0 0-1,1 1 1,-1-1-1,0 1 0,1-1 1,-1 1-1,0 0 1,1 0-1,-1 0 0,1 0 1,-1 1-1,0-1 1,1 0-1,2 2 0,0-1 0,0 1 0,1 0 0,-1 0-1,-1 0 1,1 1 0,0 0 0,0 0 0,-1 0-1,5 4 1,-5-4-37,-1 1-1,1 0 1,-1-1 0,0 1-1,0 0 1,0 1 0,3 7-1,-6-11-14,1 0-1,-1 0 1,1 0-1,-1 1 1,0-1-1,0 0 1,0 0 0,0 1-1,0-1 1,0 0-1,0 0 1,0 0-1,0 1 1,0-1-1,-1 0 1,1 0-1,0 0 1,-1 1-1,1-1 1,-1 0-1,1 0 1,-1 0-1,0 0 1,1 0-1,-1 0 1,0 0-1,0 0 1,0 0-1,0-1 1,0 1 0,0 0-1,0 0 1,0-1-1,0 1 1,0-1-1,-1 1 1,-15 7-23,0-2 1,-19 6 0,19-7 13,26-6 37,1-1 0,-1 1 0,0 0 0,0 1 1,18 1-1,59 10 277,-69-9-259,16 3 169,46 12 1,-70-15-181,0 1 1,0 1-1,0-1 1,0 1-1,-1 1 0,1 0 1,-1 0-1,-1 1 1,13 11-1,-18-16-34,0 1 1,0-1-1,-1 1 0,1 0 1,-1 0-1,0 0 0,1 0 1,-1 0-1,0 0 0,0 0 1,0 0-1,0 0 0,-1 0 0,1 1 1,-1-1-1,1 0 0,-1 0 1,0 1-1,0-1 0,0 0 1,0 1-1,0-1 0,0 0 1,-1 1-1,1-1 0,-1 0 1,0 0-1,0 3 0,-2-1 1,1-1 1,-1 0-1,1 1 0,-1-1 0,0 0 0,0 0 0,0-1 1,0 1-1,-1 0 0,1-1 0,-1 0 0,0 0 0,1 0 0,-9 2 1,-25 7 21,0-2 1,-1-1 0,-66 4 0,80-10-17,-27-2-1461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8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13 5440,'0'0'92,"-1"-1"1,1 1-1,-1 0 1,0-1-1,1 1 1,-1 0-1,1-1 1,0 1 0,-1-1-1,1 1 1,-1-1-1,1 1 1,0-1-1,-1 1 1,1-1-1,0 0 1,-1 1-1,1-1 1,0 1-1,0-1 1,0 0-1,0 0 1,0 2 12,1 0 1,0 0 0,0 0-1,-1 0 1,1 0-1,0 0 1,-1 0 0,1 0-1,-1 1 1,0-1-1,1 0 1,-1 0 0,0 1-1,0 2 1,4 30-106,-2 1 0,-1-1 0,-8 68 0,0-16 0,-4 385 126,5-148-34,3-230-69,-2 802 96,14-711-175,8-1 0,75 332 0,-72-447 24,-15-57 324,-5-11-319,0 0 0,0 0 0,1 0 0,-1 0 0,0 0-1,0 0 1,0 1 0,0-1 0,0 0 0,0 0 0,0 0 0,0 0 0,1 0 0,-1 0 0,0 0 0,0 0 0,0 0 0,0 0 0,0 0 0,0 0 0,1 0 0,-1 0 0,0 0 0,0 0 0,0 0 0,0 0 0,0 0 0,0 0 0,1 0 0,-1 0 0,0 0 0,0 0 0,0 0-1,0 0 1,0 0 0,0 0 0,0-1 0,1 1 0,-1 0 0,0 0 0,0 0 0,0 0 0,0 0 0,0 0 0,0 0 0,0 0 0,0-1 0,0 1 0,0 0 0,0 0 0,0 0 0,0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1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0 123 4992,'3'-2'69,"5"-4"91,1 1 0,-1 0 0,1 0 0,0 1-1,1 0 1,-1 1 0,1 0 0,-1 0 0,1 1 0,10-1-1,21-1 98,48 2 0,-38 1-198,487-12 278,250-10 3,444 10 22,-820 14-180,-36 6 200,140-2 196,332-32 403,-748 23-871,143 1 106,-175 9-1502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2.4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72 4832,'1'-1'58,"0"0"-1,-1 1 1,1-1 0,0 1 0,0 0 0,0-1-1,-1 1 1,1 0 0,0-1 0,0 1-1,0 0 1,0 0 0,0 0 0,-1 0-1,1 0 1,0 0 0,0 0 0,0 0 0,0 0-1,0 0 1,0 1 0,-1-1 0,2 0-1,1 1 18,-1 1 0,0-1 0,0 0-1,0 0 1,0 1 0,0 0-1,0-1 1,3 4 0,-3-3-46,0 0 1,0 1-1,-1-1 0,1 1 0,0-1 1,-1 1-1,0-1 0,1 1 1,-1 0-1,0 0 0,0-1 1,-1 1-1,1 0 0,-1 0 0,1 3 1,-3-6-23,1 0 0,-1-1 0,1 0 0,-1 1 0,1-1 0,-1 0 0,1 0 0,-1 0 0,1 0 0,0 0-1,0 0 1,-3-2 0,-5-7 6,1-1-1,-11-17 0,16 24-2,0-1-1,1 1 1,0-1 0,0 0-1,0 0 1,0 0 0,1 0-1,0 0 1,-1-9 0,2 13-8,0 1 0,0 0 0,0-1 0,0 1 0,0-1 0,0 1 0,0 0 0,0-1 0,0 1 0,0 0-1,0-1 1,0 1 0,0 0 0,0-1 0,0 1 0,1 0 0,-1-1 0,0 1 0,0 0 0,0-1 0,1 1 0,-1 0 0,0-1 0,0 1 0,1 0 0,-1 0 0,0-1 0,1 1 0,-1 0 0,0 0 0,1 0 0,-1 0 0,0-1 0,1 1 0,14 5 60,11 16 63,-18-12-68,-1 1-1,-1 0 1,0 1 0,0-1 0,-1 1-1,0 1 1,-1-1 0,-1 0 0,0 1-1,0 0 1,-1 0 0,0 0 0,-1 12-1,0-22-31,-1 0 0,-1 0-1,1 0 1,0 0-1,0 0 1,-1-1-1,1 1 1,-1 0-1,0 0 1,1-1 0,-1 1-1,0 0 1,0-1-1,0 1 1,0-1-1,0 1 1,-1-1 0,1 1-1,0-1 1,-1 0-1,1 0 1,0 0-1,-1 1 1,0-1-1,1-1 1,-1 1 0,0 0-1,1 0 1,-1-1-1,0 1 1,-3 0-1,0 0 20,-1-1-1,0 0 1,1 0 0,-1 0-1,0-1 1,1 0-1,-1 0 1,0 0-1,-6-3 1,8 2-26,-1 0-1,1 0 1,0 0 0,0-1 0,0 1 0,0-1 0,0 0-1,1-1 1,0 1 0,-1 0 0,1-1 0,0 0 0,1 0-1,-1 0 1,1 0 0,-1 0 0,1 0 0,1-1 0,-1 1-1,0-1 1,1 1 0,-1-6 0,1 5 5,0 0 1,1 0-1,-1-1 0,1 1 1,0 0-1,0 0 1,1 0-1,-1-1 0,1 1 1,1 0-1,-1 0 1,1 0-1,-1 0 0,1 1 1,1-1-1,-1 0 0,1 1 1,-1-1-1,1 1 1,5-5-1,-6 7-9,0 1-1,0-1 1,0 1-1,0-1 1,0 1-1,0 0 1,0 0-1,1 0 1,-1 0-1,0 0 1,1 1-1,-1-1 0,1 1 1,-1-1-1,1 1 1,-1 0-1,1 0 1,-1 0-1,1 0 1,-1 1-1,0-1 1,1 1-1,-1-1 1,1 1-1,-1 0 1,0 0-1,1 0 1,-1 0-1,0 0 1,0 1-1,0-1 1,3 4 0,2 0 10,0 1 1,0 0-1,-1 0 1,0 0-1,-1 1 1,1 0 0,-1 0-1,4 8 1,-5-7-172,0 0 0,-1 0 0,0 1 0,0-1 0,-1 1 0,0 0 0,-1 0 0,1 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3.1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66 103 5728,'1'-1'42,"1"0"-1,-1 0 1,1 0 0,0 0-1,-1 1 1,1-1 0,0 0 0,-1 1-1,1 0 1,0-1 0,-1 1 0,1 0-1,0 0 1,0 0 0,-1 0-1,1 0 1,0 0 0,0 1 0,-1-1-1,1 0 1,0 1 0,-1 0-1,1-1 1,0 1 0,-1 0 0,1 0-1,-1 0 1,1 0 0,-1 0 0,0 0-1,1 0 1,-1 0 0,0 1-1,0-1 1,0 0 0,0 1 0,0-1-1,1 2 1,-1-1-11,0 0-1,0 0 0,0-1 1,0 1-1,0 0 1,0 0-1,-1 0 1,1 0-1,-1 0 1,1 0-1,-1 0 1,0 0-1,0 0 0,0 0 1,0 0-1,0 0 1,0 0-1,-1 0 1,1 0-1,-1 0 1,1 0-1,-1 0 1,0 0-1,1-1 1,-1 1-1,0 0 0,0 0 1,-1-1-1,1 1 1,0-1-1,0 1 1,-1-1-1,1 1 1,-3 1-1,2-2-14,-1 1-1,1-1 1,-1 1 0,1-1 0,-1 0-1,1 0 1,-1 0 0,0 0-1,0 0 1,1-1 0,-1 0-1,0 1 1,0-1 0,0 0-1,0 0 1,1 0 0,-1-1 0,0 1-1,0-1 1,1 1 0,-1-1-1,0 0 1,1 0 0,-1 0-1,0-1 1,1 1 0,-1 0-1,1-1 1,-3-2 0,2 1-5,0 0 1,0 0 0,0 0-1,1 0 1,-1 0 0,1-1-1,0 1 1,0-1 0,0 1-1,0-1 1,1 0 0,0 0-1,-1 0 1,1 0 0,1 0-1,-1 0 1,1 0 0,-1 0-1,1-6 1,1 3 30,0 1 1,0 0-1,0-1 0,0 1 0,1 0 0,0 0 1,1 0-1,-1 0 0,1 1 0,4-8 1,-5 11-17,0-1 1,0 1-1,0 0 0,0 0 1,0 0-1,0 1 1,1-1-1,-1 0 1,1 1-1,-1 0 0,1-1 1,-1 1-1,1 0 1,0 0-1,0 1 1,-1-1-1,1 0 1,0 1-1,0 0 0,0-1 1,0 1-1,0 1 1,-1-1-1,1 0 1,3 1-1,3 2 29,0 0 1,-1 0-1,1 1 0,-1 0 0,0 0 1,0 1-1,0 0 0,-1 0 0,0 1 1,0 0-1,0 0 0,0 1 1,-1 0-1,0 0 0,-1 0 0,0 1 1,0 0-1,0 0 0,-1 0 0,-1 0 1,4 11-1,-6-18-50,-1 0 1,1 1-1,-1-1 0,0 1 1,0-1-1,0 1 1,1-1-1,-1 1 0,0-1 1,-1 1-1,1-1 0,0 1 1,0-1-1,-1 0 0,1 1 1,-1-1-1,1 1 1,-1-1-1,1 0 0,-1 1 1,0-1-1,0 0 0,0 0 1,0 0-1,0 0 1,0 1-1,0-1 0,0-1 1,0 1-1,0 0 0,-1 0 1,1 0-1,0-1 0,0 1 1,-1 0-1,1-1 1,-1 1-1,-1-1 0,-4 2 18,0-1 0,0 0 0,-1-1 0,1 0 0,-14-2 0,15 2-23,-5-1-1,-1 0 1,1-1 0,-1 0 0,-15-6-1,25 8 1,0-1 1,1 0-1,-1 1 0,0-1 0,1 0 0,-1 0 1,0 0-1,1 0 0,0 0 0,-1 0 0,1 0 0,-1 0 1,1 0-1,0-1 0,0 1 0,0-1 0,0 1 0,0-1 1,0 1-1,0-1 0,0 0 0,1 1 0,-1-1 1,1 0-1,-1 0 0,1 1 0,0-1 0,-1 0 0,1 0 1,0 0-1,0 1 0,0-1 0,1 0 0,-1 0 0,0 1 1,1-1-1,0-2 0,1-2-32,1 1 0,0 0 0,-1 0 1,2 0-1,-1 0 0,1 0 0,0 1 0,0 0 0,0-1 1,0 1-1,1 1 0,-1-1 0,1 1 0,0 0 0,0 0 0,0 0 1,1 1-1,-1-1 0,1 1 0,-1 1 0,1-1 0,0 1 1,0 0-1,0 0 0,-1 1 0,1 0 0,0 0 0,0 0 1,0 1-1,0-1 0,0 1 0,-1 1 0,10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3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3 5792,'-2'-1'71,"0"1"0,0 0 0,1-1 0,-1 1 0,0 0 0,0 0 0,0 0 0,0 0 0,1 0 0,-1 0 1,0 1-1,0-1 0,0 1 0,1-1 0,-1 1 0,0 0 0,1-1 0,-4 3 0,2-1 28,0 1 0,1-1 1,-1 1-1,0 0 0,1-1 0,0 1 0,0 0 1,0 1-1,-2 2 0,-1 6 95,0 0 0,0 0 0,2 1 0,-5 19 0,5-16-92,1-1 1,0 1 0,1-1 0,1 1-1,1 0 1,4 30 0,-4-39-80,1-1-1,0 0 1,0 1 0,0-1-1,1 0 1,0 0 0,0 0 0,1-1-1,-1 1 1,1-1 0,0 0-1,1 0 1,-1 0 0,1-1-1,0 1 1,0-1 0,1 0 0,-1 0-1,8 3 1,-4-4-13,-1 1 0,1-2 0,0 1 0,-1-1 0,1 0 0,0-1 0,0 0-1,0-1 1,0 0 0,1 0 0,-1-1 0,0 0 0,0 0 0,-1-1 0,1 0 0,0-1 0,0 0 0,-1-1 0,0 1 0,0-1 0,0-1-1,0 0 1,-1 0 0,1 0 0,-1-1 0,-1 0 0,1-1 0,7-9 0,-11 12-5,-1 1 0,0-1 0,0-1 0,0 1 0,-1 0 0,0 0-1,1 0 1,-1-1 0,-1 1 0,1-1 0,-1 1 0,1-1 0,-1 1 0,-1-1 0,1 1 0,0 0 0,-1-1 0,0 1 0,0-1-1,-1 1 1,1 0 0,-1 0 0,0 0 0,0 0 0,-4-6 0,6 9 0,-1 0 0,1 1 0,-1-1 0,1 0 0,-1 1 0,0-1 0,1 0-1,-1 1 1,0-1 0,1 1 0,-1-1 0,0 1 0,0-1 0,1 1 0,-1 0 0,0-1 0,0 1 0,0 0 0,0 0 0,0 0-1,1-1 1,-1 1 0,0 0 0,0 0 0,0 0 0,0 0 0,-1 1 0,-23 7 122,21-6-104,-3 1 41,0 1 1,0 0-1,0 1 1,1 0-1,-1 0 1,1 0-1,0 1 1,1-1-1,-7 10 1,3-4-317,1 1 0,1 1 0,-13 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9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796 485 1504,'-35'30'155,"0"-2"211,1 1 0,1 2-1,2 1 1,-29 39 0,30-29-165,0-2 65,1 1-1,3 1 1,-32 68 0,-176 378 742,217-453-922,1 0 0,2 0 1,2 2-1,-9 37 0,-7 23 32,13-39-56,2 2 0,-10 117 1,23-169-63,-1 4 6,0 0 1,2 0 0,-1 0-1,2 0 1,-1 0 0,2 0-1,0 0 1,0-1 0,1 1-1,0-1 1,1 0 0,0 0-1,1-1 1,0 1 0,1-1-1,9 11 1,-4-7 7,1 0 0,1-1-1,0-1 1,1 0 0,0-1 0,1-1-1,0 0 1,0-1 0,29 12-1,-1-6 57,2-1-1,-1-2 0,92 12 0,-55-17 20,116-4-1,-134-7-64,1-4 0,-1-1 0,74-23 1,181-70 6,-257 76-31,61-34 0,11-5 0,-28 21 0,64-28 0,-127 51 0,73-48 0,-37 15-19,77-56-19,-130 89 36,-1-2 0,-1 0 1,37-48-1,7-26-21,-5-3 0,-4-3 1,77-190-1,-97 208 18,-23 54 5,-2 0 0,-1-1 0,-2-1 0,-1 0 0,7-40 0,-14 47 4,-2-1 0,0 0-1,-2 0 1,-1 0 0,-1 0 0,-2 1 0,0-1 0,-2 1 0,-14-38-1,8 35 5,-1 0 0,-1 0 0,-1 1 0,-2 1 0,-1 1-1,0 1 1,-39-38 0,29 35 81,0 2 1,-62-41-1,72 55-27,0 1 1,0 2-1,-1 0 0,-1 1 1,1 0-1,-40-7 0,21 9 11,0 3 0,0 1 0,1 1 0,-1 3 0,0 1 0,0 1 0,1 3 0,-51 14 0,-6 10 5,1 4 0,-91 47 0,127-53-439,1 3 0,-96 69 0,140-91-5212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4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6 7872,'-9'-5'1860,"30"12"-1160,34-3-210,55-3 0,-61-1-233,-45-1-228,-1 1 0,1 1-1,0-1 1,0 0 0,0 1 0,0 0 0,-1 0-1,1 0 1,6 3 0,-8-3-13,-1 0 0,0 0 1,0 0-1,0 0 0,1 0 0,-1 1 0,0-1 1,-1 0-1,1 1 0,0-1 0,0 1 0,-1-1 1,1 1-1,0-1 0,-1 1 0,0-1 0,1 1 1,-1 0-1,0-1 0,0 1 0,0 0 0,0-1 1,0 1-1,0 0 0,-1 2 0,-7 45 291,-27 90 1,3-15 128,24-90-322,3-15-25,0 2 1,2-1-1,0 0 0,1 37 0,3-51-1801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4.7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8320,'0'0'0,"12"-3"160,7 3 0,13 3 160,7 0 32,5-1 256,3 0 32,2-2-128,1-3 32,1 0-224,-3-4 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5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85 3552,'2'-7'222,"0"0"0,0 0 0,1 0 0,0 1 0,0-1 0,7-9 0,-8 14-172,-1 0-1,1 0 1,-1 0-1,1 0 1,0 0-1,0 0 1,0 1-1,0-1 1,0 1-1,0 0 1,0-1-1,1 1 1,-1 0-1,0 0 1,1 0-1,-1 1 1,1-1 0,-1 0-1,1 1 1,-1 0-1,1 0 1,2 0-1,-3 0-39,-1 0 0,0 0-1,1 1 1,-1-1 0,1 1-1,-1 0 1,0-1 0,0 1-1,1 0 1,-1 0 0,0-1 0,0 1-1,0 0 1,0 0 0,0 0-1,0 1 1,0-1 0,0 0-1,-1 0 1,1 0 0,0 1 0,-1-1-1,1 0 1,0 1 0,-1-1-1,1 2 1,1 6-5,0-1-1,-1 1 1,1 10 0,-2-14 2,6 273 40,-6-148-35,35 1201 4,-16-723-6,1-229 38,-9-273 347,38 160 0,-42-236 127,23 56 0,-26-77-486,0-1-1,0 1 1,1-1-1,0 0 0,1 0 1,-1-1-1,2 0 1,-1 0-1,1 0 1,9 8-1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53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17 167 3552,'0'0'37,"1"-2"43,3-4 39,-1 1 1,-1-1-1,1 0 0,-1 1 0,0-1 0,0 0 0,0-1 1,-1 1-1,1-12 0,-2 14-89,0 0 1,-1 0 0,1 0-1,-1 1 1,0-1-1,0 0 1,0 0 0,-1 1-1,1-1 1,-1 0 0,0 1-1,0 0 1,0-1-1,0 1 1,-1 0 0,-5-6-1,7 8 9,-1-1-1,1 0 1,0 0-1,0 0 0,0 0 1,0-1-1,0 1 1,0 0-1,0-5 1,0 5 46,1 7-41,0 3-46,3 40 68,2 0 0,14 62 0,5 43 77,37 398 273,11-257-316,-22-109-98,-46-166-123,0 0 0,-1-1-1,-1 1 1,-1 1 0,0-1 0,-3 22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55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 5792,'0'0'69,"2"3"54,0 1-46,-1-1 0,1 1 1,-1-1-1,0 1 0,0 0 1,0-1-1,0 1 0,0 0 0,-1 0 1,0 7-1,-5 44 547,1-25-450,2-11-60,1-12-40,0 0 0,1 0 1,0 0-1,1 8 0,-1-15-70,0 0 0,1 0 0,-1 1 0,0-1 0,1 0 0,-1 0 0,1 0 0,-1 0 0,1 0 0,-1 0-1,0 0 1,1 0 0,-1 0 0,1 0 0,-1 0 0,0 0 0,1 0 0,-1-1 0,1 1 0,-1 0 0,0 0 0,1 0 0,-1 0 0,0-1 0,1 1 0,-1 0 0,0 0 0,1-1 0,12-7 14,-9 6-16,0-1 0,0 1 0,0-1-1,0 1 1,1 1 0,-1-1 0,1 0-1,-1 1 1,1 0 0,0 0 0,-1 1-1,6-1 1,-6 1-1,0 1 0,0 0 0,0-1 0,0 2 0,-1-1 0,1 0 0,0 1 0,-1-1 0,1 1 0,-1 0 0,1 1 0,-1-1 0,0 0 0,6 6 0,-5-4 13,0 0 1,-1 0-1,1 0 0,-1 1 1,0-1-1,0 1 1,0 0-1,-1 0 0,4 10 1,-6-13-11,1-1 0,-1 0 1,0 1-1,1-1 0,-1 1 1,0-1-1,0 1 0,0-1 0,0 1 1,-1-1-1,1 1 0,0-1 1,-1 1-1,1-1 0,0 1 0,-1-1 1,0 0-1,1 1 0,-1-1 1,0 0-1,0 1 0,0-1 0,0 0 1,0 0-1,0 0 0,0 0 1,0 0-1,0 0 0,0 0 1,-1 0-1,1-1 0,0 1 0,-1 0 1,1-1-1,0 1 0,-1-1 1,1 1-1,-1-1 0,1 0 0,-3 1 1,-14 1 172,0 0 1,0-2-1,0 0 1,0 0-1,0-2 1,0 0-1,-18-6 1,19 5 258,6 3-233,10 0-229,0 0 1,0 0-1,0 0 1,0 0 0,-1 1-1,1-1 1,0-1-1,0 1 1,0 0-1,0 0 1,0 0-1,0-1 1,0 1-1,0 0 1,0-1 0,0 1-1,0-1 1,0 1-1,0-1 1,0 0-1,0 1 1,0-1-1,0 0 1,1 0-1,-2-1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55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5440,'11'-1'448,"0"-1"1,0 0 0,0 0-1,19-8 1,10-2 220,-11 7 30,38-2 0,-40 6 364,47-11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15:19:36.0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0,'0'0,"0"0,-1 0,-1 0,1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37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4896,'10'-26'1717,"-9"26"-1689,0-1 1,-1 1-1,1-1 0,0 1 0,-1-1 1,1 1-1,0 0 0,0 0 0,-1-1 1,1 1-1,0 0 0,0 0 0,0 0 0,-1 0 1,1 0-1,0 0 0,0 0 0,0 0 1,-1 0-1,1 0 0,1 0 0,26 6 151,-9-2-110,95 5-19,158-9 0,-54-3-11,150-6 91,-101-1 49,-190 9-121,192 0 172,278-12 126,-33-1-162,-93 14 3,-142 2-15,-92-3-76,1257-13 1457,-1364 12-1436,202-12 380,-280 14-558,-1 0 6,0 0-1,0 0 1,0 0-1,1 0 0,-1 0 1,0 0-1,0 0 0,0 0 1,0-1-1,0 1 1,1 0-1,-1-1 0,0 1 1,0-1-1,0 1 1,0-1-1,0 1 0,0-1 1,0 0-1,-1 0 1,1 1-1,0-1 0,0 0 1,0 0-1,-1 0 1,1 0-1,0-1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39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28 3936,'3'-23'981,"-3"22"-961,-1 1 0,0-1 0,1 1 1,-1 0-1,1-1 0,-1 1 0,1 0 0,-1 0 0,0 0 0,1-1 0,-1 1 0,0 0 0,1 0 0,-1 0 0,0 0 0,1 0 1,-1 0-1,0 0 0,1 0 0,-1 0 0,0 0 0,1 1 0,-1-1 0,1 0 0,-1 0 0,0 1 0,1-1 0,-2 1 1,-14 5 111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0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4736,'0'0'32,"12"-20"629,-8 72 1979,-4-51-2064,-1-3-513,1 0 0,0 0 1,0-1-1,-1 1 0,1 0 0,1 0 0,-1-1 1,1-3-1,0-2 67,1-18 360,0 1 1,12-48 0,-14 72-460,1 1 0,-1-1-1,0 0 1,0 0 0,0 1 0,1-1 0,-1 0 0,0 0 0,1 1 0,-1-1 0,0 0 0,1 1 0,-1-1 0,1 1 0,-1-1-1,1 0 1,0 1 0,-1-1 0,1 1 0,0-1 0,0 0 0,0 1-7,0 1-1,-1-1 0,1 0 1,-1 0-1,1 0 1,-1 0-1,1 1 1,0-1-1,-1 0 1,1 0-1,-1 1 0,1-1 1,-1 0-1,0 1 1,1-1-1,-1 1 1,1-1-1,-1 1 1,0-1-1,1 0 0,0 2 1,16 33 490,-16-33-502,13 32 284,-7-20-126,-1 1 0,-1-1 0,0 1 1,4 18-1,-7-20-1578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1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2752,'0'0'0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0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5440,'15'9'1316,"-14"-9"-1231,0 0 0,0 1 0,0-1 0,0 1 0,-1-1 0,1 1 0,0-1 0,0 1 0,0 0 0,-1-1 0,1 1 0,0 0 0,-1 0 0,1-1 0,0 1 0,-1 0 0,1 0 0,-1 0 0,0 0 0,1 0 0,-1 0 0,0 0 0,1 0 0,-1 0 0,0 0 0,0 0 0,0 2 0,5 93 2704,-5-95-2722,0 1 0,0-1 0,0 1 0,1-1 1,-1 1-1,0-1 0,1 1 0,-1-1 0,1 1 0,0-1 0,-1 0 0,1 1 1,0-1-1,0 0 0,1 2 0,-2-3-107,1 0 0,-1 1 0,1-1-1,0 0 1,-1 0 0,1 0 0,0 1 0,0-1 0,-1 0-1,1 0 1,0 0 0,-1 0 0,1 0 0,0 0 0,-1 0-1,1 0 1,0 0 0,0-1 0,-1 1 0,1 0 0,0 0-1,-1-1 1,1 1 0,-1 0 0,1-1 0,0 1 0,-1 0-1,1-2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6976,'0'0'0,"8"4"576,-2-2 32,0 0 256,0 2 32,0 2-288,1 4 0,2 3-128,0 5 0,-5 4-96,-2 0 0,-1-1-96,0-3 32,-2-3-96,0-5 0,-1-4 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1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7584,'9'-11'894,"1"0"-1,12-21 1,2-2 750,-20 45-748,1 18-370,11 40 1,-12-58-441,0 1-1,1-1 1,0 0 0,0 0 0,1 0-1,9 11 1,-14-20-236,1 0 0,-1-1-1,1 1 1,0-1 0,0 1-1,-1-1 1,1 0 0,0 0 0,0 1-1,4 0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9216,'16'1'1477,"9"-12"0,-23 10-1423,0-1-1,0 1 1,0 0 0,0 0-1,0 0 1,1 0-1,-1 0 1,0 1 0,0-1-1,1 1 1,-1-1 0,0 1-1,1 0 1,-1 0-1,0 0 1,1 0 0,-1 0-1,3 1 1,-2 0-39,1 0 0,-1 0 0,0 0-1,0 0 1,0 0 0,1 1 0,-1-1 0,-1 1 0,1 0 0,0 0-1,0 0 1,-1 0 0,1 1 0,-1-1 0,0 1 0,1-1 0,-1 1 0,-1 0-1,1 0 1,0 0 0,-1 0 0,1 0 0,-1 0 0,0 0 0,0 1-1,0-1 1,0 0 0,-1 1 0,1-1 0,-1 0 0,0 1 0,0-1-1,0 1 1,-1-1 0,1 0 0,-1 1 0,0-1 0,0 0 0,0 1 0,0-1-1,0 0 1,-1 0 0,1 0 0,-1 0 0,0 0 0,-3 3 0,-1 1-15,1 0 0,-2 0 0,-11 9 0,12-10 0,0-1 0,0 1 0,0 0 0,-7 10 0,13-16 0,0 1 0,-1-1 0,1 0-1,0 1 1,0-1 0,-1 1 0,1-1 0,0 0 0,0 1 0,0-1 0,0 0 0,0 1 0,-1-1 0,1 1 0,0-1 0,0 1 0,0-1 0,0 0 0,0 1 0,0-1 0,0 1 0,0-1 0,1 1 0,-1-1 0,0 0 0,0 1 0,0-1 0,0 1 0,1-1 0,-1 0 0,0 1 0,0-1 0,0 0 0,1 1 0,-1-1 0,0 0 0,1 1 0,-1-1 0,0 0 0,1 0 0,-1 1 0,0-1 0,1 0 0,-1 0 0,1 0 0,-1 0 0,0 1-1,1-1 1,-1 0 0,1 0 0,-1 0 0,0 0 0,1 0 0,-1 0 0,1 0 0,-1 0 0,1 0 0,32-1 4,-27 0-1,189-20 440,-170 18-2145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2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8768,'22'-28'964,"7"-7"699,-27 33-1565,-1 0 0,1 0 0,0 0 0,0 1 0,1-1 0,-1 1 0,0 0 0,1 0 0,-1-1 1,0 1-1,1 1 0,-1-1 0,4 0 0,-5 1-85,-1 0 0,1 0 0,0 0 0,-1 0 0,1 0 1,0 0-1,-1 1 0,1-1 0,-1 0 0,1 0 0,-1 1 1,1-1-1,0 1 0,-1-1 0,1 0 0,-1 1 0,1-1 0,-1 1 1,0-1-1,1 1 0,-1-1 0,0 1 0,1 0 0,-1-1 1,0 1-1,1-1 0,-1 1 0,0 0 0,0-1 0,0 1 1,0-1-1,1 1 0,-1 0 0,0-1 0,0 1 0,0 0 0,-1-1 1,1 1-1,0 1 0,-3 28 191,1-23-169,0-1 0,-1 1 0,0 0 0,0 0 0,-1-1 0,1 0 0,-1 0 0,-8 9 0,0 2 40,11-16-75,1-1 1,-1 1 0,1-1-1,-1 1 1,1-1 0,0 1-1,-1 0 1,1-1 0,0 1-1,-1-1 1,1 1 0,0 0-1,0-1 1,0 1-1,0 0 1,-1-1 0,1 1-1,0 0 1,0-1 0,0 1-1,0 0 1,0-1 0,1 1-1,-1 0 1,0-1 0,0 1-1,0 0 1,1-1 0,-1 1-1,0 0 1,0-1 0,1 1-1,-1-1 1,1 1 0,-1-1-1,1 1 1,-1-1 0,1 1-1,-1-1 1,1 1 0,-1-1-1,1 0 1,-1 1 0,1-1-1,0 0 1,-1 1 0,1-1-1,0 0 1,6 2 5,-1 0-1,0-1 1,1 1-1,9-1 1,-1 1-2,2 1-4,0 1 0,1 0 0,-1 2 0,-1 0 0,1 1 0,-1 0 0,0 1 0,15 11 0,-30-18 0,0 0 0,0-1 0,0 1 1,0-1-1,-1 1 0,1 0 0,0 0 1,0-1-1,-1 1 0,1 0 1,-1 0-1,1 0 0,-1 0 0,1 0 1,-1 0-1,0-1 0,1 1 0,-1 0 1,0 0-1,0 0 0,1 2 1,-1-3-1,-1 1 1,1 0 0,0 0 0,-1 0 0,1 0-1,-1-1 1,1 1 0,-1 0 0,1 0 0,-1-1 0,1 1-1,-1 0 1,0-1 0,1 1 0,-1-1 0,0 1 0,1-1-1,-3 2 1,-4 1 8,0 0 0,0 0 0,0-1 0,-10 2 0,15-3-6,-28 4-261,-1-1 0,1-1 1,-1-2-1,0 0 0,-43-7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2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1 149 3296,'13'-48'26,"-8"32"161,-1 1-1,0-1 1,-1 0 0,1-20 0,-4 35 229,-2 17-283,0 0 1,1 1 0,0-1-1,4 28 1,-1-7-34,17 368 529,2 151-202,-23-309-316,1 221 20,29-1 48,-26-451-240,0 1-157,0-1 0,8 31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3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6240,'4'2'420,"0"1"0,-1 0 0,1 0 0,-1 0 0,1 0 0,-1 0 0,0 1 0,0 0 0,-1-1 0,1 1 0,-1 0 0,0 0 0,2 6 0,4 9-239,9 33 0,-11-29 414,-2-8-527,-3-12-130,-1 0 0,0-1 0,1 1 0,0 0-1,0 0 1,-1-1 0,2 1 0,-1-1 0,0 1 0,0-1 0,1 1 0,0-1 0,-1 0 0,1 1 0,0-1 0,3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5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5280,'0'0'666,"-9"3"-20,3 1-581,0 1 0,0-1 0,0 1 1,1 1-1,-1-1 0,1 1 0,-7 10 0,-27 47 318,37-61-354,1 0 1,-1 1-1,1-1 1,0 1-1,0 0 1,0 0-1,0-1 1,0 1-1,1 0 1,-1 0-1,1 0 1,-1 0 0,1-1-1,0 1 1,1 0-1,-1 0 1,0 0-1,2 4 1,-1-5-13,-1 0 1,1 0 0,1 0-1,-1 0 1,0-1 0,0 1-1,1 0 1,-1-1-1,1 1 1,-1 0 0,1-1-1,0 0 1,0 1 0,0-1-1,0 0 1,-1 0-1,1 0 1,1 0 0,-1-1-1,0 1 1,0 0-1,0-1 1,3 1 0,1 0 25,0 0 0,1-1-1,-1 1 1,0-1 0,0-1 0,1 1 0,-1-1 0,0 0 0,0 0 0,0-1 0,0 0 0,0 0 0,0 0 0,0-1 0,0 0-1,-1 0 1,0 0 0,1-1 0,-1 0 0,6-7 0,-10 11-28,-1 0-1,1 0 1,-1-1 0,1 1-1,-1-1 1,0 1 0,1 0 0,-1-1-1,0 1 1,1-1 0,-1 1-1,0-1 1,0 1 0,1-1-1,-1 1 1,0-1 0,0 1-1,0-1 1,0 1 0,0-1 0,0 1-1,0-1 1,0 1 0,0-1-1,0 0 1,0 1 0,0-1-1,0 1 1,0-1 0,0 1-1,0-1 1,-1 1 0,1-1 0,0 1-1,0-1 1,-1 1 0,1-1-1,0 1 1,-1 0 0,1-1-1,-1 1 1,1-1 0,0 1-1,-1 0 1,1-1 0,-1 1-1,1 0 1,-1 0 0,1-1 0,-1 1-1,1 0 1,-1 0 0,1 0-1,-1 0 1,1 0 0,-1-1-1,1 1 1,-1 0 0,1 0-1,-1 0 1,0 1 0,-5-2 84,1 1 0,0 0-1,0 0 1,0 0 0,-6 2 0,5-1-12,0 1-1,0 0 1,0 0-1,1 0 1,-7 4-1,10-5-152,0 0 1,1 0-1,-1 0 0,0 0 1,1 1-1,-1-1 0,1 0 1,0 0-1,0 1 0,-1-1 1,1 1-1,0 0 0,0-1 0,0 1 1,0 0-1,1-1 0,-1 1 1,0 0-1,0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7072,'16'6'1696,"-16"-3"-1664,0-2 21,-4-1-1227,-10 0 899,11 2 378,8 4 203,24-7 425,-21 2-603,11-1 311,0 2-1,-1 0 1,33 9-1,-51-11-416,1 1 0,-1-1 0,1 1 0,0-1 0,-1 1 0,1-1-1,-1 1 1,1-1 0,-1 1 0,1-1 0,-1 1 0,0 0 0,1-1-1,-1 1 1,0 0 0,1-1 0,-1 1 0,0 0 0,0-1 0,0 1 0,1 0-1,-1 0 1,0-1 0,0 1 0,0 0 0,0 0 0,0-1 0,-1 2-1,-4 25 242,3-19-189,-21 68 355,14-50-217,-9 41 0,17-25 146,0-42-369,1-1 1,-1 1-1,0 0 1,0 0-1,0 0 1,1-1-1,-1 1 1,0 0-1,1-1 1,-1 1-1,0-1 1,1 1-1,-1-1 0,0 1 1,1-1-1,-1 1 1,1-1-1,-1 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6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45 8320,'0'0'0,"-5"0"384,10 5-128,4-5 0,3 0 32,4 1-64,5 1 0,7-4 128,5-2 0,8 1 96,-2-2 0,-5-1-32,-8-3 0,-10-1-64,-8-3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12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802 541 2848,'-20'13'14,"-1"0"0,2 2 0,0 0-1,-27 28 1,21-15 16,0 0 0,-27 44 0,27-35 101,-34 37 0,32-46 52,1 2 0,2 1-1,-30 51 1,7 2 126,-85 160 470,97-174-581,7-17 35,2 2-1,-32 98 1,48-106-145,1 0 0,2 0 0,2 1 0,3-1 0,1 1 0,3 0 0,14 92 0,-11-112-54,1 0 1,12 34-1,-14-52-23,-1-1 0,2 0 0,-1 0 0,1 0 0,0-1 0,1 0 0,0 0 0,0 0 0,1-1 0,8 8 0,11 6 59,2-2 0,0 0 0,1-2 0,1-1 0,0-1 0,47 15 0,-49-21 24,-1-2 0,2-1 0,-1-1 0,0-1 0,1-2 0,0-1 0,55-5 0,35-15 109,-1-5 0,215-75-1,-294 84-158,-1-2 0,0-1-1,-1-2 1,-2-2-1,48-37 1,61-35 32,-25 17-30,-91 56-43,-2-2-1,35-38 0,-34 33-3,48-40 1,-66 61 0,20-14 0,-2-1 0,0-1 0,-1-1 0,30-39 0,-14 7 0,2 2 0,68-64 0,-86 91 0,-1-1 0,-1-2 0,31-50 0,-2 3 0,-30 41 0,-1 0 0,-2-2 0,20-51 0,8-17 0,-29 69 0,-2-2 0,23-77 0,-35 97 0,-1 0 0,-1 0 0,0-1 0,-2 1 0,0-1 0,-2 1 0,0-1 0,-6-30 0,3 31 0,-31-124 0,29 126 0,0 1 0,-1-1 0,-1 2 0,-1-1 0,0 1 0,-15-19 0,8 14 0,-15-18 0,-42-41 0,62 68 0,-1 1 0,-1 0 0,0 1 0,0 1 0,-1 0 0,1 0 0,-29-10 0,-2 4-13,0 2 1,-1 2-1,0 1 1,-62-2-1,73 10 3,0 1 0,1 2 0,-1 1 0,1 2 0,0 1-1,-54 18 1,48-9-3,1 1-1,-61 36 1,-66 56-39,86-54 22,9-3-581,-107 106 0,164-145-4887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6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6240,'3'2'97,"-1"-1"1,1 0-1,-1 1 1,1 0 0,-1 0-1,0 0 1,0 0-1,0 0 1,0 0-1,0 0 1,0 0-1,-1 1 1,1-1 0,-1 1-1,0-1 1,0 1-1,0 0 1,0-1-1,0 1 1,0 0-1,-1 0 1,1 0 0,-1 4-1,7 37 796,0 82 1,-7-125-542,-10-16 5,-50-101 144,41 78-1973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8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5344,'5'-1'32,"37"-5"542,1 3 0,71 2 0,-112 1-551,0 0 0,-1 1 0,1-1 0,-1 0 0,1 0 0,0 1 0,-1-1 0,1 1 0,-1-1 0,1 1 0,-1 0 0,1 0 0,-1 0-1,0 0 1,1 0 0,-1 0 0,0 0 0,0 0 0,0 0 0,1 0 0,-1 1 0,1 1 0,-1-1 9,0 1 1,-1-1-1,1 1 1,0-1-1,-1 1 1,1 0-1,-1-1 1,0 1-1,0 0 1,0-1-1,0 1 1,-1 4-1,-2 2 63,1 1-1,-1 0 0,0-1 1,-1 0-1,0 0 1,-8 13-1,-4 0 168,12-17-164,0 0 0,1 0 0,-1 0 1,1 1-1,1-1 0,-5 12 0,6-15-148,1-1 0,-1 1 0,0 0 0,1-1 0,-1 1 0,0-1 0,0 1 0,0-1 0,0 1 0,0-1 0,0 0 0,0 0 0,-1 0 0,1 1 0,-3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8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7424,'0'0'160,"9"5"32,4-5 96,4 0 32,5 0 160,4 0 32,8-2-96,5 2 0,5 0-192,0-2 32,-3-3-128,-8-1 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4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0 211 2496,'4'-77'1044,"-3"48"-641,5-38 1,-6 65-352,1-1 1,-1 1 0,1-1 0,-1 1 0,0-1 0,0 1 0,0-1 0,0 1 0,0-1 0,-1 1 0,1-1 0,-1 1 0,-1-4 0,-2 23 331,4 43 9,16 115 1,-3-48-125,10 394 471,-15-267-398,-5-131-177,9 137 215,-6-197-206,3-1 0,19 69 0,-19-100 45,-1 0-1,-1 0 1,-2 0 0,-1 1-1,-1 58 1,-3-88-172,-1 1 0,1-1-1,0 0 1,-1 0 0,0 0 0,1 0-1,-1 1 1,0-1 0,0 0 0,0 0-1,0-1 1,-1 1 0,1 0 0,-2 2-1,2-3-28,0-1 0,1 1 0,-1-1 0,0 1 0,0-1-1,0 0 1,0 1 0,1-1 0,-1 0 0,0 1 0,0-1 0,0 0-1,0 0 1,0 0 0,0 0 0,0 0 0,0 0 0,0 0 0,0 0-1,0 0 1,1 0 0,-1-1 0,0 1 0,0 0 0,0 0-1,0-1 1,0 1 0,1-1 0,-1 1 0,0-1 0,0 1 0,1-1-1,-1 0 1,0 1 0,-1-2 0,-9-13-1303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5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1 165 3104,'0'0'1541,"0"-16"-581,126 17 92,267-12 99,-353 4-927,-40 7-221,0 0 0,1 0 0,-1 0 1,0 0-1,0 0 0,0 0 0,0-1 0,0 1 1,0 0-1,0 0 0,0 0 0,0 0 0,0-1 1,0 1-1,0 0 0,0 0 0,0 0 0,0 0 1,0-1-1,0 1 0,0 0 0,0 0 1,0 0-1,0 0 0,0-1 0,0 1 0,0 0 1,0 0-1,0 0 0,0 0 0,0 0 0,-1-1 1,1 1-1,0 0 0,0 0 0,0 0 0,0 0 1,0 0-1,0 0 0,-1 0 0,1 0 0,0-1 1,0 1-1,0 0 0,0 0 0,0 0 1,-1 0-1,1 0 0,0 0 0,0 0 0,0 0 1,0 0-1,-1 0 0,1 0 0,0 0 0,-9-5 36,-16-2-9,9 3 17,1-1 1,-24-11-1,36 14-41,-1 0 0,1 0-1,-1 0 1,1 0-1,0-1 1,0 1-1,0-1 1,0 0 0,1 0-1,-1 0 1,1 0-1,-1 0 1,1-1 0,0 1-1,-2-7 1,4 9-8,-1 1 1,1-1-1,-1 0 1,1 0-1,-1-1 1,1 1-1,0 0 1,0 0-1,0 0 1,0 0-1,0 0 1,0 0-1,0 0 1,0 0-1,0 0 1,0 0-1,0 0 1,1 0-1,-1-1 1,0 1-1,1 0 1,-1 0 0,1 1-1,-1-1 1,1 0-1,-1 0 1,1 0-1,0 0 1,-1 0-1,1 0 1,0 1-1,0-1 1,0 0-1,0 1 1,0-1-1,-1 1 1,1-1-1,0 1 1,0-1-1,0 1 1,0 0-1,2-1 1,0 0-5,1 1 1,0-1 0,-1 1-1,1 0 1,-1 0 0,1 1-1,-1-1 1,1 1 0,-1-1-1,1 1 1,5 3 0,10 5 10,-1 2 0,0 0 1,0 1-1,-2 1 0,18 16 1,-33-28 1,1 1 0,0-1 0,-1 1 0,1 0 0,-1-1 0,0 1 0,1 0 0,-1 0 0,0 0 0,0 0 0,0 0 0,0 0 0,-1 0 0,1 0 0,-1 1 0,1-1 0,0 3 0,-2-3 6,1 0 0,-1 0 0,1 0 0,-1 0 0,0-1 0,1 1 0,-1 0 0,0 0 0,0-1 0,0 1 0,0-1 0,-1 1 0,1-1 0,0 1 0,-1-1 0,1 0 1,-1 1-1,1-1 0,-1 0 0,-2 1 0,-36 22 364,-26 18 392,59-37-617,0 0 0,0 1-1,1 0 1,0 0-1,1 1 1,-10 12 0,15-19-182,0 0 0,-1 1 0,1-1 0,0 0 1,-1 1-1,1-1 0,0 1 0,0-1 0,-1 0 1,1 1-1,0-1 0,0 1 0,0-1 0,0 1 1,-1-1-1,1 0 0,0 1 0,0-1 0,0 1 1,0-1-1,0 1 0,0-1 0,0 1 0,0-1 1,0 1-1,1-1 0,-1 0 0,0 1 0,0-1 1,0 1-1,0-1 0,1 0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7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3040,'22'-6'1733,"32"-1"-1268,0 2 1,76 2-1,-68 2-144,296 9 964,-260-5-938,-52-1-205,21 1 542,110-9 0,-163 4-535,-8 1 12,0 0 0,-1 0 0,1 1 1,0 0-1,-1 0 0,1 0 0,0 1 0,8 2 1,27 1 299,-25-3-560,-21-2-1197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7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70 4000,'7'-4'48,"-1"0"0,1-1 1,-1 1-1,0-1 0,-1 0 1,1-1-1,-1 1 0,8-12 0,-2 3 195,-10 13 104,-4 2-287,1 1 0,0-1 0,0 0 0,0 1 0,0-1 1,0 1-1,0 0 0,0-1 0,0 1 0,0 0 0,1 0 0,-1 0 0,1 1 1,-2 1-1,-1 2 62,-8 10 68,6-7-26,0 0 0,-1 0 1,-1-1-1,1 0 0,-1 0 0,-1-1 1,-9 6-1,8-6 204,-1-1 0,-1-1 0,-22 8 0,34-13-346,-1 0 0,1 0 1,-1 0-1,0 0 0,1 1 0,-1-1 1,1 0-1,-1 0 0,0 1 1,1-1-1,-1 0 0,1 1 0,-1-1 1,1 0-1,-1 1 0,1-1 1,-1 1-1,1-1 0,0 1 1,-1-1-1,1 1 0,0-1 0,-1 1 1,1-1-1,0 1 0,-1 0 1,1 0-1,0 0-2,1 0 1,-1-1 0,0 1-1,1 0 1,-1 0 0,1-1-1,-1 1 1,1 0-1,-1-1 1,1 1 0,0 0-1,-1-1 1,1 1 0,0-1-1,0 1 1,-1-1-1,2 1 1,44 19 446,-38-18-303,9 5 178,1-1 1,0 0-1,1-1 0,0-2 0,-1 0 0,28 1 0,-40-6-1691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46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 3936,'0'0'37,"2"0"59,3-1 74,0 0-1,0 1 1,-1-1 0,1 1-1,0 1 1,0-1-1,0 0 1,0 1 0,4 2-1,-6-2-132,1-1-8,10 0 124,-14 0-149,0 0 0,0 0 1,0 0-1,0 0 0,-1 0 1,1 0-1,0 1 0,0-1 1,0 0-1,0 0 0,0 0 1,0 0-1,0 0 0,0 0 0,0 0 1,0 0-1,-1 0 0,1 0 1,0 1-1,0-1 0,0 0 1,0 0-1,0 0 0,0 0 1,0 0-1,0 0 0,0 0 0,0 1 1,0-1-1,0 0 0,0 0 1,0 0-1,0 0 0,0 0 1,0 0-1,0 1 0,0-1 1,0 0-1,0 0 0,0 0 0,0 0 1,0 0-1,0 0 0,1 0 1,-1 0-1,0 1 0,0-1 1,0 0-1,0 0 0,0 0 1,0 0-1,0 0 0,0 0 0,0 0 1,1 0-1,-1 0 0,0 0 1,0 0-1,0 0 0,0 0 1,0 0-1,0 0 0,0 0 1,1 0-1,-1 0 0,-9 6 224,9-5-206,0-1 0,0 0 0,-1 0 0,1 1 1,-1-1-1,1 0 0,0 0 0,-1 0 0,1 1 0,-1-1 0,1 0 1,0 0-1,-1 0 0,1 0 0,-1 0 0,1 0 0,0 0 0,-1 0 1,1 0-1,-1 0 0,1 0 0,-1 0 0,1 0 0,0-1 0,-1 1 1,1 0-1,-1 0 0,1 0 0,0-1 0,-1 1 0,1 0 0,0 0 1,-1-1-1,1 1 0,0 0 0,0 0 0,-1-1 0,1 1 0,0 0 1,0-1-1,-1 1 0,1-1 0,0 1 0,0 0 0,-1-2 0,2 2-15,-1 0 0,0 0 0,0-1 0,0 1 0,0 0 0,0 0-1,0 0 1,0-1 0,1 1 0,-1 0 0,0 0 0,0 0 0,0-1 0,1 1-1,-1 0 1,0 0 0,0 0 0,0 0 0,1 0 0,-1-1 0,0 1-1,0 0 1,1 0 0,-1 0 0,0 0 0,0 0 0,1 0 0,-1 0 0,0 0-1,0 0 1,1 0 0,-1 0 0,0 0 0,0 0 0,1 0 0,-1 0-1,0 0 1,0 0 0,0 1 0,1-1 0,-1 0 0,0 0 0,0 0 0,1 0-1,-1 0 1,0 0 0,0 1 0,0-1 0,1 0 0,-1 1 0,12 6 133,-11-5-123,0 1 0,0-1 0,0 1 0,0-1-1,0 1 1,0-1 0,0 1 0,-1-1 0,1 1 0,-1-1 0,0 1-1,0 0 1,0-1 0,0 1 0,0 0 0,-1-1 0,1 1 0,-1-1-1,0 1 1,1-1 0,-1 1 0,-2 3 0,2-5-2,0 1 0,1 0 1,-1-1-1,0 1 0,0-1 0,-1 1 0,1-1 1,0 0-1,0 1 0,-1-1 0,1 0 1,-1 0-1,1 0 0,-1 0 0,1 0 1,-1 0-1,0 0 0,1 0 0,-1-1 1,0 1-1,0-1 0,0 1 0,1-1 1,-1 0-1,0 0 0,0 0 0,0 0 1,0 0-1,1 0 0,-1 0 0,0-1 0,-3 0 1,3 0-1,1 0 1,0 0-1,-1 0 1,1-1-1,0 1 1,0 0 0,0-1-1,0 1 1,0 0-1,0-1 1,0 1-1,1-1 1,-1 0-1,0 1 1,1-1-1,0 0 1,-1 1 0,1-1-1,0 0 1,0 1-1,0-1 1,0 0-1,0 0 1,0 1-1,0-1 1,0 0-1,2-2 1,-2 1-6,0 1 0,0 0 0,1 0 0,-1-1 0,1 1 0,-1 0 0,1 0 0,0 0 0,0-1 0,0 1 0,0 0 0,1 0 0,-1 1 0,0-1 0,1 0 0,-1 0 0,1 1 0,0-1 0,-1 1 0,4-2 0,-4 4-6,1 0 0,-1 0 0,1 0-1,-1 1 1,0-1 0,1 0 0,-1 1 0,0-1-1,0 1 1,0 0 0,0-1 0,0 1 0,0 0 0,-1 0-1,2 2 1,-2-2-1,1-1 3,13 34 57,-14-34-57,0 0 0,1 1 0,-1-1 0,0 0 0,0 1 0,0-1 0,0 0 0,0 1 0,0-1 0,0 1 0,0-1 0,-1 0 0,1 0 0,0 1 0,-1-1 0,1 0 0,-1 1 0,0-1 0,1 0 0,-1 0 0,0 0 0,0 0 0,1 0 0,-3 1 0,2-1-4,0-1 0,0 1 0,0-1 0,0 0 0,0 1 1,0-1-1,0 0 0,0 0 0,-1 0 0,1 0 0,0 0 0,0 0 0,0 0 1,0 0-1,-1 0 0,1-1 0,0 1 0,0 0 0,0-1 0,0 1 1,0-1-1,0 1 0,0-1 0,0 0 0,0 1 0,0-1 0,0 0 0,1 0 1,-1 0-1,-1-1 0,-24-27-10,7-4-37,18 32 39,1 1 1,-1-1 0,1 0 0,-1 0 0,1 1 0,-1-1 0,1 0 0,0 0-1,0 0 1,-1 1 0,1-1 0,0 0 0,0 0 0,0 0 0,0 0 0,0 0 0,0 0-1,0 1 1,0-1 0,0 0 0,0 0 0,1 0 0,-1 0 0,0 1 0,1-1-1,-1 0 1,0 0 0,1 0 0,-1 1 0,1-1 0,-1 0 0,1 1 0,0-1-1,-1 0 1,1 1 0,0-1 0,-1 1 0,1-1 0,1 0 0,-1 1 1,0 0 0,0 0 0,1 1 0,-1-1 0,0 0 0,1 0 0,-1 1 0,0-1 0,0 0 0,0 1 0,1-1 0,-1 1 0,0 0 0,0-1 0,0 1 0,0 0 0,1 1 0,20 17-50,-19-16 52,5 4 9,-1 0 1,-1 0-1,1 0 1,6 11-1,-12-17 20,-10-15 5,5 10-32,-1-1 0,1 1 0,-1 0 0,1 0 0,-11-5 0,-19-15 0,38 31 13,7 5 38,28 3 225,-30-12-480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06.3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74 2592,'0'0'0,"2"-2"160,4-2 32,2 0 96,1-2 32,1 1 32,1 0 0,2 0-96,1 0 0,2 0-96,0 0 32,-1 0-96,-1 1 32,-1 1-32,-1 0 0,0 1-32,0 1 0,1-1-32,1 1 32,3-1-32,2 0 32,5 1-32,3 0 32,4 1-32,3 0 32,3 0-32,3 0 32,0 0 0,2 0 0,0 0 0,2 1 0,2 2 0,1-1 0,1 2 0,1-1 32,-1 0-32,2-1 32,0 1 0,0 0 0,1 1-32,-1 0 32,-1 0-32,1 0 0,1-1 0,1 1 0,1 0 0,1 0 0,0 0-32,1-2 32,0 0-32,1 0 0,0 0-32,0 0 32,-2 0-32,1 1 32,-1 0-32,1 1 32,-2-2-32,0 1 32,0-1-32,1-1 32,1 0-32,0 0 32,-1 0-32,0-1 32,0 0 0,1-1 0,-1 1 0,-1 0 32,-2 1 0,-2 1 32,-2-1-32,-4 0 0,-9 0-6400,-9 0 4256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6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4640,'0'0'288,"18"-8"794,-5 12-946,0 0 0,1-1 0,-1-1-1,0 0 1,16 0 0,73-3-94,-71 0 40,255-2 510,360 41 0,-177-12-213,-142-12-150,373 8 98,-270-13-238,350-13 176,-399-3 46,119 21 1305,-462-9-2800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6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7776,'10'-5'556,"1"0"1,0 0-1,0 1 1,0 1-1,13-3 1,3-1 402,-18 4-551,1 1 581,0 14-738,-1 6-132,0 0 0,-2 1 1,0 0-1,-1 0 0,6 35 0,9 28 244,-19-75-696,1 0 0,1 0 0,-1 0 0,10 12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9120,'0'0'0,"5"9"544,-1 3 32,3 6 224,0 4 0,1 4-288,0 6 0,-1 5-256,2-4 32,-2-4-128,-3-9 0,-3-5-96,1-7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8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0 10016,'-3'1'30,"0"-1"1,1 0 0,-1 1 0,1 0 0,-1 0-1,1 0 1,-1 0 0,1 0 0,0 0 0,-1 1-1,1-1 1,0 1 0,0-1 0,0 1 0,-3 3-1,-25 33 475,15-14-244,1-1 1,1 2-1,1 0 0,1 0 1,-9 35-1,16-45-193,0 0 0,1 0-1,0 0 1,2 1 0,0-1 0,0 0 0,2 1 0,0-1 0,0 1 0,8 28 0,-9-41-66,1 0 0,0 0 1,0-1-1,0 1 0,1 0 1,-1 0-1,0-1 1,1 1-1,0-1 0,0 1 1,0-1-1,0 0 0,0 0 1,0 0-1,0 0 0,1 0 1,-1 0-1,5 2 1,-4-3 0,0 0-1,0-1 1,0 1 0,0-1 0,0 0 0,0 0 0,0 0 0,0 0 0,0 0 0,0 0 0,0-1 0,0 0 0,0 1 0,0-1 0,4-2 0,2-2 2,0 1 0,0-2 0,-1 1 0,0-1 1,0-1-1,0 1 0,0-1 0,-1-1 0,10-13 1,19-32-6,-33 47 0,0 0 0,0 1 0,-1-1 0,1 0 0,-1 0 0,-1-1 0,3-10 0,-4 16 0,0 0 1,0 0-1,0 0 1,-1 0 0,1 0-1,0 0 1,0 1 0,-1-1-1,1 0 1,0 0 0,-1 0-1,1 1 1,-1-1-1,1 0 1,-1 0 0,1 1-1,-1-1 1,1 1 0,-1-1-1,0 0 1,1 1-1,-1-1 1,0 1 0,0-1-1,0 1 1,1 0 0,-1-1-1,0 1 1,0 0 0,0 0-1,0-1 1,1 1-1,-1 0 1,0 0 0,0 0-1,0 0 1,-1 0 0,-35 3 39,32-2-25,0 1 1,0-1 0,0 1 0,0 0 0,0 0 0,1 0 0,-1 1-1,1-1 1,-1 1 0,1 0 0,0 1 0,0-1 0,0 1 0,1-1-1,-5 6 1,4-2-214,-1 0 0,1 0 0,0 1-1,1-1 1,0 1 0,0 0-1,1-1 1,-2 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8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 8320,'-10'-3'692,"9"4"162,21 6-352,44-1-176,37 6 5,-87-10-262,1 1 0,-1 1 0,0 1 0,23 10 0,-35-14-46,0 0 0,0 0-1,0 0 1,0 0-1,-1 0 1,1 1 0,0-1-1,-1 0 1,1 1 0,-1-1-1,1 1 1,-1 0 0,0 0-1,0-1 1,0 1-1,0 0 1,0 0 0,0 0-1,0 0 1,-1 0 0,1 0-1,-1 0 1,1 0 0,-1 1-1,0-1 1,0 0-1,0 0 1,0 0 0,0 0-1,-1 3 1,-1 5 107,-1-1 0,-1 1-1,0-1 1,0 0 0,-7 12 0,-5 8 203,-5 27 431,-26 106 0,41-136-564,1 11-1880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8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10112,'0'0'0,"5"-1"64,6-1 0,11-1 64,7 1 0,6 1 160,7 2 32,6 1 64,7 1 0,9-3 32,1 2 0,-4-1-160,-7-2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9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6176,'1'1'84,"1"-1"0,-1 0 0,0 1 0,0-1 0,0 0 0,0 1 0,0-1 0,0 1 0,0 0 0,0-1 0,0 1 0,0 0 0,0 0 0,0 0 0,0-1 0,0 1 1,0 0-1,0 1 0,13 22 850,-13-23-905,7 15 173,-1 2 1,0-1-1,-1 1 1,-1-1-1,4 25 1,6 95 85,-13-109-202,13 276 71,7 82 87,-13-305-204,4-1 1,41 139 0,-40-174-40,-9-24 4,1 0 0,1-1 0,1 0 0,1 0 1,1-1-1,13 21 0,-13-29-1328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FECFE-B543-4C03-B5AB-4A42E4152CE5}" type="datetimeFigureOut">
              <a:rPr lang="en-CA" smtClean="0"/>
              <a:pPr/>
              <a:t>2021-03-05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24E75-213B-4CF0-A4AC-9A4896C03F3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93953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4630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42" name="Google Shape;142;p9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55" name="Google Shape;155;p11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61" name="Google Shape;161;p12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13</a:t>
            </a:fld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68" name="Google Shape;168;p14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84" name="Google Shape;184;p16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16</a:t>
            </a:fld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92" name="Google Shape;192;p17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17</a:t>
            </a:fld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99" name="Google Shape;199;p18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18</a:t>
            </a:fld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71" name="Google Shape;71;p2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abfa33da_0_114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11" name="Google Shape;211;g6babfa33d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25" name="Google Shape;225;p20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22</a:t>
            </a:fld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38" name="Google Shape;238;p22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23</a:t>
            </a:fld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45" name="Google Shape;245;p23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24</a:t>
            </a:fld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abfa33da_0_138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63" name="Google Shape;263;g6babfa3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74" name="Google Shape;274;p26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27</a:t>
            </a:fld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0" name="Google Shape;280;p27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81" name="Google Shape;281;p27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28</a:t>
            </a:fld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7" name="Google Shape;287;p28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88" name="Google Shape;288;p28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29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abfa33d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" name="Google Shape;77;g6babfa33da_0_102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78" name="Google Shape;78;g6babfa33da_0_102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4" name="Google Shape;294;p29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295" name="Google Shape;295;p29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118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85" name="Google Shape;85;p3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92" name="Google Shape;92;p4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02" name="Google Shape;102;p5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24" name="Google Shape;124;p7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8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endParaRPr dirty="0"/>
          </a:p>
        </p:txBody>
      </p:sp>
      <p:sp>
        <p:nvSpPr>
          <p:cNvPr id="133" name="Google Shape;133;p8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ts val="1200"/>
              </a:pPr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pPr marL="25400">
                <a:lnSpc>
                  <a:spcPts val="670"/>
                </a:lnSpc>
              </a:pPr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pPr marL="25400">
                <a:lnSpc>
                  <a:spcPts val="670"/>
                </a:lnSpc>
              </a:pPr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pPr marL="25400">
                <a:lnSpc>
                  <a:spcPts val="670"/>
                </a:lnSpc>
              </a:pPr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pPr marL="25400">
                <a:lnSpc>
                  <a:spcPts val="670"/>
                </a:lnSpc>
              </a:pPr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pPr marL="25400">
                <a:lnSpc>
                  <a:spcPts val="670"/>
                </a:lnSpc>
              </a:pPr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61010" y="137789"/>
            <a:ext cx="3918585" cy="5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61010" y="730603"/>
            <a:ext cx="1882458" cy="38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>
            <a:lvl1pPr marL="230566" lvl="0" indent="-115283" algn="l">
              <a:spcBef>
                <a:spcPts val="290"/>
              </a:spcBef>
              <a:spcAft>
                <a:spcPts val="0"/>
              </a:spcAft>
              <a:buSzPts val="2040"/>
              <a:buNone/>
              <a:defRPr sz="12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461132" lvl="1" indent="-115283" algn="l">
              <a:spcBef>
                <a:spcPts val="189"/>
              </a:spcBef>
              <a:spcAft>
                <a:spcPts val="0"/>
              </a:spcAft>
              <a:buSzPts val="1700"/>
              <a:buNone/>
              <a:defRPr sz="1000" b="1"/>
            </a:lvl2pPr>
            <a:lvl3pPr marL="691698" lvl="2" indent="-115283" algn="l">
              <a:spcBef>
                <a:spcPts val="189"/>
              </a:spcBef>
              <a:spcAft>
                <a:spcPts val="0"/>
              </a:spcAft>
              <a:buSzPts val="1530"/>
              <a:buNone/>
              <a:defRPr sz="900" b="1"/>
            </a:lvl3pPr>
            <a:lvl4pPr marL="922264" lvl="3" indent="-115283" algn="l">
              <a:spcBef>
                <a:spcPts val="189"/>
              </a:spcBef>
              <a:spcAft>
                <a:spcPts val="0"/>
              </a:spcAft>
              <a:buSzPts val="1280"/>
              <a:buNone/>
              <a:defRPr sz="800" b="1"/>
            </a:lvl4pPr>
            <a:lvl5pPr marL="1152830" lvl="4" indent="-115283" algn="l">
              <a:spcBef>
                <a:spcPts val="189"/>
              </a:spcBef>
              <a:spcAft>
                <a:spcPts val="0"/>
              </a:spcAft>
              <a:buSzPts val="1600"/>
              <a:buFont typeface="Libre Franklin"/>
              <a:buNone/>
              <a:defRPr sz="800" b="1"/>
            </a:lvl5pPr>
            <a:lvl6pPr marL="1383396" lvl="5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6pPr>
            <a:lvl7pPr marL="1613962" lvl="6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7pPr>
            <a:lvl8pPr marL="1844528" lvl="7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8pPr>
            <a:lvl9pPr marL="2075094" lvl="8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2497137" y="730603"/>
            <a:ext cx="1882458" cy="38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>
            <a:lvl1pPr marL="230566" lvl="0" indent="-115283" algn="l">
              <a:spcBef>
                <a:spcPts val="290"/>
              </a:spcBef>
              <a:spcAft>
                <a:spcPts val="0"/>
              </a:spcAft>
              <a:buSzPts val="2040"/>
              <a:buNone/>
              <a:defRPr sz="12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461132" lvl="1" indent="-115283" algn="l">
              <a:spcBef>
                <a:spcPts val="189"/>
              </a:spcBef>
              <a:spcAft>
                <a:spcPts val="0"/>
              </a:spcAft>
              <a:buSzPts val="1700"/>
              <a:buNone/>
              <a:defRPr sz="1000" b="1"/>
            </a:lvl2pPr>
            <a:lvl3pPr marL="691698" lvl="2" indent="-115283" algn="l">
              <a:spcBef>
                <a:spcPts val="189"/>
              </a:spcBef>
              <a:spcAft>
                <a:spcPts val="0"/>
              </a:spcAft>
              <a:buSzPts val="1530"/>
              <a:buNone/>
              <a:defRPr sz="900" b="1"/>
            </a:lvl3pPr>
            <a:lvl4pPr marL="922264" lvl="3" indent="-115283" algn="l">
              <a:spcBef>
                <a:spcPts val="189"/>
              </a:spcBef>
              <a:spcAft>
                <a:spcPts val="0"/>
              </a:spcAft>
              <a:buSzPts val="1280"/>
              <a:buNone/>
              <a:defRPr sz="800" b="1"/>
            </a:lvl4pPr>
            <a:lvl5pPr marL="1152830" lvl="4" indent="-115283" algn="l">
              <a:spcBef>
                <a:spcPts val="189"/>
              </a:spcBef>
              <a:spcAft>
                <a:spcPts val="0"/>
              </a:spcAft>
              <a:buSzPts val="1600"/>
              <a:buFont typeface="Libre Franklin"/>
              <a:buNone/>
              <a:defRPr sz="800" b="1"/>
            </a:lvl5pPr>
            <a:lvl6pPr marL="1383396" lvl="5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6pPr>
            <a:lvl7pPr marL="1613962" lvl="6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7pPr>
            <a:lvl8pPr marL="1844528" lvl="7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8pPr>
            <a:lvl9pPr marL="2075094" lvl="8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461010" y="1134357"/>
            <a:ext cx="1882458" cy="196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>
            <a:lvl1pPr marL="230566" lvl="0" indent="-164278" algn="l">
              <a:spcBef>
                <a:spcPts val="290"/>
              </a:spcBef>
              <a:spcAft>
                <a:spcPts val="0"/>
              </a:spcAft>
              <a:buSzPts val="1530"/>
              <a:buChar char="⚫"/>
              <a:defRPr/>
            </a:lvl1pPr>
            <a:lvl2pPr marL="461132" lvl="1" indent="-164278" algn="l">
              <a:spcBef>
                <a:spcPts val="189"/>
              </a:spcBef>
              <a:spcAft>
                <a:spcPts val="0"/>
              </a:spcAft>
              <a:buSzPts val="1530"/>
              <a:buChar char="⚫"/>
              <a:defRPr/>
            </a:lvl2pPr>
            <a:lvl3pPr marL="691698" lvl="2" indent="-164278" algn="l">
              <a:spcBef>
                <a:spcPts val="189"/>
              </a:spcBef>
              <a:spcAft>
                <a:spcPts val="0"/>
              </a:spcAft>
              <a:buSzPts val="1530"/>
              <a:buChar char="⚫"/>
              <a:defRPr/>
            </a:lvl3pPr>
            <a:lvl4pPr marL="922264" lvl="3" indent="-161396" algn="l">
              <a:spcBef>
                <a:spcPts val="189"/>
              </a:spcBef>
              <a:spcAft>
                <a:spcPts val="0"/>
              </a:spcAft>
              <a:buSzPts val="1440"/>
              <a:buChar char="⚫"/>
              <a:defRPr/>
            </a:lvl4pPr>
            <a:lvl5pPr marL="1152830" lvl="4" indent="-172924" algn="l">
              <a:spcBef>
                <a:spcPts val="189"/>
              </a:spcBef>
              <a:spcAft>
                <a:spcPts val="0"/>
              </a:spcAft>
              <a:buSzPts val="1800"/>
              <a:buChar char="o"/>
              <a:defRPr/>
            </a:lvl5pPr>
            <a:lvl6pPr marL="1383396" lvl="5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6pPr>
            <a:lvl7pPr marL="1613962" lvl="6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7pPr>
            <a:lvl8pPr marL="1844528" lvl="7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8pPr>
            <a:lvl9pPr marL="2075094" lvl="8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4"/>
          </p:nvPr>
        </p:nvSpPr>
        <p:spPr>
          <a:xfrm>
            <a:off x="2497137" y="1134357"/>
            <a:ext cx="1882458" cy="196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>
            <a:lvl1pPr marL="230566" lvl="0" indent="-164278" algn="l">
              <a:spcBef>
                <a:spcPts val="290"/>
              </a:spcBef>
              <a:spcAft>
                <a:spcPts val="0"/>
              </a:spcAft>
              <a:buSzPts val="1530"/>
              <a:buChar char="⚫"/>
              <a:defRPr/>
            </a:lvl1pPr>
            <a:lvl2pPr marL="461132" lvl="1" indent="-164278" algn="l">
              <a:spcBef>
                <a:spcPts val="189"/>
              </a:spcBef>
              <a:spcAft>
                <a:spcPts val="0"/>
              </a:spcAft>
              <a:buSzPts val="1530"/>
              <a:buChar char="⚫"/>
              <a:defRPr/>
            </a:lvl2pPr>
            <a:lvl3pPr marL="691698" lvl="2" indent="-164278" algn="l">
              <a:spcBef>
                <a:spcPts val="189"/>
              </a:spcBef>
              <a:spcAft>
                <a:spcPts val="0"/>
              </a:spcAft>
              <a:buSzPts val="1530"/>
              <a:buChar char="⚫"/>
              <a:defRPr/>
            </a:lvl3pPr>
            <a:lvl4pPr marL="922264" lvl="3" indent="-161396" algn="l">
              <a:spcBef>
                <a:spcPts val="189"/>
              </a:spcBef>
              <a:spcAft>
                <a:spcPts val="0"/>
              </a:spcAft>
              <a:buSzPts val="1440"/>
              <a:buChar char="⚫"/>
              <a:defRPr/>
            </a:lvl4pPr>
            <a:lvl5pPr marL="1152830" lvl="4" indent="-172924" algn="l">
              <a:spcBef>
                <a:spcPts val="189"/>
              </a:spcBef>
              <a:spcAft>
                <a:spcPts val="0"/>
              </a:spcAft>
              <a:buSzPts val="1800"/>
              <a:buChar char="o"/>
              <a:defRPr/>
            </a:lvl5pPr>
            <a:lvl6pPr marL="1383396" lvl="5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6pPr>
            <a:lvl7pPr marL="1613962" lvl="6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7pPr>
            <a:lvl8pPr marL="1844528" lvl="7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8pPr>
            <a:lvl9pPr marL="2075094" lvl="8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>
            <a:spLocks noGrp="1"/>
          </p:cNvSpPr>
          <p:nvPr>
            <p:ph type="sldNum" idx="12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1_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61010" y="138590"/>
            <a:ext cx="3918585" cy="5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61010" y="730603"/>
            <a:ext cx="1890141" cy="230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>
            <a:lvl1pPr marL="230566" lvl="0" indent="-164278" algn="l">
              <a:spcBef>
                <a:spcPts val="290"/>
              </a:spcBef>
              <a:spcAft>
                <a:spcPts val="0"/>
              </a:spcAft>
              <a:buSzPts val="1530"/>
              <a:buChar char="⚫"/>
              <a:defRPr/>
            </a:lvl1pPr>
            <a:lvl2pPr marL="461132" lvl="1" indent="-164278" algn="l">
              <a:spcBef>
                <a:spcPts val="189"/>
              </a:spcBef>
              <a:spcAft>
                <a:spcPts val="0"/>
              </a:spcAft>
              <a:buSzPts val="1530"/>
              <a:buChar char="⚫"/>
              <a:defRPr/>
            </a:lvl2pPr>
            <a:lvl3pPr marL="691698" lvl="2" indent="-164278" algn="l">
              <a:spcBef>
                <a:spcPts val="189"/>
              </a:spcBef>
              <a:spcAft>
                <a:spcPts val="0"/>
              </a:spcAft>
              <a:buSzPts val="1530"/>
              <a:buChar char="⚫"/>
              <a:defRPr/>
            </a:lvl3pPr>
            <a:lvl4pPr marL="922264" lvl="3" indent="-161396" algn="l">
              <a:spcBef>
                <a:spcPts val="189"/>
              </a:spcBef>
              <a:spcAft>
                <a:spcPts val="0"/>
              </a:spcAft>
              <a:buSzPts val="1440"/>
              <a:buChar char="⚫"/>
              <a:defRPr/>
            </a:lvl4pPr>
            <a:lvl5pPr marL="1152830" lvl="4" indent="-172924" algn="l">
              <a:spcBef>
                <a:spcPts val="189"/>
              </a:spcBef>
              <a:spcAft>
                <a:spcPts val="0"/>
              </a:spcAft>
              <a:buSzPts val="1800"/>
              <a:buChar char="o"/>
              <a:defRPr/>
            </a:lvl5pPr>
            <a:lvl6pPr marL="1383396" lvl="5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6pPr>
            <a:lvl7pPr marL="1613962" lvl="6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7pPr>
            <a:lvl8pPr marL="1844528" lvl="7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8pPr>
            <a:lvl9pPr marL="2075094" lvl="8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2487533" y="730603"/>
            <a:ext cx="1890141" cy="230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>
            <a:lvl1pPr marL="230566" lvl="0" indent="-164278" algn="l">
              <a:spcBef>
                <a:spcPts val="290"/>
              </a:spcBef>
              <a:spcAft>
                <a:spcPts val="0"/>
              </a:spcAft>
              <a:buSzPts val="1530"/>
              <a:buChar char="⚫"/>
              <a:defRPr/>
            </a:lvl1pPr>
            <a:lvl2pPr marL="461132" lvl="1" indent="-164278" algn="l">
              <a:spcBef>
                <a:spcPts val="189"/>
              </a:spcBef>
              <a:spcAft>
                <a:spcPts val="0"/>
              </a:spcAft>
              <a:buSzPts val="1530"/>
              <a:buChar char="⚫"/>
              <a:defRPr/>
            </a:lvl2pPr>
            <a:lvl3pPr marL="691698" lvl="2" indent="-164278" algn="l">
              <a:spcBef>
                <a:spcPts val="189"/>
              </a:spcBef>
              <a:spcAft>
                <a:spcPts val="0"/>
              </a:spcAft>
              <a:buSzPts val="1530"/>
              <a:buChar char="⚫"/>
              <a:defRPr/>
            </a:lvl3pPr>
            <a:lvl4pPr marL="922264" lvl="3" indent="-161396" algn="l">
              <a:spcBef>
                <a:spcPts val="189"/>
              </a:spcBef>
              <a:spcAft>
                <a:spcPts val="0"/>
              </a:spcAft>
              <a:buSzPts val="1440"/>
              <a:buChar char="⚫"/>
              <a:defRPr/>
            </a:lvl4pPr>
            <a:lvl5pPr marL="1152830" lvl="4" indent="-172924" algn="l">
              <a:spcBef>
                <a:spcPts val="189"/>
              </a:spcBef>
              <a:spcAft>
                <a:spcPts val="0"/>
              </a:spcAft>
              <a:buSzPts val="1800"/>
              <a:buChar char="o"/>
              <a:defRPr/>
            </a:lvl5pPr>
            <a:lvl6pPr marL="1383396" lvl="5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6pPr>
            <a:lvl7pPr marL="1613962" lvl="6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7pPr>
            <a:lvl8pPr marL="1844528" lvl="7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8pPr>
            <a:lvl9pPr marL="2075094" lvl="8" indent="-172924" algn="l">
              <a:spcBef>
                <a:spcPts val="187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>
            <a:spLocks noGrp="1"/>
          </p:cNvSpPr>
          <p:nvPr>
            <p:ph type="sldNum" idx="12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461010" y="138590"/>
            <a:ext cx="3918585" cy="5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>
            <a:spLocks noGrp="1"/>
          </p:cNvSpPr>
          <p:nvPr>
            <p:ph type="sldNum" idx="12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7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594" y="691285"/>
            <a:ext cx="3750945" cy="793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pPr marL="25400">
                <a:lnSpc>
                  <a:spcPts val="670"/>
                </a:lnSpc>
              </a:pPr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9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3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8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3.png"/><Relationship Id="rId18" Type="http://schemas.openxmlformats.org/officeDocument/2006/relationships/customXml" Target="../ink/ink8.xml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customXml" Target="../ink/ink5.xml"/><Relationship Id="rId17" Type="http://schemas.openxmlformats.org/officeDocument/2006/relationships/image" Target="../media/image75.png"/><Relationship Id="rId2" Type="http://schemas.openxmlformats.org/officeDocument/2006/relationships/image" Target="../media/image67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10" Type="http://schemas.openxmlformats.org/officeDocument/2006/relationships/customXml" Target="../ink/ink4.xml"/><Relationship Id="rId19" Type="http://schemas.openxmlformats.org/officeDocument/2006/relationships/image" Target="../media/image76.png"/><Relationship Id="rId4" Type="http://schemas.openxmlformats.org/officeDocument/2006/relationships/customXml" Target="../ink/ink1.xml"/><Relationship Id="rId9" Type="http://schemas.openxmlformats.org/officeDocument/2006/relationships/image" Target="../media/image71.png"/><Relationship Id="rId14" Type="http://schemas.openxmlformats.org/officeDocument/2006/relationships/customXml" Target="../ink/ink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89.png"/><Relationship Id="rId26" Type="http://schemas.openxmlformats.org/officeDocument/2006/relationships/image" Target="../media/image93.png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97.png"/><Relationship Id="rId42" Type="http://schemas.openxmlformats.org/officeDocument/2006/relationships/image" Target="../media/image101.png"/><Relationship Id="rId47" Type="http://schemas.openxmlformats.org/officeDocument/2006/relationships/customXml" Target="../ink/ink31.xml"/><Relationship Id="rId50" Type="http://schemas.openxmlformats.org/officeDocument/2006/relationships/image" Target="../media/image105.png"/><Relationship Id="rId55" Type="http://schemas.openxmlformats.org/officeDocument/2006/relationships/customXml" Target="../ink/ink35.xml"/><Relationship Id="rId7" Type="http://schemas.openxmlformats.org/officeDocument/2006/relationships/customXml" Target="../ink/ink11.xml"/><Relationship Id="rId12" Type="http://schemas.openxmlformats.org/officeDocument/2006/relationships/image" Target="../media/image86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99.png"/><Relationship Id="rId46" Type="http://schemas.openxmlformats.org/officeDocument/2006/relationships/image" Target="../media/image103.png"/><Relationship Id="rId59" Type="http://schemas.openxmlformats.org/officeDocument/2006/relationships/customXml" Target="../ink/ink37.xml"/><Relationship Id="rId2" Type="http://schemas.openxmlformats.org/officeDocument/2006/relationships/image" Target="../media/image81.png"/><Relationship Id="rId16" Type="http://schemas.openxmlformats.org/officeDocument/2006/relationships/image" Target="../media/image88.png"/><Relationship Id="rId20" Type="http://schemas.openxmlformats.org/officeDocument/2006/relationships/image" Target="../media/image90.png"/><Relationship Id="rId29" Type="http://schemas.openxmlformats.org/officeDocument/2006/relationships/customXml" Target="../ink/ink22.xml"/><Relationship Id="rId41" Type="http://schemas.openxmlformats.org/officeDocument/2006/relationships/customXml" Target="../ink/ink28.xml"/><Relationship Id="rId54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11" Type="http://schemas.openxmlformats.org/officeDocument/2006/relationships/customXml" Target="../ink/ink13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26.xml"/><Relationship Id="rId40" Type="http://schemas.openxmlformats.org/officeDocument/2006/relationships/image" Target="../media/image100.png"/><Relationship Id="rId45" Type="http://schemas.openxmlformats.org/officeDocument/2006/relationships/customXml" Target="../ink/ink30.xml"/><Relationship Id="rId53" Type="http://schemas.openxmlformats.org/officeDocument/2006/relationships/customXml" Target="../ink/ink34.xml"/><Relationship Id="rId58" Type="http://schemas.openxmlformats.org/officeDocument/2006/relationships/image" Target="../media/image109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Relationship Id="rId10" Type="http://schemas.openxmlformats.org/officeDocument/2006/relationships/image" Target="../media/image85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4" Type="http://schemas.openxmlformats.org/officeDocument/2006/relationships/image" Target="../media/image102.png"/><Relationship Id="rId52" Type="http://schemas.openxmlformats.org/officeDocument/2006/relationships/image" Target="../media/image106.png"/><Relationship Id="rId60" Type="http://schemas.openxmlformats.org/officeDocument/2006/relationships/image" Target="../media/image110.png"/><Relationship Id="rId4" Type="http://schemas.openxmlformats.org/officeDocument/2006/relationships/image" Target="../media/image82.png"/><Relationship Id="rId9" Type="http://schemas.openxmlformats.org/officeDocument/2006/relationships/customXml" Target="../ink/ink12.xml"/><Relationship Id="rId14" Type="http://schemas.openxmlformats.org/officeDocument/2006/relationships/image" Target="../media/image87.png"/><Relationship Id="rId22" Type="http://schemas.openxmlformats.org/officeDocument/2006/relationships/image" Target="../media/image91.png"/><Relationship Id="rId27" Type="http://schemas.openxmlformats.org/officeDocument/2006/relationships/customXml" Target="../ink/ink21.xml"/><Relationship Id="rId30" Type="http://schemas.openxmlformats.org/officeDocument/2006/relationships/image" Target="../media/image95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../media/image104.png"/><Relationship Id="rId56" Type="http://schemas.openxmlformats.org/officeDocument/2006/relationships/image" Target="../media/image108.png"/><Relationship Id="rId8" Type="http://schemas.openxmlformats.org/officeDocument/2006/relationships/image" Target="../media/image84.png"/><Relationship Id="rId51" Type="http://schemas.openxmlformats.org/officeDocument/2006/relationships/customXml" Target="../ink/ink33.xml"/><Relationship Id="rId3" Type="http://schemas.openxmlformats.org/officeDocument/2006/relationships/customXml" Target="../ink/ink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customXml" Target="../ink/ink43.xml"/><Relationship Id="rId18" Type="http://schemas.openxmlformats.org/officeDocument/2006/relationships/image" Target="../media/image119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116.png"/><Relationship Id="rId17" Type="http://schemas.openxmlformats.org/officeDocument/2006/relationships/customXml" Target="../ink/ink45.xml"/><Relationship Id="rId2" Type="http://schemas.openxmlformats.org/officeDocument/2006/relationships/image" Target="../media/image111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3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customXml" Target="../ink/ink41.xml"/><Relationship Id="rId14" Type="http://schemas.openxmlformats.org/officeDocument/2006/relationships/image" Target="../media/image117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customXml" Target="../ink/ink51.xm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125.png"/><Relationship Id="rId2" Type="http://schemas.openxmlformats.org/officeDocument/2006/relationships/image" Target="../media/image120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124.png"/><Relationship Id="rId4" Type="http://schemas.openxmlformats.org/officeDocument/2006/relationships/image" Target="../media/image121.png"/><Relationship Id="rId9" Type="http://schemas.openxmlformats.org/officeDocument/2006/relationships/customXml" Target="../ink/ink49.xml"/><Relationship Id="rId14" Type="http://schemas.openxmlformats.org/officeDocument/2006/relationships/image" Target="../media/image126.png"/></Relationships>
</file>

<file path=ppt/slides/_rels/slide8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146.png"/><Relationship Id="rId3" Type="http://schemas.openxmlformats.org/officeDocument/2006/relationships/customXml" Target="../ink/ink53.xml"/><Relationship Id="rId21" Type="http://schemas.openxmlformats.org/officeDocument/2006/relationships/image" Target="../media/image137.png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47" Type="http://schemas.openxmlformats.org/officeDocument/2006/relationships/image" Target="../media/image150.png"/><Relationship Id="rId50" Type="http://schemas.openxmlformats.org/officeDocument/2006/relationships/customXml" Target="../ink/ink76.xml"/><Relationship Id="rId7" Type="http://schemas.openxmlformats.org/officeDocument/2006/relationships/customXml" Target="../ink/ink55.xml"/><Relationship Id="rId12" Type="http://schemas.openxmlformats.org/officeDocument/2006/relationships/customXml" Target="../ink/ink57.xml"/><Relationship Id="rId17" Type="http://schemas.openxmlformats.org/officeDocument/2006/relationships/image" Target="../media/image135.png"/><Relationship Id="rId25" Type="http://schemas.openxmlformats.org/officeDocument/2006/relationships/image" Target="../media/image139.png"/><Relationship Id="rId33" Type="http://schemas.openxmlformats.org/officeDocument/2006/relationships/image" Target="../media/image143.png"/><Relationship Id="rId38" Type="http://schemas.openxmlformats.org/officeDocument/2006/relationships/customXml" Target="../ink/ink70.xml"/><Relationship Id="rId46" Type="http://schemas.openxmlformats.org/officeDocument/2006/relationships/customXml" Target="../ink/ink74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141.png"/><Relationship Id="rId41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2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145.png"/><Relationship Id="rId40" Type="http://schemas.openxmlformats.org/officeDocument/2006/relationships/customXml" Target="../ink/ink71.xml"/><Relationship Id="rId45" Type="http://schemas.openxmlformats.org/officeDocument/2006/relationships/image" Target="../media/image149.png"/><Relationship Id="rId5" Type="http://schemas.openxmlformats.org/officeDocument/2006/relationships/customXml" Target="../ink/ink54.xml"/><Relationship Id="rId15" Type="http://schemas.openxmlformats.org/officeDocument/2006/relationships/image" Target="../media/image134.png"/><Relationship Id="rId23" Type="http://schemas.openxmlformats.org/officeDocument/2006/relationships/image" Target="../media/image138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image" Target="../media/image151.png"/><Relationship Id="rId10" Type="http://schemas.openxmlformats.org/officeDocument/2006/relationships/customXml" Target="../ink/ink56.xml"/><Relationship Id="rId19" Type="http://schemas.openxmlformats.org/officeDocument/2006/relationships/image" Target="../media/image136.png"/><Relationship Id="rId31" Type="http://schemas.openxmlformats.org/officeDocument/2006/relationships/image" Target="../media/image142.png"/><Relationship Id="rId44" Type="http://schemas.openxmlformats.org/officeDocument/2006/relationships/customXml" Target="../ink/ink73.xml"/><Relationship Id="rId4" Type="http://schemas.openxmlformats.org/officeDocument/2006/relationships/image" Target="../media/image128.png"/><Relationship Id="rId9" Type="http://schemas.openxmlformats.org/officeDocument/2006/relationships/image" Target="../media/image131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140.png"/><Relationship Id="rId30" Type="http://schemas.openxmlformats.org/officeDocument/2006/relationships/customXml" Target="../ink/ink66.xml"/><Relationship Id="rId35" Type="http://schemas.openxmlformats.org/officeDocument/2006/relationships/image" Target="../media/image144.png"/><Relationship Id="rId43" Type="http://schemas.openxmlformats.org/officeDocument/2006/relationships/image" Target="../media/image148.png"/><Relationship Id="rId48" Type="http://schemas.openxmlformats.org/officeDocument/2006/relationships/customXml" Target="../ink/ink75.xml"/><Relationship Id="rId8" Type="http://schemas.openxmlformats.org/officeDocument/2006/relationships/image" Target="../media/image130.png"/><Relationship Id="rId51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customXml" Target="../ink/ink98.xml"/><Relationship Id="rId18" Type="http://schemas.openxmlformats.org/officeDocument/2006/relationships/image" Target="../media/image163.png"/><Relationship Id="rId26" Type="http://schemas.openxmlformats.org/officeDocument/2006/relationships/image" Target="../media/image166.png"/><Relationship Id="rId3" Type="http://schemas.openxmlformats.org/officeDocument/2006/relationships/customXml" Target="../ink/ink93.xml"/><Relationship Id="rId21" Type="http://schemas.openxmlformats.org/officeDocument/2006/relationships/customXml" Target="../ink/ink102.xml"/><Relationship Id="rId7" Type="http://schemas.openxmlformats.org/officeDocument/2006/relationships/customXml" Target="../ink/ink95.xml"/><Relationship Id="rId12" Type="http://schemas.openxmlformats.org/officeDocument/2006/relationships/image" Target="../media/image160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2" Type="http://schemas.openxmlformats.org/officeDocument/2006/relationships/image" Target="../media/image155.png"/><Relationship Id="rId16" Type="http://schemas.openxmlformats.org/officeDocument/2006/relationships/image" Target="../media/image162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7.png"/><Relationship Id="rId11" Type="http://schemas.openxmlformats.org/officeDocument/2006/relationships/customXml" Target="../ink/ink97.xml"/><Relationship Id="rId24" Type="http://schemas.openxmlformats.org/officeDocument/2006/relationships/image" Target="../media/image165.png"/><Relationship Id="rId5" Type="http://schemas.openxmlformats.org/officeDocument/2006/relationships/customXml" Target="../ink/ink94.xml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10" Type="http://schemas.openxmlformats.org/officeDocument/2006/relationships/image" Target="../media/image159.png"/><Relationship Id="rId19" Type="http://schemas.openxmlformats.org/officeDocument/2006/relationships/customXml" Target="../ink/ink101.xml"/><Relationship Id="rId4" Type="http://schemas.openxmlformats.org/officeDocument/2006/relationships/image" Target="../media/image156.png"/><Relationship Id="rId9" Type="http://schemas.openxmlformats.org/officeDocument/2006/relationships/customXml" Target="../ink/ink96.xml"/><Relationship Id="rId14" Type="http://schemas.openxmlformats.org/officeDocument/2006/relationships/image" Target="../media/image161.png"/><Relationship Id="rId22" Type="http://schemas.openxmlformats.org/officeDocument/2006/relationships/image" Target="../media/image74.png"/></Relationships>
</file>

<file path=ppt/slides/_rels/slide9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9.png"/><Relationship Id="rId39" Type="http://schemas.openxmlformats.org/officeDocument/2006/relationships/customXml" Target="../ink/ink123.xml"/><Relationship Id="rId3" Type="http://schemas.openxmlformats.org/officeDocument/2006/relationships/image" Target="../media/image168.png"/><Relationship Id="rId34" Type="http://schemas.openxmlformats.org/officeDocument/2006/relationships/image" Target="../media/image183.png"/><Relationship Id="rId42" Type="http://schemas.openxmlformats.org/officeDocument/2006/relationships/image" Target="../media/image188.png"/><Relationship Id="rId47" Type="http://schemas.openxmlformats.org/officeDocument/2006/relationships/customXml" Target="../ink/ink127.xml"/><Relationship Id="rId50" Type="http://schemas.openxmlformats.org/officeDocument/2006/relationships/image" Target="../media/image191.png"/><Relationship Id="rId55" Type="http://schemas.openxmlformats.org/officeDocument/2006/relationships/customXml" Target="../ink/ink131.xml"/><Relationship Id="rId63" Type="http://schemas.openxmlformats.org/officeDocument/2006/relationships/image" Target="../media/image19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5" Type="http://schemas.openxmlformats.org/officeDocument/2006/relationships/customXml" Target="../ink/ink116.xml"/><Relationship Id="rId33" Type="http://schemas.openxmlformats.org/officeDocument/2006/relationships/customXml" Target="../ink/ink120.xml"/><Relationship Id="rId38" Type="http://schemas.openxmlformats.org/officeDocument/2006/relationships/image" Target="../media/image185.png"/><Relationship Id="rId46" Type="http://schemas.openxmlformats.org/officeDocument/2006/relationships/image" Target="../media/image189.png"/><Relationship Id="rId59" Type="http://schemas.openxmlformats.org/officeDocument/2006/relationships/customXml" Target="../ink/ink133.xml"/><Relationship Id="rId2" Type="http://schemas.openxmlformats.org/officeDocument/2006/relationships/image" Target="../media/image167.png"/><Relationship Id="rId29" Type="http://schemas.openxmlformats.org/officeDocument/2006/relationships/customXml" Target="../ink/ink118.xml"/><Relationship Id="rId41" Type="http://schemas.openxmlformats.org/officeDocument/2006/relationships/image" Target="../media/image187.png"/><Relationship Id="rId54" Type="http://schemas.openxmlformats.org/officeDocument/2006/relationships/image" Target="../media/image193.png"/><Relationship Id="rId62" Type="http://schemas.openxmlformats.org/officeDocument/2006/relationships/image" Target="../media/image1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78.png"/><Relationship Id="rId32" Type="http://schemas.openxmlformats.org/officeDocument/2006/relationships/image" Target="../media/image182.png"/><Relationship Id="rId37" Type="http://schemas.openxmlformats.org/officeDocument/2006/relationships/customXml" Target="../ink/ink122.xml"/><Relationship Id="rId40" Type="http://schemas.openxmlformats.org/officeDocument/2006/relationships/image" Target="../media/image186.png"/><Relationship Id="rId45" Type="http://schemas.openxmlformats.org/officeDocument/2006/relationships/customXml" Target="../ink/ink126.xml"/><Relationship Id="rId53" Type="http://schemas.openxmlformats.org/officeDocument/2006/relationships/customXml" Target="../ink/ink130.xml"/><Relationship Id="rId58" Type="http://schemas.openxmlformats.org/officeDocument/2006/relationships/image" Target="../media/image195.png"/><Relationship Id="rId5" Type="http://schemas.openxmlformats.org/officeDocument/2006/relationships/image" Target="../media/image170.png"/><Relationship Id="rId23" Type="http://schemas.openxmlformats.org/officeDocument/2006/relationships/customXml" Target="../ink/ink115.xml"/><Relationship Id="rId28" Type="http://schemas.openxmlformats.org/officeDocument/2006/relationships/image" Target="../media/image180.png"/><Relationship Id="rId36" Type="http://schemas.openxmlformats.org/officeDocument/2006/relationships/image" Target="../media/image184.png"/><Relationship Id="rId49" Type="http://schemas.openxmlformats.org/officeDocument/2006/relationships/customXml" Target="../ink/ink128.xml"/><Relationship Id="rId57" Type="http://schemas.openxmlformats.org/officeDocument/2006/relationships/customXml" Target="../ink/ink132.xml"/><Relationship Id="rId61" Type="http://schemas.openxmlformats.org/officeDocument/2006/relationships/customXml" Target="../ink/ink134.xml"/><Relationship Id="rId10" Type="http://schemas.openxmlformats.org/officeDocument/2006/relationships/image" Target="../media/image175.png"/><Relationship Id="rId31" Type="http://schemas.openxmlformats.org/officeDocument/2006/relationships/customXml" Target="../ink/ink119.xml"/><Relationship Id="rId52" Type="http://schemas.openxmlformats.org/officeDocument/2006/relationships/image" Target="../media/image192.png"/><Relationship Id="rId60" Type="http://schemas.openxmlformats.org/officeDocument/2006/relationships/image" Target="../media/image196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27" Type="http://schemas.openxmlformats.org/officeDocument/2006/relationships/customXml" Target="../ink/ink117.xml"/><Relationship Id="rId30" Type="http://schemas.openxmlformats.org/officeDocument/2006/relationships/image" Target="../media/image181.png"/><Relationship Id="rId35" Type="http://schemas.openxmlformats.org/officeDocument/2006/relationships/customXml" Target="../ink/ink121.xml"/><Relationship Id="rId48" Type="http://schemas.openxmlformats.org/officeDocument/2006/relationships/image" Target="../media/image190.png"/><Relationship Id="rId56" Type="http://schemas.openxmlformats.org/officeDocument/2006/relationships/image" Target="../media/image194.png"/><Relationship Id="rId8" Type="http://schemas.openxmlformats.org/officeDocument/2006/relationships/image" Target="../media/image173.png"/><Relationship Id="rId51" Type="http://schemas.openxmlformats.org/officeDocument/2006/relationships/customXml" Target="../ink/ink129.xml"/></Relationships>
</file>

<file path=ppt/slides/_rels/slide9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9.png"/><Relationship Id="rId26" Type="http://schemas.openxmlformats.org/officeDocument/2006/relationships/image" Target="../media/image203.png"/><Relationship Id="rId39" Type="http://schemas.openxmlformats.org/officeDocument/2006/relationships/image" Target="../media/image212.png"/><Relationship Id="rId13" Type="http://schemas.openxmlformats.org/officeDocument/2006/relationships/customXml" Target="../ink/ink141.xml"/><Relationship Id="rId21" Type="http://schemas.openxmlformats.org/officeDocument/2006/relationships/customXml" Target="../ink/ink145.xml"/><Relationship Id="rId34" Type="http://schemas.openxmlformats.org/officeDocument/2006/relationships/image" Target="../media/image207.png"/><Relationship Id="rId42" Type="http://schemas.openxmlformats.org/officeDocument/2006/relationships/image" Target="../media/image215.png"/><Relationship Id="rId17" Type="http://schemas.openxmlformats.org/officeDocument/2006/relationships/customXml" Target="../ink/ink143.xml"/><Relationship Id="rId25" Type="http://schemas.openxmlformats.org/officeDocument/2006/relationships/customXml" Target="../ink/ink147.xml"/><Relationship Id="rId33" Type="http://schemas.openxmlformats.org/officeDocument/2006/relationships/customXml" Target="../ink/ink151.xml"/><Relationship Id="rId38" Type="http://schemas.openxmlformats.org/officeDocument/2006/relationships/image" Target="../media/image211.png"/><Relationship Id="rId20" Type="http://schemas.openxmlformats.org/officeDocument/2006/relationships/image" Target="../media/image200.png"/><Relationship Id="rId29" Type="http://schemas.openxmlformats.org/officeDocument/2006/relationships/customXml" Target="../ink/ink149.xml"/><Relationship Id="rId41" Type="http://schemas.openxmlformats.org/officeDocument/2006/relationships/image" Target="../media/image214.png"/><Relationship Id="rId1" Type="http://schemas.openxmlformats.org/officeDocument/2006/relationships/slideLayout" Target="../slideLayouts/slideLayout5.xml"/><Relationship Id="rId24" Type="http://schemas.openxmlformats.org/officeDocument/2006/relationships/image" Target="../media/image202.png"/><Relationship Id="rId32" Type="http://schemas.openxmlformats.org/officeDocument/2006/relationships/image" Target="../media/image206.png"/><Relationship Id="rId37" Type="http://schemas.openxmlformats.org/officeDocument/2006/relationships/image" Target="../media/image210.png"/><Relationship Id="rId11" Type="http://schemas.openxmlformats.org/officeDocument/2006/relationships/customXml" Target="../ink/ink140.xml"/><Relationship Id="rId40" Type="http://schemas.openxmlformats.org/officeDocument/2006/relationships/image" Target="../media/image213.png"/><Relationship Id="rId23" Type="http://schemas.openxmlformats.org/officeDocument/2006/relationships/customXml" Target="../ink/ink146.xml"/><Relationship Id="rId28" Type="http://schemas.openxmlformats.org/officeDocument/2006/relationships/image" Target="../media/image204.png"/><Relationship Id="rId36" Type="http://schemas.openxmlformats.org/officeDocument/2006/relationships/image" Target="../media/image209.png"/><Relationship Id="rId15" Type="http://schemas.openxmlformats.org/officeDocument/2006/relationships/customXml" Target="../ink/ink142.xml"/><Relationship Id="rId19" Type="http://schemas.openxmlformats.org/officeDocument/2006/relationships/customXml" Target="../ink/ink144.xml"/><Relationship Id="rId31" Type="http://schemas.openxmlformats.org/officeDocument/2006/relationships/customXml" Target="../ink/ink150.xml"/><Relationship Id="rId22" Type="http://schemas.openxmlformats.org/officeDocument/2006/relationships/image" Target="../media/image201.png"/><Relationship Id="rId27" Type="http://schemas.openxmlformats.org/officeDocument/2006/relationships/customXml" Target="../ink/ink148.xml"/><Relationship Id="rId30" Type="http://schemas.openxmlformats.org/officeDocument/2006/relationships/image" Target="../media/image205.png"/><Relationship Id="rId35" Type="http://schemas.openxmlformats.org/officeDocument/2006/relationships/image" Target="../media/image208.png"/><Relationship Id="rId9" Type="http://schemas.openxmlformats.org/officeDocument/2006/relationships/customXml" Target="../ink/ink139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4.xml"/><Relationship Id="rId13" Type="http://schemas.openxmlformats.org/officeDocument/2006/relationships/image" Target="../media/image222.png"/><Relationship Id="rId3" Type="http://schemas.openxmlformats.org/officeDocument/2006/relationships/image" Target="../media/image217.png"/><Relationship Id="rId7" Type="http://schemas.openxmlformats.org/officeDocument/2006/relationships/image" Target="../media/image219.png"/><Relationship Id="rId12" Type="http://schemas.openxmlformats.org/officeDocument/2006/relationships/customXml" Target="../ink/ink156.xml"/><Relationship Id="rId17" Type="http://schemas.openxmlformats.org/officeDocument/2006/relationships/image" Target="../media/image224.png"/><Relationship Id="rId2" Type="http://schemas.openxmlformats.org/officeDocument/2006/relationships/image" Target="../media/image216.png"/><Relationship Id="rId16" Type="http://schemas.openxmlformats.org/officeDocument/2006/relationships/customXml" Target="../ink/ink15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53.xml"/><Relationship Id="rId11" Type="http://schemas.openxmlformats.org/officeDocument/2006/relationships/image" Target="../media/image221.png"/><Relationship Id="rId5" Type="http://schemas.openxmlformats.org/officeDocument/2006/relationships/image" Target="../media/image218.png"/><Relationship Id="rId15" Type="http://schemas.openxmlformats.org/officeDocument/2006/relationships/image" Target="../media/image223.png"/><Relationship Id="rId10" Type="http://schemas.openxmlformats.org/officeDocument/2006/relationships/customXml" Target="../ink/ink155.xml"/><Relationship Id="rId4" Type="http://schemas.openxmlformats.org/officeDocument/2006/relationships/customXml" Target="../ink/ink152.xml"/><Relationship Id="rId9" Type="http://schemas.openxmlformats.org/officeDocument/2006/relationships/image" Target="../media/image220.png"/><Relationship Id="rId14" Type="http://schemas.openxmlformats.org/officeDocument/2006/relationships/customXml" Target="../ink/ink15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13" Type="http://schemas.openxmlformats.org/officeDocument/2006/relationships/image" Target="../media/image231.png"/><Relationship Id="rId3" Type="http://schemas.openxmlformats.org/officeDocument/2006/relationships/image" Target="../media/image226.png"/><Relationship Id="rId7" Type="http://schemas.openxmlformats.org/officeDocument/2006/relationships/image" Target="../media/image228.png"/><Relationship Id="rId12" Type="http://schemas.openxmlformats.org/officeDocument/2006/relationships/customXml" Target="../ink/ink164.xml"/><Relationship Id="rId17" Type="http://schemas.openxmlformats.org/officeDocument/2006/relationships/image" Target="../media/image233.png"/><Relationship Id="rId2" Type="http://schemas.openxmlformats.org/officeDocument/2006/relationships/customXml" Target="../ink/ink159.xml"/><Relationship Id="rId16" Type="http://schemas.openxmlformats.org/officeDocument/2006/relationships/customXml" Target="../ink/ink16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61.xml"/><Relationship Id="rId11" Type="http://schemas.openxmlformats.org/officeDocument/2006/relationships/image" Target="../media/image230.png"/><Relationship Id="rId5" Type="http://schemas.openxmlformats.org/officeDocument/2006/relationships/image" Target="../media/image227.png"/><Relationship Id="rId15" Type="http://schemas.openxmlformats.org/officeDocument/2006/relationships/image" Target="../media/image232.png"/><Relationship Id="rId10" Type="http://schemas.openxmlformats.org/officeDocument/2006/relationships/customXml" Target="../ink/ink163.xml"/><Relationship Id="rId4" Type="http://schemas.openxmlformats.org/officeDocument/2006/relationships/customXml" Target="../ink/ink160.xml"/><Relationship Id="rId9" Type="http://schemas.openxmlformats.org/officeDocument/2006/relationships/image" Target="../media/image229.png"/><Relationship Id="rId14" Type="http://schemas.openxmlformats.org/officeDocument/2006/relationships/customXml" Target="../ink/ink16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073150"/>
            <a:ext cx="3917950" cy="168275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pic>
        <p:nvPicPr>
          <p:cNvPr id="5" name="Picture 2" descr="Schulich Ranked #1 in the World in Responsible Business | Schulich ...">
            <a:extLst>
              <a:ext uri="{FF2B5EF4-FFF2-40B4-BE49-F238E27FC236}">
                <a16:creationId xmlns="" xmlns:a16="http://schemas.microsoft.com/office/drawing/2014/main" id="{FA2420F6-0650-44C4-AEB4-93E5197E3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735" b="10533"/>
          <a:stretch/>
        </p:blipFill>
        <p:spPr bwMode="auto">
          <a:xfrm>
            <a:off x="1" y="1588"/>
            <a:ext cx="4610099" cy="3457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3412221-2377-46BB-B404-16E9D251CB89}"/>
              </a:ext>
            </a:extLst>
          </p:cNvPr>
          <p:cNvSpPr txBox="1"/>
          <p:nvPr/>
        </p:nvSpPr>
        <p:spPr>
          <a:xfrm>
            <a:off x="265780" y="3340448"/>
            <a:ext cx="1727953" cy="15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3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9118DD-4C78-4EA9-8882-D43C4745C99C}"/>
              </a:ext>
            </a:extLst>
          </p:cNvPr>
          <p:cNvSpPr txBox="1"/>
          <p:nvPr/>
        </p:nvSpPr>
        <p:spPr>
          <a:xfrm>
            <a:off x="265782" y="3252018"/>
            <a:ext cx="2084226" cy="15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3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SCHULICH SCHOOL OF BUSINESS | MBAN 6110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EAD0968-CE62-429D-8BC1-51C0E7677A97}"/>
              </a:ext>
            </a:extLst>
          </p:cNvPr>
          <p:cNvSpPr txBox="1"/>
          <p:nvPr/>
        </p:nvSpPr>
        <p:spPr>
          <a:xfrm>
            <a:off x="3608231" y="3306327"/>
            <a:ext cx="851214" cy="15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3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3608231" y="3197708"/>
            <a:ext cx="851214" cy="15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3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pic>
        <p:nvPicPr>
          <p:cNvPr id="10" name="Picture 14">
            <a:extLst>
              <a:ext uri="{FF2B5EF4-FFF2-40B4-BE49-F238E27FC236}">
                <a16:creationId xmlns="" xmlns:a16="http://schemas.microsoft.com/office/drawing/2014/main" id="{F62032DF-ADA7-4BD7-A4A1-D63C03EA37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3066" t="17107" r="49469" b="2690"/>
          <a:stretch/>
        </p:blipFill>
        <p:spPr>
          <a:xfrm>
            <a:off x="4280607" y="108704"/>
            <a:ext cx="167875" cy="167875"/>
          </a:xfrm>
          <a:prstGeom prst="ellipse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2189BF30-34C5-40E4-AF2C-D2A5F88234BD}"/>
              </a:ext>
            </a:extLst>
          </p:cNvPr>
          <p:cNvSpPr>
            <a:spLocks noGrp="1"/>
          </p:cNvSpPr>
          <p:nvPr/>
        </p:nvSpPr>
        <p:spPr>
          <a:xfrm>
            <a:off x="217749" y="97229"/>
            <a:ext cx="3057344" cy="173853"/>
          </a:xfrm>
          <a:prstGeom prst="rect">
            <a:avLst/>
          </a:prstGeom>
        </p:spPr>
        <p:txBody>
          <a:bodyPr vert="horz" lIns="46101" tIns="23051" rIns="46101" bIns="2305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8" dirty="0"/>
              <a:t>Schulich School of Business MBAN 6110</a:t>
            </a:r>
            <a:endParaRPr lang="en-CA" sz="908" dirty="0"/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4BA2F700-44E5-48FC-8162-CB5BDD8696EF}"/>
              </a:ext>
            </a:extLst>
          </p:cNvPr>
          <p:cNvSpPr>
            <a:spLocks noGrp="1"/>
          </p:cNvSpPr>
          <p:nvPr/>
        </p:nvSpPr>
        <p:spPr>
          <a:xfrm>
            <a:off x="217749" y="741901"/>
            <a:ext cx="3092101" cy="1343280"/>
          </a:xfrm>
          <a:prstGeom prst="rect">
            <a:avLst/>
          </a:prstGeom>
        </p:spPr>
        <p:txBody>
          <a:bodyPr vert="horz" lIns="46101" tIns="23051" rIns="46101" bIns="23051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3"/>
              </a:spcAft>
              <a:buNone/>
            </a:pPr>
            <a:r>
              <a:rPr lang="en-CA" sz="1008" dirty="0"/>
              <a:t>Instructor: Boris Garbuzov</a:t>
            </a:r>
          </a:p>
          <a:p>
            <a:pPr marL="0" indent="0">
              <a:buNone/>
            </a:pPr>
            <a:endParaRPr lang="en-CA" sz="1008" dirty="0"/>
          </a:p>
          <a:p>
            <a:pPr marL="0" indent="0">
              <a:buNone/>
            </a:pPr>
            <a:r>
              <a:rPr lang="en-GB" sz="908" b="1" i="1" dirty="0">
                <a:latin typeface="Arial" panose="020B0604020202020204" pitchFamily="34" charset="0"/>
              </a:rPr>
              <a:t>MBAN 6110</a:t>
            </a:r>
            <a:endParaRPr lang="en-CA" sz="1412" dirty="0"/>
          </a:p>
          <a:p>
            <a:pPr marL="0" indent="0">
              <a:buNone/>
            </a:pPr>
            <a:endParaRPr lang="en-CA" sz="1008" dirty="0"/>
          </a:p>
          <a:p>
            <a:pPr marL="0" indent="0">
              <a:buNone/>
            </a:pPr>
            <a:r>
              <a:rPr lang="en-CA" sz="807" dirty="0"/>
              <a:t>Fall  2020</a:t>
            </a:r>
            <a:endParaRPr lang="en-CA" sz="1008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3FE05B6-862F-417B-8A2A-B1CC3B767C47}"/>
              </a:ext>
            </a:extLst>
          </p:cNvPr>
          <p:cNvSpPr>
            <a:spLocks noGrp="1"/>
          </p:cNvSpPr>
          <p:nvPr/>
        </p:nvSpPr>
        <p:spPr>
          <a:xfrm>
            <a:off x="217749" y="313070"/>
            <a:ext cx="3326266" cy="457008"/>
          </a:xfrm>
          <a:prstGeom prst="rect">
            <a:avLst/>
          </a:prstGeom>
        </p:spPr>
        <p:txBody>
          <a:bodyPr vert="horz" lIns="46101" tIns="23051" rIns="46101" bIns="2305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17" dirty="0"/>
              <a:t>Data Science I</a:t>
            </a:r>
            <a:endParaRPr lang="en-CA" sz="2017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2078353" y="73044"/>
            <a:ext cx="2185989" cy="30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8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5: </a:t>
            </a:r>
            <a:r>
              <a:rPr lang="en-CA" sz="1008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uk-UA" sz="1008" b="1" spc="4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403" b="1" spc="4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508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cont.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4294967295"/>
          </p:nvPr>
        </p:nvSpPr>
        <p:spPr>
          <a:xfrm>
            <a:off x="400050" y="739775"/>
            <a:ext cx="3919537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algn="l" rtl="0"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So, the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a linear function of predictors x</a:t>
            </a:r>
            <a:r>
              <a:rPr lang="en-US" sz="1300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lang="en-US" sz="1300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…</a:t>
            </a:r>
            <a:endParaRPr dirty="0"/>
          </a:p>
          <a:p>
            <a:pPr indent="-70771"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Takes 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values from -infinity to +infinity</a:t>
            </a:r>
            <a:endParaRPr dirty="0"/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Review the relationship between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odds and probability</a:t>
            </a:r>
            <a:endParaRPr dirty="0"/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66928" algn="l" rtl="0">
              <a:spcBef>
                <a:spcPts val="290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130175"/>
            <a:ext cx="40386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Libre Franklin"/>
              </a:rPr>
              <a:t>Quadratic </a:t>
            </a:r>
            <a:r>
              <a:rPr sz="1800" spc="-25" dirty="0">
                <a:latin typeface="Libre Franklin"/>
              </a:rPr>
              <a:t>Discriminant</a:t>
            </a:r>
            <a:r>
              <a:rPr sz="1800" spc="-90" dirty="0">
                <a:latin typeface="Libre Franklin"/>
              </a:rPr>
              <a:t> </a:t>
            </a:r>
            <a:r>
              <a:rPr sz="1800" spc="-5" dirty="0">
                <a:latin typeface="Libre Franklin"/>
              </a:rPr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2627" y="2222413"/>
          <a:ext cx="3289298" cy="29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3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1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8384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0510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22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−4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−2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−4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−2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750" i="1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750" spc="75" baseline="-1111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 baseline="-11111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750" i="1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750" spc="75" baseline="-1111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 baseline="-11111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4570" y="2088836"/>
            <a:ext cx="69250" cy="920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Libre Franklin"/>
                <a:cs typeface="Arial"/>
              </a:rPr>
              <a:t>−4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570" y="1895255"/>
            <a:ext cx="69250" cy="920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Libre Franklin"/>
                <a:cs typeface="Arial"/>
              </a:rPr>
              <a:t>−3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570" y="1701675"/>
            <a:ext cx="69250" cy="920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Libre Franklin"/>
                <a:cs typeface="Arial"/>
              </a:rPr>
              <a:t>−2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570" y="1137891"/>
            <a:ext cx="69250" cy="5778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Libre Franklin"/>
                <a:cs typeface="Arial"/>
              </a:rPr>
              <a:t>1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570" y="944311"/>
            <a:ext cx="69250" cy="5778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Libre Franklin"/>
                <a:cs typeface="Arial"/>
              </a:rPr>
              <a:t>2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2302" y="820592"/>
            <a:ext cx="1395593" cy="1399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8756" y="820592"/>
            <a:ext cx="1395591" cy="1399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5391" y="944311"/>
            <a:ext cx="235962" cy="1236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56845" algn="ctr">
              <a:lnSpc>
                <a:spcPts val="819"/>
              </a:lnSpc>
            </a:pPr>
            <a:r>
              <a:rPr sz="750" i="1" spc="50" dirty="0">
                <a:solidFill>
                  <a:srgbClr val="231F20"/>
                </a:solidFill>
                <a:latin typeface="Libre Franklin"/>
                <a:cs typeface="Arial"/>
              </a:rPr>
              <a:t>X</a:t>
            </a:r>
            <a:r>
              <a:rPr sz="750" spc="75" baseline="-11111" dirty="0">
                <a:solidFill>
                  <a:srgbClr val="231F20"/>
                </a:solidFill>
                <a:latin typeface="Libre Franklin"/>
                <a:cs typeface="Arial"/>
              </a:rPr>
              <a:t>2</a:t>
            </a:r>
            <a:endParaRPr sz="750" baseline="-11111">
              <a:latin typeface="Libre Franklin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05740" algn="l"/>
                <a:tab pos="399415" algn="l"/>
                <a:tab pos="593090" algn="l"/>
                <a:tab pos="803910" algn="l"/>
                <a:tab pos="996950" algn="l"/>
                <a:tab pos="1190625" algn="l"/>
              </a:tabLst>
            </a:pPr>
            <a:r>
              <a:rPr sz="450" dirty="0">
                <a:latin typeface="Libre Franklin"/>
                <a:cs typeface="Arial"/>
              </a:rPr>
              <a:t>−4	−3	−2	−1	0	1	2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938" y="1331472"/>
            <a:ext cx="235962" cy="268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9690">
              <a:lnSpc>
                <a:spcPts val="819"/>
              </a:lnSpc>
            </a:pPr>
            <a:r>
              <a:rPr sz="750" i="1" spc="50" dirty="0">
                <a:solidFill>
                  <a:srgbClr val="231F20"/>
                </a:solidFill>
                <a:latin typeface="Libre Franklin"/>
                <a:cs typeface="Arial"/>
              </a:rPr>
              <a:t>X</a:t>
            </a:r>
            <a:r>
              <a:rPr sz="750" spc="75" baseline="-11111" dirty="0">
                <a:solidFill>
                  <a:srgbClr val="231F20"/>
                </a:solidFill>
                <a:latin typeface="Libre Franklin"/>
                <a:cs typeface="Arial"/>
              </a:rPr>
              <a:t>2</a:t>
            </a:r>
            <a:endParaRPr sz="750" baseline="-11111">
              <a:latin typeface="Libre Franklin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22885" algn="l"/>
              </a:tabLst>
            </a:pPr>
            <a:r>
              <a:rPr sz="450" dirty="0">
                <a:latin typeface="Libre Franklin"/>
                <a:cs typeface="Arial"/>
              </a:rPr>
              <a:t>−1	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0043" y="3000582"/>
            <a:ext cx="420602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Libre Franklin"/>
                <a:cs typeface="PMingLiU"/>
              </a:rPr>
              <a:t>Because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b="1" spc="100" dirty="0">
                <a:latin typeface="Libre Franklin"/>
                <a:cs typeface="Arial"/>
              </a:rPr>
              <a:t>Σ</a:t>
            </a:r>
            <a:r>
              <a:rPr sz="1200" b="0" i="1" spc="150" baseline="-13888" dirty="0">
                <a:latin typeface="Libre Franklin"/>
                <a:cs typeface="Bookman Old Style"/>
              </a:rPr>
              <a:t>k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spc="40" dirty="0">
                <a:latin typeface="Libre Franklin"/>
                <a:cs typeface="PMingLiU"/>
              </a:rPr>
              <a:t>different,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70" dirty="0">
                <a:latin typeface="Libre Franklin"/>
                <a:cs typeface="PMingLiU"/>
              </a:rPr>
              <a:t>quadratic </a:t>
            </a:r>
            <a:r>
              <a:rPr sz="1100" spc="75" dirty="0">
                <a:latin typeface="Libre Franklin"/>
                <a:cs typeface="PMingLiU"/>
              </a:rPr>
              <a:t>terms</a:t>
            </a:r>
            <a:r>
              <a:rPr sz="1100" spc="265" dirty="0">
                <a:latin typeface="Libre Franklin"/>
                <a:cs typeface="PMingLiU"/>
              </a:rPr>
              <a:t> </a:t>
            </a:r>
            <a:r>
              <a:rPr sz="1100" spc="85" dirty="0">
                <a:latin typeface="Libre Franklin"/>
                <a:cs typeface="PMingLiU"/>
              </a:rPr>
              <a:t>matter.</a:t>
            </a:r>
            <a:endParaRPr sz="1100" dirty="0">
              <a:latin typeface="Libre Franklin"/>
              <a:cs typeface="PMingLiU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43" y="2490213"/>
            <a:ext cx="4090696" cy="49530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47650" y="184150"/>
            <a:ext cx="43624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1800" spc="-20" dirty="0">
                <a:latin typeface="Libre Franklin"/>
              </a:rPr>
              <a:t>Naive</a:t>
            </a:r>
            <a:r>
              <a:rPr sz="1800" spc="65" dirty="0">
                <a:latin typeface="Libre Franklin"/>
              </a:rPr>
              <a:t> </a:t>
            </a:r>
            <a:r>
              <a:rPr sz="1800" spc="-15" dirty="0">
                <a:latin typeface="Libre Franklin"/>
              </a:rPr>
              <a:t>Bayes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7369" y="587375"/>
            <a:ext cx="4045081" cy="6833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Libre Franklin"/>
                <a:cs typeface="PMingLiU"/>
              </a:rPr>
              <a:t>Assumes </a:t>
            </a:r>
            <a:r>
              <a:rPr sz="1100" spc="55" dirty="0">
                <a:latin typeface="Libre Franklin"/>
                <a:cs typeface="PMingLiU"/>
              </a:rPr>
              <a:t>features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spc="65" dirty="0">
                <a:latin typeface="Libre Franklin"/>
                <a:cs typeface="PMingLiU"/>
              </a:rPr>
              <a:t>independent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45" dirty="0">
                <a:latin typeface="Libre Franklin"/>
                <a:cs typeface="PMingLiU"/>
              </a:rPr>
              <a:t>each</a:t>
            </a:r>
            <a:r>
              <a:rPr sz="1100" spc="175" dirty="0">
                <a:latin typeface="Libre Franklin"/>
                <a:cs typeface="PMingLiU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class.</a:t>
            </a:r>
            <a:endParaRPr sz="1100" dirty="0">
              <a:latin typeface="Libre Franklin"/>
              <a:cs typeface="PMingLiU"/>
            </a:endParaRPr>
          </a:p>
          <a:p>
            <a:pPr marL="38100" marR="30480" algn="just">
              <a:lnSpc>
                <a:spcPct val="102600"/>
              </a:lnSpc>
            </a:pPr>
            <a:r>
              <a:rPr sz="1100" spc="35" dirty="0">
                <a:latin typeface="Libre Franklin"/>
                <a:cs typeface="PMingLiU"/>
              </a:rPr>
              <a:t>Useful </a:t>
            </a:r>
            <a:r>
              <a:rPr sz="1100" spc="60" dirty="0">
                <a:latin typeface="Libre Franklin"/>
                <a:cs typeface="PMingLiU"/>
              </a:rPr>
              <a:t>when </a:t>
            </a:r>
            <a:r>
              <a:rPr sz="1100" b="0" i="1" spc="-114" dirty="0">
                <a:latin typeface="Libre Franklin"/>
                <a:cs typeface="Bookman Old Style"/>
              </a:rPr>
              <a:t>p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45" dirty="0">
                <a:latin typeface="Libre Franklin"/>
                <a:cs typeface="PMingLiU"/>
              </a:rPr>
              <a:t>large,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25" dirty="0">
                <a:latin typeface="Libre Franklin"/>
                <a:cs typeface="PMingLiU"/>
              </a:rPr>
              <a:t>so </a:t>
            </a:r>
            <a:r>
              <a:rPr sz="1100" spc="60" dirty="0">
                <a:latin typeface="Libre Franklin"/>
                <a:cs typeface="PMingLiU"/>
              </a:rPr>
              <a:t>multivariate </a:t>
            </a:r>
            <a:r>
              <a:rPr sz="1100" spc="75" dirty="0">
                <a:latin typeface="Libre Franklin"/>
                <a:cs typeface="PMingLiU"/>
              </a:rPr>
              <a:t>methods </a:t>
            </a:r>
            <a:r>
              <a:rPr sz="1100" spc="20" dirty="0">
                <a:latin typeface="Libre Franklin"/>
                <a:cs typeface="PMingLiU"/>
              </a:rPr>
              <a:t>like </a:t>
            </a:r>
            <a:r>
              <a:rPr sz="1100" spc="75" dirty="0">
                <a:latin typeface="Libre Franklin"/>
                <a:cs typeface="PMingLiU"/>
              </a:rPr>
              <a:t>QDA 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40" dirty="0">
                <a:latin typeface="Libre Franklin"/>
                <a:cs typeface="PMingLiU"/>
              </a:rPr>
              <a:t>even </a:t>
            </a:r>
            <a:r>
              <a:rPr sz="1100" spc="55" dirty="0">
                <a:latin typeface="Libre Franklin"/>
                <a:cs typeface="PMingLiU"/>
              </a:rPr>
              <a:t>LDA </a:t>
            </a:r>
            <a:r>
              <a:rPr sz="1100" spc="65" dirty="0">
                <a:latin typeface="Libre Franklin"/>
                <a:cs typeface="PMingLiU"/>
              </a:rPr>
              <a:t>break</a:t>
            </a:r>
            <a:r>
              <a:rPr sz="1100" spc="114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down.</a:t>
            </a:r>
            <a:endParaRPr sz="1100" dirty="0">
              <a:latin typeface="Libre Franklin"/>
              <a:cs typeface="PMingLiU"/>
            </a:endParaRPr>
          </a:p>
          <a:p>
            <a:pPr marL="314960" indent="-133350">
              <a:lnSpc>
                <a:spcPts val="1140"/>
              </a:lnSpc>
              <a:spcBef>
                <a:spcPts val="1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15595" algn="l"/>
              </a:tabLst>
            </a:pPr>
            <a:r>
              <a:rPr sz="1100" spc="65" dirty="0">
                <a:latin typeface="Libre Franklin"/>
                <a:cs typeface="PMingLiU"/>
              </a:rPr>
              <a:t>Gaussian </a:t>
            </a:r>
            <a:r>
              <a:rPr sz="1100" spc="45" dirty="0">
                <a:latin typeface="Libre Franklin"/>
                <a:cs typeface="PMingLiU"/>
              </a:rPr>
              <a:t>naive </a:t>
            </a:r>
            <a:r>
              <a:rPr sz="1100" spc="40" dirty="0">
                <a:latin typeface="Libre Franklin"/>
                <a:cs typeface="PMingLiU"/>
              </a:rPr>
              <a:t>Bayes </a:t>
            </a:r>
            <a:r>
              <a:rPr sz="1100" spc="55" dirty="0">
                <a:latin typeface="Libre Franklin"/>
                <a:cs typeface="PMingLiU"/>
              </a:rPr>
              <a:t>assumes </a:t>
            </a:r>
            <a:r>
              <a:rPr sz="1100" spc="45" dirty="0">
                <a:latin typeface="Libre Franklin"/>
                <a:cs typeface="PMingLiU"/>
              </a:rPr>
              <a:t>each </a:t>
            </a:r>
            <a:r>
              <a:rPr sz="1100" b="1" spc="100" dirty="0">
                <a:latin typeface="Libre Franklin"/>
                <a:cs typeface="Arial"/>
              </a:rPr>
              <a:t>Σ</a:t>
            </a:r>
            <a:r>
              <a:rPr sz="1200" b="0" i="1" spc="150" baseline="-13888" dirty="0">
                <a:latin typeface="Libre Franklin"/>
                <a:cs typeface="Bookman Old Style"/>
              </a:rPr>
              <a:t>k </a:t>
            </a:r>
            <a:r>
              <a:rPr sz="1100" spc="20" dirty="0">
                <a:latin typeface="Libre Franklin"/>
                <a:cs typeface="PMingLiU"/>
              </a:rPr>
              <a:t>is</a:t>
            </a:r>
            <a:r>
              <a:rPr sz="1100" spc="285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diagonal: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4984" y="2118282"/>
            <a:ext cx="4077465" cy="10642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2260" marR="15430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02895" algn="l"/>
              </a:tabLst>
            </a:pP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45" dirty="0">
                <a:latin typeface="Libre Franklin"/>
                <a:cs typeface="PMingLiU"/>
              </a:rPr>
              <a:t>use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i="1" spc="5" dirty="0">
                <a:solidFill>
                  <a:srgbClr val="009900"/>
                </a:solidFill>
                <a:latin typeface="Libre Franklin"/>
                <a:cs typeface="Palatino Linotype"/>
              </a:rPr>
              <a:t>mixed </a:t>
            </a:r>
            <a:r>
              <a:rPr sz="1100" spc="60" dirty="0">
                <a:latin typeface="Libre Franklin"/>
                <a:cs typeface="PMingLiU"/>
              </a:rPr>
              <a:t>feature </a:t>
            </a:r>
            <a:r>
              <a:rPr sz="1100" spc="50" dirty="0">
                <a:latin typeface="Libre Franklin"/>
                <a:cs typeface="PMingLiU"/>
              </a:rPr>
              <a:t>vectors </a:t>
            </a:r>
            <a:r>
              <a:rPr sz="1100" spc="60" dirty="0">
                <a:latin typeface="Libre Franklin"/>
                <a:cs typeface="PMingLiU"/>
              </a:rPr>
              <a:t>(qualitative </a:t>
            </a:r>
            <a:r>
              <a:rPr sz="1100" spc="85" dirty="0">
                <a:latin typeface="Libre Franklin"/>
                <a:cs typeface="PMingLiU"/>
              </a:rPr>
              <a:t>and  </a:t>
            </a:r>
            <a:r>
              <a:rPr sz="1100" spc="70" dirty="0">
                <a:latin typeface="Libre Franklin"/>
                <a:cs typeface="PMingLiU"/>
              </a:rPr>
              <a:t>quantitative). </a:t>
            </a:r>
            <a:r>
              <a:rPr sz="1100" spc="15" dirty="0">
                <a:latin typeface="Libre Franklin"/>
                <a:cs typeface="PMingLiU"/>
              </a:rPr>
              <a:t>If </a:t>
            </a:r>
            <a:r>
              <a:rPr sz="1100" b="0" i="1" spc="125" dirty="0">
                <a:latin typeface="Libre Franklin"/>
                <a:cs typeface="Bookman Old Style"/>
              </a:rPr>
              <a:t>X</a:t>
            </a:r>
            <a:r>
              <a:rPr sz="1200" b="0" i="1" spc="187" baseline="-10416" dirty="0">
                <a:latin typeface="Libre Franklin"/>
                <a:cs typeface="Bookman Old Style"/>
              </a:rPr>
              <a:t>j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60" dirty="0">
                <a:latin typeface="Libre Franklin"/>
                <a:cs typeface="PMingLiU"/>
              </a:rPr>
              <a:t>qualitative, </a:t>
            </a:r>
            <a:r>
              <a:rPr sz="1100" spc="45" dirty="0">
                <a:latin typeface="Libre Franklin"/>
                <a:cs typeface="PMingLiU"/>
              </a:rPr>
              <a:t>replace </a:t>
            </a:r>
            <a:r>
              <a:rPr sz="1100" b="0" i="1" spc="85" dirty="0">
                <a:latin typeface="Libre Franklin"/>
                <a:cs typeface="Bookman Old Style"/>
              </a:rPr>
              <a:t>f</a:t>
            </a:r>
            <a:r>
              <a:rPr sz="1200" b="0" i="1" spc="127" baseline="-13888" dirty="0">
                <a:latin typeface="Libre Franklin"/>
                <a:cs typeface="Bookman Old Style"/>
              </a:rPr>
              <a:t>kj </a:t>
            </a:r>
            <a:r>
              <a:rPr sz="1100" spc="75" dirty="0">
                <a:latin typeface="Libre Franklin"/>
                <a:cs typeface="PMingLiU"/>
              </a:rPr>
              <a:t>(</a:t>
            </a:r>
            <a:r>
              <a:rPr sz="1100" b="0" i="1" spc="75" dirty="0">
                <a:latin typeface="Libre Franklin"/>
                <a:cs typeface="Bookman Old Style"/>
              </a:rPr>
              <a:t>x</a:t>
            </a:r>
            <a:r>
              <a:rPr sz="1200" b="0" i="1" spc="112" baseline="-10416" dirty="0">
                <a:latin typeface="Libre Franklin"/>
                <a:cs typeface="Bookman Old Style"/>
              </a:rPr>
              <a:t>j </a:t>
            </a:r>
            <a:r>
              <a:rPr sz="1100" spc="75" dirty="0">
                <a:latin typeface="Libre Franklin"/>
                <a:cs typeface="PMingLiU"/>
              </a:rPr>
              <a:t>)</a:t>
            </a:r>
            <a:r>
              <a:rPr sz="1100" spc="-10" dirty="0">
                <a:latin typeface="Libre Franklin"/>
                <a:cs typeface="PMingLiU"/>
              </a:rPr>
              <a:t> </a:t>
            </a:r>
            <a:r>
              <a:rPr sz="1100" spc="70" dirty="0">
                <a:latin typeface="Libre Franklin"/>
                <a:cs typeface="PMingLiU"/>
              </a:rPr>
              <a:t>with  </a:t>
            </a:r>
            <a:r>
              <a:rPr sz="1100" spc="60" dirty="0">
                <a:latin typeface="Libre Franklin"/>
                <a:cs typeface="PMingLiU"/>
              </a:rPr>
              <a:t>probability mass </a:t>
            </a:r>
            <a:r>
              <a:rPr sz="1100" spc="55" dirty="0">
                <a:latin typeface="Libre Franklin"/>
                <a:cs typeface="PMingLiU"/>
              </a:rPr>
              <a:t>function </a:t>
            </a:r>
            <a:r>
              <a:rPr sz="1100" spc="65" dirty="0">
                <a:latin typeface="Libre Franklin"/>
                <a:cs typeface="PMingLiU"/>
              </a:rPr>
              <a:t>(histogram) </a:t>
            </a:r>
            <a:r>
              <a:rPr sz="1100" spc="30" dirty="0">
                <a:latin typeface="Libre Franklin"/>
                <a:cs typeface="PMingLiU"/>
              </a:rPr>
              <a:t>over </a:t>
            </a:r>
            <a:r>
              <a:rPr sz="1100" spc="50" dirty="0">
                <a:latin typeface="Libre Franklin"/>
                <a:cs typeface="PMingLiU"/>
              </a:rPr>
              <a:t>discrete  </a:t>
            </a:r>
            <a:r>
              <a:rPr sz="1100" spc="45" dirty="0">
                <a:latin typeface="Libre Franklin"/>
                <a:cs typeface="PMingLiU"/>
              </a:rPr>
              <a:t>categories.</a:t>
            </a:r>
            <a:endParaRPr sz="1100" dirty="0">
              <a:latin typeface="Libre Franklin"/>
              <a:cs typeface="PMingLiU"/>
            </a:endParaRPr>
          </a:p>
          <a:p>
            <a:pPr marL="25400" marR="17780" algn="just">
              <a:lnSpc>
                <a:spcPct val="102600"/>
              </a:lnSpc>
              <a:spcBef>
                <a:spcPts val="95"/>
              </a:spcBef>
            </a:pPr>
            <a:r>
              <a:rPr sz="1100" spc="55" dirty="0">
                <a:latin typeface="Libre Franklin"/>
                <a:cs typeface="PMingLiU"/>
              </a:rPr>
              <a:t>Despite </a:t>
            </a:r>
            <a:r>
              <a:rPr sz="1100" spc="65" dirty="0">
                <a:latin typeface="Libre Franklin"/>
                <a:cs typeface="PMingLiU"/>
              </a:rPr>
              <a:t>strong </a:t>
            </a:r>
            <a:r>
              <a:rPr sz="1100" spc="60" dirty="0">
                <a:latin typeface="Libre Franklin"/>
                <a:cs typeface="PMingLiU"/>
              </a:rPr>
              <a:t>assumptions, </a:t>
            </a:r>
            <a:r>
              <a:rPr sz="1100" spc="45" dirty="0">
                <a:latin typeface="Libre Franklin"/>
                <a:cs typeface="PMingLiU"/>
              </a:rPr>
              <a:t>naive </a:t>
            </a:r>
            <a:r>
              <a:rPr sz="1100" spc="40" dirty="0">
                <a:latin typeface="Libre Franklin"/>
                <a:cs typeface="PMingLiU"/>
              </a:rPr>
              <a:t>Bayes </a:t>
            </a:r>
            <a:r>
              <a:rPr sz="1100" spc="50" dirty="0">
                <a:latin typeface="Libre Franklin"/>
                <a:cs typeface="PMingLiU"/>
              </a:rPr>
              <a:t>often </a:t>
            </a:r>
            <a:r>
              <a:rPr sz="1100" spc="60" dirty="0">
                <a:latin typeface="Libre Franklin"/>
                <a:cs typeface="PMingLiU"/>
              </a:rPr>
              <a:t>produces </a:t>
            </a:r>
            <a:r>
              <a:rPr sz="1100" spc="55" dirty="0">
                <a:latin typeface="Libre Franklin"/>
                <a:cs typeface="PMingLiU"/>
              </a:rPr>
              <a:t>good  </a:t>
            </a:r>
            <a:r>
              <a:rPr sz="1100" spc="35" dirty="0">
                <a:latin typeface="Libre Franklin"/>
                <a:cs typeface="PMingLiU"/>
              </a:rPr>
              <a:t>classification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results.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13491861"/>
              </p:ext>
            </p:extLst>
          </p:nvPr>
        </p:nvGraphicFramePr>
        <p:xfrm>
          <a:off x="317369" y="1448615"/>
          <a:ext cx="4089400" cy="508000"/>
        </p:xfrm>
        <a:graphic>
          <a:graphicData uri="http://schemas.openxmlformats.org/presentationml/2006/ole">
            <p:oleObj spid="_x0000_s17439" name="Уравнение" r:id="rId3" imgW="4089240" imgH="507960" progId="Equation.KSEE3">
              <p:embed/>
            </p:oleObj>
          </a:graphicData>
        </a:graphic>
      </p:graphicFrame>
      <p:sp>
        <p:nvSpPr>
          <p:cNvPr id="27" name="TextBox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3456" y="1610282"/>
            <a:ext cx="142667" cy="184666"/>
          </a:xfrm>
          <a:prstGeom prst="rect">
            <a:avLst/>
          </a:prstGeom>
          <a:blipFill>
            <a:blip r:embed="rId4" cstate="print"/>
            <a:stretch>
              <a:fillRect l="-16667" r="-16667"/>
            </a:stretch>
          </a:blipFill>
        </p:spPr>
        <p:txBody>
          <a:bodyPr/>
          <a:lstStyle/>
          <a:p>
            <a:r>
              <a:rPr lang="en-US">
                <a:noFill/>
                <a:latin typeface="Libre Franklin"/>
              </a:rPr>
              <a:t> </a:t>
            </a:r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41910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Libre Franklin"/>
              </a:rPr>
              <a:t>Logistic </a:t>
            </a:r>
            <a:r>
              <a:rPr sz="1800" spc="-35" dirty="0">
                <a:latin typeface="Libre Franklin"/>
              </a:rPr>
              <a:t>Regression versus</a:t>
            </a:r>
            <a:r>
              <a:rPr sz="1800" spc="80" dirty="0">
                <a:latin typeface="Libre Franklin"/>
              </a:rPr>
              <a:t> </a:t>
            </a:r>
            <a:r>
              <a:rPr sz="1800" spc="40" dirty="0">
                <a:latin typeface="Libre Franklin"/>
              </a:rPr>
              <a:t>LDA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444221"/>
            <a:ext cx="4015156" cy="1843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Libre Franklin"/>
                <a:cs typeface="PMingLiU"/>
              </a:rPr>
              <a:t>For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35" dirty="0">
                <a:latin typeface="Libre Franklin"/>
                <a:cs typeface="PMingLiU"/>
              </a:rPr>
              <a:t>two-class </a:t>
            </a:r>
            <a:r>
              <a:rPr sz="1100" spc="55" dirty="0">
                <a:latin typeface="Libre Franklin"/>
                <a:cs typeface="PMingLiU"/>
              </a:rPr>
              <a:t>problem, </a:t>
            </a:r>
            <a:r>
              <a:rPr sz="1100" spc="45" dirty="0">
                <a:latin typeface="Libre Franklin"/>
                <a:cs typeface="PMingLiU"/>
              </a:rPr>
              <a:t>one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35" dirty="0">
                <a:latin typeface="Libre Franklin"/>
                <a:cs typeface="PMingLiU"/>
              </a:rPr>
              <a:t>show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30" dirty="0">
                <a:latin typeface="Libre Franklin"/>
                <a:cs typeface="PMingLiU"/>
              </a:rPr>
              <a:t>for</a:t>
            </a:r>
            <a:r>
              <a:rPr sz="1100" spc="215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LDA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69" y="1105933"/>
            <a:ext cx="4319956" cy="130397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spc="25" dirty="0">
                <a:latin typeface="Libre Franklin"/>
                <a:cs typeface="PMingLiU"/>
              </a:rPr>
              <a:t>So </a:t>
            </a:r>
            <a:r>
              <a:rPr sz="1100" spc="75" dirty="0">
                <a:latin typeface="Libre Franklin"/>
                <a:cs typeface="PMingLiU"/>
              </a:rPr>
              <a:t>it </a:t>
            </a:r>
            <a:r>
              <a:rPr sz="1100" spc="65" dirty="0">
                <a:latin typeface="Libre Franklin"/>
                <a:cs typeface="PMingLiU"/>
              </a:rPr>
              <a:t>has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same </a:t>
            </a:r>
            <a:r>
              <a:rPr sz="1100" spc="50" dirty="0">
                <a:latin typeface="Libre Franklin"/>
                <a:cs typeface="PMingLiU"/>
              </a:rPr>
              <a:t>form </a:t>
            </a:r>
            <a:r>
              <a:rPr sz="1100" spc="55" dirty="0">
                <a:latin typeface="Libre Franklin"/>
                <a:cs typeface="PMingLiU"/>
              </a:rPr>
              <a:t>as </a:t>
            </a:r>
            <a:r>
              <a:rPr sz="1100" spc="35" dirty="0">
                <a:latin typeface="Libre Franklin"/>
                <a:cs typeface="PMingLiU"/>
              </a:rPr>
              <a:t>logistic</a:t>
            </a:r>
            <a:r>
              <a:rPr sz="1100" spc="185" dirty="0">
                <a:latin typeface="Libre Franklin"/>
                <a:cs typeface="PMingLiU"/>
              </a:rPr>
              <a:t> </a:t>
            </a:r>
            <a:r>
              <a:rPr sz="1100" spc="40" dirty="0">
                <a:latin typeface="Libre Franklin"/>
                <a:cs typeface="PMingLiU"/>
              </a:rPr>
              <a:t>regression.</a:t>
            </a:r>
            <a:endParaRPr sz="1100" dirty="0">
              <a:latin typeface="Libre Franklin"/>
              <a:cs typeface="PMingLiU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spc="90" dirty="0">
                <a:latin typeface="Libre Franklin"/>
                <a:cs typeface="PMingLiU"/>
              </a:rPr>
              <a:t>The </a:t>
            </a:r>
            <a:r>
              <a:rPr sz="1100" spc="30" dirty="0">
                <a:latin typeface="Libre Franklin"/>
                <a:cs typeface="PMingLiU"/>
              </a:rPr>
              <a:t>difference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40" dirty="0">
                <a:latin typeface="Libre Franklin"/>
                <a:cs typeface="PMingLiU"/>
              </a:rPr>
              <a:t>how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70" dirty="0">
                <a:latin typeface="Libre Franklin"/>
                <a:cs typeface="PMingLiU"/>
              </a:rPr>
              <a:t>parameters </a:t>
            </a:r>
            <a:r>
              <a:rPr sz="1100" spc="60" dirty="0">
                <a:latin typeface="Libre Franklin"/>
                <a:cs typeface="PMingLiU"/>
              </a:rPr>
              <a:t>are</a:t>
            </a:r>
            <a:r>
              <a:rPr sz="1100" spc="240" dirty="0">
                <a:latin typeface="Libre Franklin"/>
                <a:cs typeface="PMingLiU"/>
              </a:rPr>
              <a:t> </a:t>
            </a:r>
            <a:r>
              <a:rPr sz="1100" spc="65" dirty="0">
                <a:latin typeface="Libre Franklin"/>
                <a:cs typeface="PMingLiU"/>
              </a:rPr>
              <a:t>estimated.</a:t>
            </a:r>
            <a:endParaRPr sz="1100" dirty="0">
              <a:latin typeface="Libre Franklin"/>
              <a:cs typeface="PMingLiU"/>
            </a:endParaRPr>
          </a:p>
          <a:p>
            <a:pPr marL="289560" marR="5080" indent="-132715" algn="just">
              <a:lnSpc>
                <a:spcPct val="102600"/>
              </a:lnSpc>
              <a:spcBef>
                <a:spcPts val="894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40" dirty="0">
                <a:latin typeface="Libre Franklin"/>
                <a:cs typeface="PMingLiU"/>
              </a:rPr>
              <a:t>Logistic regression uses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55" dirty="0">
                <a:latin typeface="Libre Franklin"/>
                <a:cs typeface="PMingLiU"/>
              </a:rPr>
              <a:t>conditional </a:t>
            </a:r>
            <a:r>
              <a:rPr sz="1100" spc="40" dirty="0">
                <a:latin typeface="Libre Franklin"/>
                <a:cs typeface="PMingLiU"/>
              </a:rPr>
              <a:t>likelihood </a:t>
            </a:r>
            <a:r>
              <a:rPr sz="1100" spc="60" dirty="0">
                <a:latin typeface="Libre Franklin"/>
                <a:cs typeface="PMingLiU"/>
              </a:rPr>
              <a:t>based </a:t>
            </a:r>
            <a:r>
              <a:rPr sz="1100" spc="55" dirty="0">
                <a:latin typeface="Libre Franklin"/>
                <a:cs typeface="PMingLiU"/>
              </a:rPr>
              <a:t>on  Pr(</a:t>
            </a:r>
            <a:r>
              <a:rPr sz="1100" b="0" i="1" spc="55" dirty="0">
                <a:latin typeface="Libre Franklin"/>
                <a:cs typeface="Bookman Old Style"/>
              </a:rPr>
              <a:t>Y </a:t>
            </a:r>
            <a:r>
              <a:rPr sz="1100" spc="60" dirty="0">
                <a:latin typeface="Libre Franklin"/>
                <a:cs typeface="Lucida Sans Unicode"/>
              </a:rPr>
              <a:t>|</a:t>
            </a:r>
            <a:r>
              <a:rPr sz="1100" b="0" i="1" spc="60" dirty="0">
                <a:latin typeface="Libre Franklin"/>
                <a:cs typeface="Bookman Old Style"/>
              </a:rPr>
              <a:t>X</a:t>
            </a:r>
            <a:r>
              <a:rPr sz="1100" spc="60" dirty="0">
                <a:latin typeface="Libre Franklin"/>
                <a:cs typeface="PMingLiU"/>
              </a:rPr>
              <a:t>) </a:t>
            </a:r>
            <a:r>
              <a:rPr sz="1100" spc="55" dirty="0">
                <a:latin typeface="Libre Franklin"/>
                <a:cs typeface="PMingLiU"/>
              </a:rPr>
              <a:t>(known as </a:t>
            </a:r>
            <a:r>
              <a:rPr sz="1100" i="1" spc="25" dirty="0">
                <a:solidFill>
                  <a:srgbClr val="009900"/>
                </a:solidFill>
                <a:latin typeface="Libre Franklin"/>
                <a:cs typeface="Palatino Linotype"/>
              </a:rPr>
              <a:t>discriminative</a:t>
            </a:r>
            <a:r>
              <a:rPr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latin typeface="Libre Franklin"/>
                <a:cs typeface="Palatino Linotype"/>
              </a:rPr>
              <a:t>learning</a:t>
            </a:r>
            <a:r>
              <a:rPr sz="1100" spc="15" dirty="0">
                <a:latin typeface="Libre Franklin"/>
                <a:cs typeface="PMingLiU"/>
              </a:rPr>
              <a:t>).</a:t>
            </a:r>
            <a:endParaRPr sz="1100" dirty="0">
              <a:latin typeface="Libre Franklin"/>
              <a:cs typeface="PMingLiU"/>
            </a:endParaRPr>
          </a:p>
          <a:p>
            <a:pPr marL="289560" indent="-133350" algn="just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55" dirty="0">
                <a:latin typeface="Libre Franklin"/>
                <a:cs typeface="PMingLiU"/>
              </a:rPr>
              <a:t>LDA </a:t>
            </a:r>
            <a:r>
              <a:rPr sz="1100" spc="40" dirty="0">
                <a:latin typeface="Libre Franklin"/>
                <a:cs typeface="PMingLiU"/>
              </a:rPr>
              <a:t>uses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25" dirty="0">
                <a:latin typeface="Libre Franklin"/>
                <a:cs typeface="PMingLiU"/>
              </a:rPr>
              <a:t>full </a:t>
            </a:r>
            <a:r>
              <a:rPr sz="1100" spc="40" dirty="0">
                <a:latin typeface="Libre Franklin"/>
                <a:cs typeface="PMingLiU"/>
              </a:rPr>
              <a:t>likelihood </a:t>
            </a:r>
            <a:r>
              <a:rPr sz="1100" spc="60" dirty="0">
                <a:latin typeface="Libre Franklin"/>
                <a:cs typeface="PMingLiU"/>
              </a:rPr>
              <a:t>based </a:t>
            </a:r>
            <a:r>
              <a:rPr sz="1100" spc="55" dirty="0">
                <a:latin typeface="Libre Franklin"/>
                <a:cs typeface="PMingLiU"/>
              </a:rPr>
              <a:t>on </a:t>
            </a:r>
            <a:r>
              <a:rPr sz="1100" spc="90" dirty="0">
                <a:latin typeface="Libre Franklin"/>
                <a:cs typeface="PMingLiU"/>
              </a:rPr>
              <a:t>Pr(</a:t>
            </a:r>
            <a:r>
              <a:rPr sz="1100" b="0" i="1" spc="90" dirty="0">
                <a:latin typeface="Libre Franklin"/>
                <a:cs typeface="Bookman Old Style"/>
              </a:rPr>
              <a:t>X, </a:t>
            </a:r>
            <a:r>
              <a:rPr sz="1100" b="0" i="1" spc="-95" dirty="0">
                <a:latin typeface="Libre Franklin"/>
                <a:cs typeface="Bookman Old Style"/>
              </a:rPr>
              <a:t>Y </a:t>
            </a:r>
            <a:r>
              <a:rPr sz="1100" spc="75" dirty="0">
                <a:latin typeface="Libre Franklin"/>
                <a:cs typeface="PMingLiU"/>
              </a:rPr>
              <a:t>) </a:t>
            </a:r>
            <a:r>
              <a:rPr sz="1100" spc="55" dirty="0">
                <a:latin typeface="Libre Franklin"/>
                <a:cs typeface="PMingLiU"/>
              </a:rPr>
              <a:t>(known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as</a:t>
            </a:r>
            <a:endParaRPr sz="1100" dirty="0">
              <a:latin typeface="Libre Franklin"/>
              <a:cs typeface="PMingLiU"/>
            </a:endParaRPr>
          </a:p>
          <a:p>
            <a:pPr marL="289560" algn="just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solidFill>
                  <a:srgbClr val="009900"/>
                </a:solidFill>
                <a:latin typeface="Libre Franklin"/>
                <a:cs typeface="Palatino Linotype"/>
              </a:rPr>
              <a:t>generative</a:t>
            </a:r>
            <a:r>
              <a:rPr sz="1100" i="1" spc="110" dirty="0">
                <a:solidFill>
                  <a:srgbClr val="009900"/>
                </a:solidFill>
                <a:latin typeface="Libre Franklin"/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latin typeface="Libre Franklin"/>
                <a:cs typeface="Palatino Linotype"/>
              </a:rPr>
              <a:t>learning</a:t>
            </a:r>
            <a:r>
              <a:rPr sz="1100" spc="15" dirty="0">
                <a:latin typeface="Libre Franklin"/>
                <a:cs typeface="PMingLiU"/>
              </a:rPr>
              <a:t>).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792" y="2414051"/>
            <a:ext cx="3625850" cy="532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 algn="just">
              <a:spcBef>
                <a:spcPts val="9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5" dirty="0">
                <a:latin typeface="Libre Franklin"/>
                <a:cs typeface="PMingLiU"/>
              </a:rPr>
              <a:t>Despite </a:t>
            </a:r>
            <a:r>
              <a:rPr sz="1100" spc="60" dirty="0">
                <a:latin typeface="Libre Franklin"/>
                <a:cs typeface="PMingLiU"/>
              </a:rPr>
              <a:t>these </a:t>
            </a:r>
            <a:r>
              <a:rPr sz="1100" spc="30" dirty="0">
                <a:latin typeface="Libre Franklin"/>
                <a:cs typeface="PMingLiU"/>
              </a:rPr>
              <a:t>differences,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60" dirty="0">
                <a:latin typeface="Libre Franklin"/>
                <a:cs typeface="PMingLiU"/>
              </a:rPr>
              <a:t>practice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55" dirty="0">
                <a:latin typeface="Libre Franklin"/>
                <a:cs typeface="PMingLiU"/>
              </a:rPr>
              <a:t>results </a:t>
            </a:r>
            <a:r>
              <a:rPr sz="1100" spc="60" dirty="0">
                <a:latin typeface="Libre Franklin"/>
                <a:cs typeface="PMingLiU"/>
              </a:rPr>
              <a:t>are</a:t>
            </a:r>
            <a:r>
              <a:rPr sz="1100" spc="235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often</a:t>
            </a:r>
            <a:r>
              <a:rPr lang="en-US" sz="1100" spc="50" dirty="0">
                <a:latin typeface="Libre Franklin"/>
                <a:cs typeface="PMingLiU"/>
              </a:rPr>
              <a:t> </a:t>
            </a:r>
            <a:r>
              <a:rPr lang="en-US" sz="1100" spc="45" dirty="0">
                <a:latin typeface="Libre Franklin"/>
                <a:cs typeface="PMingLiU"/>
              </a:rPr>
              <a:t>very</a:t>
            </a:r>
            <a:r>
              <a:rPr lang="en-US" sz="1100" spc="70" dirty="0">
                <a:latin typeface="Libre Franklin"/>
                <a:cs typeface="PMingLiU"/>
              </a:rPr>
              <a:t> </a:t>
            </a:r>
            <a:r>
              <a:rPr lang="en-US" sz="1100" spc="45" dirty="0">
                <a:latin typeface="Libre Franklin"/>
                <a:cs typeface="PMingLiU"/>
              </a:rPr>
              <a:t>similar.</a:t>
            </a:r>
            <a:endParaRPr lang="en-US" sz="1100" dirty="0">
              <a:latin typeface="Libre Franklin"/>
              <a:cs typeface="PMingLiU"/>
            </a:endParaRPr>
          </a:p>
          <a:p>
            <a:pPr marL="144780" indent="-132715" algn="just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endParaRPr sz="1100" dirty="0">
              <a:latin typeface="Libre Franklin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650" y="2746663"/>
            <a:ext cx="4091356" cy="6172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95"/>
              </a:spcBef>
            </a:pPr>
            <a:r>
              <a:rPr sz="1100" spc="60" dirty="0">
                <a:latin typeface="Libre Franklin"/>
                <a:cs typeface="PMingLiU"/>
              </a:rPr>
              <a:t>Footnote: </a:t>
            </a:r>
            <a:r>
              <a:rPr sz="1100" spc="35" dirty="0">
                <a:latin typeface="Libre Franklin"/>
                <a:cs typeface="PMingLiU"/>
              </a:rPr>
              <a:t>logistic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35" dirty="0">
                <a:latin typeface="Libre Franklin"/>
                <a:cs typeface="PMingLiU"/>
              </a:rPr>
              <a:t>also fit </a:t>
            </a:r>
            <a:r>
              <a:rPr sz="1100" spc="70" dirty="0">
                <a:latin typeface="Libre Franklin"/>
                <a:cs typeface="PMingLiU"/>
              </a:rPr>
              <a:t>quadratic </a:t>
            </a:r>
            <a:r>
              <a:rPr sz="1100" spc="60" dirty="0">
                <a:latin typeface="Libre Franklin"/>
                <a:cs typeface="PMingLiU"/>
              </a:rPr>
              <a:t>boundaries  </a:t>
            </a:r>
            <a:r>
              <a:rPr sz="1100" spc="20" dirty="0">
                <a:latin typeface="Libre Franklin"/>
                <a:cs typeface="PMingLiU"/>
              </a:rPr>
              <a:t>like </a:t>
            </a:r>
            <a:r>
              <a:rPr sz="1100" spc="65" dirty="0">
                <a:latin typeface="Libre Franklin"/>
                <a:cs typeface="PMingLiU"/>
              </a:rPr>
              <a:t>QDA, </a:t>
            </a:r>
            <a:r>
              <a:rPr sz="1100" spc="55" dirty="0">
                <a:latin typeface="Libre Franklin"/>
                <a:cs typeface="PMingLiU"/>
              </a:rPr>
              <a:t>by </a:t>
            </a:r>
            <a:r>
              <a:rPr sz="1100" spc="45" dirty="0">
                <a:latin typeface="Libre Franklin"/>
                <a:cs typeface="PMingLiU"/>
              </a:rPr>
              <a:t>explicitly </a:t>
            </a:r>
            <a:r>
              <a:rPr sz="1100" spc="50" dirty="0">
                <a:latin typeface="Libre Franklin"/>
                <a:cs typeface="PMingLiU"/>
              </a:rPr>
              <a:t>including </a:t>
            </a:r>
            <a:r>
              <a:rPr sz="1100" spc="70" dirty="0">
                <a:latin typeface="Libre Franklin"/>
                <a:cs typeface="PMingLiU"/>
              </a:rPr>
              <a:t>quadratic </a:t>
            </a:r>
            <a:r>
              <a:rPr sz="1100" spc="75" dirty="0">
                <a:latin typeface="Libre Franklin"/>
                <a:cs typeface="PMingLiU"/>
              </a:rPr>
              <a:t>terms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80" dirty="0">
                <a:latin typeface="Libre Franklin"/>
                <a:cs typeface="PMingLiU"/>
              </a:rPr>
              <a:t>the</a:t>
            </a:r>
            <a:r>
              <a:rPr sz="1100" spc="240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model.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12744735"/>
              </p:ext>
            </p:extLst>
          </p:nvPr>
        </p:nvGraphicFramePr>
        <p:xfrm>
          <a:off x="654367" y="646622"/>
          <a:ext cx="3060700" cy="482600"/>
        </p:xfrm>
        <a:graphic>
          <a:graphicData uri="http://schemas.openxmlformats.org/presentationml/2006/ole">
            <p:oleObj spid="_x0000_s18463" name="Equation" r:id="rId3" imgW="3060700" imgH="482600" progId="Equation.KSEE3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52450" y="206375"/>
            <a:ext cx="25146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25" dirty="0">
                <a:latin typeface="Libre Franklin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20011"/>
            <a:ext cx="372110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38784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40" dirty="0">
                <a:latin typeface="Libre Franklin"/>
                <a:cs typeface="PMingLiU"/>
              </a:rPr>
              <a:t>Logistic regression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45" dirty="0">
                <a:latin typeface="Libre Franklin"/>
                <a:cs typeface="PMingLiU"/>
              </a:rPr>
              <a:t>very </a:t>
            </a:r>
            <a:r>
              <a:rPr sz="1100" spc="70" dirty="0">
                <a:latin typeface="Libre Franklin"/>
                <a:cs typeface="PMingLiU"/>
              </a:rPr>
              <a:t>popular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35" dirty="0">
                <a:latin typeface="Libre Franklin"/>
                <a:cs typeface="PMingLiU"/>
              </a:rPr>
              <a:t>classification,  </a:t>
            </a:r>
            <a:r>
              <a:rPr sz="1100" spc="40" dirty="0">
                <a:latin typeface="Libre Franklin"/>
                <a:cs typeface="PMingLiU"/>
              </a:rPr>
              <a:t>especially </a:t>
            </a:r>
            <a:r>
              <a:rPr sz="1100" spc="60" dirty="0">
                <a:latin typeface="Libre Franklin"/>
                <a:cs typeface="PMingLiU"/>
              </a:rPr>
              <a:t>when </a:t>
            </a:r>
            <a:r>
              <a:rPr sz="1100" b="0" i="1" spc="130" dirty="0">
                <a:latin typeface="Libre Franklin"/>
                <a:cs typeface="Bookman Old Style"/>
              </a:rPr>
              <a:t>K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-20" dirty="0">
                <a:latin typeface="Libre Franklin"/>
                <a:cs typeface="PMingLiU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2.</a:t>
            </a:r>
            <a:endParaRPr sz="1100" dirty="0">
              <a:latin typeface="Libre Franklin"/>
              <a:cs typeface="PMingLiU"/>
            </a:endParaRPr>
          </a:p>
          <a:p>
            <a:pPr marL="144780" marR="2349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5" dirty="0">
                <a:latin typeface="Libre Franklin"/>
                <a:cs typeface="PMingLiU"/>
              </a:rPr>
              <a:t>LDA </a:t>
            </a:r>
            <a:r>
              <a:rPr sz="1100" spc="15" dirty="0">
                <a:latin typeface="Libre Franklin"/>
                <a:cs typeface="PMingLiU"/>
              </a:rPr>
              <a:t>is </a:t>
            </a:r>
            <a:r>
              <a:rPr sz="1100" spc="35" dirty="0">
                <a:latin typeface="Libre Franklin"/>
                <a:cs typeface="PMingLiU"/>
              </a:rPr>
              <a:t>useful </a:t>
            </a:r>
            <a:r>
              <a:rPr sz="1100" spc="60" dirty="0">
                <a:latin typeface="Libre Franklin"/>
                <a:cs typeface="PMingLiU"/>
              </a:rPr>
              <a:t>when </a:t>
            </a:r>
            <a:r>
              <a:rPr sz="1100" b="0" i="1" spc="-30" dirty="0">
                <a:latin typeface="Libre Franklin"/>
                <a:cs typeface="Bookman Old Style"/>
              </a:rPr>
              <a:t>n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45" dirty="0">
                <a:latin typeface="Libre Franklin"/>
                <a:cs typeface="PMingLiU"/>
              </a:rPr>
              <a:t>small, </a:t>
            </a:r>
            <a:r>
              <a:rPr sz="1100" spc="55" dirty="0">
                <a:latin typeface="Libre Franklin"/>
                <a:cs typeface="PMingLiU"/>
              </a:rPr>
              <a:t>or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30" dirty="0">
                <a:latin typeface="Libre Franklin"/>
                <a:cs typeface="PMingLiU"/>
              </a:rPr>
              <a:t>classes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spc="10" dirty="0">
                <a:latin typeface="Libre Franklin"/>
                <a:cs typeface="PMingLiU"/>
              </a:rPr>
              <a:t>well  </a:t>
            </a:r>
            <a:r>
              <a:rPr sz="1100" spc="65" dirty="0">
                <a:latin typeface="Libre Franklin"/>
                <a:cs typeface="PMingLiU"/>
              </a:rPr>
              <a:t>separated,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65" dirty="0">
                <a:latin typeface="Libre Franklin"/>
                <a:cs typeface="PMingLiU"/>
              </a:rPr>
              <a:t>Gaussian assumptions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spc="50" dirty="0">
                <a:latin typeface="Libre Franklin"/>
                <a:cs typeface="PMingLiU"/>
              </a:rPr>
              <a:t>reasonable. </a:t>
            </a:r>
            <a:r>
              <a:rPr sz="1100" spc="35" dirty="0">
                <a:latin typeface="Libre Franklin"/>
                <a:cs typeface="PMingLiU"/>
              </a:rPr>
              <a:t>Also  </a:t>
            </a:r>
            <a:r>
              <a:rPr sz="1100" spc="60" dirty="0">
                <a:latin typeface="Libre Franklin"/>
                <a:cs typeface="PMingLiU"/>
              </a:rPr>
              <a:t>when </a:t>
            </a:r>
            <a:r>
              <a:rPr sz="1100" b="0" i="1" spc="130" dirty="0">
                <a:latin typeface="Libre Franklin"/>
                <a:cs typeface="Bookman Old Style"/>
              </a:rPr>
              <a:t>K </a:t>
            </a:r>
            <a:r>
              <a:rPr sz="1100" b="0" i="1" spc="185" dirty="0">
                <a:latin typeface="Libre Franklin"/>
                <a:cs typeface="Bookman Old Style"/>
              </a:rPr>
              <a:t>&gt;</a:t>
            </a:r>
            <a:r>
              <a:rPr sz="1100" b="0" i="1" spc="-100" dirty="0">
                <a:latin typeface="Libre Franklin"/>
                <a:cs typeface="Bookman Old Style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2.</a:t>
            </a:r>
            <a:endParaRPr sz="1100" dirty="0">
              <a:latin typeface="Libre Franklin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40" dirty="0">
                <a:latin typeface="Libre Franklin"/>
                <a:cs typeface="PMingLiU"/>
              </a:rPr>
              <a:t>Naive Bayes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35" dirty="0">
                <a:latin typeface="Libre Franklin"/>
                <a:cs typeface="PMingLiU"/>
              </a:rPr>
              <a:t>useful </a:t>
            </a:r>
            <a:r>
              <a:rPr sz="1100" spc="60" dirty="0">
                <a:latin typeface="Libre Franklin"/>
                <a:cs typeface="PMingLiU"/>
              </a:rPr>
              <a:t>when </a:t>
            </a:r>
            <a:r>
              <a:rPr sz="1100" b="0" i="1" spc="-114" dirty="0">
                <a:latin typeface="Libre Franklin"/>
                <a:cs typeface="Bookman Old Style"/>
              </a:rPr>
              <a:t>p</a:t>
            </a:r>
            <a:r>
              <a:rPr lang="en-CA" sz="1100" b="0" i="1" spc="-114" dirty="0">
                <a:latin typeface="Libre Franklin"/>
                <a:cs typeface="Bookman Old Style"/>
              </a:rPr>
              <a:t>  </a:t>
            </a:r>
            <a:r>
              <a:rPr sz="1100" b="0" i="1" spc="-114" dirty="0">
                <a:latin typeface="Libre Franklin"/>
                <a:cs typeface="Bookman Old Style"/>
              </a:rPr>
              <a:t>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45" dirty="0">
                <a:latin typeface="Libre Franklin"/>
                <a:cs typeface="PMingLiU"/>
              </a:rPr>
              <a:t>very</a:t>
            </a:r>
            <a:r>
              <a:rPr sz="1100" spc="240" dirty="0">
                <a:latin typeface="Libre Franklin"/>
                <a:cs typeface="PMingLiU"/>
              </a:rPr>
              <a:t> </a:t>
            </a:r>
            <a:r>
              <a:rPr sz="1100" spc="45" dirty="0">
                <a:latin typeface="Libre Franklin"/>
                <a:cs typeface="PMingLiU"/>
              </a:rPr>
              <a:t>large.</a:t>
            </a:r>
            <a:endParaRPr sz="1100" dirty="0">
              <a:latin typeface="Libre Franklin"/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25" dirty="0">
                <a:latin typeface="Libre Franklin"/>
                <a:cs typeface="PMingLiU"/>
              </a:rPr>
              <a:t>See </a:t>
            </a:r>
            <a:r>
              <a:rPr sz="1100" spc="50" dirty="0">
                <a:latin typeface="Libre Franklin"/>
                <a:cs typeface="PMingLiU"/>
              </a:rPr>
              <a:t>Section </a:t>
            </a:r>
            <a:r>
              <a:rPr sz="1100" spc="30" dirty="0">
                <a:latin typeface="Libre Franklin"/>
                <a:cs typeface="PMingLiU"/>
              </a:rPr>
              <a:t>4.5 for </a:t>
            </a:r>
            <a:r>
              <a:rPr sz="1100" spc="45" dirty="0">
                <a:latin typeface="Libre Franklin"/>
                <a:cs typeface="PMingLiU"/>
              </a:rPr>
              <a:t>some </a:t>
            </a:r>
            <a:r>
              <a:rPr sz="1100" spc="55" dirty="0">
                <a:latin typeface="Libre Franklin"/>
                <a:cs typeface="PMingLiU"/>
              </a:rPr>
              <a:t>comparisons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35" dirty="0">
                <a:latin typeface="Libre Franklin"/>
                <a:cs typeface="PMingLiU"/>
              </a:rPr>
              <a:t>logistic </a:t>
            </a:r>
            <a:r>
              <a:rPr sz="1100" spc="40" dirty="0">
                <a:latin typeface="Libre Franklin"/>
                <a:cs typeface="PMingLiU"/>
              </a:rPr>
              <a:t>regression,  </a:t>
            </a:r>
            <a:r>
              <a:rPr sz="1100" spc="55" dirty="0">
                <a:latin typeface="Libre Franklin"/>
                <a:cs typeface="PMingLiU"/>
              </a:rPr>
              <a:t>LDA </a:t>
            </a:r>
            <a:r>
              <a:rPr sz="1100" spc="85" dirty="0">
                <a:latin typeface="Libre Franklin"/>
                <a:cs typeface="PMingLiU"/>
              </a:rPr>
              <a:t>and</a:t>
            </a:r>
            <a:r>
              <a:rPr sz="1100" spc="90" dirty="0">
                <a:latin typeface="Libre Franklin"/>
                <a:cs typeface="PMingLiU"/>
              </a:rPr>
              <a:t> </a:t>
            </a:r>
            <a:r>
              <a:rPr sz="1100" spc="70" dirty="0">
                <a:latin typeface="Libre Franklin"/>
                <a:cs typeface="PMingLiU"/>
              </a:rPr>
              <a:t>KNN.</a:t>
            </a:r>
            <a:endParaRPr sz="1100" dirty="0">
              <a:latin typeface="Libre Franklin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8144" y="211138"/>
            <a:ext cx="4481956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Quiz practice. Confusion matrix questions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95250" y="625475"/>
            <a:ext cx="4343400" cy="339725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Suppose you built a model for solving a classification problem and got the result in the form of a</a:t>
            </a:r>
            <a:r>
              <a:rPr lang="ru-RU" dirty="0">
                <a:latin typeface="Libre Franklin"/>
              </a:rPr>
              <a:t> </a:t>
            </a:r>
            <a:r>
              <a:rPr lang="en-US" dirty="0">
                <a:latin typeface="Libre Franklin"/>
              </a:rPr>
              <a:t>confusion matrix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512" y="1120775"/>
            <a:ext cx="4160197" cy="633282"/>
          </a:xfrm>
          <a:prstGeom prst="rect">
            <a:avLst/>
          </a:prstGeom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266692" y="1919187"/>
            <a:ext cx="3912878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PMingLiU"/>
                <a:ea typeface="+mn-ea"/>
                <a:cs typeface="PMingLiU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Libre Franklin"/>
              </a:rPr>
              <a:t>Now, your boss asks you three questions:</a:t>
            </a:r>
          </a:p>
          <a:p>
            <a:pPr marL="228600" indent="-228600">
              <a:buAutoNum type="arabicPeriod"/>
            </a:pPr>
            <a:r>
              <a:rPr lang="en-US" kern="0" dirty="0">
                <a:latin typeface="Libre Franklin"/>
              </a:rPr>
              <a:t>What percent of your predictions were correct?</a:t>
            </a:r>
          </a:p>
          <a:p>
            <a:pPr marL="228600" indent="-228600">
              <a:buAutoNum type="arabicPeriod"/>
            </a:pPr>
            <a:r>
              <a:rPr lang="en-US" kern="0" dirty="0">
                <a:latin typeface="Libre Franklin"/>
              </a:rPr>
              <a:t>What percent of the positive cases did you catch?</a:t>
            </a:r>
          </a:p>
          <a:p>
            <a:pPr marL="228600" indent="-228600">
              <a:buAutoNum type="arabicPeriod"/>
            </a:pPr>
            <a:r>
              <a:rPr lang="en-US" kern="0" dirty="0">
                <a:latin typeface="Libre Franklin"/>
              </a:rPr>
              <a:t>What percent of positive predictions were correct?</a:t>
            </a:r>
          </a:p>
          <a:p>
            <a:pPr marL="228600" indent="-228600">
              <a:buAutoNum type="arabicPeriod"/>
            </a:pPr>
            <a:endParaRPr lang="en-US" kern="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61592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206375"/>
            <a:ext cx="396240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TPR &amp; FNR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55642" y="1256276"/>
            <a:ext cx="435008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67168" y="1292506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24250" y="1256276"/>
            <a:ext cx="381000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608772" y="1607625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7780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TPR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1718" y="77809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FNR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  <p:pic>
        <p:nvPicPr>
          <p:cNvPr id="4097" name="Picture 1" descr="Machine generated alternative text:&#10;sensitivity, recall, hit rate, or true positive rate (TPR) &#10;TPR &#10;— 1 — FNR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" y="2279410"/>
            <a:ext cx="2756657" cy="4938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971550" y="1997996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</p:cNvCxnSpPr>
          <p:nvPr/>
        </p:nvCxnSpPr>
        <p:spPr>
          <a:xfrm>
            <a:off x="3524250" y="1997996"/>
            <a:ext cx="0" cy="88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9" name="Picture 3" descr="Machine generated alternative text:&#10;miss rate or false negative rate (FNR) &#10;FNR &#10;1 — TPR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185" y="2897471"/>
            <a:ext cx="2533650" cy="543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20140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206375"/>
            <a:ext cx="428625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TNR &amp; FPR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336642" y="1256275"/>
            <a:ext cx="435008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48168" y="1617436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943350" y="1232056"/>
            <a:ext cx="381000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027872" y="1269540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77809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TNR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718" y="77809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FPR</a:t>
            </a:r>
          </a:p>
        </p:txBody>
      </p: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>
            <a:off x="971550" y="1997996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1" name="Picture 1" descr="Machine generated alternative text:&#10;specificity, selectivity or true negative rate (TNR) &#10;TN &#10;TNR &#10;N &#10;TN &#10;1 - FPR &#10;TN + FP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4373"/>
            <a:ext cx="2381250" cy="4785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0933" y="2927015"/>
            <a:ext cx="2489167" cy="531986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5" idx="2"/>
          </p:cNvCxnSpPr>
          <p:nvPr/>
        </p:nvCxnSpPr>
        <p:spPr>
          <a:xfrm>
            <a:off x="3524250" y="1997996"/>
            <a:ext cx="0" cy="87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51AD40-6C74-4B57-AFB8-5E52F162D948}"/>
              </a:ext>
            </a:extLst>
          </p:cNvPr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0982833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0050" y="211138"/>
            <a:ext cx="421005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PPV &amp; FDR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71550" y="1232057"/>
            <a:ext cx="800100" cy="385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25432" y="1321017"/>
            <a:ext cx="305844" cy="205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24250" y="1224642"/>
            <a:ext cx="800100" cy="392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981450" y="1314196"/>
            <a:ext cx="252086" cy="1744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7780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PPV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718" y="77809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FDR</a:t>
            </a:r>
          </a:p>
        </p:txBody>
      </p: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>
            <a:off x="971550" y="1997996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5" name="Picture 1" descr="Machine generated alternative text:&#10;precision or positive predictive value (PPV) &#10;ppv &#10;1 - FDR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" y="2320135"/>
            <a:ext cx="2374726" cy="491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1250" y="2836144"/>
            <a:ext cx="2226626" cy="596161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5" idx="2"/>
          </p:cNvCxnSpPr>
          <p:nvPr/>
        </p:nvCxnSpPr>
        <p:spPr>
          <a:xfrm>
            <a:off x="3524250" y="1997996"/>
            <a:ext cx="0" cy="81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922345D-BFA4-4489-A497-0D8F029EB7C8}"/>
              </a:ext>
            </a:extLst>
          </p:cNvPr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16166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211138"/>
            <a:ext cx="428625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NPV &amp; FOR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33450" y="1555009"/>
            <a:ext cx="838200" cy="44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376422" y="1671416"/>
            <a:ext cx="319028" cy="210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24250" y="1555008"/>
            <a:ext cx="800100" cy="44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611387" y="1671416"/>
            <a:ext cx="281859" cy="210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7780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NPV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718" y="7780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FOR</a:t>
            </a:r>
          </a:p>
        </p:txBody>
      </p:sp>
      <p:pic>
        <p:nvPicPr>
          <p:cNvPr id="7171" name="Picture 3" descr="Machine generated alternative text:&#10;negative predictive value (NPV) &#10;TN &#10;NPV &#10;TN + FN &#10;- 1 - FOR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67958"/>
            <a:ext cx="2286000" cy="578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achine generated alternative text:&#10;false omission rate (FOR) &#10;FOR &#10;FN + TN &#10;1 - NPV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28" y="2867762"/>
            <a:ext cx="2271772" cy="5825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>
            <a:stCxn id="4" idx="2"/>
          </p:cNvCxnSpPr>
          <p:nvPr/>
        </p:nvCxnSpPr>
        <p:spPr>
          <a:xfrm>
            <a:off x="971550" y="1997996"/>
            <a:ext cx="0" cy="26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</p:cNvCxnSpPr>
          <p:nvPr/>
        </p:nvCxnSpPr>
        <p:spPr>
          <a:xfrm>
            <a:off x="3524250" y="1997996"/>
            <a:ext cx="0" cy="79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CAA6C6-DFCB-4F13-8DB9-E4F5B47FA7CB}"/>
              </a:ext>
            </a:extLst>
          </p:cNvPr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4006641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211138"/>
            <a:ext cx="436245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Accuracy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8450" y="663575"/>
            <a:ext cx="1600200" cy="1258221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3600450" y="1109477"/>
            <a:ext cx="838200" cy="812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Libre Frankli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872" y="70186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re Franklin"/>
              </a:rPr>
              <a:t>Accuracy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46842" y="1148159"/>
            <a:ext cx="762000" cy="734954"/>
          </a:xfrm>
          <a:prstGeom prst="ellipse">
            <a:avLst/>
          </a:prstGeom>
          <a:noFill/>
          <a:scene3d>
            <a:camera prst="isometricLeftDown">
              <a:rot lat="3600000" lon="300000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3872" y="2720975"/>
            <a:ext cx="1988635" cy="381000"/>
          </a:xfrm>
          <a:prstGeom prst="rect">
            <a:avLst/>
          </a:prstGeom>
        </p:spPr>
      </p:pic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3638550" y="1921796"/>
            <a:ext cx="6524" cy="79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0050" y="740145"/>
            <a:ext cx="1721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bre Franklin"/>
              </a:rPr>
              <a:t>More interpretable metric</a:t>
            </a:r>
            <a:r>
              <a:rPr lang="ru-RU" sz="1400" dirty="0">
                <a:latin typeface="Libre Franklin"/>
              </a:rPr>
              <a:t>, </a:t>
            </a:r>
            <a:r>
              <a:rPr lang="en-US" sz="1400" dirty="0">
                <a:latin typeface="Libre Franklin"/>
              </a:rPr>
              <a:t>but useless on unbalanced sets</a:t>
            </a:r>
          </a:p>
        </p:txBody>
      </p:sp>
    </p:spTree>
    <p:extLst>
      <p:ext uri="{BB962C8B-B14F-4D97-AF65-F5344CB8AC3E}">
        <p14:creationId xmlns="" xmlns:p14="http://schemas.microsoft.com/office/powerpoint/2010/main" val="141003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 idx="4294967295"/>
          </p:nvPr>
        </p:nvSpPr>
        <p:spPr>
          <a:xfrm>
            <a:off x="95250" y="53975"/>
            <a:ext cx="3917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3200"/>
            </a:pPr>
            <a:r>
              <a:rPr lang="en-US" sz="16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Odds (a) and </a:t>
            </a:r>
            <a:r>
              <a:rPr lang="en-US" sz="16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en-US" sz="16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(b) as function of </a:t>
            </a:r>
            <a:r>
              <a:rPr lang="en-US" sz="1600" i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endParaRPr dirty="0"/>
          </a:p>
        </p:txBody>
      </p:sp>
      <p:pic>
        <p:nvPicPr>
          <p:cNvPr id="151" name="Google Shape;151;p19" descr="Two plots: Odds (top), logit (bottom), as a function of probability (x-axis for both).  Fig. 10.1 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991759" y="691153"/>
            <a:ext cx="2505116" cy="246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211138"/>
            <a:ext cx="428625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F</a:t>
            </a:r>
            <a:r>
              <a:rPr lang="en-US" sz="1800" baseline="-25000" dirty="0">
                <a:latin typeface="Libre Franklin"/>
              </a:rPr>
              <a:t>1 </a:t>
            </a:r>
            <a:r>
              <a:rPr lang="en-US" sz="1800" dirty="0">
                <a:latin typeface="Libre Franklin"/>
              </a:rPr>
              <a:t>score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6343" y="1349375"/>
            <a:ext cx="2157413" cy="31961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3850" y="775211"/>
            <a:ext cx="4114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ibre Franklin"/>
              </a:rPr>
              <a:t>Is the harmonic mean of precision and recall metrics. It is also named as Dice similarity coefficient, DSC or </a:t>
            </a:r>
            <a:r>
              <a:rPr lang="en-US" sz="1100" dirty="0" err="1">
                <a:latin typeface="Libre Franklin"/>
              </a:rPr>
              <a:t>Sørensen</a:t>
            </a:r>
            <a:r>
              <a:rPr lang="en-US" sz="1100" dirty="0">
                <a:latin typeface="Libre Franklin"/>
              </a:rPr>
              <a:t> index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50" y="2187575"/>
            <a:ext cx="3971925" cy="501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3148" y="1819305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re Franklin"/>
              </a:rPr>
              <a:t>Identically</a:t>
            </a:r>
            <a:r>
              <a:rPr lang="ru-RU" sz="1100" dirty="0">
                <a:latin typeface="Libre Franklin"/>
              </a:rPr>
              <a:t> </a:t>
            </a:r>
            <a:r>
              <a:rPr lang="en-US" sz="1100" dirty="0">
                <a:latin typeface="Libre Franklin"/>
              </a:rPr>
              <a:t>to</a:t>
            </a:r>
          </a:p>
        </p:txBody>
      </p:sp>
    </p:spTree>
    <p:extLst>
      <p:ext uri="{BB962C8B-B14F-4D97-AF65-F5344CB8AC3E}">
        <p14:creationId xmlns="" xmlns:p14="http://schemas.microsoft.com/office/powerpoint/2010/main" val="2310634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130175"/>
            <a:ext cx="24384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10" dirty="0">
                <a:latin typeface="Libre Franklin"/>
              </a:rPr>
              <a:t>Types </a:t>
            </a:r>
            <a:r>
              <a:rPr sz="1800" spc="-40" dirty="0">
                <a:latin typeface="Libre Franklin"/>
              </a:rPr>
              <a:t>of</a:t>
            </a:r>
            <a:r>
              <a:rPr sz="1800" spc="200" dirty="0">
                <a:latin typeface="Libre Franklin"/>
              </a:rPr>
              <a:t> </a:t>
            </a:r>
            <a:r>
              <a:rPr sz="1800" spc="-45" dirty="0">
                <a:latin typeface="Libre Franklin"/>
              </a:rPr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48295"/>
            <a:ext cx="4218723" cy="19153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39469" marR="17780" indent="-789305">
              <a:lnSpc>
                <a:spcPct val="102699"/>
              </a:lnSpc>
              <a:spcBef>
                <a:spcPts val="55"/>
              </a:spcBef>
            </a:pPr>
            <a:r>
              <a:rPr sz="1100" spc="40" dirty="0">
                <a:solidFill>
                  <a:srgbClr val="3333B2"/>
                </a:solidFill>
                <a:latin typeface="Libre Franklin"/>
                <a:cs typeface="PMingLiU"/>
              </a:rPr>
              <a:t>False </a:t>
            </a:r>
            <a:r>
              <a:rPr sz="1100" spc="45" dirty="0">
                <a:solidFill>
                  <a:srgbClr val="3333B2"/>
                </a:solidFill>
                <a:latin typeface="Libre Franklin"/>
                <a:cs typeface="PMingLiU"/>
              </a:rPr>
              <a:t>positive </a:t>
            </a:r>
            <a:r>
              <a:rPr sz="1100" spc="65" dirty="0">
                <a:solidFill>
                  <a:srgbClr val="3333B2"/>
                </a:solidFill>
                <a:latin typeface="Libre Franklin"/>
                <a:cs typeface="PMingLiU"/>
              </a:rPr>
              <a:t>rate: </a:t>
            </a:r>
            <a:r>
              <a:rPr sz="1100" spc="90" dirty="0">
                <a:latin typeface="Libre Franklin"/>
                <a:cs typeface="PMingLiU"/>
              </a:rPr>
              <a:t>The </a:t>
            </a:r>
            <a:r>
              <a:rPr sz="1100" spc="55" dirty="0">
                <a:latin typeface="Libre Franklin"/>
                <a:cs typeface="PMingLiU"/>
              </a:rPr>
              <a:t>fraction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50" dirty="0">
                <a:latin typeface="Libre Franklin"/>
                <a:cs typeface="PMingLiU"/>
              </a:rPr>
              <a:t>negative examples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60" dirty="0">
                <a:latin typeface="Libre Franklin"/>
                <a:cs typeface="PMingLiU"/>
              </a:rPr>
              <a:t>are  </a:t>
            </a:r>
            <a:r>
              <a:rPr sz="1100" spc="25" dirty="0">
                <a:latin typeface="Libre Franklin"/>
                <a:cs typeface="PMingLiU"/>
              </a:rPr>
              <a:t>classified </a:t>
            </a:r>
            <a:r>
              <a:rPr sz="1100" spc="55" dirty="0">
                <a:latin typeface="Libre Franklin"/>
                <a:cs typeface="PMingLiU"/>
              </a:rPr>
              <a:t>as </a:t>
            </a:r>
            <a:r>
              <a:rPr sz="1100" spc="45" dirty="0">
                <a:latin typeface="Libre Franklin"/>
                <a:cs typeface="PMingLiU"/>
              </a:rPr>
              <a:t>positive </a:t>
            </a:r>
            <a:r>
              <a:rPr sz="1100" spc="-10" dirty="0">
                <a:latin typeface="Libre Franklin"/>
                <a:cs typeface="PMingLiU"/>
              </a:rPr>
              <a:t>— </a:t>
            </a:r>
            <a:r>
              <a:rPr sz="1100" spc="35" dirty="0">
                <a:latin typeface="Libre Franklin"/>
                <a:cs typeface="PMingLiU"/>
              </a:rPr>
              <a:t>0.2% </a:t>
            </a:r>
            <a:r>
              <a:rPr sz="1100" spc="50" dirty="0">
                <a:latin typeface="Libre Franklin"/>
                <a:cs typeface="PMingLiU"/>
              </a:rPr>
              <a:t>in</a:t>
            </a:r>
            <a:r>
              <a:rPr sz="1100" spc="20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example.</a:t>
            </a:r>
            <a:endParaRPr sz="1100" dirty="0">
              <a:latin typeface="Libre Franklin"/>
              <a:cs typeface="PMingLiU"/>
            </a:endParaRPr>
          </a:p>
          <a:p>
            <a:pPr marL="839469" marR="17780" indent="-78930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solidFill>
                  <a:srgbClr val="3333B2"/>
                </a:solidFill>
                <a:latin typeface="Libre Franklin"/>
                <a:cs typeface="PMingLiU"/>
              </a:rPr>
              <a:t>False </a:t>
            </a:r>
            <a:r>
              <a:rPr sz="1100" spc="50" dirty="0">
                <a:solidFill>
                  <a:srgbClr val="3333B2"/>
                </a:solidFill>
                <a:latin typeface="Libre Franklin"/>
                <a:cs typeface="PMingLiU"/>
              </a:rPr>
              <a:t>negative </a:t>
            </a:r>
            <a:r>
              <a:rPr sz="1100" spc="65" dirty="0">
                <a:solidFill>
                  <a:srgbClr val="3333B2"/>
                </a:solidFill>
                <a:latin typeface="Libre Franklin"/>
                <a:cs typeface="PMingLiU"/>
              </a:rPr>
              <a:t>rate: </a:t>
            </a:r>
            <a:r>
              <a:rPr sz="1100" spc="90" dirty="0">
                <a:latin typeface="Libre Franklin"/>
                <a:cs typeface="PMingLiU"/>
              </a:rPr>
              <a:t>The </a:t>
            </a:r>
            <a:r>
              <a:rPr sz="1100" spc="55" dirty="0">
                <a:latin typeface="Libre Franklin"/>
                <a:cs typeface="PMingLiU"/>
              </a:rPr>
              <a:t>fraction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45" dirty="0">
                <a:latin typeface="Libre Franklin"/>
                <a:cs typeface="PMingLiU"/>
              </a:rPr>
              <a:t>positive </a:t>
            </a:r>
            <a:r>
              <a:rPr sz="1100" spc="50" dirty="0">
                <a:latin typeface="Libre Franklin"/>
                <a:cs typeface="PMingLiU"/>
              </a:rPr>
              <a:t>examples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60" dirty="0">
                <a:latin typeface="Libre Franklin"/>
                <a:cs typeface="PMingLiU"/>
              </a:rPr>
              <a:t>are  </a:t>
            </a:r>
            <a:r>
              <a:rPr sz="1100" spc="25" dirty="0">
                <a:latin typeface="Libre Franklin"/>
                <a:cs typeface="PMingLiU"/>
              </a:rPr>
              <a:t>classified </a:t>
            </a:r>
            <a:r>
              <a:rPr sz="1100" spc="55" dirty="0">
                <a:latin typeface="Libre Franklin"/>
                <a:cs typeface="PMingLiU"/>
              </a:rPr>
              <a:t>as </a:t>
            </a:r>
            <a:r>
              <a:rPr sz="1100" spc="50" dirty="0">
                <a:latin typeface="Libre Franklin"/>
                <a:cs typeface="PMingLiU"/>
              </a:rPr>
              <a:t>negative </a:t>
            </a:r>
            <a:r>
              <a:rPr sz="1100" spc="-10" dirty="0">
                <a:latin typeface="Libre Franklin"/>
                <a:cs typeface="PMingLiU"/>
              </a:rPr>
              <a:t>— </a:t>
            </a:r>
            <a:r>
              <a:rPr sz="1100" spc="35" dirty="0">
                <a:latin typeface="Libre Franklin"/>
                <a:cs typeface="PMingLiU"/>
              </a:rPr>
              <a:t>75.7% </a:t>
            </a:r>
            <a:r>
              <a:rPr sz="1100" spc="50" dirty="0">
                <a:latin typeface="Libre Franklin"/>
                <a:cs typeface="PMingLiU"/>
              </a:rPr>
              <a:t>in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example.</a:t>
            </a:r>
            <a:endParaRPr sz="1100" dirty="0">
              <a:latin typeface="Libre Franklin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630"/>
              </a:spcBef>
            </a:pPr>
            <a:r>
              <a:rPr sz="1100" spc="40" dirty="0">
                <a:latin typeface="Libre Franklin"/>
                <a:cs typeface="PMingLiU"/>
              </a:rPr>
              <a:t>We </a:t>
            </a:r>
            <a:r>
              <a:rPr sz="1100" spc="65" dirty="0">
                <a:latin typeface="Libre Franklin"/>
                <a:cs typeface="PMingLiU"/>
              </a:rPr>
              <a:t>produced this </a:t>
            </a:r>
            <a:r>
              <a:rPr sz="1100" spc="70" dirty="0">
                <a:latin typeface="Libre Franklin"/>
                <a:cs typeface="PMingLiU"/>
              </a:rPr>
              <a:t>table </a:t>
            </a:r>
            <a:r>
              <a:rPr sz="1100" spc="55" dirty="0">
                <a:latin typeface="Libre Franklin"/>
                <a:cs typeface="PMingLiU"/>
              </a:rPr>
              <a:t>by </a:t>
            </a:r>
            <a:r>
              <a:rPr sz="1100" spc="30" dirty="0">
                <a:latin typeface="Libre Franklin"/>
                <a:cs typeface="PMingLiU"/>
              </a:rPr>
              <a:t>classifying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35" dirty="0">
                <a:latin typeface="Libre Franklin"/>
                <a:cs typeface="PMingLiU"/>
              </a:rPr>
              <a:t>class </a:t>
            </a:r>
            <a:r>
              <a:rPr sz="1100" spc="35" dirty="0">
                <a:solidFill>
                  <a:srgbClr val="990000"/>
                </a:solidFill>
                <a:latin typeface="Libre Franklin"/>
                <a:cs typeface="PMingLiU"/>
              </a:rPr>
              <a:t>Yes</a:t>
            </a:r>
            <a:r>
              <a:rPr sz="1100" spc="235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dirty="0">
                <a:latin typeface="Libre Franklin"/>
                <a:cs typeface="PMingLiU"/>
              </a:rPr>
              <a:t>if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Libre Franklin"/>
              <a:cs typeface="Times New Roman"/>
            </a:endParaRPr>
          </a:p>
          <a:p>
            <a:pPr marL="121285" algn="ctr">
              <a:lnSpc>
                <a:spcPct val="100000"/>
              </a:lnSpc>
            </a:pPr>
            <a:r>
              <a:rPr lang="en-US" sz="1100" spc="65" dirty="0">
                <a:latin typeface="Libre Franklin"/>
                <a:cs typeface="PMingLiU"/>
              </a:rPr>
              <a:t>  </a:t>
            </a:r>
            <a:r>
              <a:rPr sz="1100" spc="65" dirty="0">
                <a:latin typeface="Libre Franklin"/>
                <a:cs typeface="PMingLiU"/>
              </a:rPr>
              <a:t>(</a:t>
            </a:r>
            <a:r>
              <a:rPr sz="1100" spc="65" dirty="0">
                <a:solidFill>
                  <a:srgbClr val="990000"/>
                </a:solidFill>
                <a:latin typeface="Libre Franklin"/>
                <a:cs typeface="PMingLiU"/>
              </a:rPr>
              <a:t>Default</a:t>
            </a:r>
            <a:r>
              <a:rPr sz="1100" spc="10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spc="50" dirty="0">
                <a:solidFill>
                  <a:srgbClr val="990000"/>
                </a:solidFill>
                <a:latin typeface="Libre Franklin"/>
                <a:cs typeface="PMingLiU"/>
              </a:rPr>
              <a:t>Yes</a:t>
            </a:r>
            <a:r>
              <a:rPr sz="1100" spc="50" dirty="0">
                <a:latin typeface="Libre Franklin"/>
                <a:cs typeface="Lucida Sans Unicode"/>
              </a:rPr>
              <a:t>|</a:t>
            </a:r>
            <a:r>
              <a:rPr sz="1100" spc="50" dirty="0">
                <a:solidFill>
                  <a:srgbClr val="990000"/>
                </a:solidFill>
                <a:latin typeface="Libre Franklin"/>
                <a:cs typeface="PMingLiU"/>
              </a:rPr>
              <a:t>Balance</a:t>
            </a:r>
            <a:r>
              <a:rPr sz="1100" b="0" i="1" spc="50" dirty="0">
                <a:latin typeface="Libre Franklin"/>
                <a:cs typeface="Bookman Old Style"/>
              </a:rPr>
              <a:t>,</a:t>
            </a:r>
            <a:r>
              <a:rPr sz="1100" b="0" i="1" spc="-150" dirty="0">
                <a:latin typeface="Libre Franklin"/>
                <a:cs typeface="Bookman Old Style"/>
              </a:rPr>
              <a:t> </a:t>
            </a:r>
            <a:r>
              <a:rPr sz="1100" spc="114" dirty="0">
                <a:solidFill>
                  <a:srgbClr val="990000"/>
                </a:solidFill>
                <a:latin typeface="Libre Franklin"/>
                <a:cs typeface="PMingLiU"/>
              </a:rPr>
              <a:t>Student</a:t>
            </a:r>
            <a:r>
              <a:rPr sz="1100" spc="114" dirty="0">
                <a:latin typeface="Libre Franklin"/>
                <a:cs typeface="PMingLiU"/>
              </a:rPr>
              <a:t>)</a:t>
            </a:r>
            <a:r>
              <a:rPr sz="1100" spc="10" dirty="0">
                <a:latin typeface="Libre Franklin"/>
                <a:cs typeface="PMingLiU"/>
              </a:rPr>
              <a:t> </a:t>
            </a:r>
            <a:r>
              <a:rPr sz="1100" spc="-30" dirty="0">
                <a:latin typeface="Libre Franklin"/>
                <a:cs typeface="Lucida Sans Unicode"/>
              </a:rPr>
              <a:t>≥</a:t>
            </a:r>
            <a:r>
              <a:rPr sz="1100" spc="-45" dirty="0">
                <a:latin typeface="Libre Franklin"/>
                <a:cs typeface="Lucida Sans Unicode"/>
              </a:rPr>
              <a:t> </a:t>
            </a:r>
            <a:r>
              <a:rPr sz="1100" spc="5" dirty="0">
                <a:latin typeface="Libre Franklin"/>
                <a:cs typeface="PMingLiU"/>
              </a:rPr>
              <a:t>0</a:t>
            </a:r>
            <a:r>
              <a:rPr sz="1100" b="0" i="1" spc="5" dirty="0">
                <a:latin typeface="Libre Franklin"/>
                <a:cs typeface="Bookman Old Style"/>
              </a:rPr>
              <a:t>.</a:t>
            </a:r>
            <a:r>
              <a:rPr sz="1100" spc="5" dirty="0">
                <a:latin typeface="Libre Franklin"/>
                <a:cs typeface="PMingLiU"/>
              </a:rPr>
              <a:t>5</a:t>
            </a:r>
            <a:endParaRPr sz="1100" dirty="0">
              <a:latin typeface="Libre Franklin"/>
              <a:cs typeface="PMingLiU"/>
            </a:endParaRPr>
          </a:p>
          <a:p>
            <a:pPr marL="50800" marR="102235">
              <a:lnSpc>
                <a:spcPct val="102600"/>
              </a:lnSpc>
              <a:spcBef>
                <a:spcPts val="1595"/>
              </a:spcBef>
            </a:pPr>
            <a:r>
              <a:rPr sz="1100" spc="40" dirty="0">
                <a:latin typeface="Libre Franklin"/>
                <a:cs typeface="PMingLiU"/>
              </a:rPr>
              <a:t>We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50" dirty="0">
                <a:latin typeface="Libre Franklin"/>
                <a:cs typeface="PMingLiU"/>
              </a:rPr>
              <a:t>change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45" dirty="0">
                <a:latin typeface="Libre Franklin"/>
                <a:cs typeface="PMingLiU"/>
              </a:rPr>
              <a:t>two </a:t>
            </a:r>
            <a:r>
              <a:rPr sz="1100" spc="55" dirty="0">
                <a:latin typeface="Libre Franklin"/>
                <a:cs typeface="PMingLiU"/>
              </a:rPr>
              <a:t>error </a:t>
            </a:r>
            <a:r>
              <a:rPr sz="1100" spc="70" dirty="0">
                <a:latin typeface="Libre Franklin"/>
                <a:cs typeface="PMingLiU"/>
              </a:rPr>
              <a:t>rates </a:t>
            </a:r>
            <a:r>
              <a:rPr sz="1100" spc="55" dirty="0">
                <a:latin typeface="Libre Franklin"/>
                <a:cs typeface="PMingLiU"/>
              </a:rPr>
              <a:t>by </a:t>
            </a:r>
            <a:r>
              <a:rPr sz="1100" spc="50" dirty="0">
                <a:latin typeface="Libre Franklin"/>
                <a:cs typeface="PMingLiU"/>
              </a:rPr>
              <a:t>changing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threshold  </a:t>
            </a:r>
            <a:r>
              <a:rPr sz="1100" spc="50" dirty="0">
                <a:latin typeface="Libre Franklin"/>
                <a:cs typeface="PMingLiU"/>
              </a:rPr>
              <a:t>from </a:t>
            </a:r>
            <a:r>
              <a:rPr sz="1100" spc="30" dirty="0">
                <a:latin typeface="Libre Franklin"/>
                <a:cs typeface="PMingLiU"/>
              </a:rPr>
              <a:t>0.5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45" dirty="0">
                <a:latin typeface="Libre Franklin"/>
                <a:cs typeface="PMingLiU"/>
              </a:rPr>
              <a:t>some </a:t>
            </a:r>
            <a:r>
              <a:rPr sz="1100" spc="70" dirty="0">
                <a:latin typeface="Libre Franklin"/>
                <a:cs typeface="PMingLiU"/>
              </a:rPr>
              <a:t>other </a:t>
            </a:r>
            <a:r>
              <a:rPr sz="1100" spc="40" dirty="0">
                <a:latin typeface="Libre Franklin"/>
                <a:cs typeface="PMingLiU"/>
              </a:rPr>
              <a:t>value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-15" dirty="0">
                <a:latin typeface="Libre Franklin"/>
                <a:cs typeface="PMingLiU"/>
              </a:rPr>
              <a:t>[0</a:t>
            </a:r>
            <a:r>
              <a:rPr sz="1100" b="0" i="1" spc="-15" dirty="0">
                <a:latin typeface="Libre Franklin"/>
                <a:cs typeface="Bookman Old Style"/>
              </a:rPr>
              <a:t>,</a:t>
            </a:r>
            <a:r>
              <a:rPr sz="1100" b="0" i="1" dirty="0">
                <a:latin typeface="Libre Franklin"/>
                <a:cs typeface="Bookman Old Style"/>
              </a:rPr>
              <a:t> </a:t>
            </a:r>
            <a:r>
              <a:rPr sz="1100" dirty="0">
                <a:latin typeface="Libre Franklin"/>
                <a:cs typeface="PMingLiU"/>
              </a:rPr>
              <a:t>1]: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007" y="2689094"/>
            <a:ext cx="34588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0" dirty="0">
                <a:latin typeface="Libre Franklin"/>
                <a:cs typeface="PMingLiU"/>
              </a:rPr>
              <a:t>(</a:t>
            </a:r>
            <a:r>
              <a:rPr sz="1100" spc="120" dirty="0">
                <a:solidFill>
                  <a:srgbClr val="990000"/>
                </a:solidFill>
                <a:latin typeface="Libre Franklin"/>
                <a:cs typeface="PMingLiU"/>
              </a:rPr>
              <a:t>Default</a:t>
            </a:r>
            <a:r>
              <a:rPr sz="1100" spc="25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25" dirty="0">
                <a:latin typeface="Libre Franklin"/>
                <a:cs typeface="PMingLiU"/>
              </a:rPr>
              <a:t> </a:t>
            </a:r>
            <a:r>
              <a:rPr sz="1100" spc="50" dirty="0">
                <a:solidFill>
                  <a:srgbClr val="990000"/>
                </a:solidFill>
                <a:latin typeface="Libre Franklin"/>
                <a:cs typeface="PMingLiU"/>
              </a:rPr>
              <a:t>Yes</a:t>
            </a:r>
            <a:r>
              <a:rPr sz="1100" spc="50" dirty="0">
                <a:latin typeface="Libre Franklin"/>
                <a:cs typeface="Lucida Sans Unicode"/>
              </a:rPr>
              <a:t>|</a:t>
            </a:r>
            <a:r>
              <a:rPr sz="1100" spc="50" dirty="0">
                <a:solidFill>
                  <a:srgbClr val="990000"/>
                </a:solidFill>
                <a:latin typeface="Libre Franklin"/>
                <a:cs typeface="PMingLiU"/>
              </a:rPr>
              <a:t>Balance</a:t>
            </a:r>
            <a:r>
              <a:rPr sz="1100" b="0" i="1" spc="50" dirty="0">
                <a:latin typeface="Libre Franklin"/>
                <a:cs typeface="Bookman Old Style"/>
              </a:rPr>
              <a:t>,</a:t>
            </a:r>
            <a:r>
              <a:rPr sz="1100" b="0" i="1" spc="-145" dirty="0">
                <a:latin typeface="Libre Franklin"/>
                <a:cs typeface="Bookman Old Style"/>
              </a:rPr>
              <a:t> </a:t>
            </a:r>
            <a:r>
              <a:rPr sz="1100" spc="114" dirty="0">
                <a:solidFill>
                  <a:srgbClr val="990000"/>
                </a:solidFill>
                <a:latin typeface="Libre Franklin"/>
                <a:cs typeface="PMingLiU"/>
              </a:rPr>
              <a:t>Student</a:t>
            </a:r>
            <a:r>
              <a:rPr sz="1100" spc="114" dirty="0">
                <a:latin typeface="Libre Franklin"/>
                <a:cs typeface="PMingLiU"/>
              </a:rPr>
              <a:t>)</a:t>
            </a:r>
            <a:r>
              <a:rPr sz="1100" spc="30" dirty="0">
                <a:latin typeface="Libre Franklin"/>
                <a:cs typeface="PMingLiU"/>
              </a:rPr>
              <a:t> </a:t>
            </a:r>
            <a:r>
              <a:rPr sz="1100" spc="-30" dirty="0">
                <a:latin typeface="Libre Franklin"/>
                <a:cs typeface="Lucida Sans Unicode"/>
              </a:rPr>
              <a:t>≥</a:t>
            </a:r>
            <a:r>
              <a:rPr sz="1100" spc="-35" dirty="0">
                <a:latin typeface="Libre Franklin"/>
                <a:cs typeface="Lucida Sans Unicode"/>
              </a:rPr>
              <a:t> </a:t>
            </a:r>
            <a:r>
              <a:rPr sz="1100" i="1" spc="5" dirty="0">
                <a:latin typeface="Libre Franklin"/>
                <a:cs typeface="Palatino Linotype"/>
              </a:rPr>
              <a:t>threshold</a:t>
            </a:r>
            <a:r>
              <a:rPr sz="1100" b="0" i="1" spc="5" dirty="0">
                <a:latin typeface="Libre Franklin"/>
                <a:cs typeface="Bookman Old Style"/>
              </a:rPr>
              <a:t>,</a:t>
            </a:r>
            <a:endParaRPr sz="1100" dirty="0">
              <a:latin typeface="Libre Franklin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944963"/>
            <a:ext cx="2186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55" dirty="0">
                <a:latin typeface="Libre Franklin"/>
                <a:cs typeface="PMingLiU"/>
              </a:rPr>
              <a:t>vary</a:t>
            </a:r>
            <a:r>
              <a:rPr sz="1100" spc="5" dirty="0">
                <a:latin typeface="Libre Franklin"/>
                <a:cs typeface="PMingLiU"/>
              </a:rPr>
              <a:t> </a:t>
            </a:r>
            <a:r>
              <a:rPr sz="1100" i="1" spc="15" dirty="0">
                <a:latin typeface="Libre Franklin"/>
                <a:cs typeface="Palatino Linotype"/>
              </a:rPr>
              <a:t>threshold</a:t>
            </a:r>
            <a:r>
              <a:rPr sz="1100" spc="15" dirty="0">
                <a:latin typeface="Libre Franklin"/>
                <a:cs typeface="PMingLiU"/>
              </a:rPr>
              <a:t>.</a:t>
            </a:r>
            <a:endParaRPr sz="1100">
              <a:latin typeface="Libre Franklin"/>
              <a:cs typeface="PMingLiU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009650" y="1730375"/>
          <a:ext cx="190500" cy="203200"/>
        </p:xfrm>
        <a:graphic>
          <a:graphicData uri="http://schemas.openxmlformats.org/presentationml/2006/ole">
            <p:oleObj spid="_x0000_s20492" name="Equation" r:id="rId3" imgW="186744" imgH="206062" progId="Equation.KSEE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58507" y="2651243"/>
          <a:ext cx="190500" cy="203200"/>
        </p:xfrm>
        <a:graphic>
          <a:graphicData uri="http://schemas.openxmlformats.org/presentationml/2006/ole">
            <p:oleObj spid="_x0000_s20493" name="Equation" r:id="rId4" imgW="186744" imgH="206062" progId="Equation.KSEE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82079696"/>
      </p:ext>
    </p:extLst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0050" y="211138"/>
            <a:ext cx="421005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Classification metrics quiz. FP &amp; FN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601663" y="663575"/>
            <a:ext cx="4008437" cy="2600325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False positive also named as …</a:t>
            </a:r>
          </a:p>
          <a:p>
            <a:endParaRPr lang="en-US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Libre Franklin"/>
              </a:rPr>
              <a:t>type</a:t>
            </a:r>
            <a:r>
              <a:rPr lang="uk-UA" dirty="0">
                <a:latin typeface="Libre Franklin"/>
              </a:rPr>
              <a:t> I </a:t>
            </a:r>
            <a:r>
              <a:rPr lang="uk-UA" dirty="0" err="1">
                <a:latin typeface="Libre Franklin"/>
              </a:rPr>
              <a:t>errors</a:t>
            </a:r>
            <a:endParaRPr lang="uk-UA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Libre Franklin"/>
              </a:rPr>
              <a:t>α</a:t>
            </a:r>
            <a:r>
              <a:rPr lang="el-GR" dirty="0">
                <a:latin typeface="Libre Franklin"/>
              </a:rPr>
              <a:t> errors</a:t>
            </a:r>
            <a:endParaRPr lang="en-US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Libre Franklin"/>
              </a:rPr>
              <a:t>type</a:t>
            </a:r>
            <a:r>
              <a:rPr lang="uk-UA" dirty="0">
                <a:latin typeface="Libre Franklin"/>
              </a:rPr>
              <a:t> II </a:t>
            </a:r>
            <a:r>
              <a:rPr lang="uk-UA" dirty="0" err="1">
                <a:latin typeface="Libre Franklin"/>
              </a:rPr>
              <a:t>errors</a:t>
            </a:r>
            <a:endParaRPr lang="uk-UA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Libre Franklin"/>
              </a:rPr>
              <a:t>β</a:t>
            </a:r>
            <a:r>
              <a:rPr lang="el-GR" dirty="0">
                <a:latin typeface="Libre Franklin"/>
              </a:rPr>
              <a:t> errors</a:t>
            </a:r>
            <a:endParaRPr lang="en-US" dirty="0">
              <a:latin typeface="Libre Franklin"/>
            </a:endParaRPr>
          </a:p>
          <a:p>
            <a:endParaRPr lang="en-US" dirty="0">
              <a:latin typeface="Libre Franklin"/>
            </a:endParaRPr>
          </a:p>
          <a:p>
            <a:endParaRPr lang="en-US" dirty="0">
              <a:latin typeface="Libre Franklin"/>
            </a:endParaRPr>
          </a:p>
          <a:p>
            <a:r>
              <a:rPr lang="en-US" dirty="0">
                <a:latin typeface="Libre Franklin"/>
              </a:rPr>
              <a:t>False negative also named as …</a:t>
            </a:r>
          </a:p>
          <a:p>
            <a:endParaRPr lang="en-US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Libre Franklin"/>
              </a:rPr>
              <a:t>type</a:t>
            </a:r>
            <a:r>
              <a:rPr lang="uk-UA" dirty="0">
                <a:latin typeface="Libre Franklin"/>
              </a:rPr>
              <a:t> I </a:t>
            </a:r>
            <a:r>
              <a:rPr lang="uk-UA" dirty="0" err="1">
                <a:latin typeface="Libre Franklin"/>
              </a:rPr>
              <a:t>errors</a:t>
            </a:r>
            <a:endParaRPr lang="uk-UA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Libre Franklin"/>
              </a:rPr>
              <a:t>α</a:t>
            </a:r>
            <a:r>
              <a:rPr lang="el-GR" dirty="0">
                <a:latin typeface="Libre Franklin"/>
              </a:rPr>
              <a:t> errors</a:t>
            </a:r>
            <a:endParaRPr lang="en-US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Libre Franklin"/>
              </a:rPr>
              <a:t>type</a:t>
            </a:r>
            <a:r>
              <a:rPr lang="uk-UA" dirty="0">
                <a:latin typeface="Libre Franklin"/>
              </a:rPr>
              <a:t> II </a:t>
            </a:r>
            <a:r>
              <a:rPr lang="uk-UA" dirty="0" err="1">
                <a:latin typeface="Libre Franklin"/>
              </a:rPr>
              <a:t>errors</a:t>
            </a:r>
            <a:endParaRPr lang="uk-UA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Libre Franklin"/>
              </a:rPr>
              <a:t>β</a:t>
            </a:r>
            <a:r>
              <a:rPr lang="el-GR" dirty="0">
                <a:latin typeface="Libre Franklin"/>
              </a:rPr>
              <a:t> errors</a:t>
            </a:r>
            <a:endParaRPr lang="en-US" dirty="0">
              <a:latin typeface="Libre Franklin"/>
            </a:endParaRPr>
          </a:p>
          <a:p>
            <a:endParaRPr lang="en-US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4584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130175"/>
            <a:ext cx="4286250" cy="553998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Classification metrics quiz. Accuracy advantages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400050" y="739775"/>
            <a:ext cx="3276600" cy="1508125"/>
          </a:xfrm>
        </p:spPr>
        <p:txBody>
          <a:bodyPr/>
          <a:lstStyle/>
          <a:p>
            <a:r>
              <a:rPr lang="en-US" sz="1400" dirty="0">
                <a:latin typeface="Libre Franklin"/>
              </a:rPr>
              <a:t>Advantages of “accuracy” metric:</a:t>
            </a:r>
          </a:p>
          <a:p>
            <a:endParaRPr lang="en-US" sz="1400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Libre Franklin"/>
              </a:rPr>
              <a:t>Useless on unbalanced sets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Libre Franklin"/>
              </a:rPr>
              <a:t>Useful on unbalanced sets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Libre Franklin"/>
              </a:rPr>
              <a:t>Easy to interpret</a:t>
            </a:r>
            <a:endParaRPr lang="ru-RU" sz="1400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Libre Franklin"/>
              </a:rPr>
              <a:t>Simple calculation principle</a:t>
            </a:r>
          </a:p>
          <a:p>
            <a:pPr marL="228600" indent="-228600">
              <a:buFont typeface="+mj-lt"/>
              <a:buAutoNum type="alphaUcPeriod"/>
            </a:pPr>
            <a:endParaRPr lang="en-US" sz="14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12716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84934" y="211138"/>
            <a:ext cx="4325165" cy="553998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Classification metrics quiz. Accuracy disadvantages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968375"/>
            <a:ext cx="3759200" cy="1292225"/>
          </a:xfrm>
        </p:spPr>
        <p:txBody>
          <a:bodyPr/>
          <a:lstStyle/>
          <a:p>
            <a:r>
              <a:rPr lang="en-US" sz="1400" dirty="0">
                <a:latin typeface="Libre Franklin"/>
              </a:rPr>
              <a:t>Disadvantages of “accuracy” metric:</a:t>
            </a:r>
          </a:p>
          <a:p>
            <a:endParaRPr lang="en-US" sz="1400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Libre Franklin"/>
              </a:rPr>
              <a:t>Useless on unbalanced sets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Libre Franklin"/>
              </a:rPr>
              <a:t>Hard to interpret</a:t>
            </a:r>
            <a:endParaRPr lang="ru-RU" sz="1400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Libre Franklin"/>
              </a:rPr>
              <a:t>Complex calculation principle</a:t>
            </a:r>
            <a:endParaRPr lang="ru-RU" sz="1400" dirty="0">
              <a:latin typeface="Libre Franklin"/>
            </a:endParaRPr>
          </a:p>
          <a:p>
            <a:endParaRPr lang="en-US" sz="14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310402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72460" y="211138"/>
            <a:ext cx="423764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Classification metrics quiz. Python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739775"/>
            <a:ext cx="3684588" cy="1184275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Which function can we use to get precision, recall, f1-score and accuracy metrics?</a:t>
            </a:r>
          </a:p>
          <a:p>
            <a:endParaRPr lang="en-US" dirty="0">
              <a:latin typeface="Libre Franklin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Libre Franklin"/>
              </a:rPr>
              <a:t>sklearn.metrics.describe</a:t>
            </a:r>
            <a:r>
              <a:rPr lang="en-US" dirty="0">
                <a:latin typeface="Libre Franklin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Libre Franklin"/>
              </a:rPr>
              <a:t>sklearn.metrics.classification_report</a:t>
            </a:r>
            <a:r>
              <a:rPr lang="en-US" dirty="0">
                <a:latin typeface="Libre Franklin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Libre Franklin"/>
              </a:rPr>
              <a:t>sklearn.metrics.metrics</a:t>
            </a:r>
            <a:r>
              <a:rPr lang="en-US" dirty="0">
                <a:latin typeface="Libre Franklin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Libre Franklin"/>
              </a:rPr>
              <a:t>sklearn.metrics.results</a:t>
            </a:r>
            <a:r>
              <a:rPr lang="en-US" dirty="0">
                <a:latin typeface="Libre Franklin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28332931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130175"/>
            <a:ext cx="436245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Classification report</a:t>
            </a:r>
          </a:p>
        </p:txBody>
      </p:sp>
      <p:pic>
        <p:nvPicPr>
          <p:cNvPr id="1026" name="Picture 2" descr="Machine generated alternative text:&#10;e.ø &#10;l.ø &#10;accuracy &#10;macro avg &#10;weighted avg &#10;precision &#10;0.57 &#10;e. 72 &#10;e. 95 &#10;0.70 &#10;e. 71 &#10;e. 76 &#10;e. 71 &#10;e. 81 &#10;e. 71 &#10;recall &#10;fl &#10;- score &#10;0.96 &#10;0.55 &#10;0.76 &#10;0.71 &#10;support &#10;24 &#10;62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9" y="511175"/>
            <a:ext cx="3279321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2921" y="1882775"/>
                <a:ext cx="2611421" cy="320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latin typeface="Georgia" panose="02040502050405020303" pitchFamily="18" charset="0"/>
                  </a:rPr>
                  <a:t>Macro </a:t>
                </a:r>
                <a:r>
                  <a:rPr lang="en-US" sz="1200" dirty="0" err="1">
                    <a:latin typeface="Georgia" panose="02040502050405020303" pitchFamily="18" charset="0"/>
                  </a:rPr>
                  <a:t>avg</a:t>
                </a:r>
                <a:r>
                  <a:rPr lang="en-US" sz="1200" dirty="0">
                    <a:latin typeface="Georgia" panose="02040502050405020303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metric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metric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,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1" y="1882775"/>
                <a:ext cx="2611421" cy="320985"/>
              </a:xfrm>
              <a:prstGeom prst="rect">
                <a:avLst/>
              </a:prstGeom>
              <a:blipFill>
                <a:blip r:embed="rId3" cstate="print"/>
                <a:stretch>
                  <a:fillRect l="-3497" t="-1887" r="-3263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2921" y="2207459"/>
                <a:ext cx="3688189" cy="1070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Weighted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𝑚𝑒𝑡𝑟𝑖𝑐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𝑚𝑒𝑡𝑟𝑖𝑐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,</a:t>
                </a: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where n – number of classes,</a:t>
                </a: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200" b="0" i="1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 - </a:t>
                </a:r>
                <a:r>
                  <a:rPr lang="en-US" sz="1200" dirty="0" err="1">
                    <a:latin typeface="Georgia" panose="02040502050405020303" pitchFamily="18" charset="0"/>
                  </a:rPr>
                  <a:t>num</a:t>
                </a:r>
                <a:r>
                  <a:rPr lang="en-US" sz="1200" dirty="0">
                    <a:latin typeface="Georgia" panose="02040502050405020303" pitchFamily="18" charset="0"/>
                  </a:rPr>
                  <a:t> of </a:t>
                </a:r>
                <a:r>
                  <a:rPr lang="en-US" sz="1200" dirty="0" err="1">
                    <a:latin typeface="Georgia" panose="02040502050405020303" pitchFamily="18" charset="0"/>
                  </a:rPr>
                  <a:t>i</a:t>
                </a:r>
                <a:r>
                  <a:rPr lang="en-US" sz="1200" dirty="0">
                    <a:latin typeface="Georgia" panose="02040502050405020303" pitchFamily="18" charset="0"/>
                  </a:rPr>
                  <a:t>-class examples (“support” column value)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1" y="2207459"/>
                <a:ext cx="3688189" cy="1070165"/>
              </a:xfrm>
              <a:prstGeom prst="rect">
                <a:avLst/>
              </a:prstGeom>
              <a:blipFill>
                <a:blip r:embed="rId4" cstate="print"/>
                <a:stretch>
                  <a:fillRect l="-2479" t="-5114" r="-1653" b="-19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439077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72606" y="211138"/>
            <a:ext cx="4237493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Classification metrics quiz. Interpretation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815975"/>
            <a:ext cx="3683000" cy="508000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latin typeface="Libre Franklin"/>
              </a:rPr>
              <a:t>Interpret precision metric and write it formula</a:t>
            </a:r>
          </a:p>
          <a:p>
            <a:pPr marL="228600" indent="-228600">
              <a:buFontTx/>
              <a:buAutoNum type="arabicPeriod"/>
            </a:pPr>
            <a:r>
              <a:rPr lang="en-US" dirty="0">
                <a:latin typeface="Libre Franklin"/>
              </a:rPr>
              <a:t>Interpret recall metric and write it formula</a:t>
            </a:r>
          </a:p>
          <a:p>
            <a:endParaRPr lang="en-US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47707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 idx="4294967295"/>
          </p:nvPr>
        </p:nvSpPr>
        <p:spPr>
          <a:xfrm>
            <a:off x="323850" y="130175"/>
            <a:ext cx="39195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 dirty="0">
              <a:latin typeface="Libre Franklin"/>
            </a:endParaRPr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4294967295"/>
          </p:nvPr>
        </p:nvSpPr>
        <p:spPr>
          <a:xfrm>
            <a:off x="323850" y="722312"/>
            <a:ext cx="3919537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lnSpc>
                <a:spcPct val="90000"/>
              </a:lnSpc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is similar to linear regression, except that it is used with a categorical response</a:t>
            </a:r>
            <a:endParaRPr dirty="0">
              <a:latin typeface="Libre Franklin"/>
            </a:endParaRPr>
          </a:p>
          <a:p>
            <a:pPr marL="137699" indent="-137699" algn="l" rtl="0">
              <a:lnSpc>
                <a:spcPct val="90000"/>
              </a:lnSpc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can be used for explanatory tasks (=profiling) or predictive tasks (=classification)</a:t>
            </a:r>
            <a:endParaRPr dirty="0">
              <a:latin typeface="Libre Franklin"/>
            </a:endParaRPr>
          </a:p>
          <a:p>
            <a:pPr marL="137699" indent="-137699" algn="l" rtl="0">
              <a:lnSpc>
                <a:spcPct val="90000"/>
              </a:lnSpc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predictors are related to the response Y via a nonlinear function called the </a:t>
            </a:r>
            <a:r>
              <a:rPr lang="en-US" sz="1300" i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 dirty="0">
              <a:latin typeface="Libre Franklin"/>
            </a:endParaRPr>
          </a:p>
          <a:p>
            <a:pPr marL="137699" indent="-137699" algn="l" rtl="0">
              <a:lnSpc>
                <a:spcPct val="90000"/>
              </a:lnSpc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reducing predictors can be done via variable selection</a:t>
            </a:r>
            <a:endParaRPr dirty="0">
              <a:latin typeface="Libre Franklin"/>
            </a:endParaRPr>
          </a:p>
          <a:p>
            <a:pPr marL="137699" indent="-137699" algn="l" rtl="0">
              <a:lnSpc>
                <a:spcPct val="90000"/>
              </a:lnSpc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can be generalized to more than two classes</a:t>
            </a:r>
            <a:endParaRPr dirty="0">
              <a:latin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 idx="4294967295"/>
          </p:nvPr>
        </p:nvSpPr>
        <p:spPr>
          <a:xfrm>
            <a:off x="0" y="1273175"/>
            <a:ext cx="4149725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ctr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 idx="4294967295"/>
          </p:nvPr>
        </p:nvSpPr>
        <p:spPr>
          <a:xfrm>
            <a:off x="171450" y="206375"/>
            <a:ext cx="4038600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 Loan </a:t>
            </a:r>
            <a:r>
              <a:rPr lang="en-US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Offer</a:t>
            </a:r>
            <a:r>
              <a:rPr lang="ru-RU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lang="en-US" sz="1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UniversalBank.csv)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4294967295"/>
          </p:nvPr>
        </p:nvSpPr>
        <p:spPr>
          <a:xfrm>
            <a:off x="323850" y="892175"/>
            <a:ext cx="4149725" cy="197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algn="l" rtl="0">
              <a:buClr>
                <a:schemeClr val="accent1"/>
              </a:buClr>
              <a:buSzPts val="2210"/>
            </a:pPr>
            <a:r>
              <a:rPr lang="en-US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 variable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accept bank loan (0/1)</a:t>
            </a:r>
            <a:endParaRPr dirty="0"/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Predictors: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Demographic info, and info about their bank relationship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171450" y="53975"/>
            <a:ext cx="3917950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Predictor Model</a:t>
            </a:r>
            <a:endParaRPr dirty="0"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192088" y="808038"/>
            <a:ext cx="4418012" cy="223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Modeling loan acceptance on income (</a:t>
            </a:r>
            <a:r>
              <a:rPr lang="en-US" sz="13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Fitted coefficients (more later): b</a:t>
            </a:r>
            <a:r>
              <a:rPr lang="en-US" sz="1300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-6.3525, b</a:t>
            </a:r>
            <a:r>
              <a:rPr lang="en-US" sz="1300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-0.0392 </a:t>
            </a:r>
            <a:endParaRPr dirty="0"/>
          </a:p>
          <a:p>
            <a:pPr marL="137699" indent="-66928" algn="l" rtl="0">
              <a:spcBef>
                <a:spcPts val="290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2" name="Google Shape;172;p22" descr="equation relating probability of outcome loan as function of predictor Incom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45757" y="1150379"/>
            <a:ext cx="3985816" cy="50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 descr="fitted model for Probability of loan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482620" y="2576336"/>
            <a:ext cx="3781722" cy="36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3919538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Seeing the Relationship</a:t>
            </a:r>
            <a:endParaRPr dirty="0"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61017" y="672684"/>
            <a:ext cx="3781722" cy="362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 descr="Plot of personal loan as function of income, and fitted logistic curve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806768" y="1182928"/>
            <a:ext cx="2842895" cy="191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 idx="4294967295"/>
          </p:nvPr>
        </p:nvSpPr>
        <p:spPr>
          <a:xfrm>
            <a:off x="171450" y="53975"/>
            <a:ext cx="3917950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Last step - classify</a:t>
            </a:r>
            <a:endParaRPr dirty="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4294967295"/>
          </p:nvPr>
        </p:nvSpPr>
        <p:spPr>
          <a:xfrm>
            <a:off x="323850" y="663575"/>
            <a:ext cx="4071937" cy="230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produces an estimated probability of being a “1”</a:t>
            </a:r>
            <a:endParaRPr dirty="0"/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a classification by establishing cutoff level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estimated prob. &gt; cutoff, classify as “1”</a:t>
            </a:r>
            <a:endParaRPr dirty="0"/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66928" algn="l" rtl="0">
              <a:spcBef>
                <a:spcPts val="290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 idx="4294967295"/>
          </p:nvPr>
        </p:nvSpPr>
        <p:spPr>
          <a:xfrm>
            <a:off x="247650" y="53975"/>
            <a:ext cx="39179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Ways to Determine Cutoff</a:t>
            </a:r>
            <a:endParaRPr dirty="0"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4294967295"/>
          </p:nvPr>
        </p:nvSpPr>
        <p:spPr>
          <a:xfrm>
            <a:off x="400050" y="739775"/>
            <a:ext cx="3919537" cy="230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0.50 is popular initial choice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Additional considerations (see Chapter 5)</a:t>
            </a:r>
            <a:endParaRPr dirty="0"/>
          </a:p>
          <a:p>
            <a:pPr marL="374670" lvl="1" indent="-144104" algn="l" rtl="0">
              <a:spcBef>
                <a:spcPts val="151"/>
              </a:spcBef>
              <a:buClr>
                <a:schemeClr val="accent1">
                  <a:lumMod val="75000"/>
                </a:schemeClr>
              </a:buClr>
              <a:buSzPts val="1870"/>
              <a:buFont typeface="Arial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classification accuracy</a:t>
            </a:r>
            <a:endParaRPr dirty="0"/>
          </a:p>
          <a:p>
            <a:pPr marL="374670" lvl="1" indent="-144104" algn="l" rtl="0">
              <a:spcBef>
                <a:spcPts val="151"/>
              </a:spcBef>
              <a:buClr>
                <a:schemeClr val="accent1">
                  <a:lumMod val="75000"/>
                </a:schemeClr>
              </a:buClr>
              <a:buSzPts val="1870"/>
              <a:buFont typeface="Arial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sensitivity (subject to min. level of specificity)</a:t>
            </a:r>
            <a:endParaRPr dirty="0"/>
          </a:p>
          <a:p>
            <a:pPr marL="374670" lvl="1" indent="-144104" algn="l" rtl="0">
              <a:spcBef>
                <a:spcPts val="151"/>
              </a:spcBef>
              <a:buClr>
                <a:schemeClr val="accent1">
                  <a:lumMod val="75000"/>
                </a:schemeClr>
              </a:buClr>
              <a:buSzPts val="1870"/>
              <a:buFont typeface="Arial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false positives (subject to max. false negative rate)</a:t>
            </a:r>
            <a:endParaRPr dirty="0"/>
          </a:p>
          <a:p>
            <a:pPr marL="374670" lvl="1" indent="-144104" algn="l" rtl="0">
              <a:spcBef>
                <a:spcPts val="151"/>
              </a:spcBef>
              <a:buClr>
                <a:schemeClr val="accent1">
                  <a:lumMod val="75000"/>
                </a:schemeClr>
              </a:buClr>
              <a:buSzPts val="1870"/>
              <a:buFont typeface="Arial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expected cost of misclassification (need to specify costs)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66928" algn="l" rtl="0">
              <a:spcBef>
                <a:spcPts val="290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3917950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Example, cont.</a:t>
            </a: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4294967295"/>
          </p:nvPr>
        </p:nvSpPr>
        <p:spPr>
          <a:xfrm>
            <a:off x="247650" y="815975"/>
            <a:ext cx="391795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Estimates of </a:t>
            </a:r>
            <a:r>
              <a:rPr lang="en-US" sz="1300" i="1" dirty="0" err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’s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derived through an iterative process called </a:t>
            </a:r>
            <a:r>
              <a:rPr lang="en-US" sz="13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maximum likelihood estimation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Let’s include all 12 predictors in the model now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rtl="0">
              <a:spcBef>
                <a:spcPts val="252"/>
              </a:spcBef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1087790" y="175788"/>
            <a:ext cx="2305050" cy="32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algn="ctr">
              <a:buClr>
                <a:schemeClr val="dk1"/>
              </a:buClr>
              <a:buSzPts val="3600"/>
            </a:pPr>
            <a:endParaRPr dirty="0"/>
          </a:p>
        </p:txBody>
      </p:sp>
      <p:sp>
        <p:nvSpPr>
          <p:cNvPr id="208" name="Google Shape;208;p27"/>
          <p:cNvSpPr txBox="1"/>
          <p:nvPr/>
        </p:nvSpPr>
        <p:spPr>
          <a:xfrm>
            <a:off x="160715" y="764060"/>
            <a:ext cx="4417408" cy="23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pd.read_csv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('UniversalBank.csv')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bank_df.drop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(columns=['ID', 'ZIP Code'],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inplace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=True)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bank_df.columns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c.replace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(' ', '_') for c in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bank_df.columns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b="1" dirty="0">
                <a:latin typeface="Courier New"/>
                <a:ea typeface="Courier New"/>
                <a:cs typeface="Courier New"/>
                <a:sym typeface="Courier New"/>
              </a:rPr>
              <a:t># Treat education as categorical, convert to dummy variables</a:t>
            </a: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['Education']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['Education'].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astype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('category')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new_categories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= {1: 'Undergrad', 2: 'Graduate', 3: 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  'Advanced/Professional'}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bank_df.Education.cat.rename_categories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new_categories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inplace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=True)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pd.get_dummies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prefix_sep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='_',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drop_first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=True)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Personal_Loan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bank_df.drop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(columns=['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Personal_Loan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'])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201;p26"/>
          <p:cNvSpPr txBox="1">
            <a:spLocks/>
          </p:cNvSpPr>
          <p:nvPr/>
        </p:nvSpPr>
        <p:spPr>
          <a:xfrm>
            <a:off x="247650" y="53975"/>
            <a:ext cx="3918585" cy="4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>
              <a:buClr>
                <a:schemeClr val="dk2"/>
              </a:buClr>
              <a:buSzPts val="4000"/>
            </a:pPr>
            <a:r>
              <a:rPr lang="en-US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Prep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</a:t>
            </a:r>
            <a:endParaRPr dirty="0"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4294967295"/>
          </p:nvPr>
        </p:nvSpPr>
        <p:spPr>
          <a:xfrm>
            <a:off x="247650" y="739775"/>
            <a:ext cx="3919537" cy="230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Extends idea of linear regression to situation where outcome variable is categorical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Widely used, particularly where a structured model is useful to explain (=</a:t>
            </a:r>
            <a:r>
              <a:rPr lang="en-US" sz="13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profiling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or to predict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focus on binary classification</a:t>
            </a:r>
            <a:endParaRPr dirty="0"/>
          </a:p>
          <a:p>
            <a:pPr marL="276199" lvl="1" indent="-115282" algn="l" rtl="0">
              <a:spcBef>
                <a:spcPts val="151"/>
              </a:spcBef>
              <a:buClr>
                <a:schemeClr val="accent2"/>
              </a:buClr>
              <a:buSzPts val="2040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i.e.  </a:t>
            </a:r>
            <a:r>
              <a:rPr lang="en-US" sz="12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=0 or </a:t>
            </a:r>
            <a:r>
              <a:rPr lang="en-US" sz="12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=1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66928" algn="l" rtl="0">
              <a:spcBef>
                <a:spcPts val="290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/>
        </p:nvSpPr>
        <p:spPr>
          <a:xfrm>
            <a:off x="1087790" y="175788"/>
            <a:ext cx="2305050" cy="32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algn="ctr">
              <a:buClr>
                <a:schemeClr val="dk1"/>
              </a:buClr>
              <a:buSzPts val="3600"/>
            </a:pPr>
            <a:endParaRPr dirty="0"/>
          </a:p>
        </p:txBody>
      </p:sp>
      <p:sp>
        <p:nvSpPr>
          <p:cNvPr id="214" name="Google Shape;214;p28"/>
          <p:cNvSpPr txBox="1"/>
          <p:nvPr/>
        </p:nvSpPr>
        <p:spPr>
          <a:xfrm>
            <a:off x="160715" y="764060"/>
            <a:ext cx="4417408" cy="23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# partition data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train_X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valid_X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train_y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valid_y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(X, y, 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=0.4,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b="1" dirty="0">
                <a:latin typeface="Courier New"/>
                <a:ea typeface="Courier New"/>
                <a:cs typeface="Courier New"/>
                <a:sym typeface="Courier New"/>
              </a:rPr>
              <a:t># fit a logistic regression (set penalty=l2 and C=1e42 to avoid </a:t>
            </a: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b="1" dirty="0">
                <a:latin typeface="Courier New"/>
                <a:ea typeface="Courier New"/>
                <a:cs typeface="Courier New"/>
                <a:sym typeface="Courier New"/>
              </a:rPr>
              <a:t># regularization)</a:t>
            </a: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logit_reg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LogisticRegression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(penalty="l2", C=1e42, 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  solver='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liblinear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logit_reg.fit(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train_X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train_y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print('intercept ',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logit_reg.intercept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_[0])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pd.DataFrame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({'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coeff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logit_reg.coef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_[0]}, 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  index=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X.columns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).transpose())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print('AIC',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AIC_score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valid_y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logit_reg.predict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valid_X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train_X.columns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) + 1))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201;p26"/>
          <p:cNvSpPr txBox="1">
            <a:spLocks/>
          </p:cNvSpPr>
          <p:nvPr/>
        </p:nvSpPr>
        <p:spPr>
          <a:xfrm>
            <a:off x="171450" y="53975"/>
            <a:ext cx="3918585" cy="4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>
              <a:buClr>
                <a:schemeClr val="dk2"/>
              </a:buClr>
              <a:buSzPts val="4000"/>
            </a:pPr>
            <a:endParaRPr lang="ru-RU" sz="2000" kern="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buClr>
                <a:schemeClr val="dk2"/>
              </a:buClr>
              <a:buSzPts val="4000"/>
            </a:pPr>
            <a:endParaRPr lang="ru-RU" sz="2000" kern="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buClr>
                <a:schemeClr val="dk2"/>
              </a:buClr>
              <a:buSzPts val="4000"/>
            </a:pPr>
            <a:r>
              <a:rPr lang="en-US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Fitting Model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461010" y="307623"/>
            <a:ext cx="3495993" cy="35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endParaRPr dirty="0"/>
          </a:p>
        </p:txBody>
      </p:sp>
      <p:sp>
        <p:nvSpPr>
          <p:cNvPr id="220" name="Google Shape;220;p29"/>
          <p:cNvSpPr txBox="1"/>
          <p:nvPr/>
        </p:nvSpPr>
        <p:spPr>
          <a:xfrm>
            <a:off x="1920875" y="2845506"/>
            <a:ext cx="1920875" cy="18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dirty="0"/>
          </a:p>
        </p:txBody>
      </p:sp>
      <p:sp>
        <p:nvSpPr>
          <p:cNvPr id="221" name="Google Shape;221;p29"/>
          <p:cNvSpPr txBox="1"/>
          <p:nvPr/>
        </p:nvSpPr>
        <p:spPr>
          <a:xfrm>
            <a:off x="112253" y="752832"/>
            <a:ext cx="4394871" cy="18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intercept -12.61895521314035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    Age     Experience Income   Family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CCAvg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Mortgage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coeff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-0.032549 0.03416  0.058824 0.614095 0.240534 0.001012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Securities_Account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CD_Account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Online 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CreditCard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coeff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-1.026191        3.647933 -0.677862   -0.95598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Education_Graduate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Education_Advanced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/Professional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coeff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 4.192204            4.341697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AIC -709.1524769205962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201;p26"/>
          <p:cNvSpPr txBox="1">
            <a:spLocks/>
          </p:cNvSpPr>
          <p:nvPr/>
        </p:nvSpPr>
        <p:spPr>
          <a:xfrm>
            <a:off x="171450" y="53975"/>
            <a:ext cx="3918585" cy="4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>
              <a:buClr>
                <a:schemeClr val="dk2"/>
              </a:buClr>
              <a:buSzPts val="4000"/>
            </a:pPr>
            <a:endParaRPr lang="ru-RU" sz="2000" kern="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buClr>
                <a:schemeClr val="dk2"/>
              </a:buClr>
              <a:buSzPts val="4000"/>
            </a:pPr>
            <a:endParaRPr lang="ru-RU" sz="2000" kern="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buClr>
                <a:schemeClr val="dk2"/>
              </a:buClr>
              <a:buSzPts val="4000"/>
            </a:pPr>
            <a:r>
              <a:rPr lang="en-US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Results</a:t>
            </a:r>
            <a:r>
              <a:rPr lang="ru-RU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</a:t>
            </a:r>
            <a:r>
              <a:rPr lang="en-US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coefficients for </a:t>
            </a:r>
            <a:r>
              <a:rPr lang="en-US" sz="2000" kern="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ru-RU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 idx="4294967295"/>
          </p:nvPr>
        </p:nvSpPr>
        <p:spPr>
          <a:xfrm>
            <a:off x="0" y="53975"/>
            <a:ext cx="4267200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 from </a:t>
            </a:r>
            <a:r>
              <a:rPr lang="en-US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en-US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probabilities</a:t>
            </a:r>
          </a:p>
        </p:txBody>
      </p:sp>
      <p:pic>
        <p:nvPicPr>
          <p:cNvPr id="228" name="Google Shape;228;p30" descr="P = odds/(1+odds)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466851" y="587376"/>
            <a:ext cx="1337310" cy="5839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3;p31"/>
          <p:cNvSpPr txBox="1"/>
          <p:nvPr/>
        </p:nvSpPr>
        <p:spPr>
          <a:xfrm>
            <a:off x="247650" y="1273175"/>
            <a:ext cx="4033838" cy="202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logit_reg_pred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logit_reg.predict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valid_X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logit_reg_proba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logit_reg.predict_proba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valid_X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logit_result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pd.DataFrame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({'actual':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valid_y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'p(0)': [p[0] for p in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logit_reg_proba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'p(1)': [p[1] for p in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logit_reg_proba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'predicted':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logit_reg_pred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display four different cases</a:t>
            </a:r>
            <a:endParaRPr sz="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interestingCases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[2764, 932, 2721, 702]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print(logit_result.loc[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interestingCases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actual   p(0)    p(1)    predicted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2764     0     0.976   0.024    0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932      0     0.335   0.665    1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2721     1     0.032   0.968    1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702      1     0.986   0.014    </a:t>
            </a:r>
            <a:r>
              <a:rPr lang="en-US" sz="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Interpreting Odds, Probability</a:t>
            </a:r>
            <a:endParaRPr dirty="0"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4294967295"/>
          </p:nvPr>
        </p:nvSpPr>
        <p:spPr>
          <a:xfrm>
            <a:off x="323850" y="663575"/>
            <a:ext cx="3919537" cy="230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algn="l" rtl="0"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predictive classification, we typically use probability with a cutoff value</a:t>
            </a:r>
            <a:endParaRPr dirty="0"/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explanatory purposes, odds have a useful interpretation:</a:t>
            </a:r>
            <a:endParaRPr dirty="0"/>
          </a:p>
          <a:p>
            <a:pPr marL="288207" lvl="1" indent="-115283" algn="l" rtl="0">
              <a:spcBef>
                <a:spcPts val="151"/>
              </a:spcBef>
              <a:buClr>
                <a:schemeClr val="accent1">
                  <a:lumMod val="75000"/>
                </a:schemeClr>
              </a:buClr>
              <a:buSzPts val="2040"/>
              <a:buFont typeface="Arial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increase x</a:t>
            </a:r>
            <a:r>
              <a:rPr lang="en-US" sz="1200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by one unit, holding x</a:t>
            </a:r>
            <a:r>
              <a:rPr lang="en-US" sz="1200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lang="en-US" sz="1200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…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200" baseline="-250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constant, then</a:t>
            </a:r>
            <a:endParaRPr dirty="0"/>
          </a:p>
          <a:p>
            <a:pPr marL="288207" lvl="1" indent="-115283" algn="l" rtl="0">
              <a:spcBef>
                <a:spcPts val="151"/>
              </a:spcBef>
              <a:buClr>
                <a:schemeClr val="accent1">
                  <a:lumMod val="75000"/>
                </a:schemeClr>
              </a:buClr>
              <a:buSzPts val="2040"/>
              <a:buFont typeface="Arial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lang="en-US" sz="1200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the factor by which the odds of belonging to class 1 increase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 idx="4294967295"/>
          </p:nvPr>
        </p:nvSpPr>
        <p:spPr>
          <a:xfrm>
            <a:off x="95250" y="130175"/>
            <a:ext cx="4267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32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Loan Example: </a:t>
            </a:r>
            <a:r>
              <a:rPr lang="en-US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Evaluating </a:t>
            </a: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 Performance</a:t>
            </a:r>
            <a:endParaRPr sz="2000" dirty="0"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4294967295"/>
          </p:nvPr>
        </p:nvSpPr>
        <p:spPr>
          <a:xfrm>
            <a:off x="323850" y="968375"/>
            <a:ext cx="3919537" cy="230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algn="l" rtl="0"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Performance measures: Confusion matrix and % of misclassifications</a:t>
            </a:r>
            <a:endParaRPr dirty="0"/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useful in this example:  </a:t>
            </a:r>
            <a:r>
              <a:rPr lang="en-US" sz="1300" b="1" dirty="0">
                <a:solidFill>
                  <a:schemeClr val="dk1"/>
                </a:solidFill>
              </a:rPr>
              <a:t>gains (</a:t>
            </a:r>
            <a:r>
              <a:rPr lang="en-US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lift)  </a:t>
            </a:r>
            <a:r>
              <a:rPr lang="en-US" sz="1300" dirty="0">
                <a:solidFill>
                  <a:schemeClr val="dk1"/>
                </a:solidFill>
              </a:rPr>
              <a:t>(terms sometimes used interchangeably)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/>
        </p:nvSpPr>
        <p:spPr>
          <a:xfrm>
            <a:off x="1285360" y="129210"/>
            <a:ext cx="2160909" cy="34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218897" y="433049"/>
            <a:ext cx="4086170" cy="75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logit_result.sort_values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(by=['p(1)'], ascending=False)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fig, axes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nrows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=1,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ncols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=2,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=(10, 4))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b="1" dirty="0" err="1">
                <a:latin typeface="Courier New"/>
                <a:ea typeface="Courier New"/>
                <a:cs typeface="Courier New"/>
                <a:sym typeface="Courier New"/>
              </a:rPr>
              <a:t>gainsChart</a:t>
            </a:r>
            <a:r>
              <a:rPr lang="en-US" sz="8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b="1" dirty="0" err="1">
                <a:latin typeface="Courier New"/>
                <a:ea typeface="Courier New"/>
                <a:cs typeface="Courier New"/>
                <a:sym typeface="Courier New"/>
              </a:rPr>
              <a:t>df.actual</a:t>
            </a:r>
            <a:r>
              <a:rPr lang="en-US" sz="800" b="1" dirty="0">
                <a:latin typeface="Courier New"/>
                <a:ea typeface="Courier New"/>
                <a:cs typeface="Courier New"/>
                <a:sym typeface="Courier New"/>
              </a:rPr>
              <a:t>, ax=axes[0])</a:t>
            </a: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liftChart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['p(1)'], title=False, ax=axes[1])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5551203" y="2778503"/>
            <a:ext cx="3233120" cy="37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6" name="Google Shape;256;p34" descr="gains chart shows curve that shows yield of the model, compared to straight diagonal showing results of selecting randomly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25871" y="1434081"/>
            <a:ext cx="2122441" cy="15996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4"/>
          <p:cNvCxnSpPr/>
          <p:nvPr/>
        </p:nvCxnSpPr>
        <p:spPr>
          <a:xfrm flipH="1">
            <a:off x="2278896" y="1337104"/>
            <a:ext cx="471446" cy="2190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4"/>
          <p:cNvSpPr txBox="1"/>
          <p:nvPr/>
        </p:nvSpPr>
        <p:spPr>
          <a:xfrm>
            <a:off x="2762250" y="1120775"/>
            <a:ext cx="175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r>
              <a:rPr lang="en-US" sz="1400" spc="-80" dirty="0">
                <a:ea typeface="Libre Franklin"/>
                <a:cs typeface="Libre Franklin"/>
                <a:sym typeface="Libre Franklin"/>
              </a:rPr>
              <a:t># of 1’s yielded by model, moving thru records sorted by predicted prob. of being a 1</a:t>
            </a:r>
            <a:endParaRPr sz="1400" spc="-80" dirty="0"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59" name="Google Shape;259;p34"/>
          <p:cNvCxnSpPr/>
          <p:nvPr/>
        </p:nvCxnSpPr>
        <p:spPr>
          <a:xfrm flipH="1" flipV="1">
            <a:off x="2144134" y="1893244"/>
            <a:ext cx="694316" cy="6753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34"/>
          <p:cNvSpPr txBox="1"/>
          <p:nvPr/>
        </p:nvSpPr>
        <p:spPr>
          <a:xfrm>
            <a:off x="2762250" y="2492375"/>
            <a:ext cx="1752600" cy="74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r>
              <a:rPr lang="en-US" sz="1400" dirty="0">
                <a:ea typeface="Libre Franklin"/>
                <a:cs typeface="Libre Franklin"/>
                <a:sym typeface="Libre Franklin"/>
              </a:rPr>
              <a:t># of 1’s yielded by selecting randomly</a:t>
            </a:r>
            <a:endParaRPr sz="1400" dirty="0"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" name="Google Shape;240;p32"/>
          <p:cNvSpPr txBox="1">
            <a:spLocks/>
          </p:cNvSpPr>
          <p:nvPr/>
        </p:nvSpPr>
        <p:spPr>
          <a:xfrm>
            <a:off x="171450" y="53975"/>
            <a:ext cx="3918585" cy="35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lvl="0">
              <a:buClr>
                <a:schemeClr val="dk2"/>
              </a:buClr>
              <a:buSzPts val="4000"/>
            </a:pPr>
            <a:r>
              <a:rPr lang="en-US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Python’s Gains Chart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/>
        </p:nvSpPr>
        <p:spPr>
          <a:xfrm>
            <a:off x="1285360" y="129210"/>
            <a:ext cx="2160909" cy="34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218897" y="433049"/>
            <a:ext cx="4086170" cy="75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logit_result.sort_values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(by=['p(1)'], ascending=False)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fig, axes =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nrows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=1,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ncols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=2,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=(10, 4))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gainsChart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df.actual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 ax=axes[0])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b="1" dirty="0" err="1">
                <a:latin typeface="Courier New"/>
                <a:ea typeface="Courier New"/>
                <a:cs typeface="Courier New"/>
                <a:sym typeface="Courier New"/>
              </a:rPr>
              <a:t>liftChart</a:t>
            </a:r>
            <a:r>
              <a:rPr lang="en-US" sz="8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b="1" dirty="0" err="1"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sz="800" b="1" dirty="0">
                <a:latin typeface="Courier New"/>
                <a:ea typeface="Courier New"/>
                <a:cs typeface="Courier New"/>
                <a:sym typeface="Courier New"/>
              </a:rPr>
              <a:t>['p(1)'], title=False, ax=axes[1])</a:t>
            </a: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5551203" y="2778503"/>
            <a:ext cx="3233120" cy="37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8" name="Google Shape;268;p35" descr="Bar chart, the left-most bar shows top decile (i.e. the 10% most probable to be 1’s) are 7.8 times as likely to be 1’s, compared to random selection &#10;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659691" y="1294151"/>
            <a:ext cx="2160909" cy="17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/>
          <p:nvPr/>
        </p:nvSpPr>
        <p:spPr>
          <a:xfrm>
            <a:off x="1829822" y="1370814"/>
            <a:ext cx="230203" cy="20785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106" tIns="46106" rIns="46106" bIns="46106" anchor="ctr" anchorCtr="0">
            <a:noAutofit/>
          </a:bodyPr>
          <a:lstStyle/>
          <a:p>
            <a:endParaRPr dirty="0"/>
          </a:p>
        </p:txBody>
      </p:sp>
      <p:sp>
        <p:nvSpPr>
          <p:cNvPr id="270" name="Google Shape;270;p35"/>
          <p:cNvSpPr txBox="1"/>
          <p:nvPr/>
        </p:nvSpPr>
        <p:spPr>
          <a:xfrm>
            <a:off x="171450" y="1273175"/>
            <a:ext cx="1465120" cy="67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r>
              <a:rPr lang="en-US" sz="1400" dirty="0">
                <a:ea typeface="Libre Franklin"/>
                <a:cs typeface="Libre Franklin"/>
                <a:sym typeface="Libre Franklin"/>
              </a:rPr>
              <a:t>Top </a:t>
            </a:r>
            <a:r>
              <a:rPr lang="en-US" sz="1400" dirty="0" err="1">
                <a:ea typeface="Libre Franklin"/>
                <a:cs typeface="Libre Franklin"/>
                <a:sym typeface="Libre Franklin"/>
              </a:rPr>
              <a:t>decile</a:t>
            </a:r>
            <a:r>
              <a:rPr lang="en-US" sz="1400" dirty="0">
                <a:ea typeface="Libre Franklin"/>
                <a:cs typeface="Libre Franklin"/>
                <a:sym typeface="Libre Franklin"/>
              </a:rPr>
              <a:t> (i.e. the 10% most probable to be 1’s) are 7.8 times as likely to be 1’s, compared to random selection </a:t>
            </a:r>
            <a:endParaRPr sz="1400" dirty="0"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240;p32"/>
          <p:cNvSpPr txBox="1">
            <a:spLocks/>
          </p:cNvSpPr>
          <p:nvPr/>
        </p:nvSpPr>
        <p:spPr>
          <a:xfrm>
            <a:off x="171450" y="53975"/>
            <a:ext cx="3918585" cy="35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lvl="0">
              <a:buClr>
                <a:schemeClr val="dk2"/>
              </a:buClr>
              <a:buSzPts val="4000"/>
            </a:pPr>
            <a:r>
              <a:rPr lang="en-US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Python’s Lift Chart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 idx="4294967295"/>
          </p:nvPr>
        </p:nvSpPr>
        <p:spPr>
          <a:xfrm>
            <a:off x="95250" y="130175"/>
            <a:ext cx="391953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Multicollinearity</a:t>
            </a:r>
            <a:endParaRPr dirty="0"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4294967295"/>
          </p:nvPr>
        </p:nvSpPr>
        <p:spPr>
          <a:xfrm>
            <a:off x="247650" y="587375"/>
            <a:ext cx="3919538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algn="l" rtl="0">
              <a:buClr>
                <a:schemeClr val="accent1"/>
              </a:buClr>
              <a:buSzPts val="2210"/>
            </a:pPr>
            <a:endParaRPr sz="13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if one predictor is a linear combination of other predictor(s), model estimation will fail</a:t>
            </a:r>
            <a:endParaRPr dirty="0"/>
          </a:p>
          <a:p>
            <a:pPr marL="288207" lvl="1" indent="-115283" algn="l" rtl="0">
              <a:spcBef>
                <a:spcPts val="151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Note that in such a case, we have at least one redundant predictor</a:t>
            </a:r>
            <a:endParaRPr dirty="0"/>
          </a:p>
          <a:p>
            <a:pPr marL="288207" lvl="1" indent="-49955" algn="l" rtl="0">
              <a:spcBef>
                <a:spcPts val="151"/>
              </a:spcBef>
              <a:buClr>
                <a:schemeClr val="accent2"/>
              </a:buClr>
              <a:buSzPts val="2040"/>
            </a:pP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Remove extreme redundancies (by dropping predictors via variable selection, or by data reduction methods such as PCA)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3919538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 Selection</a:t>
            </a:r>
            <a:endParaRPr dirty="0"/>
          </a:p>
        </p:txBody>
      </p:sp>
      <p:sp>
        <p:nvSpPr>
          <p:cNvPr id="284" name="Google Shape;284;p37"/>
          <p:cNvSpPr txBox="1">
            <a:spLocks noGrp="1"/>
          </p:cNvSpPr>
          <p:nvPr>
            <p:ph type="body" idx="4294967295"/>
          </p:nvPr>
        </p:nvSpPr>
        <p:spPr>
          <a:xfrm>
            <a:off x="247650" y="815975"/>
            <a:ext cx="3919538" cy="230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buClr>
                <a:schemeClr val="accent1"/>
              </a:buClr>
              <a:buSzPts val="1700"/>
            </a:pPr>
            <a:r>
              <a:rPr lang="en-US" sz="1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the same issue as in linear regression</a:t>
            </a:r>
            <a:endParaRPr dirty="0">
              <a:latin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1700"/>
              <a:buFont typeface="Arial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number of correlated predictors can grow when we create derived variables such as </a:t>
            </a:r>
            <a:r>
              <a:rPr lang="en-US" sz="1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interaction</a:t>
            </a:r>
            <a:r>
              <a:rPr lang="en-US" sz="1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terms </a:t>
            </a:r>
            <a:r>
              <a:rPr lang="en-US" sz="1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(e.g. </a:t>
            </a:r>
            <a:r>
              <a:rPr lang="en-US" sz="10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Income x Family)</a:t>
            </a:r>
            <a:r>
              <a:rPr lang="en-US" sz="1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to capture more complex relationships</a:t>
            </a:r>
            <a:endParaRPr dirty="0">
              <a:latin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1700"/>
              <a:buFont typeface="Arial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Overly complex models have the danger of </a:t>
            </a:r>
            <a:r>
              <a:rPr lang="en-US" sz="10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overfitting</a:t>
            </a:r>
            <a:endParaRPr sz="1000" i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1700"/>
              <a:buFont typeface="Arial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 Reduce variables via automated selection of variable subsets (as with linear regression)</a:t>
            </a:r>
            <a:endParaRPr dirty="0">
              <a:latin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1700"/>
              <a:buFont typeface="Arial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 Chapter 6</a:t>
            </a:r>
            <a:endParaRPr dirty="0">
              <a:latin typeface="Libre Frankl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 idx="4294967295"/>
          </p:nvPr>
        </p:nvSpPr>
        <p:spPr>
          <a:xfrm>
            <a:off x="323850" y="130175"/>
            <a:ext cx="3919538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P-values for Predictors</a:t>
            </a:r>
            <a:endParaRPr dirty="0"/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4294967295"/>
          </p:nvPr>
        </p:nvSpPr>
        <p:spPr>
          <a:xfrm>
            <a:off x="247650" y="815975"/>
            <a:ext cx="3919538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 null hypothesis that coefficient = 0</a:t>
            </a:r>
            <a:endParaRPr dirty="0"/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Useful for review to determine whether to include variable in model</a:t>
            </a:r>
            <a:endParaRPr dirty="0"/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Important in profiling tasks, but less important in predictive classification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/>
        </p:nvSpPr>
        <p:spPr>
          <a:xfrm>
            <a:off x="201301" y="831478"/>
            <a:ext cx="4288996" cy="21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46106" rIns="46106" bIns="46106" anchor="t" anchorCtr="0">
            <a:noAutofit/>
          </a:bodyPr>
          <a:lstStyle/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sklearn.linear_model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LogisticRegression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LogisticRegressionCV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sklearn.model_selection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import statsmodels.api as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sm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mord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LogisticIT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matplotlib.pylab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dmba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classificationSummary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gainsChart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liftChart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dmba.metric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AIC_score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73;p10"/>
          <p:cNvSpPr txBox="1">
            <a:spLocks/>
          </p:cNvSpPr>
          <p:nvPr/>
        </p:nvSpPr>
        <p:spPr>
          <a:xfrm>
            <a:off x="323850" y="130175"/>
            <a:ext cx="3918585" cy="35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lvl="0">
              <a:buClr>
                <a:schemeClr val="dk2"/>
              </a:buClr>
              <a:buSzPts val="4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33B2"/>
              </a:solidFill>
              <a:effectLst/>
              <a:uLnTx/>
              <a:uFillTx/>
              <a:latin typeface="Libre Franklin"/>
              <a:ea typeface="+mj-ea"/>
              <a:cs typeface="Georgia"/>
            </a:endParaRPr>
          </a:p>
        </p:txBody>
      </p:sp>
      <p:sp>
        <p:nvSpPr>
          <p:cNvPr id="7" name="Google Shape;87;p12"/>
          <p:cNvSpPr txBox="1">
            <a:spLocks/>
          </p:cNvSpPr>
          <p:nvPr/>
        </p:nvSpPr>
        <p:spPr>
          <a:xfrm>
            <a:off x="17145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lvl="0">
              <a:buClr>
                <a:schemeClr val="dk2"/>
              </a:buClr>
              <a:buSzPts val="4000"/>
            </a:pPr>
            <a:r>
              <a:rPr lang="en-US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Functionality Needed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571500" y="511175"/>
            <a:ext cx="4038600" cy="2386013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600" dirty="0">
                <a:latin typeface="Libre Franklin"/>
              </a:rPr>
              <a:t>Why Not Linear Regression?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600" dirty="0">
                <a:latin typeface="Libre Franklin"/>
              </a:rPr>
              <a:t>Simple Logistic Regression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latin typeface="Libre Franklin"/>
              </a:rPr>
              <a:t>Logistic Function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latin typeface="Libre Franklin"/>
              </a:rPr>
              <a:t> Interpreting the coefficients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latin typeface="Libre Franklin"/>
              </a:rPr>
              <a:t>Making Predictions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latin typeface="Libre Franklin"/>
              </a:rPr>
              <a:t>Adding Qualitative Predictors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600" dirty="0">
                <a:latin typeface="Libre Franklin"/>
              </a:rPr>
              <a:t>Multiple Logistic Regression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600" dirty="0">
                <a:latin typeface="Libre Franklin"/>
              </a:rPr>
              <a:t>Linear discriminant classifier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600" dirty="0">
                <a:latin typeface="Libre Franklin"/>
              </a:rPr>
              <a:t>Comparison of classifiers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600" dirty="0">
                <a:latin typeface="Libre Franklin"/>
              </a:rPr>
              <a:t>Classification precision metrics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dirty="0">
              <a:latin typeface="Libre Franklin"/>
            </a:endParaRPr>
          </a:p>
        </p:txBody>
      </p:sp>
      <p:sp>
        <p:nvSpPr>
          <p:cNvPr id="4" name="Google Shape;290;p38"/>
          <p:cNvSpPr txBox="1">
            <a:spLocks/>
          </p:cNvSpPr>
          <p:nvPr/>
        </p:nvSpPr>
        <p:spPr>
          <a:xfrm>
            <a:off x="171450" y="53975"/>
            <a:ext cx="3919537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lvl="0">
              <a:buClr>
                <a:schemeClr val="dk2"/>
              </a:buClr>
              <a:buSzPts val="4000"/>
            </a:pPr>
            <a:r>
              <a:rPr lang="en-US" sz="2000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Outline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333B2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766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739775"/>
            <a:ext cx="4027487" cy="1878013"/>
          </a:xfrm>
        </p:spPr>
        <p:txBody>
          <a:bodyPr/>
          <a:lstStyle/>
          <a:p>
            <a:r>
              <a:rPr lang="en-US" dirty="0" smtClean="0">
                <a:latin typeface="Libre Franklin"/>
              </a:rPr>
              <a:t>We would like to predict what customers prefer to buy: Citrus Hill or Minute Maid orange juice?</a:t>
            </a:r>
          </a:p>
          <a:p>
            <a:r>
              <a:rPr lang="en-US" dirty="0" smtClean="0">
                <a:latin typeface="Libre Franklin"/>
              </a:rPr>
              <a:t> </a:t>
            </a:r>
          </a:p>
          <a:p>
            <a:r>
              <a:rPr lang="en-US" dirty="0" smtClean="0">
                <a:latin typeface="Libre Franklin"/>
              </a:rPr>
              <a:t>The Y (Purchase) variable is </a:t>
            </a:r>
            <a:r>
              <a:rPr lang="en-US" u="sng" dirty="0" smtClean="0">
                <a:latin typeface="Libre Franklin"/>
              </a:rPr>
              <a:t>categorical</a:t>
            </a:r>
            <a:r>
              <a:rPr lang="en-US" dirty="0" smtClean="0">
                <a:latin typeface="Libre Franklin"/>
              </a:rPr>
              <a:t>: 0 or 1</a:t>
            </a:r>
          </a:p>
          <a:p>
            <a:endParaRPr lang="en-US" dirty="0" smtClean="0">
              <a:latin typeface="Libre Franklin"/>
            </a:endParaRPr>
          </a:p>
          <a:p>
            <a:r>
              <a:rPr lang="en-US" dirty="0" smtClean="0">
                <a:latin typeface="Libre Franklin"/>
              </a:rPr>
              <a:t>The X (</a:t>
            </a:r>
            <a:r>
              <a:rPr lang="en-US" dirty="0" err="1" smtClean="0">
                <a:latin typeface="Libre Franklin"/>
              </a:rPr>
              <a:t>LoyalCH</a:t>
            </a:r>
            <a:r>
              <a:rPr lang="en-US" dirty="0" smtClean="0">
                <a:latin typeface="Libre Franklin"/>
              </a:rPr>
              <a:t>) variable is a numerical value (between 0 and 1) which specifies the how much the customers are loyal to the Citrus Hill (CH) orange juice </a:t>
            </a:r>
          </a:p>
          <a:p>
            <a:endParaRPr lang="en-US" dirty="0" smtClean="0">
              <a:latin typeface="Libre Franklin"/>
            </a:endParaRPr>
          </a:p>
          <a:p>
            <a:r>
              <a:rPr lang="en-US" dirty="0" smtClean="0">
                <a:latin typeface="Libre Franklin"/>
              </a:rPr>
              <a:t>Can we use Linear Regression when Y is categorical? </a:t>
            </a:r>
          </a:p>
          <a:p>
            <a:endParaRPr lang="en-US" dirty="0">
              <a:latin typeface="Libre Franklin"/>
            </a:endParaRPr>
          </a:p>
        </p:txBody>
      </p:sp>
      <p:sp>
        <p:nvSpPr>
          <p:cNvPr id="4" name="Google Shape;290;p38"/>
          <p:cNvSpPr txBox="1">
            <a:spLocks/>
          </p:cNvSpPr>
          <p:nvPr/>
        </p:nvSpPr>
        <p:spPr>
          <a:xfrm>
            <a:off x="114300" y="53975"/>
            <a:ext cx="4495800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lvl="0">
              <a:buClr>
                <a:schemeClr val="dk2"/>
              </a:buClr>
              <a:buSzPts val="4000"/>
            </a:pPr>
            <a:r>
              <a:rPr lang="en-US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Case 1: Brand Preference for Orange Juice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3333B2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3757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1450" y="606638"/>
            <a:ext cx="4267200" cy="2394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4765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65" dirty="0">
                <a:latin typeface="Libre Franklin"/>
                <a:cs typeface="PMingLiU"/>
              </a:rPr>
              <a:t>Qualitative </a:t>
            </a:r>
            <a:r>
              <a:rPr sz="1100" spc="45" dirty="0">
                <a:latin typeface="Libre Franklin"/>
                <a:cs typeface="PMingLiU"/>
              </a:rPr>
              <a:t>variables </a:t>
            </a:r>
            <a:r>
              <a:rPr sz="1100" spc="65" dirty="0">
                <a:latin typeface="Libre Franklin"/>
                <a:cs typeface="PMingLiU"/>
              </a:rPr>
              <a:t>take </a:t>
            </a:r>
            <a:r>
              <a:rPr sz="1100" spc="35" dirty="0">
                <a:latin typeface="Libre Franklin"/>
                <a:cs typeface="PMingLiU"/>
              </a:rPr>
              <a:t>values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85" dirty="0">
                <a:latin typeface="Libre Franklin"/>
                <a:cs typeface="PMingLiU"/>
              </a:rPr>
              <a:t>an </a:t>
            </a:r>
            <a:r>
              <a:rPr sz="1100" spc="65" dirty="0">
                <a:latin typeface="Libre Franklin"/>
                <a:cs typeface="PMingLiU"/>
              </a:rPr>
              <a:t>unordered </a:t>
            </a:r>
            <a:r>
              <a:rPr sz="1100" spc="60" dirty="0">
                <a:latin typeface="Libre Franklin"/>
                <a:cs typeface="PMingLiU"/>
              </a:rPr>
              <a:t>set </a:t>
            </a:r>
            <a:r>
              <a:rPr sz="1100" spc="-45" dirty="0">
                <a:latin typeface="Libre Franklin"/>
                <a:cs typeface="Lucida Sans Unicode"/>
              </a:rPr>
              <a:t>C</a:t>
            </a:r>
            <a:r>
              <a:rPr sz="1100" spc="-45" dirty="0">
                <a:latin typeface="Libre Franklin"/>
                <a:cs typeface="PMingLiU"/>
              </a:rPr>
              <a:t>,  </a:t>
            </a:r>
            <a:r>
              <a:rPr sz="1100" spc="45" dirty="0">
                <a:latin typeface="Libre Franklin"/>
                <a:cs typeface="PMingLiU"/>
              </a:rPr>
              <a:t>such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spc="40" dirty="0">
                <a:latin typeface="Libre Franklin"/>
                <a:cs typeface="PMingLiU"/>
              </a:rPr>
              <a:t>as:</a:t>
            </a:r>
            <a:endParaRPr sz="1100" dirty="0">
              <a:latin typeface="Libre Franklin"/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90" dirty="0">
                <a:solidFill>
                  <a:srgbClr val="990000"/>
                </a:solidFill>
                <a:latin typeface="Libre Franklin"/>
                <a:cs typeface="PMingLiU"/>
              </a:rPr>
              <a:t>eye</a:t>
            </a:r>
            <a:r>
              <a:rPr sz="1100" spc="280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95" dirty="0">
                <a:solidFill>
                  <a:srgbClr val="990000"/>
                </a:solidFill>
                <a:latin typeface="Libre Franklin"/>
                <a:cs typeface="PMingLiU"/>
              </a:rPr>
              <a:t>color</a:t>
            </a:r>
            <a:r>
              <a:rPr sz="1100" spc="95" dirty="0">
                <a:latin typeface="Libre Franklin"/>
                <a:cs typeface="Lucida Sans Unicode"/>
              </a:rPr>
              <a:t>∈</a:t>
            </a:r>
            <a:r>
              <a:rPr sz="1100" spc="-45" dirty="0">
                <a:latin typeface="Libre Franklin"/>
                <a:cs typeface="Lucida Sans Unicode"/>
              </a:rPr>
              <a:t> </a:t>
            </a:r>
            <a:r>
              <a:rPr sz="1100" spc="50" dirty="0">
                <a:latin typeface="Libre Franklin"/>
                <a:cs typeface="Lucida Sans Unicode"/>
              </a:rPr>
              <a:t>{</a:t>
            </a:r>
            <a:r>
              <a:rPr sz="1100" spc="50" dirty="0">
                <a:solidFill>
                  <a:srgbClr val="990000"/>
                </a:solidFill>
                <a:latin typeface="Libre Franklin"/>
                <a:cs typeface="PMingLiU"/>
              </a:rPr>
              <a:t>brown</a:t>
            </a:r>
            <a:r>
              <a:rPr sz="1100" b="0" i="1" spc="50" dirty="0">
                <a:latin typeface="Libre Franklin"/>
                <a:cs typeface="Bookman Old Style"/>
              </a:rPr>
              <a:t>,</a:t>
            </a:r>
            <a:r>
              <a:rPr sz="1100" b="0" i="1" spc="-150" dirty="0">
                <a:latin typeface="Libre Franklin"/>
                <a:cs typeface="Bookman Old Style"/>
              </a:rPr>
              <a:t> </a:t>
            </a:r>
            <a:r>
              <a:rPr sz="1100" spc="95" dirty="0">
                <a:solidFill>
                  <a:srgbClr val="990000"/>
                </a:solidFill>
                <a:latin typeface="Libre Franklin"/>
                <a:cs typeface="PMingLiU"/>
              </a:rPr>
              <a:t>blue</a:t>
            </a:r>
            <a:r>
              <a:rPr sz="1100" b="0" i="1" spc="95" dirty="0">
                <a:latin typeface="Libre Franklin"/>
                <a:cs typeface="Bookman Old Style"/>
              </a:rPr>
              <a:t>,</a:t>
            </a:r>
            <a:r>
              <a:rPr sz="1100" b="0" i="1" spc="-150" dirty="0">
                <a:latin typeface="Libre Franklin"/>
                <a:cs typeface="Bookman Old Style"/>
              </a:rPr>
              <a:t> </a:t>
            </a:r>
            <a:r>
              <a:rPr sz="1100" spc="125" dirty="0">
                <a:solidFill>
                  <a:srgbClr val="990000"/>
                </a:solidFill>
                <a:latin typeface="Libre Franklin"/>
                <a:cs typeface="PMingLiU"/>
              </a:rPr>
              <a:t>green</a:t>
            </a:r>
            <a:r>
              <a:rPr sz="1100" spc="125" dirty="0">
                <a:latin typeface="Libre Franklin"/>
                <a:cs typeface="Lucida Sans Unicode"/>
              </a:rPr>
              <a:t>}</a:t>
            </a:r>
            <a:endParaRPr sz="1100" dirty="0">
              <a:latin typeface="Libre Franklin"/>
              <a:cs typeface="Lucida Sans Unicode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70" dirty="0">
                <a:solidFill>
                  <a:srgbClr val="990000"/>
                </a:solidFill>
                <a:latin typeface="Libre Franklin"/>
                <a:cs typeface="PMingLiU"/>
              </a:rPr>
              <a:t>email</a:t>
            </a:r>
            <a:r>
              <a:rPr sz="1100" spc="70" dirty="0">
                <a:latin typeface="Libre Franklin"/>
                <a:cs typeface="Lucida Sans Unicode"/>
              </a:rPr>
              <a:t>∈ </a:t>
            </a:r>
            <a:r>
              <a:rPr sz="1100" spc="40" dirty="0">
                <a:latin typeface="Libre Franklin"/>
                <a:cs typeface="Lucida Sans Unicode"/>
              </a:rPr>
              <a:t>{</a:t>
            </a:r>
            <a:r>
              <a:rPr sz="1100" spc="40" dirty="0">
                <a:solidFill>
                  <a:srgbClr val="990000"/>
                </a:solidFill>
                <a:latin typeface="Libre Franklin"/>
                <a:cs typeface="PMingLiU"/>
              </a:rPr>
              <a:t>spam</a:t>
            </a:r>
            <a:r>
              <a:rPr sz="1100" b="0" i="1" spc="40" dirty="0">
                <a:latin typeface="Libre Franklin"/>
                <a:cs typeface="Bookman Old Style"/>
              </a:rPr>
              <a:t>,</a:t>
            </a:r>
            <a:r>
              <a:rPr sz="1100" b="0" i="1" spc="-270" dirty="0">
                <a:latin typeface="Libre Franklin"/>
                <a:cs typeface="Bookman Old Style"/>
              </a:rPr>
              <a:t> </a:t>
            </a:r>
            <a:r>
              <a:rPr sz="1100" spc="30" dirty="0">
                <a:solidFill>
                  <a:srgbClr val="990000"/>
                </a:solidFill>
                <a:latin typeface="Libre Franklin"/>
                <a:cs typeface="PMingLiU"/>
              </a:rPr>
              <a:t>ham</a:t>
            </a:r>
            <a:r>
              <a:rPr sz="1100" spc="30" dirty="0">
                <a:latin typeface="Libre Franklin"/>
                <a:cs typeface="Lucida Sans Unicode"/>
              </a:rPr>
              <a:t>}</a:t>
            </a:r>
            <a:r>
              <a:rPr sz="1100" spc="30" dirty="0">
                <a:latin typeface="Libre Franklin"/>
                <a:cs typeface="PMingLiU"/>
              </a:rPr>
              <a:t>.</a:t>
            </a:r>
            <a:endParaRPr sz="1100" dirty="0">
              <a:latin typeface="Libre Franklin"/>
              <a:cs typeface="PMingLiU"/>
            </a:endParaRPr>
          </a:p>
          <a:p>
            <a:pPr marL="144780" marR="1841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0" dirty="0">
                <a:latin typeface="Libre Franklin"/>
                <a:cs typeface="PMingLiU"/>
              </a:rPr>
              <a:t>Given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60" dirty="0">
                <a:latin typeface="Libre Franklin"/>
                <a:cs typeface="PMingLiU"/>
              </a:rPr>
              <a:t>feature </a:t>
            </a:r>
            <a:r>
              <a:rPr sz="1100" spc="50" dirty="0">
                <a:latin typeface="Libre Franklin"/>
                <a:cs typeface="PMingLiU"/>
              </a:rPr>
              <a:t>vector </a:t>
            </a:r>
            <a:r>
              <a:rPr sz="1100" b="0" i="1" spc="130" dirty="0">
                <a:latin typeface="Libre Franklin"/>
                <a:cs typeface="Bookman Old Style"/>
              </a:rPr>
              <a:t>X </a:t>
            </a:r>
            <a:r>
              <a:rPr sz="1100" spc="85" dirty="0">
                <a:latin typeface="Libre Franklin"/>
                <a:cs typeface="PMingLiU"/>
              </a:rPr>
              <a:t>and a </a:t>
            </a:r>
            <a:r>
              <a:rPr sz="1100" spc="60" dirty="0">
                <a:latin typeface="Libre Franklin"/>
                <a:cs typeface="PMingLiU"/>
              </a:rPr>
              <a:t>qualitative </a:t>
            </a:r>
            <a:r>
              <a:rPr sz="1100" spc="50" dirty="0">
                <a:latin typeface="Libre Franklin"/>
                <a:cs typeface="PMingLiU"/>
              </a:rPr>
              <a:t>response </a:t>
            </a:r>
            <a:r>
              <a:rPr sz="1100" b="0" i="1" spc="-95" dirty="0">
                <a:latin typeface="Libre Franklin"/>
                <a:cs typeface="Bookman Old Style"/>
              </a:rPr>
              <a:t>Y  </a:t>
            </a:r>
            <a:r>
              <a:rPr sz="1100" spc="65" dirty="0">
                <a:latin typeface="Libre Franklin"/>
                <a:cs typeface="PMingLiU"/>
              </a:rPr>
              <a:t>taking </a:t>
            </a:r>
            <a:r>
              <a:rPr sz="1100" spc="40" dirty="0">
                <a:latin typeface="Libre Franklin"/>
                <a:cs typeface="PMingLiU"/>
              </a:rPr>
              <a:t>values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set </a:t>
            </a:r>
            <a:r>
              <a:rPr sz="1100" spc="-45" dirty="0">
                <a:latin typeface="Libre Franklin"/>
                <a:cs typeface="Lucida Sans Unicode"/>
              </a:rPr>
              <a:t>C</a:t>
            </a:r>
            <a:r>
              <a:rPr sz="1100" spc="-45" dirty="0">
                <a:latin typeface="Libre Franklin"/>
                <a:cs typeface="PMingLiU"/>
              </a:rPr>
              <a:t>,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35" dirty="0">
                <a:latin typeface="Libre Franklin"/>
                <a:cs typeface="PMingLiU"/>
              </a:rPr>
              <a:t>classification </a:t>
            </a:r>
            <a:r>
              <a:rPr sz="1100" spc="75" dirty="0">
                <a:latin typeface="Libre Franklin"/>
                <a:cs typeface="PMingLiU"/>
              </a:rPr>
              <a:t>task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55" dirty="0">
                <a:latin typeface="Libre Franklin"/>
                <a:cs typeface="PMingLiU"/>
              </a:rPr>
              <a:t>build 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55" dirty="0">
                <a:latin typeface="Libre Franklin"/>
                <a:cs typeface="PMingLiU"/>
              </a:rPr>
              <a:t>function </a:t>
            </a:r>
            <a:r>
              <a:rPr sz="1100" b="0" i="1" spc="105" dirty="0">
                <a:latin typeface="Libre Franklin"/>
                <a:cs typeface="Bookman Old Style"/>
              </a:rPr>
              <a:t>C</a:t>
            </a:r>
            <a:r>
              <a:rPr sz="1100" spc="105" dirty="0">
                <a:latin typeface="Libre Franklin"/>
                <a:cs typeface="PMingLiU"/>
              </a:rPr>
              <a:t>(</a:t>
            </a:r>
            <a:r>
              <a:rPr sz="1100" b="0" i="1" spc="105" dirty="0">
                <a:latin typeface="Libre Franklin"/>
                <a:cs typeface="Bookman Old Style"/>
              </a:rPr>
              <a:t>X</a:t>
            </a:r>
            <a:r>
              <a:rPr sz="1100" spc="105" dirty="0">
                <a:latin typeface="Libre Franklin"/>
                <a:cs typeface="PMingLiU"/>
              </a:rPr>
              <a:t>)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60" dirty="0">
                <a:latin typeface="Libre Franklin"/>
                <a:cs typeface="PMingLiU"/>
              </a:rPr>
              <a:t>takes </a:t>
            </a:r>
            <a:r>
              <a:rPr sz="1100" spc="55" dirty="0">
                <a:latin typeface="Libre Franklin"/>
                <a:cs typeface="PMingLiU"/>
              </a:rPr>
              <a:t>as </a:t>
            </a:r>
            <a:r>
              <a:rPr sz="1100" spc="80" dirty="0">
                <a:latin typeface="Libre Franklin"/>
                <a:cs typeface="PMingLiU"/>
              </a:rPr>
              <a:t>input the </a:t>
            </a:r>
            <a:r>
              <a:rPr sz="1100" spc="60" dirty="0">
                <a:latin typeface="Libre Franklin"/>
                <a:cs typeface="PMingLiU"/>
              </a:rPr>
              <a:t>feature </a:t>
            </a:r>
            <a:r>
              <a:rPr sz="1100" spc="50" dirty="0">
                <a:latin typeface="Libre Franklin"/>
                <a:cs typeface="PMingLiU"/>
              </a:rPr>
              <a:t>vector </a:t>
            </a:r>
            <a:r>
              <a:rPr sz="1100" b="0" i="1" spc="130" dirty="0">
                <a:latin typeface="Libre Franklin"/>
                <a:cs typeface="Bookman Old Style"/>
              </a:rPr>
              <a:t>X 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60" dirty="0">
                <a:latin typeface="Libre Franklin"/>
                <a:cs typeface="PMingLiU"/>
              </a:rPr>
              <a:t>predicts its </a:t>
            </a:r>
            <a:r>
              <a:rPr sz="1100" spc="40" dirty="0">
                <a:latin typeface="Libre Franklin"/>
                <a:cs typeface="PMingLiU"/>
              </a:rPr>
              <a:t>value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b="0" i="1" spc="-95" dirty="0">
                <a:latin typeface="Libre Franklin"/>
                <a:cs typeface="Bookman Old Style"/>
              </a:rPr>
              <a:t>Y </a:t>
            </a:r>
            <a:r>
              <a:rPr sz="1100" spc="15" dirty="0">
                <a:latin typeface="Libre Franklin"/>
                <a:cs typeface="PMingLiU"/>
              </a:rPr>
              <a:t>; </a:t>
            </a:r>
            <a:r>
              <a:rPr sz="1100" spc="30" dirty="0">
                <a:latin typeface="Libre Franklin"/>
                <a:cs typeface="PMingLiU"/>
              </a:rPr>
              <a:t>i.e. </a:t>
            </a:r>
            <a:r>
              <a:rPr sz="1100" b="0" i="1" spc="105" dirty="0">
                <a:latin typeface="Libre Franklin"/>
                <a:cs typeface="Bookman Old Style"/>
              </a:rPr>
              <a:t>C</a:t>
            </a:r>
            <a:r>
              <a:rPr sz="1100" spc="105" dirty="0">
                <a:latin typeface="Libre Franklin"/>
                <a:cs typeface="PMingLiU"/>
              </a:rPr>
              <a:t>(</a:t>
            </a:r>
            <a:r>
              <a:rPr sz="1100" b="0" i="1" spc="105" dirty="0">
                <a:latin typeface="Libre Franklin"/>
                <a:cs typeface="Bookman Old Style"/>
              </a:rPr>
              <a:t>X</a:t>
            </a:r>
            <a:r>
              <a:rPr sz="1100" spc="105" dirty="0">
                <a:latin typeface="Libre Franklin"/>
                <a:cs typeface="PMingLiU"/>
              </a:rPr>
              <a:t>) </a:t>
            </a:r>
            <a:r>
              <a:rPr sz="1100" spc="-150" dirty="0">
                <a:latin typeface="Libre Franklin"/>
                <a:cs typeface="Lucida Sans Unicode"/>
              </a:rPr>
              <a:t>∈</a:t>
            </a:r>
            <a:r>
              <a:rPr sz="1100" spc="-125" dirty="0">
                <a:latin typeface="Libre Franklin"/>
                <a:cs typeface="Lucida Sans Unicode"/>
              </a:rPr>
              <a:t> </a:t>
            </a:r>
            <a:r>
              <a:rPr sz="1100" spc="-45" dirty="0">
                <a:latin typeface="Libre Franklin"/>
                <a:cs typeface="Lucida Sans Unicode"/>
              </a:rPr>
              <a:t>C</a:t>
            </a:r>
            <a:r>
              <a:rPr sz="1100" spc="-45" dirty="0">
                <a:latin typeface="Libre Franklin"/>
                <a:cs typeface="PMingLiU"/>
              </a:rPr>
              <a:t>.</a:t>
            </a:r>
            <a:endParaRPr sz="1100" dirty="0">
              <a:latin typeface="Libre Franklin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65" dirty="0">
                <a:latin typeface="Libre Franklin"/>
                <a:cs typeface="PMingLiU"/>
              </a:rPr>
              <a:t>Often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60" dirty="0">
                <a:latin typeface="Libre Franklin"/>
                <a:cs typeface="PMingLiU"/>
              </a:rPr>
              <a:t>are more interested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65" dirty="0">
                <a:latin typeface="Libre Franklin"/>
                <a:cs typeface="PMingLiU"/>
              </a:rPr>
              <a:t>estimating </a:t>
            </a:r>
            <a:r>
              <a:rPr sz="1100" spc="80" dirty="0">
                <a:latin typeface="Libre Franklin"/>
                <a:cs typeface="PMingLiU"/>
              </a:rPr>
              <a:t>the</a:t>
            </a:r>
            <a:r>
              <a:rPr sz="1100" spc="254" dirty="0">
                <a:latin typeface="Libre Franklin"/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latin typeface="Libre Franklin"/>
                <a:cs typeface="Palatino Linotype"/>
              </a:rPr>
              <a:t>probabilities</a:t>
            </a:r>
            <a:endParaRPr sz="1100" dirty="0">
              <a:latin typeface="Libre Franklin"/>
              <a:cs typeface="Palatino Linotype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b="0" i="1" spc="130" dirty="0">
                <a:latin typeface="Libre Franklin"/>
                <a:cs typeface="Bookman Old Style"/>
              </a:rPr>
              <a:t>X </a:t>
            </a:r>
            <a:r>
              <a:rPr sz="1100" spc="45" dirty="0">
                <a:latin typeface="Libre Franklin"/>
                <a:cs typeface="PMingLiU"/>
              </a:rPr>
              <a:t>belongs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45" dirty="0">
                <a:latin typeface="Libre Franklin"/>
                <a:cs typeface="PMingLiU"/>
              </a:rPr>
              <a:t>each </a:t>
            </a:r>
            <a:r>
              <a:rPr sz="1100" spc="55" dirty="0">
                <a:latin typeface="Libre Franklin"/>
                <a:cs typeface="PMingLiU"/>
              </a:rPr>
              <a:t>category </a:t>
            </a:r>
            <a:r>
              <a:rPr sz="1100" spc="50" dirty="0">
                <a:latin typeface="Libre Franklin"/>
                <a:cs typeface="PMingLiU"/>
              </a:rPr>
              <a:t>in</a:t>
            </a:r>
            <a:r>
              <a:rPr sz="1100" spc="100" dirty="0">
                <a:latin typeface="Libre Franklin"/>
                <a:cs typeface="PMingLiU"/>
              </a:rPr>
              <a:t> </a:t>
            </a:r>
            <a:r>
              <a:rPr sz="1100" spc="-45" dirty="0">
                <a:latin typeface="Libre Franklin"/>
                <a:cs typeface="Lucida Sans Unicode"/>
              </a:rPr>
              <a:t>C</a:t>
            </a:r>
            <a:r>
              <a:rPr sz="1100" spc="-45" dirty="0">
                <a:latin typeface="Libre Franklin"/>
                <a:cs typeface="PMingLiU"/>
              </a:rPr>
              <a:t>.</a:t>
            </a:r>
            <a:endParaRPr sz="1100" dirty="0">
              <a:latin typeface="Libre Franklin"/>
              <a:cs typeface="PMingLiU"/>
            </a:endParaRPr>
          </a:p>
          <a:p>
            <a:pPr marL="144780" marR="20320">
              <a:lnSpc>
                <a:spcPct val="102600"/>
              </a:lnSpc>
              <a:spcBef>
                <a:spcPts val="495"/>
              </a:spcBef>
            </a:pPr>
            <a:r>
              <a:rPr sz="1100" spc="50" dirty="0">
                <a:latin typeface="Libre Franklin"/>
                <a:cs typeface="PMingLiU"/>
              </a:rPr>
              <a:t>For </a:t>
            </a:r>
            <a:r>
              <a:rPr sz="1100" spc="55" dirty="0">
                <a:latin typeface="Libre Franklin"/>
                <a:cs typeface="PMingLiU"/>
              </a:rPr>
              <a:t>example, </a:t>
            </a:r>
            <a:r>
              <a:rPr sz="1100" spc="75" dirty="0">
                <a:latin typeface="Libre Franklin"/>
                <a:cs typeface="PMingLiU"/>
              </a:rPr>
              <a:t>it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60" dirty="0">
                <a:latin typeface="Libre Franklin"/>
                <a:cs typeface="PMingLiU"/>
              </a:rPr>
              <a:t>more </a:t>
            </a:r>
            <a:r>
              <a:rPr sz="1100" spc="50" dirty="0">
                <a:latin typeface="Libre Franklin"/>
                <a:cs typeface="PMingLiU"/>
              </a:rPr>
              <a:t>valuable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45" dirty="0">
                <a:latin typeface="Libre Franklin"/>
                <a:cs typeface="PMingLiU"/>
              </a:rPr>
              <a:t>have </a:t>
            </a:r>
            <a:r>
              <a:rPr sz="1100" spc="85" dirty="0">
                <a:latin typeface="Libre Franklin"/>
                <a:cs typeface="PMingLiU"/>
              </a:rPr>
              <a:t>an </a:t>
            </a:r>
            <a:r>
              <a:rPr sz="1100" spc="65" dirty="0">
                <a:latin typeface="Libre Franklin"/>
                <a:cs typeface="PMingLiU"/>
              </a:rPr>
              <a:t>estimate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80" dirty="0">
                <a:latin typeface="Libre Franklin"/>
                <a:cs typeface="PMingLiU"/>
              </a:rPr>
              <a:t>the  </a:t>
            </a:r>
            <a:r>
              <a:rPr sz="1100" spc="60" dirty="0">
                <a:latin typeface="Libre Franklin"/>
                <a:cs typeface="PMingLiU"/>
              </a:rPr>
              <a:t>probability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85" dirty="0">
                <a:latin typeface="Libre Franklin"/>
                <a:cs typeface="PMingLiU"/>
              </a:rPr>
              <a:t>an </a:t>
            </a:r>
            <a:r>
              <a:rPr sz="1100" spc="55" dirty="0">
                <a:latin typeface="Libre Franklin"/>
                <a:cs typeface="PMingLiU"/>
              </a:rPr>
              <a:t>insurance </a:t>
            </a:r>
            <a:r>
              <a:rPr sz="1100" spc="45" dirty="0">
                <a:latin typeface="Libre Franklin"/>
                <a:cs typeface="PMingLiU"/>
              </a:rPr>
              <a:t>claim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60" dirty="0">
                <a:latin typeface="Libre Franklin"/>
                <a:cs typeface="PMingLiU"/>
              </a:rPr>
              <a:t>fraudulent, </a:t>
            </a:r>
            <a:r>
              <a:rPr sz="1100" spc="100" dirty="0">
                <a:latin typeface="Libre Franklin"/>
                <a:cs typeface="PMingLiU"/>
              </a:rPr>
              <a:t>than </a:t>
            </a:r>
            <a:r>
              <a:rPr sz="1100" spc="85" dirty="0">
                <a:latin typeface="Libre Franklin"/>
                <a:cs typeface="PMingLiU"/>
              </a:rPr>
              <a:t>a  </a:t>
            </a:r>
            <a:r>
              <a:rPr sz="1100" spc="35" dirty="0">
                <a:latin typeface="Libre Franklin"/>
                <a:cs typeface="PMingLiU"/>
              </a:rPr>
              <a:t>classification </a:t>
            </a:r>
            <a:r>
              <a:rPr sz="1100" spc="65" dirty="0">
                <a:latin typeface="Libre Franklin"/>
                <a:cs typeface="PMingLiU"/>
              </a:rPr>
              <a:t>fraudulent </a:t>
            </a:r>
            <a:r>
              <a:rPr sz="1100" spc="55" dirty="0">
                <a:latin typeface="Libre Franklin"/>
                <a:cs typeface="PMingLiU"/>
              </a:rPr>
              <a:t>or</a:t>
            </a:r>
            <a:r>
              <a:rPr sz="1100" spc="120" dirty="0">
                <a:latin typeface="Libre Franklin"/>
                <a:cs typeface="PMingLiU"/>
              </a:rPr>
              <a:t> </a:t>
            </a:r>
            <a:r>
              <a:rPr sz="1100" spc="70" dirty="0">
                <a:latin typeface="Libre Franklin"/>
                <a:cs typeface="PMingLiU"/>
              </a:rPr>
              <a:t>not.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5" name="Google Shape;290;p38"/>
          <p:cNvSpPr txBox="1">
            <a:spLocks/>
          </p:cNvSpPr>
          <p:nvPr/>
        </p:nvSpPr>
        <p:spPr>
          <a:xfrm>
            <a:off x="114300" y="53975"/>
            <a:ext cx="4495800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lvl="0">
              <a:buClr>
                <a:schemeClr val="dk2"/>
              </a:buClr>
              <a:buSzPts val="4000"/>
            </a:pPr>
            <a:r>
              <a:rPr lang="en-US" kern="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3333B2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38100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20" dirty="0">
                <a:latin typeface="Libre Franklin"/>
              </a:rPr>
              <a:t>Can </a:t>
            </a:r>
            <a:r>
              <a:rPr sz="2000" spc="-60" dirty="0">
                <a:latin typeface="Libre Franklin"/>
              </a:rPr>
              <a:t>we </a:t>
            </a:r>
            <a:r>
              <a:rPr sz="2000" spc="-45" dirty="0">
                <a:latin typeface="Libre Franklin"/>
              </a:rPr>
              <a:t>use </a:t>
            </a:r>
            <a:r>
              <a:rPr sz="2000" spc="-25" dirty="0">
                <a:latin typeface="Libre Franklin"/>
              </a:rPr>
              <a:t>Linear</a:t>
            </a:r>
            <a:r>
              <a:rPr sz="2000" spc="-15" dirty="0">
                <a:latin typeface="Libre Franklin"/>
              </a:rPr>
              <a:t> </a:t>
            </a:r>
            <a:r>
              <a:rPr sz="2000" spc="-30" dirty="0">
                <a:latin typeface="Libre Franklin"/>
              </a:rPr>
              <a:t>Regression?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1699"/>
            <a:ext cx="39387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Libre Franklin"/>
                <a:cs typeface="PMingLiU"/>
              </a:rPr>
              <a:t>Suppose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130" dirty="0">
                <a:solidFill>
                  <a:srgbClr val="990000"/>
                </a:solidFill>
                <a:latin typeface="Libre Franklin"/>
                <a:cs typeface="PMingLiU"/>
              </a:rPr>
              <a:t>Default </a:t>
            </a:r>
            <a:r>
              <a:rPr sz="1100" spc="35" dirty="0">
                <a:latin typeface="Libre Franklin"/>
                <a:cs typeface="PMingLiU"/>
              </a:rPr>
              <a:t>classification </a:t>
            </a:r>
            <a:r>
              <a:rPr sz="1100" spc="75" dirty="0">
                <a:latin typeface="Libre Franklin"/>
                <a:cs typeface="PMingLiU"/>
              </a:rPr>
              <a:t>task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15" dirty="0">
                <a:latin typeface="Libre Franklin"/>
                <a:cs typeface="PMingLiU"/>
              </a:rPr>
              <a:t>we</a:t>
            </a:r>
            <a:r>
              <a:rPr sz="1100" spc="125" dirty="0">
                <a:latin typeface="Libre Franklin"/>
                <a:cs typeface="PMingLiU"/>
              </a:rPr>
              <a:t> </a:t>
            </a:r>
            <a:r>
              <a:rPr sz="1100" spc="45" dirty="0">
                <a:latin typeface="Libre Franklin"/>
                <a:cs typeface="PMingLiU"/>
              </a:rPr>
              <a:t>code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4172" y="863890"/>
            <a:ext cx="2832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95" dirty="0">
                <a:latin typeface="Libre Franklin"/>
                <a:cs typeface="Bookman Old Style"/>
              </a:rPr>
              <a:t>Y</a:t>
            </a:r>
            <a:r>
              <a:rPr sz="1100" b="0" i="1" spc="135" dirty="0">
                <a:latin typeface="Libre Franklin"/>
                <a:cs typeface="Bookman Old Style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endParaRPr sz="1100">
              <a:latin typeface="Libre Franklin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2646" y="731768"/>
            <a:ext cx="1256323" cy="42896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066">
              <a:lnSpc>
                <a:spcPct val="100000"/>
              </a:lnSpc>
              <a:spcBef>
                <a:spcPts val="405"/>
              </a:spcBef>
              <a:tabLst>
                <a:tab pos="220345" algn="l"/>
                <a:tab pos="220979" algn="l"/>
              </a:tabLst>
            </a:pPr>
            <a:r>
              <a:rPr lang="en-CA" sz="1100" dirty="0">
                <a:latin typeface="Libre Franklin"/>
                <a:cs typeface="PMingLiU"/>
              </a:rPr>
              <a:t>0, </a:t>
            </a:r>
            <a:r>
              <a:rPr sz="1100" dirty="0">
                <a:latin typeface="Libre Franklin"/>
                <a:cs typeface="PMingLiU"/>
              </a:rPr>
              <a:t>if</a:t>
            </a:r>
            <a:r>
              <a:rPr sz="1100" spc="45" dirty="0">
                <a:latin typeface="Libre Franklin"/>
                <a:cs typeface="PMingLiU"/>
              </a:rPr>
              <a:t> </a:t>
            </a:r>
            <a:r>
              <a:rPr lang="en-CA" sz="1100" spc="45" dirty="0">
                <a:latin typeface="Libre Franklin"/>
                <a:cs typeface="PMingLiU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Libre Franklin"/>
                <a:cs typeface="PMingLiU"/>
              </a:rPr>
              <a:t>No</a:t>
            </a:r>
            <a:endParaRPr sz="1100" dirty="0">
              <a:latin typeface="Libre Franklin"/>
              <a:cs typeface="PMingLiU"/>
            </a:endParaRPr>
          </a:p>
          <a:p>
            <a:pPr marL="12066">
              <a:lnSpc>
                <a:spcPct val="100000"/>
              </a:lnSpc>
              <a:spcBef>
                <a:spcPts val="305"/>
              </a:spcBef>
              <a:tabLst>
                <a:tab pos="220345" algn="l"/>
                <a:tab pos="220979" algn="l"/>
              </a:tabLst>
            </a:pPr>
            <a:r>
              <a:rPr lang="en-CA" sz="1100" dirty="0">
                <a:latin typeface="Libre Franklin"/>
                <a:cs typeface="PMingLiU"/>
              </a:rPr>
              <a:t>1,  </a:t>
            </a:r>
            <a:r>
              <a:rPr sz="1100" dirty="0">
                <a:latin typeface="Libre Franklin"/>
                <a:cs typeface="PMingLiU"/>
              </a:rPr>
              <a:t>if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lang="en-CA" sz="1100" spc="15" dirty="0">
                <a:latin typeface="Libre Franklin"/>
                <a:cs typeface="PMingLiU"/>
              </a:rPr>
              <a:t> </a:t>
            </a:r>
            <a:r>
              <a:rPr sz="1100" spc="15" dirty="0">
                <a:solidFill>
                  <a:srgbClr val="990000"/>
                </a:solidFill>
                <a:latin typeface="Libre Franklin"/>
                <a:cs typeface="PMingLiU"/>
              </a:rPr>
              <a:t>Yes</a:t>
            </a:r>
            <a:r>
              <a:rPr sz="1100" b="0" i="1" spc="15" dirty="0">
                <a:latin typeface="Libre Franklin"/>
                <a:cs typeface="Bookman Old Style"/>
              </a:rPr>
              <a:t>.</a:t>
            </a:r>
            <a:endParaRPr sz="1100" dirty="0">
              <a:latin typeface="Libre Franklin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" y="1358441"/>
            <a:ext cx="4539031" cy="199413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marR="353060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latin typeface="Libre Franklin"/>
                <a:cs typeface="PMingLiU"/>
              </a:rPr>
              <a:t>Can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50" dirty="0">
                <a:latin typeface="Libre Franklin"/>
                <a:cs typeface="PMingLiU"/>
              </a:rPr>
              <a:t>simply </a:t>
            </a:r>
            <a:r>
              <a:rPr sz="1100" spc="60" dirty="0">
                <a:latin typeface="Libre Franklin"/>
                <a:cs typeface="PMingLiU"/>
              </a:rPr>
              <a:t>perform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50" dirty="0">
                <a:latin typeface="Libre Franklin"/>
                <a:cs typeface="PMingLiU"/>
              </a:rPr>
              <a:t>linear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b="0" i="1" spc="-95" dirty="0">
                <a:latin typeface="Libre Franklin"/>
                <a:cs typeface="Bookman Old Style"/>
              </a:rPr>
              <a:t>Y </a:t>
            </a:r>
            <a:r>
              <a:rPr sz="1100" spc="55" dirty="0">
                <a:latin typeface="Libre Franklin"/>
                <a:cs typeface="PMingLiU"/>
              </a:rPr>
              <a:t>on </a:t>
            </a:r>
            <a:r>
              <a:rPr sz="1100" b="0" i="1" spc="130" dirty="0">
                <a:latin typeface="Libre Franklin"/>
                <a:cs typeface="Bookman Old Style"/>
              </a:rPr>
              <a:t>X </a:t>
            </a:r>
            <a:r>
              <a:rPr sz="1100" spc="85" dirty="0">
                <a:latin typeface="Libre Franklin"/>
                <a:cs typeface="PMingLiU"/>
              </a:rPr>
              <a:t>and  </a:t>
            </a:r>
            <a:r>
              <a:rPr sz="1100" spc="30" dirty="0">
                <a:latin typeface="Libre Franklin"/>
                <a:cs typeface="PMingLiU"/>
              </a:rPr>
              <a:t>classify </a:t>
            </a:r>
            <a:r>
              <a:rPr sz="1100" spc="55" dirty="0">
                <a:latin typeface="Libre Franklin"/>
                <a:cs typeface="PMingLiU"/>
              </a:rPr>
              <a:t>as </a:t>
            </a:r>
            <a:r>
              <a:rPr sz="1100" spc="35" dirty="0">
                <a:solidFill>
                  <a:srgbClr val="990000"/>
                </a:solidFill>
                <a:latin typeface="Libre Franklin"/>
                <a:cs typeface="PMingLiU"/>
              </a:rPr>
              <a:t>Yes </a:t>
            </a:r>
            <a:r>
              <a:rPr sz="1100" dirty="0">
                <a:latin typeface="Libre Franklin"/>
                <a:cs typeface="PMingLiU"/>
              </a:rPr>
              <a:t>if </a:t>
            </a:r>
            <a:r>
              <a:rPr sz="1100" b="0" i="1" spc="-210" dirty="0">
                <a:latin typeface="Libre Franklin"/>
                <a:cs typeface="Bookman Old Style"/>
              </a:rPr>
              <a:t>Y</a:t>
            </a:r>
            <a:r>
              <a:rPr sz="1650" spc="-315" baseline="15151" dirty="0">
                <a:latin typeface="Libre Franklin"/>
                <a:cs typeface="PMingLiU"/>
              </a:rPr>
              <a:t>ˆ </a:t>
            </a:r>
            <a:r>
              <a:rPr sz="1100" b="0" i="1" spc="185" dirty="0">
                <a:latin typeface="Libre Franklin"/>
                <a:cs typeface="Bookman Old Style"/>
              </a:rPr>
              <a:t>&gt;</a:t>
            </a:r>
            <a:r>
              <a:rPr sz="1100" b="0" i="1" spc="150" dirty="0">
                <a:latin typeface="Libre Franklin"/>
                <a:cs typeface="Bookman Old Style"/>
              </a:rPr>
              <a:t> </a:t>
            </a:r>
            <a:r>
              <a:rPr sz="1100" spc="20" dirty="0">
                <a:latin typeface="Libre Franklin"/>
                <a:cs typeface="PMingLiU"/>
              </a:rPr>
              <a:t>0</a:t>
            </a:r>
            <a:r>
              <a:rPr sz="1100" b="0" i="1" spc="20" dirty="0">
                <a:latin typeface="Libre Franklin"/>
                <a:cs typeface="Bookman Old Style"/>
              </a:rPr>
              <a:t>.</a:t>
            </a:r>
            <a:r>
              <a:rPr sz="1100" spc="20" dirty="0">
                <a:latin typeface="Libre Franklin"/>
                <a:cs typeface="PMingLiU"/>
              </a:rPr>
              <a:t>5?</a:t>
            </a:r>
            <a:endParaRPr sz="1100" dirty="0">
              <a:latin typeface="Libre Franklin"/>
              <a:cs typeface="PMingLiU"/>
            </a:endParaRPr>
          </a:p>
          <a:p>
            <a:pPr marL="391160" marR="137795" indent="-132715">
              <a:lnSpc>
                <a:spcPct val="102600"/>
              </a:lnSpc>
              <a:spcBef>
                <a:spcPts val="10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91795" algn="l"/>
              </a:tabLst>
            </a:pPr>
            <a:r>
              <a:rPr sz="1100" spc="65" dirty="0">
                <a:latin typeface="Libre Franklin"/>
                <a:cs typeface="PMingLiU"/>
              </a:rPr>
              <a:t>In this </a:t>
            </a:r>
            <a:r>
              <a:rPr sz="1100" spc="40" dirty="0">
                <a:latin typeface="Libre Franklin"/>
                <a:cs typeface="PMingLiU"/>
              </a:rPr>
              <a:t>case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65" dirty="0">
                <a:latin typeface="Libre Franklin"/>
                <a:cs typeface="PMingLiU"/>
              </a:rPr>
              <a:t>binary </a:t>
            </a:r>
            <a:r>
              <a:rPr sz="1100" spc="60" dirty="0">
                <a:latin typeface="Libre Franklin"/>
                <a:cs typeface="PMingLiU"/>
              </a:rPr>
              <a:t>outcome, </a:t>
            </a:r>
            <a:r>
              <a:rPr sz="1100" spc="50" dirty="0">
                <a:latin typeface="Libre Franklin"/>
                <a:cs typeface="PMingLiU"/>
              </a:rPr>
              <a:t>linear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50" dirty="0">
                <a:latin typeface="Libre Franklin"/>
                <a:cs typeface="PMingLiU"/>
              </a:rPr>
              <a:t>does </a:t>
            </a:r>
            <a:r>
              <a:rPr sz="1100" spc="85" dirty="0">
                <a:latin typeface="Libre Franklin"/>
                <a:cs typeface="PMingLiU"/>
              </a:rPr>
              <a:t>a  </a:t>
            </a:r>
            <a:r>
              <a:rPr sz="1100" spc="55" dirty="0">
                <a:latin typeface="Libre Franklin"/>
                <a:cs typeface="PMingLiU"/>
              </a:rPr>
              <a:t>good </a:t>
            </a:r>
            <a:r>
              <a:rPr sz="1100" spc="50" dirty="0">
                <a:latin typeface="Libre Franklin"/>
                <a:cs typeface="PMingLiU"/>
              </a:rPr>
              <a:t>job </a:t>
            </a:r>
            <a:r>
              <a:rPr sz="1100" spc="55" dirty="0">
                <a:latin typeface="Libre Franklin"/>
                <a:cs typeface="PMingLiU"/>
              </a:rPr>
              <a:t>as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25" dirty="0">
                <a:latin typeface="Libre Franklin"/>
                <a:cs typeface="PMingLiU"/>
              </a:rPr>
              <a:t>classifier,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45" dirty="0">
                <a:latin typeface="Libre Franklin"/>
                <a:cs typeface="PMingLiU"/>
              </a:rPr>
              <a:t>equivalent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linear  discriminant </a:t>
            </a:r>
            <a:r>
              <a:rPr sz="1100" i="1" spc="15" dirty="0">
                <a:solidFill>
                  <a:srgbClr val="009900"/>
                </a:solidFill>
                <a:latin typeface="Libre Franklin"/>
                <a:cs typeface="Palatino Linotype"/>
              </a:rPr>
              <a:t>analysis </a:t>
            </a:r>
            <a:r>
              <a:rPr sz="1100" spc="45" dirty="0">
                <a:latin typeface="Libre Franklin"/>
                <a:cs typeface="PMingLiU"/>
              </a:rPr>
              <a:t>which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40" dirty="0">
                <a:latin typeface="Libre Franklin"/>
                <a:cs typeface="PMingLiU"/>
              </a:rPr>
              <a:t>discuss</a:t>
            </a:r>
            <a:r>
              <a:rPr sz="1100" spc="55" dirty="0">
                <a:latin typeface="Libre Franklin"/>
                <a:cs typeface="PMingLiU"/>
              </a:rPr>
              <a:t> </a:t>
            </a:r>
            <a:r>
              <a:rPr sz="1100" spc="60" dirty="0">
                <a:latin typeface="Libre Franklin"/>
                <a:cs typeface="PMingLiU"/>
              </a:rPr>
              <a:t>later.</a:t>
            </a:r>
            <a:endParaRPr sz="1100" dirty="0">
              <a:latin typeface="Libre Franklin"/>
              <a:cs typeface="PMingLiU"/>
            </a:endParaRPr>
          </a:p>
          <a:p>
            <a:pPr marL="391160" marR="95250" indent="-132715">
              <a:lnSpc>
                <a:spcPct val="102600"/>
              </a:lnSpc>
              <a:spcBef>
                <a:spcPts val="26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91795" algn="l"/>
              </a:tabLst>
            </a:pPr>
            <a:r>
              <a:rPr sz="1100" spc="35" dirty="0">
                <a:latin typeface="Libre Franklin"/>
                <a:cs typeface="PMingLiU"/>
              </a:rPr>
              <a:t>Since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in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5" dirty="0">
                <a:latin typeface="Libre Franklin"/>
                <a:cs typeface="PMingLiU"/>
              </a:rPr>
              <a:t>population</a:t>
            </a:r>
            <a:r>
              <a:rPr sz="1100" spc="80" dirty="0">
                <a:latin typeface="Libre Franklin"/>
                <a:cs typeface="PMingLiU"/>
              </a:rPr>
              <a:t> </a:t>
            </a:r>
            <a:r>
              <a:rPr sz="1100" b="0" i="1" spc="30" dirty="0">
                <a:latin typeface="Libre Franklin"/>
                <a:cs typeface="Bookman Old Style"/>
              </a:rPr>
              <a:t>E</a:t>
            </a:r>
            <a:r>
              <a:rPr sz="1100" spc="30" dirty="0">
                <a:latin typeface="Libre Franklin"/>
                <a:cs typeface="PMingLiU"/>
              </a:rPr>
              <a:t>(</a:t>
            </a:r>
            <a:r>
              <a:rPr sz="1100" b="0" i="1" spc="30" dirty="0">
                <a:latin typeface="Libre Franklin"/>
                <a:cs typeface="Bookman Old Style"/>
              </a:rPr>
              <a:t>Y</a:t>
            </a:r>
            <a:r>
              <a:rPr sz="1100" b="0" i="1" spc="-90" dirty="0">
                <a:latin typeface="Libre Franklin"/>
                <a:cs typeface="Bookman Old Style"/>
              </a:rPr>
              <a:t> </a:t>
            </a:r>
            <a:r>
              <a:rPr sz="1100" spc="10" dirty="0">
                <a:latin typeface="Libre Franklin"/>
                <a:cs typeface="Lucida Sans Unicode"/>
              </a:rPr>
              <a:t>|</a:t>
            </a:r>
            <a:r>
              <a:rPr sz="1100" b="0" i="1" spc="10" dirty="0">
                <a:latin typeface="Libre Franklin"/>
                <a:cs typeface="Bookman Old Style"/>
              </a:rPr>
              <a:t>X</a:t>
            </a:r>
            <a:r>
              <a:rPr sz="1100" b="0" i="1" spc="60" dirty="0">
                <a:latin typeface="Libre Franklin"/>
                <a:cs typeface="Bookman Old Style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b="0" i="1" spc="50" dirty="0">
                <a:latin typeface="Libre Franklin"/>
                <a:cs typeface="Bookman Old Style"/>
              </a:rPr>
              <a:t>x</a:t>
            </a:r>
            <a:r>
              <a:rPr sz="1100" spc="50" dirty="0">
                <a:latin typeface="Libre Franklin"/>
                <a:cs typeface="PMingLiU"/>
              </a:rPr>
              <a:t>)</a:t>
            </a:r>
            <a:r>
              <a:rPr sz="1100" spc="20" dirty="0">
                <a:latin typeface="Libre Franklin"/>
                <a:cs typeface="PMingLiU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Pr(</a:t>
            </a:r>
            <a:r>
              <a:rPr sz="1100" b="0" i="1" spc="55" dirty="0">
                <a:latin typeface="Libre Franklin"/>
                <a:cs typeface="Bookman Old Style"/>
              </a:rPr>
              <a:t>Y</a:t>
            </a:r>
            <a:r>
              <a:rPr sz="1100" b="0" i="1" spc="215" dirty="0">
                <a:latin typeface="Libre Franklin"/>
                <a:cs typeface="Bookman Old Style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20" dirty="0">
                <a:latin typeface="Libre Franklin"/>
                <a:cs typeface="PMingLiU"/>
              </a:rPr>
              <a:t> </a:t>
            </a:r>
            <a:r>
              <a:rPr sz="1100" spc="15" dirty="0">
                <a:latin typeface="Libre Franklin"/>
                <a:cs typeface="PMingLiU"/>
              </a:rPr>
              <a:t>1</a:t>
            </a:r>
            <a:r>
              <a:rPr lang="en-CA" sz="1100" spc="15" dirty="0">
                <a:latin typeface="Libre Franklin"/>
                <a:cs typeface="PMingLiU"/>
              </a:rPr>
              <a:t> </a:t>
            </a:r>
            <a:r>
              <a:rPr sz="1100" spc="15" dirty="0">
                <a:latin typeface="Libre Franklin"/>
                <a:cs typeface="Lucida Sans Unicode"/>
              </a:rPr>
              <a:t>|</a:t>
            </a:r>
            <a:r>
              <a:rPr lang="en-CA" sz="1100" spc="15" dirty="0">
                <a:latin typeface="Libre Franklin"/>
                <a:cs typeface="Lucida Sans Unicode"/>
              </a:rPr>
              <a:t> </a:t>
            </a:r>
            <a:r>
              <a:rPr sz="1100" b="0" i="1" spc="15" dirty="0">
                <a:latin typeface="Libre Franklin"/>
                <a:cs typeface="Bookman Old Style"/>
              </a:rPr>
              <a:t>X</a:t>
            </a:r>
            <a:r>
              <a:rPr sz="1100" b="0" i="1" spc="55" dirty="0">
                <a:latin typeface="Libre Franklin"/>
                <a:cs typeface="Bookman Old Style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20" dirty="0">
                <a:latin typeface="Libre Franklin"/>
                <a:cs typeface="PMingLiU"/>
              </a:rPr>
              <a:t> </a:t>
            </a:r>
            <a:r>
              <a:rPr sz="1100" b="0" i="1" spc="50" dirty="0">
                <a:latin typeface="Libre Franklin"/>
                <a:cs typeface="Bookman Old Style"/>
              </a:rPr>
              <a:t>x</a:t>
            </a:r>
            <a:r>
              <a:rPr sz="1100" spc="50" dirty="0">
                <a:latin typeface="Libre Franklin"/>
                <a:cs typeface="PMingLiU"/>
              </a:rPr>
              <a:t>), 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65" dirty="0">
                <a:latin typeface="Libre Franklin"/>
                <a:cs typeface="PMingLiU"/>
              </a:rPr>
              <a:t>might </a:t>
            </a:r>
            <a:r>
              <a:rPr sz="1100" spc="75" dirty="0">
                <a:latin typeface="Libre Franklin"/>
                <a:cs typeface="PMingLiU"/>
              </a:rPr>
              <a:t>think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55" dirty="0">
                <a:latin typeface="Libre Franklin"/>
                <a:cs typeface="PMingLiU"/>
              </a:rPr>
              <a:t>perfect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65" dirty="0">
                <a:latin typeface="Libre Franklin"/>
                <a:cs typeface="PMingLiU"/>
              </a:rPr>
              <a:t>this</a:t>
            </a:r>
            <a:r>
              <a:rPr sz="1100" spc="270" dirty="0">
                <a:latin typeface="Libre Franklin"/>
                <a:cs typeface="PMingLiU"/>
              </a:rPr>
              <a:t> </a:t>
            </a:r>
            <a:r>
              <a:rPr sz="1100" spc="70" dirty="0">
                <a:latin typeface="Libre Franklin"/>
                <a:cs typeface="PMingLiU"/>
              </a:rPr>
              <a:t>task.</a:t>
            </a:r>
            <a:endParaRPr sz="1100" dirty="0">
              <a:latin typeface="Libre Franklin"/>
              <a:cs typeface="PMingLiU"/>
            </a:endParaRPr>
          </a:p>
          <a:p>
            <a:pPr marL="391160" marR="30480" indent="-132715">
              <a:lnSpc>
                <a:spcPct val="102600"/>
              </a:lnSpc>
              <a:spcBef>
                <a:spcPts val="5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91795" algn="l"/>
              </a:tabLst>
            </a:pPr>
            <a:r>
              <a:rPr sz="1100" spc="30" dirty="0">
                <a:latin typeface="Libre Franklin"/>
                <a:cs typeface="PMingLiU"/>
              </a:rPr>
              <a:t>However, </a:t>
            </a:r>
            <a:r>
              <a:rPr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linear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65" dirty="0">
                <a:latin typeface="Libre Franklin"/>
                <a:cs typeface="PMingLiU"/>
              </a:rPr>
              <a:t>might produce </a:t>
            </a:r>
            <a:r>
              <a:rPr sz="1100" spc="55" dirty="0">
                <a:latin typeface="Libre Franklin"/>
                <a:cs typeface="PMingLiU"/>
              </a:rPr>
              <a:t>probabilities </a:t>
            </a:r>
            <a:r>
              <a:rPr sz="1100" spc="20" dirty="0">
                <a:latin typeface="Libre Franklin"/>
                <a:cs typeface="PMingLiU"/>
              </a:rPr>
              <a:t>less  </a:t>
            </a:r>
            <a:r>
              <a:rPr sz="1100" spc="100" dirty="0">
                <a:latin typeface="Libre Franklin"/>
                <a:cs typeface="PMingLiU"/>
              </a:rPr>
              <a:t>than </a:t>
            </a:r>
            <a:r>
              <a:rPr sz="1100" spc="40" dirty="0">
                <a:latin typeface="Libre Franklin"/>
                <a:cs typeface="PMingLiU"/>
              </a:rPr>
              <a:t>zero </a:t>
            </a:r>
            <a:r>
              <a:rPr sz="1100" spc="55" dirty="0">
                <a:latin typeface="Libre Franklin"/>
                <a:cs typeface="PMingLiU"/>
              </a:rPr>
              <a:t>or </a:t>
            </a:r>
            <a:r>
              <a:rPr sz="1100" spc="40" dirty="0">
                <a:latin typeface="Libre Franklin"/>
                <a:cs typeface="PMingLiU"/>
              </a:rPr>
              <a:t>bigger </a:t>
            </a:r>
            <a:r>
              <a:rPr sz="1100" spc="100" dirty="0">
                <a:latin typeface="Libre Franklin"/>
                <a:cs typeface="PMingLiU"/>
              </a:rPr>
              <a:t>than </a:t>
            </a:r>
            <a:r>
              <a:rPr sz="1100" spc="45" dirty="0">
                <a:latin typeface="Libre Franklin"/>
                <a:cs typeface="PMingLiU"/>
              </a:rPr>
              <a:t>one. </a:t>
            </a:r>
            <a:r>
              <a:rPr sz="1100" i="1" spc="10" dirty="0">
                <a:solidFill>
                  <a:srgbClr val="009900"/>
                </a:solidFill>
                <a:latin typeface="Libre Franklin"/>
                <a:cs typeface="Palatino Linotype"/>
              </a:rPr>
              <a:t>Logistic regression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60" dirty="0">
                <a:latin typeface="Libre Franklin"/>
                <a:cs typeface="PMingLiU"/>
              </a:rPr>
              <a:t>more  </a:t>
            </a:r>
            <a:r>
              <a:rPr sz="1100" spc="70" dirty="0">
                <a:latin typeface="Libre Franklin"/>
                <a:cs typeface="PMingLiU"/>
              </a:rPr>
              <a:t>appropriate.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0346" y="698673"/>
            <a:ext cx="30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ibre Franklin"/>
              </a:rPr>
              <a:t>{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37338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25" dirty="0">
                <a:latin typeface="Libre Franklin"/>
              </a:rPr>
              <a:t>Linear </a:t>
            </a:r>
            <a:r>
              <a:rPr sz="2000" spc="-35" dirty="0">
                <a:latin typeface="Libre Franklin"/>
              </a:rPr>
              <a:t>versus </a:t>
            </a:r>
            <a:r>
              <a:rPr sz="2000" spc="-10" dirty="0">
                <a:latin typeface="Libre Franklin"/>
              </a:rPr>
              <a:t>Logistic</a:t>
            </a:r>
            <a:r>
              <a:rPr sz="2000" spc="-200" dirty="0">
                <a:latin typeface="Libre Franklin"/>
              </a:rPr>
              <a:t> </a:t>
            </a:r>
            <a:r>
              <a:rPr sz="2000" spc="-35" dirty="0">
                <a:latin typeface="Libre Franklin"/>
              </a:rPr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704998" y="2066029"/>
            <a:ext cx="1311275" cy="0"/>
          </a:xfrm>
          <a:custGeom>
            <a:avLst/>
            <a:gdLst/>
            <a:ahLst/>
            <a:cxnLst/>
            <a:rect l="l" t="t" r="r" b="b"/>
            <a:pathLst>
              <a:path w="1311275">
                <a:moveTo>
                  <a:pt x="0" y="0"/>
                </a:moveTo>
                <a:lnTo>
                  <a:pt x="1310868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998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7181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9364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1500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3683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5866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949" y="2121545"/>
            <a:ext cx="58419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435" y="2121545"/>
            <a:ext cx="1188720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8445" algn="l"/>
                <a:tab pos="520065" algn="l"/>
                <a:tab pos="782320" algn="l"/>
                <a:tab pos="1044575" algn="l"/>
              </a:tabLst>
            </a:pPr>
            <a:r>
              <a:rPr sz="450" spc="5" dirty="0">
                <a:latin typeface="Libre Franklin"/>
                <a:cs typeface="Arial"/>
              </a:rPr>
              <a:t>500	1000	1500	2000	2500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9328" y="1078358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860352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044" y="193871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4044" y="1766648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4044" y="159459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4044" y="1422480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4044" y="125041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4044" y="1078358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633" y="1713078"/>
            <a:ext cx="69250" cy="27940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spc="5" dirty="0">
                <a:latin typeface="Libre Franklin"/>
                <a:cs typeface="Arial"/>
              </a:rPr>
              <a:t>0.0</a:t>
            </a:r>
            <a:r>
              <a:rPr sz="450" spc="110" dirty="0">
                <a:latin typeface="Libre Franklin"/>
                <a:cs typeface="Arial"/>
              </a:rPr>
              <a:t> </a:t>
            </a:r>
            <a:r>
              <a:rPr sz="450" spc="5" dirty="0">
                <a:latin typeface="Libre Franklin"/>
                <a:cs typeface="Arial"/>
              </a:rPr>
              <a:t>0.2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633" y="1541015"/>
            <a:ext cx="69250" cy="107314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dirty="0">
                <a:latin typeface="Libre Franklin"/>
                <a:cs typeface="Arial"/>
              </a:rPr>
              <a:t>0.4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633" y="1368906"/>
            <a:ext cx="69250" cy="107314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dirty="0">
                <a:latin typeface="Libre Franklin"/>
                <a:cs typeface="Arial"/>
              </a:rPr>
              <a:t>0.6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633" y="1024783"/>
            <a:ext cx="69250" cy="27940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spc="5" dirty="0">
                <a:latin typeface="Libre Franklin"/>
                <a:cs typeface="Arial"/>
              </a:rPr>
              <a:t>0.8</a:t>
            </a:r>
            <a:r>
              <a:rPr sz="450" spc="110" dirty="0">
                <a:latin typeface="Libre Franklin"/>
                <a:cs typeface="Arial"/>
              </a:rPr>
              <a:t> </a:t>
            </a:r>
            <a:r>
              <a:rPr sz="450" spc="5" dirty="0">
                <a:latin typeface="Libre Franklin"/>
                <a:cs typeface="Arial"/>
              </a:rPr>
              <a:t>1.0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328" y="951037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80" h="1115060">
                <a:moveTo>
                  <a:pt x="0" y="1114991"/>
                </a:moveTo>
                <a:lnTo>
                  <a:pt x="1503118" y="1114991"/>
                </a:lnTo>
                <a:lnTo>
                  <a:pt x="1503118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613" y="1114015"/>
            <a:ext cx="89768" cy="791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dirty="0">
                <a:latin typeface="Libre Franklin"/>
                <a:cs typeface="Arial"/>
              </a:rPr>
              <a:t>Probability of</a:t>
            </a:r>
            <a:r>
              <a:rPr sz="650" spc="-30" dirty="0">
                <a:latin typeface="Libre Franklin"/>
                <a:cs typeface="Arial"/>
              </a:rPr>
              <a:t> </a:t>
            </a:r>
            <a:r>
              <a:rPr sz="650" spc="-5" dirty="0">
                <a:latin typeface="Libre Franklin"/>
                <a:cs typeface="Arial"/>
              </a:rPr>
              <a:t>Default</a:t>
            </a:r>
            <a:endParaRPr sz="650">
              <a:latin typeface="Libre Franklin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0522" y="1044338"/>
            <a:ext cx="1083310" cy="474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| | </a:t>
            </a:r>
            <a:r>
              <a:rPr sz="200" spc="-35" dirty="0">
                <a:solidFill>
                  <a:srgbClr val="DBA123"/>
                </a:solidFill>
                <a:latin typeface="Libre Franklin"/>
                <a:cs typeface="Arial"/>
              </a:rPr>
              <a:t>|||  </a:t>
            </a:r>
            <a:r>
              <a:rPr sz="200" spc="-15" dirty="0">
                <a:solidFill>
                  <a:srgbClr val="DBA123"/>
                </a:solidFill>
                <a:latin typeface="Libre Franklin"/>
                <a:cs typeface="Arial"/>
              </a:rPr>
              <a:t>||| 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</a:t>
            </a:r>
            <a:r>
              <a:rPr sz="200" spc="-25" dirty="0">
                <a:solidFill>
                  <a:srgbClr val="DBA123"/>
                </a:solidFill>
                <a:latin typeface="Libre Franklin"/>
                <a:cs typeface="Arial"/>
              </a:rPr>
              <a:t>|||||||| </a:t>
            </a:r>
            <a:r>
              <a:rPr sz="200" spc="-30" dirty="0">
                <a:solidFill>
                  <a:srgbClr val="DBA123"/>
                </a:solidFill>
                <a:latin typeface="Libre Franklin"/>
                <a:cs typeface="Arial"/>
              </a:rPr>
              <a:t>|||| </a:t>
            </a:r>
            <a:r>
              <a:rPr sz="200" spc="-35" dirty="0">
                <a:solidFill>
                  <a:srgbClr val="DBA123"/>
                </a:solidFill>
                <a:latin typeface="Libre Franklin"/>
                <a:cs typeface="Arial"/>
              </a:rPr>
              <a:t>||||||||||||||||||||||||||||||||||||||| </a:t>
            </a:r>
            <a:r>
              <a:rPr sz="200" spc="-45" dirty="0">
                <a:solidFill>
                  <a:srgbClr val="DBA123"/>
                </a:solidFill>
                <a:latin typeface="Libre Franklin"/>
                <a:cs typeface="Arial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 </a:t>
            </a:r>
            <a:r>
              <a:rPr sz="200" spc="-20" dirty="0">
                <a:solidFill>
                  <a:srgbClr val="DBA123"/>
                </a:solidFill>
                <a:latin typeface="Libre Franklin"/>
                <a:cs typeface="Arial"/>
              </a:rPr>
              <a:t>|||||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</a:t>
            </a:r>
            <a:r>
              <a:rPr sz="200" spc="-20" dirty="0">
                <a:solidFill>
                  <a:srgbClr val="DBA123"/>
                </a:solidFill>
                <a:latin typeface="Libre Franklin"/>
                <a:cs typeface="Arial"/>
              </a:rPr>
              <a:t>||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</a:t>
            </a:r>
            <a:r>
              <a:rPr sz="200" spc="-15" dirty="0">
                <a:solidFill>
                  <a:srgbClr val="DBA123"/>
                </a:solidFill>
                <a:latin typeface="Libre Franklin"/>
                <a:cs typeface="Arial"/>
              </a:rPr>
              <a:t>||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</a:t>
            </a:r>
            <a:r>
              <a:rPr sz="200" spc="25" dirty="0">
                <a:solidFill>
                  <a:srgbClr val="DBA123"/>
                </a:solidFill>
                <a:latin typeface="Libre Franklin"/>
                <a:cs typeface="Arial"/>
              </a:rPr>
              <a:t>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</a:t>
            </a:r>
            <a:endParaRPr sz="200">
              <a:latin typeface="Libre Franklin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474" y="1904693"/>
            <a:ext cx="1287145" cy="782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" spc="-55" dirty="0">
                <a:solidFill>
                  <a:srgbClr val="DBA123"/>
                </a:solidFill>
                <a:latin typeface="Libre Franklin"/>
                <a:cs typeface="Arial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25" dirty="0">
                <a:solidFill>
                  <a:srgbClr val="DBA123"/>
                </a:solidFill>
                <a:latin typeface="Libre Franklin"/>
                <a:cs typeface="Arial"/>
              </a:rPr>
              <a:t>||||||||||                                                                                                                                                                                         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                                                                                                     |                                                                                           </a:t>
            </a:r>
            <a:r>
              <a:rPr sz="200" spc="30" dirty="0">
                <a:solidFill>
                  <a:srgbClr val="DBA123"/>
                </a:solidFill>
                <a:latin typeface="Libre Franklin"/>
                <a:cs typeface="Arial"/>
              </a:rPr>
              <a:t> </a:t>
            </a:r>
            <a:r>
              <a:rPr sz="200" spc="-10" dirty="0">
                <a:solidFill>
                  <a:srgbClr val="DBA123"/>
                </a:solidFill>
                <a:latin typeface="Libre Franklin"/>
                <a:cs typeface="Arial"/>
              </a:rPr>
              <a:t>|||</a:t>
            </a:r>
            <a:endParaRPr sz="200">
              <a:latin typeface="Libre Franklin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9328" y="1694952"/>
            <a:ext cx="1503680" cy="320675"/>
          </a:xfrm>
          <a:custGeom>
            <a:avLst/>
            <a:gdLst/>
            <a:ahLst/>
            <a:cxnLst/>
            <a:rect l="l" t="t" r="r" b="b"/>
            <a:pathLst>
              <a:path w="1503680" h="320675">
                <a:moveTo>
                  <a:pt x="0" y="320304"/>
                </a:moveTo>
                <a:lnTo>
                  <a:pt x="1503118" y="0"/>
                </a:lnTo>
              </a:path>
            </a:pathLst>
          </a:custGeom>
          <a:ln w="11026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9328" y="1938711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9328" y="1078358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45647" y="2066029"/>
            <a:ext cx="1311275" cy="0"/>
          </a:xfrm>
          <a:custGeom>
            <a:avLst/>
            <a:gdLst/>
            <a:ahLst/>
            <a:cxnLst/>
            <a:rect l="l" t="t" r="r" b="b"/>
            <a:pathLst>
              <a:path w="1311275">
                <a:moveTo>
                  <a:pt x="0" y="0"/>
                </a:moveTo>
                <a:lnTo>
                  <a:pt x="1310868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45647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07831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70014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32149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94333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56516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6600" y="2121545"/>
            <a:ext cx="58419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46086" y="2121545"/>
            <a:ext cx="1188720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8445" algn="l"/>
                <a:tab pos="520065" algn="l"/>
                <a:tab pos="782320" algn="l"/>
                <a:tab pos="1044575" algn="l"/>
              </a:tabLst>
            </a:pPr>
            <a:r>
              <a:rPr sz="450" spc="5" dirty="0">
                <a:latin typeface="Libre Franklin"/>
                <a:cs typeface="Arial"/>
              </a:rPr>
              <a:t>500	1000	1500	2000	2500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89975" y="1078358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860352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54693" y="193871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54693" y="176664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54693" y="159459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54693" y="142248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54693" y="125041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54693" y="107835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47281" y="1024783"/>
            <a:ext cx="69250" cy="96774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spc="5" dirty="0">
                <a:latin typeface="Libre Franklin"/>
                <a:cs typeface="Arial"/>
              </a:rPr>
              <a:t>0.0 0.2 0.4 0.6 0.8</a:t>
            </a:r>
            <a:r>
              <a:rPr sz="450" spc="95" dirty="0">
                <a:latin typeface="Libre Franklin"/>
                <a:cs typeface="Arial"/>
              </a:rPr>
              <a:t> </a:t>
            </a:r>
            <a:r>
              <a:rPr sz="450" spc="5" dirty="0">
                <a:latin typeface="Libre Franklin"/>
                <a:cs typeface="Arial"/>
              </a:rPr>
              <a:t>1.0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89975" y="951037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79" h="1115060">
                <a:moveTo>
                  <a:pt x="0" y="1114991"/>
                </a:moveTo>
                <a:lnTo>
                  <a:pt x="1503120" y="1114991"/>
                </a:lnTo>
                <a:lnTo>
                  <a:pt x="1503120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87259" y="1114015"/>
            <a:ext cx="89768" cy="791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dirty="0">
                <a:latin typeface="Libre Franklin"/>
                <a:cs typeface="Arial"/>
              </a:rPr>
              <a:t>Probability of</a:t>
            </a:r>
            <a:r>
              <a:rPr sz="650" spc="-30" dirty="0">
                <a:latin typeface="Libre Franklin"/>
                <a:cs typeface="Arial"/>
              </a:rPr>
              <a:t> </a:t>
            </a:r>
            <a:r>
              <a:rPr sz="650" spc="-5" dirty="0">
                <a:latin typeface="Libre Franklin"/>
                <a:cs typeface="Arial"/>
              </a:rPr>
              <a:t>Default</a:t>
            </a:r>
            <a:endParaRPr sz="650">
              <a:latin typeface="Libre Franklin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71150" y="1044338"/>
            <a:ext cx="1083310" cy="474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| | </a:t>
            </a:r>
            <a:r>
              <a:rPr sz="200" spc="-35" dirty="0">
                <a:solidFill>
                  <a:srgbClr val="DBA123"/>
                </a:solidFill>
                <a:latin typeface="Libre Franklin"/>
                <a:cs typeface="Arial"/>
              </a:rPr>
              <a:t>|||  </a:t>
            </a:r>
            <a:r>
              <a:rPr sz="200" spc="-15" dirty="0">
                <a:solidFill>
                  <a:srgbClr val="DBA123"/>
                </a:solidFill>
                <a:latin typeface="Libre Franklin"/>
                <a:cs typeface="Arial"/>
              </a:rPr>
              <a:t>||| 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</a:t>
            </a:r>
            <a:r>
              <a:rPr sz="200" spc="-25" dirty="0">
                <a:solidFill>
                  <a:srgbClr val="DBA123"/>
                </a:solidFill>
                <a:latin typeface="Libre Franklin"/>
                <a:cs typeface="Arial"/>
              </a:rPr>
              <a:t>|||||||| </a:t>
            </a:r>
            <a:r>
              <a:rPr sz="200" spc="-30" dirty="0">
                <a:solidFill>
                  <a:srgbClr val="DBA123"/>
                </a:solidFill>
                <a:latin typeface="Libre Franklin"/>
                <a:cs typeface="Arial"/>
              </a:rPr>
              <a:t>|||| </a:t>
            </a:r>
            <a:r>
              <a:rPr sz="200" spc="-35" dirty="0">
                <a:solidFill>
                  <a:srgbClr val="DBA123"/>
                </a:solidFill>
                <a:latin typeface="Libre Franklin"/>
                <a:cs typeface="Arial"/>
              </a:rPr>
              <a:t>||||||||||||||||||||||||||||||||||||||| </a:t>
            </a:r>
            <a:r>
              <a:rPr sz="200" spc="-45" dirty="0">
                <a:solidFill>
                  <a:srgbClr val="DBA123"/>
                </a:solidFill>
                <a:latin typeface="Libre Franklin"/>
                <a:cs typeface="Arial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 </a:t>
            </a:r>
            <a:r>
              <a:rPr sz="200" spc="-20" dirty="0">
                <a:solidFill>
                  <a:srgbClr val="DBA123"/>
                </a:solidFill>
                <a:latin typeface="Libre Franklin"/>
                <a:cs typeface="Arial"/>
              </a:rPr>
              <a:t>|||||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</a:t>
            </a:r>
            <a:r>
              <a:rPr sz="200" spc="-20" dirty="0">
                <a:solidFill>
                  <a:srgbClr val="DBA123"/>
                </a:solidFill>
                <a:latin typeface="Libre Franklin"/>
                <a:cs typeface="Arial"/>
              </a:rPr>
              <a:t>||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</a:t>
            </a:r>
            <a:r>
              <a:rPr sz="200" spc="-15" dirty="0">
                <a:solidFill>
                  <a:srgbClr val="DBA123"/>
                </a:solidFill>
                <a:latin typeface="Libre Franklin"/>
                <a:cs typeface="Arial"/>
              </a:rPr>
              <a:t>||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</a:t>
            </a:r>
            <a:r>
              <a:rPr sz="200" spc="30" dirty="0">
                <a:solidFill>
                  <a:srgbClr val="DBA123"/>
                </a:solidFill>
                <a:latin typeface="Libre Franklin"/>
                <a:cs typeface="Arial"/>
              </a:rPr>
              <a:t>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</a:t>
            </a:r>
            <a:endParaRPr sz="200">
              <a:latin typeface="Libre Franklin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29116" y="1904693"/>
            <a:ext cx="1287145" cy="782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" spc="-55" dirty="0">
                <a:solidFill>
                  <a:srgbClr val="DBA123"/>
                </a:solidFill>
                <a:latin typeface="Libre Franklin"/>
                <a:cs typeface="Arial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25" dirty="0">
                <a:solidFill>
                  <a:srgbClr val="DBA123"/>
                </a:solidFill>
                <a:latin typeface="Libre Franklin"/>
                <a:cs typeface="Arial"/>
              </a:rPr>
              <a:t>||||||||||                                                                                                                                                                                          </a:t>
            </a:r>
            <a:r>
              <a:rPr sz="200" spc="5" dirty="0">
                <a:solidFill>
                  <a:srgbClr val="DBA123"/>
                </a:solidFill>
                <a:latin typeface="Libre Franklin"/>
                <a:cs typeface="Arial"/>
              </a:rPr>
              <a:t>|                                                                                                      |                                                                                           </a:t>
            </a:r>
            <a:r>
              <a:rPr sz="200" spc="25" dirty="0">
                <a:solidFill>
                  <a:srgbClr val="DBA123"/>
                </a:solidFill>
                <a:latin typeface="Libre Franklin"/>
                <a:cs typeface="Arial"/>
              </a:rPr>
              <a:t> </a:t>
            </a:r>
            <a:r>
              <a:rPr sz="200" spc="-10" dirty="0">
                <a:solidFill>
                  <a:srgbClr val="DBA123"/>
                </a:solidFill>
                <a:latin typeface="Libre Franklin"/>
                <a:cs typeface="Arial"/>
              </a:rPr>
              <a:t>|||</a:t>
            </a:r>
            <a:endParaRPr sz="200">
              <a:latin typeface="Libre Franklin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89975" y="1938711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12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89975" y="1078358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12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45647" y="1094719"/>
            <a:ext cx="1391920" cy="844550"/>
          </a:xfrm>
          <a:custGeom>
            <a:avLst/>
            <a:gdLst/>
            <a:ahLst/>
            <a:cxnLst/>
            <a:rect l="l" t="t" r="r" b="b"/>
            <a:pathLst>
              <a:path w="1391920" h="844550">
                <a:moveTo>
                  <a:pt x="0" y="843941"/>
                </a:moveTo>
                <a:lnTo>
                  <a:pt x="104923" y="843941"/>
                </a:lnTo>
                <a:lnTo>
                  <a:pt x="111883" y="843891"/>
                </a:lnTo>
                <a:lnTo>
                  <a:pt x="160838" y="843891"/>
                </a:lnTo>
                <a:lnTo>
                  <a:pt x="167845" y="843844"/>
                </a:lnTo>
                <a:lnTo>
                  <a:pt x="195830" y="843844"/>
                </a:lnTo>
                <a:lnTo>
                  <a:pt x="202838" y="843794"/>
                </a:lnTo>
                <a:lnTo>
                  <a:pt x="216806" y="843794"/>
                </a:lnTo>
                <a:lnTo>
                  <a:pt x="223808" y="843746"/>
                </a:lnTo>
                <a:lnTo>
                  <a:pt x="237776" y="843746"/>
                </a:lnTo>
                <a:lnTo>
                  <a:pt x="244784" y="843696"/>
                </a:lnTo>
                <a:lnTo>
                  <a:pt x="258753" y="843696"/>
                </a:lnTo>
                <a:lnTo>
                  <a:pt x="265761" y="843646"/>
                </a:lnTo>
                <a:lnTo>
                  <a:pt x="272769" y="843646"/>
                </a:lnTo>
                <a:lnTo>
                  <a:pt x="279776" y="843599"/>
                </a:lnTo>
                <a:lnTo>
                  <a:pt x="286737" y="843549"/>
                </a:lnTo>
                <a:lnTo>
                  <a:pt x="293745" y="843549"/>
                </a:lnTo>
                <a:lnTo>
                  <a:pt x="300753" y="843499"/>
                </a:lnTo>
                <a:lnTo>
                  <a:pt x="307714" y="843452"/>
                </a:lnTo>
                <a:lnTo>
                  <a:pt x="314715" y="843452"/>
                </a:lnTo>
                <a:lnTo>
                  <a:pt x="321723" y="843402"/>
                </a:lnTo>
                <a:lnTo>
                  <a:pt x="328737" y="843354"/>
                </a:lnTo>
                <a:lnTo>
                  <a:pt x="335691" y="843304"/>
                </a:lnTo>
                <a:lnTo>
                  <a:pt x="342699" y="843254"/>
                </a:lnTo>
                <a:lnTo>
                  <a:pt x="349707" y="843206"/>
                </a:lnTo>
                <a:lnTo>
                  <a:pt x="356668" y="843109"/>
                </a:lnTo>
                <a:lnTo>
                  <a:pt x="363676" y="843059"/>
                </a:lnTo>
                <a:lnTo>
                  <a:pt x="370684" y="843009"/>
                </a:lnTo>
                <a:lnTo>
                  <a:pt x="377692" y="842912"/>
                </a:lnTo>
                <a:lnTo>
                  <a:pt x="384652" y="842814"/>
                </a:lnTo>
                <a:lnTo>
                  <a:pt x="391660" y="842764"/>
                </a:lnTo>
                <a:lnTo>
                  <a:pt x="398668" y="842667"/>
                </a:lnTo>
                <a:lnTo>
                  <a:pt x="405622" y="842569"/>
                </a:lnTo>
                <a:lnTo>
                  <a:pt x="412630" y="842422"/>
                </a:lnTo>
                <a:lnTo>
                  <a:pt x="419638" y="842325"/>
                </a:lnTo>
                <a:lnTo>
                  <a:pt x="426646" y="842177"/>
                </a:lnTo>
                <a:lnTo>
                  <a:pt x="433607" y="842080"/>
                </a:lnTo>
                <a:lnTo>
                  <a:pt x="440615" y="841933"/>
                </a:lnTo>
                <a:lnTo>
                  <a:pt x="447622" y="841735"/>
                </a:lnTo>
                <a:lnTo>
                  <a:pt x="454583" y="841588"/>
                </a:lnTo>
                <a:lnTo>
                  <a:pt x="461591" y="841393"/>
                </a:lnTo>
                <a:lnTo>
                  <a:pt x="468599" y="841196"/>
                </a:lnTo>
                <a:lnTo>
                  <a:pt x="475607" y="841001"/>
                </a:lnTo>
                <a:lnTo>
                  <a:pt x="482561" y="840756"/>
                </a:lnTo>
                <a:lnTo>
                  <a:pt x="489575" y="840559"/>
                </a:lnTo>
                <a:lnTo>
                  <a:pt x="496583" y="840266"/>
                </a:lnTo>
                <a:lnTo>
                  <a:pt x="503537" y="839972"/>
                </a:lnTo>
                <a:lnTo>
                  <a:pt x="510545" y="839677"/>
                </a:lnTo>
                <a:lnTo>
                  <a:pt x="517553" y="839385"/>
                </a:lnTo>
                <a:lnTo>
                  <a:pt x="524561" y="839040"/>
                </a:lnTo>
                <a:lnTo>
                  <a:pt x="531522" y="838648"/>
                </a:lnTo>
                <a:lnTo>
                  <a:pt x="538530" y="838256"/>
                </a:lnTo>
                <a:lnTo>
                  <a:pt x="580476" y="835120"/>
                </a:lnTo>
                <a:lnTo>
                  <a:pt x="622476" y="830269"/>
                </a:lnTo>
                <a:lnTo>
                  <a:pt x="664429" y="822868"/>
                </a:lnTo>
                <a:lnTo>
                  <a:pt x="706376" y="811647"/>
                </a:lnTo>
                <a:lnTo>
                  <a:pt x="748329" y="794838"/>
                </a:lnTo>
                <a:lnTo>
                  <a:pt x="783314" y="774794"/>
                </a:lnTo>
                <a:lnTo>
                  <a:pt x="818259" y="747546"/>
                </a:lnTo>
                <a:lnTo>
                  <a:pt x="846244" y="719466"/>
                </a:lnTo>
                <a:lnTo>
                  <a:pt x="874222" y="684865"/>
                </a:lnTo>
                <a:lnTo>
                  <a:pt x="902206" y="643264"/>
                </a:lnTo>
                <a:lnTo>
                  <a:pt x="923183" y="607436"/>
                </a:lnTo>
                <a:lnTo>
                  <a:pt x="944152" y="567889"/>
                </a:lnTo>
                <a:lnTo>
                  <a:pt x="965129" y="525107"/>
                </a:lnTo>
                <a:lnTo>
                  <a:pt x="986153" y="479872"/>
                </a:lnTo>
                <a:lnTo>
                  <a:pt x="1007129" y="433027"/>
                </a:lnTo>
                <a:lnTo>
                  <a:pt x="1014090" y="417293"/>
                </a:lnTo>
                <a:lnTo>
                  <a:pt x="1021091" y="401512"/>
                </a:lnTo>
                <a:lnTo>
                  <a:pt x="1042068" y="354566"/>
                </a:lnTo>
                <a:lnTo>
                  <a:pt x="1063044" y="308987"/>
                </a:lnTo>
                <a:lnTo>
                  <a:pt x="1084068" y="265815"/>
                </a:lnTo>
                <a:lnTo>
                  <a:pt x="1105044" y="225775"/>
                </a:lnTo>
                <a:lnTo>
                  <a:pt x="1126014" y="189361"/>
                </a:lnTo>
                <a:lnTo>
                  <a:pt x="1146991" y="156923"/>
                </a:lnTo>
                <a:lnTo>
                  <a:pt x="1174975" y="119828"/>
                </a:lnTo>
                <a:lnTo>
                  <a:pt x="1202960" y="89492"/>
                </a:lnTo>
                <a:lnTo>
                  <a:pt x="1237898" y="59890"/>
                </a:lnTo>
                <a:lnTo>
                  <a:pt x="1272890" y="37936"/>
                </a:lnTo>
                <a:lnTo>
                  <a:pt x="1307829" y="22007"/>
                </a:lnTo>
                <a:lnTo>
                  <a:pt x="1349829" y="8773"/>
                </a:lnTo>
                <a:lnTo>
                  <a:pt x="1384767" y="1179"/>
                </a:lnTo>
                <a:lnTo>
                  <a:pt x="1391775" y="0"/>
                </a:lnTo>
              </a:path>
            </a:pathLst>
          </a:custGeom>
          <a:ln w="11026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7294" y="2238179"/>
            <a:ext cx="3912870" cy="75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5"/>
              </a:spcBef>
              <a:tabLst>
                <a:tab pos="2843530" algn="l"/>
              </a:tabLst>
            </a:pPr>
            <a:r>
              <a:rPr sz="650" dirty="0">
                <a:latin typeface="Libre Franklin"/>
                <a:cs typeface="Arial"/>
              </a:rPr>
              <a:t>Balance	Balance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Libre Frankli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sz="1100" spc="90" dirty="0">
                <a:latin typeface="Libre Franklin"/>
                <a:cs typeface="PMingLiU"/>
              </a:rPr>
              <a:t>The </a:t>
            </a:r>
            <a:r>
              <a:rPr sz="1100" spc="55" dirty="0">
                <a:latin typeface="Libre Franklin"/>
                <a:cs typeface="PMingLiU"/>
              </a:rPr>
              <a:t>orange </a:t>
            </a:r>
            <a:r>
              <a:rPr sz="1100" spc="70" dirty="0">
                <a:latin typeface="Libre Franklin"/>
                <a:cs typeface="PMingLiU"/>
              </a:rPr>
              <a:t>marks </a:t>
            </a:r>
            <a:r>
              <a:rPr sz="1100" spc="60" dirty="0">
                <a:latin typeface="Libre Franklin"/>
                <a:cs typeface="PMingLiU"/>
              </a:rPr>
              <a:t>indicate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50" dirty="0">
                <a:latin typeface="Libre Franklin"/>
                <a:cs typeface="PMingLiU"/>
              </a:rPr>
              <a:t>response </a:t>
            </a:r>
            <a:r>
              <a:rPr sz="1100" b="0" i="1" spc="-95" dirty="0">
                <a:latin typeface="Libre Franklin"/>
                <a:cs typeface="Bookman Old Style"/>
              </a:rPr>
              <a:t>Y </a:t>
            </a:r>
            <a:r>
              <a:rPr sz="1100" spc="40" dirty="0">
                <a:latin typeface="Libre Franklin"/>
                <a:cs typeface="PMingLiU"/>
              </a:rPr>
              <a:t>, </a:t>
            </a:r>
            <a:r>
              <a:rPr sz="1100" spc="60" dirty="0">
                <a:latin typeface="Libre Franklin"/>
                <a:cs typeface="PMingLiU"/>
              </a:rPr>
              <a:t>either </a:t>
            </a:r>
            <a:r>
              <a:rPr sz="1100" spc="25" dirty="0">
                <a:latin typeface="Libre Franklin"/>
                <a:cs typeface="PMingLiU"/>
              </a:rPr>
              <a:t>0 </a:t>
            </a:r>
            <a:r>
              <a:rPr sz="1100" spc="55" dirty="0">
                <a:latin typeface="Libre Franklin"/>
                <a:cs typeface="PMingLiU"/>
              </a:rPr>
              <a:t>or </a:t>
            </a:r>
            <a:r>
              <a:rPr sz="1100" spc="35" dirty="0">
                <a:latin typeface="Libre Franklin"/>
                <a:cs typeface="PMingLiU"/>
              </a:rPr>
              <a:t>1. </a:t>
            </a:r>
            <a:r>
              <a:rPr sz="1100" spc="55" dirty="0">
                <a:latin typeface="Libre Franklin"/>
                <a:cs typeface="PMingLiU"/>
              </a:rPr>
              <a:t>Linear 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50" dirty="0">
                <a:latin typeface="Libre Franklin"/>
                <a:cs typeface="PMingLiU"/>
              </a:rPr>
              <a:t>does </a:t>
            </a:r>
            <a:r>
              <a:rPr sz="1100" spc="80" dirty="0">
                <a:latin typeface="Libre Franklin"/>
                <a:cs typeface="PMingLiU"/>
              </a:rPr>
              <a:t>not </a:t>
            </a:r>
            <a:r>
              <a:rPr sz="1100" spc="65" dirty="0">
                <a:latin typeface="Libre Franklin"/>
                <a:cs typeface="PMingLiU"/>
              </a:rPr>
              <a:t>estimate </a:t>
            </a:r>
            <a:r>
              <a:rPr sz="1100" spc="55" dirty="0">
                <a:latin typeface="Libre Franklin"/>
                <a:cs typeface="PMingLiU"/>
              </a:rPr>
              <a:t>Pr(</a:t>
            </a:r>
            <a:r>
              <a:rPr sz="1100" b="0" i="1" spc="55" dirty="0">
                <a:latin typeface="Libre Franklin"/>
                <a:cs typeface="Bookman Old Style"/>
              </a:rPr>
              <a:t>Y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spc="50" dirty="0">
                <a:latin typeface="Libre Franklin"/>
                <a:cs typeface="PMingLiU"/>
              </a:rPr>
              <a:t>1</a:t>
            </a:r>
            <a:r>
              <a:rPr sz="1100" spc="50" dirty="0">
                <a:latin typeface="Libre Franklin"/>
                <a:cs typeface="Lucida Sans Unicode"/>
              </a:rPr>
              <a:t>|</a:t>
            </a:r>
            <a:r>
              <a:rPr sz="1100" b="0" i="1" spc="50" dirty="0">
                <a:latin typeface="Libre Franklin"/>
                <a:cs typeface="Bookman Old Style"/>
              </a:rPr>
              <a:t>X</a:t>
            </a:r>
            <a:r>
              <a:rPr sz="1100" spc="50" dirty="0">
                <a:latin typeface="Libre Franklin"/>
                <a:cs typeface="PMingLiU"/>
              </a:rPr>
              <a:t>) </a:t>
            </a:r>
            <a:r>
              <a:rPr sz="1100" spc="20" dirty="0">
                <a:latin typeface="Libre Franklin"/>
                <a:cs typeface="PMingLiU"/>
              </a:rPr>
              <a:t>well. </a:t>
            </a:r>
            <a:r>
              <a:rPr sz="1100" spc="40" dirty="0">
                <a:latin typeface="Libre Franklin"/>
                <a:cs typeface="PMingLiU"/>
              </a:rPr>
              <a:t>Logistic  regression seems </a:t>
            </a:r>
            <a:r>
              <a:rPr sz="1100" spc="15" dirty="0">
                <a:latin typeface="Libre Franklin"/>
                <a:cs typeface="PMingLiU"/>
              </a:rPr>
              <a:t>well </a:t>
            </a:r>
            <a:r>
              <a:rPr sz="1100" spc="60" dirty="0">
                <a:latin typeface="Libre Franklin"/>
                <a:cs typeface="PMingLiU"/>
              </a:rPr>
              <a:t>suited </a:t>
            </a:r>
            <a:r>
              <a:rPr sz="1100" spc="80" dirty="0">
                <a:latin typeface="Libre Franklin"/>
                <a:cs typeface="PMingLiU"/>
              </a:rPr>
              <a:t>to the</a:t>
            </a:r>
            <a:r>
              <a:rPr sz="1100" spc="215" dirty="0">
                <a:latin typeface="Libre Franklin"/>
                <a:cs typeface="PMingLiU"/>
              </a:rPr>
              <a:t> </a:t>
            </a:r>
            <a:r>
              <a:rPr sz="1100" spc="65" dirty="0">
                <a:latin typeface="Libre Franklin"/>
                <a:cs typeface="PMingLiU"/>
              </a:rPr>
              <a:t>task.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73308" y="3342078"/>
            <a:ext cx="25527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Libre Franklin"/>
                <a:cs typeface="Bookman Old Style"/>
              </a:rPr>
              <a:t>4</a:t>
            </a:r>
            <a:r>
              <a:rPr sz="600" b="0" spc="-105" dirty="0">
                <a:solidFill>
                  <a:srgbClr val="7F7F7F"/>
                </a:solidFill>
                <a:latin typeface="Libre Franklin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Libre Franklin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Libre Franklin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Libre Franklin"/>
                <a:cs typeface="Bookman Old Style"/>
              </a:rPr>
              <a:t>40</a:t>
            </a:r>
            <a:endParaRPr sz="600">
              <a:latin typeface="Libre Franklin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09550" y="130175"/>
            <a:ext cx="4400550" cy="307777"/>
          </a:xfrm>
        </p:spPr>
        <p:txBody>
          <a:bodyPr/>
          <a:lstStyle/>
          <a:p>
            <a:pPr algn="l"/>
            <a:r>
              <a:rPr lang="en-US" sz="2000" dirty="0">
                <a:latin typeface="Libre Franklin"/>
              </a:rPr>
              <a:t>Why not Linear Regression?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663575"/>
            <a:ext cx="3751262" cy="508000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When Y only takes on values of 0 and 1, why standard linear regression in inappropriate?</a:t>
            </a:r>
          </a:p>
          <a:p>
            <a:endParaRPr lang="en-US" dirty="0">
              <a:latin typeface="Libre Franklin"/>
            </a:endParaRPr>
          </a:p>
        </p:txBody>
      </p:sp>
      <p:pic>
        <p:nvPicPr>
          <p:cNvPr id="1543" name="Рисунок 15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268" y="1577975"/>
            <a:ext cx="2445467" cy="1773321"/>
          </a:xfrm>
          <a:prstGeom prst="rect">
            <a:avLst/>
          </a:prstGeom>
        </p:spPr>
      </p:pic>
      <p:sp>
        <p:nvSpPr>
          <p:cNvPr id="1544" name="TextBox 1543"/>
          <p:cNvSpPr txBox="1"/>
          <p:nvPr/>
        </p:nvSpPr>
        <p:spPr>
          <a:xfrm>
            <a:off x="2762250" y="173037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ibre Franklin"/>
              </a:rPr>
              <a:t>How do we interpret values greater than 1?</a:t>
            </a:r>
          </a:p>
          <a:p>
            <a:endParaRPr lang="en-US" sz="1200" dirty="0">
              <a:latin typeface="Libre Franklin"/>
            </a:endParaRPr>
          </a:p>
        </p:txBody>
      </p:sp>
      <p:cxnSp>
        <p:nvCxnSpPr>
          <p:cNvPr id="1546" name="Прямая со стрелкой 1545"/>
          <p:cNvCxnSpPr/>
          <p:nvPr/>
        </p:nvCxnSpPr>
        <p:spPr>
          <a:xfrm flipH="1" flipV="1">
            <a:off x="2210066" y="1730375"/>
            <a:ext cx="62838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0" name="Прямоугольник 1549"/>
          <p:cNvSpPr/>
          <p:nvPr/>
        </p:nvSpPr>
        <p:spPr>
          <a:xfrm>
            <a:off x="2803954" y="2649301"/>
            <a:ext cx="1710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Libre Franklin"/>
              </a:rPr>
              <a:t>How do we interpret values of Y between 0 and 1?</a:t>
            </a:r>
          </a:p>
        </p:txBody>
      </p:sp>
      <p:cxnSp>
        <p:nvCxnSpPr>
          <p:cNvPr id="1552" name="Прямая со стрелкой 1551"/>
          <p:cNvCxnSpPr/>
          <p:nvPr/>
        </p:nvCxnSpPr>
        <p:spPr>
          <a:xfrm flipH="1" flipV="1">
            <a:off x="1695450" y="2145874"/>
            <a:ext cx="1143000" cy="6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2172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130175"/>
            <a:ext cx="36576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25" dirty="0">
                <a:latin typeface="Libre Franklin"/>
              </a:rPr>
              <a:t>Linear </a:t>
            </a:r>
            <a:r>
              <a:rPr sz="2000" spc="-35" dirty="0">
                <a:latin typeface="Libre Franklin"/>
              </a:rPr>
              <a:t>Regression</a:t>
            </a:r>
            <a:r>
              <a:rPr sz="2000" spc="-60" dirty="0">
                <a:latin typeface="Libre Franklin"/>
              </a:rPr>
              <a:t> </a:t>
            </a:r>
            <a:r>
              <a:rPr sz="2000" spc="-35" dirty="0">
                <a:latin typeface="Libre Franklin"/>
              </a:rPr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5793"/>
            <a:ext cx="3909060" cy="70442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35" dirty="0">
                <a:latin typeface="Libre Franklin"/>
                <a:cs typeface="PMingLiU"/>
              </a:rPr>
              <a:t>Now </a:t>
            </a:r>
            <a:r>
              <a:rPr sz="1100" spc="55" dirty="0">
                <a:latin typeface="Libre Franklin"/>
                <a:cs typeface="PMingLiU"/>
              </a:rPr>
              <a:t>suppose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45" dirty="0">
                <a:latin typeface="Libre Franklin"/>
                <a:cs typeface="PMingLiU"/>
              </a:rPr>
              <a:t>have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50" dirty="0">
                <a:latin typeface="Libre Franklin"/>
                <a:cs typeface="PMingLiU"/>
              </a:rPr>
              <a:t>response </a:t>
            </a:r>
            <a:r>
              <a:rPr sz="1100" spc="45" dirty="0">
                <a:latin typeface="Libre Franklin"/>
                <a:cs typeface="PMingLiU"/>
              </a:rPr>
              <a:t>variable </a:t>
            </a:r>
            <a:r>
              <a:rPr sz="1100" spc="70" dirty="0">
                <a:latin typeface="Libre Franklin"/>
                <a:cs typeface="PMingLiU"/>
              </a:rPr>
              <a:t>with three </a:t>
            </a:r>
            <a:r>
              <a:rPr sz="1100" spc="40" dirty="0">
                <a:latin typeface="Libre Franklin"/>
                <a:cs typeface="PMingLiU"/>
              </a:rPr>
              <a:t>possible  values. </a:t>
            </a:r>
            <a:r>
              <a:rPr sz="1100" spc="70" dirty="0">
                <a:latin typeface="Libre Franklin"/>
                <a:cs typeface="PMingLiU"/>
              </a:rPr>
              <a:t>A </a:t>
            </a:r>
            <a:r>
              <a:rPr sz="1100" spc="75" dirty="0">
                <a:latin typeface="Libre Franklin"/>
                <a:cs typeface="PMingLiU"/>
              </a:rPr>
              <a:t>patient </a:t>
            </a:r>
            <a:r>
              <a:rPr sz="1100" spc="55" dirty="0">
                <a:latin typeface="Libre Franklin"/>
                <a:cs typeface="PMingLiU"/>
              </a:rPr>
              <a:t>presents </a:t>
            </a:r>
            <a:r>
              <a:rPr sz="1100" spc="110" dirty="0">
                <a:latin typeface="Libre Franklin"/>
                <a:cs typeface="PMingLiU"/>
              </a:rPr>
              <a:t>at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50" dirty="0">
                <a:latin typeface="Libre Franklin"/>
                <a:cs typeface="PMingLiU"/>
              </a:rPr>
              <a:t>emergency </a:t>
            </a:r>
            <a:r>
              <a:rPr sz="1100" spc="60" dirty="0">
                <a:latin typeface="Libre Franklin"/>
                <a:cs typeface="PMingLiU"/>
              </a:rPr>
              <a:t>room,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80" dirty="0">
                <a:latin typeface="Libre Franklin"/>
                <a:cs typeface="PMingLiU"/>
              </a:rPr>
              <a:t>must  </a:t>
            </a:r>
            <a:r>
              <a:rPr sz="1100" spc="30" dirty="0">
                <a:latin typeface="Libre Franklin"/>
                <a:cs typeface="PMingLiU"/>
              </a:rPr>
              <a:t>classify </a:t>
            </a:r>
            <a:r>
              <a:rPr sz="1100" spc="85" dirty="0">
                <a:latin typeface="Libre Franklin"/>
                <a:cs typeface="PMingLiU"/>
              </a:rPr>
              <a:t>them </a:t>
            </a:r>
            <a:r>
              <a:rPr sz="1100" spc="50" dirty="0">
                <a:latin typeface="Libre Franklin"/>
                <a:cs typeface="PMingLiU"/>
              </a:rPr>
              <a:t>according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65" dirty="0">
                <a:latin typeface="Libre Franklin"/>
                <a:cs typeface="PMingLiU"/>
              </a:rPr>
              <a:t>their</a:t>
            </a:r>
            <a:r>
              <a:rPr sz="1100" spc="130" dirty="0">
                <a:latin typeface="Libre Franklin"/>
                <a:cs typeface="PMingLiU"/>
              </a:rPr>
              <a:t> </a:t>
            </a:r>
            <a:r>
              <a:rPr sz="1100" spc="65" dirty="0">
                <a:latin typeface="Libre Franklin"/>
                <a:cs typeface="PMingLiU"/>
              </a:rPr>
              <a:t>symptoms.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250" y="1463076"/>
            <a:ext cx="2832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95" dirty="0">
                <a:latin typeface="Libre Franklin"/>
                <a:cs typeface="Bookman Old Style"/>
              </a:rPr>
              <a:t>Y</a:t>
            </a:r>
            <a:r>
              <a:rPr sz="1100" b="0" i="1" spc="135" dirty="0">
                <a:latin typeface="Libre Franklin"/>
                <a:cs typeface="Bookman Old Style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5288" y="1227660"/>
            <a:ext cx="2170215" cy="64953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43535" algn="l"/>
              </a:tabLst>
            </a:pPr>
            <a:r>
              <a:rPr lang="en-US" sz="1100" spc="110" dirty="0">
                <a:latin typeface="Libre Franklin"/>
                <a:cs typeface="Arial"/>
              </a:rPr>
              <a:t>  </a:t>
            </a:r>
            <a:r>
              <a:rPr sz="1100" spc="110" dirty="0">
                <a:latin typeface="Libre Franklin"/>
                <a:cs typeface="PMingLiU"/>
              </a:rPr>
              <a:t>1	</a:t>
            </a:r>
            <a:r>
              <a:rPr sz="1100" dirty="0">
                <a:latin typeface="Libre Franklin"/>
                <a:cs typeface="PMingLiU"/>
              </a:rPr>
              <a:t>if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spc="130" dirty="0">
                <a:solidFill>
                  <a:srgbClr val="990000"/>
                </a:solidFill>
                <a:latin typeface="Libre Franklin"/>
                <a:cs typeface="PMingLiU"/>
              </a:rPr>
              <a:t>stroke</a:t>
            </a:r>
            <a:r>
              <a:rPr sz="1100" spc="130" dirty="0">
                <a:latin typeface="Libre Franklin"/>
                <a:cs typeface="PMingLiU"/>
              </a:rPr>
              <a:t>;</a:t>
            </a:r>
            <a:endParaRPr lang="en-US" sz="1100" dirty="0">
              <a:latin typeface="Libre Franklin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43535" algn="l"/>
              </a:tabLst>
            </a:pPr>
            <a:r>
              <a:rPr lang="en-US" sz="1100" dirty="0">
                <a:latin typeface="Libre Franklin"/>
                <a:cs typeface="PMingLiU"/>
              </a:rPr>
              <a:t>   2	</a:t>
            </a:r>
            <a:r>
              <a:rPr sz="1100" dirty="0">
                <a:latin typeface="Libre Franklin"/>
                <a:cs typeface="PMingLiU"/>
              </a:rPr>
              <a:t>if </a:t>
            </a:r>
            <a:r>
              <a:rPr sz="1100" spc="95" dirty="0">
                <a:solidFill>
                  <a:srgbClr val="990000"/>
                </a:solidFill>
                <a:latin typeface="Libre Franklin"/>
                <a:cs typeface="PMingLiU"/>
              </a:rPr>
              <a:t>drug</a:t>
            </a:r>
            <a:r>
              <a:rPr sz="1100" spc="340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95" dirty="0">
                <a:solidFill>
                  <a:srgbClr val="990000"/>
                </a:solidFill>
                <a:latin typeface="Libre Franklin"/>
                <a:cs typeface="PMingLiU"/>
              </a:rPr>
              <a:t>overdose</a:t>
            </a:r>
            <a:r>
              <a:rPr sz="1100" spc="95" dirty="0">
                <a:latin typeface="Libre Franklin"/>
                <a:cs typeface="PMingLiU"/>
              </a:rPr>
              <a:t>;</a:t>
            </a:r>
            <a:endParaRPr sz="1100" dirty="0">
              <a:latin typeface="Libre Franklin"/>
              <a:cs typeface="PMingLiU"/>
            </a:endParaRPr>
          </a:p>
          <a:p>
            <a:pPr marL="135255">
              <a:lnSpc>
                <a:spcPct val="100000"/>
              </a:lnSpc>
              <a:spcBef>
                <a:spcPts val="309"/>
              </a:spcBef>
              <a:tabLst>
                <a:tab pos="343535" algn="l"/>
              </a:tabLst>
            </a:pPr>
            <a:r>
              <a:rPr sz="1100" spc="25" dirty="0">
                <a:latin typeface="Libre Franklin"/>
                <a:cs typeface="PMingLiU"/>
              </a:rPr>
              <a:t>3	</a:t>
            </a:r>
            <a:r>
              <a:rPr sz="1100" dirty="0">
                <a:latin typeface="Libre Franklin"/>
                <a:cs typeface="PMingLiU"/>
              </a:rPr>
              <a:t>if </a:t>
            </a:r>
            <a:r>
              <a:rPr sz="1100" spc="175" dirty="0">
                <a:solidFill>
                  <a:srgbClr val="990000"/>
                </a:solidFill>
                <a:latin typeface="Libre Franklin"/>
                <a:cs typeface="PMingLiU"/>
              </a:rPr>
              <a:t>epileptic</a:t>
            </a:r>
            <a:r>
              <a:rPr sz="1100" spc="300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130" dirty="0">
                <a:solidFill>
                  <a:srgbClr val="990000"/>
                </a:solidFill>
                <a:latin typeface="Libre Franklin"/>
                <a:cs typeface="PMingLiU"/>
              </a:rPr>
              <a:t>seizure</a:t>
            </a:r>
            <a:r>
              <a:rPr sz="1100" b="0" i="1" spc="130" dirty="0">
                <a:latin typeface="Libre Franklin"/>
                <a:cs typeface="Bookman Old Style"/>
              </a:rPr>
              <a:t>.</a:t>
            </a:r>
            <a:endParaRPr sz="1100" dirty="0">
              <a:latin typeface="Libre Franklin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986215"/>
            <a:ext cx="3773804" cy="12865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Libre Franklin"/>
                <a:cs typeface="PMingLiU"/>
              </a:rPr>
              <a:t>This </a:t>
            </a:r>
            <a:r>
              <a:rPr sz="1100" spc="50" dirty="0">
                <a:latin typeface="Libre Franklin"/>
                <a:cs typeface="PMingLiU"/>
              </a:rPr>
              <a:t>coding </a:t>
            </a:r>
            <a:r>
              <a:rPr sz="1100" spc="45" dirty="0">
                <a:latin typeface="Libre Franklin"/>
                <a:cs typeface="PMingLiU"/>
              </a:rPr>
              <a:t>suggests </a:t>
            </a:r>
            <a:r>
              <a:rPr sz="1100" spc="85" dirty="0">
                <a:latin typeface="Libre Franklin"/>
                <a:cs typeface="PMingLiU"/>
              </a:rPr>
              <a:t>an </a:t>
            </a:r>
            <a:r>
              <a:rPr sz="1100" spc="50" dirty="0">
                <a:latin typeface="Libre Franklin"/>
                <a:cs typeface="PMingLiU"/>
              </a:rPr>
              <a:t>ordering,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55" dirty="0">
                <a:latin typeface="Libre Franklin"/>
                <a:cs typeface="PMingLiU"/>
              </a:rPr>
              <a:t>fact </a:t>
            </a:r>
            <a:r>
              <a:rPr sz="1100" spc="40" dirty="0">
                <a:latin typeface="Libre Franklin"/>
                <a:cs typeface="PMingLiU"/>
              </a:rPr>
              <a:t>implies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80" dirty="0">
                <a:latin typeface="Libre Franklin"/>
                <a:cs typeface="PMingLiU"/>
              </a:rPr>
              <a:t>the  </a:t>
            </a:r>
            <a:r>
              <a:rPr sz="1100" spc="30" dirty="0">
                <a:latin typeface="Libre Franklin"/>
                <a:cs typeface="PMingLiU"/>
              </a:rPr>
              <a:t>difference </a:t>
            </a:r>
            <a:r>
              <a:rPr sz="1100" spc="55" dirty="0">
                <a:latin typeface="Libre Franklin"/>
                <a:cs typeface="PMingLiU"/>
              </a:rPr>
              <a:t>between </a:t>
            </a:r>
            <a:r>
              <a:rPr sz="1100" spc="150" dirty="0">
                <a:solidFill>
                  <a:srgbClr val="990000"/>
                </a:solidFill>
                <a:latin typeface="Libre Franklin"/>
                <a:cs typeface="PMingLiU"/>
              </a:rPr>
              <a:t>stroke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95" dirty="0">
                <a:solidFill>
                  <a:srgbClr val="990000"/>
                </a:solidFill>
                <a:latin typeface="Libre Franklin"/>
                <a:cs typeface="PMingLiU"/>
              </a:rPr>
              <a:t>drug </a:t>
            </a:r>
            <a:r>
              <a:rPr sz="1100" spc="105" dirty="0">
                <a:solidFill>
                  <a:srgbClr val="990000"/>
                </a:solidFill>
                <a:latin typeface="Libre Franklin"/>
                <a:cs typeface="PMingLiU"/>
              </a:rPr>
              <a:t>overdose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same </a:t>
            </a:r>
            <a:r>
              <a:rPr sz="1100" spc="55" dirty="0">
                <a:latin typeface="Libre Franklin"/>
                <a:cs typeface="PMingLiU"/>
              </a:rPr>
              <a:t>as  between </a:t>
            </a:r>
            <a:r>
              <a:rPr sz="1100" spc="95" dirty="0">
                <a:solidFill>
                  <a:srgbClr val="990000"/>
                </a:solidFill>
                <a:latin typeface="Libre Franklin"/>
                <a:cs typeface="PMingLiU"/>
              </a:rPr>
              <a:t>drug </a:t>
            </a:r>
            <a:r>
              <a:rPr sz="1100" spc="105" dirty="0">
                <a:solidFill>
                  <a:srgbClr val="990000"/>
                </a:solidFill>
                <a:latin typeface="Libre Franklin"/>
                <a:cs typeface="PMingLiU"/>
              </a:rPr>
              <a:t>overdose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175" dirty="0">
                <a:solidFill>
                  <a:srgbClr val="990000"/>
                </a:solidFill>
                <a:latin typeface="Libre Franklin"/>
                <a:cs typeface="PMingLiU"/>
              </a:rPr>
              <a:t>epileptic</a:t>
            </a:r>
            <a:r>
              <a:rPr sz="1100" spc="65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140" dirty="0">
                <a:solidFill>
                  <a:srgbClr val="990000"/>
                </a:solidFill>
                <a:latin typeface="Libre Franklin"/>
                <a:cs typeface="PMingLiU"/>
              </a:rPr>
              <a:t>seizure</a:t>
            </a:r>
            <a:r>
              <a:rPr sz="1100" spc="140" dirty="0">
                <a:latin typeface="Libre Franklin"/>
                <a:cs typeface="PMingLiU"/>
              </a:rPr>
              <a:t>.</a:t>
            </a:r>
            <a:endParaRPr sz="1100" dirty="0">
              <a:latin typeface="Libre Franklin"/>
              <a:cs typeface="PMingLiU"/>
            </a:endParaRPr>
          </a:p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100" spc="55" dirty="0">
                <a:latin typeface="Libre Franklin"/>
                <a:cs typeface="PMingLiU"/>
              </a:rPr>
              <a:t>Linear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80" dirty="0">
                <a:latin typeface="Libre Franklin"/>
                <a:cs typeface="PMingLiU"/>
              </a:rPr>
              <a:t>not </a:t>
            </a:r>
            <a:r>
              <a:rPr sz="1100" spc="70" dirty="0">
                <a:latin typeface="Libre Franklin"/>
                <a:cs typeface="PMingLiU"/>
              </a:rPr>
              <a:t>appropriate</a:t>
            </a:r>
            <a:r>
              <a:rPr sz="1100" spc="180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here.</a:t>
            </a:r>
            <a:endParaRPr sz="1100" dirty="0">
              <a:latin typeface="Libre Franklin"/>
              <a:cs typeface="PMingLiU"/>
            </a:endParaRPr>
          </a:p>
          <a:p>
            <a:pPr marL="12700" marR="154940">
              <a:lnSpc>
                <a:spcPct val="102699"/>
              </a:lnSpc>
            </a:pPr>
            <a:r>
              <a:rPr sz="1100" i="1" dirty="0">
                <a:solidFill>
                  <a:srgbClr val="009900"/>
                </a:solidFill>
                <a:latin typeface="Libre Franklin"/>
                <a:cs typeface="Palatino Linotype"/>
              </a:rPr>
              <a:t>Multiclass </a:t>
            </a:r>
            <a:r>
              <a:rPr sz="1100" i="1" spc="10" dirty="0">
                <a:solidFill>
                  <a:srgbClr val="009900"/>
                </a:solidFill>
                <a:latin typeface="Libre Franklin"/>
                <a:cs typeface="Palatino Linotype"/>
              </a:rPr>
              <a:t>Logistic Regression </a:t>
            </a:r>
            <a:r>
              <a:rPr sz="1100" spc="55" dirty="0">
                <a:latin typeface="Libre Franklin"/>
                <a:cs typeface="PMingLiU"/>
              </a:rPr>
              <a:t>or </a:t>
            </a:r>
            <a:r>
              <a:rPr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Discriminant </a:t>
            </a:r>
            <a:r>
              <a:rPr sz="1100" i="1" spc="5" dirty="0">
                <a:solidFill>
                  <a:srgbClr val="009900"/>
                </a:solidFill>
                <a:latin typeface="Libre Franklin"/>
                <a:cs typeface="Palatino Linotype"/>
              </a:rPr>
              <a:t>Analysis </a:t>
            </a:r>
            <a:r>
              <a:rPr sz="1100" spc="60" dirty="0">
                <a:latin typeface="Libre Franklin"/>
                <a:cs typeface="PMingLiU"/>
              </a:rPr>
              <a:t>are  more</a:t>
            </a:r>
            <a:r>
              <a:rPr sz="1100" spc="70" dirty="0">
                <a:latin typeface="Libre Franklin"/>
                <a:cs typeface="PMingLiU"/>
              </a:rPr>
              <a:t> appropriate.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6850" y="1131734"/>
            <a:ext cx="38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ibre Franklin"/>
              </a:rPr>
              <a:t>{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30175"/>
            <a:ext cx="4154488" cy="215900"/>
          </a:xfrm>
        </p:spPr>
        <p:txBody>
          <a:bodyPr/>
          <a:lstStyle/>
          <a:p>
            <a:pPr algn="ctr"/>
            <a:r>
              <a:rPr lang="en-CA" dirty="0">
                <a:latin typeface="Libre Franklin"/>
              </a:rPr>
              <a:t>Quiz practice preliminaries 1. Exponential function</a:t>
            </a:r>
            <a:endParaRPr lang="en-US" sz="1800" dirty="0">
              <a:latin typeface="Libre Franklin"/>
            </a:endParaRP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120" y="437043"/>
            <a:ext cx="3903330" cy="2953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CA">
                <a:noFill/>
                <a:latin typeface="Libre Franklin"/>
              </a:rPr>
              <a:t> 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8900" y="847742"/>
            <a:ext cx="1499846" cy="1127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9700" y="1075072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Libre Franklin"/>
              </a:rPr>
              <a:t>D. (0, 1)</a:t>
            </a:r>
          </a:p>
          <a:p>
            <a:r>
              <a:rPr lang="en-CA" sz="1100" dirty="0">
                <a:latin typeface="Libre Franklin"/>
              </a:rPr>
              <a:t>E. [0, 1)</a:t>
            </a:r>
          </a:p>
          <a:p>
            <a:endParaRPr lang="en-US" sz="11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0135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050" y="211138"/>
            <a:ext cx="4591050" cy="215900"/>
          </a:xfrm>
        </p:spPr>
        <p:txBody>
          <a:bodyPr/>
          <a:lstStyle/>
          <a:p>
            <a:pPr algn="ctr"/>
            <a:r>
              <a:rPr lang="en-CA" dirty="0">
                <a:latin typeface="Libre Franklin"/>
              </a:rPr>
              <a:t>Quiz practice preliminaries </a:t>
            </a:r>
            <a:r>
              <a:rPr lang="ru-RU" dirty="0">
                <a:latin typeface="Libre Franklin"/>
              </a:rPr>
              <a:t>2</a:t>
            </a:r>
            <a:r>
              <a:rPr lang="en-CA" dirty="0">
                <a:latin typeface="Libre Franklin"/>
              </a:rPr>
              <a:t>. Logarithm function</a:t>
            </a:r>
            <a:endParaRPr lang="en-US" dirty="0">
              <a:latin typeface="Libre Franklin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120" y="437043"/>
            <a:ext cx="4191000" cy="3235950"/>
          </a:xfrm>
          <a:prstGeom prst="rect">
            <a:avLst/>
          </a:prstGeom>
          <a:blipFill>
            <a:blip r:embed="rId2" cstate="print"/>
            <a:stretch>
              <a:fillRect t="-188"/>
            </a:stretch>
          </a:blipFill>
        </p:spPr>
        <p:txBody>
          <a:bodyPr/>
          <a:lstStyle/>
          <a:p>
            <a:r>
              <a:rPr lang="en-CA">
                <a:noFill/>
                <a:latin typeface="Libre Franklin"/>
              </a:rPr>
              <a:t> 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9850" y="815976"/>
            <a:ext cx="1638709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Libre Franklin"/>
              </a:rPr>
              <a:t>D. (0, 1)</a:t>
            </a:r>
          </a:p>
          <a:p>
            <a:r>
              <a:rPr lang="en-CA" sz="1100" dirty="0">
                <a:latin typeface="Libre Franklin"/>
              </a:rPr>
              <a:t>E. [0, 1)</a:t>
            </a:r>
          </a:p>
          <a:p>
            <a:endParaRPr lang="en-US" sz="11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6804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4610100" cy="215900"/>
          </a:xfrm>
        </p:spPr>
        <p:txBody>
          <a:bodyPr/>
          <a:lstStyle/>
          <a:p>
            <a:pPr algn="ctr"/>
            <a:r>
              <a:rPr lang="en-CA" dirty="0">
                <a:latin typeface="Libre Franklin"/>
              </a:rPr>
              <a:t>Quiz practice preliminaries 3. Odds function</a:t>
            </a:r>
            <a:endParaRPr lang="en-US" dirty="0">
              <a:latin typeface="Libre Franklin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5250" y="319187"/>
            <a:ext cx="4191000" cy="3296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CA">
                <a:noFill/>
                <a:latin typeface="Libre Franklin"/>
              </a:rPr>
              <a:t> 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3650" y="739775"/>
            <a:ext cx="1972012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Libre Franklin"/>
              </a:rPr>
              <a:t>D. (0, 1)</a:t>
            </a:r>
          </a:p>
          <a:p>
            <a:r>
              <a:rPr lang="en-CA" sz="1100" dirty="0">
                <a:latin typeface="Libre Franklin"/>
              </a:rPr>
              <a:t>E. [0, 1)</a:t>
            </a:r>
          </a:p>
          <a:p>
            <a:endParaRPr lang="en-US" sz="11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7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 idx="4294967295"/>
          </p:nvPr>
        </p:nvSpPr>
        <p:spPr>
          <a:xfrm>
            <a:off x="9525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20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 dirty="0"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4294967295"/>
          </p:nvPr>
        </p:nvSpPr>
        <p:spPr>
          <a:xfrm>
            <a:off x="323850" y="663575"/>
            <a:ext cx="3919537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buClr>
                <a:schemeClr val="accent1"/>
              </a:buClr>
              <a:buSzPts val="2210"/>
            </a:pPr>
            <a:r>
              <a:rPr lang="en-US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a function of the predictor variables that relates them to a 0/1 outcome</a:t>
            </a:r>
            <a:endParaRPr dirty="0"/>
          </a:p>
          <a:p>
            <a:pPr marL="137699" indent="-66928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Instead of </a:t>
            </a:r>
            <a:r>
              <a:rPr lang="en-US" sz="13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as outcome variable (like in linear regression), we use a function of Y called the </a:t>
            </a:r>
            <a:r>
              <a:rPr lang="en-US" sz="1300" b="1" i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 dirty="0"/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can be modeled as a linear function of the predictors</a:t>
            </a:r>
            <a:endParaRPr dirty="0"/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  <a:buFont typeface="Arial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can be mapped back to a probability, which, in turn, can be mapped to a class</a:t>
            </a:r>
            <a:endParaRPr dirty="0"/>
          </a:p>
          <a:p>
            <a:pPr marL="137699" indent="-66928" algn="l" rtl="0">
              <a:spcBef>
                <a:spcPts val="290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4610100" cy="215900"/>
          </a:xfrm>
        </p:spPr>
        <p:txBody>
          <a:bodyPr/>
          <a:lstStyle/>
          <a:p>
            <a:pPr algn="ctr"/>
            <a:r>
              <a:rPr lang="en-CA" dirty="0">
                <a:latin typeface="Libre Franklin"/>
              </a:rPr>
              <a:t>Quiz practice preliminaries 4. Inverse odds function</a:t>
            </a:r>
            <a:endParaRPr lang="en-US" dirty="0">
              <a:latin typeface="Libre Franklin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5250" y="355492"/>
            <a:ext cx="4191000" cy="3296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CA">
                <a:noFill/>
                <a:latin typeface="Libre Franklin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Libre Franklin"/>
              </a:rPr>
              <a:t>D. (0, 1)</a:t>
            </a:r>
          </a:p>
          <a:p>
            <a:r>
              <a:rPr lang="en-CA" sz="1100" dirty="0">
                <a:latin typeface="Libre Franklin"/>
              </a:rPr>
              <a:t>E. [0, 1)</a:t>
            </a:r>
          </a:p>
          <a:p>
            <a:endParaRPr lang="en-US" sz="1100" dirty="0">
              <a:latin typeface="Libre Franklin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9527" y="739775"/>
            <a:ext cx="2000573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6356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6675"/>
            <a:ext cx="4610100" cy="215900"/>
          </a:xfrm>
        </p:spPr>
        <p:txBody>
          <a:bodyPr/>
          <a:lstStyle/>
          <a:p>
            <a:pPr algn="ctr"/>
            <a:r>
              <a:rPr lang="en-CA" dirty="0">
                <a:latin typeface="Libre Franklin"/>
              </a:rPr>
              <a:t>Quiz practice preliminaries 5. Logit or log odds function</a:t>
            </a:r>
            <a:endParaRPr lang="en-US" dirty="0">
              <a:latin typeface="Libre Franklin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5250" y="282575"/>
            <a:ext cx="4191000" cy="3323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CA">
                <a:noFill/>
                <a:latin typeface="Libre Franklin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4450" y="112077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Libre Franklin"/>
              </a:rPr>
              <a:t>D. (0, 1)</a:t>
            </a:r>
          </a:p>
          <a:p>
            <a:r>
              <a:rPr lang="en-CA" sz="1100" dirty="0">
                <a:latin typeface="Libre Franklin"/>
              </a:rPr>
              <a:t>E. [0, 1)</a:t>
            </a:r>
          </a:p>
          <a:p>
            <a:endParaRPr lang="en-US" sz="1100" dirty="0">
              <a:latin typeface="Libre Frankli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8125" y="739775"/>
            <a:ext cx="1683375" cy="10991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0705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95250"/>
            <a:ext cx="4610100" cy="215900"/>
          </a:xfrm>
        </p:spPr>
        <p:txBody>
          <a:bodyPr/>
          <a:lstStyle/>
          <a:p>
            <a:pPr algn="ctr"/>
            <a:r>
              <a:rPr lang="en-CA" dirty="0">
                <a:latin typeface="Libre Franklin"/>
              </a:rPr>
              <a:t>Quiz practice preliminaries 6. Logistic function or </a:t>
            </a:r>
            <a:r>
              <a:rPr lang="en-CA" dirty="0" err="1">
                <a:latin typeface="Libre Franklin"/>
              </a:rPr>
              <a:t>expit</a:t>
            </a:r>
            <a:endParaRPr lang="en-US" dirty="0">
              <a:latin typeface="Libre Franklin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50" y="319722"/>
            <a:ext cx="4191000" cy="3309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CA">
                <a:noFill/>
                <a:latin typeface="Libre Franklin"/>
              </a:rPr>
              <a:t> 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6050" y="892175"/>
            <a:ext cx="1701974" cy="1131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Libre Franklin"/>
              </a:rPr>
              <a:t>D. (0, 1)</a:t>
            </a:r>
          </a:p>
          <a:p>
            <a:r>
              <a:rPr lang="en-CA" sz="1100" dirty="0">
                <a:latin typeface="Libre Franklin"/>
              </a:rPr>
              <a:t>E. [0, 1)</a:t>
            </a:r>
          </a:p>
          <a:p>
            <a:endParaRPr lang="en-US" sz="11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2996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130175"/>
            <a:ext cx="4286250" cy="307777"/>
          </a:xfrm>
        </p:spPr>
        <p:txBody>
          <a:bodyPr/>
          <a:lstStyle/>
          <a:p>
            <a:pPr algn="l"/>
            <a:r>
              <a:rPr lang="en-US" sz="2000" dirty="0">
                <a:latin typeface="Libre Franklin"/>
              </a:rPr>
              <a:t>Solution: Use Logistic Function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247650" y="587375"/>
            <a:ext cx="3875088" cy="118494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Libre Franklin"/>
              </a:rPr>
              <a:t>Instead of trying to predict Y, let’s try to predict P(Y = 1), i.e., the probability a customer buys Citrus Hill (CH) juice.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Libre Franklin"/>
              </a:rPr>
              <a:t>Thus, we can model P(Y = 1) using a function that gives outputs between 0 and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Libre Franklin"/>
              </a:rPr>
              <a:t>We can use the logistic function</a:t>
            </a:r>
          </a:p>
          <a:p>
            <a:r>
              <a:rPr lang="en-US" dirty="0">
                <a:latin typeface="Libre Franklin"/>
              </a:rPr>
              <a:t>Logistic Regression! </a:t>
            </a:r>
          </a:p>
          <a:p>
            <a:endParaRPr lang="en-US" dirty="0">
              <a:latin typeface="Libre Franklin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00668835"/>
              </p:ext>
            </p:extLst>
          </p:nvPr>
        </p:nvGraphicFramePr>
        <p:xfrm>
          <a:off x="247650" y="2309878"/>
          <a:ext cx="1926759" cy="600138"/>
        </p:xfrm>
        <a:graphic>
          <a:graphicData uri="http://schemas.openxmlformats.org/presentationml/2006/ole">
            <p:oleObj spid="_x0000_s19484" name="Equation" r:id="rId3" imgW="1574800" imgH="419100" progId="Equation.3">
              <p:embed/>
            </p:oleObj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730375"/>
            <a:ext cx="202421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12033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130175"/>
            <a:ext cx="4286250" cy="307777"/>
          </a:xfrm>
        </p:spPr>
        <p:txBody>
          <a:bodyPr/>
          <a:lstStyle/>
          <a:p>
            <a:pPr algn="l"/>
            <a:r>
              <a:rPr lang="en-US" sz="2000" dirty="0">
                <a:latin typeface="Libre Franklin"/>
              </a:rPr>
              <a:t>Logistic Regression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1450" y="739775"/>
            <a:ext cx="1752600" cy="23083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PMingLiU"/>
                <a:ea typeface="+mn-ea"/>
                <a:cs typeface="PMingLiU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kern="0" dirty="0">
                <a:latin typeface="Libre Franklin"/>
              </a:rPr>
              <a:t>Logistic regression is very similar to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kern="0" dirty="0">
                <a:latin typeface="Libre Franklin"/>
              </a:rPr>
              <a:t>We come up with b</a:t>
            </a:r>
            <a:r>
              <a:rPr lang="en-US" kern="0" baseline="-25000" dirty="0">
                <a:latin typeface="Libre Franklin"/>
              </a:rPr>
              <a:t>0</a:t>
            </a:r>
            <a:r>
              <a:rPr lang="en-US" kern="0" dirty="0">
                <a:latin typeface="Libre Franklin"/>
              </a:rPr>
              <a:t> and b</a:t>
            </a:r>
            <a:r>
              <a:rPr lang="en-US" kern="0" baseline="-25000" dirty="0">
                <a:latin typeface="Libre Franklin"/>
              </a:rPr>
              <a:t>1</a:t>
            </a:r>
            <a:r>
              <a:rPr lang="en-US" kern="0" dirty="0">
                <a:latin typeface="Libre Franklin"/>
              </a:rPr>
              <a:t> to estimate </a:t>
            </a:r>
            <a:r>
              <a:rPr lang="en-US" kern="0" dirty="0">
                <a:latin typeface="Libre Franklin"/>
                <a:sym typeface="Symbol" pitchFamily="18" charset="2"/>
              </a:rPr>
              <a:t></a:t>
            </a:r>
            <a:r>
              <a:rPr lang="en-US" kern="0" baseline="-25000" dirty="0">
                <a:latin typeface="Libre Franklin"/>
              </a:rPr>
              <a:t>0 </a:t>
            </a:r>
            <a:r>
              <a:rPr lang="en-US" kern="0" dirty="0">
                <a:latin typeface="Libre Franklin"/>
              </a:rPr>
              <a:t>and </a:t>
            </a:r>
            <a:r>
              <a:rPr lang="en-US" kern="0" dirty="0">
                <a:latin typeface="Libre Franklin"/>
                <a:sym typeface="Symbol" pitchFamily="18" charset="2"/>
              </a:rPr>
              <a:t></a:t>
            </a:r>
            <a:r>
              <a:rPr lang="en-US" kern="0" baseline="-25000" dirty="0">
                <a:latin typeface="Libre Franklin"/>
              </a:rPr>
              <a:t>1</a:t>
            </a:r>
            <a:r>
              <a:rPr lang="en-US" kern="0" dirty="0">
                <a:latin typeface="Libre Franklin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kern="0" dirty="0">
                <a:latin typeface="Libre Franklin"/>
              </a:rPr>
              <a:t>We have similar problems and questions as in linear regression</a:t>
            </a:r>
          </a:p>
          <a:p>
            <a:pPr lvl="1"/>
            <a:r>
              <a:rPr lang="en-US" sz="1100" kern="0" dirty="0">
                <a:solidFill>
                  <a:sysClr val="windowText" lastClr="000000"/>
                </a:solidFill>
                <a:latin typeface="Libre Franklin"/>
              </a:rPr>
              <a:t>e.g. Is </a:t>
            </a:r>
            <a:r>
              <a:rPr lang="en-US" sz="1100" kern="0" dirty="0">
                <a:solidFill>
                  <a:sysClr val="windowText" lastClr="000000"/>
                </a:solidFill>
                <a:latin typeface="Libre Franklin"/>
                <a:sym typeface="Symbol" pitchFamily="18" charset="2"/>
              </a:rPr>
              <a:t></a:t>
            </a:r>
            <a:r>
              <a:rPr lang="en-US" sz="1100" kern="0" baseline="-25000" dirty="0">
                <a:solidFill>
                  <a:sysClr val="windowText" lastClr="000000"/>
                </a:solidFill>
                <a:latin typeface="Libre Franklin"/>
              </a:rPr>
              <a:t>1</a:t>
            </a:r>
            <a:r>
              <a:rPr lang="en-US" sz="1100" kern="0" dirty="0">
                <a:solidFill>
                  <a:sysClr val="windowText" lastClr="000000"/>
                </a:solidFill>
                <a:latin typeface="Libre Franklin"/>
              </a:rPr>
              <a:t> equal to 0? How sure are we about our guesses for </a:t>
            </a:r>
            <a:r>
              <a:rPr lang="en-US" sz="1100" kern="0" dirty="0">
                <a:solidFill>
                  <a:sysClr val="windowText" lastClr="000000"/>
                </a:solidFill>
                <a:latin typeface="Libre Franklin"/>
                <a:sym typeface="Symbol" pitchFamily="18" charset="2"/>
              </a:rPr>
              <a:t></a:t>
            </a:r>
            <a:r>
              <a:rPr lang="en-US" sz="1100" kern="0" baseline="-25000" dirty="0">
                <a:solidFill>
                  <a:sysClr val="windowText" lastClr="000000"/>
                </a:solidFill>
                <a:latin typeface="Libre Franklin"/>
              </a:rPr>
              <a:t>0 </a:t>
            </a:r>
            <a:r>
              <a:rPr lang="en-US" sz="1100" kern="0" dirty="0">
                <a:solidFill>
                  <a:sysClr val="windowText" lastClr="000000"/>
                </a:solidFill>
                <a:latin typeface="Libre Franklin"/>
              </a:rPr>
              <a:t>and </a:t>
            </a:r>
            <a:r>
              <a:rPr lang="en-US" sz="1100" kern="0" dirty="0">
                <a:solidFill>
                  <a:sysClr val="windowText" lastClr="000000"/>
                </a:solidFill>
                <a:latin typeface="Libre Franklin"/>
                <a:sym typeface="Symbol" pitchFamily="18" charset="2"/>
              </a:rPr>
              <a:t></a:t>
            </a:r>
            <a:r>
              <a:rPr lang="en-US" sz="1100" kern="0" baseline="-25000" dirty="0">
                <a:solidFill>
                  <a:sysClr val="windowText" lastClr="000000"/>
                </a:solidFill>
                <a:latin typeface="Libre Franklin"/>
              </a:rPr>
              <a:t>1</a:t>
            </a:r>
            <a:r>
              <a:rPr lang="en-US" sz="1100" kern="0" dirty="0">
                <a:solidFill>
                  <a:sysClr val="windowText" lastClr="000000"/>
                </a:solidFill>
                <a:latin typeface="Libre Franklin"/>
              </a:rPr>
              <a:t>?</a:t>
            </a:r>
          </a:p>
          <a:p>
            <a:pPr marL="274320" lvl="1"/>
            <a:r>
              <a:rPr lang="en-US" kern="0" dirty="0">
                <a:solidFill>
                  <a:sysClr val="windowText" lastClr="000000"/>
                </a:solidFill>
                <a:latin typeface="Libre Franklin"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50" y="511175"/>
            <a:ext cx="2454676" cy="213360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66900" y="3095335"/>
            <a:ext cx="2743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sz="1100" dirty="0">
                <a:latin typeface="Libre Franklin"/>
              </a:rPr>
              <a:t>If </a:t>
            </a:r>
            <a:r>
              <a:rPr kumimoji="1" lang="en-US" sz="1100" dirty="0" err="1">
                <a:latin typeface="Libre Franklin"/>
              </a:rPr>
              <a:t>LoyalCH</a:t>
            </a:r>
            <a:r>
              <a:rPr kumimoji="1" lang="en-US" sz="1100" dirty="0">
                <a:latin typeface="Libre Franklin"/>
              </a:rPr>
              <a:t> is about .6 then </a:t>
            </a:r>
            <a:r>
              <a:rPr kumimoji="1" lang="en-US" sz="1100" dirty="0" err="1">
                <a:latin typeface="Libre Franklin"/>
              </a:rPr>
              <a:t>Pr</a:t>
            </a:r>
            <a:r>
              <a:rPr kumimoji="1" lang="en-US" sz="1100" dirty="0">
                <a:latin typeface="Libre Franklin"/>
              </a:rPr>
              <a:t>(CH) </a:t>
            </a:r>
            <a:r>
              <a:rPr kumimoji="1" lang="en-US" sz="1100" dirty="0">
                <a:latin typeface="Libre Franklin"/>
                <a:sym typeface="Symbol" pitchFamily="18" charset="2"/>
              </a:rPr>
              <a:t></a:t>
            </a:r>
            <a:r>
              <a:rPr kumimoji="1" lang="en-US" sz="1100" dirty="0">
                <a:latin typeface="Libre Franklin"/>
              </a:rPr>
              <a:t> .7. </a:t>
            </a:r>
          </a:p>
        </p:txBody>
      </p:sp>
    </p:spTree>
    <p:extLst>
      <p:ext uri="{BB962C8B-B14F-4D97-AF65-F5344CB8AC3E}">
        <p14:creationId xmlns="" xmlns:p14="http://schemas.microsoft.com/office/powerpoint/2010/main" val="732856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206375"/>
            <a:ext cx="25146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latin typeface="Libre Franklin"/>
              </a:rPr>
              <a:t>Logistic</a:t>
            </a:r>
            <a:r>
              <a:rPr sz="2000" spc="75" dirty="0">
                <a:latin typeface="Libre Franklin"/>
              </a:rPr>
              <a:t> </a:t>
            </a:r>
            <a:r>
              <a:rPr sz="2000" spc="-35" dirty="0">
                <a:latin typeface="Libre Franklin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544" y="596946"/>
            <a:ext cx="4151034" cy="11272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14" dirty="0">
                <a:latin typeface="Libre Franklin"/>
                <a:cs typeface="PMingLiU"/>
              </a:rPr>
              <a:t>L</a:t>
            </a:r>
            <a:r>
              <a:rPr lang="en-US" sz="1100" spc="-114" dirty="0">
                <a:latin typeface="Libre Franklin"/>
                <a:cs typeface="PMingLiU"/>
              </a:rPr>
              <a:t> </a:t>
            </a:r>
            <a:r>
              <a:rPr sz="1100" spc="-114" dirty="0">
                <a:latin typeface="Libre Franklin"/>
                <a:cs typeface="PMingLiU"/>
              </a:rPr>
              <a:t>e</a:t>
            </a:r>
            <a:r>
              <a:rPr lang="en-US" sz="1100" spc="-114" dirty="0">
                <a:latin typeface="Libre Franklin"/>
                <a:cs typeface="PMingLiU"/>
              </a:rPr>
              <a:t> </a:t>
            </a:r>
            <a:r>
              <a:rPr sz="1100" spc="-114" dirty="0">
                <a:latin typeface="Libre Franklin"/>
                <a:cs typeface="PMingLiU"/>
              </a:rPr>
              <a:t>t’</a:t>
            </a:r>
            <a:r>
              <a:rPr lang="en-US" sz="1100" spc="-114" dirty="0">
                <a:latin typeface="Libre Franklin"/>
                <a:cs typeface="PMingLiU"/>
              </a:rPr>
              <a:t> </a:t>
            </a:r>
            <a:r>
              <a:rPr sz="1100" spc="-114" dirty="0">
                <a:latin typeface="Libre Franklin"/>
                <a:cs typeface="PMingLiU"/>
              </a:rPr>
              <a:t>s </a:t>
            </a:r>
            <a:r>
              <a:rPr lang="en-US" sz="1100" spc="-114" dirty="0">
                <a:latin typeface="Libre Franklin"/>
                <a:cs typeface="PMingLiU"/>
              </a:rPr>
              <a:t>  </a:t>
            </a:r>
            <a:r>
              <a:rPr sz="1100" spc="60" dirty="0">
                <a:latin typeface="Libre Franklin"/>
                <a:cs typeface="PMingLiU"/>
              </a:rPr>
              <a:t>write </a:t>
            </a:r>
            <a:r>
              <a:rPr sz="1100" b="0" i="1" spc="65" dirty="0">
                <a:latin typeface="Libre Franklin"/>
                <a:cs typeface="Bookman Old Style"/>
              </a:rPr>
              <a:t>p</a:t>
            </a:r>
            <a:r>
              <a:rPr sz="1100" spc="65" dirty="0">
                <a:latin typeface="Libre Franklin"/>
                <a:cs typeface="PMingLiU"/>
              </a:rPr>
              <a:t>(</a:t>
            </a:r>
            <a:r>
              <a:rPr sz="1100" b="0" i="1" spc="65" dirty="0">
                <a:latin typeface="Libre Franklin"/>
                <a:cs typeface="Bookman Old Style"/>
              </a:rPr>
              <a:t>X</a:t>
            </a:r>
            <a:r>
              <a:rPr sz="1100" spc="65" dirty="0">
                <a:latin typeface="Libre Franklin"/>
                <a:cs typeface="PMingLiU"/>
              </a:rPr>
              <a:t>)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spc="55" dirty="0">
                <a:latin typeface="Libre Franklin"/>
                <a:cs typeface="PMingLiU"/>
              </a:rPr>
              <a:t>Pr(</a:t>
            </a:r>
            <a:r>
              <a:rPr sz="1100" b="0" i="1" spc="55" dirty="0">
                <a:latin typeface="Libre Franklin"/>
                <a:cs typeface="Bookman Old Style"/>
              </a:rPr>
              <a:t>Y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spc="50" dirty="0">
                <a:latin typeface="Libre Franklin"/>
                <a:cs typeface="PMingLiU"/>
              </a:rPr>
              <a:t>1</a:t>
            </a:r>
            <a:r>
              <a:rPr sz="1100" spc="50" dirty="0">
                <a:latin typeface="Libre Franklin"/>
                <a:cs typeface="Lucida Sans Unicode"/>
              </a:rPr>
              <a:t>|</a:t>
            </a:r>
            <a:r>
              <a:rPr sz="1100" b="0" i="1" spc="50" dirty="0">
                <a:latin typeface="Libre Franklin"/>
                <a:cs typeface="Bookman Old Style"/>
              </a:rPr>
              <a:t>X</a:t>
            </a:r>
            <a:r>
              <a:rPr sz="1100" spc="50" dirty="0">
                <a:latin typeface="Libre Franklin"/>
                <a:cs typeface="PMingLiU"/>
              </a:rPr>
              <a:t>)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70" dirty="0">
                <a:latin typeface="Libre Franklin"/>
                <a:cs typeface="PMingLiU"/>
              </a:rPr>
              <a:t>short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45" dirty="0">
                <a:latin typeface="Libre Franklin"/>
                <a:cs typeface="PMingLiU"/>
              </a:rPr>
              <a:t>consider</a:t>
            </a:r>
            <a:r>
              <a:rPr lang="en-CA" sz="1100" spc="45" dirty="0">
                <a:latin typeface="Libre Franklin"/>
                <a:cs typeface="PMingLiU"/>
              </a:rPr>
              <a:t> </a:t>
            </a:r>
            <a:r>
              <a:rPr sz="1100" spc="-180" dirty="0">
                <a:latin typeface="Libre Franklin"/>
                <a:cs typeface="PMingLiU"/>
              </a:rPr>
              <a:t> </a:t>
            </a:r>
            <a:r>
              <a:rPr sz="1100" spc="45" dirty="0">
                <a:latin typeface="Libre Franklin"/>
                <a:cs typeface="PMingLiU"/>
              </a:rPr>
              <a:t>using</a:t>
            </a:r>
            <a:r>
              <a:rPr lang="en-US" sz="1100" dirty="0">
                <a:latin typeface="Libre Franklin"/>
                <a:cs typeface="PMingLiU"/>
              </a:rPr>
              <a:t> </a:t>
            </a:r>
            <a:r>
              <a:rPr sz="1100" spc="120" dirty="0">
                <a:solidFill>
                  <a:srgbClr val="990000"/>
                </a:solidFill>
                <a:latin typeface="Libre Franklin"/>
                <a:cs typeface="PMingLiU"/>
              </a:rPr>
              <a:t>balance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65" dirty="0">
                <a:latin typeface="Libre Franklin"/>
                <a:cs typeface="PMingLiU"/>
              </a:rPr>
              <a:t>predict </a:t>
            </a:r>
            <a:r>
              <a:rPr sz="1100" spc="145" dirty="0">
                <a:solidFill>
                  <a:srgbClr val="990000"/>
                </a:solidFill>
                <a:latin typeface="Libre Franklin"/>
                <a:cs typeface="PMingLiU"/>
              </a:rPr>
              <a:t>default</a:t>
            </a:r>
            <a:r>
              <a:rPr sz="1100" spc="145" dirty="0">
                <a:latin typeface="Libre Franklin"/>
                <a:cs typeface="PMingLiU"/>
              </a:rPr>
              <a:t>. </a:t>
            </a:r>
            <a:r>
              <a:rPr sz="1100" spc="40" dirty="0">
                <a:latin typeface="Libre Franklin"/>
                <a:cs typeface="PMingLiU"/>
              </a:rPr>
              <a:t>Logistic regression uses </a:t>
            </a:r>
            <a:r>
              <a:rPr sz="1100" spc="80" dirty="0">
                <a:latin typeface="Libre Franklin"/>
                <a:cs typeface="PMingLiU"/>
              </a:rPr>
              <a:t>the</a:t>
            </a:r>
            <a:r>
              <a:rPr sz="1100" spc="195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form</a:t>
            </a:r>
            <a:endParaRPr sz="1100" dirty="0">
              <a:latin typeface="Libre Franklin"/>
              <a:cs typeface="PMingLiU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950" dirty="0">
              <a:latin typeface="Libre Frankli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950" b="1" dirty="0">
              <a:latin typeface="Libre Frankli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b="1" dirty="0">
              <a:latin typeface="Libre Frankli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ibre Franklin"/>
                <a:cs typeface="PMingLiU"/>
              </a:rPr>
              <a:t>(</a:t>
            </a:r>
            <a:r>
              <a:rPr sz="1100" b="0" i="1" spc="-5" dirty="0">
                <a:latin typeface="Libre Franklin"/>
                <a:cs typeface="Bookman Old Style"/>
              </a:rPr>
              <a:t>e </a:t>
            </a:r>
            <a:r>
              <a:rPr sz="1100" spc="-30" dirty="0">
                <a:latin typeface="Libre Franklin"/>
                <a:cs typeface="Lucida Sans Unicode"/>
              </a:rPr>
              <a:t>≈ </a:t>
            </a:r>
            <a:r>
              <a:rPr sz="1100" spc="20" dirty="0">
                <a:latin typeface="Libre Franklin"/>
                <a:cs typeface="PMingLiU"/>
              </a:rPr>
              <a:t>2</a:t>
            </a:r>
            <a:r>
              <a:rPr sz="1100" b="0" i="1" spc="20" dirty="0">
                <a:latin typeface="Libre Franklin"/>
                <a:cs typeface="Bookman Old Style"/>
              </a:rPr>
              <a:t>.</a:t>
            </a:r>
            <a:r>
              <a:rPr sz="1100" spc="20" dirty="0">
                <a:latin typeface="Libre Franklin"/>
                <a:cs typeface="PMingLiU"/>
              </a:rPr>
              <a:t>71828 is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75" dirty="0">
                <a:latin typeface="Libre Franklin"/>
                <a:cs typeface="PMingLiU"/>
              </a:rPr>
              <a:t>mathematical </a:t>
            </a:r>
            <a:r>
              <a:rPr sz="1100" spc="70" dirty="0">
                <a:latin typeface="Libre Franklin"/>
                <a:cs typeface="PMingLiU"/>
              </a:rPr>
              <a:t>constant </a:t>
            </a:r>
            <a:r>
              <a:rPr sz="1100" spc="-65" dirty="0">
                <a:latin typeface="Libre Franklin"/>
                <a:cs typeface="PMingLiU"/>
              </a:rPr>
              <a:t>[Euler’s</a:t>
            </a:r>
            <a:r>
              <a:rPr sz="1100" spc="145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number.])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500" y="1724178"/>
            <a:ext cx="3811904" cy="7014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1100" spc="90" dirty="0">
                <a:latin typeface="Libre Franklin"/>
                <a:cs typeface="PMingLiU"/>
              </a:rPr>
              <a:t>It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45" dirty="0">
                <a:latin typeface="Libre Franklin"/>
                <a:cs typeface="PMingLiU"/>
              </a:rPr>
              <a:t>easy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25" dirty="0">
                <a:latin typeface="Libre Franklin"/>
                <a:cs typeface="PMingLiU"/>
              </a:rPr>
              <a:t>see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55" dirty="0">
                <a:latin typeface="Libre Franklin"/>
                <a:cs typeface="PMingLiU"/>
              </a:rPr>
              <a:t>no </a:t>
            </a:r>
            <a:r>
              <a:rPr sz="1100" spc="90" dirty="0">
                <a:latin typeface="Libre Franklin"/>
                <a:cs typeface="PMingLiU"/>
              </a:rPr>
              <a:t>matter </a:t>
            </a:r>
            <a:r>
              <a:rPr sz="1100" spc="85" dirty="0">
                <a:latin typeface="Libre Franklin"/>
                <a:cs typeface="PMingLiU"/>
              </a:rPr>
              <a:t>what </a:t>
            </a:r>
            <a:r>
              <a:rPr sz="1100" spc="40" dirty="0">
                <a:latin typeface="Libre Franklin"/>
                <a:cs typeface="PMingLiU"/>
              </a:rPr>
              <a:t>values </a:t>
            </a:r>
            <a:r>
              <a:rPr sz="1100" b="0" i="1" spc="5" dirty="0">
                <a:latin typeface="Libre Franklin"/>
                <a:cs typeface="Bookman Old Style"/>
              </a:rPr>
              <a:t>β</a:t>
            </a:r>
            <a:r>
              <a:rPr sz="1200" spc="7" baseline="-10416" dirty="0">
                <a:latin typeface="Libre Franklin"/>
                <a:cs typeface="Tahoma"/>
              </a:rPr>
              <a:t>0</a:t>
            </a:r>
            <a:r>
              <a:rPr sz="1100" spc="5" dirty="0">
                <a:latin typeface="Libre Franklin"/>
                <a:cs typeface="PMingLiU"/>
              </a:rPr>
              <a:t>, </a:t>
            </a:r>
            <a:r>
              <a:rPr sz="1100" b="0" i="1" spc="-35" dirty="0">
                <a:latin typeface="Libre Franklin"/>
                <a:cs typeface="Bookman Old Style"/>
              </a:rPr>
              <a:t>β</a:t>
            </a:r>
            <a:r>
              <a:rPr sz="1200" spc="-52" baseline="-10416" dirty="0">
                <a:latin typeface="Libre Franklin"/>
                <a:cs typeface="Tahoma"/>
              </a:rPr>
              <a:t>1 </a:t>
            </a:r>
            <a:r>
              <a:rPr sz="1100" spc="55" dirty="0">
                <a:latin typeface="Libre Franklin"/>
                <a:cs typeface="PMingLiU"/>
              </a:rPr>
              <a:t>or </a:t>
            </a:r>
            <a:r>
              <a:rPr sz="1100" b="0" i="1" spc="130" dirty="0">
                <a:latin typeface="Libre Franklin"/>
                <a:cs typeface="Bookman Old Style"/>
              </a:rPr>
              <a:t>X</a:t>
            </a:r>
            <a:r>
              <a:rPr sz="1100" b="0" i="1" spc="330" dirty="0">
                <a:latin typeface="Libre Franklin"/>
                <a:cs typeface="Bookman Old Style"/>
              </a:rPr>
              <a:t> </a:t>
            </a:r>
            <a:r>
              <a:rPr sz="1100" spc="60" dirty="0">
                <a:latin typeface="Libre Franklin"/>
                <a:cs typeface="PMingLiU"/>
              </a:rPr>
              <a:t>take,</a:t>
            </a:r>
            <a:r>
              <a:rPr lang="en-US" sz="1100" spc="60" dirty="0">
                <a:latin typeface="Libre Franklin"/>
                <a:cs typeface="PMingLiU"/>
              </a:rPr>
              <a:t> </a:t>
            </a:r>
            <a:r>
              <a:rPr lang="en-US" sz="1100" b="0" i="1" spc="65" dirty="0">
                <a:latin typeface="Libre Franklin"/>
                <a:cs typeface="Bookman Old Style"/>
              </a:rPr>
              <a:t>p</a:t>
            </a:r>
            <a:r>
              <a:rPr lang="en-US" sz="1100" spc="65" dirty="0">
                <a:latin typeface="Libre Franklin"/>
                <a:cs typeface="PMingLiU"/>
              </a:rPr>
              <a:t>(</a:t>
            </a:r>
            <a:r>
              <a:rPr lang="en-US" sz="1100" b="0" i="1" spc="65" dirty="0">
                <a:latin typeface="Libre Franklin"/>
                <a:cs typeface="Bookman Old Style"/>
              </a:rPr>
              <a:t>X</a:t>
            </a:r>
            <a:r>
              <a:rPr lang="en-US" sz="1100" spc="65" dirty="0">
                <a:latin typeface="Libre Franklin"/>
                <a:cs typeface="PMingLiU"/>
              </a:rPr>
              <a:t>) </a:t>
            </a:r>
            <a:r>
              <a:rPr lang="en-US" sz="1100" spc="20" dirty="0">
                <a:latin typeface="Libre Franklin"/>
                <a:cs typeface="PMingLiU"/>
              </a:rPr>
              <a:t>will </a:t>
            </a:r>
            <a:r>
              <a:rPr lang="en-US" sz="1100" spc="45" dirty="0">
                <a:latin typeface="Libre Franklin"/>
                <a:cs typeface="PMingLiU"/>
              </a:rPr>
              <a:t>have </a:t>
            </a:r>
            <a:r>
              <a:rPr lang="en-US" sz="1100" spc="40" dirty="0">
                <a:latin typeface="Libre Franklin"/>
                <a:cs typeface="PMingLiU"/>
              </a:rPr>
              <a:t>values </a:t>
            </a:r>
            <a:r>
              <a:rPr lang="en-US" sz="1100" spc="55" dirty="0">
                <a:latin typeface="Libre Franklin"/>
                <a:cs typeface="PMingLiU"/>
              </a:rPr>
              <a:t>between </a:t>
            </a:r>
            <a:r>
              <a:rPr lang="en-US" sz="1100" spc="25" dirty="0">
                <a:latin typeface="Libre Franklin"/>
                <a:cs typeface="PMingLiU"/>
              </a:rPr>
              <a:t>0 </a:t>
            </a:r>
            <a:r>
              <a:rPr lang="en-US" sz="1100" spc="85" dirty="0">
                <a:latin typeface="Libre Franklin"/>
                <a:cs typeface="PMingLiU"/>
              </a:rPr>
              <a:t>and </a:t>
            </a:r>
            <a:r>
              <a:rPr lang="en-US" sz="1100" spc="35" dirty="0">
                <a:latin typeface="Libre Franklin"/>
                <a:cs typeface="PMingLiU"/>
              </a:rPr>
              <a:t>1.  </a:t>
            </a:r>
            <a:r>
              <a:rPr lang="en-US" sz="1100" spc="70" dirty="0">
                <a:latin typeface="Libre Franklin"/>
                <a:cs typeface="PMingLiU"/>
              </a:rPr>
              <a:t>A </a:t>
            </a:r>
            <a:r>
              <a:rPr lang="en-US" sz="1100" spc="80" dirty="0">
                <a:latin typeface="Libre Franklin"/>
                <a:cs typeface="PMingLiU"/>
              </a:rPr>
              <a:t>bit </a:t>
            </a:r>
            <a:r>
              <a:rPr lang="en-US" sz="1100" spc="5" dirty="0">
                <a:latin typeface="Libre Franklin"/>
                <a:cs typeface="PMingLiU"/>
              </a:rPr>
              <a:t>of </a:t>
            </a:r>
            <a:r>
              <a:rPr lang="en-US" sz="1100" spc="70" dirty="0">
                <a:latin typeface="Libre Franklin"/>
                <a:cs typeface="PMingLiU"/>
              </a:rPr>
              <a:t>rearrangement</a:t>
            </a:r>
            <a:r>
              <a:rPr lang="en-US" sz="1100" spc="125" dirty="0">
                <a:latin typeface="Libre Franklin"/>
                <a:cs typeface="PMingLiU"/>
              </a:rPr>
              <a:t> </a:t>
            </a:r>
            <a:r>
              <a:rPr lang="en-US" sz="1100" spc="25" dirty="0">
                <a:latin typeface="Libre Franklin"/>
                <a:cs typeface="PMingLiU"/>
              </a:rPr>
              <a:t>gives</a:t>
            </a:r>
            <a:endParaRPr lang="en-US" sz="1100" dirty="0">
              <a:latin typeface="Libre Franklin"/>
              <a:cs typeface="PMingLiU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Libre Franklin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706" y="2851410"/>
            <a:ext cx="4202394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Libre Franklin"/>
                <a:cs typeface="PMingLiU"/>
              </a:rPr>
              <a:t>This </a:t>
            </a:r>
            <a:r>
              <a:rPr sz="1100" spc="65" dirty="0">
                <a:latin typeface="Libre Franklin"/>
                <a:cs typeface="PMingLiU"/>
              </a:rPr>
              <a:t>monotone </a:t>
            </a:r>
            <a:r>
              <a:rPr sz="1100" spc="70" dirty="0">
                <a:latin typeface="Libre Franklin"/>
                <a:cs typeface="PMingLiU"/>
              </a:rPr>
              <a:t>transformation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40" dirty="0">
                <a:latin typeface="Libre Franklin"/>
                <a:cs typeface="PMingLiU"/>
              </a:rPr>
              <a:t>called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i="1" spc="-25" dirty="0">
                <a:solidFill>
                  <a:srgbClr val="009900"/>
                </a:solidFill>
                <a:latin typeface="Libre Franklin"/>
                <a:cs typeface="Palatino Linotype"/>
              </a:rPr>
              <a:t>log </a:t>
            </a:r>
            <a:r>
              <a:rPr sz="1100" i="1" spc="10" dirty="0">
                <a:solidFill>
                  <a:srgbClr val="009900"/>
                </a:solidFill>
                <a:latin typeface="Libre Franklin"/>
                <a:cs typeface="Palatino Linotype"/>
              </a:rPr>
              <a:t>odds </a:t>
            </a:r>
            <a:r>
              <a:rPr sz="1100" spc="55" dirty="0">
                <a:latin typeface="Libre Franklin"/>
                <a:cs typeface="PMingLiU"/>
              </a:rPr>
              <a:t>or</a:t>
            </a:r>
            <a:r>
              <a:rPr sz="1100" spc="114" dirty="0">
                <a:latin typeface="Libre Franklin"/>
                <a:cs typeface="PMingLiU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Libre Franklin"/>
                <a:cs typeface="Palatino Linotype"/>
              </a:rPr>
              <a:t>logit</a:t>
            </a:r>
            <a:endParaRPr sz="1100" dirty="0">
              <a:latin typeface="Libre Franklin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70" dirty="0">
                <a:latin typeface="Libre Franklin"/>
                <a:cs typeface="PMingLiU"/>
              </a:rPr>
              <a:t>transformation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b="0" i="1" spc="60" dirty="0">
                <a:latin typeface="Libre Franklin"/>
                <a:cs typeface="Bookman Old Style"/>
              </a:rPr>
              <a:t>p</a:t>
            </a:r>
            <a:r>
              <a:rPr sz="1100" spc="60" dirty="0">
                <a:latin typeface="Libre Franklin"/>
                <a:cs typeface="PMingLiU"/>
              </a:rPr>
              <a:t>(</a:t>
            </a:r>
            <a:r>
              <a:rPr sz="1100" b="0" i="1" spc="60" dirty="0">
                <a:latin typeface="Libre Franklin"/>
                <a:cs typeface="Bookman Old Style"/>
              </a:rPr>
              <a:t>X</a:t>
            </a:r>
            <a:r>
              <a:rPr sz="1100" spc="60" dirty="0">
                <a:latin typeface="Libre Franklin"/>
                <a:cs typeface="PMingLiU"/>
              </a:rPr>
              <a:t>). </a:t>
            </a:r>
            <a:r>
              <a:rPr sz="1100" spc="65" dirty="0">
                <a:latin typeface="Libre Franklin"/>
                <a:cs typeface="PMingLiU"/>
              </a:rPr>
              <a:t>(by </a:t>
            </a:r>
            <a:r>
              <a:rPr sz="1100" spc="20" dirty="0">
                <a:latin typeface="Libre Franklin"/>
                <a:cs typeface="PMingLiU"/>
              </a:rPr>
              <a:t>log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75" dirty="0">
                <a:latin typeface="Libre Franklin"/>
                <a:cs typeface="PMingLiU"/>
              </a:rPr>
              <a:t>mean </a:t>
            </a:r>
            <a:r>
              <a:rPr sz="1100" i="1" spc="5" dirty="0">
                <a:latin typeface="Libre Franklin"/>
                <a:cs typeface="Palatino Linotype"/>
              </a:rPr>
              <a:t>natural </a:t>
            </a:r>
            <a:r>
              <a:rPr sz="1100" i="1" spc="-15" dirty="0">
                <a:latin typeface="Libre Franklin"/>
                <a:cs typeface="Palatino Linotype"/>
              </a:rPr>
              <a:t>log</a:t>
            </a:r>
            <a:r>
              <a:rPr sz="1100" spc="-15" dirty="0">
                <a:latin typeface="Libre Franklin"/>
                <a:cs typeface="PMingLiU"/>
              </a:rPr>
              <a:t>:</a:t>
            </a:r>
            <a:r>
              <a:rPr sz="1100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ln.)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39820623"/>
              </p:ext>
            </p:extLst>
          </p:nvPr>
        </p:nvGraphicFramePr>
        <p:xfrm>
          <a:off x="1642841" y="1097319"/>
          <a:ext cx="1211114" cy="419100"/>
        </p:xfrm>
        <a:graphic>
          <a:graphicData uri="http://schemas.openxmlformats.org/presentationml/2006/ole">
            <p:oleObj spid="_x0000_s1101" name="Equation" r:id="rId3" imgW="1155700" imgH="419100" progId="Equation.KSEE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7989671"/>
              </p:ext>
            </p:extLst>
          </p:nvPr>
        </p:nvGraphicFramePr>
        <p:xfrm>
          <a:off x="1416548" y="2265637"/>
          <a:ext cx="1663700" cy="457200"/>
        </p:xfrm>
        <a:graphic>
          <a:graphicData uri="http://schemas.openxmlformats.org/presentationml/2006/ole">
            <p:oleObj spid="_x0000_s1102" name="Equation" r:id="rId4" imgW="1663700" imgH="457200" progId="Equation.KSEE3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130175"/>
            <a:ext cx="25146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30" dirty="0">
                <a:latin typeface="Libre Franklin"/>
              </a:rPr>
              <a:t>Maximum</a:t>
            </a:r>
            <a:r>
              <a:rPr sz="2000" spc="80" dirty="0">
                <a:latin typeface="Libre Franklin"/>
              </a:rPr>
              <a:t> </a:t>
            </a:r>
            <a:r>
              <a:rPr sz="2000" spc="-25" dirty="0">
                <a:latin typeface="Libre Franklin"/>
              </a:rPr>
              <a:t>Likelihood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293" y="590535"/>
            <a:ext cx="4091357" cy="20710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40" dirty="0">
                <a:latin typeface="Libre Franklin"/>
                <a:cs typeface="PMingLiU"/>
              </a:rPr>
              <a:t>We </a:t>
            </a:r>
            <a:r>
              <a:rPr sz="1100" spc="45" dirty="0">
                <a:latin typeface="Libre Franklin"/>
                <a:cs typeface="PMingLiU"/>
              </a:rPr>
              <a:t>use </a:t>
            </a:r>
            <a:r>
              <a:rPr sz="1100" spc="75" dirty="0">
                <a:latin typeface="Libre Franklin"/>
                <a:cs typeface="PMingLiU"/>
              </a:rPr>
              <a:t>maximum </a:t>
            </a:r>
            <a:r>
              <a:rPr sz="1100" spc="40" dirty="0">
                <a:latin typeface="Libre Franklin"/>
                <a:cs typeface="PMingLiU"/>
              </a:rPr>
              <a:t>likelihood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65" dirty="0">
                <a:latin typeface="Libre Franklin"/>
                <a:cs typeface="PMingLiU"/>
              </a:rPr>
              <a:t>estimate </a:t>
            </a:r>
            <a:r>
              <a:rPr sz="1100" spc="80" dirty="0">
                <a:latin typeface="Libre Franklin"/>
                <a:cs typeface="PMingLiU"/>
              </a:rPr>
              <a:t>the</a:t>
            </a:r>
            <a:r>
              <a:rPr sz="1100" spc="175" dirty="0">
                <a:latin typeface="Libre Franklin"/>
                <a:cs typeface="PMingLiU"/>
              </a:rPr>
              <a:t> </a:t>
            </a:r>
            <a:r>
              <a:rPr sz="1100" spc="70" dirty="0">
                <a:latin typeface="Libre Franklin"/>
                <a:cs typeface="PMingLiU"/>
              </a:rPr>
              <a:t>parameters.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337" y="1300538"/>
            <a:ext cx="4065956" cy="1189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5880">
              <a:lnSpc>
                <a:spcPct val="102600"/>
              </a:lnSpc>
            </a:pPr>
            <a:r>
              <a:rPr sz="1100" spc="70" dirty="0">
                <a:latin typeface="Libre Franklin"/>
                <a:cs typeface="PMingLiU"/>
              </a:rPr>
              <a:t>This </a:t>
            </a:r>
            <a:r>
              <a:rPr sz="1100" i="1" spc="10" dirty="0">
                <a:solidFill>
                  <a:srgbClr val="009900"/>
                </a:solidFill>
                <a:latin typeface="Libre Franklin"/>
                <a:cs typeface="Palatino Linotype"/>
              </a:rPr>
              <a:t>likelihood </a:t>
            </a:r>
            <a:r>
              <a:rPr sz="1100" spc="20" dirty="0">
                <a:latin typeface="Libre Franklin"/>
                <a:cs typeface="PMingLiU"/>
              </a:rPr>
              <a:t>gives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probability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45" dirty="0">
                <a:latin typeface="Libre Franklin"/>
                <a:cs typeface="PMingLiU"/>
              </a:rPr>
              <a:t>observed </a:t>
            </a:r>
            <a:r>
              <a:rPr sz="1100" spc="35" dirty="0">
                <a:latin typeface="Libre Franklin"/>
                <a:cs typeface="PMingLiU"/>
              </a:rPr>
              <a:t>zeros </a:t>
            </a:r>
            <a:r>
              <a:rPr sz="1100" spc="85" dirty="0">
                <a:latin typeface="Libre Franklin"/>
                <a:cs typeface="PMingLiU"/>
              </a:rPr>
              <a:t>and  </a:t>
            </a:r>
            <a:r>
              <a:rPr sz="1100" spc="40" dirty="0">
                <a:latin typeface="Libre Franklin"/>
                <a:cs typeface="PMingLiU"/>
              </a:rPr>
              <a:t>ones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85" dirty="0">
                <a:latin typeface="Libre Franklin"/>
                <a:cs typeface="PMingLiU"/>
              </a:rPr>
              <a:t>data. </a:t>
            </a:r>
            <a:r>
              <a:rPr sz="1100" spc="40" dirty="0">
                <a:latin typeface="Libre Franklin"/>
                <a:cs typeface="PMingLiU"/>
              </a:rPr>
              <a:t>We </a:t>
            </a:r>
            <a:r>
              <a:rPr sz="1100" spc="35" dirty="0">
                <a:latin typeface="Libre Franklin"/>
                <a:cs typeface="PMingLiU"/>
              </a:rPr>
              <a:t>pick </a:t>
            </a:r>
            <a:r>
              <a:rPr sz="1100" b="0" i="1" spc="-35" dirty="0">
                <a:latin typeface="Libre Franklin"/>
                <a:cs typeface="Bookman Old Style"/>
              </a:rPr>
              <a:t>β</a:t>
            </a:r>
            <a:r>
              <a:rPr sz="1200" spc="-52" baseline="-10416" dirty="0">
                <a:latin typeface="Libre Franklin"/>
                <a:cs typeface="Tahoma"/>
              </a:rPr>
              <a:t>0 </a:t>
            </a:r>
            <a:r>
              <a:rPr lang="en-CA" sz="1200" spc="-52" baseline="-10416" dirty="0">
                <a:latin typeface="Libre Franklin"/>
                <a:cs typeface="Tahoma"/>
              </a:rPr>
              <a:t>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b="0" i="1" spc="-35" dirty="0">
                <a:latin typeface="Libre Franklin"/>
                <a:cs typeface="Bookman Old Style"/>
              </a:rPr>
              <a:t>β</a:t>
            </a:r>
            <a:r>
              <a:rPr sz="1200" spc="-52" baseline="-10416" dirty="0">
                <a:latin typeface="Libre Franklin"/>
                <a:cs typeface="Tahoma"/>
              </a:rPr>
              <a:t>1</a:t>
            </a:r>
            <a:r>
              <a:rPr lang="en-CA" sz="1200" spc="-52" baseline="-10416" dirty="0">
                <a:latin typeface="Libre Franklin"/>
                <a:cs typeface="Tahoma"/>
              </a:rPr>
              <a:t> </a:t>
            </a:r>
            <a:r>
              <a:rPr sz="1200" spc="-52" baseline="-10416" dirty="0">
                <a:latin typeface="Libre Franklin"/>
                <a:cs typeface="Tahoma"/>
              </a:rPr>
              <a:t>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50" dirty="0">
                <a:latin typeface="Libre Franklin"/>
                <a:cs typeface="PMingLiU"/>
              </a:rPr>
              <a:t>maximize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40" dirty="0">
                <a:latin typeface="Libre Franklin"/>
                <a:cs typeface="PMingLiU"/>
              </a:rPr>
              <a:t>likelihood 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45" dirty="0">
                <a:latin typeface="Libre Franklin"/>
                <a:cs typeface="PMingLiU"/>
              </a:rPr>
              <a:t>observed</a:t>
            </a:r>
            <a:r>
              <a:rPr sz="1100" spc="135" dirty="0">
                <a:latin typeface="Libre Franklin"/>
                <a:cs typeface="PMingLiU"/>
              </a:rPr>
              <a:t> </a:t>
            </a:r>
            <a:r>
              <a:rPr sz="1100" spc="85" dirty="0">
                <a:latin typeface="Libre Franklin"/>
                <a:cs typeface="PMingLiU"/>
              </a:rPr>
              <a:t>data.</a:t>
            </a:r>
            <a:endParaRPr sz="1100" dirty="0">
              <a:latin typeface="Libre Franklin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Libre Franklin"/>
              <a:cs typeface="Times New Roman"/>
            </a:endParaRPr>
          </a:p>
          <a:p>
            <a:pPr marL="62865" marR="27305">
              <a:lnSpc>
                <a:spcPct val="102600"/>
              </a:lnSpc>
              <a:spcBef>
                <a:spcPts val="5"/>
              </a:spcBef>
            </a:pPr>
            <a:r>
              <a:rPr sz="1100" spc="65" dirty="0">
                <a:latin typeface="Libre Franklin"/>
                <a:cs typeface="PMingLiU"/>
              </a:rPr>
              <a:t>Most </a:t>
            </a:r>
            <a:r>
              <a:rPr sz="1100" spc="60" dirty="0">
                <a:latin typeface="Libre Franklin"/>
                <a:cs typeface="PMingLiU"/>
              </a:rPr>
              <a:t>statistical </a:t>
            </a:r>
            <a:r>
              <a:rPr sz="1100" spc="40" dirty="0">
                <a:latin typeface="Libre Franklin"/>
                <a:cs typeface="PMingLiU"/>
              </a:rPr>
              <a:t>packages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35" dirty="0">
                <a:latin typeface="Libre Franklin"/>
                <a:cs typeface="PMingLiU"/>
              </a:rPr>
              <a:t>fit </a:t>
            </a:r>
            <a:r>
              <a:rPr sz="1100" spc="50" dirty="0">
                <a:latin typeface="Libre Franklin"/>
                <a:cs typeface="PMingLiU"/>
              </a:rPr>
              <a:t>linear </a:t>
            </a:r>
            <a:r>
              <a:rPr sz="1100" spc="35" dirty="0">
                <a:latin typeface="Libre Franklin"/>
                <a:cs typeface="PMingLiU"/>
              </a:rPr>
              <a:t>logistic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50" dirty="0">
                <a:latin typeface="Libre Franklin"/>
                <a:cs typeface="PMingLiU"/>
              </a:rPr>
              <a:t>models  </a:t>
            </a:r>
            <a:r>
              <a:rPr sz="1100" spc="55" dirty="0">
                <a:latin typeface="Libre Franklin"/>
                <a:cs typeface="PMingLiU"/>
              </a:rPr>
              <a:t>by </a:t>
            </a:r>
            <a:r>
              <a:rPr sz="1100" spc="75" dirty="0">
                <a:latin typeface="Libre Franklin"/>
                <a:cs typeface="PMingLiU"/>
              </a:rPr>
              <a:t>maximum </a:t>
            </a:r>
            <a:r>
              <a:rPr sz="1100" spc="40" dirty="0">
                <a:latin typeface="Libre Franklin"/>
                <a:cs typeface="PMingLiU"/>
              </a:rPr>
              <a:t>likelihood. </a:t>
            </a:r>
            <a:r>
              <a:rPr sz="1100" spc="65" dirty="0">
                <a:latin typeface="Libre Franklin"/>
                <a:cs typeface="PMingLiU"/>
              </a:rPr>
              <a:t>In </a:t>
            </a:r>
            <a:r>
              <a:rPr sz="1100" spc="-120" dirty="0">
                <a:solidFill>
                  <a:srgbClr val="990000"/>
                </a:solidFill>
                <a:latin typeface="Libre Franklin"/>
                <a:cs typeface="PMingLiU"/>
              </a:rPr>
              <a:t>R </a:t>
            </a:r>
            <a:r>
              <a:rPr lang="en-CA" sz="1100" spc="-120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45" dirty="0">
                <a:latin typeface="Libre Franklin"/>
                <a:cs typeface="PMingLiU"/>
              </a:rPr>
              <a:t>use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35" dirty="0">
                <a:solidFill>
                  <a:srgbClr val="990000"/>
                </a:solidFill>
                <a:latin typeface="Libre Franklin"/>
                <a:cs typeface="PMingLiU"/>
              </a:rPr>
              <a:t>glm</a:t>
            </a:r>
            <a:r>
              <a:rPr sz="1100" spc="40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function.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37549122"/>
              </p:ext>
            </p:extLst>
          </p:nvPr>
        </p:nvGraphicFramePr>
        <p:xfrm>
          <a:off x="390397" y="2591313"/>
          <a:ext cx="3826509" cy="654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2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1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PMingLiU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PMingLiU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t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Std.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PMingLiU"/>
                          <a:cs typeface="PMingLiU"/>
                        </a:rPr>
                        <a:t>Error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Z-statistic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1190"/>
                        </a:lnSpc>
                      </a:pPr>
                      <a:r>
                        <a:rPr sz="1100" spc="55" dirty="0">
                          <a:latin typeface="PMingLiU"/>
                          <a:cs typeface="PMingLiU"/>
                        </a:rPr>
                        <a:t>P-value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16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Intercept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-10.6513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0.3612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-29.5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spc="185" dirty="0">
                          <a:latin typeface="Bookman Old Style"/>
                          <a:cs typeface="Bookman Old Style"/>
                        </a:rPr>
                        <a:t>&lt;</a:t>
                      </a:r>
                      <a:r>
                        <a:rPr sz="1100" b="0" i="1" spc="-5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</a:t>
                      </a:r>
                      <a:r>
                        <a:rPr sz="1100" b="0" i="1" spc="1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0001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2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balance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0.0055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0.0002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24.9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b="0" i="1" spc="185" dirty="0">
                          <a:latin typeface="Bookman Old Style"/>
                          <a:cs typeface="Bookman Old Style"/>
                        </a:rPr>
                        <a:t>&lt;</a:t>
                      </a:r>
                      <a:r>
                        <a:rPr sz="1100" b="0" i="1" spc="-5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</a:t>
                      </a:r>
                      <a:r>
                        <a:rPr sz="1100" b="0" i="1" spc="1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0001</a:t>
                      </a:r>
                      <a:endParaRPr sz="1100" dirty="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62050" y="835890"/>
            <a:ext cx="2795587" cy="368300"/>
          </a:xfrm>
          <a:prstGeom prst="rect">
            <a:avLst/>
          </a:prstGeom>
          <a:blipFill>
            <a:blip r:embed="rId2" cstate="print"/>
            <a:stretch>
              <a:fillRect t="-139344" b="-221311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en-CA">
                <a:noFill/>
                <a:latin typeface="Libre Franklin"/>
              </a:rPr>
              <a:t> 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33528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20" dirty="0">
                <a:latin typeface="Libre Franklin"/>
              </a:rPr>
              <a:t>Making</a:t>
            </a:r>
            <a:r>
              <a:rPr sz="2000" spc="70" dirty="0">
                <a:latin typeface="Libre Franklin"/>
              </a:rPr>
              <a:t> </a:t>
            </a:r>
            <a:r>
              <a:rPr sz="2000" spc="-15" dirty="0">
                <a:latin typeface="Libre Franklin"/>
              </a:rPr>
              <a:t>Predictions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4594" y="878305"/>
            <a:ext cx="3916045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110" dirty="0">
                <a:latin typeface="Libre Franklin"/>
                <a:cs typeface="PMingLiU"/>
              </a:rPr>
              <a:t>What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65" dirty="0">
                <a:latin typeface="Libre Franklin"/>
                <a:cs typeface="PMingLiU"/>
              </a:rPr>
              <a:t>our </a:t>
            </a:r>
            <a:r>
              <a:rPr sz="1100" spc="70" dirty="0">
                <a:latin typeface="Libre Franklin"/>
                <a:cs typeface="PMingLiU"/>
              </a:rPr>
              <a:t>estimated </a:t>
            </a:r>
            <a:r>
              <a:rPr sz="1100" spc="60" dirty="0">
                <a:latin typeface="Libre Franklin"/>
                <a:cs typeface="PMingLiU"/>
              </a:rPr>
              <a:t>probability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lang="en-CA" sz="1100" spc="160" dirty="0">
                <a:solidFill>
                  <a:srgbClr val="990000"/>
                </a:solidFill>
                <a:latin typeface="Libre Franklin"/>
                <a:cs typeface="PMingLiU"/>
              </a:rPr>
              <a:t>d</a:t>
            </a:r>
            <a:r>
              <a:rPr sz="1100" spc="160" dirty="0" err="1">
                <a:solidFill>
                  <a:srgbClr val="990000"/>
                </a:solidFill>
                <a:latin typeface="Libre Franklin"/>
                <a:cs typeface="PMingLiU"/>
              </a:rPr>
              <a:t>efault</a:t>
            </a:r>
            <a:r>
              <a:rPr sz="1100" spc="160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45" dirty="0">
                <a:latin typeface="Libre Franklin"/>
                <a:cs typeface="PMingLiU"/>
              </a:rPr>
              <a:t>someone </a:t>
            </a:r>
            <a:r>
              <a:rPr sz="1100" spc="70" dirty="0">
                <a:latin typeface="Libre Franklin"/>
                <a:cs typeface="PMingLiU"/>
              </a:rPr>
              <a:t>with 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55" dirty="0">
                <a:latin typeface="Libre Franklin"/>
                <a:cs typeface="PMingLiU"/>
              </a:rPr>
              <a:t>balance </a:t>
            </a:r>
            <a:r>
              <a:rPr sz="1100" spc="5" dirty="0">
                <a:latin typeface="Libre Franklin"/>
                <a:cs typeface="PMingLiU"/>
              </a:rPr>
              <a:t>of</a:t>
            </a:r>
            <a:r>
              <a:rPr sz="1100" spc="80" dirty="0">
                <a:latin typeface="Libre Franklin"/>
                <a:cs typeface="PMingLiU"/>
              </a:rPr>
              <a:t> </a:t>
            </a:r>
            <a:r>
              <a:rPr sz="1100" spc="30" dirty="0">
                <a:latin typeface="Libre Franklin"/>
                <a:cs typeface="PMingLiU"/>
              </a:rPr>
              <a:t>$1000?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594" y="1882775"/>
            <a:ext cx="2414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latin typeface="Libre Franklin"/>
                <a:cs typeface="PMingLiU"/>
              </a:rPr>
              <a:t>With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55" dirty="0">
                <a:latin typeface="Libre Franklin"/>
                <a:cs typeface="PMingLiU"/>
              </a:rPr>
              <a:t>balance </a:t>
            </a:r>
            <a:r>
              <a:rPr sz="1100" spc="5" dirty="0">
                <a:latin typeface="Libre Franklin"/>
                <a:cs typeface="PMingLiU"/>
              </a:rPr>
              <a:t>of</a:t>
            </a:r>
            <a:r>
              <a:rPr sz="1100" spc="30" dirty="0">
                <a:latin typeface="Libre Franklin"/>
                <a:cs typeface="PMingLiU"/>
              </a:rPr>
              <a:t> $2000?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781050" y="1273175"/>
          <a:ext cx="2946400" cy="419100"/>
        </p:xfrm>
        <a:graphic>
          <a:graphicData uri="http://schemas.openxmlformats.org/presentationml/2006/ole">
            <p:oleObj spid="_x0000_s3150" name="Equation" r:id="rId3" imgW="2946400" imgH="419100" progId="Equation.KSEE3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774700" y="2416175"/>
          <a:ext cx="2959100" cy="419100"/>
        </p:xfrm>
        <a:graphic>
          <a:graphicData uri="http://schemas.openxmlformats.org/presentationml/2006/ole">
            <p:oleObj spid="_x0000_s3151" name="Equation" r:id="rId4" imgW="2959100" imgH="419100" progId="Equation.KSEE3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5250" y="130175"/>
            <a:ext cx="4362450" cy="307777"/>
          </a:xfrm>
        </p:spPr>
        <p:txBody>
          <a:bodyPr/>
          <a:lstStyle/>
          <a:p>
            <a:pPr algn="l"/>
            <a:r>
              <a:rPr lang="en-US" sz="2000" dirty="0">
                <a:latin typeface="Libre Franklin"/>
              </a:rPr>
              <a:t>The Default Dataset</a:t>
            </a:r>
          </a:p>
        </p:txBody>
      </p:sp>
      <p:pic>
        <p:nvPicPr>
          <p:cNvPr id="4" name="Picture 5" descr="4.1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87375"/>
            <a:ext cx="2363213" cy="2514600"/>
          </a:xfrm>
          <a:prstGeom prst="rect">
            <a:avLst/>
          </a:prstGeom>
        </p:spPr>
      </p:pic>
      <p:pic>
        <p:nvPicPr>
          <p:cNvPr id="5" name="Picture 6" descr="4.1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815975"/>
            <a:ext cx="2095372" cy="228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2955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5250" y="130175"/>
            <a:ext cx="451485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Qualitative Predictors in Logistic Regression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95250" y="587375"/>
            <a:ext cx="4362450" cy="1016000"/>
          </a:xfrm>
        </p:spPr>
        <p:txBody>
          <a:bodyPr/>
          <a:lstStyle/>
          <a:p>
            <a:pPr marL="171450" indent="-1714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Libre Franklin"/>
              </a:rPr>
              <a:t>We can predict if an individual default by checking if she is a student or not. Thus we can use a qualitative variable “Student” coded as (Student = 1, Non-student =0). </a:t>
            </a:r>
          </a:p>
          <a:p>
            <a:pPr marL="171450" indent="-1714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Libre Franklin"/>
              </a:rPr>
              <a:t>b</a:t>
            </a:r>
            <a:r>
              <a:rPr lang="en-US" baseline="-25000" dirty="0">
                <a:latin typeface="Libre Franklin"/>
              </a:rPr>
              <a:t>1 </a:t>
            </a:r>
            <a:r>
              <a:rPr lang="en-US" dirty="0">
                <a:latin typeface="Libre Franklin"/>
              </a:rPr>
              <a:t>is positive: This indicates students tend to have higher default probabilities than non-students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>
              <a:latin typeface="Libre Franklin"/>
            </a:endParaRPr>
          </a:p>
        </p:txBody>
      </p:sp>
      <p:pic>
        <p:nvPicPr>
          <p:cNvPr id="4" name="Picture 5" descr="table4.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628424"/>
            <a:ext cx="4289608" cy="685800"/>
          </a:xfrm>
          <a:prstGeom prst="rect">
            <a:avLst/>
          </a:prstGeom>
        </p:spPr>
      </p:pic>
      <p:pic>
        <p:nvPicPr>
          <p:cNvPr id="5" name="Picture 6" descr="predictions-stud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5" y="2468893"/>
            <a:ext cx="4152243" cy="8791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022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3600"/>
            </a:pPr>
            <a:r>
              <a:rPr lang="en-US" sz="18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1: Logistic Response Function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4294967295"/>
          </p:nvPr>
        </p:nvSpPr>
        <p:spPr>
          <a:xfrm>
            <a:off x="323850" y="587375"/>
            <a:ext cx="3919537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algn="l" rtl="0">
              <a:buClr>
                <a:schemeClr val="accent1"/>
              </a:buClr>
              <a:buSzPts val="2210"/>
            </a:pPr>
            <a:r>
              <a:rPr lang="en-US" sz="13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probability of belonging to class 1</a:t>
            </a:r>
            <a:endParaRPr dirty="0"/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 to relate </a:t>
            </a:r>
            <a:r>
              <a:rPr lang="en-US" sz="13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predictors with a function that guarantees 0 ≤ </a:t>
            </a:r>
            <a:r>
              <a:rPr lang="en-US" sz="13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≤ 1</a:t>
            </a:r>
            <a:endParaRPr dirty="0"/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 linear function (as shown below) does not:</a:t>
            </a:r>
            <a:endParaRPr dirty="0"/>
          </a:p>
          <a:p>
            <a:pPr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66928" algn="l" rtl="0">
              <a:spcBef>
                <a:spcPts val="290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62657" y="2230261"/>
            <a:ext cx="7120843" cy="5767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2881313" y="2943240"/>
            <a:ext cx="1566313" cy="21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number of predictors</a:t>
            </a:r>
            <a:endParaRPr dirty="0"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3726498" y="2576336"/>
            <a:ext cx="0" cy="3460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95250" y="53975"/>
            <a:ext cx="451485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latin typeface="Libre Franklin"/>
              </a:rPr>
              <a:t>Logistic </a:t>
            </a:r>
            <a:r>
              <a:rPr sz="2000" spc="-40" dirty="0">
                <a:latin typeface="Libre Franklin"/>
              </a:rPr>
              <a:t>regression </a:t>
            </a:r>
            <a:r>
              <a:rPr sz="2000" spc="-5" dirty="0">
                <a:latin typeface="Libre Franklin"/>
              </a:rPr>
              <a:t>with </a:t>
            </a:r>
            <a:r>
              <a:rPr sz="2000" spc="-30" dirty="0">
                <a:latin typeface="Libre Franklin"/>
              </a:rPr>
              <a:t>several</a:t>
            </a:r>
            <a:r>
              <a:rPr sz="2000" spc="-120" dirty="0">
                <a:latin typeface="Libre Franklin"/>
              </a:rPr>
              <a:t> </a:t>
            </a:r>
            <a:r>
              <a:rPr sz="2000" spc="-25" dirty="0">
                <a:latin typeface="Libre Franklin"/>
              </a:rPr>
              <a:t>variables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0404839"/>
              </p:ext>
            </p:extLst>
          </p:nvPr>
        </p:nvGraphicFramePr>
        <p:xfrm>
          <a:off x="171450" y="1642040"/>
          <a:ext cx="4205972" cy="87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2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64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09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1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9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PMingLiU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PMingLiU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t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Std.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PMingLiU"/>
                          <a:cs typeface="PMingLiU"/>
                        </a:rPr>
                        <a:t>Error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Z-statistic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PMingLiU"/>
                          <a:cs typeface="PMingLiU"/>
                        </a:rPr>
                        <a:t>P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-</a:t>
                      </a:r>
                      <a:r>
                        <a:rPr sz="1100" spc="-60" dirty="0">
                          <a:latin typeface="PMingLiU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alue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16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Intercept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-10.8690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0.4923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-22.08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b="0" i="1" spc="185" dirty="0">
                          <a:latin typeface="Bookman Old Style"/>
                          <a:cs typeface="Bookman Old Style"/>
                        </a:rPr>
                        <a:t>&lt;</a:t>
                      </a:r>
                      <a:r>
                        <a:rPr sz="1100" b="0" i="1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</a:t>
                      </a:r>
                      <a:r>
                        <a:rPr sz="1100" b="0" i="1" spc="1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0001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2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balance</a:t>
                      </a:r>
                      <a:endParaRPr sz="1100" dirty="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0.0057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0.0002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24.74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b="0" i="1" spc="185" dirty="0">
                          <a:latin typeface="Bookman Old Style"/>
                          <a:cs typeface="Bookman Old Style"/>
                        </a:rPr>
                        <a:t>&lt;</a:t>
                      </a:r>
                      <a:r>
                        <a:rPr sz="1100" b="0" i="1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</a:t>
                      </a:r>
                      <a:r>
                        <a:rPr sz="1100" b="0" i="1" spc="1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0001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65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income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0.0030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0.0082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0.37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0.7115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3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student[Yes]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-0.6468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0.2362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-2.74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0.0062</a:t>
                      </a: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47294" y="2760140"/>
            <a:ext cx="3731895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latin typeface="Libre Franklin"/>
                <a:cs typeface="PMingLiU"/>
              </a:rPr>
              <a:t>Why </a:t>
            </a:r>
            <a:r>
              <a:rPr sz="1100" spc="15" dirty="0">
                <a:latin typeface="Libre Franklin"/>
                <a:cs typeface="PMingLiU"/>
              </a:rPr>
              <a:t>is </a:t>
            </a:r>
            <a:r>
              <a:rPr sz="1100" spc="25" dirty="0">
                <a:latin typeface="Libre Franklin"/>
                <a:cs typeface="PMingLiU"/>
              </a:rPr>
              <a:t>coefficient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145" dirty="0">
                <a:solidFill>
                  <a:srgbClr val="990000"/>
                </a:solidFill>
                <a:latin typeface="Libre Franklin"/>
                <a:cs typeface="PMingLiU"/>
              </a:rPr>
              <a:t>student </a:t>
            </a:r>
            <a:r>
              <a:rPr sz="1100" spc="50" dirty="0">
                <a:latin typeface="Libre Franklin"/>
                <a:cs typeface="PMingLiU"/>
              </a:rPr>
              <a:t>negative, </a:t>
            </a:r>
            <a:r>
              <a:rPr sz="1100" spc="35" dirty="0">
                <a:latin typeface="Libre Franklin"/>
                <a:cs typeface="PMingLiU"/>
              </a:rPr>
              <a:t>while </a:t>
            </a:r>
            <a:r>
              <a:rPr sz="1100" spc="75" dirty="0">
                <a:latin typeface="Libre Franklin"/>
                <a:cs typeface="PMingLiU"/>
              </a:rPr>
              <a:t>it </a:t>
            </a:r>
            <a:r>
              <a:rPr sz="1100" spc="40" dirty="0">
                <a:latin typeface="Libre Franklin"/>
                <a:cs typeface="PMingLiU"/>
              </a:rPr>
              <a:t>was </a:t>
            </a:r>
            <a:r>
              <a:rPr sz="1100" spc="45" dirty="0">
                <a:latin typeface="Libre Franklin"/>
                <a:cs typeface="PMingLiU"/>
              </a:rPr>
              <a:t>positive  before?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140501"/>
              </p:ext>
            </p:extLst>
          </p:nvPr>
        </p:nvGraphicFramePr>
        <p:xfrm>
          <a:off x="857250" y="511175"/>
          <a:ext cx="2743200" cy="1079770"/>
        </p:xfrm>
        <a:graphic>
          <a:graphicData uri="http://schemas.openxmlformats.org/presentationml/2006/ole">
            <p:oleObj spid="_x0000_s5158" name="Equation" r:id="rId3" imgW="2387600" imgH="939800" progId="Equation.KSEE3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47650" y="130175"/>
            <a:ext cx="1019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Libre Franklin"/>
              </a:rPr>
              <a:t>Confounding</a:t>
            </a:r>
          </a:p>
        </p:txBody>
      </p:sp>
      <p:sp>
        <p:nvSpPr>
          <p:cNvPr id="3" name="object 3"/>
          <p:cNvSpPr/>
          <p:nvPr/>
        </p:nvSpPr>
        <p:spPr>
          <a:xfrm>
            <a:off x="704998" y="885565"/>
            <a:ext cx="1391920" cy="921385"/>
          </a:xfrm>
          <a:custGeom>
            <a:avLst/>
            <a:gdLst/>
            <a:ahLst/>
            <a:cxnLst/>
            <a:rect l="l" t="t" r="r" b="b"/>
            <a:pathLst>
              <a:path w="1391920" h="921385">
                <a:moveTo>
                  <a:pt x="0" y="921028"/>
                </a:moveTo>
                <a:lnTo>
                  <a:pt x="309277" y="921028"/>
                </a:lnTo>
                <a:lnTo>
                  <a:pt x="463943" y="913188"/>
                </a:lnTo>
                <a:lnTo>
                  <a:pt x="618555" y="899268"/>
                </a:lnTo>
                <a:lnTo>
                  <a:pt x="773220" y="827034"/>
                </a:lnTo>
                <a:lnTo>
                  <a:pt x="927839" y="775527"/>
                </a:lnTo>
                <a:lnTo>
                  <a:pt x="1082498" y="515451"/>
                </a:lnTo>
                <a:lnTo>
                  <a:pt x="1237116" y="127860"/>
                </a:lnTo>
                <a:lnTo>
                  <a:pt x="1391775" y="0"/>
                </a:lnTo>
              </a:path>
            </a:pathLst>
          </a:custGeom>
          <a:ln w="11026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998" y="1847906"/>
            <a:ext cx="1160145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834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4998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1612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8219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4833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253" y="1903422"/>
            <a:ext cx="123825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500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9328" y="843033"/>
            <a:ext cx="0" cy="963930"/>
          </a:xfrm>
          <a:custGeom>
            <a:avLst/>
            <a:gdLst/>
            <a:ahLst/>
            <a:cxnLst/>
            <a:rect l="l" t="t" r="r" b="b"/>
            <a:pathLst>
              <a:path h="963930">
                <a:moveTo>
                  <a:pt x="0" y="963561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044" y="1806594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044" y="156572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044" y="132481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4044" y="1083949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4044" y="84303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908" y="1753022"/>
            <a:ext cx="69250" cy="107314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latin typeface="Libre Franklin"/>
                <a:cs typeface="Arial"/>
              </a:rPr>
              <a:t>0.0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908" y="1512157"/>
            <a:ext cx="69250" cy="107314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latin typeface="Libre Franklin"/>
                <a:cs typeface="Arial"/>
              </a:rPr>
              <a:t>0.2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908" y="1271241"/>
            <a:ext cx="69250" cy="107314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latin typeface="Libre Franklin"/>
                <a:cs typeface="Arial"/>
              </a:rPr>
              <a:t>0.4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908" y="789459"/>
            <a:ext cx="69250" cy="34861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365" algn="l"/>
              </a:tabLst>
            </a:pPr>
            <a:r>
              <a:rPr sz="450" dirty="0">
                <a:latin typeface="Libre Franklin"/>
                <a:cs typeface="Arial"/>
              </a:rPr>
              <a:t>0.6	0.8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9328" y="732914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80" h="1115060">
                <a:moveTo>
                  <a:pt x="0" y="1114991"/>
                </a:moveTo>
                <a:lnTo>
                  <a:pt x="1503118" y="1114991"/>
                </a:lnTo>
                <a:lnTo>
                  <a:pt x="1503118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756" y="1062139"/>
            <a:ext cx="89768" cy="45910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ts val="720"/>
              </a:lnSpc>
              <a:spcBef>
                <a:spcPts val="95"/>
              </a:spcBef>
            </a:pPr>
            <a:r>
              <a:rPr sz="600" spc="5" dirty="0">
                <a:latin typeface="Libre Franklin"/>
                <a:cs typeface="Arial"/>
              </a:rPr>
              <a:t>Default</a:t>
            </a:r>
            <a:r>
              <a:rPr sz="600" spc="-55" dirty="0">
                <a:latin typeface="Libre Franklin"/>
                <a:cs typeface="Arial"/>
              </a:rPr>
              <a:t> </a:t>
            </a:r>
            <a:r>
              <a:rPr sz="600" spc="5" dirty="0">
                <a:latin typeface="Libre Franklin"/>
                <a:cs typeface="Arial"/>
              </a:rPr>
              <a:t>Rate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998" y="774227"/>
            <a:ext cx="1391920" cy="1032510"/>
          </a:xfrm>
          <a:custGeom>
            <a:avLst/>
            <a:gdLst/>
            <a:ahLst/>
            <a:cxnLst/>
            <a:rect l="l" t="t" r="r" b="b"/>
            <a:pathLst>
              <a:path w="1391920" h="1032510">
                <a:moveTo>
                  <a:pt x="0" y="1032366"/>
                </a:moveTo>
                <a:lnTo>
                  <a:pt x="154663" y="1029179"/>
                </a:lnTo>
                <a:lnTo>
                  <a:pt x="309277" y="1029034"/>
                </a:lnTo>
                <a:lnTo>
                  <a:pt x="463943" y="1014576"/>
                </a:lnTo>
                <a:lnTo>
                  <a:pt x="618555" y="989043"/>
                </a:lnTo>
                <a:lnTo>
                  <a:pt x="773220" y="903674"/>
                </a:lnTo>
                <a:lnTo>
                  <a:pt x="927839" y="781699"/>
                </a:lnTo>
                <a:lnTo>
                  <a:pt x="1082498" y="344121"/>
                </a:lnTo>
                <a:lnTo>
                  <a:pt x="1237116" y="40477"/>
                </a:lnTo>
                <a:lnTo>
                  <a:pt x="1391775" y="0"/>
                </a:lnTo>
              </a:path>
            </a:pathLst>
          </a:custGeom>
          <a:ln w="11026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328" y="1754646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7350">
            <a:solidFill>
              <a:srgbClr val="CE6017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9328" y="177145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7350">
            <a:solidFill>
              <a:srgbClr val="31B5FF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9328" y="1806594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15235" y="1381367"/>
            <a:ext cx="556895" cy="262890"/>
          </a:xfrm>
          <a:custGeom>
            <a:avLst/>
            <a:gdLst/>
            <a:ahLst/>
            <a:cxnLst/>
            <a:rect l="l" t="t" r="r" b="b"/>
            <a:pathLst>
              <a:path w="556895" h="262889">
                <a:moveTo>
                  <a:pt x="0" y="262672"/>
                </a:moveTo>
                <a:lnTo>
                  <a:pt x="556710" y="262672"/>
                </a:lnTo>
                <a:lnTo>
                  <a:pt x="556710" y="0"/>
                </a:lnTo>
                <a:lnTo>
                  <a:pt x="0" y="0"/>
                </a:lnTo>
                <a:lnTo>
                  <a:pt x="0" y="262672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15235" y="1511330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5">
                <a:moveTo>
                  <a:pt x="0" y="0"/>
                </a:moveTo>
                <a:lnTo>
                  <a:pt x="556710" y="0"/>
                </a:lnTo>
              </a:path>
            </a:pathLst>
          </a:custGeom>
          <a:ln w="11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93590" y="1644039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162554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93590" y="991324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043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54415" y="1806594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54415" y="991324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15235" y="1381367"/>
            <a:ext cx="556895" cy="262890"/>
          </a:xfrm>
          <a:custGeom>
            <a:avLst/>
            <a:gdLst/>
            <a:ahLst/>
            <a:cxnLst/>
            <a:rect l="l" t="t" r="r" b="b"/>
            <a:pathLst>
              <a:path w="556895" h="262889">
                <a:moveTo>
                  <a:pt x="0" y="262671"/>
                </a:moveTo>
                <a:lnTo>
                  <a:pt x="556710" y="262671"/>
                </a:lnTo>
                <a:lnTo>
                  <a:pt x="556710" y="0"/>
                </a:lnTo>
                <a:lnTo>
                  <a:pt x="0" y="0"/>
                </a:lnTo>
                <a:lnTo>
                  <a:pt x="0" y="26267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80362" y="97152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80362" y="82136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80362" y="929526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80362" y="96358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80362" y="92663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80362" y="95819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80362" y="85469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27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80362" y="94265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80362" y="88174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80362" y="96696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80362" y="923401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80362" y="95505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80362" y="965401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27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80362" y="863416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80362" y="90330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80362" y="95755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80362" y="93673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411126" y="1299377"/>
            <a:ext cx="556895" cy="252729"/>
          </a:xfrm>
          <a:custGeom>
            <a:avLst/>
            <a:gdLst/>
            <a:ahLst/>
            <a:cxnLst/>
            <a:rect l="l" t="t" r="r" b="b"/>
            <a:pathLst>
              <a:path w="556895" h="252730">
                <a:moveTo>
                  <a:pt x="0" y="252235"/>
                </a:moveTo>
                <a:lnTo>
                  <a:pt x="556712" y="252235"/>
                </a:lnTo>
                <a:lnTo>
                  <a:pt x="556712" y="0"/>
                </a:lnTo>
                <a:lnTo>
                  <a:pt x="0" y="0"/>
                </a:lnTo>
                <a:lnTo>
                  <a:pt x="0" y="252235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11126" y="1425423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5">
                <a:moveTo>
                  <a:pt x="0" y="0"/>
                </a:moveTo>
                <a:lnTo>
                  <a:pt x="556710" y="0"/>
                </a:lnTo>
              </a:path>
            </a:pathLst>
          </a:custGeom>
          <a:ln w="11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89481" y="155161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254981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89481" y="923698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677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50307" y="1806594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550307" y="923698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411126" y="1299375"/>
            <a:ext cx="556895" cy="252729"/>
          </a:xfrm>
          <a:custGeom>
            <a:avLst/>
            <a:gdLst/>
            <a:ahLst/>
            <a:cxnLst/>
            <a:rect l="l" t="t" r="r" b="b"/>
            <a:pathLst>
              <a:path w="556895" h="252730">
                <a:moveTo>
                  <a:pt x="0" y="252237"/>
                </a:moveTo>
                <a:lnTo>
                  <a:pt x="556710" y="252237"/>
                </a:lnTo>
                <a:lnTo>
                  <a:pt x="556710" y="0"/>
                </a:lnTo>
                <a:lnTo>
                  <a:pt x="0" y="0"/>
                </a:lnTo>
                <a:lnTo>
                  <a:pt x="0" y="25223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76253" y="81994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76253" y="88601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76253" y="89532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76253" y="86483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76253" y="85396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76253" y="87140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76253" y="89027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76253" y="88551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676253" y="86449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676253" y="90203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676253" y="90379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676253" y="83597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676253" y="79049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676253" y="76099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676253" y="87855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45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45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993590" y="1847906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891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993590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689481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26113" y="1903422"/>
            <a:ext cx="118745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60" dirty="0">
                <a:latin typeface="Libre Franklin"/>
                <a:cs typeface="Arial"/>
              </a:rPr>
              <a:t>Y</a:t>
            </a:r>
            <a:r>
              <a:rPr sz="450" spc="5" dirty="0">
                <a:latin typeface="Libre Franklin"/>
                <a:cs typeface="Arial"/>
              </a:rPr>
              <a:t>es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589975" y="834212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972381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554693" y="180659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554693" y="161213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554693" y="141768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554693" y="122317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554693" y="1028715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554693" y="8342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35557" y="1777546"/>
            <a:ext cx="69250" cy="58419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latin typeface="Libre Franklin"/>
                <a:cs typeface="Arial"/>
              </a:rPr>
              <a:t>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435557" y="756117"/>
            <a:ext cx="69250" cy="91821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5" dirty="0">
                <a:latin typeface="Libre Franklin"/>
                <a:cs typeface="Arial"/>
              </a:rPr>
              <a:t>500 1000 1500 2000</a:t>
            </a:r>
            <a:r>
              <a:rPr sz="450" spc="120" dirty="0">
                <a:latin typeface="Libre Franklin"/>
                <a:cs typeface="Arial"/>
              </a:rPr>
              <a:t> </a:t>
            </a:r>
            <a:r>
              <a:rPr sz="450" spc="5" dirty="0">
                <a:latin typeface="Libre Franklin"/>
                <a:cs typeface="Arial"/>
              </a:rPr>
              <a:t>2500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3516" y="1865198"/>
            <a:ext cx="2598420" cy="2794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50">
              <a:latin typeface="Libre Frankli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98780" algn="l"/>
                <a:tab pos="785495" algn="l"/>
                <a:tab pos="1941830" algn="l"/>
              </a:tabLst>
            </a:pPr>
            <a:r>
              <a:rPr sz="450" spc="5" dirty="0">
                <a:latin typeface="Libre Franklin"/>
                <a:cs typeface="Arial"/>
              </a:rPr>
              <a:t>1000	1500	2000	No</a:t>
            </a:r>
            <a:endParaRPr sz="450">
              <a:latin typeface="Libre Franklin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">
              <a:latin typeface="Libre Franklin"/>
              <a:cs typeface="Times New Roman"/>
            </a:endParaRPr>
          </a:p>
          <a:p>
            <a:pPr marL="34290">
              <a:lnSpc>
                <a:spcPct val="100000"/>
              </a:lnSpc>
              <a:tabLst>
                <a:tab pos="2070735" algn="l"/>
              </a:tabLst>
            </a:pPr>
            <a:r>
              <a:rPr sz="600" spc="5" dirty="0">
                <a:latin typeface="Libre Franklin"/>
                <a:cs typeface="Arial"/>
              </a:rPr>
              <a:t>Credit</a:t>
            </a:r>
            <a:r>
              <a:rPr sz="600" spc="15" dirty="0">
                <a:latin typeface="Libre Franklin"/>
                <a:cs typeface="Arial"/>
              </a:rPr>
              <a:t> </a:t>
            </a:r>
            <a:r>
              <a:rPr sz="600" spc="5" dirty="0">
                <a:latin typeface="Libre Franklin"/>
                <a:cs typeface="Arial"/>
              </a:rPr>
              <a:t>Card</a:t>
            </a:r>
            <a:r>
              <a:rPr sz="600" spc="15" dirty="0">
                <a:latin typeface="Libre Franklin"/>
                <a:cs typeface="Arial"/>
              </a:rPr>
              <a:t> </a:t>
            </a:r>
            <a:r>
              <a:rPr sz="600" spc="5" dirty="0">
                <a:latin typeface="Libre Franklin"/>
                <a:cs typeface="Arial"/>
              </a:rPr>
              <a:t>Balance	Student</a:t>
            </a:r>
            <a:r>
              <a:rPr sz="600" spc="-35" dirty="0">
                <a:latin typeface="Libre Franklin"/>
                <a:cs typeface="Arial"/>
              </a:rPr>
              <a:t> </a:t>
            </a:r>
            <a:r>
              <a:rPr sz="600" spc="5" dirty="0">
                <a:latin typeface="Libre Franklin"/>
                <a:cs typeface="Arial"/>
              </a:rPr>
              <a:t>Status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75402" y="924729"/>
            <a:ext cx="89768" cy="73152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ts val="720"/>
              </a:lnSpc>
              <a:spcBef>
                <a:spcPts val="95"/>
              </a:spcBef>
            </a:pPr>
            <a:r>
              <a:rPr sz="600" spc="5" dirty="0">
                <a:latin typeface="Libre Franklin"/>
                <a:cs typeface="Arial"/>
              </a:rPr>
              <a:t>Credit Card</a:t>
            </a:r>
            <a:r>
              <a:rPr sz="600" spc="-35" dirty="0">
                <a:latin typeface="Libre Franklin"/>
                <a:cs typeface="Arial"/>
              </a:rPr>
              <a:t> </a:t>
            </a:r>
            <a:r>
              <a:rPr sz="600" spc="5" dirty="0">
                <a:latin typeface="Libre Franklin"/>
                <a:cs typeface="Arial"/>
              </a:rPr>
              <a:t>Balance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589975" y="732914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79" h="1115060">
                <a:moveTo>
                  <a:pt x="0" y="1114991"/>
                </a:moveTo>
                <a:lnTo>
                  <a:pt x="1503120" y="1114991"/>
                </a:lnTo>
                <a:lnTo>
                  <a:pt x="1503120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77242" y="2257731"/>
            <a:ext cx="4250675" cy="10558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70" dirty="0">
                <a:latin typeface="Libre Franklin"/>
                <a:cs typeface="PMingLiU"/>
              </a:rPr>
              <a:t>Students </a:t>
            </a:r>
            <a:r>
              <a:rPr sz="1100" spc="80" dirty="0">
                <a:latin typeface="Libre Franklin"/>
                <a:cs typeface="PMingLiU"/>
              </a:rPr>
              <a:t>tend to </a:t>
            </a:r>
            <a:r>
              <a:rPr sz="1100" spc="45" dirty="0">
                <a:latin typeface="Libre Franklin"/>
                <a:cs typeface="PMingLiU"/>
              </a:rPr>
              <a:t>have </a:t>
            </a:r>
            <a:r>
              <a:rPr sz="1100" spc="50" dirty="0">
                <a:latin typeface="Libre Franklin"/>
                <a:cs typeface="PMingLiU"/>
              </a:rPr>
              <a:t>higher </a:t>
            </a:r>
            <a:r>
              <a:rPr sz="1100" spc="55" dirty="0">
                <a:latin typeface="Libre Franklin"/>
                <a:cs typeface="PMingLiU"/>
              </a:rPr>
              <a:t>balances </a:t>
            </a:r>
            <a:r>
              <a:rPr sz="1100" spc="100" dirty="0">
                <a:latin typeface="Libre Franklin"/>
                <a:cs typeface="PMingLiU"/>
              </a:rPr>
              <a:t>than </a:t>
            </a:r>
            <a:r>
              <a:rPr sz="1100" spc="65" dirty="0">
                <a:latin typeface="Libre Franklin"/>
                <a:cs typeface="PMingLiU"/>
              </a:rPr>
              <a:t>non-students,  </a:t>
            </a:r>
            <a:r>
              <a:rPr sz="1100" spc="25" dirty="0">
                <a:latin typeface="Libre Franklin"/>
                <a:cs typeface="PMingLiU"/>
              </a:rPr>
              <a:t>so </a:t>
            </a:r>
            <a:r>
              <a:rPr sz="1100" spc="65" dirty="0">
                <a:latin typeface="Libre Franklin"/>
                <a:cs typeface="PMingLiU"/>
              </a:rPr>
              <a:t>their </a:t>
            </a:r>
            <a:r>
              <a:rPr sz="1100" spc="60" dirty="0">
                <a:latin typeface="Libre Franklin"/>
                <a:cs typeface="PMingLiU"/>
              </a:rPr>
              <a:t>marginal default </a:t>
            </a:r>
            <a:r>
              <a:rPr sz="1100" spc="80" dirty="0">
                <a:latin typeface="Libre Franklin"/>
                <a:cs typeface="PMingLiU"/>
              </a:rPr>
              <a:t>rate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50" dirty="0">
                <a:latin typeface="Libre Franklin"/>
                <a:cs typeface="PMingLiU"/>
              </a:rPr>
              <a:t>higher </a:t>
            </a:r>
            <a:r>
              <a:rPr sz="1100" spc="100" dirty="0">
                <a:latin typeface="Libre Franklin"/>
                <a:cs typeface="PMingLiU"/>
              </a:rPr>
              <a:t>than</a:t>
            </a:r>
            <a:r>
              <a:rPr sz="1100" spc="245" dirty="0">
                <a:latin typeface="Libre Franklin"/>
                <a:cs typeface="PMingLiU"/>
              </a:rPr>
              <a:t> </a:t>
            </a:r>
            <a:r>
              <a:rPr sz="1100" spc="30" dirty="0">
                <a:latin typeface="Libre Franklin"/>
                <a:cs typeface="PMingLiU"/>
              </a:rPr>
              <a:t>for</a:t>
            </a:r>
            <a:endParaRPr sz="1100" dirty="0">
              <a:latin typeface="Libre Franklin"/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65" dirty="0">
                <a:latin typeface="Libre Franklin"/>
                <a:cs typeface="PMingLiU"/>
              </a:rPr>
              <a:t>non-students.</a:t>
            </a:r>
            <a:endParaRPr sz="1100" dirty="0">
              <a:latin typeface="Libre Franklin"/>
              <a:cs typeface="PMingLiU"/>
            </a:endParaRPr>
          </a:p>
          <a:p>
            <a:pPr marL="144780" marR="138430" indent="-132715">
              <a:lnSpc>
                <a:spcPct val="1026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100" dirty="0">
                <a:latin typeface="Libre Franklin"/>
                <a:cs typeface="PMingLiU"/>
              </a:rPr>
              <a:t>But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45" dirty="0">
                <a:latin typeface="Libre Franklin"/>
                <a:cs typeface="PMingLiU"/>
              </a:rPr>
              <a:t>each </a:t>
            </a:r>
            <a:r>
              <a:rPr sz="1100" spc="20" dirty="0">
                <a:latin typeface="Libre Franklin"/>
                <a:cs typeface="PMingLiU"/>
              </a:rPr>
              <a:t>level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55" dirty="0">
                <a:latin typeface="Libre Franklin"/>
                <a:cs typeface="PMingLiU"/>
              </a:rPr>
              <a:t>balance, </a:t>
            </a:r>
            <a:r>
              <a:rPr sz="1100" spc="70" dirty="0">
                <a:latin typeface="Libre Franklin"/>
                <a:cs typeface="PMingLiU"/>
              </a:rPr>
              <a:t>students </a:t>
            </a:r>
            <a:r>
              <a:rPr sz="1100" spc="60" dirty="0">
                <a:latin typeface="Libre Franklin"/>
                <a:cs typeface="PMingLiU"/>
              </a:rPr>
              <a:t>default </a:t>
            </a:r>
            <a:r>
              <a:rPr sz="1100" spc="20" dirty="0">
                <a:latin typeface="Libre Franklin"/>
                <a:cs typeface="PMingLiU"/>
              </a:rPr>
              <a:t>less </a:t>
            </a:r>
            <a:r>
              <a:rPr sz="1100" spc="95" dirty="0">
                <a:latin typeface="Libre Franklin"/>
                <a:cs typeface="PMingLiU"/>
              </a:rPr>
              <a:t>than  </a:t>
            </a:r>
            <a:r>
              <a:rPr sz="1100" spc="65" dirty="0">
                <a:latin typeface="Libre Franklin"/>
                <a:cs typeface="PMingLiU"/>
              </a:rPr>
              <a:t>non-students.</a:t>
            </a:r>
            <a:endParaRPr sz="1100" dirty="0">
              <a:latin typeface="Libre Franklin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7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5" dirty="0">
                <a:latin typeface="Libre Franklin"/>
                <a:cs typeface="PMingLiU"/>
              </a:rPr>
              <a:t>Multiple </a:t>
            </a:r>
            <a:r>
              <a:rPr sz="1100" spc="35" dirty="0">
                <a:latin typeface="Libre Franklin"/>
                <a:cs typeface="PMingLiU"/>
              </a:rPr>
              <a:t>logistic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60" dirty="0">
                <a:latin typeface="Libre Franklin"/>
                <a:cs typeface="PMingLiU"/>
              </a:rPr>
              <a:t>tease </a:t>
            </a:r>
            <a:r>
              <a:rPr sz="1100" spc="65" dirty="0">
                <a:latin typeface="Libre Franklin"/>
                <a:cs typeface="PMingLiU"/>
              </a:rPr>
              <a:t>this</a:t>
            </a:r>
            <a:r>
              <a:rPr sz="1100" spc="190" dirty="0">
                <a:latin typeface="Libre Franklin"/>
                <a:cs typeface="PMingLiU"/>
              </a:rPr>
              <a:t> </a:t>
            </a:r>
            <a:r>
              <a:rPr sz="1100" spc="70" dirty="0">
                <a:latin typeface="Libre Franklin"/>
                <a:cs typeface="PMingLiU"/>
              </a:rPr>
              <a:t>out.</a:t>
            </a:r>
            <a:endParaRPr sz="1100" dirty="0">
              <a:latin typeface="Libre Franklin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95250" y="130175"/>
            <a:ext cx="45148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40" dirty="0">
                <a:latin typeface="Libre Franklin"/>
              </a:rPr>
              <a:t>Logistic regression with more than two 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323850" y="587375"/>
            <a:ext cx="3751263" cy="7048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pc="25" dirty="0">
                <a:latin typeface="Libre Franklin"/>
              </a:rPr>
              <a:t>So </a:t>
            </a:r>
            <a:r>
              <a:rPr spc="50" dirty="0">
                <a:latin typeface="Libre Franklin"/>
              </a:rPr>
              <a:t>far </a:t>
            </a:r>
            <a:r>
              <a:rPr spc="15" dirty="0">
                <a:latin typeface="Libre Franklin"/>
              </a:rPr>
              <a:t>we </a:t>
            </a:r>
            <a:r>
              <a:rPr spc="45" dirty="0">
                <a:latin typeface="Libre Franklin"/>
              </a:rPr>
              <a:t>have discussed </a:t>
            </a:r>
            <a:r>
              <a:rPr spc="35" dirty="0">
                <a:latin typeface="Libre Franklin"/>
              </a:rPr>
              <a:t>logistic </a:t>
            </a:r>
            <a:r>
              <a:rPr spc="40" dirty="0">
                <a:latin typeface="Libre Franklin"/>
              </a:rPr>
              <a:t>regression </a:t>
            </a:r>
            <a:r>
              <a:rPr spc="70" dirty="0">
                <a:latin typeface="Libre Franklin"/>
              </a:rPr>
              <a:t>with </a:t>
            </a:r>
            <a:r>
              <a:rPr spc="45" dirty="0">
                <a:latin typeface="Libre Franklin"/>
              </a:rPr>
              <a:t>two </a:t>
            </a:r>
            <a:r>
              <a:rPr spc="35" dirty="0">
                <a:latin typeface="Libre Franklin"/>
              </a:rPr>
              <a:t>classes.  </a:t>
            </a:r>
            <a:r>
              <a:rPr spc="90" dirty="0">
                <a:latin typeface="Libre Franklin"/>
              </a:rPr>
              <a:t>It </a:t>
            </a:r>
            <a:r>
              <a:rPr spc="20" dirty="0">
                <a:latin typeface="Libre Franklin"/>
              </a:rPr>
              <a:t>is </a:t>
            </a:r>
            <a:r>
              <a:rPr spc="35" dirty="0">
                <a:latin typeface="Libre Franklin"/>
              </a:rPr>
              <a:t>easily </a:t>
            </a:r>
            <a:r>
              <a:rPr spc="45" dirty="0">
                <a:latin typeface="Libre Franklin"/>
              </a:rPr>
              <a:t>generalized </a:t>
            </a:r>
            <a:r>
              <a:rPr spc="80" dirty="0">
                <a:latin typeface="Libre Franklin"/>
              </a:rPr>
              <a:t>to </a:t>
            </a:r>
            <a:r>
              <a:rPr spc="60" dirty="0">
                <a:latin typeface="Libre Franklin"/>
              </a:rPr>
              <a:t>more </a:t>
            </a:r>
            <a:r>
              <a:rPr spc="100" dirty="0">
                <a:latin typeface="Libre Franklin"/>
              </a:rPr>
              <a:t>than </a:t>
            </a:r>
            <a:r>
              <a:rPr spc="45" dirty="0">
                <a:latin typeface="Libre Franklin"/>
              </a:rPr>
              <a:t>two </a:t>
            </a:r>
            <a:r>
              <a:rPr spc="35" dirty="0">
                <a:latin typeface="Libre Franklin"/>
              </a:rPr>
              <a:t>classes. </a:t>
            </a:r>
            <a:r>
              <a:rPr spc="70" dirty="0">
                <a:latin typeface="Libre Franklin"/>
              </a:rPr>
              <a:t>One </a:t>
            </a:r>
            <a:r>
              <a:rPr spc="40" dirty="0">
                <a:latin typeface="Libre Franklin"/>
              </a:rPr>
              <a:t>version  </a:t>
            </a:r>
            <a:r>
              <a:rPr spc="60" dirty="0">
                <a:latin typeface="Libre Franklin"/>
              </a:rPr>
              <a:t>(used </a:t>
            </a:r>
            <a:r>
              <a:rPr spc="50" dirty="0">
                <a:latin typeface="Libre Franklin"/>
              </a:rPr>
              <a:t>in </a:t>
            </a:r>
            <a:r>
              <a:rPr spc="80" dirty="0">
                <a:latin typeface="Libre Franklin"/>
              </a:rPr>
              <a:t>the </a:t>
            </a:r>
            <a:r>
              <a:rPr spc="110" dirty="0">
                <a:latin typeface="Libre Franklin"/>
              </a:rPr>
              <a:t>R </a:t>
            </a:r>
            <a:r>
              <a:rPr spc="40" dirty="0">
                <a:latin typeface="Libre Franklin"/>
              </a:rPr>
              <a:t>package </a:t>
            </a:r>
            <a:r>
              <a:rPr spc="90" dirty="0">
                <a:solidFill>
                  <a:srgbClr val="990000"/>
                </a:solidFill>
                <a:latin typeface="Libre Franklin"/>
              </a:rPr>
              <a:t>glmnet</a:t>
            </a:r>
            <a:r>
              <a:rPr spc="90" dirty="0">
                <a:latin typeface="Libre Franklin"/>
              </a:rPr>
              <a:t>) </a:t>
            </a:r>
            <a:r>
              <a:rPr spc="65" dirty="0">
                <a:latin typeface="Libre Franklin"/>
              </a:rPr>
              <a:t>has </a:t>
            </a:r>
            <a:r>
              <a:rPr spc="80" dirty="0">
                <a:latin typeface="Libre Franklin"/>
              </a:rPr>
              <a:t>the </a:t>
            </a:r>
            <a:r>
              <a:rPr spc="60" dirty="0">
                <a:latin typeface="Libre Franklin"/>
              </a:rPr>
              <a:t>symmetric</a:t>
            </a:r>
            <a:r>
              <a:rPr spc="105" dirty="0">
                <a:latin typeface="Libre Franklin"/>
              </a:rPr>
              <a:t> </a:t>
            </a:r>
            <a:r>
              <a:rPr spc="50" dirty="0">
                <a:latin typeface="Libre Franklin"/>
              </a:rPr>
              <a:t>form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4594" y="2072609"/>
            <a:ext cx="3905034" cy="117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Libre Franklin"/>
                <a:cs typeface="PMingLiU"/>
              </a:rPr>
              <a:t>Here </a:t>
            </a:r>
            <a:r>
              <a:rPr sz="1100" spc="70" dirty="0">
                <a:latin typeface="Libre Franklin"/>
                <a:cs typeface="PMingLiU"/>
              </a:rPr>
              <a:t>there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50" dirty="0">
                <a:latin typeface="Libre Franklin"/>
                <a:cs typeface="PMingLiU"/>
              </a:rPr>
              <a:t>linear </a:t>
            </a:r>
            <a:r>
              <a:rPr sz="1100" spc="55" dirty="0">
                <a:latin typeface="Libre Franklin"/>
                <a:cs typeface="PMingLiU"/>
              </a:rPr>
              <a:t>function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i="1" spc="35" dirty="0">
                <a:solidFill>
                  <a:srgbClr val="009900"/>
                </a:solidFill>
                <a:latin typeface="Libre Franklin"/>
                <a:cs typeface="Palatino Linotype"/>
              </a:rPr>
              <a:t>each</a:t>
            </a:r>
            <a:r>
              <a:rPr sz="1100" i="1" spc="245" dirty="0">
                <a:solidFill>
                  <a:srgbClr val="009900"/>
                </a:solidFill>
                <a:latin typeface="Libre Franklin"/>
                <a:cs typeface="Palatino Linotype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class.</a:t>
            </a:r>
            <a:endParaRPr sz="1100" dirty="0">
              <a:latin typeface="Libre Franklin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85" dirty="0">
                <a:latin typeface="Libre Franklin"/>
                <a:cs typeface="PMingLiU"/>
              </a:rPr>
              <a:t>(The </a:t>
            </a:r>
            <a:r>
              <a:rPr sz="1100" i="1" spc="30" dirty="0">
                <a:latin typeface="Libre Franklin"/>
                <a:cs typeface="Palatino Linotype"/>
              </a:rPr>
              <a:t>mathier </a:t>
            </a:r>
            <a:r>
              <a:rPr sz="1100" spc="70" dirty="0">
                <a:latin typeface="Libre Franklin"/>
                <a:cs typeface="PMingLiU"/>
              </a:rPr>
              <a:t>students </a:t>
            </a:r>
            <a:r>
              <a:rPr sz="1100" spc="20" dirty="0">
                <a:latin typeface="Libre Franklin"/>
                <a:cs typeface="PMingLiU"/>
              </a:rPr>
              <a:t>will </a:t>
            </a:r>
            <a:r>
              <a:rPr sz="1100" spc="35" dirty="0">
                <a:latin typeface="Libre Franklin"/>
                <a:cs typeface="PMingLiU"/>
              </a:rPr>
              <a:t>recognize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45" dirty="0">
                <a:latin typeface="Libre Franklin"/>
                <a:cs typeface="PMingLiU"/>
              </a:rPr>
              <a:t>some </a:t>
            </a:r>
            <a:r>
              <a:rPr sz="1100" spc="50" dirty="0">
                <a:latin typeface="Libre Franklin"/>
                <a:cs typeface="PMingLiU"/>
              </a:rPr>
              <a:t>cancellation</a:t>
            </a:r>
            <a:r>
              <a:rPr sz="1100" spc="275" dirty="0">
                <a:latin typeface="Libre Franklin"/>
                <a:cs typeface="PMingLiU"/>
              </a:rPr>
              <a:t> </a:t>
            </a:r>
            <a:r>
              <a:rPr sz="1100" spc="20" dirty="0">
                <a:latin typeface="Libre Franklin"/>
                <a:cs typeface="PMingLiU"/>
              </a:rPr>
              <a:t>is</a:t>
            </a:r>
            <a:r>
              <a:rPr lang="en-US" sz="1100" spc="20" dirty="0">
                <a:latin typeface="Libre Franklin"/>
                <a:cs typeface="PMingLiU"/>
              </a:rPr>
              <a:t> </a:t>
            </a:r>
            <a:r>
              <a:rPr lang="en-US" sz="1100" spc="40" dirty="0">
                <a:latin typeface="Libre Franklin"/>
                <a:cs typeface="PMingLiU"/>
              </a:rPr>
              <a:t>possible, </a:t>
            </a:r>
            <a:r>
              <a:rPr lang="en-US" sz="1100" spc="85" dirty="0">
                <a:latin typeface="Libre Franklin"/>
                <a:cs typeface="PMingLiU"/>
              </a:rPr>
              <a:t>and </a:t>
            </a:r>
            <a:r>
              <a:rPr lang="en-US" sz="1100" spc="45" dirty="0">
                <a:latin typeface="Libre Franklin"/>
                <a:cs typeface="PMingLiU"/>
              </a:rPr>
              <a:t>only </a:t>
            </a:r>
            <a:r>
              <a:rPr lang="en-US" sz="1100" b="0" i="1" spc="130" dirty="0">
                <a:latin typeface="Libre Franklin"/>
                <a:cs typeface="Bookman Old Style"/>
              </a:rPr>
              <a:t>K </a:t>
            </a:r>
            <a:r>
              <a:rPr lang="en-US" sz="1100" spc="-30" dirty="0">
                <a:latin typeface="Libre Franklin"/>
                <a:cs typeface="Lucida Sans Unicode"/>
              </a:rPr>
              <a:t>− </a:t>
            </a:r>
            <a:r>
              <a:rPr lang="en-US" sz="1100" spc="25" dirty="0">
                <a:latin typeface="Libre Franklin"/>
                <a:cs typeface="PMingLiU"/>
              </a:rPr>
              <a:t>1 </a:t>
            </a:r>
            <a:r>
              <a:rPr lang="en-US" sz="1100" spc="50" dirty="0">
                <a:latin typeface="Libre Franklin"/>
                <a:cs typeface="PMingLiU"/>
              </a:rPr>
              <a:t>linear functions </a:t>
            </a:r>
            <a:r>
              <a:rPr lang="en-US" sz="1100" spc="60" dirty="0">
                <a:latin typeface="Libre Franklin"/>
                <a:cs typeface="PMingLiU"/>
              </a:rPr>
              <a:t>are </a:t>
            </a:r>
            <a:r>
              <a:rPr lang="en-US" sz="1100" spc="55" dirty="0">
                <a:latin typeface="Libre Franklin"/>
                <a:cs typeface="PMingLiU"/>
              </a:rPr>
              <a:t>needed as</a:t>
            </a:r>
            <a:r>
              <a:rPr lang="en-US" sz="1100" spc="100" dirty="0">
                <a:latin typeface="Libre Franklin"/>
                <a:cs typeface="PMingLiU"/>
              </a:rPr>
              <a:t> </a:t>
            </a:r>
            <a:r>
              <a:rPr lang="en-US" sz="1100" spc="50" dirty="0">
                <a:latin typeface="Libre Franklin"/>
                <a:cs typeface="PMingLiU"/>
              </a:rPr>
              <a:t>in </a:t>
            </a:r>
            <a:r>
              <a:rPr lang="en-US" sz="1100" spc="30" dirty="0">
                <a:latin typeface="Libre Franklin"/>
                <a:cs typeface="PMingLiU"/>
              </a:rPr>
              <a:t>2-class </a:t>
            </a:r>
            <a:r>
              <a:rPr lang="en-US" sz="1100" spc="35" dirty="0">
                <a:latin typeface="Libre Franklin"/>
                <a:cs typeface="PMingLiU"/>
              </a:rPr>
              <a:t>logistic</a:t>
            </a:r>
            <a:r>
              <a:rPr lang="en-US" sz="1100" spc="114" dirty="0">
                <a:latin typeface="Libre Franklin"/>
                <a:cs typeface="PMingLiU"/>
              </a:rPr>
              <a:t> </a:t>
            </a:r>
            <a:r>
              <a:rPr lang="en-US" sz="1100" spc="45" dirty="0">
                <a:latin typeface="Libre Franklin"/>
                <a:cs typeface="PMingLiU"/>
              </a:rPr>
              <a:t>regression.)</a:t>
            </a:r>
            <a:endParaRPr lang="en-US" sz="1100" dirty="0">
              <a:latin typeface="Libre Franklin"/>
              <a:cs typeface="PMingLiU"/>
            </a:endParaRPr>
          </a:p>
          <a:p>
            <a:pPr marL="12700" marR="5080">
              <a:lnSpc>
                <a:spcPct val="102699"/>
              </a:lnSpc>
              <a:spcBef>
                <a:spcPts val="495"/>
              </a:spcBef>
            </a:pPr>
            <a:r>
              <a:rPr lang="en-US" sz="1100" spc="50" dirty="0">
                <a:latin typeface="Libre Franklin"/>
                <a:cs typeface="PMingLiU"/>
              </a:rPr>
              <a:t>Multiclass </a:t>
            </a:r>
            <a:r>
              <a:rPr lang="en-US" sz="1100" spc="35" dirty="0">
                <a:latin typeface="Libre Franklin"/>
                <a:cs typeface="PMingLiU"/>
              </a:rPr>
              <a:t>logistic </a:t>
            </a:r>
            <a:r>
              <a:rPr lang="en-US" sz="1100" spc="40" dirty="0">
                <a:latin typeface="Libre Franklin"/>
                <a:cs typeface="PMingLiU"/>
              </a:rPr>
              <a:t>regression </a:t>
            </a:r>
            <a:r>
              <a:rPr lang="en-US" sz="1100" spc="20" dirty="0">
                <a:latin typeface="Libre Franklin"/>
                <a:cs typeface="PMingLiU"/>
              </a:rPr>
              <a:t>is </a:t>
            </a:r>
            <a:r>
              <a:rPr lang="en-US" sz="1100" spc="35" dirty="0">
                <a:latin typeface="Libre Franklin"/>
                <a:cs typeface="PMingLiU"/>
              </a:rPr>
              <a:t>also </a:t>
            </a:r>
            <a:r>
              <a:rPr lang="en-US" sz="1100" spc="45" dirty="0">
                <a:latin typeface="Libre Franklin"/>
                <a:cs typeface="PMingLiU"/>
              </a:rPr>
              <a:t>referred </a:t>
            </a:r>
            <a:r>
              <a:rPr lang="en-US" sz="1100" spc="80" dirty="0">
                <a:latin typeface="Libre Franklin"/>
                <a:cs typeface="PMingLiU"/>
              </a:rPr>
              <a:t>to </a:t>
            </a:r>
            <a:r>
              <a:rPr lang="en-US" sz="1100" spc="55" dirty="0">
                <a:latin typeface="Libre Franklin"/>
                <a:cs typeface="PMingLiU"/>
              </a:rPr>
              <a:t>as </a:t>
            </a:r>
            <a:r>
              <a:rPr lang="en-US" sz="1100" i="1" spc="15" dirty="0">
                <a:solidFill>
                  <a:srgbClr val="009900"/>
                </a:solidFill>
                <a:latin typeface="Libre Franklin"/>
                <a:cs typeface="Palatino Linotype"/>
              </a:rPr>
              <a:t>multinomial  </a:t>
            </a:r>
            <a:r>
              <a:rPr lang="en-US" sz="1100" i="1" spc="10" dirty="0">
                <a:solidFill>
                  <a:srgbClr val="009900"/>
                </a:solidFill>
                <a:latin typeface="Libre Franklin"/>
                <a:cs typeface="Palatino Linotype"/>
              </a:rPr>
              <a:t>regression</a:t>
            </a:r>
            <a:r>
              <a:rPr lang="en-US" sz="1100" spc="10" dirty="0" smtClean="0">
                <a:latin typeface="Libre Franklin"/>
                <a:cs typeface="PMingLiU"/>
              </a:rPr>
              <a:t>.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187129"/>
            <a:ext cx="40151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Libre Franklin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916" y="2723056"/>
            <a:ext cx="3789045" cy="2507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5333928"/>
              </p:ext>
            </p:extLst>
          </p:nvPr>
        </p:nvGraphicFramePr>
        <p:xfrm>
          <a:off x="1262672" y="1468102"/>
          <a:ext cx="2260600" cy="520700"/>
        </p:xfrm>
        <a:graphic>
          <a:graphicData uri="http://schemas.openxmlformats.org/presentationml/2006/ole">
            <p:oleObj spid="_x0000_s7207" name="Уравнение" r:id="rId3" imgW="2260440" imgH="520560" progId="Equation.KSEE3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130175"/>
            <a:ext cx="4362450" cy="307777"/>
          </a:xfrm>
        </p:spPr>
        <p:txBody>
          <a:bodyPr/>
          <a:lstStyle/>
          <a:p>
            <a:pPr algn="l"/>
            <a:r>
              <a:rPr lang="en-US" sz="2000" dirty="0">
                <a:latin typeface="Libre Franklin"/>
              </a:rPr>
              <a:t>Multiple Logistic Regression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476250" y="663575"/>
            <a:ext cx="3751263" cy="339725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We can fit multiple logistic just like regular regression</a:t>
            </a:r>
          </a:p>
          <a:p>
            <a:endParaRPr lang="en-US" dirty="0">
              <a:latin typeface="Libre Franklin"/>
            </a:endParaRPr>
          </a:p>
        </p:txBody>
      </p:sp>
      <p:pic>
        <p:nvPicPr>
          <p:cNvPr id="4" name="Picture 8" descr="ML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7" y="1349375"/>
            <a:ext cx="2860218" cy="664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19007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130175"/>
            <a:ext cx="4286250" cy="376237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Multiple Logistic Regression- Default Data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476250" y="587375"/>
            <a:ext cx="3751263" cy="96996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Libre Franklin"/>
              </a:rPr>
              <a:t>Predict Default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ibre Franklin"/>
              </a:rPr>
              <a:t>Balance (quantitative)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ibre Franklin"/>
              </a:rPr>
              <a:t>Income (quantitative)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ibre Franklin"/>
              </a:rPr>
              <a:t>Student (qualitative)</a:t>
            </a:r>
          </a:p>
          <a:p>
            <a:endParaRPr lang="en-US" dirty="0">
              <a:latin typeface="Libre Franklin"/>
            </a:endParaRPr>
          </a:p>
        </p:txBody>
      </p:sp>
      <p:pic>
        <p:nvPicPr>
          <p:cNvPr id="4" name="Picture 5" descr="Table4.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806575"/>
            <a:ext cx="4235668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8158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211138"/>
            <a:ext cx="4286250" cy="307777"/>
          </a:xfrm>
        </p:spPr>
        <p:txBody>
          <a:bodyPr/>
          <a:lstStyle/>
          <a:p>
            <a:pPr algn="l"/>
            <a:r>
              <a:rPr lang="en-US" sz="2000" dirty="0">
                <a:latin typeface="Libre Franklin"/>
              </a:rPr>
              <a:t>Predictions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552450" y="739775"/>
            <a:ext cx="3751263" cy="508000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A student with a credit card balance of $1,500 and an income of $40,000 has an estimated probability of default</a:t>
            </a:r>
          </a:p>
          <a:p>
            <a:endParaRPr lang="en-US" dirty="0">
              <a:latin typeface="Libre Franklin"/>
            </a:endParaRPr>
          </a:p>
        </p:txBody>
      </p:sp>
      <p:pic>
        <p:nvPicPr>
          <p:cNvPr id="4" name="Picture 5" descr="prediction-ML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9" y="1426851"/>
            <a:ext cx="3738978" cy="5152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5910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130175"/>
            <a:ext cx="4438650" cy="276999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1</a:t>
            </a:r>
            <a:endParaRPr lang="en-US" sz="1800" dirty="0">
              <a:latin typeface="Libre Franklin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1450" y="587375"/>
                <a:ext cx="4343400" cy="1744517"/>
              </a:xfrm>
            </p:spPr>
            <p:txBody>
              <a:bodyPr/>
              <a:lstStyle/>
              <a:p>
                <a:r>
                  <a:rPr lang="en-US" sz="1400" dirty="0">
                    <a:latin typeface="Georgia" panose="02040502050405020303" pitchFamily="18" charset="0"/>
                  </a:rPr>
                  <a:t>In logistic regression we have the so-called net value </a:t>
                </a:r>
                <a:endParaRPr lang="en-US" sz="1400" i="1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.</a:t>
                </a:r>
              </a:p>
              <a:p>
                <a:r>
                  <a:rPr lang="en-US" sz="1400" dirty="0">
                    <a:latin typeface="Georgia" panose="02040502050405020303" pitchFamily="18" charset="0"/>
                  </a:rPr>
                  <a:t>What is the range of values for z?</a:t>
                </a: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400" i="0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1400" i="0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CA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400" i="0" dirty="0" smtClean="0"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1400" i="0" dirty="0" smtClean="0">
                            <a:latin typeface="Cambria Math" panose="02040503050406030204" pitchFamily="18" charset="0"/>
                          </a:rPr>
                          <m:t>∞,∞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66700" y="587375"/>
                <a:ext cx="4343400" cy="1744663"/>
              </a:xfrm>
              <a:blipFill>
                <a:blip r:embed="rId2" cstate="print"/>
                <a:stretch>
                  <a:fillRect l="-2525" t="-3484" b="-48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93308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30175"/>
            <a:ext cx="4610100" cy="276999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2</a:t>
            </a:r>
            <a:endParaRPr lang="en-US" sz="1800" dirty="0">
              <a:latin typeface="Libre Franklin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23850" y="739775"/>
                <a:ext cx="4191000" cy="2127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Georgia" panose="02040502050405020303" pitchFamily="18" charset="0"/>
                  </a:rPr>
                  <a:t>In the logistic regression model, the net (or input) value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models which of the following? </a:t>
                </a: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1400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sz="14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CA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400" dirty="0">
                    <a:latin typeface="Georgia" panose="02040502050405020303" pitchFamily="18" charset="0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0" dirty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400" dirty="0">
                    <a:latin typeface="Georgia" panose="02040502050405020303" pitchFamily="18" charset="0"/>
                  </a:rPr>
                  <a:t>Value of class variable Y. 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400" dirty="0">
                    <a:latin typeface="Georgia" panose="02040502050405020303" pitchFamily="18" charset="0"/>
                  </a:rPr>
                  <a:t>Value of predictor variable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739775"/>
                <a:ext cx="4191000" cy="2127827"/>
              </a:xfrm>
              <a:prstGeom prst="rect">
                <a:avLst/>
              </a:prstGeom>
              <a:blipFill>
                <a:blip r:embed="rId2" cstate="print"/>
                <a:stretch>
                  <a:fillRect l="-436" t="-573" b="-25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79842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5250" y="130175"/>
            <a:ext cx="4514850" cy="276999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3</a:t>
            </a:r>
            <a:endParaRPr lang="en-US" sz="1800" dirty="0">
              <a:latin typeface="Libre Franklin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511175"/>
            <a:ext cx="4029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9833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130175"/>
            <a:ext cx="4286250" cy="276999"/>
          </a:xfrm>
        </p:spPr>
        <p:txBody>
          <a:bodyPr/>
          <a:lstStyle/>
          <a:p>
            <a:pPr algn="l"/>
            <a:r>
              <a:rPr lang="en-CA" sz="1800" spc="-40" dirty="0">
                <a:latin typeface="Libre Franklin"/>
              </a:rPr>
              <a:t>Logistic regression quiz practice question 4</a:t>
            </a:r>
            <a:endParaRPr lang="en-US" sz="1800" spc="-40" dirty="0">
              <a:latin typeface="Libre Franklin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511175"/>
            <a:ext cx="4029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2594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 idx="4294967295"/>
          </p:nvPr>
        </p:nvSpPr>
        <p:spPr>
          <a:xfrm>
            <a:off x="114300" y="5397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300"/>
            </a:pPr>
            <a:r>
              <a:rPr lang="en-US" sz="18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18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Fix: </a:t>
            </a:r>
            <a:r>
              <a:rPr lang="en-US" sz="18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</a:t>
            </a:r>
            <a:r>
              <a:rPr lang="en-US" sz="1800" b="1" i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response function</a:t>
            </a:r>
            <a:endParaRPr sz="1800"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1238250" y="2187575"/>
            <a:ext cx="1932880" cy="21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230566" lvl="1" algn="ctr">
              <a:buClr>
                <a:schemeClr val="dk1"/>
              </a:buClr>
              <a:buSzPts val="2200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Equation 10.2 in textbook</a:t>
            </a:r>
            <a:endParaRPr dirty="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892175"/>
            <a:ext cx="36195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130175"/>
            <a:ext cx="4362450" cy="553998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5</a:t>
            </a:r>
            <a:r>
              <a:rPr lang="en-US" sz="1800" dirty="0">
                <a:latin typeface="Libre Franklin"/>
              </a:rPr>
              <a:t>. </a:t>
            </a:r>
            <a:r>
              <a:rPr lang="ru-RU" sz="1800" dirty="0" smtClean="0">
                <a:latin typeface="Libre Franklin"/>
              </a:rPr>
              <a:t> </a:t>
            </a:r>
            <a:r>
              <a:rPr lang="en-US" sz="1800" dirty="0" smtClean="0">
                <a:latin typeface="Libre Franklin"/>
              </a:rPr>
              <a:t>Coefficient </a:t>
            </a:r>
            <a:r>
              <a:rPr lang="en-US" sz="1800" dirty="0">
                <a:latin typeface="Libre Franklin"/>
              </a:rPr>
              <a:t>interpretation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815975"/>
            <a:ext cx="4006850" cy="508000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Consider the following summary table of the logistic regression for the Default data. </a:t>
            </a:r>
          </a:p>
          <a:p>
            <a:endParaRPr lang="en-US" dirty="0">
              <a:latin typeface="Libre Franklin"/>
            </a:endParaRPr>
          </a:p>
        </p:txBody>
      </p:sp>
      <p:pic>
        <p:nvPicPr>
          <p:cNvPr id="1026" name="Picture 2" descr="Intercept &#10;ance &#10;cient &#10;-10.6513 &#10;0.0055 &#10;td. error &#10;0.3612 &#10;0.0(NJ2 &#10;statist ic &#10;-29.5 &#10;24.9 &#10;- value &#10;&lt;0.0001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594768"/>
            <a:ext cx="3514725" cy="5448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C16998-D61B-47B2-B0BF-391253920A28}"/>
              </a:ext>
            </a:extLst>
          </p:cNvPr>
          <p:cNvSpPr txBox="1"/>
          <p:nvPr/>
        </p:nvSpPr>
        <p:spPr>
          <a:xfrm>
            <a:off x="285750" y="2419504"/>
            <a:ext cx="4038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ibre Franklin"/>
              </a:rPr>
              <a:t>Interpret the logistic regression coefficient of the balance predictor. </a:t>
            </a:r>
            <a:endParaRPr lang="en-CA" sz="11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6475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5250" y="130175"/>
            <a:ext cx="4438650" cy="553998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6</a:t>
            </a:r>
            <a:r>
              <a:rPr lang="en-US" sz="1800" dirty="0">
                <a:latin typeface="Libre Franklin"/>
              </a:rPr>
              <a:t>. </a:t>
            </a:r>
            <a:br>
              <a:rPr lang="en-US" sz="1800" dirty="0">
                <a:latin typeface="Libre Franklin"/>
              </a:rPr>
            </a:br>
            <a:r>
              <a:rPr lang="en-US" sz="1800" dirty="0">
                <a:latin typeface="Libre Franklin"/>
              </a:rPr>
              <a:t>Z-statistic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815975"/>
            <a:ext cx="40290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04005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130175"/>
            <a:ext cx="4362450" cy="830997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6. </a:t>
            </a:r>
            <a:r>
              <a:rPr lang="en-CA" sz="1800" dirty="0" smtClean="0">
                <a:latin typeface="Libre Franklin"/>
              </a:rPr>
              <a:t>Simple </a:t>
            </a:r>
            <a:r>
              <a:rPr lang="en-CA" sz="1800" dirty="0">
                <a:latin typeface="Libre Franklin"/>
              </a:rPr>
              <a:t>logistic regression null hypothesis</a:t>
            </a:r>
            <a:endParaRPr lang="en-US" sz="1800" dirty="0">
              <a:latin typeface="Libre Franklin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400050" y="1120775"/>
            <a:ext cx="4008438" cy="168275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Keep using the same regression summary for Default data: </a:t>
            </a:r>
          </a:p>
        </p:txBody>
      </p:sp>
      <p:pic>
        <p:nvPicPr>
          <p:cNvPr id="2049" name="Picture 1" descr="Intercept &#10;ance &#10;cient &#10;-10.6513 &#10;0.0055 &#10;td. error &#10;0.3612 &#10;0.0(NJ2 &#10;statist ic &#10;-29.5 &#10;24.9 &#10;- value &#10;&lt;0.0001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86863"/>
            <a:ext cx="3819525" cy="5920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911" y="2076781"/>
            <a:ext cx="37263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ibre Franklin"/>
              </a:rPr>
              <a:t>Consider the statistic Z=24.9. What null hypotheses is that statistic used for?</a:t>
            </a:r>
          </a:p>
          <a:p>
            <a:endParaRPr lang="en-US" sz="11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0425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211138"/>
            <a:ext cx="4362450" cy="553998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7. </a:t>
            </a:r>
            <a:r>
              <a:rPr lang="en-CA" sz="1800" dirty="0" smtClean="0">
                <a:latin typeface="Libre Franklin"/>
              </a:rPr>
              <a:t>Test </a:t>
            </a:r>
            <a:r>
              <a:rPr lang="en-CA" sz="1800" dirty="0">
                <a:latin typeface="Libre Franklin"/>
              </a:rPr>
              <a:t>conclusion</a:t>
            </a:r>
            <a:endParaRPr lang="en-US" sz="1800" dirty="0">
              <a:latin typeface="Libre Franklin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1958975"/>
            <a:ext cx="4008438" cy="338138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Is </a:t>
            </a:r>
            <a:r>
              <a:rPr lang="ru-RU" dirty="0">
                <a:latin typeface="Libre Franklin"/>
              </a:rPr>
              <a:t> </a:t>
            </a:r>
            <a:r>
              <a:rPr lang="en-CA" dirty="0">
                <a:latin typeface="Libre Franklin"/>
              </a:rPr>
              <a:t>it reasonable to believe that </a:t>
            </a:r>
            <a:r>
              <a:rPr lang="ru-RU" dirty="0" err="1">
                <a:latin typeface="Libre Franklin"/>
              </a:rPr>
              <a:t>there</a:t>
            </a:r>
            <a:r>
              <a:rPr lang="ru-RU" dirty="0">
                <a:latin typeface="Libre Franklin"/>
              </a:rPr>
              <a:t> </a:t>
            </a:r>
            <a:r>
              <a:rPr lang="en-CA" dirty="0">
                <a:latin typeface="Libre Franklin"/>
              </a:rPr>
              <a:t>is </a:t>
            </a:r>
            <a:r>
              <a:rPr lang="ru-RU" dirty="0" err="1">
                <a:latin typeface="Libre Franklin"/>
              </a:rPr>
              <a:t>an</a:t>
            </a:r>
            <a:r>
              <a:rPr lang="ru-RU" dirty="0">
                <a:latin typeface="Libre Franklin"/>
              </a:rPr>
              <a:t> </a:t>
            </a:r>
            <a:r>
              <a:rPr lang="ru-RU" dirty="0" err="1">
                <a:latin typeface="Libre Franklin"/>
              </a:rPr>
              <a:t>association</a:t>
            </a:r>
            <a:r>
              <a:rPr lang="ru-RU" dirty="0">
                <a:latin typeface="Libre Franklin"/>
              </a:rPr>
              <a:t> </a:t>
            </a:r>
            <a:r>
              <a:rPr lang="ru-RU" dirty="0" err="1">
                <a:latin typeface="Libre Franklin"/>
              </a:rPr>
              <a:t>between</a:t>
            </a:r>
            <a:r>
              <a:rPr lang="ru-RU" dirty="0">
                <a:latin typeface="Libre Franklin"/>
              </a:rPr>
              <a:t> </a:t>
            </a:r>
            <a:r>
              <a:rPr lang="ru-RU" dirty="0" err="1">
                <a:latin typeface="Libre Franklin"/>
              </a:rPr>
              <a:t>balance</a:t>
            </a:r>
            <a:r>
              <a:rPr lang="ru-RU" dirty="0">
                <a:latin typeface="Libre Franklin"/>
              </a:rPr>
              <a:t> </a:t>
            </a:r>
            <a:r>
              <a:rPr lang="ru-RU" dirty="0" err="1">
                <a:latin typeface="Libre Franklin"/>
              </a:rPr>
              <a:t>and</a:t>
            </a:r>
            <a:r>
              <a:rPr lang="ru-RU" dirty="0">
                <a:latin typeface="Libre Franklin"/>
              </a:rPr>
              <a:t> </a:t>
            </a:r>
            <a:r>
              <a:rPr lang="en-CA" dirty="0">
                <a:latin typeface="Libre Franklin"/>
              </a:rPr>
              <a:t>the </a:t>
            </a:r>
            <a:r>
              <a:rPr lang="ru-RU" dirty="0" err="1">
                <a:latin typeface="Libre Franklin"/>
              </a:rPr>
              <a:t>probability</a:t>
            </a:r>
            <a:r>
              <a:rPr lang="ru-RU" dirty="0">
                <a:latin typeface="Libre Franklin"/>
              </a:rPr>
              <a:t> </a:t>
            </a:r>
            <a:r>
              <a:rPr lang="ru-RU" dirty="0" err="1">
                <a:latin typeface="Libre Franklin"/>
              </a:rPr>
              <a:t>of</a:t>
            </a:r>
            <a:r>
              <a:rPr lang="ru-RU" dirty="0">
                <a:latin typeface="Libre Franklin"/>
              </a:rPr>
              <a:t> </a:t>
            </a:r>
            <a:r>
              <a:rPr lang="ru-RU" dirty="0" err="1">
                <a:latin typeface="Libre Franklin"/>
              </a:rPr>
              <a:t>default</a:t>
            </a:r>
            <a:r>
              <a:rPr lang="ru-RU" dirty="0">
                <a:latin typeface="Libre Franklin"/>
              </a:rPr>
              <a:t>.</a:t>
            </a:r>
            <a:endParaRPr lang="en-US" dirty="0">
              <a:latin typeface="Libre Franklin"/>
            </a:endParaRPr>
          </a:p>
        </p:txBody>
      </p:sp>
      <p:pic>
        <p:nvPicPr>
          <p:cNvPr id="3074" name="Picture 2" descr="Intercept &#10;ance &#10;cient &#10;-10.6513 &#10;0.0055 &#10;td. error &#10;0.3612 &#10;0.0(NJ2 &#10;statist ic &#10;-29.5 &#10;24.9 &#10;- value &#10;&lt;0.0001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9" y="1082675"/>
            <a:ext cx="4424242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0179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211138"/>
            <a:ext cx="4362450" cy="553998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8</a:t>
            </a:r>
            <a:r>
              <a:rPr lang="en-US" sz="1800" dirty="0">
                <a:latin typeface="Libre Franklin"/>
              </a:rPr>
              <a:t>. </a:t>
            </a:r>
            <a:r>
              <a:rPr lang="en-US" sz="1800" dirty="0" smtClean="0">
                <a:latin typeface="Libre Franklin"/>
              </a:rPr>
              <a:t>Python</a:t>
            </a:r>
            <a:r>
              <a:rPr lang="en-US" sz="1800" dirty="0">
                <a:latin typeface="Libre Franklin"/>
              </a:rPr>
              <a:t>. Estimating probability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400050" y="892175"/>
            <a:ext cx="4006850" cy="1184275"/>
          </a:xfrm>
        </p:spPr>
        <p:txBody>
          <a:bodyPr/>
          <a:lstStyle/>
          <a:p>
            <a:r>
              <a:rPr lang="en-CA" dirty="0">
                <a:latin typeface="Libre Franklin"/>
              </a:rPr>
              <a:t>Which line outputs an estimate of P{Y=1 | x}?</a:t>
            </a:r>
          </a:p>
          <a:p>
            <a:r>
              <a:rPr lang="en-CA" dirty="0">
                <a:latin typeface="Libre Franklin"/>
              </a:rPr>
              <a:t> </a:t>
            </a:r>
          </a:p>
          <a:p>
            <a:pPr marL="228600" indent="-228600" rtl="0" fontAlgn="ctr">
              <a:buFont typeface="+mj-lt"/>
              <a:buAutoNum type="alphaUcPeriod"/>
            </a:pPr>
            <a:r>
              <a:rPr lang="en-CA" dirty="0" err="1">
                <a:latin typeface="Libre Franklin"/>
              </a:rPr>
              <a:t>model.fit</a:t>
            </a:r>
            <a:r>
              <a:rPr lang="en-CA" dirty="0">
                <a:latin typeface="Libre Franklin"/>
              </a:rPr>
              <a:t>(</a:t>
            </a:r>
            <a:r>
              <a:rPr lang="en-CA" dirty="0" err="1">
                <a:latin typeface="Libre Franklin"/>
              </a:rPr>
              <a:t>x,y</a:t>
            </a:r>
            <a:r>
              <a:rPr lang="en-CA" dirty="0">
                <a:latin typeface="Libre Franklin"/>
              </a:rPr>
              <a:t>)</a:t>
            </a:r>
          </a:p>
          <a:p>
            <a:pPr marL="228600" indent="-228600" rtl="0" fontAlgn="ctr">
              <a:buFont typeface="+mj-lt"/>
              <a:buAutoNum type="alphaUcPeriod"/>
            </a:pPr>
            <a:r>
              <a:rPr lang="en-CA" dirty="0" err="1">
                <a:latin typeface="Libre Franklin"/>
              </a:rPr>
              <a:t>model.predict_proba</a:t>
            </a:r>
            <a:r>
              <a:rPr lang="en-CA" dirty="0">
                <a:latin typeface="Libre Franklin"/>
              </a:rPr>
              <a:t>(x)</a:t>
            </a:r>
          </a:p>
          <a:p>
            <a:pPr marL="228600" indent="-228600" rtl="0" fontAlgn="ctr">
              <a:buFont typeface="+mj-lt"/>
              <a:buAutoNum type="alphaUcPeriod"/>
            </a:pPr>
            <a:r>
              <a:rPr lang="en-CA" dirty="0" err="1">
                <a:latin typeface="Libre Franklin"/>
              </a:rPr>
              <a:t>model.predict</a:t>
            </a:r>
            <a:r>
              <a:rPr lang="en-CA" dirty="0">
                <a:latin typeface="Libre Franklin"/>
              </a:rPr>
              <a:t>(x)</a:t>
            </a:r>
          </a:p>
          <a:p>
            <a:pPr marL="228600" indent="-228600" rtl="0" fontAlgn="ctr">
              <a:buFont typeface="+mj-lt"/>
              <a:buAutoNum type="alphaUcPeriod"/>
            </a:pPr>
            <a:r>
              <a:rPr lang="en-CA" dirty="0" err="1">
                <a:latin typeface="Libre Franklin"/>
              </a:rPr>
              <a:t>model.score</a:t>
            </a:r>
            <a:r>
              <a:rPr lang="en-CA" dirty="0">
                <a:latin typeface="Libre Franklin"/>
              </a:rPr>
              <a:t>(x, y)</a:t>
            </a:r>
          </a:p>
          <a:p>
            <a:endParaRPr lang="en-US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85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84822" y="211138"/>
            <a:ext cx="4325278" cy="553998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9</a:t>
            </a:r>
            <a:r>
              <a:rPr lang="en-US" sz="1800" dirty="0">
                <a:latin typeface="Libre Franklin"/>
              </a:rPr>
              <a:t>. </a:t>
            </a:r>
            <a:r>
              <a:rPr lang="en-US" sz="1800" dirty="0" smtClean="0">
                <a:latin typeface="Libre Franklin"/>
              </a:rPr>
              <a:t>Python</a:t>
            </a:r>
            <a:r>
              <a:rPr lang="en-US" sz="1800" dirty="0">
                <a:latin typeface="Libre Franklin"/>
              </a:rPr>
              <a:t>. Encoding categorical variable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552450" y="892175"/>
            <a:ext cx="3760788" cy="1354138"/>
          </a:xfrm>
        </p:spPr>
        <p:txBody>
          <a:bodyPr/>
          <a:lstStyle/>
          <a:p>
            <a:r>
              <a:rPr lang="en-US" dirty="0">
                <a:latin typeface="Libre Franklin"/>
              </a:rPr>
              <a:t>Which function or functions can be used to encode categorical variables?</a:t>
            </a:r>
          </a:p>
          <a:p>
            <a:r>
              <a:rPr lang="en-US" dirty="0">
                <a:latin typeface="Libre Franklin"/>
              </a:rPr>
              <a:t> 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Libre Franklin"/>
              </a:rPr>
              <a:t>map()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Libre Franklin"/>
              </a:rPr>
              <a:t>DataFrame</a:t>
            </a:r>
            <a:r>
              <a:rPr lang="en-US" dirty="0">
                <a:latin typeface="Libre Franklin"/>
              </a:rPr>
              <a:t>["column"].factorize()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Libre Franklin"/>
              </a:rPr>
              <a:t>sklearn.preprocessing.scale</a:t>
            </a:r>
            <a:r>
              <a:rPr lang="en-US" dirty="0">
                <a:latin typeface="Libre Franklin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Libre Franklin"/>
              </a:rPr>
              <a:t>sklearn.preprocessing.normalize</a:t>
            </a:r>
            <a:r>
              <a:rPr lang="en-US" dirty="0">
                <a:latin typeface="Libre Franklin"/>
              </a:rPr>
              <a:t>()</a:t>
            </a:r>
          </a:p>
          <a:p>
            <a:endParaRPr lang="en-US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28895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206375"/>
            <a:ext cx="4438650" cy="553998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10</a:t>
            </a:r>
            <a:r>
              <a:rPr lang="en-US" sz="1800" dirty="0">
                <a:latin typeface="Libre Franklin"/>
              </a:rPr>
              <a:t>. </a:t>
            </a:r>
            <a:r>
              <a:rPr lang="en-US" sz="1800" dirty="0" smtClean="0">
                <a:latin typeface="Libre Franklin"/>
              </a:rPr>
              <a:t>Some </a:t>
            </a:r>
            <a:r>
              <a:rPr lang="en-US" sz="1800" dirty="0">
                <a:latin typeface="Libre Franklin"/>
              </a:rPr>
              <a:t>algebra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149014" y="815975"/>
            <a:ext cx="4289636" cy="677863"/>
          </a:xfrm>
        </p:spPr>
        <p:txBody>
          <a:bodyPr/>
          <a:lstStyle/>
          <a:p>
            <a:pPr rtl="0" fontAlgn="ctr"/>
            <a:r>
              <a:rPr lang="x-none" dirty="0">
                <a:latin typeface="Libre Franklin"/>
              </a:rPr>
              <a:t>Using a little bit of algebra, prove that (4.2) is equivalent to (4.3). In</a:t>
            </a:r>
            <a:r>
              <a:rPr lang="en-US" dirty="0">
                <a:latin typeface="Libre Franklin"/>
              </a:rPr>
              <a:t> </a:t>
            </a:r>
            <a:r>
              <a:rPr lang="x-none" dirty="0">
                <a:latin typeface="Libre Franklin"/>
              </a:rPr>
              <a:t>other words, the logistic function representation and logit representation</a:t>
            </a:r>
            <a:r>
              <a:rPr lang="en-US" dirty="0">
                <a:latin typeface="Libre Franklin"/>
              </a:rPr>
              <a:t> </a:t>
            </a:r>
            <a:r>
              <a:rPr lang="x-none" dirty="0">
                <a:latin typeface="Libre Franklin"/>
              </a:rPr>
              <a:t>for the logistic regression model are equivalent.</a:t>
            </a:r>
          </a:p>
          <a:p>
            <a:endParaRPr lang="en-US" dirty="0">
              <a:latin typeface="Libre Frankli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450" y="1501775"/>
            <a:ext cx="2078658" cy="4782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0183" y="2126266"/>
            <a:ext cx="2160001" cy="4764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227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211138"/>
            <a:ext cx="4438650" cy="553998"/>
          </a:xfrm>
        </p:spPr>
        <p:txBody>
          <a:bodyPr/>
          <a:lstStyle/>
          <a:p>
            <a:pPr algn="l"/>
            <a:r>
              <a:rPr lang="en-CA" sz="1800" dirty="0">
                <a:latin typeface="Libre Franklin"/>
              </a:rPr>
              <a:t>Logistic regression quiz practice question 11</a:t>
            </a:r>
            <a:r>
              <a:rPr lang="en-US" sz="1800" dirty="0">
                <a:latin typeface="Libre Franklin"/>
              </a:rPr>
              <a:t>. </a:t>
            </a:r>
            <a:r>
              <a:rPr lang="en-US" sz="1800" dirty="0" smtClean="0">
                <a:latin typeface="Libre Franklin"/>
              </a:rPr>
              <a:t>Computation</a:t>
            </a:r>
            <a:endParaRPr lang="en-US" sz="1800" dirty="0">
              <a:latin typeface="Libre Franklin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877888"/>
            <a:ext cx="4029075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008756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71450" y="130175"/>
            <a:ext cx="33528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25" dirty="0">
                <a:latin typeface="Libre Franklin"/>
              </a:rPr>
              <a:t>Discriminant</a:t>
            </a:r>
            <a:r>
              <a:rPr sz="2000" spc="80" dirty="0">
                <a:latin typeface="Libre Franklin"/>
              </a:rPr>
              <a:t> </a:t>
            </a:r>
            <a:r>
              <a:rPr sz="2000" spc="-5" dirty="0">
                <a:latin typeface="Libre Franklin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820" y="815975"/>
            <a:ext cx="3879621" cy="17043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latin typeface="Libre Franklin"/>
                <a:cs typeface="PMingLiU"/>
              </a:rPr>
              <a:t>Here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5" dirty="0">
                <a:latin typeface="Libre Franklin"/>
                <a:cs typeface="PMingLiU"/>
              </a:rPr>
              <a:t>approach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55" dirty="0">
                <a:latin typeface="Libre Franklin"/>
                <a:cs typeface="PMingLiU"/>
              </a:rPr>
              <a:t>model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5" dirty="0">
                <a:latin typeface="Libre Franklin"/>
                <a:cs typeface="PMingLiU"/>
              </a:rPr>
              <a:t>distribution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b="0" i="1" spc="130" dirty="0">
                <a:latin typeface="Libre Franklin"/>
                <a:cs typeface="Bookman Old Style"/>
              </a:rPr>
              <a:t>X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45" dirty="0">
                <a:latin typeface="Libre Franklin"/>
                <a:cs typeface="PMingLiU"/>
              </a:rPr>
              <a:t>each </a:t>
            </a:r>
            <a:r>
              <a:rPr sz="1100" spc="5" dirty="0">
                <a:latin typeface="Libre Franklin"/>
                <a:cs typeface="PMingLiU"/>
              </a:rPr>
              <a:t>of 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30" dirty="0">
                <a:latin typeface="Libre Franklin"/>
                <a:cs typeface="PMingLiU"/>
              </a:rPr>
              <a:t>classes </a:t>
            </a:r>
            <a:r>
              <a:rPr sz="1100" spc="50" dirty="0">
                <a:latin typeface="Libre Franklin"/>
                <a:cs typeface="PMingLiU"/>
              </a:rPr>
              <a:t>separately,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80" dirty="0">
                <a:latin typeface="Libre Franklin"/>
                <a:cs typeface="PMingLiU"/>
              </a:rPr>
              <a:t>then </a:t>
            </a:r>
            <a:r>
              <a:rPr sz="1100" spc="45" dirty="0">
                <a:latin typeface="Libre Franklin"/>
                <a:cs typeface="PMingLiU"/>
              </a:rPr>
              <a:t>use </a:t>
            </a:r>
            <a:r>
              <a:rPr sz="1100" i="1" spc="45" dirty="0">
                <a:solidFill>
                  <a:srgbClr val="009900"/>
                </a:solidFill>
                <a:latin typeface="Libre Franklin"/>
                <a:cs typeface="Palatino Linotype"/>
              </a:rPr>
              <a:t>Bayes </a:t>
            </a:r>
            <a:r>
              <a:rPr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theorem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15" dirty="0">
                <a:latin typeface="Libre Franklin"/>
                <a:cs typeface="PMingLiU"/>
              </a:rPr>
              <a:t>flip </a:t>
            </a:r>
            <a:r>
              <a:rPr sz="1100" spc="60" dirty="0">
                <a:latin typeface="Libre Franklin"/>
                <a:cs typeface="PMingLiU"/>
              </a:rPr>
              <a:t>things  </a:t>
            </a:r>
            <a:r>
              <a:rPr sz="1100" spc="75" dirty="0">
                <a:latin typeface="Libre Franklin"/>
                <a:cs typeface="PMingLiU"/>
              </a:rPr>
              <a:t>around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70" dirty="0">
                <a:latin typeface="Libre Franklin"/>
                <a:cs typeface="PMingLiU"/>
              </a:rPr>
              <a:t>obtain </a:t>
            </a:r>
            <a:r>
              <a:rPr sz="1100" spc="55" dirty="0">
                <a:latin typeface="Libre Franklin"/>
                <a:cs typeface="PMingLiU"/>
              </a:rPr>
              <a:t>Pr(</a:t>
            </a:r>
            <a:r>
              <a:rPr sz="1100" b="0" i="1" spc="55" dirty="0">
                <a:latin typeface="Libre Franklin"/>
                <a:cs typeface="Bookman Old Style"/>
              </a:rPr>
              <a:t>Y</a:t>
            </a:r>
            <a:r>
              <a:rPr sz="1100" b="0" i="1" spc="-100" dirty="0">
                <a:latin typeface="Libre Franklin"/>
                <a:cs typeface="Bookman Old Style"/>
              </a:rPr>
              <a:t> </a:t>
            </a:r>
            <a:r>
              <a:rPr sz="1100" spc="55" dirty="0">
                <a:latin typeface="Libre Franklin"/>
                <a:cs typeface="Lucida Sans Unicode"/>
              </a:rPr>
              <a:t>|</a:t>
            </a:r>
            <a:r>
              <a:rPr sz="1100" b="0" i="1" spc="55" dirty="0">
                <a:latin typeface="Libre Franklin"/>
                <a:cs typeface="Bookman Old Style"/>
              </a:rPr>
              <a:t>X</a:t>
            </a:r>
            <a:r>
              <a:rPr sz="1100" spc="55" dirty="0">
                <a:latin typeface="Libre Franklin"/>
                <a:cs typeface="PMingLiU"/>
              </a:rPr>
              <a:t>).</a:t>
            </a:r>
            <a:endParaRPr sz="1100" dirty="0">
              <a:latin typeface="Libre Franklin"/>
              <a:cs typeface="PMingLiU"/>
            </a:endParaRPr>
          </a:p>
          <a:p>
            <a:pPr marL="12700" marR="220979">
              <a:lnSpc>
                <a:spcPct val="102600"/>
              </a:lnSpc>
              <a:spcBef>
                <a:spcPts val="500"/>
              </a:spcBef>
            </a:pPr>
            <a:r>
              <a:rPr sz="1100" spc="85" dirty="0">
                <a:latin typeface="Libre Franklin"/>
                <a:cs typeface="PMingLiU"/>
              </a:rPr>
              <a:t>When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45" dirty="0">
                <a:latin typeface="Libre Franklin"/>
                <a:cs typeface="PMingLiU"/>
              </a:rPr>
              <a:t>use </a:t>
            </a:r>
            <a:r>
              <a:rPr sz="1100" spc="65" dirty="0">
                <a:latin typeface="Libre Franklin"/>
                <a:cs typeface="PMingLiU"/>
              </a:rPr>
              <a:t>normal (Gaussian) </a:t>
            </a:r>
            <a:r>
              <a:rPr sz="1100" spc="60" dirty="0">
                <a:latin typeface="Libre Franklin"/>
                <a:cs typeface="PMingLiU"/>
              </a:rPr>
              <a:t>distributions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45" dirty="0">
                <a:latin typeface="Libre Franklin"/>
                <a:cs typeface="PMingLiU"/>
              </a:rPr>
              <a:t>each </a:t>
            </a:r>
            <a:r>
              <a:rPr sz="1100" spc="35" dirty="0">
                <a:latin typeface="Libre Franklin"/>
                <a:cs typeface="PMingLiU"/>
              </a:rPr>
              <a:t>class,  </a:t>
            </a:r>
            <a:r>
              <a:rPr sz="1100" spc="65" dirty="0">
                <a:latin typeface="Libre Franklin"/>
                <a:cs typeface="PMingLiU"/>
              </a:rPr>
              <a:t>this </a:t>
            </a:r>
            <a:r>
              <a:rPr sz="1100" spc="45" dirty="0">
                <a:latin typeface="Libre Franklin"/>
                <a:cs typeface="PMingLiU"/>
              </a:rPr>
              <a:t>leads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50" dirty="0">
                <a:latin typeface="Libre Franklin"/>
                <a:cs typeface="PMingLiU"/>
              </a:rPr>
              <a:t>linear </a:t>
            </a:r>
            <a:r>
              <a:rPr sz="1100" spc="55" dirty="0">
                <a:latin typeface="Libre Franklin"/>
                <a:cs typeface="PMingLiU"/>
              </a:rPr>
              <a:t>or </a:t>
            </a:r>
            <a:r>
              <a:rPr sz="1100" spc="70" dirty="0">
                <a:latin typeface="Libre Franklin"/>
                <a:cs typeface="PMingLiU"/>
              </a:rPr>
              <a:t>quadratic </a:t>
            </a:r>
            <a:r>
              <a:rPr sz="1100" spc="60" dirty="0">
                <a:latin typeface="Libre Franklin"/>
                <a:cs typeface="PMingLiU"/>
              </a:rPr>
              <a:t>discriminant</a:t>
            </a:r>
            <a:r>
              <a:rPr sz="1100" spc="160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analysis.</a:t>
            </a:r>
            <a:endParaRPr sz="1100" dirty="0">
              <a:latin typeface="Libre Franklin"/>
              <a:cs typeface="PMingLiU"/>
            </a:endParaRPr>
          </a:p>
          <a:p>
            <a:pPr marL="12700" marR="29209">
              <a:lnSpc>
                <a:spcPct val="102600"/>
              </a:lnSpc>
              <a:spcBef>
                <a:spcPts val="500"/>
              </a:spcBef>
            </a:pPr>
            <a:r>
              <a:rPr sz="1100" spc="30" dirty="0">
                <a:latin typeface="Libre Franklin"/>
                <a:cs typeface="PMingLiU"/>
              </a:rPr>
              <a:t>However, </a:t>
            </a:r>
            <a:r>
              <a:rPr sz="1100" spc="65" dirty="0">
                <a:latin typeface="Libre Franklin"/>
                <a:cs typeface="PMingLiU"/>
              </a:rPr>
              <a:t>this approach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60" dirty="0">
                <a:latin typeface="Libre Franklin"/>
                <a:cs typeface="PMingLiU"/>
              </a:rPr>
              <a:t>quite </a:t>
            </a:r>
            <a:r>
              <a:rPr sz="1100" spc="45" dirty="0">
                <a:latin typeface="Libre Franklin"/>
                <a:cs typeface="PMingLiU"/>
              </a:rPr>
              <a:t>general,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70" dirty="0">
                <a:latin typeface="Libre Franklin"/>
                <a:cs typeface="PMingLiU"/>
              </a:rPr>
              <a:t>other </a:t>
            </a:r>
            <a:r>
              <a:rPr sz="1100" spc="60" dirty="0">
                <a:latin typeface="Libre Franklin"/>
                <a:cs typeface="PMingLiU"/>
              </a:rPr>
              <a:t>distributions 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70" dirty="0">
                <a:latin typeface="Libre Franklin"/>
                <a:cs typeface="PMingLiU"/>
              </a:rPr>
              <a:t>be </a:t>
            </a:r>
            <a:r>
              <a:rPr sz="1100" spc="55" dirty="0">
                <a:latin typeface="Libre Franklin"/>
                <a:cs typeface="PMingLiU"/>
              </a:rPr>
              <a:t>used as </a:t>
            </a:r>
            <a:r>
              <a:rPr sz="1100" spc="20" dirty="0">
                <a:latin typeface="Libre Franklin"/>
                <a:cs typeface="PMingLiU"/>
              </a:rPr>
              <a:t>well. </a:t>
            </a:r>
            <a:r>
              <a:rPr sz="1100" spc="40" dirty="0">
                <a:latin typeface="Libre Franklin"/>
                <a:cs typeface="PMingLiU"/>
              </a:rPr>
              <a:t>We </a:t>
            </a:r>
            <a:r>
              <a:rPr sz="1100" spc="20" dirty="0">
                <a:latin typeface="Libre Franklin"/>
                <a:cs typeface="PMingLiU"/>
              </a:rPr>
              <a:t>will </a:t>
            </a:r>
            <a:r>
              <a:rPr sz="1100" spc="35" dirty="0">
                <a:latin typeface="Libre Franklin"/>
                <a:cs typeface="PMingLiU"/>
              </a:rPr>
              <a:t>focus </a:t>
            </a:r>
            <a:r>
              <a:rPr sz="1100" spc="55" dirty="0">
                <a:latin typeface="Libre Franklin"/>
                <a:cs typeface="PMingLiU"/>
              </a:rPr>
              <a:t>on </a:t>
            </a:r>
            <a:r>
              <a:rPr sz="1100" spc="65" dirty="0">
                <a:latin typeface="Libre Franklin"/>
                <a:cs typeface="PMingLiU"/>
              </a:rPr>
              <a:t>normal</a:t>
            </a:r>
            <a:r>
              <a:rPr sz="1100" spc="160" dirty="0">
                <a:latin typeface="Libre Franklin"/>
                <a:cs typeface="PMingLiU"/>
              </a:rPr>
              <a:t> </a:t>
            </a:r>
            <a:r>
              <a:rPr sz="1100" spc="60" dirty="0">
                <a:latin typeface="Libre Franklin"/>
                <a:cs typeface="PMingLiU"/>
              </a:rPr>
              <a:t>distributions.</a:t>
            </a:r>
            <a:endParaRPr sz="1100" dirty="0">
              <a:latin typeface="Libre Franklin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53975"/>
            <a:ext cx="41148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2000" spc="-15" dirty="0">
                <a:latin typeface="Libre Franklin"/>
              </a:rPr>
              <a:t>Bayes </a:t>
            </a:r>
            <a:r>
              <a:rPr sz="2000" spc="-35" dirty="0">
                <a:latin typeface="Libre Franklin"/>
              </a:rPr>
              <a:t>theorem </a:t>
            </a:r>
            <a:r>
              <a:rPr sz="2000" spc="-40" dirty="0">
                <a:latin typeface="Libre Franklin"/>
              </a:rPr>
              <a:t>for</a:t>
            </a:r>
            <a:r>
              <a:rPr sz="2000" spc="120" dirty="0">
                <a:latin typeface="Libre Franklin"/>
              </a:rPr>
              <a:t> </a:t>
            </a:r>
            <a:r>
              <a:rPr sz="2000" spc="-25" dirty="0">
                <a:latin typeface="Libre Franklin"/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26209"/>
            <a:ext cx="4091356" cy="70442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80" dirty="0">
                <a:latin typeface="Libre Franklin"/>
                <a:cs typeface="PMingLiU"/>
              </a:rPr>
              <a:t>Thomas </a:t>
            </a:r>
            <a:r>
              <a:rPr sz="1100" spc="40" dirty="0">
                <a:latin typeface="Libre Franklin"/>
                <a:cs typeface="PMingLiU"/>
              </a:rPr>
              <a:t>Bayes was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50" dirty="0">
                <a:latin typeface="Libre Franklin"/>
                <a:cs typeface="PMingLiU"/>
              </a:rPr>
              <a:t>famous </a:t>
            </a:r>
            <a:r>
              <a:rPr sz="1100" spc="75" dirty="0">
                <a:latin typeface="Libre Franklin"/>
                <a:cs typeface="PMingLiU"/>
              </a:rPr>
              <a:t>mathematician </a:t>
            </a:r>
            <a:r>
              <a:rPr sz="1100" spc="40" dirty="0">
                <a:latin typeface="Libre Franklin"/>
                <a:cs typeface="PMingLiU"/>
              </a:rPr>
              <a:t>whose </a:t>
            </a:r>
            <a:r>
              <a:rPr sz="1100" spc="75" dirty="0">
                <a:latin typeface="Libre Franklin"/>
                <a:cs typeface="PMingLiU"/>
              </a:rPr>
              <a:t>name  </a:t>
            </a:r>
            <a:r>
              <a:rPr sz="1100" spc="55" dirty="0">
                <a:latin typeface="Libre Franklin"/>
                <a:cs typeface="PMingLiU"/>
              </a:rPr>
              <a:t>represents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40" dirty="0">
                <a:latin typeface="Libre Franklin"/>
                <a:cs typeface="PMingLiU"/>
              </a:rPr>
              <a:t>big </a:t>
            </a:r>
            <a:r>
              <a:rPr sz="1100" spc="35" dirty="0">
                <a:latin typeface="Libre Franklin"/>
                <a:cs typeface="PMingLiU"/>
              </a:rPr>
              <a:t>subfield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60" dirty="0">
                <a:latin typeface="Libre Franklin"/>
                <a:cs typeface="PMingLiU"/>
              </a:rPr>
              <a:t>statistical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55" dirty="0">
                <a:latin typeface="Libre Franklin"/>
                <a:cs typeface="PMingLiU"/>
              </a:rPr>
              <a:t>probabilistic  </a:t>
            </a:r>
            <a:r>
              <a:rPr sz="1100" spc="50" dirty="0">
                <a:latin typeface="Libre Franklin"/>
                <a:cs typeface="PMingLiU"/>
              </a:rPr>
              <a:t>modeling. Here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35" dirty="0">
                <a:latin typeface="Libre Franklin"/>
                <a:cs typeface="PMingLiU"/>
              </a:rPr>
              <a:t>focus </a:t>
            </a:r>
            <a:r>
              <a:rPr sz="1100" spc="55" dirty="0">
                <a:latin typeface="Libre Franklin"/>
                <a:cs typeface="PMingLiU"/>
              </a:rPr>
              <a:t>on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45" dirty="0">
                <a:latin typeface="Libre Franklin"/>
                <a:cs typeface="PMingLiU"/>
              </a:rPr>
              <a:t>simple </a:t>
            </a:r>
            <a:r>
              <a:rPr sz="1100" spc="55" dirty="0">
                <a:latin typeface="Libre Franklin"/>
                <a:cs typeface="PMingLiU"/>
              </a:rPr>
              <a:t>result, known as </a:t>
            </a:r>
            <a:r>
              <a:rPr sz="1100" spc="40" dirty="0">
                <a:latin typeface="Libre Franklin"/>
                <a:cs typeface="PMingLiU"/>
              </a:rPr>
              <a:t>Bayes  </a:t>
            </a:r>
            <a:r>
              <a:rPr sz="1100" spc="60" dirty="0">
                <a:latin typeface="Libre Franklin"/>
                <a:cs typeface="PMingLiU"/>
              </a:rPr>
              <a:t>theorem: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618574"/>
            <a:ext cx="418062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Libre Franklin"/>
                <a:cs typeface="PMingLiU"/>
              </a:rPr>
              <a:t>One </a:t>
            </a:r>
            <a:r>
              <a:rPr sz="1100" spc="50" dirty="0">
                <a:latin typeface="Libre Franklin"/>
                <a:cs typeface="PMingLiU"/>
              </a:rPr>
              <a:t>writes </a:t>
            </a:r>
            <a:r>
              <a:rPr sz="1100" spc="65" dirty="0">
                <a:latin typeface="Libre Franklin"/>
                <a:cs typeface="PMingLiU"/>
              </a:rPr>
              <a:t>this </a:t>
            </a:r>
            <a:r>
              <a:rPr sz="1100" spc="40" dirty="0">
                <a:latin typeface="Libre Franklin"/>
                <a:cs typeface="PMingLiU"/>
              </a:rPr>
              <a:t>slightly differently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60" dirty="0">
                <a:latin typeface="Libre Franklin"/>
                <a:cs typeface="PMingLiU"/>
              </a:rPr>
              <a:t>discriminant</a:t>
            </a:r>
            <a:r>
              <a:rPr sz="1100" spc="254" dirty="0">
                <a:latin typeface="Libre Franklin"/>
                <a:cs typeface="PMingLiU"/>
              </a:rPr>
              <a:t> </a:t>
            </a:r>
            <a:r>
              <a:rPr sz="1100" spc="45" dirty="0">
                <a:latin typeface="Libre Franklin"/>
                <a:cs typeface="PMingLiU"/>
              </a:rPr>
              <a:t>analysis: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5261" y="1967888"/>
            <a:ext cx="112729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8445" algn="l"/>
              </a:tabLst>
            </a:pPr>
            <a:r>
              <a:rPr sz="1100" b="0" i="1" spc="-30" dirty="0">
                <a:latin typeface="Libre Franklin"/>
                <a:cs typeface="Bookman Old Style"/>
              </a:rPr>
              <a:t>,</a:t>
            </a:r>
            <a:r>
              <a:rPr lang="en-US" sz="1100" b="0" i="1" spc="-30" dirty="0">
                <a:latin typeface="Libre Franklin"/>
                <a:cs typeface="Bookman Old Style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where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32" y="2437663"/>
            <a:ext cx="4077386" cy="904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413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08915" algn="l"/>
              </a:tabLst>
            </a:pPr>
            <a:r>
              <a:rPr sz="1100" b="0" i="1" spc="60" dirty="0">
                <a:latin typeface="Libre Franklin"/>
                <a:cs typeface="Bookman Old Style"/>
              </a:rPr>
              <a:t>f</a:t>
            </a:r>
            <a:r>
              <a:rPr sz="1200" b="0" i="1" spc="89" baseline="-13888" dirty="0">
                <a:latin typeface="Libre Franklin"/>
                <a:cs typeface="Bookman Old Style"/>
              </a:rPr>
              <a:t>k</a:t>
            </a:r>
            <a:r>
              <a:rPr sz="1200" b="0" i="1" spc="-254" baseline="-13888" dirty="0">
                <a:latin typeface="Libre Franklin"/>
                <a:cs typeface="Bookman Old Style"/>
              </a:rPr>
              <a:t> </a:t>
            </a:r>
            <a:r>
              <a:rPr sz="1100" spc="60" dirty="0">
                <a:latin typeface="Libre Franklin"/>
                <a:cs typeface="PMingLiU"/>
              </a:rPr>
              <a:t>(</a:t>
            </a:r>
            <a:r>
              <a:rPr sz="1100" b="0" i="1" spc="60" dirty="0">
                <a:latin typeface="Libre Franklin"/>
                <a:cs typeface="Bookman Old Style"/>
              </a:rPr>
              <a:t>x</a:t>
            </a:r>
            <a:r>
              <a:rPr sz="1100" spc="60" dirty="0">
                <a:latin typeface="Libre Franklin"/>
                <a:cs typeface="PMingLiU"/>
              </a:rPr>
              <a:t>)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spc="114" dirty="0">
                <a:latin typeface="Libre Franklin"/>
                <a:cs typeface="PMingLiU"/>
              </a:rPr>
              <a:t>Pr(</a:t>
            </a:r>
            <a:r>
              <a:rPr sz="1100" b="0" i="1" spc="114" dirty="0">
                <a:latin typeface="Libre Franklin"/>
                <a:cs typeface="Bookman Old Style"/>
              </a:rPr>
              <a:t>X</a:t>
            </a:r>
            <a:r>
              <a:rPr sz="1100" b="0" i="1" spc="55" dirty="0">
                <a:latin typeface="Libre Franklin"/>
                <a:cs typeface="Bookman Old Style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b="0" i="1" spc="-60" dirty="0">
                <a:latin typeface="Libre Franklin"/>
                <a:cs typeface="Bookman Old Style"/>
              </a:rPr>
              <a:t>x</a:t>
            </a:r>
            <a:r>
              <a:rPr sz="1100" spc="-60" dirty="0">
                <a:latin typeface="Libre Franklin"/>
                <a:cs typeface="Lucida Sans Unicode"/>
              </a:rPr>
              <a:t>|</a:t>
            </a:r>
            <a:r>
              <a:rPr sz="1100" b="0" i="1" spc="-60" dirty="0">
                <a:latin typeface="Libre Franklin"/>
                <a:cs typeface="Bookman Old Style"/>
              </a:rPr>
              <a:t>Y</a:t>
            </a:r>
            <a:r>
              <a:rPr sz="1100" b="0" i="1" spc="-55" dirty="0">
                <a:latin typeface="Libre Franklin"/>
                <a:cs typeface="Bookman Old Style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b="0" i="1" spc="10" dirty="0">
                <a:latin typeface="Libre Franklin"/>
                <a:cs typeface="Bookman Old Style"/>
              </a:rPr>
              <a:t>k</a:t>
            </a:r>
            <a:r>
              <a:rPr sz="1100" spc="10" dirty="0">
                <a:latin typeface="Libre Franklin"/>
                <a:cs typeface="PMingLiU"/>
              </a:rPr>
              <a:t>)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20" dirty="0">
                <a:latin typeface="Libre Franklin"/>
                <a:cs typeface="PMingLiU"/>
              </a:rPr>
              <a:t>is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80" dirty="0">
                <a:latin typeface="Libre Franklin"/>
                <a:cs typeface="PMingLiU"/>
              </a:rPr>
              <a:t>the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latin typeface="Libre Franklin"/>
                <a:cs typeface="Palatino Linotype"/>
              </a:rPr>
              <a:t>density</a:t>
            </a:r>
            <a:r>
              <a:rPr sz="1100" i="1" spc="90" dirty="0">
                <a:solidFill>
                  <a:srgbClr val="009900"/>
                </a:solidFill>
                <a:latin typeface="Libre Franklin"/>
                <a:cs typeface="Palatino Linotype"/>
              </a:rPr>
              <a:t> </a:t>
            </a:r>
            <a:r>
              <a:rPr sz="1100" spc="30" dirty="0">
                <a:latin typeface="Libre Franklin"/>
                <a:cs typeface="PMingLiU"/>
              </a:rPr>
              <a:t>for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b="0" i="1" spc="130" dirty="0">
                <a:latin typeface="Libre Franklin"/>
                <a:cs typeface="Bookman Old Style"/>
              </a:rPr>
              <a:t>X</a:t>
            </a:r>
            <a:r>
              <a:rPr sz="1100" b="0" i="1" spc="114" dirty="0">
                <a:latin typeface="Libre Franklin"/>
                <a:cs typeface="Bookman Old Style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in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class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b="0" i="1" spc="-10" dirty="0">
                <a:latin typeface="Libre Franklin"/>
                <a:cs typeface="Bookman Old Style"/>
              </a:rPr>
              <a:t>k</a:t>
            </a:r>
            <a:r>
              <a:rPr sz="1100" spc="-10" dirty="0">
                <a:latin typeface="Libre Franklin"/>
                <a:cs typeface="PMingLiU"/>
              </a:rPr>
              <a:t>.  </a:t>
            </a:r>
            <a:r>
              <a:rPr sz="1100" spc="50" dirty="0">
                <a:latin typeface="Libre Franklin"/>
                <a:cs typeface="PMingLiU"/>
              </a:rPr>
              <a:t>Here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20" dirty="0">
                <a:latin typeface="Libre Franklin"/>
                <a:cs typeface="PMingLiU"/>
              </a:rPr>
              <a:t>will </a:t>
            </a:r>
            <a:r>
              <a:rPr sz="1100" spc="45" dirty="0">
                <a:latin typeface="Libre Franklin"/>
                <a:cs typeface="PMingLiU"/>
              </a:rPr>
              <a:t>use </a:t>
            </a:r>
            <a:r>
              <a:rPr sz="1100" spc="65" dirty="0">
                <a:latin typeface="Libre Franklin"/>
                <a:cs typeface="PMingLiU"/>
              </a:rPr>
              <a:t>normal </a:t>
            </a:r>
            <a:r>
              <a:rPr sz="1100" spc="50" dirty="0">
                <a:latin typeface="Libre Franklin"/>
                <a:cs typeface="PMingLiU"/>
              </a:rPr>
              <a:t>densities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55" dirty="0">
                <a:latin typeface="Libre Franklin"/>
                <a:cs typeface="PMingLiU"/>
              </a:rPr>
              <a:t>these, </a:t>
            </a:r>
            <a:r>
              <a:rPr sz="1100" spc="60" dirty="0">
                <a:latin typeface="Libre Franklin"/>
                <a:cs typeface="PMingLiU"/>
              </a:rPr>
              <a:t>separately </a:t>
            </a:r>
            <a:r>
              <a:rPr sz="1100" spc="50" dirty="0">
                <a:latin typeface="Libre Franklin"/>
                <a:cs typeface="PMingLiU"/>
              </a:rPr>
              <a:t>in  </a:t>
            </a:r>
            <a:r>
              <a:rPr sz="1100" spc="45" dirty="0">
                <a:latin typeface="Libre Franklin"/>
                <a:cs typeface="PMingLiU"/>
              </a:rPr>
              <a:t>each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class.</a:t>
            </a:r>
            <a:endParaRPr sz="1100" dirty="0">
              <a:latin typeface="Libre Franklin"/>
              <a:cs typeface="PMingLiU"/>
            </a:endParaRPr>
          </a:p>
          <a:p>
            <a:pPr marL="208279" marR="159385" indent="-132715" algn="just">
              <a:lnSpc>
                <a:spcPct val="102699"/>
              </a:lnSpc>
              <a:spcBef>
                <a:spcPts val="15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08915" algn="l"/>
              </a:tabLst>
            </a:pPr>
            <a:r>
              <a:rPr sz="1100" b="0" i="1" spc="-40" dirty="0">
                <a:latin typeface="Libre Franklin"/>
                <a:cs typeface="Bookman Old Style"/>
              </a:rPr>
              <a:t>π</a:t>
            </a:r>
            <a:r>
              <a:rPr sz="1200" b="0" i="1" spc="-60" baseline="-13888" dirty="0">
                <a:latin typeface="Libre Franklin"/>
                <a:cs typeface="Bookman Old Style"/>
              </a:rPr>
              <a:t>k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spc="55" dirty="0">
                <a:latin typeface="Libre Franklin"/>
                <a:cs typeface="PMingLiU"/>
              </a:rPr>
              <a:t>Pr(</a:t>
            </a:r>
            <a:r>
              <a:rPr sz="1100" b="0" i="1" spc="55" dirty="0">
                <a:latin typeface="Libre Franklin"/>
                <a:cs typeface="Bookman Old Style"/>
              </a:rPr>
              <a:t>Y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b="0" i="1" spc="5" dirty="0">
                <a:latin typeface="Libre Franklin"/>
                <a:cs typeface="Bookman Old Style"/>
              </a:rPr>
              <a:t>k</a:t>
            </a:r>
            <a:r>
              <a:rPr sz="1100" spc="5" dirty="0">
                <a:latin typeface="Libre Franklin"/>
                <a:cs typeface="PMingLiU"/>
              </a:rPr>
              <a:t>)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marginal </a:t>
            </a:r>
            <a:r>
              <a:rPr sz="1100" spc="55" dirty="0">
                <a:latin typeface="Libre Franklin"/>
                <a:cs typeface="PMingLiU"/>
              </a:rPr>
              <a:t>or </a:t>
            </a:r>
            <a:r>
              <a:rPr sz="1100" i="1" spc="30" dirty="0">
                <a:solidFill>
                  <a:srgbClr val="009900"/>
                </a:solidFill>
                <a:latin typeface="Libre Franklin"/>
                <a:cs typeface="Palatino Linotype"/>
              </a:rPr>
              <a:t>prior </a:t>
            </a:r>
            <a:r>
              <a:rPr sz="1100" spc="60" dirty="0">
                <a:latin typeface="Libre Franklin"/>
                <a:cs typeface="PMingLiU"/>
              </a:rPr>
              <a:t>probability </a:t>
            </a:r>
            <a:r>
              <a:rPr sz="1100" spc="30" dirty="0">
                <a:latin typeface="Libre Franklin"/>
                <a:cs typeface="PMingLiU"/>
              </a:rPr>
              <a:t>for  </a:t>
            </a:r>
            <a:r>
              <a:rPr sz="1100" spc="35" dirty="0">
                <a:latin typeface="Libre Franklin"/>
                <a:cs typeface="PMingLiU"/>
              </a:rPr>
              <a:t>class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b="0" i="1" spc="-10" dirty="0">
                <a:latin typeface="Libre Franklin"/>
                <a:cs typeface="Bookman Old Style"/>
              </a:rPr>
              <a:t>k</a:t>
            </a:r>
            <a:r>
              <a:rPr sz="1100" spc="-10" dirty="0">
                <a:latin typeface="Libre Franklin"/>
                <a:cs typeface="PMingLiU"/>
              </a:rPr>
              <a:t>.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80405606"/>
              </p:ext>
            </p:extLst>
          </p:nvPr>
        </p:nvGraphicFramePr>
        <p:xfrm>
          <a:off x="747979" y="1213444"/>
          <a:ext cx="2882900" cy="419100"/>
        </p:xfrm>
        <a:graphic>
          <a:graphicData uri="http://schemas.openxmlformats.org/presentationml/2006/ole">
            <p:oleObj spid="_x0000_s9290" name="Equation" r:id="rId3" imgW="2871989" imgH="418563" progId="Equation.KSEE3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41192382"/>
              </p:ext>
            </p:extLst>
          </p:nvPr>
        </p:nvGraphicFramePr>
        <p:xfrm>
          <a:off x="1314450" y="1869662"/>
          <a:ext cx="1968500" cy="482600"/>
        </p:xfrm>
        <a:graphic>
          <a:graphicData uri="http://schemas.openxmlformats.org/presentationml/2006/ole">
            <p:oleObj spid="_x0000_s9291" name="Уравнение" r:id="rId4" imgW="1968480" imgH="482400" progId="Equation.KSEE3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 idx="4294967295"/>
          </p:nvPr>
        </p:nvSpPr>
        <p:spPr>
          <a:xfrm>
            <a:off x="0" y="53975"/>
            <a:ext cx="25288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2: The Odds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4294967295"/>
          </p:nvPr>
        </p:nvSpPr>
        <p:spPr>
          <a:xfrm>
            <a:off x="0" y="1460500"/>
            <a:ext cx="844550" cy="3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dirty="0"/>
              <a:t>eq. 10.3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4294967295"/>
          </p:nvPr>
        </p:nvSpPr>
        <p:spPr>
          <a:xfrm>
            <a:off x="3956050" y="2692400"/>
            <a:ext cx="654050" cy="23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dirty="0"/>
              <a:t>eq. 10.4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0" y="0"/>
            <a:ext cx="46101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/>
          <a:p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098100" y="1499658"/>
            <a:ext cx="1091697" cy="5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461010" y="845961"/>
            <a:ext cx="3188653" cy="23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odds of an event are defined as:</a:t>
            </a:r>
            <a:endParaRPr dirty="0"/>
          </a:p>
        </p:txBody>
      </p:sp>
      <p:cxnSp>
        <p:nvCxnSpPr>
          <p:cNvPr id="117" name="Google Shape;117;p15"/>
          <p:cNvCxnSpPr/>
          <p:nvPr/>
        </p:nvCxnSpPr>
        <p:spPr>
          <a:xfrm rot="10800000">
            <a:off x="2228215" y="1615017"/>
            <a:ext cx="53784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 txBox="1"/>
          <p:nvPr/>
        </p:nvSpPr>
        <p:spPr>
          <a:xfrm>
            <a:off x="2842895" y="1499658"/>
            <a:ext cx="1767205" cy="23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12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probability of event</a:t>
            </a:r>
            <a:endParaRPr dirty="0"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2397855" y="2554738"/>
            <a:ext cx="960438" cy="45903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422592" y="2191808"/>
            <a:ext cx="3688080" cy="4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Or, given the odds of an event, the probability of the event can be computed by:</a:t>
            </a: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00050" y="206375"/>
            <a:ext cx="38100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2000" dirty="0">
                <a:latin typeface="Libre Franklin"/>
              </a:rPr>
              <a:t>Classify to </a:t>
            </a:r>
            <a:r>
              <a:rPr sz="2000" spc="-10" dirty="0">
                <a:latin typeface="Libre Franklin"/>
              </a:rPr>
              <a:t>the </a:t>
            </a:r>
            <a:r>
              <a:rPr sz="2000" spc="-25" dirty="0">
                <a:latin typeface="Libre Franklin"/>
              </a:rPr>
              <a:t>highest</a:t>
            </a:r>
            <a:r>
              <a:rPr sz="2000" spc="160" dirty="0">
                <a:latin typeface="Libre Franklin"/>
              </a:rPr>
              <a:t> </a:t>
            </a:r>
            <a:r>
              <a:rPr sz="2000" spc="-20" dirty="0">
                <a:latin typeface="Libre Franklin"/>
              </a:rPr>
              <a:t>density</a:t>
            </a:r>
          </a:p>
        </p:txBody>
      </p:sp>
      <p:sp>
        <p:nvSpPr>
          <p:cNvPr id="3" name="object 3"/>
          <p:cNvSpPr/>
          <p:nvPr/>
        </p:nvSpPr>
        <p:spPr>
          <a:xfrm>
            <a:off x="903293" y="1886111"/>
            <a:ext cx="1034415" cy="0"/>
          </a:xfrm>
          <a:custGeom>
            <a:avLst/>
            <a:gdLst/>
            <a:ahLst/>
            <a:cxnLst/>
            <a:rect l="l" t="t" r="r" b="b"/>
            <a:pathLst>
              <a:path w="1034414">
                <a:moveTo>
                  <a:pt x="0" y="0"/>
                </a:moveTo>
                <a:lnTo>
                  <a:pt x="1034168" y="0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293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1811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0378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8944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7462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620" y="1958831"/>
            <a:ext cx="10985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−4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137" y="1958831"/>
            <a:ext cx="10985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−2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7206" y="1958831"/>
            <a:ext cx="6667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0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5773" y="1958831"/>
            <a:ext cx="6667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2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4291" y="1958831"/>
            <a:ext cx="6667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4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2292" y="931765"/>
            <a:ext cx="1396365" cy="954405"/>
          </a:xfrm>
          <a:custGeom>
            <a:avLst/>
            <a:gdLst/>
            <a:ahLst/>
            <a:cxnLst/>
            <a:rect l="l" t="t" r="r" b="b"/>
            <a:pathLst>
              <a:path w="1396364" h="954405">
                <a:moveTo>
                  <a:pt x="0" y="954345"/>
                </a:moveTo>
                <a:lnTo>
                  <a:pt x="1396172" y="954345"/>
                </a:lnTo>
                <a:lnTo>
                  <a:pt x="1396172" y="0"/>
                </a:lnTo>
                <a:lnTo>
                  <a:pt x="0" y="0"/>
                </a:lnTo>
                <a:lnTo>
                  <a:pt x="0" y="954345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3858" y="671839"/>
            <a:ext cx="5930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ibre Franklin"/>
                <a:cs typeface="Symbol"/>
              </a:rPr>
              <a:t></a:t>
            </a:r>
            <a:r>
              <a:rPr sz="750" spc="-7" baseline="-16666" dirty="0">
                <a:latin typeface="Libre Franklin"/>
                <a:cs typeface="Arial"/>
              </a:rPr>
              <a:t>1</a:t>
            </a:r>
            <a:r>
              <a:rPr sz="700" spc="-5" dirty="0">
                <a:latin typeface="Libre Franklin"/>
                <a:cs typeface="Arial"/>
              </a:rPr>
              <a:t>=.5,</a:t>
            </a:r>
            <a:r>
              <a:rPr sz="700" spc="155" dirty="0">
                <a:latin typeface="Libre Franklin"/>
                <a:cs typeface="Arial"/>
              </a:rPr>
              <a:t> </a:t>
            </a:r>
            <a:r>
              <a:rPr sz="700" spc="-5" dirty="0">
                <a:latin typeface="Libre Franklin"/>
                <a:cs typeface="Symbol"/>
              </a:rPr>
              <a:t></a:t>
            </a:r>
            <a:r>
              <a:rPr sz="750" spc="-7" baseline="-16666" dirty="0">
                <a:latin typeface="Libre Franklin"/>
                <a:cs typeface="Arial"/>
              </a:rPr>
              <a:t>2</a:t>
            </a:r>
            <a:r>
              <a:rPr sz="700" spc="-5" dirty="0">
                <a:latin typeface="Libre Franklin"/>
                <a:cs typeface="Arial"/>
              </a:rPr>
              <a:t>=.5</a:t>
            </a:r>
            <a:endParaRPr sz="700">
              <a:latin typeface="Libre Franklin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985" y="1263332"/>
            <a:ext cx="1292860" cy="588010"/>
          </a:xfrm>
          <a:custGeom>
            <a:avLst/>
            <a:gdLst/>
            <a:ahLst/>
            <a:cxnLst/>
            <a:rect l="l" t="t" r="r" b="b"/>
            <a:pathLst>
              <a:path w="1292860" h="588010">
                <a:moveTo>
                  <a:pt x="0" y="586893"/>
                </a:moveTo>
                <a:lnTo>
                  <a:pt x="38978" y="585911"/>
                </a:lnTo>
                <a:lnTo>
                  <a:pt x="77957" y="583260"/>
                </a:lnTo>
                <a:lnTo>
                  <a:pt x="116936" y="577172"/>
                </a:lnTo>
                <a:lnTo>
                  <a:pt x="155915" y="564310"/>
                </a:lnTo>
                <a:lnTo>
                  <a:pt x="194894" y="539912"/>
                </a:lnTo>
                <a:lnTo>
                  <a:pt x="227393" y="506529"/>
                </a:lnTo>
                <a:lnTo>
                  <a:pt x="253363" y="469072"/>
                </a:lnTo>
                <a:lnTo>
                  <a:pt x="272852" y="434168"/>
                </a:lnTo>
                <a:lnTo>
                  <a:pt x="292341" y="393422"/>
                </a:lnTo>
                <a:lnTo>
                  <a:pt x="311831" y="347373"/>
                </a:lnTo>
                <a:lnTo>
                  <a:pt x="331320" y="297054"/>
                </a:lnTo>
                <a:lnTo>
                  <a:pt x="350810" y="244035"/>
                </a:lnTo>
                <a:lnTo>
                  <a:pt x="357290" y="226166"/>
                </a:lnTo>
                <a:lnTo>
                  <a:pt x="376779" y="172950"/>
                </a:lnTo>
                <a:lnTo>
                  <a:pt x="396269" y="122631"/>
                </a:lnTo>
                <a:lnTo>
                  <a:pt x="415758" y="77957"/>
                </a:lnTo>
                <a:lnTo>
                  <a:pt x="435248" y="41482"/>
                </a:lnTo>
                <a:lnTo>
                  <a:pt x="461267" y="9572"/>
                </a:lnTo>
                <a:lnTo>
                  <a:pt x="487236" y="0"/>
                </a:lnTo>
                <a:lnTo>
                  <a:pt x="493716" y="1276"/>
                </a:lnTo>
                <a:lnTo>
                  <a:pt x="526215" y="29258"/>
                </a:lnTo>
                <a:lnTo>
                  <a:pt x="552185" y="74570"/>
                </a:lnTo>
                <a:lnTo>
                  <a:pt x="571674" y="118655"/>
                </a:lnTo>
                <a:lnTo>
                  <a:pt x="591164" y="168630"/>
                </a:lnTo>
                <a:lnTo>
                  <a:pt x="610653" y="221649"/>
                </a:lnTo>
                <a:lnTo>
                  <a:pt x="617182" y="239568"/>
                </a:lnTo>
                <a:lnTo>
                  <a:pt x="636672" y="292685"/>
                </a:lnTo>
                <a:lnTo>
                  <a:pt x="656112" y="343299"/>
                </a:lnTo>
                <a:lnTo>
                  <a:pt x="675602" y="389789"/>
                </a:lnTo>
                <a:lnTo>
                  <a:pt x="695091" y="431026"/>
                </a:lnTo>
                <a:lnTo>
                  <a:pt x="714580" y="466421"/>
                </a:lnTo>
                <a:lnTo>
                  <a:pt x="740599" y="504467"/>
                </a:lnTo>
                <a:lnTo>
                  <a:pt x="766569" y="532793"/>
                </a:lnTo>
                <a:lnTo>
                  <a:pt x="799068" y="556799"/>
                </a:lnTo>
                <a:lnTo>
                  <a:pt x="838046" y="573392"/>
                </a:lnTo>
                <a:lnTo>
                  <a:pt x="877025" y="581542"/>
                </a:lnTo>
                <a:lnTo>
                  <a:pt x="916004" y="585174"/>
                </a:lnTo>
                <a:lnTo>
                  <a:pt x="941974" y="586303"/>
                </a:lnTo>
                <a:lnTo>
                  <a:pt x="948454" y="586500"/>
                </a:lnTo>
                <a:lnTo>
                  <a:pt x="954983" y="586647"/>
                </a:lnTo>
                <a:lnTo>
                  <a:pt x="961463" y="586794"/>
                </a:lnTo>
                <a:lnTo>
                  <a:pt x="967944" y="586893"/>
                </a:lnTo>
                <a:lnTo>
                  <a:pt x="974473" y="586991"/>
                </a:lnTo>
                <a:lnTo>
                  <a:pt x="980953" y="587040"/>
                </a:lnTo>
                <a:lnTo>
                  <a:pt x="987433" y="587138"/>
                </a:lnTo>
                <a:lnTo>
                  <a:pt x="993962" y="587187"/>
                </a:lnTo>
                <a:lnTo>
                  <a:pt x="1000442" y="587236"/>
                </a:lnTo>
                <a:lnTo>
                  <a:pt x="1006922" y="587285"/>
                </a:lnTo>
                <a:lnTo>
                  <a:pt x="1013452" y="587285"/>
                </a:lnTo>
                <a:lnTo>
                  <a:pt x="1019932" y="587334"/>
                </a:lnTo>
                <a:lnTo>
                  <a:pt x="1026412" y="587334"/>
                </a:lnTo>
                <a:lnTo>
                  <a:pt x="1032941" y="587383"/>
                </a:lnTo>
                <a:lnTo>
                  <a:pt x="1039421" y="587383"/>
                </a:lnTo>
                <a:lnTo>
                  <a:pt x="1045901" y="587383"/>
                </a:lnTo>
                <a:lnTo>
                  <a:pt x="1052431" y="587383"/>
                </a:lnTo>
                <a:lnTo>
                  <a:pt x="1058911" y="587383"/>
                </a:lnTo>
                <a:lnTo>
                  <a:pt x="1065391" y="587433"/>
                </a:lnTo>
                <a:lnTo>
                  <a:pt x="1286255" y="587433"/>
                </a:lnTo>
                <a:lnTo>
                  <a:pt x="1292784" y="587433"/>
                </a:lnTo>
              </a:path>
            </a:pathLst>
          </a:custGeom>
          <a:ln w="7363">
            <a:solidFill>
              <a:srgbClr val="009E73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3985" y="1263332"/>
            <a:ext cx="1292860" cy="588010"/>
          </a:xfrm>
          <a:custGeom>
            <a:avLst/>
            <a:gdLst/>
            <a:ahLst/>
            <a:cxnLst/>
            <a:rect l="l" t="t" r="r" b="b"/>
            <a:pathLst>
              <a:path w="1292860" h="588010">
                <a:moveTo>
                  <a:pt x="0" y="587433"/>
                </a:moveTo>
                <a:lnTo>
                  <a:pt x="0" y="587433"/>
                </a:lnTo>
                <a:lnTo>
                  <a:pt x="227393" y="587433"/>
                </a:lnTo>
                <a:lnTo>
                  <a:pt x="233873" y="587383"/>
                </a:lnTo>
                <a:lnTo>
                  <a:pt x="240353" y="587383"/>
                </a:lnTo>
                <a:lnTo>
                  <a:pt x="246882" y="587383"/>
                </a:lnTo>
                <a:lnTo>
                  <a:pt x="253363" y="587383"/>
                </a:lnTo>
                <a:lnTo>
                  <a:pt x="259843" y="587383"/>
                </a:lnTo>
                <a:lnTo>
                  <a:pt x="266372" y="587334"/>
                </a:lnTo>
                <a:lnTo>
                  <a:pt x="272852" y="587334"/>
                </a:lnTo>
                <a:lnTo>
                  <a:pt x="279332" y="587285"/>
                </a:lnTo>
                <a:lnTo>
                  <a:pt x="285861" y="587285"/>
                </a:lnTo>
                <a:lnTo>
                  <a:pt x="292341" y="587236"/>
                </a:lnTo>
                <a:lnTo>
                  <a:pt x="298822" y="587187"/>
                </a:lnTo>
                <a:lnTo>
                  <a:pt x="305351" y="587138"/>
                </a:lnTo>
                <a:lnTo>
                  <a:pt x="311831" y="587040"/>
                </a:lnTo>
                <a:lnTo>
                  <a:pt x="318311" y="586991"/>
                </a:lnTo>
                <a:lnTo>
                  <a:pt x="324840" y="586893"/>
                </a:lnTo>
                <a:lnTo>
                  <a:pt x="331320" y="586794"/>
                </a:lnTo>
                <a:lnTo>
                  <a:pt x="337801" y="586647"/>
                </a:lnTo>
                <a:lnTo>
                  <a:pt x="344330" y="586500"/>
                </a:lnTo>
                <a:lnTo>
                  <a:pt x="350810" y="586303"/>
                </a:lnTo>
                <a:lnTo>
                  <a:pt x="357290" y="586107"/>
                </a:lnTo>
                <a:lnTo>
                  <a:pt x="363819" y="585813"/>
                </a:lnTo>
                <a:lnTo>
                  <a:pt x="402798" y="583113"/>
                </a:lnTo>
                <a:lnTo>
                  <a:pt x="441777" y="576829"/>
                </a:lnTo>
                <a:lnTo>
                  <a:pt x="480756" y="563574"/>
                </a:lnTo>
                <a:lnTo>
                  <a:pt x="519735" y="538537"/>
                </a:lnTo>
                <a:lnTo>
                  <a:pt x="552185" y="504467"/>
                </a:lnTo>
                <a:lnTo>
                  <a:pt x="578203" y="466421"/>
                </a:lnTo>
                <a:lnTo>
                  <a:pt x="597693" y="431026"/>
                </a:lnTo>
                <a:lnTo>
                  <a:pt x="617182" y="389789"/>
                </a:lnTo>
                <a:lnTo>
                  <a:pt x="636672" y="343299"/>
                </a:lnTo>
                <a:lnTo>
                  <a:pt x="656112" y="292685"/>
                </a:lnTo>
                <a:lnTo>
                  <a:pt x="675602" y="239568"/>
                </a:lnTo>
                <a:lnTo>
                  <a:pt x="682131" y="221649"/>
                </a:lnTo>
                <a:lnTo>
                  <a:pt x="701620" y="168630"/>
                </a:lnTo>
                <a:lnTo>
                  <a:pt x="721110" y="118655"/>
                </a:lnTo>
                <a:lnTo>
                  <a:pt x="740599" y="74570"/>
                </a:lnTo>
                <a:lnTo>
                  <a:pt x="760089" y="38880"/>
                </a:lnTo>
                <a:lnTo>
                  <a:pt x="786058" y="8296"/>
                </a:lnTo>
                <a:lnTo>
                  <a:pt x="805548" y="0"/>
                </a:lnTo>
                <a:lnTo>
                  <a:pt x="812028" y="196"/>
                </a:lnTo>
                <a:lnTo>
                  <a:pt x="844527" y="22876"/>
                </a:lnTo>
                <a:lnTo>
                  <a:pt x="870496" y="64752"/>
                </a:lnTo>
                <a:lnTo>
                  <a:pt x="889986" y="106971"/>
                </a:lnTo>
                <a:lnTo>
                  <a:pt x="909475" y="155768"/>
                </a:lnTo>
                <a:lnTo>
                  <a:pt x="928965" y="208247"/>
                </a:lnTo>
                <a:lnTo>
                  <a:pt x="941974" y="244035"/>
                </a:lnTo>
                <a:lnTo>
                  <a:pt x="948454" y="261905"/>
                </a:lnTo>
                <a:lnTo>
                  <a:pt x="967944" y="314187"/>
                </a:lnTo>
                <a:lnTo>
                  <a:pt x="987433" y="363279"/>
                </a:lnTo>
                <a:lnTo>
                  <a:pt x="1006922" y="407658"/>
                </a:lnTo>
                <a:lnTo>
                  <a:pt x="1026412" y="446490"/>
                </a:lnTo>
                <a:lnTo>
                  <a:pt x="1045901" y="479431"/>
                </a:lnTo>
                <a:lnTo>
                  <a:pt x="1071920" y="514286"/>
                </a:lnTo>
                <a:lnTo>
                  <a:pt x="1104370" y="545017"/>
                </a:lnTo>
                <a:lnTo>
                  <a:pt x="1143349" y="567109"/>
                </a:lnTo>
                <a:lnTo>
                  <a:pt x="1182328" y="578547"/>
                </a:lnTo>
                <a:lnTo>
                  <a:pt x="1221307" y="583898"/>
                </a:lnTo>
                <a:lnTo>
                  <a:pt x="1260286" y="586156"/>
                </a:lnTo>
                <a:lnTo>
                  <a:pt x="1286255" y="586794"/>
                </a:lnTo>
                <a:lnTo>
                  <a:pt x="1292784" y="586893"/>
                </a:lnTo>
              </a:path>
            </a:pathLst>
          </a:custGeom>
          <a:ln w="7363">
            <a:solidFill>
              <a:srgbClr val="CC79A7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0378" y="931765"/>
            <a:ext cx="0" cy="954405"/>
          </a:xfrm>
          <a:custGeom>
            <a:avLst/>
            <a:gdLst/>
            <a:ahLst/>
            <a:cxnLst/>
            <a:rect l="l" t="t" r="r" b="b"/>
            <a:pathLst>
              <a:path h="954405">
                <a:moveTo>
                  <a:pt x="0" y="954345"/>
                </a:moveTo>
                <a:lnTo>
                  <a:pt x="0" y="0"/>
                </a:lnTo>
              </a:path>
            </a:pathLst>
          </a:custGeom>
          <a:ln w="1104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47331" y="1886111"/>
            <a:ext cx="1034415" cy="0"/>
          </a:xfrm>
          <a:custGeom>
            <a:avLst/>
            <a:gdLst/>
            <a:ahLst/>
            <a:cxnLst/>
            <a:rect l="l" t="t" r="r" b="b"/>
            <a:pathLst>
              <a:path w="1034414">
                <a:moveTo>
                  <a:pt x="0" y="0"/>
                </a:moveTo>
                <a:lnTo>
                  <a:pt x="1034168" y="0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47331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05848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64415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22982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81499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2657" y="1958831"/>
            <a:ext cx="10985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−4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175" y="1958831"/>
            <a:ext cx="10985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−2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1243" y="1958831"/>
            <a:ext cx="6667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0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9810" y="1958831"/>
            <a:ext cx="6667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2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48328" y="1958831"/>
            <a:ext cx="6667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Libre Franklin"/>
                <a:cs typeface="Arial"/>
              </a:rPr>
              <a:t>4</a:t>
            </a:r>
            <a:endParaRPr sz="550">
              <a:latin typeface="Libre Franklin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66329" y="931765"/>
            <a:ext cx="1396365" cy="954405"/>
          </a:xfrm>
          <a:custGeom>
            <a:avLst/>
            <a:gdLst/>
            <a:ahLst/>
            <a:cxnLst/>
            <a:rect l="l" t="t" r="r" b="b"/>
            <a:pathLst>
              <a:path w="1396364" h="954405">
                <a:moveTo>
                  <a:pt x="0" y="954345"/>
                </a:moveTo>
                <a:lnTo>
                  <a:pt x="1396172" y="954345"/>
                </a:lnTo>
                <a:lnTo>
                  <a:pt x="1396172" y="0"/>
                </a:lnTo>
                <a:lnTo>
                  <a:pt x="0" y="0"/>
                </a:lnTo>
                <a:lnTo>
                  <a:pt x="0" y="954345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67895" y="672526"/>
            <a:ext cx="5930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ibre Franklin"/>
                <a:cs typeface="Symbol"/>
              </a:rPr>
              <a:t></a:t>
            </a:r>
            <a:r>
              <a:rPr sz="750" spc="-7" baseline="-16666" dirty="0">
                <a:latin typeface="Libre Franklin"/>
                <a:cs typeface="Arial"/>
              </a:rPr>
              <a:t>1</a:t>
            </a:r>
            <a:r>
              <a:rPr sz="700" spc="-5" dirty="0">
                <a:latin typeface="Libre Franklin"/>
                <a:cs typeface="Arial"/>
              </a:rPr>
              <a:t>=.3,</a:t>
            </a:r>
            <a:r>
              <a:rPr sz="700" spc="155" dirty="0">
                <a:latin typeface="Libre Franklin"/>
                <a:cs typeface="Arial"/>
              </a:rPr>
              <a:t> </a:t>
            </a:r>
            <a:r>
              <a:rPr sz="700" spc="-5" dirty="0">
                <a:latin typeface="Libre Franklin"/>
                <a:cs typeface="Symbol"/>
              </a:rPr>
              <a:t></a:t>
            </a:r>
            <a:r>
              <a:rPr sz="750" spc="-7" baseline="-16666" dirty="0">
                <a:latin typeface="Libre Franklin"/>
                <a:cs typeface="Arial"/>
              </a:rPr>
              <a:t>2</a:t>
            </a:r>
            <a:r>
              <a:rPr sz="700" spc="-5" dirty="0">
                <a:latin typeface="Libre Franklin"/>
                <a:cs typeface="Arial"/>
              </a:rPr>
              <a:t>=.7</a:t>
            </a:r>
            <a:endParaRPr sz="700">
              <a:latin typeface="Libre Franklin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18023" y="1498285"/>
            <a:ext cx="1292860" cy="353060"/>
          </a:xfrm>
          <a:custGeom>
            <a:avLst/>
            <a:gdLst/>
            <a:ahLst/>
            <a:cxnLst/>
            <a:rect l="l" t="t" r="r" b="b"/>
            <a:pathLst>
              <a:path w="1292860" h="353060">
                <a:moveTo>
                  <a:pt x="0" y="352184"/>
                </a:moveTo>
                <a:lnTo>
                  <a:pt x="6529" y="352086"/>
                </a:lnTo>
                <a:lnTo>
                  <a:pt x="13009" y="352037"/>
                </a:lnTo>
                <a:lnTo>
                  <a:pt x="19489" y="351939"/>
                </a:lnTo>
                <a:lnTo>
                  <a:pt x="26018" y="351841"/>
                </a:lnTo>
                <a:lnTo>
                  <a:pt x="32498" y="351694"/>
                </a:lnTo>
                <a:lnTo>
                  <a:pt x="38978" y="351546"/>
                </a:lnTo>
                <a:lnTo>
                  <a:pt x="77957" y="349975"/>
                </a:lnTo>
                <a:lnTo>
                  <a:pt x="84487" y="349583"/>
                </a:lnTo>
                <a:lnTo>
                  <a:pt x="123466" y="345410"/>
                </a:lnTo>
                <a:lnTo>
                  <a:pt x="162444" y="336770"/>
                </a:lnTo>
                <a:lnTo>
                  <a:pt x="201423" y="320569"/>
                </a:lnTo>
                <a:lnTo>
                  <a:pt x="233873" y="298871"/>
                </a:lnTo>
                <a:lnTo>
                  <a:pt x="266372" y="267894"/>
                </a:lnTo>
                <a:lnTo>
                  <a:pt x="292341" y="236082"/>
                </a:lnTo>
                <a:lnTo>
                  <a:pt x="318311" y="198625"/>
                </a:lnTo>
                <a:lnTo>
                  <a:pt x="344330" y="157143"/>
                </a:lnTo>
                <a:lnTo>
                  <a:pt x="357290" y="135689"/>
                </a:lnTo>
                <a:lnTo>
                  <a:pt x="363819" y="124987"/>
                </a:lnTo>
                <a:lnTo>
                  <a:pt x="389789" y="83407"/>
                </a:lnTo>
                <a:lnTo>
                  <a:pt x="415758" y="46784"/>
                </a:lnTo>
                <a:lnTo>
                  <a:pt x="441777" y="18949"/>
                </a:lnTo>
                <a:lnTo>
                  <a:pt x="480756" y="147"/>
                </a:lnTo>
                <a:lnTo>
                  <a:pt x="487236" y="0"/>
                </a:lnTo>
                <a:lnTo>
                  <a:pt x="493716" y="785"/>
                </a:lnTo>
                <a:lnTo>
                  <a:pt x="532695" y="23367"/>
                </a:lnTo>
                <a:lnTo>
                  <a:pt x="558714" y="53068"/>
                </a:lnTo>
                <a:lnTo>
                  <a:pt x="584683" y="90918"/>
                </a:lnTo>
                <a:lnTo>
                  <a:pt x="610653" y="133038"/>
                </a:lnTo>
                <a:lnTo>
                  <a:pt x="617182" y="143740"/>
                </a:lnTo>
                <a:lnTo>
                  <a:pt x="643152" y="185959"/>
                </a:lnTo>
                <a:lnTo>
                  <a:pt x="669121" y="224938"/>
                </a:lnTo>
                <a:lnTo>
                  <a:pt x="695091" y="258615"/>
                </a:lnTo>
                <a:lnTo>
                  <a:pt x="727590" y="292047"/>
                </a:lnTo>
                <a:lnTo>
                  <a:pt x="760089" y="315955"/>
                </a:lnTo>
                <a:lnTo>
                  <a:pt x="799068" y="334119"/>
                </a:lnTo>
                <a:lnTo>
                  <a:pt x="838046" y="344035"/>
                </a:lnTo>
                <a:lnTo>
                  <a:pt x="877025" y="348944"/>
                </a:lnTo>
                <a:lnTo>
                  <a:pt x="916004" y="351104"/>
                </a:lnTo>
                <a:lnTo>
                  <a:pt x="922484" y="351350"/>
                </a:lnTo>
                <a:lnTo>
                  <a:pt x="928965" y="351497"/>
                </a:lnTo>
                <a:lnTo>
                  <a:pt x="935494" y="351694"/>
                </a:lnTo>
                <a:lnTo>
                  <a:pt x="941974" y="351792"/>
                </a:lnTo>
                <a:lnTo>
                  <a:pt x="948454" y="351890"/>
                </a:lnTo>
                <a:lnTo>
                  <a:pt x="954983" y="351988"/>
                </a:lnTo>
                <a:lnTo>
                  <a:pt x="961463" y="352086"/>
                </a:lnTo>
                <a:lnTo>
                  <a:pt x="967944" y="352135"/>
                </a:lnTo>
                <a:lnTo>
                  <a:pt x="974473" y="352184"/>
                </a:lnTo>
                <a:lnTo>
                  <a:pt x="980953" y="352234"/>
                </a:lnTo>
                <a:lnTo>
                  <a:pt x="987433" y="352283"/>
                </a:lnTo>
                <a:lnTo>
                  <a:pt x="993962" y="352332"/>
                </a:lnTo>
                <a:lnTo>
                  <a:pt x="1000442" y="352332"/>
                </a:lnTo>
                <a:lnTo>
                  <a:pt x="1006922" y="352381"/>
                </a:lnTo>
                <a:lnTo>
                  <a:pt x="1013452" y="352381"/>
                </a:lnTo>
                <a:lnTo>
                  <a:pt x="1019932" y="352430"/>
                </a:lnTo>
                <a:lnTo>
                  <a:pt x="1026412" y="352430"/>
                </a:lnTo>
                <a:lnTo>
                  <a:pt x="1032941" y="352430"/>
                </a:lnTo>
                <a:lnTo>
                  <a:pt x="1039421" y="352430"/>
                </a:lnTo>
                <a:lnTo>
                  <a:pt x="1045901" y="352430"/>
                </a:lnTo>
                <a:lnTo>
                  <a:pt x="1052431" y="352479"/>
                </a:lnTo>
                <a:lnTo>
                  <a:pt x="1286255" y="352479"/>
                </a:lnTo>
                <a:lnTo>
                  <a:pt x="1292784" y="352479"/>
                </a:lnTo>
              </a:path>
            </a:pathLst>
          </a:custGeom>
          <a:ln w="7363">
            <a:solidFill>
              <a:srgbClr val="009E73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18023" y="1028329"/>
            <a:ext cx="1292860" cy="822960"/>
          </a:xfrm>
          <a:custGeom>
            <a:avLst/>
            <a:gdLst/>
            <a:ahLst/>
            <a:cxnLst/>
            <a:rect l="l" t="t" r="r" b="b"/>
            <a:pathLst>
              <a:path w="1292860" h="822960">
                <a:moveTo>
                  <a:pt x="0" y="822435"/>
                </a:moveTo>
                <a:lnTo>
                  <a:pt x="0" y="822435"/>
                </a:lnTo>
                <a:lnTo>
                  <a:pt x="214384" y="822435"/>
                </a:lnTo>
                <a:lnTo>
                  <a:pt x="220864" y="822386"/>
                </a:lnTo>
                <a:lnTo>
                  <a:pt x="227393" y="822386"/>
                </a:lnTo>
                <a:lnTo>
                  <a:pt x="233873" y="822386"/>
                </a:lnTo>
                <a:lnTo>
                  <a:pt x="240353" y="822386"/>
                </a:lnTo>
                <a:lnTo>
                  <a:pt x="246882" y="822386"/>
                </a:lnTo>
                <a:lnTo>
                  <a:pt x="253363" y="822337"/>
                </a:lnTo>
                <a:lnTo>
                  <a:pt x="259843" y="822337"/>
                </a:lnTo>
                <a:lnTo>
                  <a:pt x="266372" y="822288"/>
                </a:lnTo>
                <a:lnTo>
                  <a:pt x="272852" y="822288"/>
                </a:lnTo>
                <a:lnTo>
                  <a:pt x="279332" y="822239"/>
                </a:lnTo>
                <a:lnTo>
                  <a:pt x="285861" y="822190"/>
                </a:lnTo>
                <a:lnTo>
                  <a:pt x="292341" y="822141"/>
                </a:lnTo>
                <a:lnTo>
                  <a:pt x="331320" y="821503"/>
                </a:lnTo>
                <a:lnTo>
                  <a:pt x="370299" y="819784"/>
                </a:lnTo>
                <a:lnTo>
                  <a:pt x="409278" y="815366"/>
                </a:lnTo>
                <a:lnTo>
                  <a:pt x="448257" y="805302"/>
                </a:lnTo>
                <a:lnTo>
                  <a:pt x="487236" y="784536"/>
                </a:lnTo>
                <a:lnTo>
                  <a:pt x="519735" y="754001"/>
                </a:lnTo>
                <a:lnTo>
                  <a:pt x="545705" y="717428"/>
                </a:lnTo>
                <a:lnTo>
                  <a:pt x="565194" y="681443"/>
                </a:lnTo>
                <a:lnTo>
                  <a:pt x="584683" y="637408"/>
                </a:lnTo>
                <a:lnTo>
                  <a:pt x="604173" y="585076"/>
                </a:lnTo>
                <a:lnTo>
                  <a:pt x="617182" y="545754"/>
                </a:lnTo>
                <a:lnTo>
                  <a:pt x="630143" y="503093"/>
                </a:lnTo>
                <a:lnTo>
                  <a:pt x="643152" y="457585"/>
                </a:lnTo>
                <a:lnTo>
                  <a:pt x="656112" y="409818"/>
                </a:lnTo>
                <a:lnTo>
                  <a:pt x="669121" y="360432"/>
                </a:lnTo>
                <a:lnTo>
                  <a:pt x="675602" y="335444"/>
                </a:lnTo>
                <a:lnTo>
                  <a:pt x="682131" y="310358"/>
                </a:lnTo>
                <a:lnTo>
                  <a:pt x="695091" y="260579"/>
                </a:lnTo>
                <a:lnTo>
                  <a:pt x="708100" y="212125"/>
                </a:lnTo>
                <a:lnTo>
                  <a:pt x="721110" y="166175"/>
                </a:lnTo>
                <a:lnTo>
                  <a:pt x="734070" y="123858"/>
                </a:lnTo>
                <a:lnTo>
                  <a:pt x="747079" y="86254"/>
                </a:lnTo>
                <a:lnTo>
                  <a:pt x="766569" y="41040"/>
                </a:lnTo>
                <a:lnTo>
                  <a:pt x="792538" y="5694"/>
                </a:lnTo>
                <a:lnTo>
                  <a:pt x="805548" y="0"/>
                </a:lnTo>
                <a:lnTo>
                  <a:pt x="812028" y="294"/>
                </a:lnTo>
                <a:lnTo>
                  <a:pt x="844527" y="32106"/>
                </a:lnTo>
                <a:lnTo>
                  <a:pt x="864016" y="73637"/>
                </a:lnTo>
                <a:lnTo>
                  <a:pt x="883506" y="128915"/>
                </a:lnTo>
                <a:lnTo>
                  <a:pt x="896515" y="171723"/>
                </a:lnTo>
                <a:lnTo>
                  <a:pt x="909475" y="218066"/>
                </a:lnTo>
                <a:lnTo>
                  <a:pt x="922484" y="266765"/>
                </a:lnTo>
                <a:lnTo>
                  <a:pt x="935494" y="316642"/>
                </a:lnTo>
                <a:lnTo>
                  <a:pt x="941974" y="341679"/>
                </a:lnTo>
                <a:lnTo>
                  <a:pt x="948454" y="366667"/>
                </a:lnTo>
                <a:lnTo>
                  <a:pt x="961463" y="415857"/>
                </a:lnTo>
                <a:lnTo>
                  <a:pt x="974473" y="463427"/>
                </a:lnTo>
                <a:lnTo>
                  <a:pt x="987433" y="508591"/>
                </a:lnTo>
                <a:lnTo>
                  <a:pt x="1000442" y="550859"/>
                </a:lnTo>
                <a:lnTo>
                  <a:pt x="1013452" y="589740"/>
                </a:lnTo>
                <a:lnTo>
                  <a:pt x="1032941" y="641385"/>
                </a:lnTo>
                <a:lnTo>
                  <a:pt x="1052431" y="684733"/>
                </a:lnTo>
                <a:lnTo>
                  <a:pt x="1071920" y="720079"/>
                </a:lnTo>
                <a:lnTo>
                  <a:pt x="1097890" y="755867"/>
                </a:lnTo>
                <a:lnTo>
                  <a:pt x="1130339" y="785715"/>
                </a:lnTo>
                <a:lnTo>
                  <a:pt x="1169318" y="805891"/>
                </a:lnTo>
                <a:lnTo>
                  <a:pt x="1208297" y="815612"/>
                </a:lnTo>
                <a:lnTo>
                  <a:pt x="1247276" y="819883"/>
                </a:lnTo>
                <a:lnTo>
                  <a:pt x="1273295" y="821159"/>
                </a:lnTo>
                <a:lnTo>
                  <a:pt x="1279775" y="821404"/>
                </a:lnTo>
                <a:lnTo>
                  <a:pt x="1286255" y="821552"/>
                </a:lnTo>
                <a:lnTo>
                  <a:pt x="1292784" y="821699"/>
                </a:lnTo>
              </a:path>
            </a:pathLst>
          </a:custGeom>
          <a:ln w="7363">
            <a:solidFill>
              <a:srgbClr val="CC79A7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22589" y="931765"/>
            <a:ext cx="0" cy="954405"/>
          </a:xfrm>
          <a:custGeom>
            <a:avLst/>
            <a:gdLst/>
            <a:ahLst/>
            <a:cxnLst/>
            <a:rect l="l" t="t" r="r" b="b"/>
            <a:pathLst>
              <a:path h="954405">
                <a:moveTo>
                  <a:pt x="0" y="954345"/>
                </a:moveTo>
                <a:lnTo>
                  <a:pt x="0" y="0"/>
                </a:lnTo>
              </a:path>
            </a:pathLst>
          </a:custGeom>
          <a:ln w="1104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3850" y="2182856"/>
            <a:ext cx="3832225" cy="118147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635"/>
              </a:spcBef>
            </a:pPr>
            <a:r>
              <a:rPr sz="1100" spc="40" dirty="0">
                <a:latin typeface="Libre Franklin"/>
                <a:cs typeface="PMingLiU"/>
              </a:rPr>
              <a:t>We </a:t>
            </a:r>
            <a:r>
              <a:rPr sz="1100" spc="30" dirty="0">
                <a:latin typeface="Libre Franklin"/>
                <a:cs typeface="PMingLiU"/>
              </a:rPr>
              <a:t>classify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50" dirty="0">
                <a:latin typeface="Libre Franklin"/>
                <a:cs typeface="PMingLiU"/>
              </a:rPr>
              <a:t>new </a:t>
            </a:r>
            <a:r>
              <a:rPr sz="1100" spc="70" dirty="0">
                <a:latin typeface="Libre Franklin"/>
                <a:cs typeface="PMingLiU"/>
              </a:rPr>
              <a:t>point </a:t>
            </a:r>
            <a:r>
              <a:rPr sz="1100" spc="50" dirty="0">
                <a:latin typeface="Libre Franklin"/>
                <a:cs typeface="PMingLiU"/>
              </a:rPr>
              <a:t>according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45" dirty="0">
                <a:latin typeface="Libre Franklin"/>
                <a:cs typeface="PMingLiU"/>
              </a:rPr>
              <a:t>which </a:t>
            </a:r>
            <a:r>
              <a:rPr sz="1100" spc="55" dirty="0">
                <a:latin typeface="Libre Franklin"/>
                <a:cs typeface="PMingLiU"/>
              </a:rPr>
              <a:t>density </a:t>
            </a:r>
            <a:r>
              <a:rPr sz="1100" spc="20" dirty="0">
                <a:latin typeface="Libre Franklin"/>
                <a:cs typeface="PMingLiU"/>
              </a:rPr>
              <a:t>is</a:t>
            </a:r>
            <a:r>
              <a:rPr sz="1100" spc="229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highest.</a:t>
            </a:r>
            <a:endParaRPr sz="1100" dirty="0">
              <a:latin typeface="Libre Franklin"/>
              <a:cs typeface="PMingLiU"/>
            </a:endParaRPr>
          </a:p>
          <a:p>
            <a:pPr marL="38100" marR="157480" algn="just">
              <a:lnSpc>
                <a:spcPct val="102600"/>
              </a:lnSpc>
              <a:spcBef>
                <a:spcPts val="495"/>
              </a:spcBef>
            </a:pPr>
            <a:r>
              <a:rPr sz="1100" spc="85" dirty="0">
                <a:latin typeface="Libre Franklin"/>
                <a:cs typeface="PMingLiU"/>
              </a:rPr>
              <a:t>When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50" dirty="0">
                <a:latin typeface="Libre Franklin"/>
                <a:cs typeface="PMingLiU"/>
              </a:rPr>
              <a:t>priors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spc="40" dirty="0">
                <a:latin typeface="Libre Franklin"/>
                <a:cs typeface="PMingLiU"/>
              </a:rPr>
              <a:t>different,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65" dirty="0">
                <a:latin typeface="Libre Franklin"/>
                <a:cs typeface="PMingLiU"/>
              </a:rPr>
              <a:t>take </a:t>
            </a:r>
            <a:r>
              <a:rPr sz="1100" spc="85" dirty="0">
                <a:latin typeface="Libre Franklin"/>
                <a:cs typeface="PMingLiU"/>
              </a:rPr>
              <a:t>them </a:t>
            </a:r>
            <a:r>
              <a:rPr sz="1100" spc="55" dirty="0">
                <a:latin typeface="Libre Franklin"/>
                <a:cs typeface="PMingLiU"/>
              </a:rPr>
              <a:t>into </a:t>
            </a:r>
            <a:r>
              <a:rPr sz="1100" spc="60" dirty="0">
                <a:latin typeface="Libre Franklin"/>
                <a:cs typeface="PMingLiU"/>
              </a:rPr>
              <a:t>account </a:t>
            </a:r>
            <a:r>
              <a:rPr sz="1100" spc="55" dirty="0">
                <a:latin typeface="Libre Franklin"/>
                <a:cs typeface="PMingLiU"/>
              </a:rPr>
              <a:t>as  </a:t>
            </a:r>
            <a:r>
              <a:rPr sz="1100" spc="20" dirty="0">
                <a:latin typeface="Libre Franklin"/>
                <a:cs typeface="PMingLiU"/>
              </a:rPr>
              <a:t>well,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60" dirty="0">
                <a:latin typeface="Libre Franklin"/>
                <a:cs typeface="PMingLiU"/>
              </a:rPr>
              <a:t>compare </a:t>
            </a:r>
            <a:r>
              <a:rPr sz="1100" b="0" i="1" spc="25" dirty="0">
                <a:latin typeface="Libre Franklin"/>
                <a:cs typeface="Bookman Old Style"/>
              </a:rPr>
              <a:t>π</a:t>
            </a:r>
            <a:r>
              <a:rPr sz="1200" b="0" i="1" spc="37" baseline="-13888" dirty="0">
                <a:latin typeface="Libre Franklin"/>
                <a:cs typeface="Bookman Old Style"/>
              </a:rPr>
              <a:t>k</a:t>
            </a:r>
            <a:r>
              <a:rPr sz="1100" b="0" i="1" spc="25" dirty="0">
                <a:latin typeface="Libre Franklin"/>
                <a:cs typeface="Bookman Old Style"/>
              </a:rPr>
              <a:t>f</a:t>
            </a:r>
            <a:r>
              <a:rPr sz="1200" b="0" i="1" spc="37" baseline="-13888" dirty="0">
                <a:latin typeface="Libre Franklin"/>
                <a:cs typeface="Bookman Old Style"/>
              </a:rPr>
              <a:t>k </a:t>
            </a:r>
            <a:r>
              <a:rPr sz="1100" spc="55" dirty="0">
                <a:latin typeface="Libre Franklin"/>
                <a:cs typeface="PMingLiU"/>
              </a:rPr>
              <a:t>(</a:t>
            </a:r>
            <a:r>
              <a:rPr sz="1100" b="0" i="1" spc="55" dirty="0">
                <a:latin typeface="Libre Franklin"/>
                <a:cs typeface="Bookman Old Style"/>
              </a:rPr>
              <a:t>x</a:t>
            </a:r>
            <a:r>
              <a:rPr sz="1100" spc="55" dirty="0">
                <a:latin typeface="Libre Franklin"/>
                <a:cs typeface="PMingLiU"/>
              </a:rPr>
              <a:t>). </a:t>
            </a:r>
            <a:r>
              <a:rPr sz="1100" spc="95" dirty="0">
                <a:latin typeface="Libre Franklin"/>
                <a:cs typeface="PMingLiU"/>
              </a:rPr>
              <a:t>On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right,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35" dirty="0">
                <a:latin typeface="Libre Franklin"/>
                <a:cs typeface="PMingLiU"/>
              </a:rPr>
              <a:t>favor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pink  </a:t>
            </a:r>
            <a:r>
              <a:rPr sz="1100" spc="35" dirty="0">
                <a:latin typeface="Libre Franklin"/>
                <a:cs typeface="PMingLiU"/>
              </a:rPr>
              <a:t>class </a:t>
            </a:r>
            <a:r>
              <a:rPr sz="1100" spc="-10" dirty="0">
                <a:latin typeface="Libre Franklin"/>
                <a:cs typeface="PMingLiU"/>
              </a:rPr>
              <a:t>—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35" dirty="0">
                <a:latin typeface="Libre Franklin"/>
                <a:cs typeface="PMingLiU"/>
              </a:rPr>
              <a:t>decision </a:t>
            </a:r>
            <a:r>
              <a:rPr sz="1100" spc="80" dirty="0">
                <a:latin typeface="Libre Franklin"/>
                <a:cs typeface="PMingLiU"/>
              </a:rPr>
              <a:t>boundary </a:t>
            </a:r>
            <a:r>
              <a:rPr sz="1100" spc="65" dirty="0">
                <a:latin typeface="Libre Franklin"/>
                <a:cs typeface="PMingLiU"/>
              </a:rPr>
              <a:t>has </a:t>
            </a:r>
            <a:r>
              <a:rPr sz="1100" spc="50" dirty="0">
                <a:latin typeface="Libre Franklin"/>
                <a:cs typeface="PMingLiU"/>
              </a:rPr>
              <a:t>shifted </a:t>
            </a:r>
            <a:r>
              <a:rPr sz="1100" spc="80" dirty="0">
                <a:latin typeface="Libre Franklin"/>
                <a:cs typeface="PMingLiU"/>
              </a:rPr>
              <a:t>to the</a:t>
            </a:r>
            <a:r>
              <a:rPr sz="1100" spc="-10" dirty="0">
                <a:latin typeface="Libre Franklin"/>
                <a:cs typeface="PMingLiU"/>
              </a:rPr>
              <a:t> </a:t>
            </a:r>
            <a:r>
              <a:rPr sz="1100" spc="40" dirty="0">
                <a:latin typeface="Libre Franklin"/>
                <a:cs typeface="PMingLiU"/>
              </a:rPr>
              <a:t>left.</a:t>
            </a:r>
            <a:endParaRPr sz="1100" dirty="0">
              <a:latin typeface="Libre Franklin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130175"/>
            <a:ext cx="40386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2000" spc="15" dirty="0">
                <a:latin typeface="Libre Franklin"/>
              </a:rPr>
              <a:t>Why </a:t>
            </a:r>
            <a:r>
              <a:rPr sz="2000" spc="-30" dirty="0">
                <a:latin typeface="Libre Franklin"/>
              </a:rPr>
              <a:t>discriminant</a:t>
            </a:r>
            <a:r>
              <a:rPr sz="2000" spc="225" dirty="0">
                <a:latin typeface="Libre Franklin"/>
              </a:rPr>
              <a:t> </a:t>
            </a:r>
            <a:r>
              <a:rPr sz="2000" spc="-20" dirty="0">
                <a:latin typeface="Libre Franklin"/>
              </a:rPr>
              <a:t>analysis?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28711"/>
            <a:ext cx="3746500" cy="2345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841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85" dirty="0">
                <a:latin typeface="Libre Franklin"/>
                <a:cs typeface="PMingLiU"/>
              </a:rPr>
              <a:t>When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30" dirty="0">
                <a:latin typeface="Libre Franklin"/>
                <a:cs typeface="PMingLiU"/>
              </a:rPr>
              <a:t>classes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spc="50" dirty="0">
                <a:latin typeface="Libre Franklin"/>
                <a:cs typeface="PMingLiU"/>
              </a:rPr>
              <a:t>well-separated,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75" dirty="0">
                <a:latin typeface="Libre Franklin"/>
                <a:cs typeface="PMingLiU"/>
              </a:rPr>
              <a:t>parameter  </a:t>
            </a:r>
            <a:r>
              <a:rPr sz="1100" spc="65" dirty="0">
                <a:latin typeface="Libre Franklin"/>
                <a:cs typeface="PMingLiU"/>
              </a:rPr>
              <a:t>estimates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35" dirty="0">
                <a:latin typeface="Libre Franklin"/>
                <a:cs typeface="PMingLiU"/>
              </a:rPr>
              <a:t>logistic </a:t>
            </a:r>
            <a:r>
              <a:rPr sz="1100" spc="40" dirty="0">
                <a:latin typeface="Libre Franklin"/>
                <a:cs typeface="PMingLiU"/>
              </a:rPr>
              <a:t>regression </a:t>
            </a:r>
            <a:r>
              <a:rPr sz="1100" spc="55" dirty="0">
                <a:latin typeface="Libre Franklin"/>
                <a:cs typeface="PMingLiU"/>
              </a:rPr>
              <a:t>model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spc="50" dirty="0">
                <a:latin typeface="Libre Franklin"/>
                <a:cs typeface="PMingLiU"/>
              </a:rPr>
              <a:t>surprisingly  </a:t>
            </a:r>
            <a:r>
              <a:rPr sz="1100" spc="65" dirty="0">
                <a:latin typeface="Libre Franklin"/>
                <a:cs typeface="PMingLiU"/>
              </a:rPr>
              <a:t>unstable. </a:t>
            </a:r>
            <a:r>
              <a:rPr sz="1100" spc="55" dirty="0">
                <a:latin typeface="Libre Franklin"/>
                <a:cs typeface="PMingLiU"/>
              </a:rPr>
              <a:t>Linear </a:t>
            </a:r>
            <a:r>
              <a:rPr sz="1100" spc="60" dirty="0">
                <a:latin typeface="Libre Franklin"/>
                <a:cs typeface="PMingLiU"/>
              </a:rPr>
              <a:t>discriminant </a:t>
            </a:r>
            <a:r>
              <a:rPr sz="1100" spc="50" dirty="0">
                <a:latin typeface="Libre Franklin"/>
                <a:cs typeface="PMingLiU"/>
              </a:rPr>
              <a:t>analysis does </a:t>
            </a:r>
            <a:r>
              <a:rPr sz="1100" spc="80" dirty="0">
                <a:latin typeface="Libre Franklin"/>
                <a:cs typeface="PMingLiU"/>
              </a:rPr>
              <a:t>not </a:t>
            </a:r>
            <a:r>
              <a:rPr sz="1100" spc="25" dirty="0">
                <a:latin typeface="Libre Franklin"/>
                <a:cs typeface="PMingLiU"/>
              </a:rPr>
              <a:t>suffer </a:t>
            </a:r>
            <a:r>
              <a:rPr sz="1100" spc="50" dirty="0">
                <a:latin typeface="Libre Franklin"/>
                <a:cs typeface="PMingLiU"/>
              </a:rPr>
              <a:t>from  </a:t>
            </a:r>
            <a:r>
              <a:rPr sz="1100" spc="65" dirty="0">
                <a:latin typeface="Libre Franklin"/>
                <a:cs typeface="PMingLiU"/>
              </a:rPr>
              <a:t>this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problem.</a:t>
            </a:r>
            <a:endParaRPr sz="1100" dirty="0">
              <a:latin typeface="Libre Franklin"/>
              <a:cs typeface="PMingLiU"/>
            </a:endParaRPr>
          </a:p>
          <a:p>
            <a:pPr marL="144780" marR="140335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15" dirty="0">
                <a:latin typeface="Libre Franklin"/>
                <a:cs typeface="PMingLiU"/>
              </a:rPr>
              <a:t>If </a:t>
            </a:r>
            <a:r>
              <a:rPr sz="1100" b="0" i="1" spc="-30" dirty="0">
                <a:latin typeface="Libre Franklin"/>
                <a:cs typeface="Bookman Old Style"/>
              </a:rPr>
              <a:t>n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45" dirty="0">
                <a:latin typeface="Libre Franklin"/>
                <a:cs typeface="PMingLiU"/>
              </a:rPr>
              <a:t>small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5" dirty="0">
                <a:latin typeface="Libre Franklin"/>
                <a:cs typeface="PMingLiU"/>
              </a:rPr>
              <a:t>distribution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predictors </a:t>
            </a:r>
            <a:r>
              <a:rPr sz="1100" b="0" i="1" spc="130" dirty="0">
                <a:latin typeface="Libre Franklin"/>
                <a:cs typeface="Bookman Old Style"/>
              </a:rPr>
              <a:t>X </a:t>
            </a:r>
            <a:r>
              <a:rPr sz="1100" spc="20" dirty="0">
                <a:latin typeface="Libre Franklin"/>
                <a:cs typeface="PMingLiU"/>
              </a:rPr>
              <a:t>is  </a:t>
            </a:r>
            <a:r>
              <a:rPr sz="1100" spc="60" dirty="0">
                <a:latin typeface="Libre Franklin"/>
                <a:cs typeface="PMingLiU"/>
              </a:rPr>
              <a:t>approximately </a:t>
            </a:r>
            <a:r>
              <a:rPr sz="1100" spc="65" dirty="0">
                <a:latin typeface="Libre Franklin"/>
                <a:cs typeface="PMingLiU"/>
              </a:rPr>
              <a:t>normal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45" dirty="0">
                <a:latin typeface="Libre Franklin"/>
                <a:cs typeface="PMingLiU"/>
              </a:rPr>
              <a:t>each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35" dirty="0">
                <a:latin typeface="Libre Franklin"/>
                <a:cs typeface="PMingLiU"/>
              </a:rPr>
              <a:t>classes,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50" dirty="0">
                <a:latin typeface="Libre Franklin"/>
                <a:cs typeface="PMingLiU"/>
              </a:rPr>
              <a:t>linear  </a:t>
            </a:r>
            <a:r>
              <a:rPr sz="1100" spc="60" dirty="0">
                <a:latin typeface="Libre Franklin"/>
                <a:cs typeface="PMingLiU"/>
              </a:rPr>
              <a:t>discriminant </a:t>
            </a:r>
            <a:r>
              <a:rPr sz="1100" spc="55" dirty="0">
                <a:latin typeface="Libre Franklin"/>
                <a:cs typeface="PMingLiU"/>
              </a:rPr>
              <a:t>model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60" dirty="0">
                <a:latin typeface="Libre Franklin"/>
                <a:cs typeface="PMingLiU"/>
              </a:rPr>
              <a:t>again more stable </a:t>
            </a:r>
            <a:r>
              <a:rPr sz="1100" spc="100" dirty="0">
                <a:latin typeface="Libre Franklin"/>
                <a:cs typeface="PMingLiU"/>
              </a:rPr>
              <a:t>than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35" dirty="0">
                <a:latin typeface="Libre Franklin"/>
                <a:cs typeface="PMingLiU"/>
              </a:rPr>
              <a:t>logistic  </a:t>
            </a:r>
            <a:r>
              <a:rPr sz="1100" spc="40" dirty="0">
                <a:latin typeface="Libre Franklin"/>
                <a:cs typeface="PMingLiU"/>
              </a:rPr>
              <a:t>regression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model.</a:t>
            </a:r>
            <a:endParaRPr sz="1100" dirty="0">
              <a:latin typeface="Libre Franklin"/>
              <a:cs typeface="PMingLiU"/>
            </a:endParaRPr>
          </a:p>
          <a:p>
            <a:pPr marL="144780" marR="50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5" dirty="0">
                <a:latin typeface="Libre Franklin"/>
                <a:cs typeface="PMingLiU"/>
              </a:rPr>
              <a:t>Linear </a:t>
            </a:r>
            <a:r>
              <a:rPr sz="1100" spc="60" dirty="0">
                <a:latin typeface="Libre Franklin"/>
                <a:cs typeface="PMingLiU"/>
              </a:rPr>
              <a:t>discriminant </a:t>
            </a:r>
            <a:r>
              <a:rPr sz="1100" spc="50" dirty="0">
                <a:latin typeface="Libre Franklin"/>
                <a:cs typeface="PMingLiU"/>
              </a:rPr>
              <a:t>analysis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70" dirty="0">
                <a:latin typeface="Libre Franklin"/>
                <a:cs typeface="PMingLiU"/>
              </a:rPr>
              <a:t>popular </a:t>
            </a:r>
            <a:r>
              <a:rPr sz="1100" spc="60" dirty="0">
                <a:latin typeface="Libre Franklin"/>
                <a:cs typeface="PMingLiU"/>
              </a:rPr>
              <a:t>when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45" dirty="0">
                <a:latin typeface="Libre Franklin"/>
                <a:cs typeface="PMingLiU"/>
              </a:rPr>
              <a:t>have </a:t>
            </a:r>
            <a:r>
              <a:rPr sz="1100" spc="60" dirty="0">
                <a:latin typeface="Libre Franklin"/>
                <a:cs typeface="PMingLiU"/>
              </a:rPr>
              <a:t>more  </a:t>
            </a:r>
            <a:r>
              <a:rPr sz="1100" spc="100" dirty="0">
                <a:latin typeface="Libre Franklin"/>
                <a:cs typeface="PMingLiU"/>
              </a:rPr>
              <a:t>than </a:t>
            </a:r>
            <a:r>
              <a:rPr sz="1100" spc="45" dirty="0">
                <a:latin typeface="Libre Franklin"/>
                <a:cs typeface="PMingLiU"/>
              </a:rPr>
              <a:t>two </a:t>
            </a:r>
            <a:r>
              <a:rPr sz="1100" spc="50" dirty="0">
                <a:latin typeface="Libre Franklin"/>
                <a:cs typeface="PMingLiU"/>
              </a:rPr>
              <a:t>response </a:t>
            </a:r>
            <a:r>
              <a:rPr sz="1100" spc="35" dirty="0">
                <a:latin typeface="Libre Franklin"/>
                <a:cs typeface="PMingLiU"/>
              </a:rPr>
              <a:t>classes, </a:t>
            </a:r>
            <a:r>
              <a:rPr sz="1100" spc="55" dirty="0">
                <a:latin typeface="Libre Franklin"/>
                <a:cs typeface="PMingLiU"/>
              </a:rPr>
              <a:t>because </a:t>
            </a:r>
            <a:r>
              <a:rPr sz="1100" spc="75" dirty="0">
                <a:latin typeface="Libre Franklin"/>
                <a:cs typeface="PMingLiU"/>
              </a:rPr>
              <a:t>it </a:t>
            </a:r>
            <a:r>
              <a:rPr sz="1100" spc="35" dirty="0">
                <a:latin typeface="Libre Franklin"/>
                <a:cs typeface="PMingLiU"/>
              </a:rPr>
              <a:t>also</a:t>
            </a:r>
            <a:r>
              <a:rPr sz="1100" spc="160" dirty="0">
                <a:latin typeface="Libre Franklin"/>
                <a:cs typeface="PMingLiU"/>
              </a:rPr>
              <a:t> </a:t>
            </a:r>
            <a:r>
              <a:rPr sz="1100" spc="45" dirty="0">
                <a:latin typeface="Libre Franklin"/>
                <a:cs typeface="PMingLiU"/>
              </a:rPr>
              <a:t>provides</a:t>
            </a:r>
            <a:endParaRPr sz="1100" dirty="0">
              <a:latin typeface="Libre Franklin"/>
              <a:cs typeface="PMingLiU"/>
            </a:endParaRPr>
          </a:p>
          <a:p>
            <a:pPr marL="144780" algn="just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Libre Franklin"/>
                <a:cs typeface="PMingLiU"/>
              </a:rPr>
              <a:t>low-dimensional </a:t>
            </a:r>
            <a:r>
              <a:rPr sz="1100" spc="30" dirty="0">
                <a:latin typeface="Libre Franklin"/>
                <a:cs typeface="PMingLiU"/>
              </a:rPr>
              <a:t>views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80" dirty="0">
                <a:latin typeface="Libre Franklin"/>
                <a:cs typeface="PMingLiU"/>
              </a:rPr>
              <a:t>the</a:t>
            </a:r>
            <a:r>
              <a:rPr sz="1100" spc="225" dirty="0">
                <a:latin typeface="Libre Franklin"/>
                <a:cs typeface="PMingLiU"/>
              </a:rPr>
              <a:t> </a:t>
            </a:r>
            <a:r>
              <a:rPr sz="1100" spc="85" dirty="0">
                <a:latin typeface="Libre Franklin"/>
                <a:cs typeface="PMingLiU"/>
              </a:rPr>
              <a:t>data.</a:t>
            </a:r>
            <a:endParaRPr sz="1100" dirty="0">
              <a:latin typeface="Libre Franklin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47650" y="130175"/>
            <a:ext cx="41910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25" dirty="0">
                <a:latin typeface="Libre Franklin"/>
              </a:rPr>
              <a:t>Linear Discriminant </a:t>
            </a:r>
            <a:r>
              <a:rPr sz="1800" spc="-5" dirty="0">
                <a:latin typeface="Libre Franklin"/>
              </a:rPr>
              <a:t>Analysis </a:t>
            </a:r>
            <a:r>
              <a:rPr sz="1800" spc="-40" dirty="0">
                <a:latin typeface="Libre Franklin"/>
              </a:rPr>
              <a:t>when </a:t>
            </a:r>
            <a:r>
              <a:rPr sz="1800" i="1" spc="-105" dirty="0">
                <a:latin typeface="Libre Franklin"/>
              </a:rPr>
              <a:t>p </a:t>
            </a:r>
            <a:r>
              <a:rPr sz="1800" spc="190" dirty="0">
                <a:latin typeface="Libre Franklin"/>
              </a:rPr>
              <a:t>=</a:t>
            </a:r>
            <a:r>
              <a:rPr sz="1800" spc="290" dirty="0">
                <a:latin typeface="Libre Franklin"/>
              </a:rPr>
              <a:t> </a:t>
            </a:r>
            <a:r>
              <a:rPr sz="1800" spc="100" dirty="0">
                <a:latin typeface="Libre Franklin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47191"/>
            <a:ext cx="36341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latin typeface="Libre Franklin"/>
                <a:cs typeface="PMingLiU"/>
              </a:rPr>
              <a:t>The </a:t>
            </a:r>
            <a:r>
              <a:rPr sz="1100" spc="65" dirty="0">
                <a:latin typeface="Libre Franklin"/>
                <a:cs typeface="PMingLiU"/>
              </a:rPr>
              <a:t>Gaussian </a:t>
            </a:r>
            <a:r>
              <a:rPr sz="1100" spc="55" dirty="0">
                <a:latin typeface="Libre Franklin"/>
                <a:cs typeface="PMingLiU"/>
              </a:rPr>
              <a:t>density </a:t>
            </a:r>
            <a:r>
              <a:rPr sz="1100" spc="65" dirty="0">
                <a:latin typeface="Libre Franklin"/>
                <a:cs typeface="PMingLiU"/>
              </a:rPr>
              <a:t>has </a:t>
            </a:r>
            <a:r>
              <a:rPr sz="1100" spc="80" dirty="0">
                <a:latin typeface="Libre Franklin"/>
                <a:cs typeface="PMingLiU"/>
              </a:rPr>
              <a:t>the</a:t>
            </a:r>
            <a:r>
              <a:rPr sz="1100" spc="60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form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8" name="object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894" y="1341550"/>
            <a:ext cx="3811956" cy="914225"/>
          </a:xfrm>
          <a:prstGeom prst="rect">
            <a:avLst/>
          </a:prstGeom>
          <a:blipFill>
            <a:blip r:embed="rId3" cstate="print"/>
            <a:stretch>
              <a:fillRect l="-1440" t="-6667"/>
            </a:stretch>
          </a:blipFill>
        </p:spPr>
        <p:txBody>
          <a:bodyPr/>
          <a:lstStyle/>
          <a:p>
            <a:r>
              <a:rPr lang="en-US">
                <a:noFill/>
                <a:latin typeface="Libre Franklin"/>
              </a:rPr>
              <a:t> 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347294" y="3128737"/>
            <a:ext cx="401914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Libre Franklin"/>
                <a:cs typeface="PMingLiU"/>
              </a:rPr>
              <a:t>Happily, </a:t>
            </a:r>
            <a:r>
              <a:rPr sz="1100" spc="70" dirty="0">
                <a:latin typeface="Libre Franklin"/>
                <a:cs typeface="PMingLiU"/>
              </a:rPr>
              <a:t>there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spc="40" dirty="0">
                <a:latin typeface="Libre Franklin"/>
                <a:cs typeface="PMingLiU"/>
              </a:rPr>
              <a:t>simplifications </a:t>
            </a:r>
            <a:r>
              <a:rPr sz="1100" spc="85" dirty="0">
                <a:latin typeface="Libre Franklin"/>
                <a:cs typeface="PMingLiU"/>
              </a:rPr>
              <a:t>and</a:t>
            </a:r>
            <a:r>
              <a:rPr sz="1100" spc="155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cancellations.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43740634"/>
              </p:ext>
            </p:extLst>
          </p:nvPr>
        </p:nvGraphicFramePr>
        <p:xfrm>
          <a:off x="1347788" y="754063"/>
          <a:ext cx="1562100" cy="558800"/>
        </p:xfrm>
        <a:graphic>
          <a:graphicData uri="http://schemas.openxmlformats.org/presentationml/2006/ole">
            <p:oleObj spid="_x0000_s10312" name="Уравнение" r:id="rId4" imgW="1562040" imgH="558720" progId="Equation.KSEE3">
              <p:embed/>
            </p:oleObj>
          </a:graphicData>
        </a:graphic>
      </p:graphicFrame>
      <p:graphicFrame>
        <p:nvGraphicFramePr>
          <p:cNvPr id="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40694757"/>
              </p:ext>
            </p:extLst>
          </p:nvPr>
        </p:nvGraphicFramePr>
        <p:xfrm>
          <a:off x="1161072" y="2111375"/>
          <a:ext cx="2006600" cy="965200"/>
        </p:xfrm>
        <a:graphic>
          <a:graphicData uri="http://schemas.openxmlformats.org/presentationml/2006/ole">
            <p:oleObj spid="_x0000_s10313" name="Уравнение" r:id="rId5" imgW="2006280" imgH="965160" progId="Equation.KSEE3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53975"/>
            <a:ext cx="34290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25" dirty="0">
                <a:latin typeface="Libre Franklin"/>
              </a:rPr>
              <a:t>Discriminant</a:t>
            </a:r>
            <a:r>
              <a:rPr sz="2000" spc="70" dirty="0">
                <a:latin typeface="Libre Franklin"/>
              </a:rPr>
              <a:t> </a:t>
            </a:r>
            <a:r>
              <a:rPr sz="2000" spc="-25" dirty="0">
                <a:latin typeface="Libre Franklin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70736"/>
            <a:ext cx="3957954" cy="87876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40" dirty="0">
                <a:latin typeface="Libre Franklin"/>
                <a:cs typeface="PMingLiU"/>
              </a:rPr>
              <a:t>To </a:t>
            </a:r>
            <a:r>
              <a:rPr sz="1100" spc="30" dirty="0">
                <a:latin typeface="Libre Franklin"/>
                <a:cs typeface="PMingLiU"/>
              </a:rPr>
              <a:t>classify </a:t>
            </a:r>
            <a:r>
              <a:rPr sz="1100" spc="110" dirty="0">
                <a:latin typeface="Libre Franklin"/>
                <a:cs typeface="PMingLiU"/>
              </a:rPr>
              <a:t>at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40" dirty="0">
                <a:latin typeface="Libre Franklin"/>
                <a:cs typeface="PMingLiU"/>
              </a:rPr>
              <a:t>value </a:t>
            </a:r>
            <a:r>
              <a:rPr sz="1100" b="0" i="1" spc="130" dirty="0">
                <a:latin typeface="Libre Franklin"/>
                <a:cs typeface="Bookman Old Style"/>
              </a:rPr>
              <a:t>X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b="0" i="1" spc="35" dirty="0">
                <a:latin typeface="Libre Franklin"/>
                <a:cs typeface="Bookman Old Style"/>
              </a:rPr>
              <a:t>x</a:t>
            </a:r>
            <a:r>
              <a:rPr sz="1100" spc="35" dirty="0">
                <a:latin typeface="Libre Franklin"/>
                <a:cs typeface="PMingLiU"/>
              </a:rPr>
              <a:t>,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55" dirty="0">
                <a:latin typeface="Libre Franklin"/>
                <a:cs typeface="PMingLiU"/>
              </a:rPr>
              <a:t>need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25" dirty="0">
                <a:latin typeface="Libre Franklin"/>
                <a:cs typeface="PMingLiU"/>
              </a:rPr>
              <a:t>see </a:t>
            </a:r>
            <a:r>
              <a:rPr sz="1100" spc="45" dirty="0">
                <a:latin typeface="Libre Franklin"/>
                <a:cs typeface="PMingLiU"/>
              </a:rPr>
              <a:t>which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80" dirty="0">
                <a:latin typeface="Libre Franklin"/>
                <a:cs typeface="PMingLiU"/>
              </a:rPr>
              <a:t>the  </a:t>
            </a:r>
            <a:r>
              <a:rPr sz="1100" b="0" i="1" spc="-80" dirty="0">
                <a:latin typeface="Libre Franklin"/>
                <a:cs typeface="Bookman Old Style"/>
              </a:rPr>
              <a:t>p</a:t>
            </a:r>
            <a:r>
              <a:rPr sz="1200" b="0" i="1" spc="-120" baseline="-13888" dirty="0">
                <a:latin typeface="Libre Franklin"/>
                <a:cs typeface="Bookman Old Style"/>
              </a:rPr>
              <a:t>k </a:t>
            </a:r>
            <a:r>
              <a:rPr sz="1100" spc="60" dirty="0">
                <a:latin typeface="Libre Franklin"/>
                <a:cs typeface="PMingLiU"/>
              </a:rPr>
              <a:t>(</a:t>
            </a:r>
            <a:r>
              <a:rPr sz="1100" b="0" i="1" spc="60" dirty="0">
                <a:latin typeface="Libre Franklin"/>
                <a:cs typeface="Bookman Old Style"/>
              </a:rPr>
              <a:t>x</a:t>
            </a:r>
            <a:r>
              <a:rPr sz="1100" spc="60" dirty="0">
                <a:latin typeface="Libre Franklin"/>
                <a:cs typeface="PMingLiU"/>
              </a:rPr>
              <a:t>)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55" dirty="0">
                <a:latin typeface="Libre Franklin"/>
                <a:cs typeface="PMingLiU"/>
              </a:rPr>
              <a:t>largest. Taking </a:t>
            </a:r>
            <a:r>
              <a:rPr sz="1100" spc="25" dirty="0">
                <a:latin typeface="Libre Franklin"/>
                <a:cs typeface="PMingLiU"/>
              </a:rPr>
              <a:t>logs,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50" dirty="0">
                <a:latin typeface="Libre Franklin"/>
                <a:cs typeface="PMingLiU"/>
              </a:rPr>
              <a:t>discarding </a:t>
            </a:r>
            <a:r>
              <a:rPr sz="1100" spc="75" dirty="0">
                <a:latin typeface="Libre Franklin"/>
                <a:cs typeface="PMingLiU"/>
              </a:rPr>
              <a:t>terms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55" dirty="0">
                <a:latin typeface="Libre Franklin"/>
                <a:cs typeface="PMingLiU"/>
              </a:rPr>
              <a:t>do </a:t>
            </a:r>
            <a:r>
              <a:rPr sz="1100" spc="80" dirty="0">
                <a:latin typeface="Libre Franklin"/>
                <a:cs typeface="PMingLiU"/>
              </a:rPr>
              <a:t>not  </a:t>
            </a:r>
            <a:r>
              <a:rPr sz="1100" spc="70" dirty="0">
                <a:latin typeface="Libre Franklin"/>
                <a:cs typeface="PMingLiU"/>
              </a:rPr>
              <a:t>depend </a:t>
            </a:r>
            <a:r>
              <a:rPr sz="1100" spc="55" dirty="0">
                <a:latin typeface="Libre Franklin"/>
                <a:cs typeface="PMingLiU"/>
              </a:rPr>
              <a:t>on </a:t>
            </a:r>
            <a:r>
              <a:rPr sz="1100" b="0" i="1" spc="-10" dirty="0">
                <a:latin typeface="Libre Franklin"/>
                <a:cs typeface="Bookman Old Style"/>
              </a:rPr>
              <a:t>k</a:t>
            </a:r>
            <a:r>
              <a:rPr sz="1100" spc="-10" dirty="0">
                <a:latin typeface="Libre Franklin"/>
                <a:cs typeface="PMingLiU"/>
              </a:rPr>
              <a:t>,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25" dirty="0">
                <a:latin typeface="Libre Franklin"/>
                <a:cs typeface="PMingLiU"/>
              </a:rPr>
              <a:t>see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65" dirty="0">
                <a:latin typeface="Libre Franklin"/>
                <a:cs typeface="PMingLiU"/>
              </a:rPr>
              <a:t>this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50" dirty="0">
                <a:latin typeface="Libre Franklin"/>
                <a:cs typeface="PMingLiU"/>
              </a:rPr>
              <a:t>equivalent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45" dirty="0">
                <a:latin typeface="Libre Franklin"/>
                <a:cs typeface="PMingLiU"/>
              </a:rPr>
              <a:t>assigning </a:t>
            </a:r>
            <a:r>
              <a:rPr sz="1100" b="0" i="1" spc="25" dirty="0">
                <a:latin typeface="Libre Franklin"/>
                <a:cs typeface="Bookman Old Style"/>
              </a:rPr>
              <a:t>x </a:t>
            </a:r>
            <a:r>
              <a:rPr sz="1100" spc="80" dirty="0">
                <a:latin typeface="Libre Franklin"/>
                <a:cs typeface="PMingLiU"/>
              </a:rPr>
              <a:t>to the  </a:t>
            </a:r>
            <a:r>
              <a:rPr sz="1100" spc="35" dirty="0">
                <a:latin typeface="Libre Franklin"/>
                <a:cs typeface="PMingLiU"/>
              </a:rPr>
              <a:t>class </a:t>
            </a:r>
            <a:r>
              <a:rPr sz="1100" spc="65" dirty="0">
                <a:latin typeface="Libre Franklin"/>
                <a:cs typeface="PMingLiU"/>
              </a:rPr>
              <a:t>with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55" dirty="0">
                <a:latin typeface="Libre Franklin"/>
                <a:cs typeface="PMingLiU"/>
              </a:rPr>
              <a:t>largest </a:t>
            </a:r>
            <a:r>
              <a:rPr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discriminant</a:t>
            </a:r>
            <a:r>
              <a:rPr sz="1100" i="1" spc="185" dirty="0">
                <a:solidFill>
                  <a:srgbClr val="009900"/>
                </a:solidFill>
                <a:latin typeface="Libre Franklin"/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score</a:t>
            </a:r>
            <a:r>
              <a:rPr sz="1100" spc="20" dirty="0">
                <a:latin typeface="Libre Franklin"/>
                <a:cs typeface="PMingLiU"/>
              </a:rPr>
              <a:t>: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976" y="1875597"/>
            <a:ext cx="4291124" cy="6630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65" dirty="0">
                <a:latin typeface="Libre Franklin"/>
                <a:cs typeface="PMingLiU"/>
              </a:rPr>
              <a:t>Note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b="0" i="1" spc="-90" dirty="0">
                <a:latin typeface="Libre Franklin"/>
                <a:cs typeface="Bookman Old Style"/>
              </a:rPr>
              <a:t>δ</a:t>
            </a:r>
            <a:r>
              <a:rPr sz="1200" b="0" i="1" spc="-135" baseline="-13888" dirty="0">
                <a:latin typeface="Libre Franklin"/>
                <a:cs typeface="Bookman Old Style"/>
              </a:rPr>
              <a:t>k </a:t>
            </a:r>
            <a:r>
              <a:rPr sz="1100" spc="60" dirty="0">
                <a:latin typeface="Libre Franklin"/>
                <a:cs typeface="PMingLiU"/>
              </a:rPr>
              <a:t>(</a:t>
            </a:r>
            <a:r>
              <a:rPr sz="1100" b="0" i="1" spc="60" dirty="0">
                <a:latin typeface="Libre Franklin"/>
                <a:cs typeface="Bookman Old Style"/>
              </a:rPr>
              <a:t>x</a:t>
            </a:r>
            <a:r>
              <a:rPr sz="1100" spc="60" dirty="0">
                <a:latin typeface="Libre Franklin"/>
                <a:cs typeface="PMingLiU"/>
              </a:rPr>
              <a:t>)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linear </a:t>
            </a:r>
            <a:r>
              <a:rPr sz="1100" spc="55" dirty="0">
                <a:latin typeface="Libre Franklin"/>
                <a:cs typeface="PMingLiU"/>
              </a:rPr>
              <a:t>function </a:t>
            </a:r>
            <a:r>
              <a:rPr sz="1100" spc="5" dirty="0">
                <a:latin typeface="Libre Franklin"/>
                <a:cs typeface="PMingLiU"/>
              </a:rPr>
              <a:t>of</a:t>
            </a:r>
            <a:r>
              <a:rPr sz="1100" spc="105" dirty="0">
                <a:latin typeface="Libre Franklin"/>
                <a:cs typeface="PMingLiU"/>
              </a:rPr>
              <a:t> </a:t>
            </a:r>
            <a:r>
              <a:rPr sz="1100" b="0" i="1" spc="35" dirty="0">
                <a:latin typeface="Libre Franklin"/>
                <a:cs typeface="Bookman Old Style"/>
              </a:rPr>
              <a:t>x</a:t>
            </a:r>
            <a:r>
              <a:rPr sz="1100" spc="35" dirty="0">
                <a:latin typeface="Libre Franklin"/>
                <a:cs typeface="PMingLiU"/>
              </a:rPr>
              <a:t>.</a:t>
            </a:r>
            <a:endParaRPr sz="1100" dirty="0">
              <a:latin typeface="Libre Franklin"/>
              <a:cs typeface="PMingLiU"/>
            </a:endParaRPr>
          </a:p>
          <a:p>
            <a:pPr marL="38100" marR="30480">
              <a:lnSpc>
                <a:spcPct val="102600"/>
              </a:lnSpc>
              <a:spcBef>
                <a:spcPts val="495"/>
              </a:spcBef>
            </a:pPr>
            <a:r>
              <a:rPr sz="1100" spc="15" dirty="0">
                <a:latin typeface="Libre Franklin"/>
                <a:cs typeface="PMingLiU"/>
              </a:rPr>
              <a:t>If </a:t>
            </a:r>
            <a:r>
              <a:rPr sz="1100" spc="70" dirty="0">
                <a:latin typeface="Libre Franklin"/>
                <a:cs typeface="PMingLiU"/>
              </a:rPr>
              <a:t>there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b="0" i="1" spc="130" dirty="0">
                <a:latin typeface="Libre Franklin"/>
                <a:cs typeface="Bookman Old Style"/>
              </a:rPr>
              <a:t>K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spc="25" dirty="0">
                <a:latin typeface="Libre Franklin"/>
                <a:cs typeface="PMingLiU"/>
              </a:rPr>
              <a:t>2 </a:t>
            </a:r>
            <a:r>
              <a:rPr sz="1100" spc="30" dirty="0">
                <a:latin typeface="Libre Franklin"/>
                <a:cs typeface="PMingLiU"/>
              </a:rPr>
              <a:t>classes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b="0" i="1" spc="-25" dirty="0">
                <a:latin typeface="Libre Franklin"/>
                <a:cs typeface="Bookman Old Style"/>
              </a:rPr>
              <a:t>π</a:t>
            </a:r>
            <a:r>
              <a:rPr sz="1200" spc="-37" baseline="-25000" dirty="0">
                <a:latin typeface="Libre Franklin"/>
                <a:cs typeface="Tahoma"/>
              </a:rPr>
              <a:t>1</a:t>
            </a:r>
            <a:r>
              <a:rPr sz="1200" spc="-37" baseline="-10416" dirty="0">
                <a:latin typeface="Libre Franklin"/>
                <a:cs typeface="Tahoma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b="0" i="1" spc="-25" dirty="0">
                <a:latin typeface="Libre Franklin"/>
                <a:cs typeface="Bookman Old Style"/>
              </a:rPr>
              <a:t>π</a:t>
            </a:r>
            <a:r>
              <a:rPr sz="1200" spc="-37" baseline="-25000" dirty="0">
                <a:latin typeface="Libre Franklin"/>
                <a:cs typeface="Tahoma"/>
              </a:rPr>
              <a:t>2</a:t>
            </a:r>
            <a:r>
              <a:rPr sz="1200" spc="-37" baseline="-10416" dirty="0">
                <a:latin typeface="Libre Franklin"/>
                <a:cs typeface="Tahoma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-5" dirty="0">
                <a:latin typeface="Libre Franklin"/>
                <a:cs typeface="PMingLiU"/>
              </a:rPr>
              <a:t> </a:t>
            </a:r>
            <a:r>
              <a:rPr sz="1100" spc="15" dirty="0">
                <a:latin typeface="Libre Franklin"/>
                <a:cs typeface="PMingLiU"/>
              </a:rPr>
              <a:t>0</a:t>
            </a:r>
            <a:r>
              <a:rPr sz="1100" b="0" i="1" spc="15" dirty="0">
                <a:latin typeface="Libre Franklin"/>
                <a:cs typeface="Bookman Old Style"/>
              </a:rPr>
              <a:t>.</a:t>
            </a:r>
            <a:r>
              <a:rPr sz="1100" spc="15" dirty="0">
                <a:latin typeface="Libre Franklin"/>
                <a:cs typeface="PMingLiU"/>
              </a:rPr>
              <a:t>5, </a:t>
            </a:r>
            <a:r>
              <a:rPr sz="1100" spc="80" dirty="0">
                <a:latin typeface="Libre Franklin"/>
                <a:cs typeface="PMingLiU"/>
              </a:rPr>
              <a:t>then </a:t>
            </a:r>
            <a:r>
              <a:rPr sz="1100" spc="45" dirty="0">
                <a:latin typeface="Libre Franklin"/>
                <a:cs typeface="PMingLiU"/>
              </a:rPr>
              <a:t>one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25" dirty="0">
                <a:latin typeface="Libre Franklin"/>
                <a:cs typeface="PMingLiU"/>
              </a:rPr>
              <a:t>see 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i="1" spc="25" dirty="0">
                <a:solidFill>
                  <a:srgbClr val="009900"/>
                </a:solidFill>
                <a:latin typeface="Libre Franklin"/>
                <a:cs typeface="Palatino Linotype"/>
              </a:rPr>
              <a:t>decision </a:t>
            </a:r>
            <a:r>
              <a:rPr sz="1100" i="1" spc="5" dirty="0">
                <a:solidFill>
                  <a:srgbClr val="009900"/>
                </a:solidFill>
                <a:latin typeface="Libre Franklin"/>
                <a:cs typeface="Palatino Linotype"/>
              </a:rPr>
              <a:t>boundary </a:t>
            </a:r>
            <a:r>
              <a:rPr sz="1100" spc="20" dirty="0">
                <a:latin typeface="Libre Franklin"/>
                <a:cs typeface="PMingLiU"/>
              </a:rPr>
              <a:t>is</a:t>
            </a:r>
            <a:r>
              <a:rPr sz="1100" spc="-75" dirty="0">
                <a:latin typeface="Libre Franklin"/>
                <a:cs typeface="PMingLiU"/>
              </a:rPr>
              <a:t> </a:t>
            </a:r>
            <a:r>
              <a:rPr sz="1100" spc="110" dirty="0">
                <a:latin typeface="Libre Franklin"/>
                <a:cs typeface="PMingLiU"/>
              </a:rPr>
              <a:t>at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907" y="3025775"/>
            <a:ext cx="2643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0" dirty="0">
                <a:latin typeface="Libre Franklin"/>
                <a:cs typeface="PMingLiU"/>
              </a:rPr>
              <a:t>(See </a:t>
            </a:r>
            <a:r>
              <a:rPr sz="1100" dirty="0">
                <a:latin typeface="Libre Franklin"/>
                <a:cs typeface="PMingLiU"/>
              </a:rPr>
              <a:t>if </a:t>
            </a:r>
            <a:r>
              <a:rPr sz="1100" spc="45" dirty="0">
                <a:latin typeface="Libre Franklin"/>
                <a:cs typeface="PMingLiU"/>
              </a:rPr>
              <a:t>you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35" dirty="0">
                <a:latin typeface="Libre Franklin"/>
                <a:cs typeface="PMingLiU"/>
              </a:rPr>
              <a:t>show</a:t>
            </a:r>
            <a:r>
              <a:rPr sz="1100" spc="180" dirty="0">
                <a:latin typeface="Libre Franklin"/>
                <a:cs typeface="PMingLiU"/>
              </a:rPr>
              <a:t> </a:t>
            </a:r>
            <a:r>
              <a:rPr sz="1100" spc="65" dirty="0">
                <a:latin typeface="Libre Franklin"/>
                <a:cs typeface="PMingLiU"/>
              </a:rPr>
              <a:t>this)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14996915"/>
              </p:ext>
            </p:extLst>
          </p:nvPr>
        </p:nvGraphicFramePr>
        <p:xfrm>
          <a:off x="1314450" y="1425575"/>
          <a:ext cx="1879600" cy="419100"/>
        </p:xfrm>
        <a:graphic>
          <a:graphicData uri="http://schemas.openxmlformats.org/presentationml/2006/ole">
            <p:oleObj spid="_x0000_s11300" name="Equation" r:id="rId3" imgW="1873876" imgH="418563" progId="Equation.KSEE3">
              <p:embed/>
            </p:oleObj>
          </a:graphicData>
        </a:graphic>
      </p:graphicFrame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27120" y="2587273"/>
            <a:ext cx="947502" cy="389915"/>
          </a:xfrm>
          <a:prstGeom prst="rect">
            <a:avLst/>
          </a:prstGeom>
          <a:blipFill>
            <a:blip r:embed="rId4" cstate="print"/>
            <a:stretch>
              <a:fillRect l="-2581" r="-1290" b="-14063"/>
            </a:stretch>
          </a:blipFill>
        </p:spPr>
        <p:txBody>
          <a:bodyPr/>
          <a:lstStyle/>
          <a:p>
            <a:r>
              <a:rPr lang="en-US">
                <a:noFill/>
                <a:latin typeface="Libre Franklin"/>
              </a:rPr>
              <a:t> 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177" y="1795214"/>
            <a:ext cx="1113790" cy="0"/>
          </a:xfrm>
          <a:custGeom>
            <a:avLst/>
            <a:gdLst/>
            <a:ahLst/>
            <a:cxnLst/>
            <a:rect l="l" t="t" r="r" b="b"/>
            <a:pathLst>
              <a:path w="1113789">
                <a:moveTo>
                  <a:pt x="0" y="0"/>
                </a:moveTo>
                <a:lnTo>
                  <a:pt x="1113422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4177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2534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0889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9244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7600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956" y="1850730"/>
            <a:ext cx="92710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−4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311" y="1850730"/>
            <a:ext cx="92710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−2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839" y="1850730"/>
            <a:ext cx="58419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0196" y="1850730"/>
            <a:ext cx="58419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2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8551" y="1850730"/>
            <a:ext cx="58419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4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9328" y="680222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80" h="1115060">
                <a:moveTo>
                  <a:pt x="0" y="1114991"/>
                </a:moveTo>
                <a:lnTo>
                  <a:pt x="1503118" y="1114991"/>
                </a:lnTo>
                <a:lnTo>
                  <a:pt x="1503118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4998" y="930350"/>
            <a:ext cx="1391920" cy="823594"/>
          </a:xfrm>
          <a:custGeom>
            <a:avLst/>
            <a:gdLst/>
            <a:ahLst/>
            <a:cxnLst/>
            <a:rect l="l" t="t" r="r" b="b"/>
            <a:pathLst>
              <a:path w="1391920" h="823594">
                <a:moveTo>
                  <a:pt x="0" y="822815"/>
                </a:moveTo>
                <a:lnTo>
                  <a:pt x="7006" y="822667"/>
                </a:lnTo>
                <a:lnTo>
                  <a:pt x="13966" y="822522"/>
                </a:lnTo>
                <a:lnTo>
                  <a:pt x="20975" y="822278"/>
                </a:lnTo>
                <a:lnTo>
                  <a:pt x="62924" y="819972"/>
                </a:lnTo>
                <a:lnTo>
                  <a:pt x="104923" y="814289"/>
                </a:lnTo>
                <a:lnTo>
                  <a:pt x="146872" y="801744"/>
                </a:lnTo>
                <a:lnTo>
                  <a:pt x="181862" y="781944"/>
                </a:lnTo>
                <a:lnTo>
                  <a:pt x="216804" y="749061"/>
                </a:lnTo>
                <a:lnTo>
                  <a:pt x="244786" y="710102"/>
                </a:lnTo>
                <a:lnTo>
                  <a:pt x="265759" y="672120"/>
                </a:lnTo>
                <a:lnTo>
                  <a:pt x="286735" y="625957"/>
                </a:lnTo>
                <a:lnTo>
                  <a:pt x="307711" y="571510"/>
                </a:lnTo>
                <a:lnTo>
                  <a:pt x="321725" y="530834"/>
                </a:lnTo>
                <a:lnTo>
                  <a:pt x="335691" y="486974"/>
                </a:lnTo>
                <a:lnTo>
                  <a:pt x="349707" y="440520"/>
                </a:lnTo>
                <a:lnTo>
                  <a:pt x="363676" y="391950"/>
                </a:lnTo>
                <a:lnTo>
                  <a:pt x="377692" y="342160"/>
                </a:lnTo>
                <a:lnTo>
                  <a:pt x="384652" y="317019"/>
                </a:lnTo>
                <a:lnTo>
                  <a:pt x="391660" y="291980"/>
                </a:lnTo>
                <a:lnTo>
                  <a:pt x="405622" y="242486"/>
                </a:lnTo>
                <a:lnTo>
                  <a:pt x="419645" y="194799"/>
                </a:lnTo>
                <a:lnTo>
                  <a:pt x="433607" y="150009"/>
                </a:lnTo>
                <a:lnTo>
                  <a:pt x="447622" y="109235"/>
                </a:lnTo>
                <a:lnTo>
                  <a:pt x="461591" y="73657"/>
                </a:lnTo>
                <a:lnTo>
                  <a:pt x="482561" y="32101"/>
                </a:lnTo>
                <a:lnTo>
                  <a:pt x="510545" y="2601"/>
                </a:lnTo>
                <a:lnTo>
                  <a:pt x="524561" y="0"/>
                </a:lnTo>
                <a:lnTo>
                  <a:pt x="531522" y="1812"/>
                </a:lnTo>
                <a:lnTo>
                  <a:pt x="559506" y="29352"/>
                </a:lnTo>
                <a:lnTo>
                  <a:pt x="580476" y="69634"/>
                </a:lnTo>
                <a:lnTo>
                  <a:pt x="601453" y="123985"/>
                </a:lnTo>
                <a:lnTo>
                  <a:pt x="615468" y="166376"/>
                </a:lnTo>
                <a:lnTo>
                  <a:pt x="629437" y="212393"/>
                </a:lnTo>
                <a:lnTo>
                  <a:pt x="643453" y="260909"/>
                </a:lnTo>
                <a:lnTo>
                  <a:pt x="650414" y="285753"/>
                </a:lnTo>
                <a:lnTo>
                  <a:pt x="657421" y="310746"/>
                </a:lnTo>
                <a:lnTo>
                  <a:pt x="671437" y="360933"/>
                </a:lnTo>
                <a:lnTo>
                  <a:pt x="685399" y="410326"/>
                </a:lnTo>
                <a:lnTo>
                  <a:pt x="699368" y="458208"/>
                </a:lnTo>
                <a:lnTo>
                  <a:pt x="713384" y="503787"/>
                </a:lnTo>
                <a:lnTo>
                  <a:pt x="727352" y="546467"/>
                </a:lnTo>
                <a:lnTo>
                  <a:pt x="741368" y="585869"/>
                </a:lnTo>
                <a:lnTo>
                  <a:pt x="755337" y="621742"/>
                </a:lnTo>
                <a:lnTo>
                  <a:pt x="776306" y="668592"/>
                </a:lnTo>
                <a:lnTo>
                  <a:pt x="797283" y="707259"/>
                </a:lnTo>
                <a:lnTo>
                  <a:pt x="825267" y="747003"/>
                </a:lnTo>
                <a:lnTo>
                  <a:pt x="853245" y="775133"/>
                </a:lnTo>
                <a:lnTo>
                  <a:pt x="888237" y="797771"/>
                </a:lnTo>
                <a:lnTo>
                  <a:pt x="930190" y="812425"/>
                </a:lnTo>
                <a:lnTo>
                  <a:pt x="972137" y="819190"/>
                </a:lnTo>
                <a:lnTo>
                  <a:pt x="1000121" y="821296"/>
                </a:lnTo>
                <a:lnTo>
                  <a:pt x="1007129" y="821688"/>
                </a:lnTo>
                <a:lnTo>
                  <a:pt x="1014090" y="821982"/>
                </a:lnTo>
                <a:lnTo>
                  <a:pt x="1021091" y="822227"/>
                </a:lnTo>
                <a:lnTo>
                  <a:pt x="1028106" y="822472"/>
                </a:lnTo>
                <a:lnTo>
                  <a:pt x="1035107" y="822667"/>
                </a:lnTo>
                <a:lnTo>
                  <a:pt x="1042068" y="822815"/>
                </a:lnTo>
                <a:lnTo>
                  <a:pt x="1049075" y="822914"/>
                </a:lnTo>
                <a:lnTo>
                  <a:pt x="1056083" y="823059"/>
                </a:lnTo>
                <a:lnTo>
                  <a:pt x="1063044" y="823159"/>
                </a:lnTo>
                <a:lnTo>
                  <a:pt x="1070052" y="823207"/>
                </a:lnTo>
                <a:lnTo>
                  <a:pt x="1077060" y="823257"/>
                </a:lnTo>
                <a:lnTo>
                  <a:pt x="1084068" y="823354"/>
                </a:lnTo>
                <a:lnTo>
                  <a:pt x="1091029" y="823354"/>
                </a:lnTo>
                <a:lnTo>
                  <a:pt x="1098036" y="823404"/>
                </a:lnTo>
                <a:lnTo>
                  <a:pt x="1105044" y="823451"/>
                </a:lnTo>
                <a:lnTo>
                  <a:pt x="1111998" y="823451"/>
                </a:lnTo>
                <a:lnTo>
                  <a:pt x="1119013" y="823501"/>
                </a:lnTo>
                <a:lnTo>
                  <a:pt x="1139983" y="823501"/>
                </a:lnTo>
                <a:lnTo>
                  <a:pt x="1146991" y="823551"/>
                </a:lnTo>
                <a:lnTo>
                  <a:pt x="1391775" y="823551"/>
                </a:lnTo>
              </a:path>
            </a:pathLst>
          </a:custGeom>
          <a:ln w="7350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4998" y="930350"/>
            <a:ext cx="1391920" cy="823594"/>
          </a:xfrm>
          <a:custGeom>
            <a:avLst/>
            <a:gdLst/>
            <a:ahLst/>
            <a:cxnLst/>
            <a:rect l="l" t="t" r="r" b="b"/>
            <a:pathLst>
              <a:path w="1391920" h="823594">
                <a:moveTo>
                  <a:pt x="0" y="823551"/>
                </a:moveTo>
                <a:lnTo>
                  <a:pt x="244786" y="823551"/>
                </a:lnTo>
                <a:lnTo>
                  <a:pt x="251793" y="823501"/>
                </a:lnTo>
                <a:lnTo>
                  <a:pt x="272769" y="823501"/>
                </a:lnTo>
                <a:lnTo>
                  <a:pt x="279776" y="823451"/>
                </a:lnTo>
                <a:lnTo>
                  <a:pt x="286735" y="823451"/>
                </a:lnTo>
                <a:lnTo>
                  <a:pt x="293742" y="823404"/>
                </a:lnTo>
                <a:lnTo>
                  <a:pt x="300752" y="823354"/>
                </a:lnTo>
                <a:lnTo>
                  <a:pt x="307711" y="823354"/>
                </a:lnTo>
                <a:lnTo>
                  <a:pt x="314718" y="823257"/>
                </a:lnTo>
                <a:lnTo>
                  <a:pt x="321725" y="823207"/>
                </a:lnTo>
                <a:lnTo>
                  <a:pt x="328734" y="823159"/>
                </a:lnTo>
                <a:lnTo>
                  <a:pt x="335691" y="823059"/>
                </a:lnTo>
                <a:lnTo>
                  <a:pt x="342699" y="822914"/>
                </a:lnTo>
                <a:lnTo>
                  <a:pt x="349707" y="822815"/>
                </a:lnTo>
                <a:lnTo>
                  <a:pt x="356668" y="822667"/>
                </a:lnTo>
                <a:lnTo>
                  <a:pt x="363676" y="822472"/>
                </a:lnTo>
                <a:lnTo>
                  <a:pt x="370684" y="822227"/>
                </a:lnTo>
                <a:lnTo>
                  <a:pt x="377692" y="821982"/>
                </a:lnTo>
                <a:lnTo>
                  <a:pt x="384652" y="821688"/>
                </a:lnTo>
                <a:lnTo>
                  <a:pt x="391660" y="821296"/>
                </a:lnTo>
                <a:lnTo>
                  <a:pt x="398668" y="820904"/>
                </a:lnTo>
                <a:lnTo>
                  <a:pt x="440615" y="816495"/>
                </a:lnTo>
                <a:lnTo>
                  <a:pt x="482561" y="806397"/>
                </a:lnTo>
                <a:lnTo>
                  <a:pt x="517553" y="790128"/>
                </a:lnTo>
                <a:lnTo>
                  <a:pt x="552498" y="762340"/>
                </a:lnTo>
                <a:lnTo>
                  <a:pt x="580476" y="728722"/>
                </a:lnTo>
                <a:lnTo>
                  <a:pt x="601453" y="695251"/>
                </a:lnTo>
                <a:lnTo>
                  <a:pt x="622476" y="653889"/>
                </a:lnTo>
                <a:lnTo>
                  <a:pt x="643453" y="604246"/>
                </a:lnTo>
                <a:lnTo>
                  <a:pt x="657421" y="566609"/>
                </a:lnTo>
                <a:lnTo>
                  <a:pt x="671437" y="525498"/>
                </a:lnTo>
                <a:lnTo>
                  <a:pt x="685399" y="481341"/>
                </a:lnTo>
                <a:lnTo>
                  <a:pt x="699368" y="434536"/>
                </a:lnTo>
                <a:lnTo>
                  <a:pt x="713384" y="385778"/>
                </a:lnTo>
                <a:lnTo>
                  <a:pt x="727352" y="335887"/>
                </a:lnTo>
                <a:lnTo>
                  <a:pt x="734360" y="310746"/>
                </a:lnTo>
                <a:lnTo>
                  <a:pt x="741368" y="285753"/>
                </a:lnTo>
                <a:lnTo>
                  <a:pt x="755337" y="236408"/>
                </a:lnTo>
                <a:lnTo>
                  <a:pt x="769299" y="189017"/>
                </a:lnTo>
                <a:lnTo>
                  <a:pt x="783314" y="144665"/>
                </a:lnTo>
                <a:lnTo>
                  <a:pt x="797283" y="104532"/>
                </a:lnTo>
                <a:lnTo>
                  <a:pt x="818259" y="54493"/>
                </a:lnTo>
                <a:lnTo>
                  <a:pt x="839283" y="19500"/>
                </a:lnTo>
                <a:lnTo>
                  <a:pt x="867214" y="0"/>
                </a:lnTo>
                <a:lnTo>
                  <a:pt x="874222" y="242"/>
                </a:lnTo>
                <a:lnTo>
                  <a:pt x="909214" y="32101"/>
                </a:lnTo>
                <a:lnTo>
                  <a:pt x="930190" y="73657"/>
                </a:lnTo>
                <a:lnTo>
                  <a:pt x="944152" y="109235"/>
                </a:lnTo>
                <a:lnTo>
                  <a:pt x="958168" y="150009"/>
                </a:lnTo>
                <a:lnTo>
                  <a:pt x="972137" y="194799"/>
                </a:lnTo>
                <a:lnTo>
                  <a:pt x="986153" y="242486"/>
                </a:lnTo>
                <a:lnTo>
                  <a:pt x="1000121" y="291980"/>
                </a:lnTo>
                <a:lnTo>
                  <a:pt x="1014090" y="342160"/>
                </a:lnTo>
                <a:lnTo>
                  <a:pt x="1021091" y="367153"/>
                </a:lnTo>
                <a:lnTo>
                  <a:pt x="1035107" y="416451"/>
                </a:lnTo>
                <a:lnTo>
                  <a:pt x="1049075" y="464044"/>
                </a:lnTo>
                <a:lnTo>
                  <a:pt x="1063044" y="509272"/>
                </a:lnTo>
                <a:lnTo>
                  <a:pt x="1077060" y="551568"/>
                </a:lnTo>
                <a:lnTo>
                  <a:pt x="1091029" y="590575"/>
                </a:lnTo>
                <a:lnTo>
                  <a:pt x="1111998" y="642276"/>
                </a:lnTo>
                <a:lnTo>
                  <a:pt x="1133022" y="685696"/>
                </a:lnTo>
                <a:lnTo>
                  <a:pt x="1153999" y="721028"/>
                </a:lnTo>
                <a:lnTo>
                  <a:pt x="1181983" y="756902"/>
                </a:lnTo>
                <a:lnTo>
                  <a:pt x="1216921" y="786795"/>
                </a:lnTo>
                <a:lnTo>
                  <a:pt x="1251914" y="804537"/>
                </a:lnTo>
                <a:lnTo>
                  <a:pt x="1293860" y="815610"/>
                </a:lnTo>
                <a:lnTo>
                  <a:pt x="1335813" y="820511"/>
                </a:lnTo>
                <a:lnTo>
                  <a:pt x="1377813" y="822522"/>
                </a:lnTo>
                <a:lnTo>
                  <a:pt x="1384767" y="822667"/>
                </a:lnTo>
                <a:lnTo>
                  <a:pt x="1391775" y="822815"/>
                </a:lnTo>
              </a:path>
            </a:pathLst>
          </a:custGeom>
          <a:ln w="7350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0889" y="680222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1114991"/>
                </a:moveTo>
                <a:lnTo>
                  <a:pt x="0" y="0"/>
                </a:lnTo>
              </a:path>
            </a:pathLst>
          </a:custGeom>
          <a:ln w="1102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22000" y="1795214"/>
            <a:ext cx="1362075" cy="0"/>
          </a:xfrm>
          <a:custGeom>
            <a:avLst/>
            <a:gdLst/>
            <a:ahLst/>
            <a:cxnLst/>
            <a:rect l="l" t="t" r="r" b="b"/>
            <a:pathLst>
              <a:path w="1362075">
                <a:moveTo>
                  <a:pt x="0" y="0"/>
                </a:moveTo>
                <a:lnTo>
                  <a:pt x="1361783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22000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6503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11060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05616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0166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94723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89233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83783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75783" y="1850730"/>
            <a:ext cx="659130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7010" algn="l"/>
                <a:tab pos="401320" algn="l"/>
                <a:tab pos="613410" algn="l"/>
              </a:tabLst>
            </a:pPr>
            <a:r>
              <a:rPr sz="450" spc="5" dirty="0">
                <a:latin typeface="Libre Franklin"/>
                <a:cs typeface="Arial"/>
              </a:rPr>
              <a:t>−3	−2	−1	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1123" y="1850730"/>
            <a:ext cx="58419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1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65678" y="1850730"/>
            <a:ext cx="58419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2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60185" y="1850730"/>
            <a:ext cx="58419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3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54740" y="1850730"/>
            <a:ext cx="58419" cy="833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Libre Franklin"/>
                <a:cs typeface="Arial"/>
              </a:rPr>
              <a:t>4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89975" y="721535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1032366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54693" y="175390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54693" y="154743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54693" y="134097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54693" y="113446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54693" y="92799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54693" y="721535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35634" y="1724853"/>
            <a:ext cx="69250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Libre Franklin"/>
                <a:cs typeface="Arial"/>
              </a:rPr>
              <a:t>0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35634" y="1518388"/>
            <a:ext cx="69250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Libre Franklin"/>
                <a:cs typeface="Arial"/>
              </a:rPr>
              <a:t>1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35634" y="1311926"/>
            <a:ext cx="69250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Libre Franklin"/>
                <a:cs typeface="Arial"/>
              </a:rPr>
              <a:t>2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35634" y="1105413"/>
            <a:ext cx="69250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Libre Franklin"/>
                <a:cs typeface="Arial"/>
              </a:rPr>
              <a:t>3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35634" y="898948"/>
            <a:ext cx="69250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Libre Franklin"/>
                <a:cs typeface="Arial"/>
              </a:rPr>
              <a:t>4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35634" y="692485"/>
            <a:ext cx="69250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Libre Franklin"/>
                <a:cs typeface="Arial"/>
              </a:rPr>
              <a:t>5</a:t>
            </a:r>
            <a:endParaRPr sz="450">
              <a:latin typeface="Libre Franklin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24725" y="1340924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77"/>
                </a:moveTo>
                <a:lnTo>
                  <a:pt x="97277" y="412977"/>
                </a:lnTo>
                <a:lnTo>
                  <a:pt x="97277" y="0"/>
                </a:lnTo>
                <a:lnTo>
                  <a:pt x="0" y="0"/>
                </a:lnTo>
                <a:lnTo>
                  <a:pt x="0" y="412977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22000" y="1134462"/>
            <a:ext cx="97790" cy="619760"/>
          </a:xfrm>
          <a:custGeom>
            <a:avLst/>
            <a:gdLst/>
            <a:ahLst/>
            <a:cxnLst/>
            <a:rect l="l" t="t" r="r" b="b"/>
            <a:pathLst>
              <a:path w="97789" h="619760">
                <a:moveTo>
                  <a:pt x="0" y="619439"/>
                </a:moveTo>
                <a:lnTo>
                  <a:pt x="97277" y="619439"/>
                </a:lnTo>
                <a:lnTo>
                  <a:pt x="97277" y="0"/>
                </a:lnTo>
                <a:lnTo>
                  <a:pt x="0" y="0"/>
                </a:lnTo>
                <a:lnTo>
                  <a:pt x="0" y="619439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19275" y="1340924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77"/>
                </a:moveTo>
                <a:lnTo>
                  <a:pt x="97277" y="412977"/>
                </a:lnTo>
                <a:lnTo>
                  <a:pt x="97277" y="0"/>
                </a:lnTo>
                <a:lnTo>
                  <a:pt x="0" y="0"/>
                </a:lnTo>
                <a:lnTo>
                  <a:pt x="0" y="412977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16503" y="721483"/>
            <a:ext cx="97790" cy="1032510"/>
          </a:xfrm>
          <a:custGeom>
            <a:avLst/>
            <a:gdLst/>
            <a:ahLst/>
            <a:cxnLst/>
            <a:rect l="l" t="t" r="r" b="b"/>
            <a:pathLst>
              <a:path w="97789" h="1032510">
                <a:moveTo>
                  <a:pt x="0" y="1032418"/>
                </a:moveTo>
                <a:lnTo>
                  <a:pt x="97277" y="1032418"/>
                </a:lnTo>
                <a:lnTo>
                  <a:pt x="97277" y="0"/>
                </a:lnTo>
                <a:lnTo>
                  <a:pt x="0" y="0"/>
                </a:lnTo>
                <a:lnTo>
                  <a:pt x="0" y="1032418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13785" y="1134462"/>
            <a:ext cx="97790" cy="619760"/>
          </a:xfrm>
          <a:custGeom>
            <a:avLst/>
            <a:gdLst/>
            <a:ahLst/>
            <a:cxnLst/>
            <a:rect l="l" t="t" r="r" b="b"/>
            <a:pathLst>
              <a:path w="97789" h="619760">
                <a:moveTo>
                  <a:pt x="0" y="619439"/>
                </a:moveTo>
                <a:lnTo>
                  <a:pt x="97277" y="619439"/>
                </a:lnTo>
                <a:lnTo>
                  <a:pt x="97277" y="0"/>
                </a:lnTo>
                <a:lnTo>
                  <a:pt x="0" y="0"/>
                </a:lnTo>
                <a:lnTo>
                  <a:pt x="0" y="619439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11060" y="1340924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77"/>
                </a:moveTo>
                <a:lnTo>
                  <a:pt x="97277" y="412977"/>
                </a:lnTo>
                <a:lnTo>
                  <a:pt x="97277" y="0"/>
                </a:lnTo>
                <a:lnTo>
                  <a:pt x="0" y="0"/>
                </a:lnTo>
                <a:lnTo>
                  <a:pt x="0" y="412977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08335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77" y="206464"/>
                </a:lnTo>
                <a:lnTo>
                  <a:pt x="97277" y="0"/>
                </a:lnTo>
                <a:lnTo>
                  <a:pt x="0" y="0"/>
                </a:lnTo>
                <a:lnTo>
                  <a:pt x="0" y="206464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05616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77" y="206464"/>
                </a:lnTo>
                <a:lnTo>
                  <a:pt x="97277" y="0"/>
                </a:lnTo>
                <a:lnTo>
                  <a:pt x="0" y="0"/>
                </a:lnTo>
                <a:lnTo>
                  <a:pt x="0" y="206464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402891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77" y="206464"/>
                </a:lnTo>
                <a:lnTo>
                  <a:pt x="97277" y="0"/>
                </a:lnTo>
                <a:lnTo>
                  <a:pt x="0" y="0"/>
                </a:lnTo>
                <a:lnTo>
                  <a:pt x="0" y="206464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16503" y="154743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13379"/>
                </a:moveTo>
                <a:lnTo>
                  <a:pt x="1342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16503" y="1547437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0" y="30040"/>
                </a:moveTo>
                <a:lnTo>
                  <a:pt x="3004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16503" y="154743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0" y="46655"/>
                </a:moveTo>
                <a:lnTo>
                  <a:pt x="4670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916503" y="154743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63317"/>
                </a:moveTo>
                <a:lnTo>
                  <a:pt x="6332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916503" y="154743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79928"/>
                </a:moveTo>
                <a:lnTo>
                  <a:pt x="7998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16503" y="1547437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0" y="96593"/>
                </a:moveTo>
                <a:lnTo>
                  <a:pt x="9659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916503" y="156336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16503" y="157997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16503" y="159664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916503" y="161325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916503" y="162991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916503" y="164652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23073" y="166318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0" y="90712"/>
                </a:moveTo>
                <a:lnTo>
                  <a:pt x="9071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939683" y="1679803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4">
                <a:moveTo>
                  <a:pt x="0" y="74098"/>
                </a:moveTo>
                <a:lnTo>
                  <a:pt x="7410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956299" y="169641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486"/>
                </a:moveTo>
                <a:lnTo>
                  <a:pt x="5748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972964" y="171307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22"/>
                </a:moveTo>
                <a:lnTo>
                  <a:pt x="4082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989574" y="172969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210"/>
                </a:moveTo>
                <a:lnTo>
                  <a:pt x="2421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006238" y="1746353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0" y="7548"/>
                </a:moveTo>
                <a:lnTo>
                  <a:pt x="754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022848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039464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056122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072738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089402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106013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122629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139287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155903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172561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189178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205841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208335" y="1340973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30" h="11430">
                <a:moveTo>
                  <a:pt x="0" y="11219"/>
                </a:moveTo>
                <a:lnTo>
                  <a:pt x="1122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208335" y="134097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0" y="27836"/>
                </a:moveTo>
                <a:lnTo>
                  <a:pt x="278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208335" y="134097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500"/>
                </a:moveTo>
                <a:lnTo>
                  <a:pt x="4450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208335" y="134097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110"/>
                </a:moveTo>
                <a:lnTo>
                  <a:pt x="6116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208335" y="134097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77774"/>
                </a:moveTo>
                <a:lnTo>
                  <a:pt x="7777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208335" y="1340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5">
                <a:moveTo>
                  <a:pt x="0" y="94384"/>
                </a:moveTo>
                <a:lnTo>
                  <a:pt x="9439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208335" y="135469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208335" y="137135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208335" y="138797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208335" y="140463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3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208335" y="142124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08335" y="143791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208335" y="145452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208335" y="147113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208335" y="14877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208335" y="150440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208335" y="152107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208335" y="153768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208335" y="155429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208335" y="157096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208335" y="158757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80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208335" y="160423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208335" y="162084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208335" y="163746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208335" y="165412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222451" y="1670738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3163"/>
                </a:moveTo>
                <a:lnTo>
                  <a:pt x="8316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239068" y="16874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501"/>
                </a:moveTo>
                <a:lnTo>
                  <a:pt x="6654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255726" y="170401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890"/>
                </a:moveTo>
                <a:lnTo>
                  <a:pt x="498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272342" y="172067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0" y="33228"/>
                </a:moveTo>
                <a:lnTo>
                  <a:pt x="3327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289006" y="1737288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0" y="16614"/>
                </a:moveTo>
                <a:lnTo>
                  <a:pt x="1661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305616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305616" y="113446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016"/>
                </a:moveTo>
                <a:lnTo>
                  <a:pt x="401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305616" y="113446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0" y="20680"/>
                </a:moveTo>
                <a:lnTo>
                  <a:pt x="2063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05616" y="113446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0" y="37290"/>
                </a:moveTo>
                <a:lnTo>
                  <a:pt x="3729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305616" y="113446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906"/>
                </a:moveTo>
                <a:lnTo>
                  <a:pt x="5390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305616" y="1134462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0570"/>
                </a:moveTo>
                <a:lnTo>
                  <a:pt x="7051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305616" y="1134462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0" y="87180"/>
                </a:moveTo>
                <a:lnTo>
                  <a:pt x="8718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305616" y="114103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305616" y="115764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305616" y="117429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34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305616" y="119091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305616" y="120753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305616" y="122419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305616" y="12408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3305616" y="125746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34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305616" y="127408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305616" y="129069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305616" y="130735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305616" y="132396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305616" y="134062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305616" y="13572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305616" y="137385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305616" y="139052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305616" y="140713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8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305616" y="142379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305616" y="144040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305616" y="145706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3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305616" y="147368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305616" y="14902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305616" y="150695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305616" y="152357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305616" y="154023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305616" y="155684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305616" y="15734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3305616" y="159012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305616" y="16067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305616" y="162339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305616" y="164001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3305616" y="165662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3322227" y="1673287"/>
            <a:ext cx="81280" cy="80645"/>
          </a:xfrm>
          <a:custGeom>
            <a:avLst/>
            <a:gdLst/>
            <a:ahLst/>
            <a:cxnLst/>
            <a:rect l="l" t="t" r="r" b="b"/>
            <a:pathLst>
              <a:path w="81279" h="80644">
                <a:moveTo>
                  <a:pt x="0" y="80615"/>
                </a:moveTo>
                <a:lnTo>
                  <a:pt x="8066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338890" y="168989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4003"/>
                </a:moveTo>
                <a:lnTo>
                  <a:pt x="6400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3355500" y="17065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342"/>
                </a:moveTo>
                <a:lnTo>
                  <a:pt x="473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372165" y="1723174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727"/>
                </a:moveTo>
                <a:lnTo>
                  <a:pt x="3072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3388781" y="1739835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0" y="14066"/>
                </a:moveTo>
                <a:lnTo>
                  <a:pt x="1411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402891" y="1547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10"/>
                </a:moveTo>
                <a:lnTo>
                  <a:pt x="941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3402891" y="154743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0" y="26021"/>
                </a:moveTo>
                <a:lnTo>
                  <a:pt x="2602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3402891" y="154743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0" y="42686"/>
                </a:moveTo>
                <a:lnTo>
                  <a:pt x="4268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3402891" y="154743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59297"/>
                </a:moveTo>
                <a:lnTo>
                  <a:pt x="5929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3402891" y="15474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5959"/>
                </a:moveTo>
                <a:lnTo>
                  <a:pt x="7596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3402891" y="154743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573"/>
                </a:moveTo>
                <a:lnTo>
                  <a:pt x="9257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3402891" y="15593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402891" y="15760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402891" y="159262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402891" y="160928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402891" y="162589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402891" y="16425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3405391" y="165917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729"/>
                </a:moveTo>
                <a:lnTo>
                  <a:pt x="947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422055" y="1675784"/>
            <a:ext cx="78105" cy="78740"/>
          </a:xfrm>
          <a:custGeom>
            <a:avLst/>
            <a:gdLst/>
            <a:ahLst/>
            <a:cxnLst/>
            <a:rect l="l" t="t" r="r" b="b"/>
            <a:pathLst>
              <a:path w="78104" h="78739">
                <a:moveTo>
                  <a:pt x="0" y="78117"/>
                </a:moveTo>
                <a:lnTo>
                  <a:pt x="7811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3438666" y="169244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455"/>
                </a:moveTo>
                <a:lnTo>
                  <a:pt x="6150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455329" y="1709060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841"/>
                </a:moveTo>
                <a:lnTo>
                  <a:pt x="4483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3471940" y="17257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179"/>
                </a:moveTo>
                <a:lnTo>
                  <a:pt x="28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3488604" y="1742336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565"/>
                </a:moveTo>
                <a:lnTo>
                  <a:pt x="1156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3500166" y="72153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72"/>
                </a:moveTo>
                <a:lnTo>
                  <a:pt x="617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500166" y="72153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0" y="22789"/>
                </a:moveTo>
                <a:lnTo>
                  <a:pt x="2284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3500166" y="72153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453"/>
                </a:moveTo>
                <a:lnTo>
                  <a:pt x="3945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500166" y="72153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63"/>
                </a:moveTo>
                <a:lnTo>
                  <a:pt x="5606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500166" y="7215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720"/>
                </a:moveTo>
                <a:lnTo>
                  <a:pt x="727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3500166" y="721535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0" y="89337"/>
                </a:moveTo>
                <a:lnTo>
                  <a:pt x="8934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3500166" y="73025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3500166" y="74687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3500166" y="76348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3500166" y="78014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3500166" y="79676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3500166" y="81341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500166" y="83003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3500166" y="8466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3500166" y="86331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3500166" y="87992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3500166" y="89658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3500166" y="91320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3500166" y="9298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3500166" y="94647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3500166" y="96308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3500166" y="97974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3500166" y="99635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3500166" y="101302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3500166" y="102963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3500166" y="104625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500166" y="106291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3500166" y="107952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3500166" y="109618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3500166" y="11128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3500166" y="112941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3500166" y="114607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3500166" y="116268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3500166" y="117935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3500166" y="119596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3500166" y="121262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3500166" y="122923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3500166" y="124585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3500166" y="126251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3500166" y="127912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3500166" y="129579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3500166" y="131240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3500166" y="132901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3500166" y="134567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3500166" y="136229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3500166" y="137895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3500166" y="139556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8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3500166" y="141217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3500166" y="142884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3500166" y="14454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3500166" y="146211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3500166" y="147873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3500166" y="149534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3500166" y="15120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3500166" y="152861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3500166" y="154528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3500166" y="15618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3500166" y="157855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3500166" y="159516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3500166" y="161178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3500166" y="162844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3500166" y="164505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3505220" y="16617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181"/>
                </a:moveTo>
                <a:lnTo>
                  <a:pt x="9222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3521830" y="1678332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75569"/>
                </a:moveTo>
                <a:lnTo>
                  <a:pt x="7561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3538494" y="169494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58955"/>
                </a:moveTo>
                <a:lnTo>
                  <a:pt x="5895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3555104" y="1711608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0" y="42293"/>
                </a:moveTo>
                <a:lnTo>
                  <a:pt x="4234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3571768" y="172822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679"/>
                </a:moveTo>
                <a:lnTo>
                  <a:pt x="2567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3588379" y="1744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017"/>
                </a:moveTo>
                <a:lnTo>
                  <a:pt x="906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3597448" y="1134462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5">
                <a:moveTo>
                  <a:pt x="0" y="11610"/>
                </a:moveTo>
                <a:lnTo>
                  <a:pt x="1156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3597448" y="11344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227"/>
                </a:moveTo>
                <a:lnTo>
                  <a:pt x="28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3597448" y="113446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890"/>
                </a:moveTo>
                <a:lnTo>
                  <a:pt x="4483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3597448" y="113446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01"/>
                </a:moveTo>
                <a:lnTo>
                  <a:pt x="6145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3597448" y="1134462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40">
                <a:moveTo>
                  <a:pt x="0" y="78165"/>
                </a:moveTo>
                <a:lnTo>
                  <a:pt x="7811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3597448" y="113446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775"/>
                </a:moveTo>
                <a:lnTo>
                  <a:pt x="947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3597448" y="11485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3597448" y="116523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3597448" y="118185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3597448" y="119851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3597448" y="121512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3597448" y="123173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3597448" y="124840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3597448" y="126501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3597448" y="128167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3597448" y="129828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3597448" y="131495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3597448" y="133156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3597448" y="134817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3597448" y="136484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3597448" y="138145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3597448" y="139811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3597448" y="141473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4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3597448" y="143134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8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3597448" y="14480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6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3597448" y="146461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3597448" y="14812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8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3597448" y="149789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3597448" y="151450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3597448" y="153116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3597448" y="154778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3597448" y="156444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3597448" y="158105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3597448" y="159771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3597448" y="161433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3597448" y="163094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3597448" y="16476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3604995" y="166421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0" y="89682"/>
                </a:moveTo>
                <a:lnTo>
                  <a:pt x="8972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3621659" y="1680883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60" h="73025">
                <a:moveTo>
                  <a:pt x="0" y="73018"/>
                </a:moveTo>
                <a:lnTo>
                  <a:pt x="7306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3638269" y="169749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407"/>
                </a:moveTo>
                <a:lnTo>
                  <a:pt x="5646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3654933" y="17141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0" y="39792"/>
                </a:moveTo>
                <a:lnTo>
                  <a:pt x="397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3671543" y="173077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0" y="23131"/>
                </a:moveTo>
                <a:lnTo>
                  <a:pt x="2317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3688160" y="174738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519"/>
                </a:moveTo>
                <a:lnTo>
                  <a:pt x="656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3694723" y="1340973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203"/>
                </a:moveTo>
                <a:lnTo>
                  <a:pt x="720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3694723" y="134097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0" y="23867"/>
                </a:moveTo>
                <a:lnTo>
                  <a:pt x="2386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3694723" y="134097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0" y="40477"/>
                </a:moveTo>
                <a:lnTo>
                  <a:pt x="4048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3694723" y="13409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41"/>
                </a:moveTo>
                <a:lnTo>
                  <a:pt x="5714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3694723" y="1340973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0" y="73758"/>
                </a:moveTo>
                <a:lnTo>
                  <a:pt x="7375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3694723" y="1340973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368"/>
                </a:moveTo>
                <a:lnTo>
                  <a:pt x="9036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3694723" y="135073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3694723" y="136734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3694723" y="138400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3694723" y="140061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3694723" y="141727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3694723" y="143388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3694723" y="14505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299" name="object 299"/>
          <p:cNvSpPr/>
          <p:nvPr/>
        </p:nvSpPr>
        <p:spPr>
          <a:xfrm>
            <a:off x="3694723" y="146716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4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3694723" y="14837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6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3694723" y="15004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3694723" y="151705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3694723" y="153366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80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3694723" y="155033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3694723" y="156694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3694723" y="158360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9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3694723" y="160021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3694723" y="16168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9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3694723" y="163349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3694723" y="16501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3704824" y="166676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0" y="87135"/>
                </a:moveTo>
                <a:lnTo>
                  <a:pt x="871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3721434" y="168338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0521"/>
                </a:moveTo>
                <a:lnTo>
                  <a:pt x="7051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3738098" y="17000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59"/>
                </a:moveTo>
                <a:lnTo>
                  <a:pt x="5385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3754708" y="171665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37244"/>
                </a:moveTo>
                <a:lnTo>
                  <a:pt x="3724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3771372" y="1733268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0" y="20633"/>
                </a:moveTo>
                <a:lnTo>
                  <a:pt x="2057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3787982" y="174993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3968"/>
                </a:moveTo>
                <a:lnTo>
                  <a:pt x="396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3791951" y="154743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892"/>
                </a:moveTo>
                <a:lnTo>
                  <a:pt x="28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3791951" y="1547437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0" y="19504"/>
                </a:moveTo>
                <a:lnTo>
                  <a:pt x="1955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3791951" y="154743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0" y="36166"/>
                </a:moveTo>
                <a:lnTo>
                  <a:pt x="3617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3791951" y="1547437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0" y="52780"/>
                </a:moveTo>
                <a:lnTo>
                  <a:pt x="5282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3791951" y="154743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442"/>
                </a:moveTo>
                <a:lnTo>
                  <a:pt x="6944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3791951" y="154743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056"/>
                </a:moveTo>
                <a:lnTo>
                  <a:pt x="8605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3791951" y="155282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3791951" y="156948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3791951" y="158610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3791951" y="160276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3791951" y="161938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3791951" y="163604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3791951" y="165265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80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3804599" y="166926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4634"/>
                </a:moveTo>
                <a:lnTo>
                  <a:pt x="8463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3821263" y="168592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7973"/>
                </a:moveTo>
                <a:lnTo>
                  <a:pt x="6796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3837873" y="17025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58"/>
                </a:moveTo>
                <a:lnTo>
                  <a:pt x="5135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3854537" y="17192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697"/>
                </a:moveTo>
                <a:lnTo>
                  <a:pt x="3469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3871147" y="173581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085"/>
                </a:moveTo>
                <a:lnTo>
                  <a:pt x="1808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3887764" y="175243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1470"/>
                </a:moveTo>
                <a:lnTo>
                  <a:pt x="146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3889233" y="134097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304"/>
                </a:moveTo>
                <a:lnTo>
                  <a:pt x="1229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3889233" y="134097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0" y="28914"/>
                </a:moveTo>
                <a:lnTo>
                  <a:pt x="2896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3889233" y="134097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24"/>
                </a:moveTo>
                <a:lnTo>
                  <a:pt x="4557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3889233" y="134097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0" y="62188"/>
                </a:moveTo>
                <a:lnTo>
                  <a:pt x="6218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3889233" y="134097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8805"/>
                </a:moveTo>
                <a:lnTo>
                  <a:pt x="7885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3889233" y="134097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4">
                <a:moveTo>
                  <a:pt x="0" y="95462"/>
                </a:moveTo>
                <a:lnTo>
                  <a:pt x="9546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3889233" y="135577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3889233" y="13724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3889233" y="138905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3889233" y="140566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3889233" y="142232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6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3889233" y="143894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4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3889233" y="145559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8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3889233" y="14722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3889233" y="148882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3889233" y="150548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3889233" y="152210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3889233" y="153876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3889233" y="155537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3889233" y="157198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6" name="object 356"/>
          <p:cNvSpPr/>
          <p:nvPr/>
        </p:nvSpPr>
        <p:spPr>
          <a:xfrm>
            <a:off x="3889233" y="158865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3889233" y="160526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3889233" y="162192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59" name="object 359"/>
          <p:cNvSpPr/>
          <p:nvPr/>
        </p:nvSpPr>
        <p:spPr>
          <a:xfrm>
            <a:off x="3889233" y="16385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3889233" y="165520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3904421" y="1671815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086"/>
                </a:moveTo>
                <a:lnTo>
                  <a:pt x="8208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2" name="object 362"/>
          <p:cNvSpPr/>
          <p:nvPr/>
        </p:nvSpPr>
        <p:spPr>
          <a:xfrm>
            <a:off x="3921038" y="168842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65472"/>
                </a:moveTo>
                <a:lnTo>
                  <a:pt x="6546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3937695" y="170509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48810"/>
                </a:moveTo>
                <a:lnTo>
                  <a:pt x="4881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3954312" y="172170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199"/>
                </a:moveTo>
                <a:lnTo>
                  <a:pt x="3219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3970929" y="1738367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534"/>
                </a:moveTo>
                <a:lnTo>
                  <a:pt x="1557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2916503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81" y="206464"/>
                </a:lnTo>
                <a:lnTo>
                  <a:pt x="97281" y="0"/>
                </a:lnTo>
                <a:lnTo>
                  <a:pt x="0" y="0"/>
                </a:lnTo>
                <a:lnTo>
                  <a:pt x="0" y="206464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3013785" y="1753902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275" y="0"/>
                </a:ln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3111060" y="1753902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275" y="0"/>
                </a:ln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69" name="object 369"/>
          <p:cNvSpPr/>
          <p:nvPr/>
        </p:nvSpPr>
        <p:spPr>
          <a:xfrm>
            <a:off x="3208335" y="1340973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29"/>
                </a:moveTo>
                <a:lnTo>
                  <a:pt x="97281" y="412929"/>
                </a:lnTo>
                <a:lnTo>
                  <a:pt x="97281" y="0"/>
                </a:lnTo>
                <a:lnTo>
                  <a:pt x="0" y="0"/>
                </a:lnTo>
                <a:lnTo>
                  <a:pt x="0" y="41292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3305616" y="1134462"/>
            <a:ext cx="97790" cy="619760"/>
          </a:xfrm>
          <a:custGeom>
            <a:avLst/>
            <a:gdLst/>
            <a:ahLst/>
            <a:cxnLst/>
            <a:rect l="l" t="t" r="r" b="b"/>
            <a:pathLst>
              <a:path w="97789" h="619760">
                <a:moveTo>
                  <a:pt x="0" y="619439"/>
                </a:moveTo>
                <a:lnTo>
                  <a:pt x="97275" y="619439"/>
                </a:lnTo>
                <a:lnTo>
                  <a:pt x="97275" y="0"/>
                </a:lnTo>
                <a:lnTo>
                  <a:pt x="0" y="0"/>
                </a:lnTo>
                <a:lnTo>
                  <a:pt x="0" y="61943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1" name="object 371"/>
          <p:cNvSpPr/>
          <p:nvPr/>
        </p:nvSpPr>
        <p:spPr>
          <a:xfrm>
            <a:off x="3402891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75" y="206464"/>
                </a:lnTo>
                <a:lnTo>
                  <a:pt x="97275" y="0"/>
                </a:lnTo>
                <a:lnTo>
                  <a:pt x="0" y="0"/>
                </a:lnTo>
                <a:lnTo>
                  <a:pt x="0" y="206464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3500166" y="721535"/>
            <a:ext cx="97790" cy="1032510"/>
          </a:xfrm>
          <a:custGeom>
            <a:avLst/>
            <a:gdLst/>
            <a:ahLst/>
            <a:cxnLst/>
            <a:rect l="l" t="t" r="r" b="b"/>
            <a:pathLst>
              <a:path w="97789" h="1032510">
                <a:moveTo>
                  <a:pt x="0" y="1032366"/>
                </a:moveTo>
                <a:lnTo>
                  <a:pt x="97281" y="1032366"/>
                </a:lnTo>
                <a:lnTo>
                  <a:pt x="97281" y="0"/>
                </a:lnTo>
                <a:lnTo>
                  <a:pt x="0" y="0"/>
                </a:lnTo>
                <a:lnTo>
                  <a:pt x="0" y="1032366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3597448" y="1134462"/>
            <a:ext cx="97790" cy="619760"/>
          </a:xfrm>
          <a:custGeom>
            <a:avLst/>
            <a:gdLst/>
            <a:ahLst/>
            <a:cxnLst/>
            <a:rect l="l" t="t" r="r" b="b"/>
            <a:pathLst>
              <a:path w="97789" h="619760">
                <a:moveTo>
                  <a:pt x="0" y="619439"/>
                </a:moveTo>
                <a:lnTo>
                  <a:pt x="97275" y="619439"/>
                </a:lnTo>
                <a:lnTo>
                  <a:pt x="97275" y="0"/>
                </a:lnTo>
                <a:lnTo>
                  <a:pt x="0" y="0"/>
                </a:lnTo>
                <a:lnTo>
                  <a:pt x="0" y="61943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3694723" y="1340973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29"/>
                </a:moveTo>
                <a:lnTo>
                  <a:pt x="97227" y="412929"/>
                </a:lnTo>
                <a:lnTo>
                  <a:pt x="97227" y="0"/>
                </a:lnTo>
                <a:lnTo>
                  <a:pt x="0" y="0"/>
                </a:lnTo>
                <a:lnTo>
                  <a:pt x="0" y="41292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3791951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81" y="206464"/>
                </a:lnTo>
                <a:lnTo>
                  <a:pt x="97281" y="0"/>
                </a:lnTo>
                <a:lnTo>
                  <a:pt x="0" y="0"/>
                </a:lnTo>
                <a:lnTo>
                  <a:pt x="0" y="206464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6" name="object 376"/>
          <p:cNvSpPr/>
          <p:nvPr/>
        </p:nvSpPr>
        <p:spPr>
          <a:xfrm>
            <a:off x="3889233" y="1340973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29"/>
                </a:moveTo>
                <a:lnTo>
                  <a:pt x="97275" y="412929"/>
                </a:lnTo>
                <a:lnTo>
                  <a:pt x="97275" y="0"/>
                </a:lnTo>
                <a:lnTo>
                  <a:pt x="0" y="0"/>
                </a:lnTo>
                <a:lnTo>
                  <a:pt x="0" y="41292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7" name="object 377"/>
          <p:cNvSpPr/>
          <p:nvPr/>
        </p:nvSpPr>
        <p:spPr>
          <a:xfrm>
            <a:off x="3305616" y="680222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1114991"/>
                </a:moveTo>
                <a:lnTo>
                  <a:pt x="0" y="0"/>
                </a:lnTo>
              </a:path>
            </a:pathLst>
          </a:custGeom>
          <a:ln w="1102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3264937" y="680222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1114991"/>
                </a:moveTo>
                <a:lnTo>
                  <a:pt x="0" y="0"/>
                </a:lnTo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321894" y="2114750"/>
            <a:ext cx="4206024" cy="85324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65" dirty="0">
                <a:latin typeface="Libre Franklin"/>
                <a:cs typeface="PMingLiU"/>
              </a:rPr>
              <a:t>Example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70" dirty="0">
                <a:latin typeface="Libre Franklin"/>
                <a:cs typeface="PMingLiU"/>
              </a:rPr>
              <a:t>with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b="0" i="1" dirty="0">
                <a:latin typeface="Libre Franklin"/>
                <a:cs typeface="Bookman Old Style"/>
              </a:rPr>
              <a:t>µ</a:t>
            </a:r>
            <a:r>
              <a:rPr sz="1200" baseline="-10416" dirty="0">
                <a:latin typeface="Libre Franklin"/>
                <a:cs typeface="Tahoma"/>
              </a:rPr>
              <a:t>1</a:t>
            </a:r>
            <a:r>
              <a:rPr sz="1200" spc="157" baseline="-10416" dirty="0">
                <a:latin typeface="Libre Franklin"/>
                <a:cs typeface="Tahoma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spc="5" dirty="0">
                <a:latin typeface="Libre Franklin"/>
                <a:cs typeface="Lucida Sans Unicode"/>
              </a:rPr>
              <a:t>−</a:t>
            </a:r>
            <a:r>
              <a:rPr sz="1100" spc="5" dirty="0">
                <a:latin typeface="Libre Franklin"/>
                <a:cs typeface="PMingLiU"/>
              </a:rPr>
              <a:t>1</a:t>
            </a:r>
            <a:r>
              <a:rPr sz="1100" b="0" i="1" spc="5" dirty="0">
                <a:latin typeface="Libre Franklin"/>
                <a:cs typeface="Bookman Old Style"/>
              </a:rPr>
              <a:t>.</a:t>
            </a:r>
            <a:r>
              <a:rPr sz="1100" spc="5" dirty="0">
                <a:latin typeface="Libre Franklin"/>
                <a:cs typeface="PMingLiU"/>
              </a:rPr>
              <a:t>5,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b="0" i="1" dirty="0">
                <a:latin typeface="Libre Franklin"/>
                <a:cs typeface="Bookman Old Style"/>
              </a:rPr>
              <a:t>µ</a:t>
            </a:r>
            <a:r>
              <a:rPr sz="1200" baseline="-25000" dirty="0">
                <a:latin typeface="Libre Franklin"/>
                <a:cs typeface="Tahoma"/>
              </a:rPr>
              <a:t>2</a:t>
            </a:r>
            <a:r>
              <a:rPr sz="1200" spc="157" baseline="-10416" dirty="0">
                <a:latin typeface="Libre Franklin"/>
                <a:cs typeface="Tahoma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1</a:t>
            </a:r>
            <a:r>
              <a:rPr sz="1100" b="0" i="1" spc="15" dirty="0">
                <a:latin typeface="Libre Franklin"/>
                <a:cs typeface="Bookman Old Style"/>
              </a:rPr>
              <a:t>.</a:t>
            </a:r>
            <a:r>
              <a:rPr sz="1100" spc="15" dirty="0">
                <a:latin typeface="Libre Franklin"/>
                <a:cs typeface="PMingLiU"/>
              </a:rPr>
              <a:t>5,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b="0" i="1" spc="-25" dirty="0">
                <a:latin typeface="Libre Franklin"/>
                <a:cs typeface="Bookman Old Style"/>
              </a:rPr>
              <a:t>π</a:t>
            </a:r>
            <a:r>
              <a:rPr sz="1200" spc="-37" baseline="-25000" dirty="0">
                <a:latin typeface="Libre Franklin"/>
                <a:cs typeface="Tahoma"/>
              </a:rPr>
              <a:t>1</a:t>
            </a:r>
            <a:r>
              <a:rPr sz="1200" spc="157" baseline="-10416" dirty="0">
                <a:latin typeface="Libre Franklin"/>
                <a:cs typeface="Tahoma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b="0" i="1" spc="-25" dirty="0">
                <a:latin typeface="Libre Franklin"/>
                <a:cs typeface="Bookman Old Style"/>
              </a:rPr>
              <a:t>π</a:t>
            </a:r>
            <a:r>
              <a:rPr sz="1200" spc="-37" baseline="-25000" dirty="0">
                <a:latin typeface="Libre Franklin"/>
                <a:cs typeface="Tahoma"/>
              </a:rPr>
              <a:t>2</a:t>
            </a:r>
            <a:r>
              <a:rPr sz="1200" spc="150" baseline="-10416" dirty="0">
                <a:latin typeface="Libre Franklin"/>
                <a:cs typeface="Tahoma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20" dirty="0">
                <a:latin typeface="Libre Franklin"/>
                <a:cs typeface="PMingLiU"/>
              </a:rPr>
              <a:t> </a:t>
            </a:r>
            <a:r>
              <a:rPr sz="1100" spc="15" dirty="0">
                <a:latin typeface="Libre Franklin"/>
                <a:cs typeface="PMingLiU"/>
              </a:rPr>
              <a:t>0</a:t>
            </a:r>
            <a:r>
              <a:rPr sz="1100" b="0" i="1" spc="15" dirty="0">
                <a:latin typeface="Libre Franklin"/>
                <a:cs typeface="Bookman Old Style"/>
              </a:rPr>
              <a:t>.</a:t>
            </a:r>
            <a:r>
              <a:rPr sz="1100" spc="15" dirty="0">
                <a:latin typeface="Libre Franklin"/>
                <a:cs typeface="PMingLiU"/>
              </a:rPr>
              <a:t>5,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85" dirty="0">
                <a:latin typeface="Libre Franklin"/>
                <a:cs typeface="PMingLiU"/>
              </a:rPr>
              <a:t>and</a:t>
            </a:r>
            <a:r>
              <a:rPr sz="1100" spc="80" dirty="0">
                <a:latin typeface="Libre Franklin"/>
                <a:cs typeface="PMingLiU"/>
              </a:rPr>
              <a:t> </a:t>
            </a:r>
            <a:r>
              <a:rPr sz="1100" b="0" i="1" spc="25" dirty="0">
                <a:latin typeface="Libre Franklin"/>
                <a:cs typeface="Bookman Old Style"/>
              </a:rPr>
              <a:t>σ</a:t>
            </a:r>
            <a:r>
              <a:rPr sz="1200" spc="37" baseline="27777" dirty="0">
                <a:latin typeface="Libre Franklin"/>
                <a:cs typeface="Tahoma"/>
              </a:rPr>
              <a:t>2</a:t>
            </a:r>
            <a:r>
              <a:rPr sz="1200" spc="157" baseline="27777" dirty="0">
                <a:latin typeface="Libre Franklin"/>
                <a:cs typeface="Tahoma"/>
              </a:rPr>
              <a:t>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15" dirty="0">
                <a:latin typeface="Libre Franklin"/>
                <a:cs typeface="PMingLiU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1.</a:t>
            </a:r>
            <a:endParaRPr sz="1100" dirty="0">
              <a:latin typeface="Libre Franklin"/>
              <a:cs typeface="PMingLiU"/>
            </a:endParaRPr>
          </a:p>
          <a:p>
            <a:pPr marL="38100" marR="51435">
              <a:lnSpc>
                <a:spcPct val="102600"/>
              </a:lnSpc>
              <a:spcBef>
                <a:spcPts val="495"/>
              </a:spcBef>
            </a:pPr>
            <a:r>
              <a:rPr sz="1100" spc="50" dirty="0">
                <a:latin typeface="Libre Franklin"/>
                <a:cs typeface="PMingLiU"/>
              </a:rPr>
              <a:t>Typically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-95" dirty="0">
                <a:latin typeface="Libre Franklin"/>
                <a:cs typeface="PMingLiU"/>
              </a:rPr>
              <a:t>d</a:t>
            </a:r>
            <a:r>
              <a:rPr lang="en-US" sz="1100" spc="-95" dirty="0">
                <a:latin typeface="Libre Franklin"/>
                <a:cs typeface="PMingLiU"/>
              </a:rPr>
              <a:t> </a:t>
            </a:r>
            <a:r>
              <a:rPr sz="1100" spc="-95" dirty="0">
                <a:latin typeface="Libre Franklin"/>
                <a:cs typeface="PMingLiU"/>
              </a:rPr>
              <a:t>o</a:t>
            </a:r>
            <a:r>
              <a:rPr lang="en-US" sz="1100" spc="-95" dirty="0">
                <a:latin typeface="Libre Franklin"/>
                <a:cs typeface="PMingLiU"/>
              </a:rPr>
              <a:t> </a:t>
            </a:r>
            <a:r>
              <a:rPr sz="1100" spc="-95" dirty="0">
                <a:latin typeface="Libre Franklin"/>
                <a:cs typeface="PMingLiU"/>
              </a:rPr>
              <a:t>n</a:t>
            </a:r>
            <a:r>
              <a:rPr lang="en-US" sz="1100" spc="-95" dirty="0">
                <a:latin typeface="Libre Franklin"/>
                <a:cs typeface="PMingLiU"/>
              </a:rPr>
              <a:t> </a:t>
            </a:r>
            <a:r>
              <a:rPr sz="1100" spc="-95" dirty="0">
                <a:latin typeface="Libre Franklin"/>
                <a:cs typeface="PMingLiU"/>
              </a:rPr>
              <a:t>’</a:t>
            </a:r>
            <a:r>
              <a:rPr lang="en-US" sz="1100" spc="-95" dirty="0">
                <a:latin typeface="Libre Franklin"/>
                <a:cs typeface="PMingLiU"/>
              </a:rPr>
              <a:t> </a:t>
            </a:r>
            <a:r>
              <a:rPr sz="1100" spc="-95" dirty="0">
                <a:latin typeface="Libre Franklin"/>
                <a:cs typeface="PMingLiU"/>
              </a:rPr>
              <a:t>t</a:t>
            </a:r>
            <a:r>
              <a:rPr lang="en-US" sz="1100" spc="-95" dirty="0">
                <a:latin typeface="Libre Franklin"/>
                <a:cs typeface="PMingLiU"/>
              </a:rPr>
              <a:t>   </a:t>
            </a:r>
            <a:r>
              <a:rPr sz="1100" spc="-95" dirty="0">
                <a:latin typeface="Libre Franklin"/>
                <a:cs typeface="PMingLiU"/>
              </a:rPr>
              <a:t> </a:t>
            </a:r>
            <a:r>
              <a:rPr sz="1100" spc="45" dirty="0">
                <a:latin typeface="Libre Franklin"/>
                <a:cs typeface="PMingLiU"/>
              </a:rPr>
              <a:t>know </a:t>
            </a:r>
            <a:r>
              <a:rPr sz="1100" spc="60" dirty="0">
                <a:latin typeface="Libre Franklin"/>
                <a:cs typeface="PMingLiU"/>
              </a:rPr>
              <a:t>these </a:t>
            </a:r>
            <a:r>
              <a:rPr sz="1100" spc="65" dirty="0">
                <a:latin typeface="Libre Franklin"/>
                <a:cs typeface="PMingLiU"/>
              </a:rPr>
              <a:t>parameters;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70" dirty="0">
                <a:latin typeface="Libre Franklin"/>
                <a:cs typeface="PMingLiU"/>
              </a:rPr>
              <a:t>just </a:t>
            </a:r>
            <a:r>
              <a:rPr sz="1100" spc="45" dirty="0">
                <a:latin typeface="Libre Franklin"/>
                <a:cs typeface="PMingLiU"/>
              </a:rPr>
              <a:t>have </a:t>
            </a:r>
            <a:r>
              <a:rPr sz="1100" spc="80" dirty="0">
                <a:latin typeface="Libre Franklin"/>
                <a:cs typeface="PMingLiU"/>
              </a:rPr>
              <a:t>the  </a:t>
            </a:r>
            <a:r>
              <a:rPr sz="1100" spc="65" dirty="0">
                <a:latin typeface="Libre Franklin"/>
                <a:cs typeface="PMingLiU"/>
              </a:rPr>
              <a:t>training </a:t>
            </a:r>
            <a:r>
              <a:rPr sz="1100" spc="85" dirty="0">
                <a:latin typeface="Libre Franklin"/>
                <a:cs typeface="PMingLiU"/>
              </a:rPr>
              <a:t>data. </a:t>
            </a:r>
            <a:r>
              <a:rPr sz="1100" spc="65" dirty="0">
                <a:latin typeface="Libre Franklin"/>
                <a:cs typeface="PMingLiU"/>
              </a:rPr>
              <a:t>In </a:t>
            </a:r>
            <a:r>
              <a:rPr sz="1100" spc="110" dirty="0">
                <a:latin typeface="Libre Franklin"/>
                <a:cs typeface="PMingLiU"/>
              </a:rPr>
              <a:t>that </a:t>
            </a:r>
            <a:r>
              <a:rPr sz="1100" spc="40" dirty="0">
                <a:latin typeface="Libre Franklin"/>
                <a:cs typeface="PMingLiU"/>
              </a:rPr>
              <a:t>case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50" dirty="0">
                <a:latin typeface="Libre Franklin"/>
                <a:cs typeface="PMingLiU"/>
              </a:rPr>
              <a:t>simply </a:t>
            </a:r>
            <a:r>
              <a:rPr sz="1100" spc="65" dirty="0">
                <a:latin typeface="Libre Franklin"/>
                <a:cs typeface="PMingLiU"/>
              </a:rPr>
              <a:t>estimate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70" dirty="0">
                <a:latin typeface="Libre Franklin"/>
                <a:cs typeface="PMingLiU"/>
              </a:rPr>
              <a:t>parameters 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55" dirty="0">
                <a:latin typeface="Libre Franklin"/>
                <a:cs typeface="PMingLiU"/>
              </a:rPr>
              <a:t>plug </a:t>
            </a:r>
            <a:r>
              <a:rPr sz="1100" spc="85" dirty="0">
                <a:latin typeface="Libre Franklin"/>
                <a:cs typeface="PMingLiU"/>
              </a:rPr>
              <a:t>them </a:t>
            </a:r>
            <a:r>
              <a:rPr sz="1100" spc="55" dirty="0">
                <a:latin typeface="Libre Franklin"/>
                <a:cs typeface="PMingLiU"/>
              </a:rPr>
              <a:t>into </a:t>
            </a:r>
            <a:r>
              <a:rPr sz="1100" spc="80" dirty="0">
                <a:latin typeface="Libre Franklin"/>
                <a:cs typeface="PMingLiU"/>
              </a:rPr>
              <a:t>the</a:t>
            </a:r>
            <a:r>
              <a:rPr sz="1100" spc="90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rule.</a:t>
            </a:r>
            <a:endParaRPr sz="1100" dirty="0">
              <a:latin typeface="Libre Franklin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00050" y="130175"/>
            <a:ext cx="34290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latin typeface="Libre Franklin"/>
              </a:rPr>
              <a:t>Estimating the</a:t>
            </a:r>
            <a:r>
              <a:rPr sz="2000" spc="-105" dirty="0">
                <a:latin typeface="Libre Franklin"/>
              </a:rPr>
              <a:t> </a:t>
            </a:r>
            <a:r>
              <a:rPr sz="2000" spc="-25" dirty="0">
                <a:latin typeface="Libre Franklin"/>
              </a:rPr>
              <a:t>parameters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47294" y="2808172"/>
            <a:ext cx="7169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Libre Franklin"/>
                <a:cs typeface="PMingLiU"/>
              </a:rPr>
              <a:t>where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18994" y="2789207"/>
            <a:ext cx="26511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usual </a:t>
            </a:r>
            <a:r>
              <a:rPr sz="1100" spc="50" dirty="0">
                <a:latin typeface="Libre Franklin"/>
                <a:cs typeface="PMingLiU"/>
              </a:rPr>
              <a:t>formula </a:t>
            </a:r>
            <a:r>
              <a:rPr sz="1100" spc="30" dirty="0">
                <a:latin typeface="Libre Franklin"/>
                <a:cs typeface="PMingLiU"/>
              </a:rPr>
              <a:t>for</a:t>
            </a:r>
            <a:r>
              <a:rPr sz="1100" spc="-35" dirty="0">
                <a:latin typeface="Libre Franklin"/>
                <a:cs typeface="PMingLiU"/>
              </a:rPr>
              <a:t> </a:t>
            </a:r>
            <a:r>
              <a:rPr sz="1100" spc="80" dirty="0">
                <a:latin typeface="Libre Franklin"/>
                <a:cs typeface="PMingLiU"/>
              </a:rPr>
              <a:t>the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7294" y="2980244"/>
            <a:ext cx="31007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Libre Franklin"/>
                <a:cs typeface="PMingLiU"/>
              </a:rPr>
              <a:t>estimated </a:t>
            </a:r>
            <a:r>
              <a:rPr sz="1100" spc="50" dirty="0">
                <a:latin typeface="Libre Franklin"/>
                <a:cs typeface="PMingLiU"/>
              </a:rPr>
              <a:t>variance in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b="0" i="1" spc="55" dirty="0">
                <a:latin typeface="Libre Franklin"/>
                <a:cs typeface="Bookman Old Style"/>
              </a:rPr>
              <a:t>k</a:t>
            </a:r>
            <a:r>
              <a:rPr sz="1100" spc="55" dirty="0">
                <a:latin typeface="Libre Franklin"/>
                <a:cs typeface="PMingLiU"/>
              </a:rPr>
              <a:t>th</a:t>
            </a:r>
            <a:r>
              <a:rPr sz="1100" spc="90" dirty="0">
                <a:latin typeface="Libre Franklin"/>
                <a:cs typeface="PMingLiU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class.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30407107"/>
              </p:ext>
            </p:extLst>
          </p:nvPr>
        </p:nvGraphicFramePr>
        <p:xfrm>
          <a:off x="1085850" y="663575"/>
          <a:ext cx="2628900" cy="1333500"/>
        </p:xfrm>
        <a:graphic>
          <a:graphicData uri="http://schemas.openxmlformats.org/presentationml/2006/ole">
            <p:oleObj spid="_x0000_s12356" name="Equation" r:id="rId3" imgW="2628900" imgH="1333500" progId="Equation.KSEE3">
              <p:embed/>
            </p:oleObj>
          </a:graphicData>
        </a:graphic>
      </p:graphicFrame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64867349"/>
              </p:ext>
            </p:extLst>
          </p:nvPr>
        </p:nvGraphicFramePr>
        <p:xfrm>
          <a:off x="949858" y="2585922"/>
          <a:ext cx="1536700" cy="444500"/>
        </p:xfrm>
        <a:graphic>
          <a:graphicData uri="http://schemas.openxmlformats.org/presentationml/2006/ole">
            <p:oleObj spid="_x0000_s12357" name="Equation" r:id="rId4" imgW="1536033" imgH="444307" progId="Equation.KSEE3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5250" y="130175"/>
            <a:ext cx="4610100" cy="307777"/>
          </a:xfrm>
        </p:spPr>
        <p:txBody>
          <a:bodyPr/>
          <a:lstStyle/>
          <a:p>
            <a:pPr algn="l"/>
            <a:r>
              <a:rPr lang="en-US" sz="2000" dirty="0">
                <a:latin typeface="Libre Franklin"/>
              </a:rPr>
              <a:t>Linear Discriminant Analysis when </a:t>
            </a:r>
            <a:r>
              <a:rPr lang="en-US" sz="2000" dirty="0">
                <a:latin typeface="Libre Franklin"/>
                <a:ea typeface="Cambria Math" panose="02040503050406030204" pitchFamily="18" charset="0"/>
              </a:rPr>
              <a:t>p</a:t>
            </a:r>
            <a:r>
              <a:rPr lang="en-US" sz="2000" dirty="0">
                <a:latin typeface="Libre Franklin"/>
              </a:rPr>
              <a:t> &gt; 1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7650" y="2094698"/>
                <a:ext cx="4286250" cy="1218090"/>
              </a:xfrm>
            </p:spPr>
            <p:txBody>
              <a:bodyPr/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Dendity: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Discriminant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Despite its complex form,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- a linear function</a:t>
                </a:r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23850" y="2093913"/>
                <a:ext cx="4286250" cy="1219200"/>
              </a:xfrm>
              <a:blipFill>
                <a:blip r:embed="rId2" cstate="print"/>
                <a:stretch>
                  <a:fillRect l="-2134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250" y="511175"/>
            <a:ext cx="3295300" cy="144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0215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130175"/>
            <a:ext cx="4362450" cy="307777"/>
          </a:xfrm>
        </p:spPr>
        <p:txBody>
          <a:bodyPr/>
          <a:lstStyle/>
          <a:p>
            <a:pPr algn="l"/>
            <a:r>
              <a:rPr lang="en-US" sz="2000" dirty="0">
                <a:latin typeface="Libre Franklin"/>
              </a:rPr>
              <a:t>Illustration: p = 2 and K = 3 classes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7650" y="2492375"/>
                <a:ext cx="4191000" cy="677108"/>
              </a:xfrm>
            </p:spPr>
            <p:txBody>
              <a:bodyPr/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The dashed lines are known as the </a:t>
                </a:r>
                <a:r>
                  <a:rPr lang="en-US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Bayes decision boundaries</a:t>
                </a:r>
                <a:r>
                  <a:rPr lang="en-US" i="1" dirty="0">
                    <a:solidFill>
                      <a:srgbClr val="00B050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r>
                  <a:rPr lang="en-US" dirty="0">
                    <a:latin typeface="Georgia" panose="02040502050405020303" pitchFamily="18" charset="0"/>
                  </a:rPr>
                  <a:t>Were they known, they would yield the fewest </a:t>
                </a:r>
                <a:r>
                  <a:rPr lang="en-US" dirty="0" err="1">
                    <a:latin typeface="Georgia" panose="02040502050405020303" pitchFamily="18" charset="0"/>
                  </a:rPr>
                  <a:t>misclassication</a:t>
                </a:r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errors, among all possible </a:t>
                </a:r>
                <a:r>
                  <a:rPr lang="en-US" dirty="0" err="1">
                    <a:latin typeface="Georgia" panose="02040502050405020303" pitchFamily="18" charset="0"/>
                  </a:rPr>
                  <a:t>classiers</a:t>
                </a:r>
                <a:r>
                  <a:rPr lang="en-US" dirty="0"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9100" y="2492375"/>
                <a:ext cx="4191000" cy="677863"/>
              </a:xfrm>
              <a:blipFill>
                <a:blip r:embed="rId2" cstate="print"/>
                <a:stretch>
                  <a:fillRect l="-2183" t="-41441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022" y="426909"/>
            <a:ext cx="4191000" cy="20043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A7CF427-EB7C-42E0-B912-B733400576A6}"/>
              </a:ext>
            </a:extLst>
          </p:cNvPr>
          <p:cNvGrpSpPr/>
          <p:nvPr/>
        </p:nvGrpSpPr>
        <p:grpSpPr>
          <a:xfrm>
            <a:off x="608998" y="670892"/>
            <a:ext cx="1584360" cy="1445040"/>
            <a:chOff x="608998" y="670892"/>
            <a:chExt cx="1584360" cy="144504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7AD0A8-7501-4AF7-ADDE-EACD096F160B}"/>
                    </a:ext>
                  </a:extLst>
                </p14:cNvPr>
                <p14:cNvContentPartPr/>
                <p14:nvPr/>
              </p14:nvContentPartPr>
              <p14:xfrm>
                <a:off x="1035958" y="1568372"/>
                <a:ext cx="162720" cy="16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="" xmlns:a16="http://schemas.microsoft.com/office/drawing/2014/main" id="{CF7AD0A8-7501-4AF7-ADDE-EACD096F160B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27318" y="1559372"/>
                  <a:ext cx="180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098638-1A82-412D-BA00-8AD0E470A13A}"/>
                    </a:ext>
                  </a:extLst>
                </p14:cNvPr>
                <p14:cNvContentPartPr/>
                <p14:nvPr/>
              </p14:nvContentPartPr>
              <p14:xfrm>
                <a:off x="1612318" y="1205492"/>
                <a:ext cx="157320" cy="180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="" xmlns:a16="http://schemas.microsoft.com/office/drawing/2014/main" id="{D9098638-1A82-412D-BA00-8AD0E470A13A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603678" y="1196852"/>
                  <a:ext cx="174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A5AC30-6FA3-4190-9B89-C8334D46C39C}"/>
                    </a:ext>
                  </a:extLst>
                </p14:cNvPr>
                <p14:cNvContentPartPr/>
                <p14:nvPr/>
              </p14:nvContentPartPr>
              <p14:xfrm>
                <a:off x="1344118" y="975092"/>
                <a:ext cx="191520" cy="17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="" xmlns:a16="http://schemas.microsoft.com/office/drawing/2014/main" id="{97A5AC30-6FA3-4190-9B89-C8334D46C39C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35478" y="966092"/>
                  <a:ext cx="209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293DD5-C241-4286-B179-C9A857D3D579}"/>
                    </a:ext>
                  </a:extLst>
                </p14:cNvPr>
                <p14:cNvContentPartPr/>
                <p14:nvPr/>
              </p14:nvContentPartPr>
              <p14:xfrm>
                <a:off x="1002118" y="670892"/>
                <a:ext cx="974520" cy="87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="" xmlns:a16="http://schemas.microsoft.com/office/drawing/2014/main" id="{1B293DD5-C241-4286-B179-C9A857D3D579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93118" y="661892"/>
                  <a:ext cx="99216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E5AC3E-5C9B-46B0-B0F7-73CC6A75B9E2}"/>
                    </a:ext>
                  </a:extLst>
                </p14:cNvPr>
                <p14:cNvContentPartPr/>
                <p14:nvPr/>
              </p14:nvContentPartPr>
              <p14:xfrm>
                <a:off x="608998" y="1219172"/>
                <a:ext cx="1087200" cy="89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="" xmlns:a16="http://schemas.microsoft.com/office/drawing/2014/main" id="{08E5AC3E-5C9B-46B0-B0F7-73CC6A75B9E2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99998" y="1210172"/>
                  <a:ext cx="110484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F5F9A1-03FF-40BF-A402-CE238D8FF375}"/>
                    </a:ext>
                  </a:extLst>
                </p14:cNvPr>
                <p14:cNvContentPartPr/>
                <p14:nvPr/>
              </p14:nvContentPartPr>
              <p14:xfrm>
                <a:off x="1510798" y="1046732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="" xmlns:a16="http://schemas.microsoft.com/office/drawing/2014/main" id="{B5F5F9A1-03FF-40BF-A402-CE238D8FF375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502158" y="1038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A2847A-D836-4333-B040-E5054CE0A09E}"/>
                    </a:ext>
                  </a:extLst>
                </p14:cNvPr>
                <p14:cNvContentPartPr/>
                <p14:nvPr/>
              </p14:nvContentPartPr>
              <p14:xfrm>
                <a:off x="1198318" y="875012"/>
                <a:ext cx="995040" cy="92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="" xmlns:a16="http://schemas.microsoft.com/office/drawing/2014/main" id="{AEA2847A-D836-4333-B040-E5054CE0A09E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189318" y="866372"/>
                  <a:ext cx="1012680" cy="9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=""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4B235C-7B87-4E77-89C3-38EA3002DF9F}"/>
                  </a:ext>
                </a:extLst>
              </p14:cNvPr>
              <p14:cNvContentPartPr/>
              <p14:nvPr/>
            </p14:nvContentPartPr>
            <p14:xfrm>
              <a:off x="3549838" y="1752692"/>
              <a:ext cx="39600" cy="41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="" xmlns:a16="http://schemas.microsoft.com/office/drawing/2014/main" id="{5E4B235C-7B87-4E77-89C3-38EA3002DF9F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541198" y="1743692"/>
                <a:ext cx="5724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9522516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47650" y="130175"/>
            <a:ext cx="35052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15" dirty="0">
                <a:latin typeface="Libre Franklin"/>
              </a:rPr>
              <a:t>Fisher’s </a:t>
            </a:r>
            <a:r>
              <a:rPr sz="2000" spc="-35" dirty="0">
                <a:latin typeface="Libre Franklin"/>
              </a:rPr>
              <a:t>Iris</a:t>
            </a:r>
            <a:r>
              <a:rPr sz="2000" spc="-100" dirty="0">
                <a:latin typeface="Libre Franklin"/>
              </a:rPr>
              <a:t> </a:t>
            </a:r>
            <a:r>
              <a:rPr sz="2000" spc="15" dirty="0">
                <a:latin typeface="Libre Franklin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642" y="739775"/>
            <a:ext cx="1321080" cy="20377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Libre Franklin"/>
                <a:cs typeface="PMingLiU"/>
              </a:rPr>
              <a:t>4</a:t>
            </a:r>
            <a:r>
              <a:rPr sz="1100" spc="65" dirty="0">
                <a:latin typeface="Libre Franklin"/>
                <a:cs typeface="PMingLiU"/>
              </a:rPr>
              <a:t> </a:t>
            </a:r>
            <a:r>
              <a:rPr sz="1100" spc="45" dirty="0">
                <a:latin typeface="Libre Franklin"/>
                <a:cs typeface="PMingLiU"/>
              </a:rPr>
              <a:t>variables</a:t>
            </a:r>
            <a:endParaRPr sz="1100" dirty="0">
              <a:latin typeface="Libre Franklin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latin typeface="Libre Franklin"/>
                <a:cs typeface="PMingLiU"/>
              </a:rPr>
              <a:t>3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species</a:t>
            </a:r>
            <a:endParaRPr sz="1100" dirty="0">
              <a:latin typeface="Libre Franklin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latin typeface="Libre Franklin"/>
                <a:cs typeface="PMingLiU"/>
              </a:rPr>
              <a:t>50</a:t>
            </a:r>
            <a:r>
              <a:rPr sz="1100" spc="60" dirty="0">
                <a:latin typeface="Libre Franklin"/>
                <a:cs typeface="PMingLiU"/>
              </a:rPr>
              <a:t> samples/class</a:t>
            </a:r>
            <a:endParaRPr sz="1100" dirty="0">
              <a:latin typeface="Libre Franklin"/>
              <a:cs typeface="PMingLiU"/>
            </a:endParaRPr>
          </a:p>
          <a:p>
            <a:pPr marL="183515" indent="-171450">
              <a:lnSpc>
                <a:spcPct val="100000"/>
              </a:lnSpc>
              <a:spcBef>
                <a:spcPts val="530"/>
              </a:spcBef>
              <a:buClr>
                <a:srgbClr val="28D0D0"/>
              </a:buClr>
              <a:buFont typeface="Wingdings" panose="05000000000000000000" pitchFamily="2" charset="2"/>
              <a:buChar char="v"/>
              <a:tabLst>
                <a:tab pos="128270" algn="l"/>
              </a:tabLst>
            </a:pPr>
            <a:r>
              <a:rPr sz="1100" spc="55" dirty="0">
                <a:latin typeface="Libre Franklin"/>
                <a:cs typeface="PMingLiU"/>
              </a:rPr>
              <a:t>Setosa</a:t>
            </a:r>
            <a:endParaRPr sz="1100" dirty="0">
              <a:latin typeface="Libre Franklin"/>
              <a:cs typeface="PMingLiU"/>
            </a:endParaRPr>
          </a:p>
          <a:p>
            <a:pPr marL="183515" indent="-171450">
              <a:lnSpc>
                <a:spcPct val="100000"/>
              </a:lnSpc>
              <a:spcBef>
                <a:spcPts val="35"/>
              </a:spcBef>
              <a:buClr>
                <a:srgbClr val="FF9133"/>
              </a:buClr>
              <a:buFont typeface="Wingdings" panose="05000000000000000000" pitchFamily="2" charset="2"/>
              <a:buChar char="v"/>
              <a:tabLst>
                <a:tab pos="128270" algn="l"/>
              </a:tabLst>
            </a:pPr>
            <a:r>
              <a:rPr sz="1100" spc="30" dirty="0">
                <a:latin typeface="Libre Franklin"/>
                <a:cs typeface="PMingLiU"/>
              </a:rPr>
              <a:t>Versicolor</a:t>
            </a:r>
            <a:endParaRPr sz="1100" dirty="0">
              <a:latin typeface="Libre Franklin"/>
              <a:cs typeface="PMingLiU"/>
            </a:endParaRPr>
          </a:p>
          <a:p>
            <a:pPr marL="183515" indent="-171450">
              <a:lnSpc>
                <a:spcPct val="100000"/>
              </a:lnSpc>
              <a:spcBef>
                <a:spcPts val="35"/>
              </a:spcBef>
              <a:buClr>
                <a:srgbClr val="009900"/>
              </a:buClr>
              <a:buFont typeface="Wingdings" panose="05000000000000000000" pitchFamily="2" charset="2"/>
              <a:buChar char="v"/>
              <a:tabLst>
                <a:tab pos="128270" algn="l"/>
              </a:tabLst>
            </a:pPr>
            <a:r>
              <a:rPr sz="1100" spc="45" dirty="0">
                <a:latin typeface="Libre Franklin"/>
                <a:cs typeface="PMingLiU"/>
              </a:rPr>
              <a:t>Virginica</a:t>
            </a:r>
            <a:endParaRPr sz="1100" dirty="0">
              <a:latin typeface="Libre Franklin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Libre Frankli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5" dirty="0">
                <a:latin typeface="Libre Franklin"/>
                <a:cs typeface="PMingLiU"/>
              </a:rPr>
              <a:t>LDA</a:t>
            </a:r>
            <a:r>
              <a:rPr sz="1100" spc="395" dirty="0">
                <a:latin typeface="Libre Franklin"/>
                <a:cs typeface="PMingLiU"/>
              </a:rPr>
              <a:t> </a:t>
            </a:r>
            <a:r>
              <a:rPr sz="1100" spc="20" dirty="0">
                <a:latin typeface="Libre Franklin"/>
                <a:cs typeface="PMingLiU"/>
              </a:rPr>
              <a:t>classifies</a:t>
            </a:r>
            <a:r>
              <a:rPr sz="1100" spc="35" dirty="0">
                <a:latin typeface="Libre Franklin"/>
                <a:cs typeface="PMingLiU"/>
              </a:rPr>
              <a:t> all</a:t>
            </a:r>
            <a:r>
              <a:rPr lang="en-US" sz="1100" spc="35" dirty="0">
                <a:latin typeface="Libre Franklin"/>
                <a:cs typeface="PMingLiU"/>
              </a:rPr>
              <a:t> but 3 of the 150 training samples correctly</a:t>
            </a:r>
            <a:endParaRPr sz="1100" dirty="0">
              <a:latin typeface="Libre Franklin"/>
              <a:cs typeface="PMingLiU"/>
            </a:endParaRPr>
          </a:p>
        </p:txBody>
      </p:sp>
      <p:pic>
        <p:nvPicPr>
          <p:cNvPr id="346" name="Рисунок 3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450" y="456662"/>
            <a:ext cx="2769259" cy="27215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47650" y="130175"/>
            <a:ext cx="37338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15" dirty="0">
                <a:latin typeface="Libre Franklin"/>
              </a:rPr>
              <a:t>Fisher’s </a:t>
            </a:r>
            <a:r>
              <a:rPr sz="2000" spc="-25" dirty="0">
                <a:latin typeface="Libre Franklin"/>
              </a:rPr>
              <a:t>Discriminant</a:t>
            </a:r>
            <a:r>
              <a:rPr sz="2000" spc="-75" dirty="0">
                <a:latin typeface="Libre Franklin"/>
              </a:rPr>
              <a:t> </a:t>
            </a:r>
            <a:r>
              <a:rPr sz="2000" spc="20" dirty="0">
                <a:latin typeface="Libre Franklin"/>
              </a:rPr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1448" y="1027401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739" y="1007853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736" y="826520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4423" y="1078000"/>
            <a:ext cx="19367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35" dirty="0">
                <a:solidFill>
                  <a:srgbClr val="56B4E9"/>
                </a:solidFill>
                <a:latin typeface="Libre Franklin"/>
                <a:cs typeface="MS UI Gothic"/>
              </a:rPr>
              <a:t> </a:t>
            </a:r>
            <a:r>
              <a:rPr sz="525" spc="30" baseline="15873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525" baseline="15873">
              <a:latin typeface="Libre Franklin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557" y="1105054"/>
            <a:ext cx="220979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15873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150" baseline="-15873" dirty="0">
                <a:solidFill>
                  <a:srgbClr val="56B4E9"/>
                </a:solidFill>
                <a:latin typeface="Libre Franklin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798" y="1426518"/>
            <a:ext cx="24765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50" dirty="0">
                <a:solidFill>
                  <a:srgbClr val="56B4E9"/>
                </a:solidFill>
                <a:latin typeface="Libre Franklin"/>
                <a:cs typeface="MS UI Gothic"/>
              </a:rPr>
              <a:t> </a:t>
            </a:r>
            <a:r>
              <a:rPr sz="525" spc="-52" baseline="23809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-52" baseline="7936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5266" y="1188323"/>
            <a:ext cx="27940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15873" dirty="0">
                <a:solidFill>
                  <a:srgbClr val="56B4E9"/>
                </a:solidFill>
                <a:latin typeface="Libre Franklin"/>
                <a:cs typeface="MS UI Gothic"/>
              </a:rPr>
              <a:t>● </a:t>
            </a:r>
            <a:r>
              <a:rPr sz="525" spc="30" baseline="7936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82" baseline="7936" dirty="0">
                <a:solidFill>
                  <a:srgbClr val="56B4E9"/>
                </a:solidFill>
                <a:latin typeface="Libre Franklin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866" y="1064770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624" y="970161"/>
            <a:ext cx="21590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50" dirty="0">
                <a:solidFill>
                  <a:srgbClr val="56B4E9"/>
                </a:solidFill>
                <a:latin typeface="Libre Franklin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9675" y="1343358"/>
            <a:ext cx="16129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30" baseline="-23809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-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465" y="1176550"/>
            <a:ext cx="20129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23809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127" baseline="-23809" dirty="0">
                <a:solidFill>
                  <a:srgbClr val="56B4E9"/>
                </a:solidFill>
                <a:latin typeface="Libre Franklin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7000" y="1384398"/>
            <a:ext cx="25527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50" dirty="0">
                <a:solidFill>
                  <a:srgbClr val="56B4E9"/>
                </a:solidFill>
                <a:latin typeface="Libre Franklin"/>
                <a:cs typeface="MS UI Gothic"/>
              </a:rPr>
              <a:t> </a:t>
            </a:r>
            <a:r>
              <a:rPr sz="350" spc="-75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-112" baseline="15873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-112" baseline="7936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9229" y="1259387"/>
            <a:ext cx="18605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104" baseline="15873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-70" dirty="0">
                <a:solidFill>
                  <a:srgbClr val="56B4E9"/>
                </a:solidFill>
                <a:latin typeface="Libre Franklin"/>
                <a:cs typeface="MS UI Gothic"/>
              </a:rPr>
              <a:t>●●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1714" y="1562113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2453" y="1061152"/>
            <a:ext cx="19558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39682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75" baseline="-39682" dirty="0">
                <a:solidFill>
                  <a:srgbClr val="56B4E9"/>
                </a:solidFill>
                <a:latin typeface="Libre Franklin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0392" y="1318842"/>
            <a:ext cx="27432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7" baseline="23809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37" baseline="7936" dirty="0">
                <a:solidFill>
                  <a:srgbClr val="56B4E9"/>
                </a:solidFill>
                <a:latin typeface="Libre Franklin"/>
                <a:cs typeface="MS UI Gothic"/>
              </a:rPr>
              <a:t>● </a:t>
            </a:r>
            <a:r>
              <a:rPr sz="525" spc="-52" baseline="-23809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-35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3511" y="1168450"/>
            <a:ext cx="2889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187" baseline="15873" dirty="0">
                <a:solidFill>
                  <a:srgbClr val="56B4E9"/>
                </a:solidFill>
                <a:latin typeface="Libre Franklin"/>
                <a:cs typeface="MS UI Gothic"/>
              </a:rPr>
              <a:t>●●</a:t>
            </a:r>
            <a:r>
              <a:rPr sz="525" spc="-187" baseline="39682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-187" baseline="23809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-125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10" dirty="0">
                <a:solidFill>
                  <a:srgbClr val="56B4E9"/>
                </a:solidFill>
                <a:latin typeface="Libre Franklin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4467" y="1287197"/>
            <a:ext cx="243204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37" baseline="7936" dirty="0">
                <a:solidFill>
                  <a:srgbClr val="56B4E9"/>
                </a:solidFill>
                <a:latin typeface="Libre Franklin"/>
                <a:cs typeface="MS UI Gothic"/>
              </a:rPr>
              <a:t>●●</a:t>
            </a:r>
            <a:r>
              <a:rPr sz="350" spc="-25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-37" baseline="15873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525" baseline="15873">
              <a:latin typeface="Libre Franklin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9271" y="1181302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4626" y="1132216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1530" y="1672328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FDAE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9207" y="1207331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49888" y="1358694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9554" y="1243889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84565" y="1522855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9828" y="1093120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3738" y="1482193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6328" y="1563463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58790" y="1069954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87319" y="1253231"/>
            <a:ext cx="40449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7" baseline="7936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350" spc="-5" dirty="0">
                <a:solidFill>
                  <a:srgbClr val="E69F00"/>
                </a:solidFill>
                <a:latin typeface="Libre Franklin"/>
                <a:cs typeface="MS UI Gothic"/>
              </a:rPr>
              <a:t>● </a:t>
            </a:r>
            <a:r>
              <a:rPr sz="525" spc="30" baseline="15873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157" baseline="15873" dirty="0">
                <a:solidFill>
                  <a:srgbClr val="E69F00"/>
                </a:solidFill>
                <a:latin typeface="Libre Franklin"/>
                <a:cs typeface="MS UI Gothic"/>
              </a:rPr>
              <a:t> </a:t>
            </a:r>
            <a:r>
              <a:rPr sz="350" spc="-60" dirty="0">
                <a:solidFill>
                  <a:srgbClr val="E69F00"/>
                </a:solidFill>
                <a:latin typeface="Libre Franklin"/>
                <a:cs typeface="MS UI Gothic"/>
              </a:rPr>
              <a:t>●●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32348" y="1563139"/>
            <a:ext cx="476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07461" y="1285037"/>
            <a:ext cx="34099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-95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-142" baseline="7936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-127" baseline="7936" dirty="0">
                <a:solidFill>
                  <a:srgbClr val="E69F00"/>
                </a:solidFill>
                <a:latin typeface="Libre Franklin"/>
                <a:cs typeface="MS UI Gothic"/>
              </a:rPr>
              <a:t> </a:t>
            </a:r>
            <a:r>
              <a:rPr sz="525" spc="-89" baseline="15873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350" spc="-6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3740" y="1409670"/>
            <a:ext cx="333375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25"/>
              </a:lnSpc>
              <a:spcBef>
                <a:spcPts val="120"/>
              </a:spcBef>
              <a:tabLst>
                <a:tab pos="260350" algn="l"/>
              </a:tabLst>
            </a:pPr>
            <a:r>
              <a:rPr sz="525" spc="30" baseline="15873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30" baseline="15873" dirty="0">
                <a:solidFill>
                  <a:srgbClr val="E69F00"/>
                </a:solidFill>
                <a:latin typeface="Libre Franklin"/>
                <a:cs typeface="Times New Roman"/>
              </a:rPr>
              <a:t>	</a:t>
            </a: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  <a:p>
            <a:pPr marL="183515">
              <a:lnSpc>
                <a:spcPts val="325"/>
              </a:lnSpc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97248" y="1508599"/>
            <a:ext cx="6985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spc="-175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24221" y="1448766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40329" y="1540729"/>
            <a:ext cx="25527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 </a:t>
            </a:r>
            <a:r>
              <a:rPr sz="525" spc="30" baseline="23809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7" baseline="23809" dirty="0">
                <a:solidFill>
                  <a:srgbClr val="E69F00"/>
                </a:solidFill>
                <a:latin typeface="Libre Franklin"/>
                <a:cs typeface="MS UI Gothic"/>
              </a:rPr>
              <a:t> </a:t>
            </a:r>
            <a:r>
              <a:rPr sz="525" spc="30" baseline="7936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43021" y="1404810"/>
            <a:ext cx="14605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5" spc="30" baseline="7936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44" baseline="7936" dirty="0">
                <a:solidFill>
                  <a:srgbClr val="E69F00"/>
                </a:solidFill>
                <a:latin typeface="Libre Franklin"/>
                <a:cs typeface="MS UI Gothic"/>
              </a:rPr>
              <a:t> </a:t>
            </a: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41204" y="1358348"/>
            <a:ext cx="186055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Libre Frankli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  <a:p>
            <a:pPr marL="39370">
              <a:lnSpc>
                <a:spcPts val="375"/>
              </a:lnSpc>
              <a:spcBef>
                <a:spcPts val="225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  <a:p>
            <a:pPr marL="125730">
              <a:lnSpc>
                <a:spcPts val="375"/>
              </a:lnSpc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41678" y="1350972"/>
            <a:ext cx="40005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525" spc="-187" baseline="23809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-187" baseline="7936" dirty="0">
                <a:solidFill>
                  <a:srgbClr val="E69F00"/>
                </a:solidFill>
                <a:latin typeface="Libre Franklin"/>
                <a:cs typeface="MS UI Gothic"/>
              </a:rPr>
              <a:t>●●●</a:t>
            </a:r>
            <a:r>
              <a:rPr sz="350" spc="-125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-187" baseline="23809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-97" baseline="23809" dirty="0">
                <a:solidFill>
                  <a:srgbClr val="E69F00"/>
                </a:solidFill>
                <a:latin typeface="Libre Franklin"/>
                <a:cs typeface="MS UI Gothic"/>
              </a:rPr>
              <a:t> </a:t>
            </a:r>
            <a:r>
              <a:rPr sz="525" spc="30" baseline="47619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-97" baseline="47619" dirty="0">
                <a:solidFill>
                  <a:srgbClr val="E69F00"/>
                </a:solidFill>
                <a:latin typeface="Libre Franklin"/>
                <a:cs typeface="MS UI Gothic"/>
              </a:rPr>
              <a:t> </a:t>
            </a:r>
            <a:r>
              <a:rPr sz="525" spc="-7" baseline="47619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-7" baseline="23809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525" baseline="23809">
              <a:latin typeface="Libre Franklin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7326" y="920643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19124" y="1284821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27647" y="829706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37170" y="1045438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03004" y="1375380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45530" y="1411938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00538" y="1276667"/>
            <a:ext cx="38036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12090" algn="l"/>
              </a:tabLst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Times New Roman"/>
              </a:rPr>
              <a:t>	</a:t>
            </a:r>
            <a:r>
              <a:rPr sz="525" spc="30" baseline="-15873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525" spc="179" baseline="-15873" dirty="0">
                <a:solidFill>
                  <a:srgbClr val="009E73"/>
                </a:solidFill>
                <a:latin typeface="Libre Franklin"/>
                <a:cs typeface="MS UI Gothic"/>
              </a:rPr>
              <a:t> </a:t>
            </a:r>
            <a:r>
              <a:rPr sz="525" spc="30" baseline="7936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87859" y="1232279"/>
            <a:ext cx="16383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350" spc="35" dirty="0">
                <a:solidFill>
                  <a:srgbClr val="E69F00"/>
                </a:solidFill>
                <a:latin typeface="Libre Franklin"/>
                <a:cs typeface="MS UI Gothic"/>
              </a:rPr>
              <a:t> </a:t>
            </a:r>
            <a:r>
              <a:rPr sz="525" spc="30" baseline="7936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73593" y="1210787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26505" y="1369764"/>
            <a:ext cx="88900" cy="1879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7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  <a:p>
            <a:pPr marL="26670">
              <a:lnSpc>
                <a:spcPts val="370"/>
              </a:lnSpc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19115" y="1166074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35866" y="1389668"/>
            <a:ext cx="76200" cy="1714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  <a:p>
            <a:pPr marL="15875">
              <a:lnSpc>
                <a:spcPct val="100000"/>
              </a:lnSpc>
              <a:spcBef>
                <a:spcPts val="150"/>
              </a:spcBef>
            </a:pPr>
            <a:r>
              <a:rPr sz="350" spc="20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89551" y="1596944"/>
            <a:ext cx="12827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350" spc="-85" dirty="0">
                <a:solidFill>
                  <a:srgbClr val="009E73"/>
                </a:solidFill>
                <a:latin typeface="Libre Franklin"/>
                <a:cs typeface="MS UI Gothic"/>
              </a:rPr>
              <a:t> </a:t>
            </a:r>
            <a:r>
              <a:rPr sz="525" spc="30" baseline="7936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26973" y="1228013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30662" y="1160890"/>
            <a:ext cx="35369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67970" algn="l"/>
              </a:tabLst>
            </a:pPr>
            <a:r>
              <a:rPr sz="350" spc="-8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525" spc="-120" baseline="-15873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525" spc="-120" baseline="-15873" dirty="0">
                <a:solidFill>
                  <a:srgbClr val="009E73"/>
                </a:solidFill>
                <a:latin typeface="Libre Franklin"/>
                <a:cs typeface="Times New Roman"/>
              </a:rPr>
              <a:t>	</a:t>
            </a:r>
            <a:r>
              <a:rPr sz="525" spc="30" baseline="7936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35269" y="1053915"/>
            <a:ext cx="20764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31746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525" spc="195" baseline="-31746" dirty="0">
                <a:solidFill>
                  <a:srgbClr val="009E73"/>
                </a:solidFill>
                <a:latin typeface="Libre Franklin"/>
                <a:cs typeface="MS UI Gothic"/>
              </a:rPr>
              <a:t> 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38367" y="1264247"/>
            <a:ext cx="14414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-8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350" spc="-6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63369" y="1027563"/>
            <a:ext cx="32766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7335" algn="l"/>
              </a:tabLst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Times New Roman"/>
              </a:rPr>
              <a:t>	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06712" y="997863"/>
            <a:ext cx="279400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7936" dirty="0">
                <a:solidFill>
                  <a:srgbClr val="009E73"/>
                </a:solidFill>
                <a:latin typeface="Libre Franklin"/>
                <a:cs typeface="MS UI Gothic"/>
              </a:rPr>
              <a:t>● 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350" spc="-70" dirty="0">
                <a:solidFill>
                  <a:srgbClr val="009E73"/>
                </a:solidFill>
                <a:latin typeface="Libre Franklin"/>
                <a:cs typeface="MS UI Gothic"/>
              </a:rPr>
              <a:t> </a:t>
            </a:r>
            <a:r>
              <a:rPr sz="525" spc="30" baseline="23809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525" baseline="23809">
              <a:latin typeface="Libre Franklin"/>
              <a:cs typeface="MS UI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121112" y="1289606"/>
            <a:ext cx="302895" cy="17440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320"/>
              </a:spcBef>
            </a:pPr>
            <a:r>
              <a:rPr sz="525" spc="30" baseline="-23809" dirty="0">
                <a:solidFill>
                  <a:srgbClr val="009E73"/>
                </a:solidFill>
                <a:latin typeface="Libre Franklin"/>
                <a:cs typeface="MS UI Gothic"/>
              </a:rPr>
              <a:t>● 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 </a:t>
            </a:r>
            <a:r>
              <a:rPr sz="525" spc="30" baseline="7936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350" spc="-114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525" spc="-172" baseline="7936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22491" y="1128274"/>
            <a:ext cx="3778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6865" algn="l"/>
              </a:tabLst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Times New Roman"/>
              </a:rPr>
              <a:t>     </a:t>
            </a:r>
            <a:r>
              <a:rPr sz="350" spc="-15" dirty="0">
                <a:solidFill>
                  <a:srgbClr val="009E73"/>
                </a:solidFill>
                <a:latin typeface="Libre Franklin"/>
                <a:cs typeface="Times New Roman"/>
              </a:rPr>
              <a:t> 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350" dirty="0">
                <a:solidFill>
                  <a:srgbClr val="009E73"/>
                </a:solidFill>
                <a:latin typeface="Libre Franklin"/>
                <a:cs typeface="Times New Roman"/>
              </a:rPr>
              <a:t>	</a:t>
            </a:r>
            <a:r>
              <a:rPr sz="350" spc="20" dirty="0">
                <a:solidFill>
                  <a:srgbClr val="00AD7E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19393" y="862895"/>
            <a:ext cx="405765" cy="14811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215"/>
              </a:spcBef>
            </a:pPr>
            <a:r>
              <a:rPr sz="525" spc="30" baseline="-15873" dirty="0">
                <a:solidFill>
                  <a:srgbClr val="009E73"/>
                </a:solidFill>
                <a:latin typeface="Libre Franklin"/>
                <a:cs typeface="MS UI Gothic"/>
              </a:rPr>
              <a:t>● </a:t>
            </a:r>
            <a:r>
              <a:rPr sz="350" spc="40" dirty="0">
                <a:solidFill>
                  <a:srgbClr val="009E73"/>
                </a:solidFill>
                <a:latin typeface="Libre Franklin"/>
                <a:cs typeface="MS UI Gothic"/>
              </a:rPr>
              <a:t>●●</a:t>
            </a:r>
            <a:endParaRPr sz="350">
              <a:latin typeface="Libre Franklin"/>
              <a:cs typeface="MS UI Gothic"/>
            </a:endParaRPr>
          </a:p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350" spc="135" dirty="0">
                <a:solidFill>
                  <a:srgbClr val="009E73"/>
                </a:solidFill>
                <a:latin typeface="Libre Franklin"/>
                <a:cs typeface="MS UI Gothic"/>
              </a:rPr>
              <a:t> </a:t>
            </a: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76375" y="1205279"/>
            <a:ext cx="73025" cy="6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47077" y="1751125"/>
            <a:ext cx="3205480" cy="0"/>
          </a:xfrm>
          <a:custGeom>
            <a:avLst/>
            <a:gdLst/>
            <a:ahLst/>
            <a:cxnLst/>
            <a:rect l="l" t="t" r="r" b="b"/>
            <a:pathLst>
              <a:path w="3205479">
                <a:moveTo>
                  <a:pt x="0" y="0"/>
                </a:moveTo>
                <a:lnTo>
                  <a:pt x="3205139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47077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648335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449647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250905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52217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70279" y="1826121"/>
            <a:ext cx="15367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ibre Franklin"/>
                <a:cs typeface="Arial"/>
              </a:rPr>
              <a:t>−10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92543" y="1826121"/>
            <a:ext cx="1117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ibre Franklin"/>
                <a:cs typeface="Arial"/>
              </a:rPr>
              <a:t>−5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15941" y="1826121"/>
            <a:ext cx="679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ibre Franklin"/>
                <a:cs typeface="Arial"/>
              </a:rPr>
              <a:t>0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17199" y="1826121"/>
            <a:ext cx="679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ibre Franklin"/>
                <a:cs typeface="Arial"/>
              </a:rPr>
              <a:t>5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97451" y="1826121"/>
            <a:ext cx="10985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ibre Franklin"/>
                <a:cs typeface="Arial"/>
              </a:rPr>
              <a:t>10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31948" y="989341"/>
            <a:ext cx="0" cy="623570"/>
          </a:xfrm>
          <a:custGeom>
            <a:avLst/>
            <a:gdLst/>
            <a:ahLst/>
            <a:cxnLst/>
            <a:rect l="l" t="t" r="r" b="b"/>
            <a:pathLst>
              <a:path h="623569">
                <a:moveTo>
                  <a:pt x="0" y="623434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86588" y="1612776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86588" y="1456931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86588" y="1301031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86588" y="1145186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86588" y="989341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1944" y="955602"/>
            <a:ext cx="92333" cy="71310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spc="-5" dirty="0">
                <a:latin typeface="Libre Franklin"/>
                <a:cs typeface="Arial"/>
              </a:rPr>
              <a:t>−2 −1 0 1</a:t>
            </a:r>
            <a:r>
              <a:rPr sz="600" spc="55" dirty="0">
                <a:latin typeface="Libre Franklin"/>
                <a:cs typeface="Arial"/>
              </a:rPr>
              <a:t> </a:t>
            </a:r>
            <a:r>
              <a:rPr sz="600" spc="-5" dirty="0">
                <a:latin typeface="Libre Franklin"/>
                <a:cs typeface="Arial"/>
              </a:rPr>
              <a:t>2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31948" y="836142"/>
            <a:ext cx="3326129" cy="915035"/>
          </a:xfrm>
          <a:custGeom>
            <a:avLst/>
            <a:gdLst/>
            <a:ahLst/>
            <a:cxnLst/>
            <a:rect l="l" t="t" r="r" b="b"/>
            <a:pathLst>
              <a:path w="3326129" h="915035">
                <a:moveTo>
                  <a:pt x="0" y="914982"/>
                </a:moveTo>
                <a:lnTo>
                  <a:pt x="3325560" y="914982"/>
                </a:lnTo>
                <a:lnTo>
                  <a:pt x="3325560" y="0"/>
                </a:lnTo>
                <a:lnTo>
                  <a:pt x="0" y="0"/>
                </a:lnTo>
                <a:lnTo>
                  <a:pt x="0" y="914982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95710" y="2007563"/>
            <a:ext cx="79819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ibre Franklin"/>
                <a:cs typeface="Arial"/>
              </a:rPr>
              <a:t>Discriminant </a:t>
            </a:r>
            <a:r>
              <a:rPr sz="600" spc="-10" dirty="0">
                <a:latin typeface="Libre Franklin"/>
                <a:cs typeface="Arial"/>
              </a:rPr>
              <a:t>Variable</a:t>
            </a:r>
            <a:r>
              <a:rPr sz="600" spc="-45" dirty="0">
                <a:latin typeface="Libre Franklin"/>
                <a:cs typeface="Arial"/>
              </a:rPr>
              <a:t> </a:t>
            </a:r>
            <a:r>
              <a:rPr sz="600" spc="-5" dirty="0">
                <a:latin typeface="Libre Franklin"/>
                <a:cs typeface="Arial"/>
              </a:rPr>
              <a:t>1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60503" y="894483"/>
            <a:ext cx="92333" cy="79819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spc="-5" dirty="0">
                <a:latin typeface="Libre Franklin"/>
                <a:cs typeface="Arial"/>
              </a:rPr>
              <a:t>Discriminant </a:t>
            </a:r>
            <a:r>
              <a:rPr sz="600" spc="-10" dirty="0">
                <a:latin typeface="Libre Franklin"/>
                <a:cs typeface="Arial"/>
              </a:rPr>
              <a:t>Variable</a:t>
            </a:r>
            <a:r>
              <a:rPr sz="600" spc="-45" dirty="0">
                <a:latin typeface="Libre Franklin"/>
                <a:cs typeface="Arial"/>
              </a:rPr>
              <a:t> </a:t>
            </a:r>
            <a:r>
              <a:rPr sz="600" spc="-5" dirty="0">
                <a:latin typeface="Libre Franklin"/>
                <a:cs typeface="Arial"/>
              </a:rPr>
              <a:t>2</a:t>
            </a:r>
            <a:endParaRPr sz="600">
              <a:latin typeface="Libre Franklin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44311" y="1190266"/>
            <a:ext cx="259715" cy="10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50" spc="-55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525" spc="-82" baseline="15873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350" spc="-55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r>
              <a:rPr sz="900" spc="-82" baseline="-9259" dirty="0">
                <a:solidFill>
                  <a:srgbClr val="56B4E9"/>
                </a:solidFill>
                <a:latin typeface="Libre Franklin"/>
                <a:cs typeface="MS UI Gothic"/>
              </a:rPr>
              <a:t>●</a:t>
            </a:r>
            <a:endParaRPr sz="900" baseline="-9259">
              <a:latin typeface="Libre Franklin"/>
              <a:cs typeface="MS UI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01279" y="1355454"/>
            <a:ext cx="91440" cy="10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442" baseline="4629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r>
              <a:rPr sz="350" spc="-295" dirty="0">
                <a:solidFill>
                  <a:srgbClr val="E69F00"/>
                </a:solidFill>
                <a:latin typeface="Libre Franklin"/>
                <a:cs typeface="MS UI Gothic"/>
              </a:rPr>
              <a:t>●</a:t>
            </a:r>
            <a:endParaRPr sz="350">
              <a:latin typeface="Libre Franklin"/>
              <a:cs typeface="MS UI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341940" y="1156354"/>
            <a:ext cx="167640" cy="13914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600" spc="15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r>
              <a:rPr sz="600" spc="-110" dirty="0">
                <a:solidFill>
                  <a:srgbClr val="009E73"/>
                </a:solidFill>
                <a:latin typeface="Libre Franklin"/>
                <a:cs typeface="MS UI Gothic"/>
              </a:rPr>
              <a:t> </a:t>
            </a:r>
            <a:r>
              <a:rPr sz="525" spc="30" baseline="7936" dirty="0">
                <a:solidFill>
                  <a:srgbClr val="009E73"/>
                </a:solidFill>
                <a:latin typeface="Libre Franklin"/>
                <a:cs typeface="MS UI Gothic"/>
              </a:rPr>
              <a:t>●</a:t>
            </a:r>
            <a:endParaRPr sz="525" baseline="7936">
              <a:latin typeface="Libre Franklin"/>
              <a:cs typeface="MS UI Gothic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939484" y="836142"/>
            <a:ext cx="94615" cy="915035"/>
          </a:xfrm>
          <a:custGeom>
            <a:avLst/>
            <a:gdLst/>
            <a:ahLst/>
            <a:cxnLst/>
            <a:rect l="l" t="t" r="r" b="b"/>
            <a:pathLst>
              <a:path w="94614" h="915035">
                <a:moveTo>
                  <a:pt x="0" y="914982"/>
                </a:moveTo>
                <a:lnTo>
                  <a:pt x="94039" y="0"/>
                </a:lnTo>
              </a:path>
            </a:pathLst>
          </a:custGeom>
          <a:ln w="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910072" y="836142"/>
            <a:ext cx="295275" cy="915035"/>
          </a:xfrm>
          <a:custGeom>
            <a:avLst/>
            <a:gdLst/>
            <a:ahLst/>
            <a:cxnLst/>
            <a:rect l="l" t="t" r="r" b="b"/>
            <a:pathLst>
              <a:path w="295275" h="915035">
                <a:moveTo>
                  <a:pt x="0" y="0"/>
                </a:moveTo>
                <a:lnTo>
                  <a:pt x="294940" y="914982"/>
                </a:lnTo>
              </a:path>
            </a:pathLst>
          </a:custGeom>
          <a:ln w="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Libre Frankli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50892" y="2221840"/>
            <a:ext cx="4180624" cy="10531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7625" algn="just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latin typeface="Libre Franklin"/>
                <a:cs typeface="PMingLiU"/>
              </a:rPr>
              <a:t>When </a:t>
            </a:r>
            <a:r>
              <a:rPr sz="1100" spc="70" dirty="0">
                <a:latin typeface="Libre Franklin"/>
                <a:cs typeface="PMingLiU"/>
              </a:rPr>
              <a:t>there </a:t>
            </a:r>
            <a:r>
              <a:rPr sz="1100" spc="60" dirty="0">
                <a:latin typeface="Libre Franklin"/>
                <a:cs typeface="PMingLiU"/>
              </a:rPr>
              <a:t>are </a:t>
            </a:r>
            <a:r>
              <a:rPr sz="1100" b="0" i="1" spc="130" dirty="0">
                <a:latin typeface="Libre Franklin"/>
                <a:cs typeface="Bookman Old Style"/>
              </a:rPr>
              <a:t>K </a:t>
            </a:r>
            <a:r>
              <a:rPr sz="1100" spc="35" dirty="0">
                <a:latin typeface="Libre Franklin"/>
                <a:cs typeface="PMingLiU"/>
              </a:rPr>
              <a:t>classes, </a:t>
            </a:r>
            <a:r>
              <a:rPr sz="1100" spc="50" dirty="0">
                <a:latin typeface="Libre Franklin"/>
                <a:cs typeface="PMingLiU"/>
              </a:rPr>
              <a:t>linear </a:t>
            </a:r>
            <a:r>
              <a:rPr sz="1100" spc="60" dirty="0">
                <a:latin typeface="Libre Franklin"/>
                <a:cs typeface="PMingLiU"/>
              </a:rPr>
              <a:t>discriminant </a:t>
            </a:r>
            <a:r>
              <a:rPr sz="1100" spc="50" dirty="0">
                <a:latin typeface="Libre Franklin"/>
                <a:cs typeface="PMingLiU"/>
              </a:rPr>
              <a:t>analysis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70" dirty="0">
                <a:latin typeface="Libre Franklin"/>
                <a:cs typeface="PMingLiU"/>
              </a:rPr>
              <a:t>be  </a:t>
            </a:r>
            <a:r>
              <a:rPr sz="1100" spc="35" dirty="0">
                <a:latin typeface="Libre Franklin"/>
                <a:cs typeface="PMingLiU"/>
              </a:rPr>
              <a:t>viewed </a:t>
            </a:r>
            <a:r>
              <a:rPr sz="1100" spc="55" dirty="0">
                <a:latin typeface="Libre Franklin"/>
                <a:cs typeface="PMingLiU"/>
              </a:rPr>
              <a:t>exactly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b="0" i="1" spc="130" dirty="0">
                <a:latin typeface="Libre Franklin"/>
                <a:cs typeface="Bookman Old Style"/>
              </a:rPr>
              <a:t>K </a:t>
            </a:r>
            <a:r>
              <a:rPr sz="1100" spc="-30" dirty="0">
                <a:latin typeface="Libre Franklin"/>
                <a:cs typeface="Lucida Sans Unicode"/>
              </a:rPr>
              <a:t>− </a:t>
            </a:r>
            <a:r>
              <a:rPr sz="1100" spc="25" dirty="0">
                <a:latin typeface="Libre Franklin"/>
                <a:cs typeface="PMingLiU"/>
              </a:rPr>
              <a:t>1 </a:t>
            </a:r>
            <a:r>
              <a:rPr sz="1100" spc="50" dirty="0">
                <a:latin typeface="Libre Franklin"/>
                <a:cs typeface="PMingLiU"/>
              </a:rPr>
              <a:t>dimensional</a:t>
            </a:r>
            <a:r>
              <a:rPr sz="1100" spc="-15" dirty="0">
                <a:latin typeface="Libre Franklin"/>
                <a:cs typeface="PMingLiU"/>
              </a:rPr>
              <a:t> </a:t>
            </a:r>
            <a:r>
              <a:rPr sz="1100" spc="60" dirty="0">
                <a:latin typeface="Libre Franklin"/>
                <a:cs typeface="PMingLiU"/>
              </a:rPr>
              <a:t>plot.</a:t>
            </a:r>
            <a:endParaRPr sz="1100" dirty="0">
              <a:latin typeface="Libre Franklin"/>
              <a:cs typeface="PMingLiU"/>
            </a:endParaRPr>
          </a:p>
          <a:p>
            <a:pPr marL="12700" marR="110489" algn="just">
              <a:lnSpc>
                <a:spcPct val="102699"/>
              </a:lnSpc>
            </a:pPr>
            <a:r>
              <a:rPr sz="1100" spc="75" dirty="0">
                <a:latin typeface="Libre Franklin"/>
                <a:cs typeface="PMingLiU"/>
              </a:rPr>
              <a:t>Why? </a:t>
            </a:r>
            <a:r>
              <a:rPr sz="1100" spc="50" dirty="0">
                <a:latin typeface="Libre Franklin"/>
                <a:cs typeface="PMingLiU"/>
              </a:rPr>
              <a:t>Because </a:t>
            </a:r>
            <a:r>
              <a:rPr sz="1100" spc="75" dirty="0">
                <a:latin typeface="Libre Franklin"/>
                <a:cs typeface="PMingLiU"/>
              </a:rPr>
              <a:t>it </a:t>
            </a:r>
            <a:r>
              <a:rPr sz="1100" spc="40" dirty="0">
                <a:latin typeface="Libre Franklin"/>
                <a:cs typeface="PMingLiU"/>
              </a:rPr>
              <a:t>essentially </a:t>
            </a:r>
            <a:r>
              <a:rPr sz="1100" spc="20" dirty="0">
                <a:latin typeface="Libre Franklin"/>
                <a:cs typeface="PMingLiU"/>
              </a:rPr>
              <a:t>classifies </a:t>
            </a:r>
            <a:r>
              <a:rPr sz="1100" spc="80" dirty="0">
                <a:latin typeface="Libre Franklin"/>
                <a:cs typeface="PMingLiU"/>
              </a:rPr>
              <a:t>to the </a:t>
            </a:r>
            <a:r>
              <a:rPr sz="1100" spc="40" dirty="0">
                <a:latin typeface="Libre Franklin"/>
                <a:cs typeface="PMingLiU"/>
              </a:rPr>
              <a:t>closest </a:t>
            </a:r>
            <a:r>
              <a:rPr sz="1100" spc="55" dirty="0">
                <a:latin typeface="Libre Franklin"/>
                <a:cs typeface="PMingLiU"/>
              </a:rPr>
              <a:t>centroid, 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75" dirty="0">
                <a:latin typeface="Libre Franklin"/>
                <a:cs typeface="PMingLiU"/>
              </a:rPr>
              <a:t>they </a:t>
            </a:r>
            <a:r>
              <a:rPr sz="1100" spc="70" dirty="0">
                <a:latin typeface="Libre Franklin"/>
                <a:cs typeface="PMingLiU"/>
              </a:rPr>
              <a:t>span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b="0" i="1" spc="130" dirty="0">
                <a:latin typeface="Libre Franklin"/>
                <a:cs typeface="Bookman Old Style"/>
              </a:rPr>
              <a:t>K </a:t>
            </a:r>
            <a:r>
              <a:rPr sz="1100" spc="-30" dirty="0">
                <a:latin typeface="Libre Franklin"/>
                <a:cs typeface="Lucida Sans Unicode"/>
              </a:rPr>
              <a:t>− </a:t>
            </a:r>
            <a:r>
              <a:rPr sz="1100" spc="25" dirty="0">
                <a:latin typeface="Libre Franklin"/>
                <a:cs typeface="PMingLiU"/>
              </a:rPr>
              <a:t>1 </a:t>
            </a:r>
            <a:r>
              <a:rPr sz="1100" spc="50" dirty="0">
                <a:latin typeface="Libre Franklin"/>
                <a:cs typeface="PMingLiU"/>
              </a:rPr>
              <a:t>dimensional</a:t>
            </a:r>
            <a:r>
              <a:rPr sz="1100" spc="-110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plane.</a:t>
            </a:r>
            <a:endParaRPr sz="1100" dirty="0">
              <a:latin typeface="Libre Franklin"/>
              <a:cs typeface="PMingLiU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60" dirty="0">
                <a:latin typeface="Libre Franklin"/>
                <a:cs typeface="PMingLiU"/>
              </a:rPr>
              <a:t>Even when </a:t>
            </a:r>
            <a:r>
              <a:rPr sz="1100" b="0" i="1" spc="130" dirty="0">
                <a:latin typeface="Libre Franklin"/>
                <a:cs typeface="Bookman Old Style"/>
              </a:rPr>
              <a:t>K </a:t>
            </a:r>
            <a:r>
              <a:rPr sz="1100" b="0" i="1" spc="185" dirty="0">
                <a:latin typeface="Libre Franklin"/>
                <a:cs typeface="Bookman Old Style"/>
              </a:rPr>
              <a:t>&gt; </a:t>
            </a:r>
            <a:r>
              <a:rPr sz="1100" spc="35" dirty="0">
                <a:latin typeface="Libre Franklin"/>
                <a:cs typeface="PMingLiU"/>
              </a:rPr>
              <a:t>3,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35" dirty="0">
                <a:latin typeface="Libre Franklin"/>
                <a:cs typeface="PMingLiU"/>
              </a:rPr>
              <a:t>find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-135" dirty="0">
                <a:latin typeface="Libre Franklin"/>
                <a:cs typeface="PMingLiU"/>
              </a:rPr>
              <a:t>“</a:t>
            </a:r>
            <a:r>
              <a:rPr lang="en-US" sz="1100" spc="-135" dirty="0">
                <a:latin typeface="Libre Franklin"/>
                <a:cs typeface="PMingLiU"/>
              </a:rPr>
              <a:t> </a:t>
            </a:r>
            <a:r>
              <a:rPr sz="1100" spc="-135" dirty="0">
                <a:latin typeface="Libre Franklin"/>
                <a:cs typeface="PMingLiU"/>
              </a:rPr>
              <a:t>b</a:t>
            </a:r>
            <a:r>
              <a:rPr lang="en-US" sz="1100" spc="-135" dirty="0">
                <a:latin typeface="Libre Franklin"/>
                <a:cs typeface="PMingLiU"/>
              </a:rPr>
              <a:t> </a:t>
            </a:r>
            <a:r>
              <a:rPr sz="1100" spc="-135" dirty="0">
                <a:latin typeface="Libre Franklin"/>
                <a:cs typeface="PMingLiU"/>
              </a:rPr>
              <a:t>e</a:t>
            </a:r>
            <a:r>
              <a:rPr lang="en-US" sz="1100" spc="-135" dirty="0">
                <a:latin typeface="Libre Franklin"/>
                <a:cs typeface="PMingLiU"/>
              </a:rPr>
              <a:t> </a:t>
            </a:r>
            <a:r>
              <a:rPr sz="1100" spc="-135" dirty="0">
                <a:latin typeface="Libre Franklin"/>
                <a:cs typeface="PMingLiU"/>
              </a:rPr>
              <a:t>s</a:t>
            </a:r>
            <a:r>
              <a:rPr lang="en-US" sz="1100" spc="-135" dirty="0">
                <a:latin typeface="Libre Franklin"/>
                <a:cs typeface="PMingLiU"/>
              </a:rPr>
              <a:t> </a:t>
            </a:r>
            <a:r>
              <a:rPr sz="1100" spc="-135" dirty="0">
                <a:latin typeface="Libre Franklin"/>
                <a:cs typeface="PMingLiU"/>
              </a:rPr>
              <a:t>t</a:t>
            </a:r>
            <a:r>
              <a:rPr lang="en-US" sz="1100" spc="-135" dirty="0">
                <a:latin typeface="Libre Franklin"/>
                <a:cs typeface="PMingLiU"/>
              </a:rPr>
              <a:t> </a:t>
            </a:r>
            <a:r>
              <a:rPr sz="1100" spc="-135" dirty="0">
                <a:latin typeface="Libre Franklin"/>
                <a:cs typeface="PMingLiU"/>
              </a:rPr>
              <a:t>” </a:t>
            </a:r>
            <a:r>
              <a:rPr lang="en-US" sz="1100" spc="-135" dirty="0">
                <a:latin typeface="Libre Franklin"/>
                <a:cs typeface="PMingLiU"/>
              </a:rPr>
              <a:t>  </a:t>
            </a:r>
            <a:r>
              <a:rPr sz="1100" spc="45" dirty="0">
                <a:latin typeface="Libre Franklin"/>
                <a:cs typeface="PMingLiU"/>
              </a:rPr>
              <a:t>2-dimensional </a:t>
            </a:r>
            <a:r>
              <a:rPr sz="1100" spc="60" dirty="0">
                <a:latin typeface="Libre Franklin"/>
                <a:cs typeface="PMingLiU"/>
              </a:rPr>
              <a:t>plane 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40" dirty="0">
                <a:latin typeface="Libre Franklin"/>
                <a:cs typeface="PMingLiU"/>
              </a:rPr>
              <a:t>visualizing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discriminant</a:t>
            </a:r>
            <a:r>
              <a:rPr sz="1100" spc="145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rule.</a:t>
            </a:r>
            <a:endParaRPr sz="1100" dirty="0">
              <a:latin typeface="Libre Franklin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 idx="4294967295"/>
          </p:nvPr>
        </p:nvSpPr>
        <p:spPr>
          <a:xfrm>
            <a:off x="0" y="282575"/>
            <a:ext cx="46101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rtl="0">
              <a:buClr>
                <a:schemeClr val="dk2"/>
              </a:buClr>
              <a:buSzPts val="36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can also relate the Odds to </a:t>
            </a:r>
            <a:r>
              <a:rPr lang="en-US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</a:t>
            </a:r>
            <a:r>
              <a:rPr lang="ru-RU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</a:t>
            </a: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2000" dirty="0"/>
          </a:p>
        </p:txBody>
      </p:sp>
      <p:sp>
        <p:nvSpPr>
          <p:cNvPr id="127" name="Google Shape;127;p16"/>
          <p:cNvSpPr txBox="1"/>
          <p:nvPr/>
        </p:nvSpPr>
        <p:spPr>
          <a:xfrm>
            <a:off x="725130" y="2460978"/>
            <a:ext cx="2956547" cy="2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get this result, substitute 10.2 into 10.4</a:t>
            </a:r>
            <a:endParaRPr dirty="0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034071" y="1230489"/>
            <a:ext cx="2077746" cy="2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153670" y="1115130"/>
            <a:ext cx="845185" cy="38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b" anchorCtr="0">
            <a:no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en-US" sz="1200" b="1" dirty="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eq. 10.5</a:t>
            </a:r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00050" y="206375"/>
            <a:ext cx="39624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00" spc="-50" dirty="0">
                <a:latin typeface="Libre Franklin"/>
              </a:rPr>
              <a:t>From </a:t>
            </a:r>
            <a:r>
              <a:rPr sz="2000" i="1" dirty="0">
                <a:latin typeface="Libre Franklin"/>
              </a:rPr>
              <a:t>δ</a:t>
            </a:r>
            <a:r>
              <a:rPr sz="2000" b="0" i="1" baseline="-11111" dirty="0">
                <a:latin typeface="Libre Franklin"/>
                <a:cs typeface="Bookman Old Style"/>
              </a:rPr>
              <a:t>k</a:t>
            </a:r>
            <a:r>
              <a:rPr sz="2000" dirty="0">
                <a:latin typeface="Libre Franklin"/>
              </a:rPr>
              <a:t>(</a:t>
            </a:r>
            <a:r>
              <a:rPr sz="2000" i="1" dirty="0">
                <a:latin typeface="Libre Franklin"/>
              </a:rPr>
              <a:t>x</a:t>
            </a:r>
            <a:r>
              <a:rPr sz="2000" dirty="0">
                <a:latin typeface="Libre Franklin"/>
              </a:rPr>
              <a:t>) to</a:t>
            </a:r>
            <a:r>
              <a:rPr sz="2000" spc="110" dirty="0">
                <a:latin typeface="Libre Franklin"/>
              </a:rPr>
              <a:t> </a:t>
            </a:r>
            <a:r>
              <a:rPr sz="2000" spc="-20" dirty="0">
                <a:latin typeface="Libre Franklin"/>
              </a:rPr>
              <a:t>probabilities</a:t>
            </a:r>
            <a:endParaRPr sz="2000" dirty="0">
              <a:latin typeface="Libre Franklin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340727" y="739775"/>
            <a:ext cx="3927475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latin typeface="Libre Franklin"/>
                <a:cs typeface="PMingLiU"/>
              </a:rPr>
              <a:t>Once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45" dirty="0">
                <a:latin typeface="Libre Franklin"/>
                <a:cs typeface="PMingLiU"/>
              </a:rPr>
              <a:t>have </a:t>
            </a:r>
            <a:r>
              <a:rPr sz="1100" spc="65" dirty="0">
                <a:latin typeface="Libre Franklin"/>
                <a:cs typeface="PMingLiU"/>
              </a:rPr>
              <a:t>estimates </a:t>
            </a:r>
            <a:r>
              <a:rPr sz="1100" b="0" i="1" spc="-195" dirty="0" err="1">
                <a:latin typeface="Libre Franklin"/>
                <a:cs typeface="Bookman Old Style"/>
              </a:rPr>
              <a:t>δ</a:t>
            </a:r>
            <a:r>
              <a:rPr sz="1650" spc="-292" baseline="15151" dirty="0" err="1">
                <a:latin typeface="Libre Franklin"/>
                <a:cs typeface="PMingLiU"/>
              </a:rPr>
              <a:t>ˆ</a:t>
            </a:r>
            <a:r>
              <a:rPr sz="1200" b="0" i="1" spc="-292" baseline="-13888" dirty="0" err="1">
                <a:latin typeface="Libre Franklin"/>
                <a:cs typeface="Bookman Old Style"/>
              </a:rPr>
              <a:t>k</a:t>
            </a:r>
            <a:r>
              <a:rPr sz="1200" b="0" i="1" spc="-292" baseline="-13888" dirty="0">
                <a:latin typeface="Libre Franklin"/>
                <a:cs typeface="Bookman Old Style"/>
              </a:rPr>
              <a:t> </a:t>
            </a:r>
            <a:r>
              <a:rPr lang="en-US" sz="1200" b="0" i="1" spc="-292" baseline="-13888" dirty="0">
                <a:latin typeface="Libre Franklin"/>
                <a:cs typeface="Bookman Old Style"/>
              </a:rPr>
              <a:t>  </a:t>
            </a:r>
            <a:r>
              <a:rPr lang="en-US" sz="1100" spc="55" dirty="0">
                <a:latin typeface="Libre Franklin"/>
                <a:cs typeface="PMingLiU"/>
              </a:rPr>
              <a:t> (</a:t>
            </a:r>
            <a:r>
              <a:rPr lang="en-US" sz="1100" i="1" spc="55" dirty="0">
                <a:latin typeface="Libre Franklin"/>
                <a:cs typeface="Bookman Old Style"/>
              </a:rPr>
              <a:t>x)</a:t>
            </a:r>
            <a:r>
              <a:rPr sz="1100" spc="55" dirty="0">
                <a:latin typeface="Libre Franklin"/>
                <a:cs typeface="PMingLiU"/>
              </a:rPr>
              <a:t>,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65" dirty="0">
                <a:latin typeface="Libre Franklin"/>
                <a:cs typeface="PMingLiU"/>
              </a:rPr>
              <a:t>can </a:t>
            </a:r>
            <a:r>
              <a:rPr sz="1100" spc="95" dirty="0">
                <a:latin typeface="Libre Franklin"/>
                <a:cs typeface="PMingLiU"/>
              </a:rPr>
              <a:t>turn </a:t>
            </a:r>
            <a:r>
              <a:rPr sz="1100" spc="60" dirty="0">
                <a:latin typeface="Libre Franklin"/>
                <a:cs typeface="PMingLiU"/>
              </a:rPr>
              <a:t>these </a:t>
            </a:r>
            <a:r>
              <a:rPr sz="1100" spc="55" dirty="0">
                <a:latin typeface="Libre Franklin"/>
                <a:cs typeface="PMingLiU"/>
              </a:rPr>
              <a:t>into </a:t>
            </a:r>
            <a:r>
              <a:rPr sz="1100" spc="65" dirty="0">
                <a:latin typeface="Libre Franklin"/>
                <a:cs typeface="PMingLiU"/>
              </a:rPr>
              <a:t>estimates 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spc="35" dirty="0">
                <a:latin typeface="Libre Franklin"/>
                <a:cs typeface="PMingLiU"/>
              </a:rPr>
              <a:t>class</a:t>
            </a:r>
            <a:r>
              <a:rPr sz="1100" spc="114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probabilities: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22" name="object 15"/>
          <p:cNvSpPr txBox="1"/>
          <p:nvPr/>
        </p:nvSpPr>
        <p:spPr>
          <a:xfrm>
            <a:off x="340727" y="1708226"/>
            <a:ext cx="3900804" cy="57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1100"/>
              </a:lnSpc>
              <a:spcBef>
                <a:spcPts val="100"/>
              </a:spcBef>
            </a:pPr>
            <a:r>
              <a:rPr sz="1100" spc="25" dirty="0">
                <a:latin typeface="Libre Franklin"/>
                <a:cs typeface="PMingLiU"/>
              </a:rPr>
              <a:t>So </a:t>
            </a:r>
            <a:r>
              <a:rPr sz="1100" spc="30" dirty="0">
                <a:latin typeface="Libre Franklin"/>
                <a:cs typeface="PMingLiU"/>
              </a:rPr>
              <a:t>classifying </a:t>
            </a:r>
            <a:r>
              <a:rPr sz="1100" spc="80" dirty="0">
                <a:latin typeface="Libre Franklin"/>
                <a:cs typeface="PMingLiU"/>
              </a:rPr>
              <a:t>to the </a:t>
            </a:r>
            <a:r>
              <a:rPr sz="1100" spc="55" dirty="0">
                <a:latin typeface="Libre Franklin"/>
                <a:cs typeface="PMingLiU"/>
              </a:rPr>
              <a:t>largest </a:t>
            </a:r>
            <a:r>
              <a:rPr sz="1100" b="0" i="1" spc="-195" dirty="0" err="1">
                <a:latin typeface="Libre Franklin"/>
                <a:cs typeface="Bookman Old Style"/>
              </a:rPr>
              <a:t>δ</a:t>
            </a:r>
            <a:r>
              <a:rPr sz="1650" spc="-292" baseline="15151" dirty="0" err="1">
                <a:latin typeface="Libre Franklin"/>
                <a:cs typeface="PMingLiU"/>
              </a:rPr>
              <a:t>ˆ</a:t>
            </a:r>
            <a:r>
              <a:rPr sz="1200" b="0" i="1" spc="-292" baseline="-13888" dirty="0" err="1">
                <a:latin typeface="Libre Franklin"/>
                <a:cs typeface="Bookman Old Style"/>
              </a:rPr>
              <a:t>k</a:t>
            </a:r>
            <a:r>
              <a:rPr sz="1200" b="0" i="1" spc="-292" baseline="-13888" dirty="0">
                <a:latin typeface="Libre Franklin"/>
                <a:cs typeface="Bookman Old Style"/>
              </a:rPr>
              <a:t> </a:t>
            </a:r>
            <a:r>
              <a:rPr lang="en-US" sz="1200" b="0" i="1" spc="-292" baseline="-13888" dirty="0">
                <a:latin typeface="Libre Franklin"/>
                <a:cs typeface="Bookman Old Style"/>
              </a:rPr>
              <a:t>          </a:t>
            </a:r>
            <a:r>
              <a:rPr lang="en-US" sz="1100" spc="60" dirty="0">
                <a:latin typeface="Libre Franklin"/>
                <a:cs typeface="PMingLiU"/>
              </a:rPr>
              <a:t> (</a:t>
            </a:r>
            <a:r>
              <a:rPr lang="en-US" sz="1100" i="1" spc="50" dirty="0">
                <a:latin typeface="Libre Franklin"/>
                <a:cs typeface="Bookman Old Style"/>
              </a:rPr>
              <a:t>x</a:t>
            </a:r>
            <a:r>
              <a:rPr lang="en-US" sz="1100" spc="60" dirty="0">
                <a:latin typeface="Libre Franklin"/>
                <a:cs typeface="PMingLiU"/>
              </a:rPr>
              <a:t>)</a:t>
            </a:r>
            <a:r>
              <a:rPr sz="1100" spc="60" dirty="0">
                <a:latin typeface="Libre Franklin"/>
                <a:cs typeface="PMingLiU"/>
              </a:rPr>
              <a:t> </a:t>
            </a:r>
            <a:r>
              <a:rPr sz="1100" spc="75" dirty="0">
                <a:latin typeface="Libre Franklin"/>
                <a:cs typeface="PMingLiU"/>
              </a:rPr>
              <a:t>amounts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30" dirty="0">
                <a:latin typeface="Libre Franklin"/>
                <a:cs typeface="PMingLiU"/>
              </a:rPr>
              <a:t>classifying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80" dirty="0" smtClean="0">
                <a:latin typeface="Libre Franklin"/>
                <a:cs typeface="PMingLiU"/>
              </a:rPr>
              <a:t>the</a:t>
            </a:r>
            <a:r>
              <a:rPr lang="ru-RU" sz="1100" spc="80" dirty="0" smtClean="0">
                <a:latin typeface="Libre Franklin"/>
                <a:cs typeface="PMingLiU"/>
              </a:rPr>
              <a:t>    </a:t>
            </a:r>
            <a:r>
              <a:rPr sz="1100" spc="80" dirty="0" smtClean="0">
                <a:latin typeface="Libre Franklin"/>
                <a:cs typeface="PMingLiU"/>
              </a:rPr>
              <a:t>  </a:t>
            </a:r>
            <a:r>
              <a:rPr sz="1100" spc="35" dirty="0">
                <a:latin typeface="Libre Franklin"/>
                <a:cs typeface="PMingLiU"/>
              </a:rPr>
              <a:t>class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lang="en-US" sz="1100" spc="45" dirty="0">
                <a:latin typeface="Libre Franklin"/>
                <a:cs typeface="PMingLiU"/>
              </a:rPr>
              <a:t>which     </a:t>
            </a:r>
            <a:r>
              <a:rPr lang="en-US" sz="1100" spc="-60" dirty="0">
                <a:latin typeface="Libre Franklin"/>
                <a:cs typeface="PMingLiU"/>
              </a:rPr>
              <a:t>(</a:t>
            </a:r>
            <a:r>
              <a:rPr lang="en-US" sz="1100" i="1" spc="-60" dirty="0">
                <a:latin typeface="Libre Franklin"/>
                <a:cs typeface="Bookman Old Style"/>
              </a:rPr>
              <a:t>Y </a:t>
            </a:r>
            <a:r>
              <a:rPr lang="en-US" sz="1100" spc="260" dirty="0">
                <a:latin typeface="Libre Franklin"/>
                <a:cs typeface="PMingLiU"/>
              </a:rPr>
              <a:t>=</a:t>
            </a:r>
            <a:r>
              <a:rPr lang="en-US" sz="1100" i="1" spc="-15" dirty="0" err="1">
                <a:latin typeface="Libre Franklin"/>
                <a:cs typeface="Bookman Old Style"/>
              </a:rPr>
              <a:t>k</a:t>
            </a:r>
            <a:r>
              <a:rPr lang="en-US" sz="1100" spc="-15" dirty="0" err="1">
                <a:latin typeface="Libre Franklin"/>
                <a:cs typeface="Lucida Sans Unicode"/>
              </a:rPr>
              <a:t>|</a:t>
            </a:r>
            <a:r>
              <a:rPr lang="en-US" sz="1100" i="1" spc="-15" dirty="0" err="1">
                <a:latin typeface="Libre Franklin"/>
                <a:cs typeface="Bookman Old Style"/>
              </a:rPr>
              <a:t>X</a:t>
            </a:r>
            <a:r>
              <a:rPr lang="en-US" sz="1100" i="1" spc="-15" dirty="0">
                <a:latin typeface="Libre Franklin"/>
                <a:cs typeface="Bookman Old Style"/>
              </a:rPr>
              <a:t> </a:t>
            </a:r>
            <a:r>
              <a:rPr lang="en-US" sz="1100" spc="260" dirty="0">
                <a:latin typeface="Libre Franklin"/>
                <a:cs typeface="PMingLiU"/>
              </a:rPr>
              <a:t>=</a:t>
            </a:r>
            <a:r>
              <a:rPr lang="en-US" sz="1100" i="1" spc="50" dirty="0">
                <a:latin typeface="Libre Franklin"/>
                <a:cs typeface="Bookman Old Style"/>
              </a:rPr>
              <a:t>x</a:t>
            </a:r>
            <a:r>
              <a:rPr lang="en-US" sz="1100" spc="50" dirty="0">
                <a:latin typeface="Libre Franklin"/>
                <a:cs typeface="PMingLiU"/>
              </a:rPr>
              <a:t>)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spc="55" dirty="0">
                <a:latin typeface="Libre Franklin"/>
                <a:cs typeface="PMingLiU"/>
              </a:rPr>
              <a:t>largest.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09774621"/>
              </p:ext>
            </p:extLst>
          </p:nvPr>
        </p:nvGraphicFramePr>
        <p:xfrm>
          <a:off x="1333283" y="1139228"/>
          <a:ext cx="1854200" cy="533400"/>
        </p:xfrm>
        <a:graphic>
          <a:graphicData uri="http://schemas.openxmlformats.org/presentationml/2006/ole">
            <p:oleObj spid="_x0000_s14428" name="Equation" r:id="rId3" imgW="1854200" imgH="533400" progId="Equation.KSEE3">
              <p:embed/>
            </p:oleObj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53346837"/>
              </p:ext>
            </p:extLst>
          </p:nvPr>
        </p:nvGraphicFramePr>
        <p:xfrm>
          <a:off x="1543050" y="1882775"/>
          <a:ext cx="209333" cy="212366"/>
        </p:xfrm>
        <a:graphic>
          <a:graphicData uri="http://schemas.openxmlformats.org/presentationml/2006/ole">
            <p:oleObj spid="_x0000_s14429" name="Equation" r:id="rId4" imgW="190417" imgH="203112" progId="Equation.KSEE3">
              <p:embed/>
            </p:oleObj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28319294"/>
              </p:ext>
            </p:extLst>
          </p:nvPr>
        </p:nvGraphicFramePr>
        <p:xfrm>
          <a:off x="340727" y="2565850"/>
          <a:ext cx="190500" cy="203200"/>
        </p:xfrm>
        <a:graphic>
          <a:graphicData uri="http://schemas.openxmlformats.org/presentationml/2006/ole">
            <p:oleObj spid="_x0000_s14430" name="Equation" r:id="rId5" imgW="186744" imgH="206062" progId="Equation.KSEE3">
              <p:embed/>
            </p:oleObj>
          </a:graphicData>
        </a:graphic>
      </p:graphicFrame>
      <p:sp>
        <p:nvSpPr>
          <p:cNvPr id="26" name="object 17"/>
          <p:cNvSpPr txBox="1"/>
          <p:nvPr/>
        </p:nvSpPr>
        <p:spPr>
          <a:xfrm>
            <a:off x="345173" y="2391563"/>
            <a:ext cx="4038600" cy="393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00" spc="85" dirty="0">
                <a:latin typeface="Libre Franklin"/>
                <a:cs typeface="PMingLiU"/>
              </a:rPr>
              <a:t>When </a:t>
            </a:r>
            <a:r>
              <a:rPr sz="1200" b="0" i="1" spc="130" dirty="0">
                <a:latin typeface="Libre Franklin"/>
                <a:cs typeface="Bookman Old Style"/>
              </a:rPr>
              <a:t>K </a:t>
            </a:r>
            <a:r>
              <a:rPr sz="1200" spc="260" dirty="0">
                <a:latin typeface="Libre Franklin"/>
                <a:cs typeface="PMingLiU"/>
              </a:rPr>
              <a:t>= </a:t>
            </a:r>
            <a:r>
              <a:rPr sz="1200" spc="35" dirty="0">
                <a:latin typeface="Libre Franklin"/>
                <a:cs typeface="PMingLiU"/>
              </a:rPr>
              <a:t>2, </a:t>
            </a:r>
            <a:r>
              <a:rPr sz="1200" spc="15" dirty="0">
                <a:latin typeface="Libre Franklin"/>
                <a:cs typeface="PMingLiU"/>
              </a:rPr>
              <a:t>we </a:t>
            </a:r>
            <a:r>
              <a:rPr sz="1200" spc="30" dirty="0">
                <a:latin typeface="Libre Franklin"/>
                <a:cs typeface="PMingLiU"/>
              </a:rPr>
              <a:t>classify </a:t>
            </a:r>
            <a:r>
              <a:rPr sz="1200" spc="80" dirty="0">
                <a:latin typeface="Libre Franklin"/>
                <a:cs typeface="PMingLiU"/>
              </a:rPr>
              <a:t>to </a:t>
            </a:r>
            <a:r>
              <a:rPr sz="1200" spc="35" dirty="0">
                <a:latin typeface="Libre Franklin"/>
                <a:cs typeface="PMingLiU"/>
              </a:rPr>
              <a:t>class </a:t>
            </a:r>
            <a:r>
              <a:rPr sz="1200" spc="25" dirty="0">
                <a:latin typeface="Libre Franklin"/>
                <a:cs typeface="PMingLiU"/>
              </a:rPr>
              <a:t>2 </a:t>
            </a:r>
            <a:r>
              <a:rPr sz="1200" dirty="0">
                <a:latin typeface="Libre Franklin"/>
                <a:cs typeface="PMingLiU"/>
              </a:rPr>
              <a:t>if </a:t>
            </a:r>
            <a:r>
              <a:rPr lang="en-US" sz="1200" spc="55" dirty="0">
                <a:latin typeface="Libre Franklin"/>
                <a:cs typeface="PMingLiU"/>
              </a:rPr>
              <a:t> </a:t>
            </a:r>
          </a:p>
          <a:p>
            <a:pPr marL="12700">
              <a:spcBef>
                <a:spcPts val="90"/>
              </a:spcBef>
            </a:pPr>
            <a:r>
              <a:rPr lang="en-US" sz="1200" spc="55" dirty="0">
                <a:latin typeface="Libre Franklin"/>
                <a:cs typeface="PMingLiU"/>
              </a:rPr>
              <a:t>    </a:t>
            </a:r>
            <a:r>
              <a:rPr sz="1200" spc="55" dirty="0">
                <a:latin typeface="Libre Franklin"/>
                <a:cs typeface="PMingLiU"/>
              </a:rPr>
              <a:t>(</a:t>
            </a:r>
            <a:r>
              <a:rPr sz="1200" b="0" i="1" spc="55" dirty="0">
                <a:latin typeface="Libre Franklin"/>
                <a:cs typeface="Bookman Old Style"/>
              </a:rPr>
              <a:t>Y </a:t>
            </a:r>
            <a:r>
              <a:rPr sz="1200" spc="260" dirty="0">
                <a:latin typeface="Libre Franklin"/>
                <a:cs typeface="PMingLiU"/>
              </a:rPr>
              <a:t>=</a:t>
            </a:r>
            <a:r>
              <a:rPr sz="1200" spc="114" dirty="0">
                <a:latin typeface="Libre Franklin"/>
                <a:cs typeface="PMingLiU"/>
              </a:rPr>
              <a:t> </a:t>
            </a:r>
            <a:r>
              <a:rPr sz="1200" spc="25" dirty="0">
                <a:latin typeface="Libre Franklin"/>
                <a:cs typeface="PMingLiU"/>
              </a:rPr>
              <a:t>2</a:t>
            </a:r>
            <a:r>
              <a:rPr lang="en-US" sz="1200" spc="10" dirty="0">
                <a:latin typeface="Libre Franklin"/>
                <a:cs typeface="Lucida Sans Unicode"/>
              </a:rPr>
              <a:t>|</a:t>
            </a:r>
            <a:r>
              <a:rPr lang="en-US" sz="1200" i="1" spc="10" dirty="0">
                <a:latin typeface="Libre Franklin"/>
                <a:cs typeface="Bookman Old Style"/>
              </a:rPr>
              <a:t>X </a:t>
            </a:r>
            <a:r>
              <a:rPr lang="en-US" sz="1200" spc="260" dirty="0">
                <a:latin typeface="Libre Franklin"/>
                <a:cs typeface="PMingLiU"/>
              </a:rPr>
              <a:t>=</a:t>
            </a:r>
            <a:r>
              <a:rPr lang="en-US" sz="1200" spc="-60" dirty="0">
                <a:latin typeface="Libre Franklin"/>
                <a:cs typeface="PMingLiU"/>
              </a:rPr>
              <a:t> </a:t>
            </a:r>
            <a:r>
              <a:rPr lang="en-US" sz="1200" i="1" spc="50" dirty="0">
                <a:latin typeface="Libre Franklin"/>
                <a:cs typeface="Bookman Old Style"/>
              </a:rPr>
              <a:t>x</a:t>
            </a:r>
            <a:r>
              <a:rPr lang="en-US" sz="1200" spc="50" dirty="0">
                <a:latin typeface="Libre Franklin"/>
                <a:cs typeface="PMingLiU"/>
              </a:rPr>
              <a:t>) </a:t>
            </a:r>
            <a:r>
              <a:rPr lang="en-US" sz="1200" spc="-30" dirty="0">
                <a:latin typeface="Libre Franklin"/>
                <a:cs typeface="Lucida Sans Unicode"/>
              </a:rPr>
              <a:t>≥ </a:t>
            </a:r>
            <a:r>
              <a:rPr lang="en-US" sz="1200" spc="15" dirty="0">
                <a:latin typeface="Libre Franklin"/>
                <a:cs typeface="PMingLiU"/>
              </a:rPr>
              <a:t>0</a:t>
            </a:r>
            <a:r>
              <a:rPr lang="en-US" sz="1200" i="1" spc="15" dirty="0">
                <a:latin typeface="Libre Franklin"/>
                <a:cs typeface="Bookman Old Style"/>
              </a:rPr>
              <a:t>.</a:t>
            </a:r>
            <a:r>
              <a:rPr lang="en-US" sz="1200" spc="15" dirty="0">
                <a:latin typeface="Libre Franklin"/>
                <a:cs typeface="PMingLiU"/>
              </a:rPr>
              <a:t>5, </a:t>
            </a:r>
            <a:r>
              <a:rPr lang="en-US" sz="1200" spc="20" dirty="0">
                <a:latin typeface="Libre Franklin"/>
                <a:cs typeface="PMingLiU"/>
              </a:rPr>
              <a:t>else </a:t>
            </a:r>
            <a:r>
              <a:rPr lang="en-US" sz="1200" spc="80" dirty="0">
                <a:latin typeface="Libre Franklin"/>
                <a:cs typeface="PMingLiU"/>
              </a:rPr>
              <a:t>to </a:t>
            </a:r>
            <a:r>
              <a:rPr lang="en-US" sz="1200" spc="35" dirty="0">
                <a:latin typeface="Libre Franklin"/>
                <a:cs typeface="PMingLiU"/>
              </a:rPr>
              <a:t>class</a:t>
            </a:r>
            <a:r>
              <a:rPr lang="en-US" sz="1200" spc="60" dirty="0">
                <a:latin typeface="Libre Franklin"/>
                <a:cs typeface="PMingLiU"/>
              </a:rPr>
              <a:t> </a:t>
            </a:r>
            <a:r>
              <a:rPr lang="en-US" sz="1200" spc="35" dirty="0">
                <a:latin typeface="Libre Franklin"/>
                <a:cs typeface="PMingLiU"/>
              </a:rPr>
              <a:t>1.</a:t>
            </a:r>
            <a:endParaRPr sz="1200" dirty="0">
              <a:latin typeface="Libre Franklin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00050" y="130175"/>
            <a:ext cx="32766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40" dirty="0">
                <a:latin typeface="Libre Franklin"/>
              </a:rPr>
              <a:t>LDA </a:t>
            </a:r>
            <a:r>
              <a:rPr sz="2000" spc="-55" dirty="0">
                <a:latin typeface="Libre Franklin"/>
              </a:rPr>
              <a:t>on </a:t>
            </a:r>
            <a:r>
              <a:rPr sz="2000" spc="5" dirty="0">
                <a:latin typeface="Libre Franklin"/>
              </a:rPr>
              <a:t>Credit</a:t>
            </a:r>
            <a:r>
              <a:rPr sz="2000" spc="75" dirty="0">
                <a:latin typeface="Libre Franklin"/>
              </a:rPr>
              <a:t> </a:t>
            </a:r>
            <a:r>
              <a:rPr sz="2000" spc="15" dirty="0">
                <a:latin typeface="Libre Franklin"/>
              </a:rPr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0511" y="527240"/>
          <a:ext cx="2825749" cy="928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53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i="1" spc="25" dirty="0">
                          <a:latin typeface="Palatino Linotype"/>
                          <a:cs typeface="Palatino Linotype"/>
                        </a:rPr>
                        <a:t>True </a:t>
                      </a:r>
                      <a:r>
                        <a:rPr sz="1100" i="1" spc="10" dirty="0">
                          <a:latin typeface="Palatino Linotype"/>
                          <a:cs typeface="Palatino Linotype"/>
                        </a:rPr>
                        <a:t>Default</a:t>
                      </a:r>
                      <a:r>
                        <a:rPr sz="1100" i="1" spc="1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i="1" spc="5" dirty="0">
                          <a:latin typeface="Palatino Linotype"/>
                          <a:cs typeface="Palatino Linotype"/>
                        </a:rPr>
                        <a:t>Status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46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50" dirty="0">
                          <a:latin typeface="PMingLiU"/>
                          <a:cs typeface="PMingLiU"/>
                        </a:rPr>
                        <a:t>No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PMingLiU"/>
                          <a:cs typeface="PMingLiU"/>
                        </a:rPr>
                        <a:t>Yes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65" dirty="0">
                          <a:latin typeface="PMingLiU"/>
                          <a:cs typeface="PMingLiU"/>
                        </a:rPr>
                        <a:t>Total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4373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15" dirty="0">
                          <a:latin typeface="Palatino Linotype"/>
                          <a:cs typeface="Palatino Linotype"/>
                        </a:rPr>
                        <a:t>Predicted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50" dirty="0">
                          <a:latin typeface="PMingLiU"/>
                          <a:cs typeface="PMingLiU"/>
                        </a:rPr>
                        <a:t>No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9644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252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9896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4825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i="1" spc="10" dirty="0">
                          <a:latin typeface="Palatino Linotype"/>
                          <a:cs typeface="Palatino Linotype"/>
                        </a:rPr>
                        <a:t>Default</a:t>
                      </a:r>
                      <a:r>
                        <a:rPr sz="1100" i="1" spc="8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i="1" spc="5" dirty="0">
                          <a:latin typeface="Palatino Linotype"/>
                          <a:cs typeface="Palatino Linotype"/>
                        </a:rPr>
                        <a:t>Status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PMingLiU"/>
                          <a:cs typeface="PMingLiU"/>
                        </a:rPr>
                        <a:t>Yes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23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81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104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9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65" dirty="0">
                          <a:latin typeface="PMingLiU"/>
                          <a:cs typeface="PMingLiU"/>
                        </a:rPr>
                        <a:t>Total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9667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333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10000</a:t>
                      </a:r>
                      <a:endParaRPr sz="1100" dirty="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1504020"/>
            <a:ext cx="4091356" cy="182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1795">
              <a:lnSpc>
                <a:spcPct val="140400"/>
              </a:lnSpc>
              <a:spcBef>
                <a:spcPts val="100"/>
              </a:spcBef>
            </a:pPr>
            <a:r>
              <a:rPr sz="1100" spc="45" dirty="0">
                <a:latin typeface="Libre Franklin"/>
                <a:cs typeface="PMingLiU"/>
              </a:rPr>
              <a:t>(23 </a:t>
            </a:r>
            <a:r>
              <a:rPr sz="1100" spc="260" dirty="0">
                <a:latin typeface="Libre Franklin"/>
                <a:cs typeface="PMingLiU"/>
              </a:rPr>
              <a:t>+ </a:t>
            </a:r>
            <a:r>
              <a:rPr sz="1100" spc="15" dirty="0">
                <a:latin typeface="Libre Franklin"/>
                <a:cs typeface="PMingLiU"/>
              </a:rPr>
              <a:t>252)</a:t>
            </a:r>
            <a:r>
              <a:rPr sz="1100" b="0" i="1" spc="15" dirty="0">
                <a:latin typeface="Libre Franklin"/>
                <a:cs typeface="Bookman Old Style"/>
              </a:rPr>
              <a:t>/</a:t>
            </a:r>
            <a:r>
              <a:rPr sz="1100" spc="15" dirty="0">
                <a:latin typeface="Libre Franklin"/>
                <a:cs typeface="PMingLiU"/>
              </a:rPr>
              <a:t>10000 </a:t>
            </a:r>
            <a:r>
              <a:rPr sz="1100" spc="50" dirty="0">
                <a:latin typeface="Libre Franklin"/>
                <a:cs typeface="PMingLiU"/>
              </a:rPr>
              <a:t>errors </a:t>
            </a:r>
            <a:r>
              <a:rPr sz="1100" spc="-10" dirty="0">
                <a:latin typeface="Libre Franklin"/>
                <a:cs typeface="PMingLiU"/>
              </a:rPr>
              <a:t>—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35" dirty="0">
                <a:latin typeface="Libre Franklin"/>
                <a:cs typeface="PMingLiU"/>
              </a:rPr>
              <a:t>2.75% </a:t>
            </a:r>
            <a:r>
              <a:rPr sz="1100" spc="40" dirty="0">
                <a:latin typeface="Libre Franklin"/>
                <a:cs typeface="PMingLiU"/>
              </a:rPr>
              <a:t>misclassification</a:t>
            </a:r>
            <a:r>
              <a:rPr sz="1100" spc="-110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rate!  </a:t>
            </a:r>
            <a:r>
              <a:rPr sz="1100" spc="45" dirty="0">
                <a:latin typeface="Libre Franklin"/>
                <a:cs typeface="PMingLiU"/>
              </a:rPr>
              <a:t>Some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caveats:</a:t>
            </a:r>
            <a:endParaRPr sz="1100" dirty="0">
              <a:latin typeface="Libre Franklin"/>
              <a:cs typeface="PMingLiU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70" dirty="0">
                <a:latin typeface="Libre Franklin"/>
                <a:cs typeface="PMingLiU"/>
              </a:rPr>
              <a:t>This </a:t>
            </a:r>
            <a:r>
              <a:rPr sz="1100" spc="20" dirty="0">
                <a:latin typeface="Libre Franklin"/>
                <a:cs typeface="PMingLiU"/>
              </a:rPr>
              <a:t>is </a:t>
            </a:r>
            <a:r>
              <a:rPr sz="1100" i="1" spc="5" dirty="0">
                <a:solidFill>
                  <a:srgbClr val="009900"/>
                </a:solidFill>
                <a:latin typeface="Libre Franklin"/>
                <a:cs typeface="Palatino Linotype"/>
              </a:rPr>
              <a:t>training </a:t>
            </a:r>
            <a:r>
              <a:rPr sz="1100" spc="55" dirty="0">
                <a:latin typeface="Libre Franklin"/>
                <a:cs typeface="PMingLiU"/>
              </a:rPr>
              <a:t>error,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70" dirty="0">
                <a:latin typeface="Libre Franklin"/>
                <a:cs typeface="PMingLiU"/>
              </a:rPr>
              <a:t>may be </a:t>
            </a:r>
            <a:r>
              <a:rPr sz="1100" spc="45" dirty="0">
                <a:latin typeface="Libre Franklin"/>
                <a:cs typeface="PMingLiU"/>
              </a:rPr>
              <a:t>overfitting. </a:t>
            </a:r>
            <a:r>
              <a:rPr sz="1100" spc="75" dirty="0">
                <a:latin typeface="Libre Franklin"/>
                <a:cs typeface="PMingLiU"/>
              </a:rPr>
              <a:t>Not </a:t>
            </a:r>
            <a:r>
              <a:rPr sz="1100" spc="85" dirty="0">
                <a:latin typeface="Libre Franklin"/>
                <a:cs typeface="PMingLiU"/>
              </a:rPr>
              <a:t>a </a:t>
            </a:r>
            <a:r>
              <a:rPr sz="1100" spc="40" dirty="0">
                <a:latin typeface="Libre Franklin"/>
                <a:cs typeface="PMingLiU"/>
              </a:rPr>
              <a:t>big  </a:t>
            </a:r>
            <a:r>
              <a:rPr sz="1100" spc="50" dirty="0">
                <a:latin typeface="Libre Franklin"/>
                <a:cs typeface="PMingLiU"/>
              </a:rPr>
              <a:t>concern </a:t>
            </a:r>
            <a:r>
              <a:rPr sz="1100" spc="55" dirty="0">
                <a:latin typeface="Libre Franklin"/>
                <a:cs typeface="PMingLiU"/>
              </a:rPr>
              <a:t>here </a:t>
            </a:r>
            <a:r>
              <a:rPr sz="1100" spc="35" dirty="0">
                <a:latin typeface="Libre Franklin"/>
                <a:cs typeface="PMingLiU"/>
              </a:rPr>
              <a:t>since </a:t>
            </a:r>
            <a:r>
              <a:rPr sz="1100" b="0" i="1" spc="-30" dirty="0">
                <a:latin typeface="Libre Franklin"/>
                <a:cs typeface="Bookman Old Style"/>
              </a:rPr>
              <a:t>n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spc="25" dirty="0">
                <a:latin typeface="Libre Franklin"/>
                <a:cs typeface="PMingLiU"/>
              </a:rPr>
              <a:t>10000 </a:t>
            </a:r>
            <a:r>
              <a:rPr sz="1100" spc="85" dirty="0">
                <a:latin typeface="Libre Franklin"/>
                <a:cs typeface="PMingLiU"/>
              </a:rPr>
              <a:t>and </a:t>
            </a:r>
            <a:r>
              <a:rPr sz="1100" b="0" i="1" spc="-114" dirty="0">
                <a:latin typeface="Libre Franklin"/>
                <a:cs typeface="Bookman Old Style"/>
              </a:rPr>
              <a:t>p </a:t>
            </a:r>
            <a:r>
              <a:rPr sz="1100" spc="260" dirty="0">
                <a:latin typeface="Libre Franklin"/>
                <a:cs typeface="PMingLiU"/>
              </a:rPr>
              <a:t>=</a:t>
            </a:r>
            <a:r>
              <a:rPr sz="1100" spc="-30" dirty="0">
                <a:latin typeface="Libre Franklin"/>
                <a:cs typeface="PMingLiU"/>
              </a:rPr>
              <a:t> </a:t>
            </a:r>
            <a:r>
              <a:rPr sz="1100" spc="-10" dirty="0">
                <a:latin typeface="Libre Franklin"/>
                <a:cs typeface="PMingLiU"/>
              </a:rPr>
              <a:t>2!</a:t>
            </a:r>
            <a:endParaRPr sz="1100" dirty="0">
              <a:latin typeface="Libre Franklin"/>
              <a:cs typeface="PMingLiU"/>
            </a:endParaRPr>
          </a:p>
          <a:p>
            <a:pPr marL="289560" marR="1739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15" dirty="0">
                <a:latin typeface="Libre Franklin"/>
                <a:cs typeface="PMingLiU"/>
              </a:rPr>
              <a:t>If we </a:t>
            </a:r>
            <a:r>
              <a:rPr sz="1100" spc="25" dirty="0">
                <a:latin typeface="Libre Franklin"/>
                <a:cs typeface="PMingLiU"/>
              </a:rPr>
              <a:t>classified </a:t>
            </a:r>
            <a:r>
              <a:rPr sz="1100" spc="80" dirty="0">
                <a:latin typeface="Libre Franklin"/>
                <a:cs typeface="PMingLiU"/>
              </a:rPr>
              <a:t>to the </a:t>
            </a:r>
            <a:r>
              <a:rPr sz="1100" spc="55" dirty="0">
                <a:latin typeface="Libre Franklin"/>
                <a:cs typeface="PMingLiU"/>
              </a:rPr>
              <a:t>prior </a:t>
            </a:r>
            <a:r>
              <a:rPr sz="1100" spc="-10" dirty="0">
                <a:latin typeface="Libre Franklin"/>
                <a:cs typeface="PMingLiU"/>
              </a:rPr>
              <a:t>— </a:t>
            </a:r>
            <a:r>
              <a:rPr sz="1100" spc="40" dirty="0">
                <a:latin typeface="Libre Franklin"/>
                <a:cs typeface="PMingLiU"/>
              </a:rPr>
              <a:t>always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35" dirty="0">
                <a:latin typeface="Libre Franklin"/>
                <a:cs typeface="PMingLiU"/>
              </a:rPr>
              <a:t>class </a:t>
            </a:r>
            <a:r>
              <a:rPr sz="1100" spc="-60" dirty="0">
                <a:solidFill>
                  <a:srgbClr val="990000"/>
                </a:solidFill>
                <a:latin typeface="Libre Franklin"/>
                <a:cs typeface="PMingLiU"/>
              </a:rPr>
              <a:t>No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65" dirty="0">
                <a:latin typeface="Libre Franklin"/>
                <a:cs typeface="PMingLiU"/>
              </a:rPr>
              <a:t>this  </a:t>
            </a:r>
            <a:r>
              <a:rPr sz="1100" spc="40" dirty="0">
                <a:latin typeface="Libre Franklin"/>
                <a:cs typeface="PMingLiU"/>
              </a:rPr>
              <a:t>case </a:t>
            </a:r>
            <a:r>
              <a:rPr sz="1100" spc="-10" dirty="0">
                <a:latin typeface="Libre Franklin"/>
                <a:cs typeface="PMingLiU"/>
              </a:rPr>
              <a:t>—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45" dirty="0">
                <a:latin typeface="Libre Franklin"/>
                <a:cs typeface="PMingLiU"/>
              </a:rPr>
              <a:t>would </a:t>
            </a:r>
            <a:r>
              <a:rPr sz="1100" spc="55" dirty="0">
                <a:latin typeface="Libre Franklin"/>
                <a:cs typeface="PMingLiU"/>
              </a:rPr>
              <a:t>make </a:t>
            </a:r>
            <a:r>
              <a:rPr sz="1100" spc="10" dirty="0">
                <a:latin typeface="Libre Franklin"/>
                <a:cs typeface="PMingLiU"/>
              </a:rPr>
              <a:t>333</a:t>
            </a:r>
            <a:r>
              <a:rPr sz="1100" b="0" i="1" spc="10" dirty="0">
                <a:latin typeface="Libre Franklin"/>
                <a:cs typeface="Bookman Old Style"/>
              </a:rPr>
              <a:t>/</a:t>
            </a:r>
            <a:r>
              <a:rPr sz="1100" spc="10" dirty="0">
                <a:latin typeface="Libre Franklin"/>
                <a:cs typeface="PMingLiU"/>
              </a:rPr>
              <a:t>10000 </a:t>
            </a:r>
            <a:r>
              <a:rPr sz="1100" spc="50" dirty="0">
                <a:latin typeface="Libre Franklin"/>
                <a:cs typeface="PMingLiU"/>
              </a:rPr>
              <a:t>errors, </a:t>
            </a:r>
            <a:r>
              <a:rPr sz="1100" spc="55" dirty="0">
                <a:latin typeface="Libre Franklin"/>
                <a:cs typeface="PMingLiU"/>
              </a:rPr>
              <a:t>or </a:t>
            </a:r>
            <a:r>
              <a:rPr sz="1100" spc="45" dirty="0">
                <a:latin typeface="Libre Franklin"/>
                <a:cs typeface="PMingLiU"/>
              </a:rPr>
              <a:t>only</a:t>
            </a:r>
            <a:r>
              <a:rPr sz="1100" spc="145" dirty="0">
                <a:latin typeface="Libre Franklin"/>
                <a:cs typeface="PMingLiU"/>
              </a:rPr>
              <a:t> </a:t>
            </a:r>
            <a:r>
              <a:rPr sz="1100" spc="35" dirty="0">
                <a:latin typeface="Libre Franklin"/>
                <a:cs typeface="PMingLiU"/>
              </a:rPr>
              <a:t>3.33%.</a:t>
            </a:r>
            <a:endParaRPr sz="1100" dirty="0">
              <a:latin typeface="Libre Franklin"/>
              <a:cs typeface="PMingLiU"/>
            </a:endParaRPr>
          </a:p>
          <a:p>
            <a:pPr marL="289560" marR="189865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45" dirty="0">
                <a:latin typeface="Libre Franklin"/>
                <a:cs typeface="PMingLiU"/>
              </a:rPr>
              <a:t>Of </a:t>
            </a:r>
            <a:r>
              <a:rPr sz="1100" spc="80" dirty="0">
                <a:latin typeface="Libre Franklin"/>
                <a:cs typeface="PMingLiU"/>
              </a:rPr>
              <a:t>the true </a:t>
            </a:r>
            <a:r>
              <a:rPr sz="1100" spc="-170" dirty="0">
                <a:solidFill>
                  <a:srgbClr val="990000"/>
                </a:solidFill>
                <a:latin typeface="Libre Franklin"/>
                <a:cs typeface="PMingLiU"/>
              </a:rPr>
              <a:t>N</a:t>
            </a:r>
            <a:r>
              <a:rPr lang="en-US" sz="1100" spc="-170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-170" dirty="0">
                <a:solidFill>
                  <a:srgbClr val="990000"/>
                </a:solidFill>
                <a:latin typeface="Libre Franklin"/>
                <a:cs typeface="PMingLiU"/>
              </a:rPr>
              <a:t>o</a:t>
            </a:r>
            <a:r>
              <a:rPr lang="en-US" sz="1100" spc="-170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-170" dirty="0">
                <a:latin typeface="Libre Franklin"/>
                <a:cs typeface="PMingLiU"/>
              </a:rPr>
              <a:t>’</a:t>
            </a:r>
            <a:r>
              <a:rPr lang="en-US" sz="1100" spc="-170" dirty="0">
                <a:latin typeface="Libre Franklin"/>
                <a:cs typeface="PMingLiU"/>
              </a:rPr>
              <a:t> </a:t>
            </a:r>
            <a:r>
              <a:rPr sz="1100" spc="-170" dirty="0">
                <a:latin typeface="Libre Franklin"/>
                <a:cs typeface="PMingLiU"/>
              </a:rPr>
              <a:t>s</a:t>
            </a:r>
            <a:r>
              <a:rPr lang="en-US" sz="1100" spc="-170" dirty="0">
                <a:latin typeface="Libre Franklin"/>
                <a:cs typeface="PMingLiU"/>
              </a:rPr>
              <a:t> </a:t>
            </a:r>
            <a:r>
              <a:rPr sz="1100" spc="-170" dirty="0">
                <a:latin typeface="Libre Franklin"/>
                <a:cs typeface="PMingLiU"/>
              </a:rPr>
              <a:t>, </a:t>
            </a:r>
            <a:r>
              <a:rPr lang="en-US" sz="1100" spc="-170" dirty="0">
                <a:latin typeface="Libre Franklin"/>
                <a:cs typeface="PMingLiU"/>
              </a:rPr>
              <a:t>   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55" dirty="0">
                <a:latin typeface="Libre Franklin"/>
                <a:cs typeface="PMingLiU"/>
              </a:rPr>
              <a:t>make </a:t>
            </a:r>
            <a:r>
              <a:rPr sz="1100" spc="5" dirty="0">
                <a:latin typeface="Libre Franklin"/>
                <a:cs typeface="PMingLiU"/>
              </a:rPr>
              <a:t>23</a:t>
            </a:r>
            <a:r>
              <a:rPr sz="1100" b="0" i="1" spc="5" dirty="0">
                <a:latin typeface="Libre Franklin"/>
                <a:cs typeface="Bookman Old Style"/>
              </a:rPr>
              <a:t>/</a:t>
            </a:r>
            <a:r>
              <a:rPr sz="1100" spc="5" dirty="0">
                <a:latin typeface="Libre Franklin"/>
                <a:cs typeface="PMingLiU"/>
              </a:rPr>
              <a:t>9667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spc="15" dirty="0">
                <a:latin typeface="Libre Franklin"/>
                <a:cs typeface="PMingLiU"/>
              </a:rPr>
              <a:t>0</a:t>
            </a:r>
            <a:r>
              <a:rPr sz="1100" b="0" i="1" spc="15" dirty="0">
                <a:latin typeface="Libre Franklin"/>
                <a:cs typeface="Bookman Old Style"/>
              </a:rPr>
              <a:t>.</a:t>
            </a:r>
            <a:r>
              <a:rPr sz="1100" spc="15" dirty="0">
                <a:latin typeface="Libre Franklin"/>
                <a:cs typeface="PMingLiU"/>
              </a:rPr>
              <a:t>2% </a:t>
            </a:r>
            <a:r>
              <a:rPr sz="1100" spc="45" dirty="0">
                <a:latin typeface="Libre Franklin"/>
                <a:cs typeface="PMingLiU"/>
              </a:rPr>
              <a:t>errors; </a:t>
            </a:r>
            <a:r>
              <a:rPr sz="1100" spc="5" dirty="0">
                <a:latin typeface="Libre Franklin"/>
                <a:cs typeface="PMingLiU"/>
              </a:rPr>
              <a:t>of </a:t>
            </a:r>
            <a:r>
              <a:rPr sz="1100" spc="80" dirty="0">
                <a:latin typeface="Libre Franklin"/>
                <a:cs typeface="PMingLiU"/>
              </a:rPr>
              <a:t>the  true </a:t>
            </a:r>
            <a:r>
              <a:rPr sz="1100" spc="-105" dirty="0">
                <a:solidFill>
                  <a:srgbClr val="990000"/>
                </a:solidFill>
                <a:latin typeface="Libre Franklin"/>
                <a:cs typeface="PMingLiU"/>
              </a:rPr>
              <a:t>Y</a:t>
            </a:r>
            <a:r>
              <a:rPr lang="en-US" sz="1100" spc="-105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-105" dirty="0">
                <a:solidFill>
                  <a:srgbClr val="990000"/>
                </a:solidFill>
                <a:latin typeface="Libre Franklin"/>
                <a:cs typeface="PMingLiU"/>
              </a:rPr>
              <a:t>e</a:t>
            </a:r>
            <a:r>
              <a:rPr lang="en-US" sz="1100" spc="-105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-105" dirty="0">
                <a:solidFill>
                  <a:srgbClr val="990000"/>
                </a:solidFill>
                <a:latin typeface="Libre Franklin"/>
                <a:cs typeface="PMingLiU"/>
              </a:rPr>
              <a:t>s</a:t>
            </a:r>
            <a:r>
              <a:rPr lang="en-US" sz="1100" spc="-105" dirty="0">
                <a:solidFill>
                  <a:srgbClr val="990000"/>
                </a:solidFill>
                <a:latin typeface="Libre Franklin"/>
                <a:cs typeface="PMingLiU"/>
              </a:rPr>
              <a:t> </a:t>
            </a:r>
            <a:r>
              <a:rPr sz="1100" spc="-105" dirty="0">
                <a:latin typeface="Libre Franklin"/>
                <a:cs typeface="PMingLiU"/>
              </a:rPr>
              <a:t>’</a:t>
            </a:r>
            <a:r>
              <a:rPr lang="en-US" sz="1100" spc="-105" dirty="0">
                <a:latin typeface="Libre Franklin"/>
                <a:cs typeface="PMingLiU"/>
              </a:rPr>
              <a:t> </a:t>
            </a:r>
            <a:r>
              <a:rPr sz="1100" spc="-105" dirty="0">
                <a:latin typeface="Libre Franklin"/>
                <a:cs typeface="PMingLiU"/>
              </a:rPr>
              <a:t>s</a:t>
            </a:r>
            <a:r>
              <a:rPr lang="en-US" sz="1100" spc="-105" dirty="0">
                <a:latin typeface="Libre Franklin"/>
                <a:cs typeface="PMingLiU"/>
              </a:rPr>
              <a:t> </a:t>
            </a:r>
            <a:r>
              <a:rPr sz="1100" spc="-105" dirty="0">
                <a:latin typeface="Libre Franklin"/>
                <a:cs typeface="PMingLiU"/>
              </a:rPr>
              <a:t>, </a:t>
            </a:r>
            <a:r>
              <a:rPr lang="en-US" sz="1100" spc="-105" dirty="0">
                <a:latin typeface="Libre Franklin"/>
                <a:cs typeface="PMingLiU"/>
              </a:rPr>
              <a:t> 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55" dirty="0">
                <a:latin typeface="Libre Franklin"/>
                <a:cs typeface="PMingLiU"/>
              </a:rPr>
              <a:t>make </a:t>
            </a:r>
            <a:r>
              <a:rPr sz="1100" spc="5" dirty="0">
                <a:latin typeface="Libre Franklin"/>
                <a:cs typeface="PMingLiU"/>
              </a:rPr>
              <a:t>252</a:t>
            </a:r>
            <a:r>
              <a:rPr sz="1100" b="0" i="1" spc="5" dirty="0">
                <a:latin typeface="Libre Franklin"/>
                <a:cs typeface="Bookman Old Style"/>
              </a:rPr>
              <a:t>/</a:t>
            </a:r>
            <a:r>
              <a:rPr sz="1100" spc="5" dirty="0">
                <a:latin typeface="Libre Franklin"/>
                <a:cs typeface="PMingLiU"/>
              </a:rPr>
              <a:t>333 </a:t>
            </a:r>
            <a:r>
              <a:rPr sz="1100" spc="260" dirty="0">
                <a:latin typeface="Libre Franklin"/>
                <a:cs typeface="PMingLiU"/>
              </a:rPr>
              <a:t>= </a:t>
            </a:r>
            <a:r>
              <a:rPr sz="1100" spc="20" dirty="0">
                <a:latin typeface="Libre Franklin"/>
                <a:cs typeface="PMingLiU"/>
              </a:rPr>
              <a:t>75</a:t>
            </a:r>
            <a:r>
              <a:rPr sz="1100" b="0" i="1" spc="20" dirty="0">
                <a:latin typeface="Libre Franklin"/>
                <a:cs typeface="Bookman Old Style"/>
              </a:rPr>
              <a:t>.</a:t>
            </a:r>
            <a:r>
              <a:rPr sz="1100" spc="20" dirty="0">
                <a:latin typeface="Libre Franklin"/>
                <a:cs typeface="PMingLiU"/>
              </a:rPr>
              <a:t>7%</a:t>
            </a:r>
            <a:r>
              <a:rPr sz="1100" spc="-90" dirty="0">
                <a:latin typeface="Libre Franklin"/>
                <a:cs typeface="PMingLiU"/>
              </a:rPr>
              <a:t> </a:t>
            </a:r>
            <a:r>
              <a:rPr sz="1100" spc="40" dirty="0">
                <a:latin typeface="Libre Franklin"/>
                <a:cs typeface="PMingLiU"/>
              </a:rPr>
              <a:t>errors!</a:t>
            </a:r>
            <a:endParaRPr sz="1100" dirty="0">
              <a:latin typeface="Libre Franklin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0050" y="130175"/>
            <a:ext cx="345440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LDA. Problem settings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47650" y="587375"/>
                <a:ext cx="41910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Georgia" panose="02040502050405020303" pitchFamily="18" charset="0"/>
                  </a:rPr>
                  <a:t>We have a class variable Y </a:t>
                </a:r>
                <a:r>
                  <a:rPr lang="uk-UA" sz="1400" dirty="0">
                    <a:latin typeface="Georgia" panose="02040502050405020303" pitchFamily="18" charset="0"/>
                  </a:rPr>
                  <a:t>є</a:t>
                </a:r>
                <a:r>
                  <a:rPr lang="en-US" sz="1400" dirty="0">
                    <a:latin typeface="Georgia" panose="02040502050405020303" pitchFamily="18" charset="0"/>
                  </a:rPr>
                  <a:t> {1, 2} and a single predictor X in 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Georgia" panose="02040502050405020303" pitchFamily="18" charset="0"/>
                  </a:rPr>
                  <a:t>You are given the training set of predictor values x </a:t>
                </a:r>
                <a:r>
                  <a:rPr lang="uk-UA" sz="1400" dirty="0">
                    <a:latin typeface="Georgia" panose="02040502050405020303" pitchFamily="18" charset="0"/>
                  </a:rPr>
                  <a:t>є</a:t>
                </a:r>
                <a:r>
                  <a:rPr lang="en-US" sz="1400" dirty="0">
                    <a:latin typeface="Georgia" panose="02040502050405020303" pitchFamily="18" charset="0"/>
                  </a:rPr>
                  <a:t> {1, 2, 3}, corresponding to class 1 and x </a:t>
                </a:r>
                <a:r>
                  <a:rPr lang="uk-UA" sz="1400" dirty="0">
                    <a:latin typeface="Georgia" panose="02040502050405020303" pitchFamily="18" charset="0"/>
                  </a:rPr>
                  <a:t>є</a:t>
                </a:r>
                <a:r>
                  <a:rPr lang="en-US" sz="1400" dirty="0">
                    <a:latin typeface="Georgia" panose="02040502050405020303" pitchFamily="18" charset="0"/>
                  </a:rPr>
                  <a:t> {6, 7}, corresponding to class 2.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Georgia" panose="02040502050405020303" pitchFamily="18" charset="0"/>
                  </a:rPr>
                  <a:t>We assume that the predictors of both classes are distributed normally with the same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, but different means mu1 and mu2. 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191000" cy="1815882"/>
              </a:xfrm>
              <a:prstGeom prst="rect">
                <a:avLst/>
              </a:prstGeom>
              <a:blipFill>
                <a:blip r:embed="rId2" cstate="print"/>
                <a:stretch>
                  <a:fillRect l="-291" t="-671" r="-1164" b="-23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F89855-0577-417D-978D-E57F6A10EB72}"/>
                  </a:ext>
                </a:extLst>
              </p14:cNvPr>
              <p14:cNvContentPartPr/>
              <p14:nvPr/>
            </p14:nvContentPartPr>
            <p14:xfrm>
              <a:off x="1092838" y="3115292"/>
              <a:ext cx="1026720" cy="3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="" xmlns:a16="http://schemas.microsoft.com/office/drawing/2014/main" id="{FFF89855-0577-417D-978D-E57F6A10EB72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5198" y="3007652"/>
                <a:ext cx="10623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99B679-EDCF-4C01-A9F5-707CE0D74273}"/>
                  </a:ext>
                </a:extLst>
              </p14:cNvPr>
              <p14:cNvContentPartPr/>
              <p14:nvPr/>
            </p14:nvContentPartPr>
            <p14:xfrm>
              <a:off x="1186078" y="3084332"/>
              <a:ext cx="2388960" cy="10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="" xmlns:a16="http://schemas.microsoft.com/office/drawing/2014/main" id="{8F99B679-EDCF-4C01-A9F5-707CE0D7427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68438" y="3066332"/>
                <a:ext cx="242460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8913E8C-7A15-40E8-B941-D313B6A7DF30}"/>
              </a:ext>
            </a:extLst>
          </p:cNvPr>
          <p:cNvGrpSpPr/>
          <p:nvPr/>
        </p:nvGrpSpPr>
        <p:grpSpPr>
          <a:xfrm>
            <a:off x="2161318" y="3069572"/>
            <a:ext cx="127440" cy="223560"/>
            <a:chOff x="2161318" y="3069572"/>
            <a:chExt cx="127440" cy="22356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95F0C5-FD37-4AEF-ABEE-35C9337A8B72}"/>
                    </a:ext>
                  </a:extLst>
                </p14:cNvPr>
                <p14:cNvContentPartPr/>
                <p14:nvPr/>
              </p14:nvContentPartPr>
              <p14:xfrm>
                <a:off x="2161318" y="3069572"/>
                <a:ext cx="26280" cy="9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="" xmlns:a16="http://schemas.microsoft.com/office/drawing/2014/main" id="{0695F0C5-FD37-4AEF-ABEE-35C9337A8B72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43678" y="3051572"/>
                  <a:ext cx="61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98BD5F-1D49-455F-B7A5-B030BCE3E41F}"/>
                    </a:ext>
                  </a:extLst>
                </p14:cNvPr>
                <p14:cNvContentPartPr/>
                <p14:nvPr/>
              </p14:nvContentPartPr>
              <p14:xfrm>
                <a:off x="2217478" y="3199172"/>
                <a:ext cx="71280" cy="9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="" xmlns:a16="http://schemas.microsoft.com/office/drawing/2014/main" id="{4598BD5F-1D49-455F-B7A5-B030BCE3E41F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99838" y="3181172"/>
                  <a:ext cx="1069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B95AAE1-BF97-437C-AFD3-BBCF6A9ED1A6}"/>
              </a:ext>
            </a:extLst>
          </p:cNvPr>
          <p:cNvGrpSpPr/>
          <p:nvPr/>
        </p:nvGrpSpPr>
        <p:grpSpPr>
          <a:xfrm>
            <a:off x="3465238" y="3219332"/>
            <a:ext cx="190440" cy="82440"/>
            <a:chOff x="3465238" y="3219332"/>
            <a:chExt cx="190440" cy="8244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7F24EF-131C-4DA9-BF1D-DFDCE5154BC3}"/>
                    </a:ext>
                  </a:extLst>
                </p14:cNvPr>
                <p14:cNvContentPartPr/>
                <p14:nvPr/>
              </p14:nvContentPartPr>
              <p14:xfrm>
                <a:off x="3488278" y="3254252"/>
                <a:ext cx="120240" cy="4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="" xmlns:a16="http://schemas.microsoft.com/office/drawing/2014/main" id="{FE7F24EF-131C-4DA9-BF1D-DFDCE5154BC3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470278" y="3236612"/>
                  <a:ext cx="155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B649FA-C006-46A3-A870-0A4645C3ED3D}"/>
                    </a:ext>
                  </a:extLst>
                </p14:cNvPr>
                <p14:cNvContentPartPr/>
                <p14:nvPr/>
              </p14:nvContentPartPr>
              <p14:xfrm>
                <a:off x="3465238" y="3219332"/>
                <a:ext cx="190440" cy="8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="" xmlns:a16="http://schemas.microsoft.com/office/drawing/2014/main" id="{43B649FA-C006-46A3-A870-0A4645C3ED3D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447598" y="3201692"/>
                  <a:ext cx="22608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=""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29A6E2-D367-42B2-869B-A447BC7733E8}"/>
                  </a:ext>
                </a:extLst>
              </p14:cNvPr>
              <p14:cNvContentPartPr/>
              <p14:nvPr/>
            </p14:nvContentPartPr>
            <p14:xfrm>
              <a:off x="3693838" y="254181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="" xmlns:a16="http://schemas.microsoft.com/office/drawing/2014/main" id="{CE29A6E2-D367-42B2-869B-A447BC7733E8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685198" y="2533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76AFC6-5A04-4594-9AB9-B7208D1D2FB8}"/>
                  </a:ext>
                </a:extLst>
              </p14:cNvPr>
              <p14:cNvContentPartPr/>
              <p14:nvPr/>
            </p14:nvContentPartPr>
            <p14:xfrm>
              <a:off x="1697998" y="3079292"/>
              <a:ext cx="24840" cy="93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="" xmlns:a16="http://schemas.microsoft.com/office/drawing/2014/main" id="{2C76AFC6-5A04-4594-9AB9-B7208D1D2FB8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0358" y="3061652"/>
                <a:ext cx="6048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D8203ED9-72C8-4668-93D6-02E897485244}"/>
              </a:ext>
            </a:extLst>
          </p:cNvPr>
          <p:cNvGrpSpPr/>
          <p:nvPr/>
        </p:nvGrpSpPr>
        <p:grpSpPr>
          <a:xfrm>
            <a:off x="1526278" y="2842052"/>
            <a:ext cx="299160" cy="139680"/>
            <a:chOff x="1526278" y="2842052"/>
            <a:chExt cx="299160" cy="13968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DA6D4C-7C98-4213-9491-8F047EE2AF77}"/>
                    </a:ext>
                  </a:extLst>
                </p14:cNvPr>
                <p14:cNvContentPartPr/>
                <p14:nvPr/>
              </p14:nvContentPartPr>
              <p14:xfrm>
                <a:off x="1526278" y="2938892"/>
                <a:ext cx="127080" cy="1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="" xmlns:a16="http://schemas.microsoft.com/office/drawing/2014/main" id="{F4DA6D4C-7C98-4213-9491-8F047EE2AF77}"/>
                    </a:ext>
                  </a:extLst>
                </p:cNvPr>
                <p:cNvPicPr/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508278" y="2920892"/>
                  <a:ext cx="162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377B7C-68BA-4E90-AE20-21FC926C8946}"/>
                    </a:ext>
                  </a:extLst>
                </p14:cNvPr>
                <p14:cNvContentPartPr/>
                <p14:nvPr/>
              </p14:nvContentPartPr>
              <p14:xfrm>
                <a:off x="1661998" y="2842052"/>
                <a:ext cx="163440" cy="139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="" xmlns:a16="http://schemas.microsoft.com/office/drawing/2014/main" id="{0E377B7C-68BA-4E90-AE20-21FC926C8946}"/>
                    </a:ext>
                  </a:extLst>
                </p:cNvPr>
                <p:cNvPicPr/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643998" y="2824052"/>
                  <a:ext cx="1990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=""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811733-A153-4A3A-ABBE-8C3E10C0C50B}"/>
                  </a:ext>
                </a:extLst>
              </p14:cNvPr>
              <p14:cNvContentPartPr/>
              <p14:nvPr/>
            </p14:nvContentPartPr>
            <p14:xfrm>
              <a:off x="3890398" y="3067052"/>
              <a:ext cx="45360" cy="15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="" xmlns:a16="http://schemas.microsoft.com/office/drawing/2014/main" id="{44811733-A153-4A3A-ABBE-8C3E10C0C50B}"/>
                  </a:ext>
                </a:extLst>
              </p:cNvPr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872398" y="3049412"/>
                <a:ext cx="8100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164560C1-4176-424E-8305-40B14D851515}"/>
              </a:ext>
            </a:extLst>
          </p:cNvPr>
          <p:cNvGrpSpPr/>
          <p:nvPr/>
        </p:nvGrpSpPr>
        <p:grpSpPr>
          <a:xfrm>
            <a:off x="3764398" y="2847812"/>
            <a:ext cx="185040" cy="104040"/>
            <a:chOff x="3764398" y="2847812"/>
            <a:chExt cx="185040" cy="10404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B9320C-5CFD-4C5E-83E8-ABBE1C4A916F}"/>
                    </a:ext>
                  </a:extLst>
                </p14:cNvPr>
                <p14:cNvContentPartPr/>
                <p14:nvPr/>
              </p14:nvContentPartPr>
              <p14:xfrm>
                <a:off x="3764398" y="2867972"/>
                <a:ext cx="40680" cy="83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="" xmlns:a16="http://schemas.microsoft.com/office/drawing/2014/main" id="{9AB9320C-5CFD-4C5E-83E8-ABBE1C4A916F}"/>
                    </a:ext>
                  </a:extLst>
                </p:cNvPr>
                <p:cNvPicPr/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3746758" y="2850332"/>
                  <a:ext cx="76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786472-02FD-4266-972F-3DA75DC752D7}"/>
                    </a:ext>
                  </a:extLst>
                </p14:cNvPr>
                <p14:cNvContentPartPr/>
                <p14:nvPr/>
              </p14:nvContentPartPr>
              <p14:xfrm>
                <a:off x="3856918" y="2847812"/>
                <a:ext cx="92520" cy="9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="" xmlns:a16="http://schemas.microsoft.com/office/drawing/2014/main" id="{D5786472-02FD-4266-972F-3DA75DC752D7}"/>
                    </a:ext>
                  </a:extLst>
                </p:cNvPr>
                <p:cNvPicPr/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3838918" y="2829812"/>
                  <a:ext cx="12816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="" xmlns:p14="http://schemas.microsoft.com/office/powerpoint/2010/main"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A5A624-029C-44E5-905B-05B1560F490C}"/>
                  </a:ext>
                </a:extLst>
              </p14:cNvPr>
              <p14:cNvContentPartPr/>
              <p14:nvPr/>
            </p14:nvContentPartPr>
            <p14:xfrm>
              <a:off x="2862238" y="2774732"/>
              <a:ext cx="60840" cy="333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="" xmlns:a16="http://schemas.microsoft.com/office/drawing/2014/main" id="{98A5A624-029C-44E5-905B-05B1560F490C}"/>
                  </a:ext>
                </a:extLst>
              </p:cNvPr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2844238" y="2756732"/>
                <a:ext cx="964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EEBBCE-EB9D-441C-A942-F3B465968D8E}"/>
                  </a:ext>
                </a:extLst>
              </p14:cNvPr>
              <p14:cNvContentPartPr/>
              <p14:nvPr/>
            </p14:nvContentPartPr>
            <p14:xfrm>
              <a:off x="2950438" y="3222932"/>
              <a:ext cx="21600" cy="183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="" xmlns:a16="http://schemas.microsoft.com/office/drawing/2014/main" id="{F5EEBBCE-EB9D-441C-A942-F3B465968D8E}"/>
                  </a:ext>
                </a:extLst>
              </p:cNvPr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2932798" y="3204932"/>
                <a:ext cx="5724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96675B4-833A-49AE-A435-CDCF45E5CE57}"/>
              </a:ext>
            </a:extLst>
          </p:cNvPr>
          <p:cNvGrpSpPr/>
          <p:nvPr/>
        </p:nvGrpSpPr>
        <p:grpSpPr>
          <a:xfrm>
            <a:off x="1997518" y="2620652"/>
            <a:ext cx="1137960" cy="545760"/>
            <a:chOff x="1997518" y="2620652"/>
            <a:chExt cx="1137960" cy="54576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01E77F-511D-4B19-A0B1-6B64A4DF6ACE}"/>
                    </a:ext>
                  </a:extLst>
                </p14:cNvPr>
                <p14:cNvContentPartPr/>
                <p14:nvPr/>
              </p14:nvContentPartPr>
              <p14:xfrm>
                <a:off x="2398918" y="3085052"/>
                <a:ext cx="41400" cy="5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="" xmlns:a16="http://schemas.microsoft.com/office/drawing/2014/main" id="{0501E77F-511D-4B19-A0B1-6B64A4DF6ACE}"/>
                    </a:ext>
                  </a:extLst>
                </p:cNvPr>
                <p:cNvPicPr/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2389918" y="3076052"/>
                  <a:ext cx="59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B6C31-1F64-4AEE-9EBD-5ACE8A6A15EF}"/>
                    </a:ext>
                  </a:extLst>
                </p14:cNvPr>
                <p14:cNvContentPartPr/>
                <p14:nvPr/>
              </p14:nvContentPartPr>
              <p14:xfrm>
                <a:off x="2585758" y="3090092"/>
                <a:ext cx="57960" cy="3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="" xmlns:a16="http://schemas.microsoft.com/office/drawing/2014/main" id="{58FB6C31-1F64-4AEE-9EBD-5ACE8A6A15EF}"/>
                    </a:ext>
                  </a:extLst>
                </p:cNvPr>
                <p:cNvPicPr/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2576758" y="3081452"/>
                  <a:ext cx="75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BBED8F-7D05-4F4F-89EF-01EFE655148A}"/>
                    </a:ext>
                  </a:extLst>
                </p14:cNvPr>
                <p14:cNvContentPartPr/>
                <p14:nvPr/>
              </p14:nvContentPartPr>
              <p14:xfrm>
                <a:off x="2765398" y="3108812"/>
                <a:ext cx="38880" cy="4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="" xmlns:a16="http://schemas.microsoft.com/office/drawing/2014/main" id="{5DBBED8F-7D05-4F4F-89EF-01EFE655148A}"/>
                    </a:ext>
                  </a:extLst>
                </p:cNvPr>
                <p:cNvPicPr/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2756398" y="3100172"/>
                  <a:ext cx="56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5FABF7-AE96-49D4-8C6C-388E8000D8BD}"/>
                    </a:ext>
                  </a:extLst>
                </p14:cNvPr>
                <p14:cNvContentPartPr/>
                <p14:nvPr/>
              </p14:nvContentPartPr>
              <p14:xfrm>
                <a:off x="2306398" y="2944652"/>
                <a:ext cx="43560" cy="7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="" xmlns:a16="http://schemas.microsoft.com/office/drawing/2014/main" id="{315FABF7-AE96-49D4-8C6C-388E8000D8BD}"/>
                    </a:ext>
                  </a:extLst>
                </p:cNvPr>
                <p:cNvPicPr/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2297398" y="2935652"/>
                  <a:ext cx="61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6D5DEA-F449-45BD-8A8C-8D95D914248E}"/>
                    </a:ext>
                  </a:extLst>
                </p14:cNvPr>
                <p14:cNvContentPartPr/>
                <p14:nvPr/>
              </p14:nvContentPartPr>
              <p14:xfrm>
                <a:off x="2474878" y="2945372"/>
                <a:ext cx="94680" cy="46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="" xmlns:a16="http://schemas.microsoft.com/office/drawing/2014/main" id="{3E6D5DEA-F449-45BD-8A8C-8D95D914248E}"/>
                    </a:ext>
                  </a:extLst>
                </p:cNvPr>
                <p:cNvPicPr/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2465878" y="2936732"/>
                  <a:ext cx="112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F820CD-9D9A-4926-891A-2F0F7C3269FC}"/>
                    </a:ext>
                  </a:extLst>
                </p14:cNvPr>
                <p14:cNvContentPartPr/>
                <p14:nvPr/>
              </p14:nvContentPartPr>
              <p14:xfrm>
                <a:off x="2668198" y="2925212"/>
                <a:ext cx="90000" cy="10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="" xmlns:a16="http://schemas.microsoft.com/office/drawing/2014/main" id="{0AF820CD-9D9A-4926-891A-2F0F7C3269FC}"/>
                    </a:ext>
                  </a:extLst>
                </p:cNvPr>
                <p:cNvPicPr/>
                <p:nvPr/>
              </p:nvPicPr>
              <p:blipFill>
                <a:blip r:embed="rId44" cstate="print"/>
                <a:stretch>
                  <a:fillRect/>
                </a:stretch>
              </p:blipFill>
              <p:spPr>
                <a:xfrm>
                  <a:off x="2659558" y="2916212"/>
                  <a:ext cx="107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330EFB-89ED-43EF-8F83-EA3B7488C785}"/>
                    </a:ext>
                  </a:extLst>
                </p14:cNvPr>
                <p14:cNvContentPartPr/>
                <p14:nvPr/>
              </p14:nvContentPartPr>
              <p14:xfrm>
                <a:off x="1997518" y="2620652"/>
                <a:ext cx="1137960" cy="545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="" xmlns:a16="http://schemas.microsoft.com/office/drawing/2014/main" id="{F5330EFB-89ED-43EF-8F83-EA3B7488C785}"/>
                    </a:ext>
                  </a:extLst>
                </p:cNvPr>
                <p:cNvPicPr/>
                <p:nvPr/>
              </p:nvPicPr>
              <p:blipFill>
                <a:blip r:embed="rId46" cstate="print"/>
                <a:stretch>
                  <a:fillRect/>
                </a:stretch>
              </p:blipFill>
              <p:spPr>
                <a:xfrm>
                  <a:off x="1979518" y="2602652"/>
                  <a:ext cx="1173600" cy="58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AD2D20CA-BFF9-4887-BD9F-5138B1BE612D}"/>
              </a:ext>
            </a:extLst>
          </p:cNvPr>
          <p:cNvGrpSpPr/>
          <p:nvPr/>
        </p:nvGrpSpPr>
        <p:grpSpPr>
          <a:xfrm>
            <a:off x="2669998" y="2660972"/>
            <a:ext cx="1357560" cy="518400"/>
            <a:chOff x="2669998" y="2660972"/>
            <a:chExt cx="1357560" cy="51840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4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087795-044A-45D1-B432-D7019C7FE9D9}"/>
                    </a:ext>
                  </a:extLst>
                </p14:cNvPr>
                <p14:cNvContentPartPr/>
                <p14:nvPr/>
              </p14:nvContentPartPr>
              <p14:xfrm>
                <a:off x="3106678" y="3090812"/>
                <a:ext cx="46440" cy="54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="" xmlns:a16="http://schemas.microsoft.com/office/drawing/2014/main" id="{01087795-044A-45D1-B432-D7019C7FE9D9}"/>
                    </a:ext>
                  </a:extLst>
                </p:cNvPr>
                <p:cNvPicPr/>
                <p:nvPr/>
              </p:nvPicPr>
              <p:blipFill>
                <a:blip r:embed="rId48" cstate="print"/>
                <a:stretch>
                  <a:fillRect/>
                </a:stretch>
              </p:blipFill>
              <p:spPr>
                <a:xfrm>
                  <a:off x="3098038" y="3082172"/>
                  <a:ext cx="64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31F7EE-587D-49B7-9A74-85F5581AAE02}"/>
                    </a:ext>
                  </a:extLst>
                </p14:cNvPr>
                <p14:cNvContentPartPr/>
                <p14:nvPr/>
              </p14:nvContentPartPr>
              <p14:xfrm>
                <a:off x="3236638" y="3097652"/>
                <a:ext cx="38880" cy="63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="" xmlns:a16="http://schemas.microsoft.com/office/drawing/2014/main" id="{4F31F7EE-587D-49B7-9A74-85F5581AAE02}"/>
                    </a:ext>
                  </a:extLst>
                </p:cNvPr>
                <p:cNvPicPr/>
                <p:nvPr/>
              </p:nvPicPr>
              <p:blipFill>
                <a:blip r:embed="rId50" cstate="print"/>
                <a:stretch>
                  <a:fillRect/>
                </a:stretch>
              </p:blipFill>
              <p:spPr>
                <a:xfrm>
                  <a:off x="3227638" y="3088652"/>
                  <a:ext cx="56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0688A9-4F9F-4623-A24C-3CEDE781D949}"/>
                    </a:ext>
                  </a:extLst>
                </p14:cNvPr>
                <p14:cNvContentPartPr/>
                <p14:nvPr/>
              </p14:nvContentPartPr>
              <p14:xfrm>
                <a:off x="3031798" y="2872292"/>
                <a:ext cx="88560" cy="11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="" xmlns:a16="http://schemas.microsoft.com/office/drawing/2014/main" id="{270688A9-4F9F-4623-A24C-3CEDE781D949}"/>
                    </a:ext>
                  </a:extLst>
                </p:cNvPr>
                <p:cNvPicPr/>
                <p:nvPr/>
              </p:nvPicPr>
              <p:blipFill>
                <a:blip r:embed="rId52" cstate="print"/>
                <a:stretch>
                  <a:fillRect/>
                </a:stretch>
              </p:blipFill>
              <p:spPr>
                <a:xfrm>
                  <a:off x="3022798" y="2863292"/>
                  <a:ext cx="106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5C6716-1654-499D-AF48-0300235BB206}"/>
                    </a:ext>
                  </a:extLst>
                </p14:cNvPr>
                <p14:cNvContentPartPr/>
                <p14:nvPr/>
              </p14:nvContentPartPr>
              <p14:xfrm>
                <a:off x="3189838" y="2859332"/>
                <a:ext cx="73080" cy="11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="" xmlns:a16="http://schemas.microsoft.com/office/drawing/2014/main" id="{185C6716-1654-499D-AF48-0300235BB206}"/>
                    </a:ext>
                  </a:extLst>
                </p:cNvPr>
                <p:cNvPicPr/>
                <p:nvPr/>
              </p:nvPicPr>
              <p:blipFill>
                <a:blip r:embed="rId54" cstate="print"/>
                <a:stretch>
                  <a:fillRect/>
                </a:stretch>
              </p:blipFill>
              <p:spPr>
                <a:xfrm>
                  <a:off x="3180838" y="2850332"/>
                  <a:ext cx="90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6CE9B9-E57F-4017-BEC0-BFBFDCE9B198}"/>
                    </a:ext>
                  </a:extLst>
                </p14:cNvPr>
                <p14:cNvContentPartPr/>
                <p14:nvPr/>
              </p14:nvContentPartPr>
              <p14:xfrm>
                <a:off x="3189838" y="2906852"/>
                <a:ext cx="111240" cy="12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="" xmlns:a16="http://schemas.microsoft.com/office/drawing/2014/main" id="{F26CE9B9-E57F-4017-BEC0-BFBFDCE9B198}"/>
                    </a:ext>
                  </a:extLst>
                </p:cNvPr>
                <p:cNvPicPr/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3180838" y="2897852"/>
                  <a:ext cx="128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DB9C57-345D-4EA2-95AB-F3B5225DAE44}"/>
                    </a:ext>
                  </a:extLst>
                </p14:cNvPr>
                <p14:cNvContentPartPr/>
                <p14:nvPr/>
              </p14:nvContentPartPr>
              <p14:xfrm>
                <a:off x="2774398" y="3082892"/>
                <a:ext cx="33480" cy="10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="" xmlns:a16="http://schemas.microsoft.com/office/drawing/2014/main" id="{8BDB9C57-345D-4EA2-95AB-F3B5225DAE44}"/>
                    </a:ext>
                  </a:extLst>
                </p:cNvPr>
                <p:cNvPicPr/>
                <p:nvPr/>
              </p:nvPicPr>
              <p:blipFill>
                <a:blip r:embed="rId58" cstate="print"/>
                <a:stretch>
                  <a:fillRect/>
                </a:stretch>
              </p:blipFill>
              <p:spPr>
                <a:xfrm>
                  <a:off x="2765758" y="3073892"/>
                  <a:ext cx="51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CF74F4-B622-4A53-B466-47A8F0659023}"/>
                    </a:ext>
                  </a:extLst>
                </p14:cNvPr>
                <p14:cNvContentPartPr/>
                <p14:nvPr/>
              </p14:nvContentPartPr>
              <p14:xfrm>
                <a:off x="2669998" y="2660972"/>
                <a:ext cx="1357560" cy="51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="" xmlns:a16="http://schemas.microsoft.com/office/drawing/2014/main" id="{3DCF74F4-B622-4A53-B466-47A8F0659023}"/>
                    </a:ext>
                  </a:extLst>
                </p:cNvPr>
                <p:cNvPicPr/>
                <p:nvPr/>
              </p:nvPicPr>
              <p:blipFill>
                <a:blip r:embed="rId60" cstate="print"/>
                <a:stretch>
                  <a:fillRect/>
                </a:stretch>
              </p:blipFill>
              <p:spPr>
                <a:xfrm>
                  <a:off x="2661358" y="2651972"/>
                  <a:ext cx="1375200" cy="53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="" xmlns:p14="http://schemas.microsoft.com/office/powerpoint/2010/main" val="25913835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206375"/>
            <a:ext cx="335280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1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739775"/>
            <a:ext cx="4006850" cy="1970088"/>
          </a:xfrm>
        </p:spPr>
        <p:txBody>
          <a:bodyPr/>
          <a:lstStyle/>
          <a:p>
            <a:r>
              <a:rPr lang="en-CA" sz="1600" dirty="0">
                <a:latin typeface="Libre Franklin"/>
              </a:rPr>
              <a:t>What is the number n</a:t>
            </a:r>
            <a:r>
              <a:rPr lang="en-CA" sz="1600" baseline="-25000" dirty="0">
                <a:latin typeface="Libre Franklin"/>
              </a:rPr>
              <a:t>1</a:t>
            </a:r>
            <a:r>
              <a:rPr lang="en-CA" sz="1600" dirty="0">
                <a:latin typeface="Libre Franklin"/>
              </a:rPr>
              <a:t> of class 1 points in the training sample?</a:t>
            </a:r>
          </a:p>
          <a:p>
            <a:r>
              <a:rPr lang="en-CA" sz="1600" dirty="0">
                <a:latin typeface="Libre Franklin"/>
              </a:rPr>
              <a:t> 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Libre Franklin"/>
              </a:rPr>
              <a:t>1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Libre Franklin"/>
              </a:rPr>
              <a:t>2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Libre Franklin"/>
              </a:rPr>
              <a:t>3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Libre Franklin"/>
              </a:rPr>
              <a:t>4</a:t>
            </a:r>
          </a:p>
          <a:p>
            <a:endParaRPr lang="en-US" sz="16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3468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72606" y="211138"/>
            <a:ext cx="4237493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2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968375"/>
            <a:ext cx="3683000" cy="2000250"/>
          </a:xfrm>
        </p:spPr>
        <p:txBody>
          <a:bodyPr/>
          <a:lstStyle/>
          <a:p>
            <a:r>
              <a:rPr lang="en-CA" sz="1600" dirty="0">
                <a:latin typeface="Libre Franklin"/>
              </a:rPr>
              <a:t>What is the number n</a:t>
            </a:r>
            <a:r>
              <a:rPr lang="en-CA" sz="1600" baseline="-25000" dirty="0">
                <a:latin typeface="Libre Franklin"/>
              </a:rPr>
              <a:t>2</a:t>
            </a:r>
            <a:r>
              <a:rPr lang="en-CA" sz="1600" dirty="0">
                <a:latin typeface="Libre Franklin"/>
              </a:rPr>
              <a:t> of class 2 points in the training sample?</a:t>
            </a:r>
          </a:p>
          <a:p>
            <a:r>
              <a:rPr lang="en-CA" sz="1600" dirty="0">
                <a:latin typeface="Libre Franklin"/>
              </a:rPr>
              <a:t> 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Libre Franklin"/>
              </a:rPr>
              <a:t>1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Libre Franklin"/>
              </a:rPr>
              <a:t>2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Libre Franklin"/>
              </a:rPr>
              <a:t>3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Libre Franklin"/>
              </a:rPr>
              <a:t>4</a:t>
            </a:r>
          </a:p>
          <a:p>
            <a:endParaRPr lang="en-US" sz="18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6003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84934" y="211138"/>
            <a:ext cx="4325165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3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247650" y="815975"/>
            <a:ext cx="3759200" cy="1538288"/>
          </a:xfrm>
        </p:spPr>
        <p:txBody>
          <a:bodyPr/>
          <a:lstStyle/>
          <a:p>
            <a:r>
              <a:rPr lang="en-CA" sz="1400" dirty="0">
                <a:latin typeface="Libre Franklin"/>
              </a:rPr>
              <a:t>What is </a:t>
            </a:r>
            <a:r>
              <a:rPr lang="en-CA" sz="1600" dirty="0">
                <a:latin typeface="Libre Franklin"/>
              </a:rPr>
              <a:t>the</a:t>
            </a:r>
            <a:r>
              <a:rPr lang="en-CA" sz="1400" dirty="0">
                <a:latin typeface="Libre Franklin"/>
              </a:rPr>
              <a:t> total number n of points in the training sample?</a:t>
            </a:r>
          </a:p>
          <a:p>
            <a:r>
              <a:rPr lang="en-CA" sz="1400" dirty="0">
                <a:latin typeface="Libre Franklin"/>
              </a:rPr>
              <a:t> 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400" dirty="0">
                <a:latin typeface="Libre Franklin"/>
              </a:rPr>
              <a:t>3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400" dirty="0">
                <a:latin typeface="Libre Franklin"/>
              </a:rPr>
              <a:t>4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400" dirty="0">
                <a:latin typeface="Libre Franklin"/>
              </a:rPr>
              <a:t>5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400" dirty="0">
                <a:latin typeface="Libre Franklin"/>
              </a:rPr>
              <a:t>6</a:t>
            </a:r>
          </a:p>
        </p:txBody>
      </p:sp>
    </p:spTree>
    <p:extLst>
      <p:ext uri="{BB962C8B-B14F-4D97-AF65-F5344CB8AC3E}">
        <p14:creationId xmlns="" xmlns:p14="http://schemas.microsoft.com/office/powerpoint/2010/main" val="41999373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211138"/>
            <a:ext cx="428625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4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663575"/>
            <a:ext cx="40290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3F78A8AB-FE46-4EE1-AEA9-6B68DF7BA367}"/>
              </a:ext>
            </a:extLst>
          </p:cNvPr>
          <p:cNvGrpSpPr/>
          <p:nvPr/>
        </p:nvGrpSpPr>
        <p:grpSpPr>
          <a:xfrm>
            <a:off x="1652638" y="1545692"/>
            <a:ext cx="1803960" cy="1100160"/>
            <a:chOff x="1652638" y="1545692"/>
            <a:chExt cx="1803960" cy="110016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BD9E655-CCCB-4BAA-B83A-B4A67A33194F}"/>
                    </a:ext>
                  </a:extLst>
                </p14:cNvPr>
                <p14:cNvContentPartPr/>
                <p14:nvPr/>
              </p14:nvContentPartPr>
              <p14:xfrm>
                <a:off x="1652638" y="2136452"/>
                <a:ext cx="1803960" cy="36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="" xmlns:a16="http://schemas.microsoft.com/office/drawing/2014/main" id="{DBD9E655-CCCB-4BAA-B83A-B4A67A33194F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34638" y="2118452"/>
                  <a:ext cx="1839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6ACA6A-E91D-4DB3-95B5-52F987C5F416}"/>
                    </a:ext>
                  </a:extLst>
                </p14:cNvPr>
                <p14:cNvContentPartPr/>
                <p14:nvPr/>
              </p14:nvContentPartPr>
              <p14:xfrm>
                <a:off x="2106238" y="2082812"/>
                <a:ext cx="71280" cy="7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="" xmlns:a16="http://schemas.microsoft.com/office/drawing/2014/main" id="{C66ACA6A-E91D-4DB3-95B5-52F987C5F416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088238" y="2065172"/>
                  <a:ext cx="106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E0980D-E506-426B-ADEE-D47E931FE202}"/>
                    </a:ext>
                  </a:extLst>
                </p14:cNvPr>
                <p14:cNvContentPartPr/>
                <p14:nvPr/>
              </p14:nvContentPartPr>
              <p14:xfrm>
                <a:off x="2402158" y="2110172"/>
                <a:ext cx="82800" cy="56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="" xmlns:a16="http://schemas.microsoft.com/office/drawing/2014/main" id="{65E0980D-E506-426B-ADEE-D47E931FE202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384158" y="2092532"/>
                  <a:ext cx="118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62EE0D-9C1D-4FBF-AF1B-AEEB9EA1E499}"/>
                    </a:ext>
                  </a:extLst>
                </p14:cNvPr>
                <p14:cNvContentPartPr/>
                <p14:nvPr/>
              </p14:nvContentPartPr>
              <p14:xfrm>
                <a:off x="2713198" y="2122772"/>
                <a:ext cx="40680" cy="5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="" xmlns:a16="http://schemas.microsoft.com/office/drawing/2014/main" id="{B462EE0D-9C1D-4FBF-AF1B-AEEB9EA1E499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695198" y="2105132"/>
                  <a:ext cx="76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539EB7-37AE-4B6D-96FE-FB34DC33E8C7}"/>
                    </a:ext>
                  </a:extLst>
                </p14:cNvPr>
                <p14:cNvContentPartPr/>
                <p14:nvPr/>
              </p14:nvContentPartPr>
              <p14:xfrm>
                <a:off x="2091838" y="2279732"/>
                <a:ext cx="106200" cy="6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="" xmlns:a16="http://schemas.microsoft.com/office/drawing/2014/main" id="{4D539EB7-37AE-4B6D-96FE-FB34DC33E8C7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73838" y="2261732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90DC58-C855-4CDC-9500-0CE5A39038C8}"/>
                    </a:ext>
                  </a:extLst>
                </p14:cNvPr>
                <p14:cNvContentPartPr/>
                <p14:nvPr/>
              </p14:nvContentPartPr>
              <p14:xfrm>
                <a:off x="2403958" y="2270012"/>
                <a:ext cx="138960" cy="9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="" xmlns:a16="http://schemas.microsoft.com/office/drawing/2014/main" id="{4A90DC58-C855-4CDC-9500-0CE5A39038C8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386318" y="2252372"/>
                  <a:ext cx="174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DEBC99-F512-40FF-9AB5-90BDBD02E4D1}"/>
                    </a:ext>
                  </a:extLst>
                </p14:cNvPr>
                <p14:cNvContentPartPr/>
                <p14:nvPr/>
              </p14:nvContentPartPr>
              <p14:xfrm>
                <a:off x="2691238" y="2258492"/>
                <a:ext cx="158760" cy="13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="" xmlns:a16="http://schemas.microsoft.com/office/drawing/2014/main" id="{68DEBC99-F512-40FF-9AB5-90BDBD02E4D1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673598" y="2240492"/>
                  <a:ext cx="194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9B6B3E-5735-44DE-920E-389767A62D2B}"/>
                    </a:ext>
                  </a:extLst>
                </p14:cNvPr>
                <p14:cNvContentPartPr/>
                <p14:nvPr/>
              </p14:nvContentPartPr>
              <p14:xfrm>
                <a:off x="2327638" y="1545692"/>
                <a:ext cx="54000" cy="110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="" xmlns:a16="http://schemas.microsoft.com/office/drawing/2014/main" id="{099B6B3E-5735-44DE-920E-389767A62D2B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2309998" y="1528052"/>
                  <a:ext cx="89640" cy="113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="" xmlns:p14="http://schemas.microsoft.com/office/powerpoint/2010/main" val="25446964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76250" y="211138"/>
            <a:ext cx="413385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5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87375"/>
            <a:ext cx="40290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354446D-D1E3-42DA-A343-31AF1637EFC7}"/>
              </a:ext>
            </a:extLst>
          </p:cNvPr>
          <p:cNvGrpSpPr/>
          <p:nvPr/>
        </p:nvGrpSpPr>
        <p:grpSpPr>
          <a:xfrm>
            <a:off x="1933078" y="1411052"/>
            <a:ext cx="1949760" cy="1218240"/>
            <a:chOff x="1933078" y="1411052"/>
            <a:chExt cx="1949760" cy="121824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439710-B22C-45F8-BB0E-7D42BEC7FB4C}"/>
                    </a:ext>
                  </a:extLst>
                </p14:cNvPr>
                <p14:cNvContentPartPr/>
                <p14:nvPr/>
              </p14:nvContentPartPr>
              <p14:xfrm>
                <a:off x="1933078" y="1925132"/>
                <a:ext cx="1949760" cy="44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="" xmlns:a16="http://schemas.microsoft.com/office/drawing/2014/main" id="{A5439710-B22C-45F8-BB0E-7D42BEC7FB4C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924078" y="1916492"/>
                  <a:ext cx="1967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5CB06D-21DA-40DD-A98A-3F8C5924410B}"/>
                    </a:ext>
                  </a:extLst>
                </p14:cNvPr>
                <p14:cNvContentPartPr/>
                <p14:nvPr/>
              </p14:nvContentPartPr>
              <p14:xfrm>
                <a:off x="2745238" y="1885172"/>
                <a:ext cx="69120" cy="86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="" xmlns:a16="http://schemas.microsoft.com/office/drawing/2014/main" id="{8B5CB06D-21DA-40DD-A98A-3F8C5924410B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736238" y="1876172"/>
                  <a:ext cx="86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B2BDA5-F591-46BD-8DDF-E8653CF8E9F5}"/>
                    </a:ext>
                  </a:extLst>
                </p14:cNvPr>
                <p14:cNvContentPartPr/>
                <p14:nvPr/>
              </p14:nvContentPartPr>
              <p14:xfrm>
                <a:off x="3194518" y="1904972"/>
                <a:ext cx="87840" cy="7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="" xmlns:a16="http://schemas.microsoft.com/office/drawing/2014/main" id="{01B2BDA5-F591-46BD-8DDF-E8653CF8E9F5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185518" y="1895972"/>
                  <a:ext cx="105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5F791E-CE96-4956-9953-6459FFEC17ED}"/>
                    </a:ext>
                  </a:extLst>
                </p14:cNvPr>
                <p14:cNvContentPartPr/>
                <p14:nvPr/>
              </p14:nvContentPartPr>
              <p14:xfrm>
                <a:off x="2817598" y="2072732"/>
                <a:ext cx="127800" cy="139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="" xmlns:a16="http://schemas.microsoft.com/office/drawing/2014/main" id="{EC5F791E-CE96-4956-9953-6459FFEC17ED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808598" y="2064092"/>
                  <a:ext cx="145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F512D1-0AAE-4E0D-8F64-1ECCC2EACC55}"/>
                    </a:ext>
                  </a:extLst>
                </p14:cNvPr>
                <p14:cNvContentPartPr/>
                <p14:nvPr/>
              </p14:nvContentPartPr>
              <p14:xfrm>
                <a:off x="3206038" y="2070212"/>
                <a:ext cx="106560" cy="198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="" xmlns:a16="http://schemas.microsoft.com/office/drawing/2014/main" id="{2DF512D1-0AAE-4E0D-8F64-1ECCC2EACC55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197398" y="2061572"/>
                  <a:ext cx="124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816F33-4EA2-4649-8B9C-047DB48D2A0B}"/>
                    </a:ext>
                  </a:extLst>
                </p14:cNvPr>
                <p14:cNvContentPartPr/>
                <p14:nvPr/>
              </p14:nvContentPartPr>
              <p14:xfrm>
                <a:off x="3224758" y="2177132"/>
                <a:ext cx="140760" cy="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="" xmlns:a16="http://schemas.microsoft.com/office/drawing/2014/main" id="{7B816F33-4EA2-4649-8B9C-047DB48D2A0B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3215758" y="2168492"/>
                  <a:ext cx="158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23692B-2C0A-4B90-9D0C-5D8949D3B53B}"/>
                    </a:ext>
                  </a:extLst>
                </p14:cNvPr>
                <p14:cNvContentPartPr/>
                <p14:nvPr/>
              </p14:nvContentPartPr>
              <p14:xfrm>
                <a:off x="2961598" y="1411052"/>
                <a:ext cx="129240" cy="121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="" xmlns:a16="http://schemas.microsoft.com/office/drawing/2014/main" id="{FD23692B-2C0A-4B90-9D0C-5D8949D3B53B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952958" y="1402412"/>
                  <a:ext cx="146880" cy="123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="" xmlns:p14="http://schemas.microsoft.com/office/powerpoint/2010/main" val="13744941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130175"/>
            <a:ext cx="436245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D7AAD360-CE83-490E-9BF4-933396B21F34}"/>
              </a:ext>
            </a:extLst>
          </p:cNvPr>
          <p:cNvGrpSpPr/>
          <p:nvPr/>
        </p:nvGrpSpPr>
        <p:grpSpPr>
          <a:xfrm>
            <a:off x="3068878" y="1922612"/>
            <a:ext cx="216000" cy="729360"/>
            <a:chOff x="3068878" y="1922612"/>
            <a:chExt cx="216000" cy="72936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190E0F-195A-4422-8882-564203272AFD}"/>
                    </a:ext>
                  </a:extLst>
                </p14:cNvPr>
                <p14:cNvContentPartPr/>
                <p14:nvPr/>
              </p14:nvContentPartPr>
              <p14:xfrm>
                <a:off x="3068878" y="1922612"/>
                <a:ext cx="90000" cy="56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="" xmlns:a16="http://schemas.microsoft.com/office/drawing/2014/main" id="{36190E0F-195A-4422-8882-564203272AFD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050878" y="1904612"/>
                  <a:ext cx="1256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BB1F60-2455-4C3D-9A80-F561384E14F3}"/>
                    </a:ext>
                  </a:extLst>
                </p14:cNvPr>
                <p14:cNvContentPartPr/>
                <p14:nvPr/>
              </p14:nvContentPartPr>
              <p14:xfrm>
                <a:off x="3143398" y="2543612"/>
                <a:ext cx="90360" cy="10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="" xmlns:a16="http://schemas.microsoft.com/office/drawing/2014/main" id="{13BB1F60-2455-4C3D-9A80-F561384E14F3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125758" y="2525972"/>
                  <a:ext cx="126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6A8B98-BEAA-4789-891F-71AC43904B5C}"/>
                    </a:ext>
                  </a:extLst>
                </p14:cNvPr>
                <p14:cNvContentPartPr/>
                <p14:nvPr/>
              </p14:nvContentPartPr>
              <p14:xfrm>
                <a:off x="3172558" y="2533892"/>
                <a:ext cx="112320" cy="1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="" xmlns:a16="http://schemas.microsoft.com/office/drawing/2014/main" id="{AE6A8B98-BEAA-4789-891F-71AC43904B5C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154558" y="2516252"/>
                  <a:ext cx="147960" cy="5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850" y="739775"/>
            <a:ext cx="40290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FCD3E191-F23F-423F-9B57-8C3F612FF695}"/>
              </a:ext>
            </a:extLst>
          </p:cNvPr>
          <p:cNvGrpSpPr/>
          <p:nvPr/>
        </p:nvGrpSpPr>
        <p:grpSpPr>
          <a:xfrm>
            <a:off x="2083198" y="1758452"/>
            <a:ext cx="1960200" cy="858960"/>
            <a:chOff x="2083198" y="1758452"/>
            <a:chExt cx="1960200" cy="85896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D8B660-0797-419E-8FCE-79EAC9FC924B}"/>
                    </a:ext>
                  </a:extLst>
                </p14:cNvPr>
                <p14:cNvContentPartPr/>
                <p14:nvPr/>
              </p14:nvContentPartPr>
              <p14:xfrm>
                <a:off x="2856478" y="2370812"/>
                <a:ext cx="180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="" xmlns:a16="http://schemas.microsoft.com/office/drawing/2014/main" id="{B7D8B660-0797-419E-8FCE-79EAC9FC924B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847478" y="2361812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2474889-188F-4CFC-8EC8-785144C56EB3}"/>
                    </a:ext>
                  </a:extLst>
                </p14:cNvPr>
                <p14:cNvContentPartPr/>
                <p14:nvPr/>
              </p14:nvContentPartPr>
              <p14:xfrm>
                <a:off x="2083198" y="2141492"/>
                <a:ext cx="1960200" cy="3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="" xmlns:a16="http://schemas.microsoft.com/office/drawing/2014/main" id="{A2474889-188F-4CFC-8EC8-785144C56EB3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074198" y="2132852"/>
                  <a:ext cx="1977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53A8AE-A2A6-4A57-8316-79AEF86760C7}"/>
                    </a:ext>
                  </a:extLst>
                </p14:cNvPr>
                <p14:cNvContentPartPr/>
                <p14:nvPr/>
              </p14:nvContentPartPr>
              <p14:xfrm>
                <a:off x="2411518" y="2172812"/>
                <a:ext cx="12960" cy="1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="" xmlns:a16="http://schemas.microsoft.com/office/drawing/2014/main" id="{0453A8AE-A2A6-4A57-8316-79AEF86760C7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402518" y="2164172"/>
                  <a:ext cx="30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09CC8D-DD80-480F-88DF-7517F2D455AC}"/>
                    </a:ext>
                  </a:extLst>
                </p14:cNvPr>
                <p14:cNvContentPartPr/>
                <p14:nvPr/>
              </p14:nvContentPartPr>
              <p14:xfrm>
                <a:off x="2419798" y="2116652"/>
                <a:ext cx="44640" cy="66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="" xmlns:a16="http://schemas.microsoft.com/office/drawing/2014/main" id="{1009CC8D-DD80-480F-88DF-7517F2D455AC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411158" y="2107652"/>
                  <a:ext cx="62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2AB1DA-BA61-46A8-97AE-E1FA59AEC251}"/>
                    </a:ext>
                  </a:extLst>
                </p14:cNvPr>
                <p14:cNvContentPartPr/>
                <p14:nvPr/>
              </p14:nvContentPartPr>
              <p14:xfrm>
                <a:off x="2591878" y="2118452"/>
                <a:ext cx="23760" cy="5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="" xmlns:a16="http://schemas.microsoft.com/office/drawing/2014/main" id="{142AB1DA-BA61-46A8-97AE-E1FA59AEC251}"/>
                    </a:ext>
                  </a:extLst>
                </p:cNvPr>
                <p:cNvPicPr/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2583238" y="2109812"/>
                  <a:ext cx="41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1409A0-98E9-4B10-8195-968BD02A5B87}"/>
                    </a:ext>
                  </a:extLst>
                </p14:cNvPr>
                <p14:cNvContentPartPr/>
                <p14:nvPr/>
              </p14:nvContentPartPr>
              <p14:xfrm>
                <a:off x="2757838" y="2108012"/>
                <a:ext cx="23760" cy="6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="" xmlns:a16="http://schemas.microsoft.com/office/drawing/2014/main" id="{0F1409A0-98E9-4B10-8195-968BD02A5B87}"/>
                    </a:ext>
                  </a:extLst>
                </p:cNvPr>
                <p:cNvPicPr/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2748838" y="2099372"/>
                  <a:ext cx="41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7D2D7B-0087-4915-BA77-2EAD90CA3C00}"/>
                    </a:ext>
                  </a:extLst>
                </p14:cNvPr>
                <p14:cNvContentPartPr/>
                <p14:nvPr/>
              </p14:nvContentPartPr>
              <p14:xfrm>
                <a:off x="2437438" y="2249132"/>
                <a:ext cx="56880" cy="77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="" xmlns:a16="http://schemas.microsoft.com/office/drawing/2014/main" id="{DD7D2D7B-0087-4915-BA77-2EAD90CA3C00}"/>
                    </a:ext>
                  </a:extLst>
                </p:cNvPr>
                <p:cNvPicPr/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2428798" y="2240132"/>
                  <a:ext cx="74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C7D282-E1A6-4186-BADB-480C855573FC}"/>
                    </a:ext>
                  </a:extLst>
                </p14:cNvPr>
                <p14:cNvContentPartPr/>
                <p14:nvPr/>
              </p14:nvContentPartPr>
              <p14:xfrm>
                <a:off x="2595478" y="2230772"/>
                <a:ext cx="118080" cy="8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="" xmlns:a16="http://schemas.microsoft.com/office/drawing/2014/main" id="{5EC7D282-E1A6-4186-BADB-480C855573FC}"/>
                    </a:ext>
                  </a:extLst>
                </p:cNvPr>
                <p:cNvPicPr/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2586838" y="2222132"/>
                  <a:ext cx="135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8EF854-BE28-4A97-8F90-E9D132704A76}"/>
                    </a:ext>
                  </a:extLst>
                </p14:cNvPr>
                <p14:cNvContentPartPr/>
                <p14:nvPr/>
              </p14:nvContentPartPr>
              <p14:xfrm>
                <a:off x="2787358" y="2231132"/>
                <a:ext cx="104400" cy="107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="" xmlns:a16="http://schemas.microsoft.com/office/drawing/2014/main" id="{BD8EF854-BE28-4A97-8F90-E9D132704A76}"/>
                    </a:ext>
                  </a:extLst>
                </p:cNvPr>
                <p:cNvPicPr/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2778718" y="2222492"/>
                  <a:ext cx="122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644355-24D4-4C6C-AA64-F0C5799DBFA3}"/>
                    </a:ext>
                  </a:extLst>
                </p14:cNvPr>
                <p14:cNvContentPartPr/>
                <p14:nvPr/>
              </p14:nvContentPartPr>
              <p14:xfrm>
                <a:off x="2576038" y="1758452"/>
                <a:ext cx="41040" cy="858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="" xmlns:a16="http://schemas.microsoft.com/office/drawing/2014/main" id="{60644355-24D4-4C6C-AA64-F0C5799DBFA3}"/>
                    </a:ext>
                  </a:extLst>
                </p:cNvPr>
                <p:cNvPicPr/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2567398" y="1749812"/>
                  <a:ext cx="5868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0C70E6-F304-461E-8B99-89A50D2CA4E0}"/>
                    </a:ext>
                  </a:extLst>
                </p14:cNvPr>
                <p14:cNvContentPartPr/>
                <p14:nvPr/>
              </p14:nvContentPartPr>
              <p14:xfrm>
                <a:off x="3243478" y="2115932"/>
                <a:ext cx="37080" cy="7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="" xmlns:a16="http://schemas.microsoft.com/office/drawing/2014/main" id="{CC0C70E6-F304-461E-8B99-89A50D2CA4E0}"/>
                    </a:ext>
                  </a:extLst>
                </p:cNvPr>
                <p:cNvPicPr/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3234478" y="2107292"/>
                  <a:ext cx="54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D1F215-5B16-4534-B9E3-87355AEA878F}"/>
                    </a:ext>
                  </a:extLst>
                </p14:cNvPr>
                <p14:cNvContentPartPr/>
                <p14:nvPr/>
              </p14:nvContentPartPr>
              <p14:xfrm>
                <a:off x="3255358" y="2237972"/>
                <a:ext cx="65520" cy="7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="" xmlns:a16="http://schemas.microsoft.com/office/drawing/2014/main" id="{07D1F215-5B16-4534-B9E3-87355AEA878F}"/>
                    </a:ext>
                  </a:extLst>
                </p:cNvPr>
                <p:cNvPicPr/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3246358" y="2228972"/>
                  <a:ext cx="83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64AC33-DD71-4D7F-8659-96ECBF9F2856}"/>
                    </a:ext>
                  </a:extLst>
                </p14:cNvPr>
                <p14:cNvContentPartPr/>
                <p14:nvPr/>
              </p14:nvContentPartPr>
              <p14:xfrm>
                <a:off x="3412318" y="2202332"/>
                <a:ext cx="56880" cy="10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="" xmlns:a16="http://schemas.microsoft.com/office/drawing/2014/main" id="{5664AC33-DD71-4D7F-8659-96ECBF9F2856}"/>
                    </a:ext>
                  </a:extLst>
                </p:cNvPr>
                <p:cNvPicPr/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3403318" y="2193332"/>
                  <a:ext cx="74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8746B8-B0AD-4881-9AC7-668BF67811BB}"/>
                    </a:ext>
                  </a:extLst>
                </p14:cNvPr>
                <p14:cNvContentPartPr/>
                <p14:nvPr/>
              </p14:nvContentPartPr>
              <p14:xfrm>
                <a:off x="3413398" y="2249492"/>
                <a:ext cx="104040" cy="1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="" xmlns:a16="http://schemas.microsoft.com/office/drawing/2014/main" id="{A98746B8-B0AD-4881-9AC7-668BF67811BB}"/>
                    </a:ext>
                  </a:extLst>
                </p:cNvPr>
                <p:cNvPicPr/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3404398" y="2240852"/>
                  <a:ext cx="121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702DA1-B140-422E-9532-9EFEB9F06AFC}"/>
                    </a:ext>
                  </a:extLst>
                </p14:cNvPr>
                <p14:cNvContentPartPr/>
                <p14:nvPr/>
              </p14:nvContentPartPr>
              <p14:xfrm>
                <a:off x="3406198" y="2113412"/>
                <a:ext cx="32400" cy="83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="" xmlns:a16="http://schemas.microsoft.com/office/drawing/2014/main" id="{E2702DA1-B140-422E-9532-9EFEB9F06AFC}"/>
                    </a:ext>
                  </a:extLst>
                </p:cNvPr>
                <p:cNvPicPr/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3397558" y="2104412"/>
                  <a:ext cx="50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29B6F6-A22F-4756-BBA9-6EB75CB92CA8}"/>
                    </a:ext>
                  </a:extLst>
                </p14:cNvPr>
                <p14:cNvContentPartPr/>
                <p14:nvPr/>
              </p14:nvContentPartPr>
              <p14:xfrm>
                <a:off x="3361918" y="2016212"/>
                <a:ext cx="87480" cy="8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="" xmlns:a16="http://schemas.microsoft.com/office/drawing/2014/main" id="{AA29B6F6-A22F-4756-BBA9-6EB75CB92CA8}"/>
                    </a:ext>
                  </a:extLst>
                </p:cNvPr>
                <p:cNvPicPr/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3352918" y="2007212"/>
                  <a:ext cx="105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A276C5-D75E-4474-B00A-5DD0DC8A9D78}"/>
                    </a:ext>
                  </a:extLst>
                </p14:cNvPr>
                <p14:cNvContentPartPr/>
                <p14:nvPr/>
              </p14:nvContentPartPr>
              <p14:xfrm>
                <a:off x="3378838" y="2066252"/>
                <a:ext cx="116640" cy="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="" xmlns:a16="http://schemas.microsoft.com/office/drawing/2014/main" id="{EEA276C5-D75E-4474-B00A-5DD0DC8A9D78}"/>
                    </a:ext>
                  </a:extLst>
                </p:cNvPr>
                <p:cNvPicPr/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3370198" y="2057252"/>
                  <a:ext cx="134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FEDFA8-9A0A-411B-AA31-E43439BBBAFD}"/>
                    </a:ext>
                  </a:extLst>
                </p14:cNvPr>
                <p14:cNvContentPartPr/>
                <p14:nvPr/>
              </p14:nvContentPartPr>
              <p14:xfrm>
                <a:off x="3327718" y="1766372"/>
                <a:ext cx="57600" cy="74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="" xmlns:a16="http://schemas.microsoft.com/office/drawing/2014/main" id="{55FEDFA8-9A0A-411B-AA31-E43439BBBAFD}"/>
                    </a:ext>
                  </a:extLst>
                </p:cNvPr>
                <p:cNvPicPr/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3318718" y="1757372"/>
                  <a:ext cx="752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ECA3AA-B31F-4EE4-ABDC-6D9F59553911}"/>
                    </a:ext>
                  </a:extLst>
                </p14:cNvPr>
                <p14:cNvContentPartPr/>
                <p14:nvPr/>
              </p14:nvContentPartPr>
              <p14:xfrm>
                <a:off x="3103078" y="1901012"/>
                <a:ext cx="221040" cy="107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="" xmlns:a16="http://schemas.microsoft.com/office/drawing/2014/main" id="{0EECA3AA-B31F-4EE4-ABDC-6D9F59553911}"/>
                    </a:ext>
                  </a:extLst>
                </p:cNvPr>
                <p:cNvPicPr/>
                <p:nvPr/>
              </p:nvPicPr>
              <p:blipFill>
                <a:blip r:embed="rId47" cstate="print"/>
                <a:stretch>
                  <a:fillRect/>
                </a:stretch>
              </p:blipFill>
              <p:spPr>
                <a:xfrm>
                  <a:off x="3094438" y="1892012"/>
                  <a:ext cx="238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08171E-9E1D-4D07-8805-B62BAD636861}"/>
                    </a:ext>
                  </a:extLst>
                </p14:cNvPr>
                <p14:cNvContentPartPr/>
                <p14:nvPr/>
              </p14:nvContentPartPr>
              <p14:xfrm>
                <a:off x="2616358" y="1949252"/>
                <a:ext cx="432000" cy="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="" xmlns:a16="http://schemas.microsoft.com/office/drawing/2014/main" id="{1008171E-9E1D-4D07-8805-B62BAD636861}"/>
                    </a:ext>
                  </a:extLst>
                </p:cNvPr>
                <p:cNvPicPr/>
                <p:nvPr/>
              </p:nvPicPr>
              <p:blipFill>
                <a:blip r:embed="rId49" cstate="print"/>
                <a:stretch>
                  <a:fillRect/>
                </a:stretch>
              </p:blipFill>
              <p:spPr>
                <a:xfrm>
                  <a:off x="2607718" y="1940252"/>
                  <a:ext cx="449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0AB0BCE-44F2-4C24-B760-66FA12EC6039}"/>
                    </a:ext>
                  </a:extLst>
                </p14:cNvPr>
                <p14:cNvContentPartPr/>
                <p14:nvPr/>
              </p14:nvContentPartPr>
              <p14:xfrm>
                <a:off x="2597278" y="1906412"/>
                <a:ext cx="81720" cy="83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="" xmlns:a16="http://schemas.microsoft.com/office/drawing/2014/main" id="{E0AB0BCE-44F2-4C24-B760-66FA12EC6039}"/>
                    </a:ext>
                  </a:extLst>
                </p:cNvPr>
                <p:cNvPicPr/>
                <p:nvPr/>
              </p:nvPicPr>
              <p:blipFill>
                <a:blip r:embed="rId51" cstate="print"/>
                <a:stretch>
                  <a:fillRect/>
                </a:stretch>
              </p:blipFill>
              <p:spPr>
                <a:xfrm>
                  <a:off x="2588278" y="1897412"/>
                  <a:ext cx="99360" cy="10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="" xmlns:p14="http://schemas.microsoft.com/office/powerpoint/2010/main" val="21899588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211138"/>
            <a:ext cx="4286250" cy="277812"/>
          </a:xfrm>
        </p:spPr>
        <p:txBody>
          <a:bodyPr/>
          <a:lstStyle/>
          <a:p>
            <a:pPr algn="l"/>
            <a:r>
              <a:rPr lang="en-US" sz="1800" dirty="0">
                <a:latin typeface="+mn-lt"/>
              </a:rPr>
              <a:t>LDA quiz question 7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663575"/>
            <a:ext cx="40290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050" y="1958975"/>
            <a:ext cx="21621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303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 idx="4294967295"/>
          </p:nvPr>
        </p:nvSpPr>
        <p:spPr>
          <a:xfrm>
            <a:off x="95250" y="130175"/>
            <a:ext cx="3917950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46106" anchor="b" anchorCtr="0">
            <a:noAutofit/>
          </a:bodyPr>
          <a:lstStyle/>
          <a:p>
            <a:pPr algn="l" rtl="0">
              <a:buClr>
                <a:schemeClr val="dk2"/>
              </a:buClr>
              <a:buSzPts val="4000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3: Take log on both sides</a:t>
            </a:r>
            <a:endParaRPr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4294967295"/>
          </p:nvPr>
        </p:nvSpPr>
        <p:spPr>
          <a:xfrm>
            <a:off x="690563" y="962025"/>
            <a:ext cx="391953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t" anchorCtr="0">
            <a:noAutofit/>
          </a:bodyPr>
          <a:lstStyle/>
          <a:p>
            <a:pPr marL="137699" indent="-137699" algn="l" rtl="0">
              <a:buClr>
                <a:schemeClr val="accent1"/>
              </a:buClr>
              <a:buSzPts val="2210"/>
            </a:pP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gives us the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i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i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i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endParaRPr sz="1300" i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37699" indent="-137699" algn="l" rtl="0">
              <a:spcBef>
                <a:spcPts val="252"/>
              </a:spcBef>
              <a:buClr>
                <a:schemeClr val="accent1"/>
              </a:buClr>
              <a:buSzPts val="2210"/>
            </a:pPr>
            <a:r>
              <a:rPr lang="en-US" sz="13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log(Odds)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</a:t>
            </a:r>
            <a:r>
              <a:rPr lang="en-US" sz="1300" i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r>
              <a:rPr lang="en-US" sz="13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(eq. 10.6)</a:t>
            </a:r>
            <a:endParaRPr dirty="0"/>
          </a:p>
        </p:txBody>
      </p:sp>
      <p:sp>
        <p:nvSpPr>
          <p:cNvPr id="137" name="Google Shape;137;p17"/>
          <p:cNvSpPr txBox="1"/>
          <p:nvPr/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106" tIns="23047" rIns="46106" bIns="23047" anchor="ctr" anchorCtr="0">
            <a:no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sz="700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</a:t>
            </a:r>
            <a:r>
              <a:rPr lang="en-US" sz="700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Galit</a:t>
            </a:r>
            <a:r>
              <a:rPr lang="en-US" sz="700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700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Shmueli</a:t>
            </a:r>
            <a:r>
              <a:rPr lang="en-US" sz="700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Peter Bruce 2017</a:t>
            </a:r>
            <a:endParaRPr dirty="0"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76401" y="1477682"/>
            <a:ext cx="3108276" cy="4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211138"/>
            <a:ext cx="443865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8</a:t>
            </a: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611188"/>
            <a:ext cx="40290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299949D-1629-4687-8134-49B2C61CBCF4}"/>
              </a:ext>
            </a:extLst>
          </p:cNvPr>
          <p:cNvGrpSpPr/>
          <p:nvPr/>
        </p:nvGrpSpPr>
        <p:grpSpPr>
          <a:xfrm>
            <a:off x="1635358" y="2389172"/>
            <a:ext cx="1729440" cy="582480"/>
            <a:chOff x="1635358" y="2389172"/>
            <a:chExt cx="1729440" cy="58248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09DB05-ABD6-4827-A05F-2626F0C57D82}"/>
                    </a:ext>
                  </a:extLst>
                </p14:cNvPr>
                <p14:cNvContentPartPr/>
                <p14:nvPr/>
              </p14:nvContentPartPr>
              <p14:xfrm>
                <a:off x="1635358" y="2617052"/>
                <a:ext cx="1729440" cy="46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="" xmlns:a16="http://schemas.microsoft.com/office/drawing/2014/main" id="{AD09DB05-ABD6-4827-A05F-2626F0C57D82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6718" y="2608412"/>
                  <a:ext cx="1747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69AB58-193A-44D4-8D49-EE8F8B65B11D}"/>
                    </a:ext>
                  </a:extLst>
                </p14:cNvPr>
                <p14:cNvContentPartPr/>
                <p14:nvPr/>
              </p14:nvContentPartPr>
              <p14:xfrm>
                <a:off x="2141878" y="2600492"/>
                <a:ext cx="83160" cy="10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="" xmlns:a16="http://schemas.microsoft.com/office/drawing/2014/main" id="{0A69AB58-193A-44D4-8D49-EE8F8B65B11D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133238" y="2591492"/>
                  <a:ext cx="100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0386B6-9049-4CA7-B678-6F922257F94E}"/>
                    </a:ext>
                  </a:extLst>
                </p14:cNvPr>
                <p14:cNvContentPartPr/>
                <p14:nvPr/>
              </p14:nvContentPartPr>
              <p14:xfrm>
                <a:off x="2698078" y="2626052"/>
                <a:ext cx="25200" cy="9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="" xmlns:a16="http://schemas.microsoft.com/office/drawing/2014/main" id="{0C0386B6-9049-4CA7-B678-6F922257F94E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689438" y="2617052"/>
                  <a:ext cx="42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0091D9-E6F6-439E-957C-B8FF8E26D420}"/>
                    </a:ext>
                  </a:extLst>
                </p14:cNvPr>
                <p14:cNvContentPartPr/>
                <p14:nvPr/>
              </p14:nvContentPartPr>
              <p14:xfrm>
                <a:off x="2202358" y="2767892"/>
                <a:ext cx="89640" cy="17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="" xmlns:a16="http://schemas.microsoft.com/office/drawing/2014/main" id="{D90091D9-E6F6-439E-957C-B8FF8E26D420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93358" y="2758892"/>
                  <a:ext cx="107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876739-05C0-4E53-8148-D529754C5801}"/>
                    </a:ext>
                  </a:extLst>
                </p14:cNvPr>
                <p14:cNvContentPartPr/>
                <p14:nvPr/>
              </p14:nvContentPartPr>
              <p14:xfrm>
                <a:off x="2668558" y="2787332"/>
                <a:ext cx="111960" cy="176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="" xmlns:a16="http://schemas.microsoft.com/office/drawing/2014/main" id="{2F876739-05C0-4E53-8148-D529754C5801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659558" y="2778692"/>
                  <a:ext cx="129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0A4C34-C1B9-415F-92D5-448CD52C66E6}"/>
                    </a:ext>
                  </a:extLst>
                </p14:cNvPr>
                <p14:cNvContentPartPr/>
                <p14:nvPr/>
              </p14:nvContentPartPr>
              <p14:xfrm>
                <a:off x="2681878" y="2864012"/>
                <a:ext cx="177120" cy="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="" xmlns:a16="http://schemas.microsoft.com/office/drawing/2014/main" id="{720A4C34-C1B9-415F-92D5-448CD52C66E6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672878" y="2855372"/>
                  <a:ext cx="194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859A41-88CA-4997-93AA-28247AF34566}"/>
                    </a:ext>
                  </a:extLst>
                </p14:cNvPr>
                <p14:cNvContentPartPr/>
                <p14:nvPr/>
              </p14:nvContentPartPr>
              <p14:xfrm>
                <a:off x="2393158" y="2389172"/>
                <a:ext cx="107640" cy="58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="" xmlns:a16="http://schemas.microsoft.com/office/drawing/2014/main" id="{71859A41-88CA-4997-93AA-28247AF34566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384158" y="2380172"/>
                  <a:ext cx="1252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577749-3234-4892-878E-BD4F497918A2}"/>
                    </a:ext>
                  </a:extLst>
                </p14:cNvPr>
                <p14:cNvContentPartPr/>
                <p14:nvPr/>
              </p14:nvContentPartPr>
              <p14:xfrm>
                <a:off x="2455078" y="2415092"/>
                <a:ext cx="215640" cy="11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="" xmlns:a16="http://schemas.microsoft.com/office/drawing/2014/main" id="{B5577749-3234-4892-878E-BD4F497918A2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2446438" y="2406452"/>
                  <a:ext cx="233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080011-4514-4DB1-88DB-A871FC8765B9}"/>
                    </a:ext>
                  </a:extLst>
                </p14:cNvPr>
                <p14:cNvContentPartPr/>
                <p14:nvPr/>
              </p14:nvContentPartPr>
              <p14:xfrm>
                <a:off x="2366878" y="2430572"/>
                <a:ext cx="4680" cy="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="" xmlns:a16="http://schemas.microsoft.com/office/drawing/2014/main" id="{57080011-4514-4DB1-88DB-A871FC8765B9}"/>
                    </a:ext>
                  </a:extLst>
                </p:cNvPr>
                <p:cNvPicPr/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2358238" y="2421572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028BE4-132C-471F-B807-F0FD61DCF5C7}"/>
                    </a:ext>
                  </a:extLst>
                </p14:cNvPr>
                <p14:cNvContentPartPr/>
                <p14:nvPr/>
              </p14:nvContentPartPr>
              <p14:xfrm>
                <a:off x="2185798" y="2460812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="" xmlns:a16="http://schemas.microsoft.com/office/drawing/2014/main" id="{3D028BE4-132C-471F-B807-F0FD61DCF5C7}"/>
                    </a:ext>
                  </a:extLst>
                </p:cNvPr>
                <p:cNvPicPr/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2177158" y="24521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DCE19E-B124-413D-BA0C-951D45DAC71B}"/>
                    </a:ext>
                  </a:extLst>
                </p14:cNvPr>
                <p14:cNvContentPartPr/>
                <p14:nvPr/>
              </p14:nvContentPartPr>
              <p14:xfrm>
                <a:off x="2173198" y="2438492"/>
                <a:ext cx="160920" cy="2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="" xmlns:a16="http://schemas.microsoft.com/office/drawing/2014/main" id="{34DCE19E-B124-413D-BA0C-951D45DAC71B}"/>
                    </a:ext>
                  </a:extLst>
                </p:cNvPr>
                <p:cNvPicPr/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2164558" y="2429852"/>
                  <a:ext cx="178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DAC7EC-0E4A-42E2-B293-B0045B95E469}"/>
                    </a:ext>
                  </a:extLst>
                </p14:cNvPr>
                <p14:cNvContentPartPr/>
                <p14:nvPr/>
              </p14:nvContentPartPr>
              <p14:xfrm>
                <a:off x="2091838" y="2408612"/>
                <a:ext cx="135360" cy="10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="" xmlns:a16="http://schemas.microsoft.com/office/drawing/2014/main" id="{CDDAC7EC-0E4A-42E2-B293-B0045B95E469}"/>
                    </a:ext>
                  </a:extLst>
                </p:cNvPr>
                <p:cNvPicPr/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2082838" y="2399972"/>
                  <a:ext cx="15300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="" xmlns:p14="http://schemas.microsoft.com/office/powerpoint/2010/main" val="579072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211138"/>
            <a:ext cx="428625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9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247650" y="815975"/>
            <a:ext cx="4006850" cy="2462213"/>
          </a:xfrm>
        </p:spPr>
        <p:txBody>
          <a:bodyPr/>
          <a:lstStyle/>
          <a:p>
            <a:r>
              <a:rPr lang="en-US" sz="1600" dirty="0">
                <a:latin typeface="Libre Franklin"/>
              </a:rPr>
              <a:t>Using the textbook formula </a:t>
            </a:r>
          </a:p>
          <a:p>
            <a:endParaRPr lang="en-US" sz="1600" dirty="0">
              <a:latin typeface="Libre Franklin"/>
            </a:endParaRPr>
          </a:p>
          <a:p>
            <a:endParaRPr lang="en-US" sz="1600" dirty="0">
              <a:latin typeface="Libre Franklin"/>
            </a:endParaRPr>
          </a:p>
          <a:p>
            <a:endParaRPr lang="en-US" sz="1600" dirty="0">
              <a:latin typeface="Libre Franklin"/>
            </a:endParaRPr>
          </a:p>
          <a:p>
            <a:r>
              <a:rPr lang="en-US" sz="1600" dirty="0">
                <a:latin typeface="Libre Franklin"/>
              </a:rPr>
              <a:t>to estimate the overall variance. </a:t>
            </a:r>
          </a:p>
          <a:p>
            <a:endParaRPr lang="en-US" sz="1600" dirty="0">
              <a:latin typeface="Libre Franklin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0.4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0.8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1.2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1.6</a:t>
            </a:r>
            <a:endParaRPr lang="en-CA" sz="1600" dirty="0">
              <a:latin typeface="Libre Frankli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50" y="1196975"/>
            <a:ext cx="3733800" cy="592667"/>
          </a:xfrm>
          <a:prstGeom prst="rect">
            <a:avLst/>
          </a:prstGeom>
        </p:spPr>
      </p:pic>
      <p:pic>
        <p:nvPicPr>
          <p:cNvPr id="4" name="Ink 3">
            <a:extLst>
              <a:ext uri="{FF2B5EF4-FFF2-40B4-BE49-F238E27FC236}">
                <a16:creationId xmlns="" xmlns:a16="http://schemas.microsoft.com/office/drawing/2014/main" xmlns:mc="http://schemas.openxmlformats.org/markup-compatibility/2006" id="{CBA9C8F5-6C0A-4995-A3C6-94DAB9FE08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158" y="2678972"/>
            <a:ext cx="1935720" cy="44640"/>
          </a:xfrm>
          <a:prstGeom prst="rect">
            <a:avLst/>
          </a:prstGeom>
        </p:spPr>
      </p:pic>
      <p:pic>
        <p:nvPicPr>
          <p:cNvPr id="6" name="Ink 5">
            <a:extLst>
              <a:ext uri="{FF2B5EF4-FFF2-40B4-BE49-F238E27FC236}">
                <a16:creationId xmlns="" xmlns:a16="http://schemas.microsoft.com/office/drawing/2014/main" xmlns:mc="http://schemas.openxmlformats.org/markup-compatibility/2006" id="{B4816FDB-F0A8-4B7B-9EFA-6FFAA07A14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5118" y="2642252"/>
            <a:ext cx="46800" cy="144720"/>
          </a:xfrm>
          <a:prstGeom prst="rect">
            <a:avLst/>
          </a:prstGeom>
        </p:spPr>
      </p:pic>
      <p:pic>
        <p:nvPicPr>
          <p:cNvPr id="7" name="Ink 6">
            <a:extLst>
              <a:ext uri="{FF2B5EF4-FFF2-40B4-BE49-F238E27FC236}">
                <a16:creationId xmlns="" xmlns:a16="http://schemas.microsoft.com/office/drawing/2014/main" xmlns:mc="http://schemas.openxmlformats.org/markup-compatibility/2006" id="{648826AF-FB69-49D0-A06C-2E6C04BB098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3638" y="2626772"/>
            <a:ext cx="102240" cy="149040"/>
          </a:xfrm>
          <a:prstGeom prst="rect">
            <a:avLst/>
          </a:prstGeom>
        </p:spPr>
      </p:pic>
      <p:pic>
        <p:nvPicPr>
          <p:cNvPr id="8" name="Ink 7">
            <a:extLst>
              <a:ext uri="{FF2B5EF4-FFF2-40B4-BE49-F238E27FC236}">
                <a16:creationId xmlns="" xmlns:a16="http://schemas.microsoft.com/office/drawing/2014/main" xmlns:mc="http://schemas.openxmlformats.org/markup-compatibility/2006" id="{6F085DA4-DE4A-4059-B962-5AC4C1124EC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11798" y="2607692"/>
            <a:ext cx="42840" cy="156600"/>
          </a:xfrm>
          <a:prstGeom prst="rect">
            <a:avLst/>
          </a:prstGeom>
        </p:spPr>
      </p:pic>
      <p:pic>
        <p:nvPicPr>
          <p:cNvPr id="9" name="Ink 8">
            <a:extLst>
              <a:ext uri="{FF2B5EF4-FFF2-40B4-BE49-F238E27FC236}">
                <a16:creationId xmlns="" xmlns:a16="http://schemas.microsoft.com/office/drawing/2014/main" xmlns:mc="http://schemas.openxmlformats.org/markup-compatibility/2006" id="{AF1CE0C4-67E8-4D7A-9AE6-CE0983F36F6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0518" y="2835572"/>
            <a:ext cx="76680" cy="106200"/>
          </a:xfrm>
          <a:prstGeom prst="rect">
            <a:avLst/>
          </a:prstGeom>
        </p:spPr>
      </p:pic>
      <p:pic>
        <p:nvPicPr>
          <p:cNvPr id="10" name="Ink 9">
            <a:extLst>
              <a:ext uri="{FF2B5EF4-FFF2-40B4-BE49-F238E27FC236}">
                <a16:creationId xmlns="" xmlns:a16="http://schemas.microsoft.com/office/drawing/2014/main" xmlns:mc="http://schemas.openxmlformats.org/markup-compatibility/2006" id="{0AF4E354-58CF-4282-9CF3-391824DAF60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64838" y="2804972"/>
            <a:ext cx="114120" cy="123120"/>
          </a:xfrm>
          <a:prstGeom prst="rect">
            <a:avLst/>
          </a:prstGeom>
        </p:spPr>
      </p:pic>
      <p:pic>
        <p:nvPicPr>
          <p:cNvPr id="11" name="Ink 10">
            <a:extLst>
              <a:ext uri="{FF2B5EF4-FFF2-40B4-BE49-F238E27FC236}">
                <a16:creationId xmlns="" xmlns:a16="http://schemas.microsoft.com/office/drawing/2014/main" xmlns:mc="http://schemas.openxmlformats.org/markup-compatibility/2006" id="{4E3206CD-6BF3-46AC-BB77-A57159D6B825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30518" y="2776172"/>
            <a:ext cx="125280" cy="158760"/>
          </a:xfrm>
          <a:prstGeom prst="rect">
            <a:avLst/>
          </a:prstGeom>
        </p:spPr>
      </p:pic>
      <p:pic>
        <p:nvPicPr>
          <p:cNvPr id="19" name="Ink 18">
            <a:extLst>
              <a:ext uri="{FF2B5EF4-FFF2-40B4-BE49-F238E27FC236}">
                <a16:creationId xmlns="" xmlns:a16="http://schemas.microsoft.com/office/drawing/2014/main" xmlns:mc="http://schemas.openxmlformats.org/markup-compatibility/2006" id="{6A79CEBE-5723-405B-AB77-88FD8A12C0C1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66638" y="2511572"/>
            <a:ext cx="256320" cy="113040"/>
          </a:xfrm>
          <a:prstGeom prst="rect">
            <a:avLst/>
          </a:prstGeom>
        </p:spPr>
      </p:pic>
      <p:pic>
        <p:nvPicPr>
          <p:cNvPr id="20" name="Ink 19">
            <a:extLst>
              <a:ext uri="{FF2B5EF4-FFF2-40B4-BE49-F238E27FC236}">
                <a16:creationId xmlns="" xmlns:a16="http://schemas.microsoft.com/office/drawing/2014/main" xmlns:mc="http://schemas.openxmlformats.org/markup-compatibility/2006" id="{FF670B76-4A6C-43A9-8967-23B726DECBB6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36878" y="2542172"/>
            <a:ext cx="239040" cy="61560"/>
          </a:xfrm>
          <a:prstGeom prst="rect">
            <a:avLst/>
          </a:prstGeom>
        </p:spPr>
      </p:pic>
      <p:pic>
        <p:nvPicPr>
          <p:cNvPr id="21" name="Ink 20">
            <a:extLst>
              <a:ext uri="{FF2B5EF4-FFF2-40B4-BE49-F238E27FC236}">
                <a16:creationId xmlns="" xmlns:a16="http://schemas.microsoft.com/office/drawing/2014/main" xmlns:mc="http://schemas.openxmlformats.org/markup-compatibility/2006" id="{36CF56D1-0437-4675-9FC1-2953136AD34B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4278" y="2516972"/>
            <a:ext cx="157320" cy="10872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4DDC204C-E8CA-4F84-BF4F-DF9703D15094}"/>
              </a:ext>
            </a:extLst>
          </p:cNvPr>
          <p:cNvGrpSpPr/>
          <p:nvPr/>
        </p:nvGrpSpPr>
        <p:grpSpPr>
          <a:xfrm>
            <a:off x="2815438" y="2433452"/>
            <a:ext cx="498240" cy="558000"/>
            <a:chOff x="2815438" y="2433452"/>
            <a:chExt cx="498240" cy="55800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0B87AF-D2F7-4E51-B4A0-2270C5DEDADE}"/>
                    </a:ext>
                  </a:extLst>
                </p14:cNvPr>
                <p14:cNvContentPartPr/>
                <p14:nvPr/>
              </p14:nvContentPartPr>
              <p14:xfrm>
                <a:off x="2891398" y="2653412"/>
                <a:ext cx="43560" cy="13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="" xmlns:a16="http://schemas.microsoft.com/office/drawing/2014/main" id="{2A0B87AF-D2F7-4E51-B4A0-2270C5DEDADE}"/>
                    </a:ext>
                  </a:extLst>
                </p:cNvPr>
                <p:cNvPicPr/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2882758" y="2644772"/>
                  <a:ext cx="61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7D56BA-92ED-4B1B-A56A-A7F54686CB8B}"/>
                    </a:ext>
                  </a:extLst>
                </p14:cNvPr>
                <p14:cNvContentPartPr/>
                <p14:nvPr/>
              </p14:nvContentPartPr>
              <p14:xfrm>
                <a:off x="3184798" y="2644772"/>
                <a:ext cx="16920" cy="14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="" xmlns:a16="http://schemas.microsoft.com/office/drawing/2014/main" id="{B27D56BA-92ED-4B1B-A56A-A7F54686CB8B}"/>
                    </a:ext>
                  </a:extLst>
                </p:cNvPr>
                <p:cNvPicPr/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3176158" y="2635772"/>
                  <a:ext cx="34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EA31A4-8F33-4F4A-A102-C73693CB272C}"/>
                    </a:ext>
                  </a:extLst>
                </p14:cNvPr>
                <p14:cNvContentPartPr/>
                <p14:nvPr/>
              </p14:nvContentPartPr>
              <p14:xfrm>
                <a:off x="2902198" y="2838092"/>
                <a:ext cx="97560" cy="12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="" xmlns:a16="http://schemas.microsoft.com/office/drawing/2014/main" id="{7FEA31A4-8F33-4F4A-A102-C73693CB272C}"/>
                    </a:ext>
                  </a:extLst>
                </p:cNvPr>
                <p:cNvPicPr/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2893558" y="2829092"/>
                  <a:ext cx="115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794D0-8295-4022-8E3E-92E355E0EC14}"/>
                    </a:ext>
                  </a:extLst>
                </p14:cNvPr>
                <p14:cNvContentPartPr/>
                <p14:nvPr/>
              </p14:nvContentPartPr>
              <p14:xfrm>
                <a:off x="3148438" y="2856452"/>
                <a:ext cx="75240" cy="13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="" xmlns:a16="http://schemas.microsoft.com/office/drawing/2014/main" id="{8F8794D0-8295-4022-8E3E-92E355E0EC14}"/>
                    </a:ext>
                  </a:extLst>
                </p:cNvPr>
                <p:cNvPicPr/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3139438" y="2847812"/>
                  <a:ext cx="92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6BC4D-ECB5-43F5-BA09-105A444FE222}"/>
                    </a:ext>
                  </a:extLst>
                </p14:cNvPr>
                <p14:cNvContentPartPr/>
                <p14:nvPr/>
              </p14:nvContentPartPr>
              <p14:xfrm>
                <a:off x="3184438" y="2919092"/>
                <a:ext cx="129240" cy="23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="" xmlns:a16="http://schemas.microsoft.com/office/drawing/2014/main" id="{F626BC4D-ECB5-43F5-BA09-105A444FE222}"/>
                    </a:ext>
                  </a:extLst>
                </p:cNvPr>
                <p:cNvPicPr/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3175438" y="2910452"/>
                  <a:ext cx="146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ACC490-B755-4A39-BC90-3DAA19480961}"/>
                    </a:ext>
                  </a:extLst>
                </p14:cNvPr>
                <p14:cNvContentPartPr/>
                <p14:nvPr/>
              </p14:nvContentPartPr>
              <p14:xfrm>
                <a:off x="2975278" y="2433452"/>
                <a:ext cx="92520" cy="37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="" xmlns:a16="http://schemas.microsoft.com/office/drawing/2014/main" id="{45ACC490-B755-4A39-BC90-3DAA19480961}"/>
                    </a:ext>
                  </a:extLst>
                </p:cNvPr>
                <p:cNvPicPr/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2966278" y="2424812"/>
                  <a:ext cx="1101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4CDA31-52CB-44CB-B7F8-55EB072B0126}"/>
                    </a:ext>
                  </a:extLst>
                </p14:cNvPr>
                <p14:cNvContentPartPr/>
                <p14:nvPr/>
              </p14:nvContentPartPr>
              <p14:xfrm>
                <a:off x="3061318" y="2470892"/>
                <a:ext cx="110160" cy="83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="" xmlns:a16="http://schemas.microsoft.com/office/drawing/2014/main" id="{B24CDA31-52CB-44CB-B7F8-55EB072B0126}"/>
                    </a:ext>
                  </a:extLst>
                </p:cNvPr>
                <p:cNvPicPr/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3052318" y="2461892"/>
                  <a:ext cx="127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F3ECDB-E472-4C93-9C1C-EC9B57D322BF}"/>
                    </a:ext>
                  </a:extLst>
                </p14:cNvPr>
                <p14:cNvContentPartPr/>
                <p14:nvPr/>
              </p14:nvContentPartPr>
              <p14:xfrm>
                <a:off x="2870158" y="2519852"/>
                <a:ext cx="111960" cy="1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="" xmlns:a16="http://schemas.microsoft.com/office/drawing/2014/main" id="{87F3ECDB-E472-4C93-9C1C-EC9B57D322BF}"/>
                    </a:ext>
                  </a:extLst>
                </p:cNvPr>
                <p:cNvPicPr/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2861518" y="2511212"/>
                  <a:ext cx="129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D92B06-9D8A-4DAC-B4FB-D02279353B7D}"/>
                    </a:ext>
                  </a:extLst>
                </p14:cNvPr>
                <p14:cNvContentPartPr/>
                <p14:nvPr/>
              </p14:nvContentPartPr>
              <p14:xfrm>
                <a:off x="2815438" y="2493932"/>
                <a:ext cx="119160" cy="10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="" xmlns:a16="http://schemas.microsoft.com/office/drawing/2014/main" id="{7CD92B06-9D8A-4DAC-B4FB-D02279353B7D}"/>
                    </a:ext>
                  </a:extLst>
                </p:cNvPr>
                <p:cNvPicPr/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2806438" y="2484932"/>
                  <a:ext cx="136800" cy="123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Ink 27">
            <a:extLst>
              <a:ext uri="{FF2B5EF4-FFF2-40B4-BE49-F238E27FC236}">
                <a16:creationId xmlns="" xmlns:a16="http://schemas.microsoft.com/office/drawing/2014/main" xmlns:mc="http://schemas.openxmlformats.org/markup-compatibility/2006" id="{E6D807FD-E00C-4639-B8AE-7EFC8353A815}"/>
              </a:ext>
            </a:extLst>
          </p:cNvPr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99998" y="1720292"/>
            <a:ext cx="1341000" cy="148320"/>
          </a:xfrm>
          <a:prstGeom prst="rect">
            <a:avLst/>
          </a:prstGeom>
        </p:spPr>
      </p:pic>
      <p:pic>
        <p:nvPicPr>
          <p:cNvPr id="29" name="Ink 28">
            <a:extLst>
              <a:ext uri="{FF2B5EF4-FFF2-40B4-BE49-F238E27FC236}">
                <a16:creationId xmlns="" xmlns:a16="http://schemas.microsoft.com/office/drawing/2014/main" xmlns:mc="http://schemas.openxmlformats.org/markup-compatibility/2006" id="{25A75ABD-0A0C-4A12-AF58-91618669516B}"/>
              </a:ext>
            </a:extLst>
          </p:cNvPr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56478" y="1644332"/>
            <a:ext cx="469440" cy="1044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7BDCBE9F-A413-42C4-976D-23E52934A218}"/>
              </a:ext>
            </a:extLst>
          </p:cNvPr>
          <p:cNvGrpSpPr/>
          <p:nvPr/>
        </p:nvGrpSpPr>
        <p:grpSpPr>
          <a:xfrm>
            <a:off x="3419878" y="1902092"/>
            <a:ext cx="1161000" cy="319320"/>
            <a:chOff x="3419878" y="1902092"/>
            <a:chExt cx="1161000" cy="31932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21DE20-7762-4BFA-BBDF-40FD0A45D5C0}"/>
                    </a:ext>
                  </a:extLst>
                </p14:cNvPr>
                <p14:cNvContentPartPr/>
                <p14:nvPr/>
              </p14:nvContentPartPr>
              <p14:xfrm>
                <a:off x="3419878" y="1947812"/>
                <a:ext cx="28440" cy="10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="" xmlns:a16="http://schemas.microsoft.com/office/drawing/2014/main" id="{6221DE20-7762-4BFA-BBDF-40FD0A45D5C0}"/>
                    </a:ext>
                  </a:extLst>
                </p:cNvPr>
                <p:cNvPicPr/>
                <p:nvPr/>
              </p:nvPicPr>
              <p:blipFill>
                <a:blip r:embed="rId46" cstate="print"/>
                <a:stretch>
                  <a:fillRect/>
                </a:stretch>
              </p:blipFill>
              <p:spPr>
                <a:xfrm>
                  <a:off x="3410878" y="1939172"/>
                  <a:ext cx="46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64445A-4823-4011-9342-BE99F759D682}"/>
                    </a:ext>
                  </a:extLst>
                </p14:cNvPr>
                <p14:cNvContentPartPr/>
                <p14:nvPr/>
              </p14:nvContentPartPr>
              <p14:xfrm>
                <a:off x="3439678" y="1930532"/>
                <a:ext cx="115200" cy="9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="" xmlns:a16="http://schemas.microsoft.com/office/drawing/2014/main" id="{6864445A-4823-4011-9342-BE99F759D682}"/>
                    </a:ext>
                  </a:extLst>
                </p:cNvPr>
                <p:cNvPicPr/>
                <p:nvPr/>
              </p:nvPicPr>
              <p:blipFill>
                <a:blip r:embed="rId48" cstate="print"/>
                <a:stretch>
                  <a:fillRect/>
                </a:stretch>
              </p:blipFill>
              <p:spPr>
                <a:xfrm>
                  <a:off x="3431038" y="1921532"/>
                  <a:ext cx="132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A3AF4A-A803-4D7C-80AB-039A0AA3D9B2}"/>
                    </a:ext>
                  </a:extLst>
                </p14:cNvPr>
                <p14:cNvContentPartPr/>
                <p14:nvPr/>
              </p14:nvContentPartPr>
              <p14:xfrm>
                <a:off x="3644518" y="1957892"/>
                <a:ext cx="74160" cy="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="" xmlns:a16="http://schemas.microsoft.com/office/drawing/2014/main" id="{52A3AF4A-A803-4D7C-80AB-039A0AA3D9B2}"/>
                    </a:ext>
                  </a:extLst>
                </p:cNvPr>
                <p:cNvPicPr/>
                <p:nvPr/>
              </p:nvPicPr>
              <p:blipFill>
                <a:blip r:embed="rId50" cstate="print"/>
                <a:stretch>
                  <a:fillRect/>
                </a:stretch>
              </p:blipFill>
              <p:spPr>
                <a:xfrm>
                  <a:off x="3635878" y="1948892"/>
                  <a:ext cx="91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CC6132-1699-428F-8039-B92AB351898B}"/>
                    </a:ext>
                  </a:extLst>
                </p14:cNvPr>
                <p14:cNvContentPartPr/>
                <p14:nvPr/>
              </p14:nvContentPartPr>
              <p14:xfrm>
                <a:off x="3635158" y="1976972"/>
                <a:ext cx="77040" cy="1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="" xmlns:a16="http://schemas.microsoft.com/office/drawing/2014/main" id="{05CC6132-1699-428F-8039-B92AB351898B}"/>
                    </a:ext>
                  </a:extLst>
                </p:cNvPr>
                <p:cNvPicPr/>
                <p:nvPr/>
              </p:nvPicPr>
              <p:blipFill>
                <a:blip r:embed="rId52" cstate="print"/>
                <a:stretch>
                  <a:fillRect/>
                </a:stretch>
              </p:blipFill>
              <p:spPr>
                <a:xfrm>
                  <a:off x="3626158" y="1967972"/>
                  <a:ext cx="94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31B384-E265-40FF-A4B2-2950B284878A}"/>
                    </a:ext>
                  </a:extLst>
                </p14:cNvPr>
                <p14:cNvContentPartPr/>
                <p14:nvPr/>
              </p14:nvContentPartPr>
              <p14:xfrm>
                <a:off x="3815878" y="1902092"/>
                <a:ext cx="76320" cy="14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="" xmlns:a16="http://schemas.microsoft.com/office/drawing/2014/main" id="{1831B384-E265-40FF-A4B2-2950B284878A}"/>
                    </a:ext>
                  </a:extLst>
                </p:cNvPr>
                <p:cNvPicPr/>
                <p:nvPr/>
              </p:nvPicPr>
              <p:blipFill>
                <a:blip r:embed="rId54" cstate="print"/>
                <a:stretch>
                  <a:fillRect/>
                </a:stretch>
              </p:blipFill>
              <p:spPr>
                <a:xfrm>
                  <a:off x="3806878" y="1893092"/>
                  <a:ext cx="93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A9DCBC-73CB-45B8-8D24-405952F58897}"/>
                    </a:ext>
                  </a:extLst>
                </p14:cNvPr>
                <p14:cNvContentPartPr/>
                <p14:nvPr/>
              </p14:nvContentPartPr>
              <p14:xfrm>
                <a:off x="3793198" y="1956452"/>
                <a:ext cx="139680" cy="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="" xmlns:a16="http://schemas.microsoft.com/office/drawing/2014/main" id="{7EA9DCBC-73CB-45B8-8D24-405952F58897}"/>
                    </a:ext>
                  </a:extLst>
                </p:cNvPr>
                <p:cNvPicPr/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3784198" y="1947812"/>
                  <a:ext cx="157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4BF4E83-D722-4308-B9F0-1B01748575F6}"/>
                    </a:ext>
                  </a:extLst>
                </p14:cNvPr>
                <p14:cNvContentPartPr/>
                <p14:nvPr/>
              </p14:nvContentPartPr>
              <p14:xfrm>
                <a:off x="3806158" y="1976612"/>
                <a:ext cx="91440" cy="1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="" xmlns:a16="http://schemas.microsoft.com/office/drawing/2014/main" id="{C4BF4E83-D722-4308-B9F0-1B01748575F6}"/>
                    </a:ext>
                  </a:extLst>
                </p:cNvPr>
                <p:cNvPicPr/>
                <p:nvPr/>
              </p:nvPicPr>
              <p:blipFill>
                <a:blip r:embed="rId58" cstate="print"/>
                <a:stretch>
                  <a:fillRect/>
                </a:stretch>
              </p:blipFill>
              <p:spPr>
                <a:xfrm>
                  <a:off x="3797518" y="1967612"/>
                  <a:ext cx="109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67DA8C-6D0A-4732-9599-8B1FC865F1F7}"/>
                    </a:ext>
                  </a:extLst>
                </p14:cNvPr>
                <p14:cNvContentPartPr/>
                <p14:nvPr/>
              </p14:nvContentPartPr>
              <p14:xfrm>
                <a:off x="4032238" y="1911812"/>
                <a:ext cx="179280" cy="137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="" xmlns:a16="http://schemas.microsoft.com/office/drawing/2014/main" id="{AC67DA8C-6D0A-4732-9599-8B1FC865F1F7}"/>
                    </a:ext>
                  </a:extLst>
                </p:cNvPr>
                <p:cNvPicPr/>
                <p:nvPr/>
              </p:nvPicPr>
              <p:blipFill>
                <a:blip r:embed="rId60" cstate="print"/>
                <a:stretch>
                  <a:fillRect/>
                </a:stretch>
              </p:blipFill>
              <p:spPr>
                <a:xfrm>
                  <a:off x="4023238" y="1903172"/>
                  <a:ext cx="196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C4F601-33A2-4F8F-9054-C5834B5E4BC8}"/>
                    </a:ext>
                  </a:extLst>
                </p14:cNvPr>
                <p14:cNvContentPartPr/>
                <p14:nvPr/>
              </p14:nvContentPartPr>
              <p14:xfrm>
                <a:off x="4223758" y="1970852"/>
                <a:ext cx="357120" cy="25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="" xmlns:a16="http://schemas.microsoft.com/office/drawing/2014/main" id="{AEC4F601-33A2-4F8F-9054-C5834B5E4BC8}"/>
                    </a:ext>
                  </a:extLst>
                </p:cNvPr>
                <p:cNvPicPr/>
                <p:nvPr/>
              </p:nvPicPr>
              <p:blipFill>
                <a:blip r:embed="rId62" cstate="print"/>
                <a:stretch>
                  <a:fillRect/>
                </a:stretch>
              </p:blipFill>
              <p:spPr>
                <a:xfrm>
                  <a:off x="4214758" y="1962212"/>
                  <a:ext cx="374760" cy="268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Ink 39">
            <a:extLst>
              <a:ext uri="{FF2B5EF4-FFF2-40B4-BE49-F238E27FC236}">
                <a16:creationId xmlns="" xmlns:a16="http://schemas.microsoft.com/office/drawing/2014/main" xmlns:mc="http://schemas.openxmlformats.org/markup-compatibility/2006" id="{7FB31A30-6C6F-4917-BD0C-833D7F493585}"/>
              </a:ext>
            </a:extLst>
          </p:cNvPr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681598" y="2164172"/>
            <a:ext cx="249120" cy="217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89899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211138"/>
            <a:ext cx="443865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10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276A3496-B80A-4C89-9F41-221785235A75}"/>
              </a:ext>
            </a:extLst>
          </p:cNvPr>
          <p:cNvGrpSpPr/>
          <p:nvPr/>
        </p:nvGrpSpPr>
        <p:grpSpPr>
          <a:xfrm>
            <a:off x="3095158" y="2311052"/>
            <a:ext cx="1082520" cy="311040"/>
            <a:chOff x="3095158" y="2311052"/>
            <a:chExt cx="1082520" cy="31104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DCD3DA-8310-47BD-B9FF-A2B29C02219C}"/>
                    </a:ext>
                  </a:extLst>
                </p14:cNvPr>
                <p14:cNvContentPartPr/>
                <p14:nvPr/>
              </p14:nvContentPartPr>
              <p14:xfrm>
                <a:off x="3511678" y="2311052"/>
                <a:ext cx="115920" cy="11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="" xmlns:a16="http://schemas.microsoft.com/office/drawing/2014/main" id="{62DCD3DA-8310-47BD-B9FF-A2B29C02219C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503038" y="2302412"/>
                  <a:ext cx="133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E54FEA-B6A2-405D-8939-960D2A344342}"/>
                    </a:ext>
                  </a:extLst>
                </p14:cNvPr>
                <p14:cNvContentPartPr/>
                <p14:nvPr/>
              </p14:nvContentPartPr>
              <p14:xfrm>
                <a:off x="3659638" y="2393492"/>
                <a:ext cx="117360" cy="4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="" xmlns:a16="http://schemas.microsoft.com/office/drawing/2014/main" id="{9FE54FEA-B6A2-405D-8939-960D2A344342}"/>
                    </a:ext>
                  </a:extLst>
                </p:cNvPr>
                <p:cNvPicPr/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3650998" y="2384492"/>
                  <a:ext cx="135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40AF77-F3D2-490D-BEA5-949262EAE63E}"/>
                    </a:ext>
                  </a:extLst>
                </p14:cNvPr>
                <p14:cNvContentPartPr/>
                <p14:nvPr/>
              </p14:nvContentPartPr>
              <p14:xfrm>
                <a:off x="3402958" y="2464772"/>
                <a:ext cx="384840" cy="3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="" xmlns:a16="http://schemas.microsoft.com/office/drawing/2014/main" id="{C940AF77-F3D2-490D-BEA5-949262EAE63E}"/>
                    </a:ext>
                  </a:extLst>
                </p:cNvPr>
                <p:cNvPicPr/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3394318" y="2455772"/>
                  <a:ext cx="402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9A83C1-CB38-4E0D-8895-AB06FF1DBDC5}"/>
                    </a:ext>
                  </a:extLst>
                </p14:cNvPr>
                <p14:cNvContentPartPr/>
                <p14:nvPr/>
              </p14:nvContentPartPr>
              <p14:xfrm>
                <a:off x="3548398" y="2531732"/>
                <a:ext cx="170640" cy="90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="" xmlns:a16="http://schemas.microsoft.com/office/drawing/2014/main" id="{069A83C1-CB38-4E0D-8895-AB06FF1DBDC5}"/>
                    </a:ext>
                  </a:extLst>
                </p:cNvPr>
                <p:cNvPicPr/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3539758" y="2523092"/>
                  <a:ext cx="188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A39E6C-6CF7-4F35-82C8-877B7B36ACAB}"/>
                    </a:ext>
                  </a:extLst>
                </p14:cNvPr>
                <p14:cNvContentPartPr/>
                <p14:nvPr/>
              </p14:nvContentPartPr>
              <p14:xfrm>
                <a:off x="3095158" y="2519492"/>
                <a:ext cx="145800" cy="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="" xmlns:a16="http://schemas.microsoft.com/office/drawing/2014/main" id="{C5A39E6C-6CF7-4F35-82C8-877B7B36ACAB}"/>
                    </a:ext>
                  </a:extLst>
                </p:cNvPr>
                <p:cNvPicPr/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3086158" y="2510492"/>
                  <a:ext cx="163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9F3C25-B6AF-4017-BE72-3C2A72605236}"/>
                    </a:ext>
                  </a:extLst>
                </p14:cNvPr>
                <p14:cNvContentPartPr/>
                <p14:nvPr/>
              </p14:nvContentPartPr>
              <p14:xfrm>
                <a:off x="3155998" y="2478092"/>
                <a:ext cx="24480" cy="120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="" xmlns:a16="http://schemas.microsoft.com/office/drawing/2014/main" id="{969F3C25-B6AF-4017-BE72-3C2A72605236}"/>
                    </a:ext>
                  </a:extLst>
                </p:cNvPr>
                <p:cNvPicPr/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3147358" y="2469452"/>
                  <a:ext cx="42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B2A27B-5203-42B3-97A7-D279399037CE}"/>
                    </a:ext>
                  </a:extLst>
                </p14:cNvPr>
                <p14:cNvContentPartPr/>
                <p14:nvPr/>
              </p14:nvContentPartPr>
              <p14:xfrm>
                <a:off x="3902278" y="2421212"/>
                <a:ext cx="75240" cy="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="" xmlns:a16="http://schemas.microsoft.com/office/drawing/2014/main" id="{F0B2A27B-5203-42B3-97A7-D279399037CE}"/>
                    </a:ext>
                  </a:extLst>
                </p:cNvPr>
                <p:cNvPicPr/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3893638" y="2412572"/>
                  <a:ext cx="92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296CB7-70F0-4F7F-AFC4-6903ABB870CD}"/>
                    </a:ext>
                  </a:extLst>
                </p14:cNvPr>
                <p14:cNvContentPartPr/>
                <p14:nvPr/>
              </p14:nvContentPartPr>
              <p14:xfrm>
                <a:off x="3899758" y="2458652"/>
                <a:ext cx="105480" cy="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="" xmlns:a16="http://schemas.microsoft.com/office/drawing/2014/main" id="{CF296CB7-70F0-4F7F-AFC4-6903ABB870CD}"/>
                    </a:ext>
                  </a:extLst>
                </p:cNvPr>
                <p:cNvPicPr/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3890758" y="2450012"/>
                  <a:ext cx="123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23ACD5-C0DF-47C9-A5E4-E430503D45FA}"/>
                    </a:ext>
                  </a:extLst>
                </p14:cNvPr>
                <p14:cNvContentPartPr/>
                <p14:nvPr/>
              </p14:nvContentPartPr>
              <p14:xfrm>
                <a:off x="4076518" y="2336252"/>
                <a:ext cx="101160" cy="18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="" xmlns:a16="http://schemas.microsoft.com/office/drawing/2014/main" id="{1A23ACD5-C0DF-47C9-A5E4-E430503D45FA}"/>
                    </a:ext>
                  </a:extLst>
                </p:cNvPr>
                <p:cNvPicPr/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4067878" y="2327252"/>
                  <a:ext cx="118800" cy="204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400050" y="511175"/>
            <a:ext cx="40290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nk 3">
            <a:extLst>
              <a:ext uri="{FF2B5EF4-FFF2-40B4-BE49-F238E27FC236}">
                <a16:creationId xmlns="" xmlns:a16="http://schemas.microsoft.com/office/drawing/2014/main" xmlns:mc="http://schemas.openxmlformats.org/markup-compatibility/2006" id="{2E3E4791-B414-4297-830F-487439E2B987}"/>
              </a:ext>
            </a:extLst>
          </p:cNvPr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348158" y="2166692"/>
            <a:ext cx="50040" cy="74520"/>
          </a:xfrm>
          <a:prstGeom prst="rect">
            <a:avLst/>
          </a:prstGeom>
        </p:spPr>
      </p:pic>
      <p:pic>
        <p:nvPicPr>
          <p:cNvPr id="5" name="Ink 4">
            <a:extLst>
              <a:ext uri="{FF2B5EF4-FFF2-40B4-BE49-F238E27FC236}">
                <a16:creationId xmlns="" xmlns:a16="http://schemas.microsoft.com/office/drawing/2014/main" xmlns:mc="http://schemas.openxmlformats.org/markup-compatibility/2006" id="{A3AF28CE-BF38-4203-90E1-201584657A1C}"/>
              </a:ext>
            </a:extLst>
          </p:cNvPr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522398" y="2168852"/>
            <a:ext cx="50760" cy="84960"/>
          </a:xfrm>
          <a:prstGeom prst="rect">
            <a:avLst/>
          </a:prstGeom>
        </p:spPr>
      </p:pic>
      <p:pic>
        <p:nvPicPr>
          <p:cNvPr id="6" name="Ink 5">
            <a:extLst>
              <a:ext uri="{FF2B5EF4-FFF2-40B4-BE49-F238E27FC236}">
                <a16:creationId xmlns="" xmlns:a16="http://schemas.microsoft.com/office/drawing/2014/main" xmlns:mc="http://schemas.openxmlformats.org/markup-compatibility/2006" id="{C8E8CA82-88B5-4311-B271-DA5181CB3956}"/>
              </a:ext>
            </a:extLst>
          </p:cNvPr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726518" y="2160572"/>
            <a:ext cx="44280" cy="871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37532DE-D83B-4293-9B9A-D20801EBF4EB}"/>
              </a:ext>
            </a:extLst>
          </p:cNvPr>
          <p:cNvGrpSpPr/>
          <p:nvPr/>
        </p:nvGrpSpPr>
        <p:grpSpPr>
          <a:xfrm>
            <a:off x="2508718" y="2397092"/>
            <a:ext cx="396720" cy="279720"/>
            <a:chOff x="2508718" y="2397092"/>
            <a:chExt cx="396720" cy="27972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3396E7-CB84-4197-BCAB-E399EECBFCEB}"/>
                    </a:ext>
                  </a:extLst>
                </p14:cNvPr>
                <p14:cNvContentPartPr/>
                <p14:nvPr/>
              </p14:nvContentPartPr>
              <p14:xfrm>
                <a:off x="2526358" y="2397092"/>
                <a:ext cx="176760" cy="6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="" xmlns:a16="http://schemas.microsoft.com/office/drawing/2014/main" id="{D13396E7-CB84-4197-BCAB-E399EECBFCEB}"/>
                    </a:ext>
                  </a:extLst>
                </p:cNvPr>
                <p:cNvPicPr/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2517718" y="2388092"/>
                  <a:ext cx="194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0165F0-FE27-47A9-A332-9F731644DBF5}"/>
                    </a:ext>
                  </a:extLst>
                </p14:cNvPr>
                <p14:cNvContentPartPr/>
                <p14:nvPr/>
              </p14:nvContentPartPr>
              <p14:xfrm>
                <a:off x="2745598" y="2434172"/>
                <a:ext cx="39600" cy="7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="" xmlns:a16="http://schemas.microsoft.com/office/drawing/2014/main" id="{D40165F0-FE27-47A9-A332-9F731644DBF5}"/>
                    </a:ext>
                  </a:extLst>
                </p:cNvPr>
                <p:cNvPicPr/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2736598" y="2425172"/>
                  <a:ext cx="57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11EEBD-5F1B-4400-B7ED-6CABD1CBC533}"/>
                    </a:ext>
                  </a:extLst>
                </p14:cNvPr>
                <p14:cNvContentPartPr/>
                <p14:nvPr/>
              </p14:nvContentPartPr>
              <p14:xfrm>
                <a:off x="2508718" y="2531372"/>
                <a:ext cx="396720" cy="2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="" xmlns:a16="http://schemas.microsoft.com/office/drawing/2014/main" id="{2111EEBD-5F1B-4400-B7ED-6CABD1CBC533}"/>
                    </a:ext>
                  </a:extLst>
                </p:cNvPr>
                <p:cNvPicPr/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2499718" y="2522372"/>
                  <a:ext cx="414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BAAC63-EDB8-40DD-AAD9-41DDD91F7E9E}"/>
                    </a:ext>
                  </a:extLst>
                </p14:cNvPr>
                <p14:cNvContentPartPr/>
                <p14:nvPr/>
              </p14:nvContentPartPr>
              <p14:xfrm>
                <a:off x="2600518" y="2604092"/>
                <a:ext cx="186480" cy="72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="" xmlns:a16="http://schemas.microsoft.com/office/drawing/2014/main" id="{C0BAAC63-EDB8-40DD-AAD9-41DDD91F7E9E}"/>
                    </a:ext>
                  </a:extLst>
                </p:cNvPr>
                <p:cNvPicPr/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2591878" y="2595452"/>
                  <a:ext cx="204120" cy="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="" xmlns:p14="http://schemas.microsoft.com/office/powerpoint/2010/main" val="37036616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11175"/>
            <a:ext cx="4029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211138"/>
            <a:ext cx="428625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11</a:t>
            </a:r>
          </a:p>
        </p:txBody>
      </p:sp>
      <p:sp>
        <p:nvSpPr>
          <p:cNvPr id="4" name="AutoShape 2" descr="ilk &#10;62 ¯ 262 + &#10;(4.17) "/>
          <p:cNvSpPr>
            <a:spLocks noChangeAspect="1" noChangeArrowheads="1"/>
          </p:cNvSpPr>
          <p:nvPr/>
        </p:nvSpPr>
        <p:spPr bwMode="auto">
          <a:xfrm>
            <a:off x="130175" y="-212725"/>
            <a:ext cx="3762375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650" y="815975"/>
            <a:ext cx="3514725" cy="42674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5F96970A-A26E-4F65-B9F2-E1A2B3A8F063}"/>
              </a:ext>
            </a:extLst>
          </p:cNvPr>
          <p:cNvGrpSpPr/>
          <p:nvPr/>
        </p:nvGrpSpPr>
        <p:grpSpPr>
          <a:xfrm>
            <a:off x="1009678" y="774737"/>
            <a:ext cx="1609920" cy="619920"/>
            <a:chOff x="1009678" y="774737"/>
            <a:chExt cx="1609920" cy="61992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D14506-DA09-432D-A2AF-57F7BDF2E751}"/>
                    </a:ext>
                  </a:extLst>
                </p14:cNvPr>
                <p14:cNvContentPartPr/>
                <p14:nvPr/>
              </p14:nvContentPartPr>
              <p14:xfrm>
                <a:off x="1416478" y="789857"/>
                <a:ext cx="1126440" cy="597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="" xmlns:a16="http://schemas.microsoft.com/office/drawing/2014/main" id="{B3D14506-DA09-432D-A2AF-57F7BDF2E751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07838" y="780857"/>
                  <a:ext cx="114408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C74902-4EA6-4429-A637-1844FE4F1346}"/>
                    </a:ext>
                  </a:extLst>
                </p14:cNvPr>
                <p14:cNvContentPartPr/>
                <p14:nvPr/>
              </p14:nvContentPartPr>
              <p14:xfrm>
                <a:off x="2425558" y="790577"/>
                <a:ext cx="194040" cy="10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="" xmlns:a16="http://schemas.microsoft.com/office/drawing/2014/main" id="{E0C74902-4EA6-4429-A637-1844FE4F134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416918" y="781937"/>
                  <a:ext cx="211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165F31-C006-414A-A503-2B04F759C688}"/>
                    </a:ext>
                  </a:extLst>
                </p14:cNvPr>
                <p14:cNvContentPartPr/>
                <p14:nvPr/>
              </p14:nvContentPartPr>
              <p14:xfrm>
                <a:off x="1009678" y="850697"/>
                <a:ext cx="307440" cy="54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="" xmlns:a16="http://schemas.microsoft.com/office/drawing/2014/main" id="{D4165F31-C006-414A-A503-2B04F759C68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00678" y="841697"/>
                  <a:ext cx="3250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CDD286-2452-4D83-86E5-001660070B1B}"/>
                    </a:ext>
                  </a:extLst>
                </p14:cNvPr>
                <p14:cNvContentPartPr/>
                <p14:nvPr/>
              </p14:nvContentPartPr>
              <p14:xfrm>
                <a:off x="1268518" y="774737"/>
                <a:ext cx="91800" cy="18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="" xmlns:a16="http://schemas.microsoft.com/office/drawing/2014/main" id="{4FCDD286-2452-4D83-86E5-001660070B1B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259878" y="765737"/>
                  <a:ext cx="109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391BE1-24EF-4405-B6AF-A69C1B838495}"/>
                    </a:ext>
                  </a:extLst>
                </p14:cNvPr>
                <p14:cNvContentPartPr/>
                <p14:nvPr/>
              </p14:nvContentPartPr>
              <p14:xfrm>
                <a:off x="1446358" y="862577"/>
                <a:ext cx="192600" cy="19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="" xmlns:a16="http://schemas.microsoft.com/office/drawing/2014/main" id="{C0391BE1-24EF-4405-B6AF-A69C1B838495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437358" y="853937"/>
                  <a:ext cx="210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CEBE18-CB0B-4178-AAB6-03B37A06823C}"/>
                    </a:ext>
                  </a:extLst>
                </p14:cNvPr>
                <p14:cNvContentPartPr/>
                <p14:nvPr/>
              </p14:nvContentPartPr>
              <p14:xfrm>
                <a:off x="1524838" y="1074977"/>
                <a:ext cx="217440" cy="18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="" xmlns:a16="http://schemas.microsoft.com/office/drawing/2014/main" id="{36CEBE18-CB0B-4178-AAB6-03B37A06823C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516198" y="1066337"/>
                  <a:ext cx="235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73F98E-80A0-4A89-8926-4A0C368D5C91}"/>
                    </a:ext>
                  </a:extLst>
                </p14:cNvPr>
                <p14:cNvContentPartPr/>
                <p14:nvPr/>
              </p14:nvContentPartPr>
              <p14:xfrm>
                <a:off x="2128558" y="978857"/>
                <a:ext cx="228960" cy="21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="" xmlns:a16="http://schemas.microsoft.com/office/drawing/2014/main" id="{2573F98E-80A0-4A89-8926-4A0C368D5C91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119558" y="970217"/>
                  <a:ext cx="24660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="" xmlns:p14="http://schemas.microsoft.com/office/powerpoint/2010/main" val="27275357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34975"/>
            <a:ext cx="4029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0050" y="211138"/>
            <a:ext cx="421005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12</a:t>
            </a:r>
          </a:p>
        </p:txBody>
      </p:sp>
      <p:sp>
        <p:nvSpPr>
          <p:cNvPr id="4" name="AutoShape 2" descr="ilk &#10;62 ¯ 262 + &#10;(4.17) "/>
          <p:cNvSpPr>
            <a:spLocks noChangeAspect="1" noChangeArrowheads="1"/>
          </p:cNvSpPr>
          <p:nvPr/>
        </p:nvSpPr>
        <p:spPr bwMode="auto">
          <a:xfrm>
            <a:off x="130175" y="-212725"/>
            <a:ext cx="3762375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650" y="815975"/>
            <a:ext cx="3514725" cy="426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68300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7650" y="211138"/>
            <a:ext cx="4362450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13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215244" y="739775"/>
            <a:ext cx="3791606" cy="2216150"/>
          </a:xfrm>
        </p:spPr>
        <p:txBody>
          <a:bodyPr/>
          <a:lstStyle/>
          <a:p>
            <a:r>
              <a:rPr lang="en-US" sz="1600" dirty="0">
                <a:latin typeface="Libre Franklin"/>
              </a:rPr>
              <a:t>Using your results in the previous questions, compute the log numerator of the posterior probability of class 1 for the predictor value x=5.  Choose the closest:</a:t>
            </a:r>
          </a:p>
          <a:p>
            <a:endParaRPr lang="en-US" sz="1600" dirty="0">
              <a:latin typeface="Libre Franklin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6.089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7.089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8.089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9.089 </a:t>
            </a:r>
          </a:p>
        </p:txBody>
      </p:sp>
    </p:spTree>
    <p:extLst>
      <p:ext uri="{BB962C8B-B14F-4D97-AF65-F5344CB8AC3E}">
        <p14:creationId xmlns="" xmlns:p14="http://schemas.microsoft.com/office/powerpoint/2010/main" val="3854361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84934" y="211138"/>
            <a:ext cx="4325165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14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247650" y="739775"/>
            <a:ext cx="3759200" cy="2216150"/>
          </a:xfrm>
        </p:spPr>
        <p:txBody>
          <a:bodyPr/>
          <a:lstStyle/>
          <a:p>
            <a:r>
              <a:rPr lang="en-US" sz="1600" dirty="0">
                <a:latin typeface="Libre Franklin"/>
              </a:rPr>
              <a:t>Using your results in the previous questions, compute the log numerator of the posterior probability of class 2 for the predictor value x=5.  Choose the closest:</a:t>
            </a:r>
          </a:p>
          <a:p>
            <a:endParaRPr lang="en-US" sz="1600" dirty="0">
              <a:latin typeface="Libre Franklin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10.739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11.739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12.739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13.739</a:t>
            </a:r>
          </a:p>
        </p:txBody>
      </p:sp>
    </p:spTree>
    <p:extLst>
      <p:ext uri="{BB962C8B-B14F-4D97-AF65-F5344CB8AC3E}">
        <p14:creationId xmlns="" xmlns:p14="http://schemas.microsoft.com/office/powerpoint/2010/main" val="554942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72606" y="211138"/>
            <a:ext cx="4237493" cy="277812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quiz question 15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850" y="739775"/>
            <a:ext cx="4038600" cy="1970088"/>
          </a:xfrm>
        </p:spPr>
        <p:txBody>
          <a:bodyPr/>
          <a:lstStyle/>
          <a:p>
            <a:r>
              <a:rPr lang="en-US" sz="1600" dirty="0">
                <a:latin typeface="Libre Franklin"/>
              </a:rPr>
              <a:t>Based on the earlier estimated log numerators of the posterior probabilities, estimate the class of the same point x=5:</a:t>
            </a:r>
          </a:p>
          <a:p>
            <a:endParaRPr lang="en-US" sz="1600" dirty="0">
              <a:latin typeface="Libre Franklin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Class 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Class 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Some new class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Libre Franklin"/>
              </a:rPr>
              <a:t>Can not be determined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6ACAABE-AB18-4E8A-9239-07C587AB8497}"/>
              </a:ext>
            </a:extLst>
          </p:cNvPr>
          <p:cNvGrpSpPr/>
          <p:nvPr/>
        </p:nvGrpSpPr>
        <p:grpSpPr>
          <a:xfrm>
            <a:off x="2748166" y="1743692"/>
            <a:ext cx="872592" cy="549000"/>
            <a:chOff x="2671438" y="1743692"/>
            <a:chExt cx="949320" cy="54900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46AED7-E919-49D0-9DE1-B76592B1141C}"/>
                    </a:ext>
                  </a:extLst>
                </p14:cNvPr>
                <p14:cNvContentPartPr/>
                <p14:nvPr/>
              </p14:nvContentPartPr>
              <p14:xfrm>
                <a:off x="2671438" y="1743692"/>
                <a:ext cx="181800" cy="239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="" xmlns:a16="http://schemas.microsoft.com/office/drawing/2014/main" id="{E346AED7-E919-49D0-9DE1-B76592B1141C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662438" y="1734692"/>
                  <a:ext cx="199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079F98-9F0B-448C-8C57-E92865CF1124}"/>
                    </a:ext>
                  </a:extLst>
                </p14:cNvPr>
                <p14:cNvContentPartPr/>
                <p14:nvPr/>
              </p14:nvContentPartPr>
              <p14:xfrm>
                <a:off x="2886358" y="1944212"/>
                <a:ext cx="56160" cy="5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="" xmlns:a16="http://schemas.microsoft.com/office/drawing/2014/main" id="{5E079F98-9F0B-448C-8C57-E92865CF1124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77358" y="1935572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730312-F920-45F4-B2D1-838D6FF108C9}"/>
                    </a:ext>
                  </a:extLst>
                </p14:cNvPr>
                <p14:cNvContentPartPr/>
                <p14:nvPr/>
              </p14:nvContentPartPr>
              <p14:xfrm>
                <a:off x="3311158" y="1744052"/>
                <a:ext cx="178920" cy="21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="" xmlns:a16="http://schemas.microsoft.com/office/drawing/2014/main" id="{B6730312-F920-45F4-B2D1-838D6FF108C9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302518" y="1735412"/>
                  <a:ext cx="196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DAD086-D0E4-411E-AEE2-06B55A176B5C}"/>
                    </a:ext>
                  </a:extLst>
                </p14:cNvPr>
                <p14:cNvContentPartPr/>
                <p14:nvPr/>
              </p14:nvContentPartPr>
              <p14:xfrm>
                <a:off x="3511678" y="1921172"/>
                <a:ext cx="109080" cy="9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="" xmlns:a16="http://schemas.microsoft.com/office/drawing/2014/main" id="{3BDAD086-D0E4-411E-AEE2-06B55A176B5C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3038" y="1912172"/>
                  <a:ext cx="126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E0364C-E199-4C9B-8335-4A07C900401D}"/>
                    </a:ext>
                  </a:extLst>
                </p14:cNvPr>
                <p14:cNvContentPartPr/>
                <p14:nvPr/>
              </p14:nvContentPartPr>
              <p14:xfrm>
                <a:off x="3029638" y="1790132"/>
                <a:ext cx="131040" cy="10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="" xmlns:a16="http://schemas.microsoft.com/office/drawing/2014/main" id="{2BE0364C-E199-4C9B-8335-4A07C900401D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020998" y="1781132"/>
                  <a:ext cx="148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444C0C-3F08-419E-822A-290E44C4420B}"/>
                    </a:ext>
                  </a:extLst>
                </p14:cNvPr>
                <p14:cNvContentPartPr/>
                <p14:nvPr/>
              </p14:nvContentPartPr>
              <p14:xfrm>
                <a:off x="3048358" y="1894172"/>
                <a:ext cx="138960" cy="7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="" xmlns:a16="http://schemas.microsoft.com/office/drawing/2014/main" id="{C8444C0C-3F08-419E-822A-290E44C4420B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039718" y="1885532"/>
                  <a:ext cx="156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3162B5-8861-405A-9EC2-4DED54C46899}"/>
                    </a:ext>
                  </a:extLst>
                </p14:cNvPr>
                <p14:cNvContentPartPr/>
                <p14:nvPr/>
              </p14:nvContentPartPr>
              <p14:xfrm>
                <a:off x="3128638" y="2065532"/>
                <a:ext cx="79920" cy="10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="" xmlns:a16="http://schemas.microsoft.com/office/drawing/2014/main" id="{973162B5-8861-405A-9EC2-4DED54C46899}"/>
                    </a:ext>
                  </a:extLst>
                </p:cNvPr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119638" y="2056532"/>
                  <a:ext cx="97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BDF5D2-89F0-448F-BC65-BC078BA4BC2E}"/>
                    </a:ext>
                  </a:extLst>
                </p14:cNvPr>
                <p14:cNvContentPartPr/>
                <p14:nvPr/>
              </p14:nvContentPartPr>
              <p14:xfrm>
                <a:off x="3188038" y="2247692"/>
                <a:ext cx="21600" cy="4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="" xmlns:a16="http://schemas.microsoft.com/office/drawing/2014/main" id="{56BDF5D2-89F0-448F-BC65-BC078BA4BC2E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179398" y="2239052"/>
                  <a:ext cx="39240" cy="6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="" xmlns:p14="http://schemas.microsoft.com/office/powerpoint/2010/main" val="4541541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1450" y="211138"/>
            <a:ext cx="4438650" cy="276999"/>
          </a:xfrm>
        </p:spPr>
        <p:txBody>
          <a:bodyPr/>
          <a:lstStyle/>
          <a:p>
            <a:pPr algn="l"/>
            <a:r>
              <a:rPr lang="en-US" sz="1800" dirty="0">
                <a:latin typeface="Libre Franklin"/>
              </a:rPr>
              <a:t>LDA &amp; QDA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" y="598428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Libre Franklin"/>
              </a:rPr>
              <a:t>Which module contains …</a:t>
            </a:r>
          </a:p>
          <a:p>
            <a:pPr algn="just"/>
            <a:endParaRPr lang="en-US" sz="1200" dirty="0">
              <a:latin typeface="Libre Franklin"/>
            </a:endParaRPr>
          </a:p>
          <a:p>
            <a:pPr indent="-342900" algn="just">
              <a:buAutoNum type="arabicPeriod"/>
            </a:pPr>
            <a:r>
              <a:rPr lang="en-US" sz="1200" dirty="0">
                <a:latin typeface="Libre Franklin"/>
              </a:rPr>
              <a:t>LDA class</a:t>
            </a:r>
          </a:p>
          <a:p>
            <a:pPr indent="-342900" algn="just">
              <a:buAutoNum type="arabicPeriod"/>
            </a:pPr>
            <a:endParaRPr lang="en-US" sz="1200" dirty="0">
              <a:latin typeface="Libre Franklin"/>
            </a:endParaRPr>
          </a:p>
          <a:p>
            <a:pPr indent="-228600" algn="just">
              <a:buFont typeface="+mj-lt"/>
              <a:buAutoNum type="alphaUcPeriod"/>
            </a:pPr>
            <a:r>
              <a:rPr lang="en-US" sz="1200" dirty="0" err="1">
                <a:latin typeface="Libre Franklin"/>
              </a:rPr>
              <a:t>sklearn.discriminant_analysis.LinearDiscriminantAnalysis</a:t>
            </a:r>
            <a:endParaRPr lang="en-US" sz="1200" dirty="0">
              <a:latin typeface="Libre Franklin"/>
            </a:endParaRPr>
          </a:p>
          <a:p>
            <a:pPr indent="-228600" algn="just">
              <a:buFont typeface="+mj-lt"/>
              <a:buAutoNum type="alphaUcPeriod"/>
            </a:pPr>
            <a:r>
              <a:rPr lang="en-US" sz="1200" dirty="0" err="1">
                <a:latin typeface="Libre Franklin"/>
              </a:rPr>
              <a:t>sklearn.linear_models.LinearDiscriminantAnalysis</a:t>
            </a:r>
            <a:endParaRPr lang="en-US" sz="1200" dirty="0">
              <a:latin typeface="Libre Franklin"/>
            </a:endParaRPr>
          </a:p>
          <a:p>
            <a:pPr indent="-228600" algn="just">
              <a:buFont typeface="+mj-lt"/>
              <a:buAutoNum type="alphaUcPeriod"/>
            </a:pPr>
            <a:r>
              <a:rPr lang="en-US" sz="1200" dirty="0" err="1">
                <a:latin typeface="Libre Franklin"/>
              </a:rPr>
              <a:t>sklearn.linear_models.discriminant_analysis.LDA</a:t>
            </a:r>
            <a:endParaRPr lang="en-US" sz="1200" dirty="0">
              <a:latin typeface="Libre Franklin"/>
            </a:endParaRPr>
          </a:p>
          <a:p>
            <a:pPr indent="-228600" algn="just">
              <a:buFont typeface="+mj-lt"/>
              <a:buAutoNum type="alphaUcPeriod"/>
            </a:pPr>
            <a:r>
              <a:rPr lang="en-US" sz="1200" dirty="0" err="1">
                <a:latin typeface="Libre Franklin"/>
              </a:rPr>
              <a:t>sklearn.discriminant_analysis.LDA</a:t>
            </a:r>
            <a:endParaRPr lang="en-US" sz="1200" dirty="0">
              <a:latin typeface="Libre Franklin"/>
            </a:endParaRPr>
          </a:p>
          <a:p>
            <a:pPr indent="-228600" algn="just">
              <a:buFont typeface="+mj-lt"/>
              <a:buAutoNum type="alphaUcPeriod"/>
            </a:pPr>
            <a:endParaRPr lang="en-US" sz="1200" dirty="0">
              <a:latin typeface="Libre Franklin"/>
            </a:endParaRPr>
          </a:p>
          <a:p>
            <a:pPr algn="just"/>
            <a:r>
              <a:rPr lang="en-US" sz="1200" dirty="0">
                <a:latin typeface="Libre Franklin"/>
              </a:rPr>
              <a:t>2.       QDA class</a:t>
            </a:r>
          </a:p>
          <a:p>
            <a:pPr algn="just"/>
            <a:endParaRPr lang="en-US" sz="1200" dirty="0">
              <a:latin typeface="Libre Franklin"/>
            </a:endParaRPr>
          </a:p>
          <a:p>
            <a:pPr indent="-228600" algn="just">
              <a:buFont typeface="+mj-lt"/>
              <a:buAutoNum type="alphaUcPeriod"/>
            </a:pPr>
            <a:r>
              <a:rPr lang="en-US" sz="1200" spc="-50" dirty="0" err="1">
                <a:latin typeface="Libre Franklin"/>
              </a:rPr>
              <a:t>sklearn.discriminant_analysis.QuadraticDiscriminantAnalysis</a:t>
            </a:r>
            <a:r>
              <a:rPr lang="en-US" sz="1200" spc="-50" dirty="0">
                <a:latin typeface="Libre Franklin"/>
              </a:rPr>
              <a:t> </a:t>
            </a:r>
          </a:p>
          <a:p>
            <a:pPr indent="-228600" algn="just">
              <a:buFont typeface="+mj-lt"/>
              <a:buAutoNum type="alphaUcPeriod"/>
            </a:pPr>
            <a:r>
              <a:rPr lang="en-US" sz="1200" dirty="0" err="1">
                <a:latin typeface="Libre Franklin"/>
              </a:rPr>
              <a:t>sklearn.linear_models.QuadraticDiscriminantAnalysis</a:t>
            </a:r>
            <a:endParaRPr lang="en-US" sz="1200" dirty="0">
              <a:latin typeface="Libre Franklin"/>
            </a:endParaRPr>
          </a:p>
          <a:p>
            <a:pPr indent="-228600" algn="just">
              <a:buFont typeface="+mj-lt"/>
              <a:buAutoNum type="alphaUcPeriod"/>
            </a:pPr>
            <a:r>
              <a:rPr lang="en-US" sz="1200" dirty="0" err="1">
                <a:latin typeface="Libre Franklin"/>
              </a:rPr>
              <a:t>sklearn.linear_models.discriminant_analysis.QDA</a:t>
            </a:r>
            <a:endParaRPr lang="en-US" sz="1200" dirty="0">
              <a:latin typeface="Libre Franklin"/>
            </a:endParaRPr>
          </a:p>
          <a:p>
            <a:pPr indent="-228600" algn="just">
              <a:buFont typeface="+mj-lt"/>
              <a:buAutoNum type="alphaUcPeriod"/>
            </a:pPr>
            <a:r>
              <a:rPr lang="en-US" sz="1200" dirty="0" err="1" smtClean="0">
                <a:latin typeface="Libre Franklin"/>
              </a:rPr>
              <a:t>sklearn.discriminant_analysis.QDA</a:t>
            </a:r>
            <a:endParaRPr lang="en-US" sz="1200" dirty="0">
              <a:latin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01812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47650" y="53975"/>
            <a:ext cx="39624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Libre Franklin"/>
              </a:rPr>
              <a:t>Other </a:t>
            </a:r>
            <a:r>
              <a:rPr sz="1800" spc="-45" dirty="0">
                <a:latin typeface="Libre Franklin"/>
              </a:rPr>
              <a:t>forms </a:t>
            </a:r>
            <a:r>
              <a:rPr sz="1800" spc="-40" dirty="0">
                <a:latin typeface="Libre Franklin"/>
              </a:rPr>
              <a:t>of </a:t>
            </a:r>
            <a:r>
              <a:rPr sz="1800" spc="-25" dirty="0">
                <a:latin typeface="Libre Franklin"/>
              </a:rPr>
              <a:t>Discriminant</a:t>
            </a:r>
            <a:r>
              <a:rPr sz="1800" spc="-15" dirty="0">
                <a:latin typeface="Libre Franklin"/>
              </a:rPr>
              <a:t> </a:t>
            </a:r>
            <a:r>
              <a:rPr sz="1800" spc="-5" dirty="0">
                <a:latin typeface="Libre Franklin"/>
              </a:rPr>
              <a:t>Analysis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7650" y="1103762"/>
            <a:ext cx="3826828" cy="129270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 algn="just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latin typeface="Libre Franklin"/>
                <a:cs typeface="PMingLiU"/>
              </a:rPr>
              <a:t>When </a:t>
            </a:r>
            <a:r>
              <a:rPr sz="1100" b="0" i="1" spc="60" dirty="0">
                <a:latin typeface="Libre Franklin"/>
                <a:cs typeface="Bookman Old Style"/>
              </a:rPr>
              <a:t>f</a:t>
            </a:r>
            <a:r>
              <a:rPr sz="1200" b="0" i="1" spc="89" baseline="-13888" dirty="0">
                <a:latin typeface="Libre Franklin"/>
                <a:cs typeface="Bookman Old Style"/>
              </a:rPr>
              <a:t>k </a:t>
            </a:r>
            <a:r>
              <a:rPr sz="1100" spc="60" dirty="0">
                <a:latin typeface="Libre Franklin"/>
                <a:cs typeface="PMingLiU"/>
              </a:rPr>
              <a:t>(</a:t>
            </a:r>
            <a:r>
              <a:rPr sz="1100" b="0" i="1" spc="60" dirty="0">
                <a:latin typeface="Libre Franklin"/>
                <a:cs typeface="Bookman Old Style"/>
              </a:rPr>
              <a:t>x</a:t>
            </a:r>
            <a:r>
              <a:rPr sz="1100" spc="60" dirty="0">
                <a:latin typeface="Libre Franklin"/>
                <a:cs typeface="PMingLiU"/>
              </a:rPr>
              <a:t>) are </a:t>
            </a:r>
            <a:r>
              <a:rPr sz="1100" spc="65" dirty="0">
                <a:latin typeface="Libre Franklin"/>
                <a:cs typeface="PMingLiU"/>
              </a:rPr>
              <a:t>Gaussian </a:t>
            </a:r>
            <a:r>
              <a:rPr sz="1100" spc="45" dirty="0">
                <a:latin typeface="Libre Franklin"/>
                <a:cs typeface="PMingLiU"/>
              </a:rPr>
              <a:t>densities, </a:t>
            </a:r>
            <a:r>
              <a:rPr sz="1100" spc="70" dirty="0">
                <a:latin typeface="Libre Franklin"/>
                <a:cs typeface="PMingLiU"/>
              </a:rPr>
              <a:t>with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60" dirty="0">
                <a:latin typeface="Libre Franklin"/>
                <a:cs typeface="PMingLiU"/>
              </a:rPr>
              <a:t>same </a:t>
            </a:r>
            <a:r>
              <a:rPr sz="1100" spc="40" dirty="0">
                <a:latin typeface="Libre Franklin"/>
                <a:cs typeface="PMingLiU"/>
              </a:rPr>
              <a:t>covariance  </a:t>
            </a:r>
            <a:r>
              <a:rPr sz="1100" spc="80" dirty="0">
                <a:latin typeface="Libre Franklin"/>
                <a:cs typeface="PMingLiU"/>
              </a:rPr>
              <a:t>matrix </a:t>
            </a:r>
            <a:r>
              <a:rPr sz="1100" b="1" spc="245" dirty="0">
                <a:latin typeface="Libre Franklin"/>
                <a:cs typeface="Arial"/>
              </a:rPr>
              <a:t>Σ</a:t>
            </a:r>
            <a:r>
              <a:rPr sz="1100" b="1" spc="-114" dirty="0">
                <a:latin typeface="Libre Franklin"/>
                <a:cs typeface="Arial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45" dirty="0">
                <a:latin typeface="Libre Franklin"/>
                <a:cs typeface="PMingLiU"/>
              </a:rPr>
              <a:t>each </a:t>
            </a:r>
            <a:r>
              <a:rPr sz="1100" spc="35" dirty="0">
                <a:latin typeface="Libre Franklin"/>
                <a:cs typeface="PMingLiU"/>
              </a:rPr>
              <a:t>class, </a:t>
            </a:r>
            <a:r>
              <a:rPr sz="1100" spc="65" dirty="0">
                <a:latin typeface="Libre Franklin"/>
                <a:cs typeface="PMingLiU"/>
              </a:rPr>
              <a:t>this </a:t>
            </a:r>
            <a:r>
              <a:rPr sz="1100" spc="45" dirty="0">
                <a:latin typeface="Libre Franklin"/>
                <a:cs typeface="PMingLiU"/>
              </a:rPr>
              <a:t>leads </a:t>
            </a:r>
            <a:r>
              <a:rPr sz="1100" spc="80" dirty="0">
                <a:latin typeface="Libre Franklin"/>
                <a:cs typeface="PMingLiU"/>
              </a:rPr>
              <a:t>to </a:t>
            </a:r>
            <a:r>
              <a:rPr sz="1100" spc="50" dirty="0">
                <a:latin typeface="Libre Franklin"/>
                <a:cs typeface="PMingLiU"/>
              </a:rPr>
              <a:t>linear </a:t>
            </a:r>
            <a:r>
              <a:rPr sz="1100" spc="60" dirty="0">
                <a:latin typeface="Libre Franklin"/>
                <a:cs typeface="PMingLiU"/>
              </a:rPr>
              <a:t>discriminant </a:t>
            </a:r>
            <a:r>
              <a:rPr sz="1100" spc="50" dirty="0">
                <a:latin typeface="Libre Franklin"/>
                <a:cs typeface="PMingLiU"/>
              </a:rPr>
              <a:t>analysis.  </a:t>
            </a:r>
            <a:r>
              <a:rPr sz="1100" spc="70" dirty="0">
                <a:latin typeface="Libre Franklin"/>
                <a:cs typeface="PMingLiU"/>
              </a:rPr>
              <a:t>By </a:t>
            </a:r>
            <a:r>
              <a:rPr sz="1100" spc="55" dirty="0">
                <a:latin typeface="Libre Franklin"/>
                <a:cs typeface="PMingLiU"/>
              </a:rPr>
              <a:t>altering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spc="45" dirty="0">
                <a:latin typeface="Libre Franklin"/>
                <a:cs typeface="PMingLiU"/>
              </a:rPr>
              <a:t>forms </a:t>
            </a:r>
            <a:r>
              <a:rPr sz="1100" spc="30" dirty="0">
                <a:latin typeface="Libre Franklin"/>
                <a:cs typeface="PMingLiU"/>
              </a:rPr>
              <a:t>for </a:t>
            </a:r>
            <a:r>
              <a:rPr sz="1100" b="0" i="1" spc="60" dirty="0">
                <a:latin typeface="Libre Franklin"/>
                <a:cs typeface="Bookman Old Style"/>
              </a:rPr>
              <a:t>f</a:t>
            </a:r>
            <a:r>
              <a:rPr sz="1200" b="0" i="1" spc="89" baseline="-13888" dirty="0">
                <a:latin typeface="Libre Franklin"/>
                <a:cs typeface="Bookman Old Style"/>
              </a:rPr>
              <a:t>k </a:t>
            </a:r>
            <a:r>
              <a:rPr sz="1100" spc="55" dirty="0">
                <a:latin typeface="Libre Franklin"/>
                <a:cs typeface="PMingLiU"/>
              </a:rPr>
              <a:t>(</a:t>
            </a:r>
            <a:r>
              <a:rPr sz="1100" b="0" i="1" spc="55" dirty="0">
                <a:latin typeface="Libre Franklin"/>
                <a:cs typeface="Bookman Old Style"/>
              </a:rPr>
              <a:t>x</a:t>
            </a:r>
            <a:r>
              <a:rPr sz="1100" spc="55" dirty="0">
                <a:latin typeface="Libre Franklin"/>
                <a:cs typeface="PMingLiU"/>
              </a:rPr>
              <a:t>),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60" dirty="0">
                <a:latin typeface="Libre Franklin"/>
                <a:cs typeface="PMingLiU"/>
              </a:rPr>
              <a:t>get </a:t>
            </a:r>
            <a:r>
              <a:rPr sz="1100" spc="40" dirty="0">
                <a:latin typeface="Libre Franklin"/>
                <a:cs typeface="PMingLiU"/>
              </a:rPr>
              <a:t>different</a:t>
            </a:r>
            <a:r>
              <a:rPr sz="1100" spc="70" dirty="0">
                <a:latin typeface="Libre Franklin"/>
                <a:cs typeface="PMingLiU"/>
              </a:rPr>
              <a:t> </a:t>
            </a:r>
            <a:r>
              <a:rPr sz="1100" spc="25" dirty="0">
                <a:latin typeface="Libre Franklin"/>
                <a:cs typeface="PMingLiU"/>
              </a:rPr>
              <a:t>classifiers.</a:t>
            </a:r>
            <a:endParaRPr sz="1100" dirty="0">
              <a:latin typeface="Libre Franklin"/>
              <a:cs typeface="PMingLiU"/>
            </a:endParaRPr>
          </a:p>
          <a:p>
            <a:pPr marL="340360" indent="-133350">
              <a:spcBef>
                <a:spcPts val="3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40995" algn="l"/>
              </a:tabLst>
            </a:pPr>
            <a:r>
              <a:rPr sz="1100" spc="95" dirty="0">
                <a:latin typeface="Libre Franklin"/>
                <a:cs typeface="PMingLiU"/>
              </a:rPr>
              <a:t>With </a:t>
            </a:r>
            <a:r>
              <a:rPr sz="1100" spc="60" dirty="0">
                <a:latin typeface="Libre Franklin"/>
                <a:cs typeface="PMingLiU"/>
              </a:rPr>
              <a:t>Gaussians </a:t>
            </a:r>
            <a:r>
              <a:rPr sz="1100" spc="100" dirty="0">
                <a:latin typeface="Libre Franklin"/>
                <a:cs typeface="PMingLiU"/>
              </a:rPr>
              <a:t>but </a:t>
            </a:r>
            <a:r>
              <a:rPr sz="1100" spc="40" dirty="0">
                <a:latin typeface="Libre Franklin"/>
                <a:cs typeface="PMingLiU"/>
              </a:rPr>
              <a:t>different </a:t>
            </a:r>
            <a:r>
              <a:rPr sz="1100" b="1" spc="100" dirty="0">
                <a:latin typeface="Libre Franklin"/>
                <a:cs typeface="Arial"/>
              </a:rPr>
              <a:t>Σ</a:t>
            </a:r>
            <a:r>
              <a:rPr sz="1200" b="0" i="1" spc="150" baseline="-13888" dirty="0">
                <a:latin typeface="Libre Franklin"/>
                <a:cs typeface="Bookman Old Style"/>
              </a:rPr>
              <a:t>k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45" dirty="0">
                <a:latin typeface="Libre Franklin"/>
                <a:cs typeface="PMingLiU"/>
              </a:rPr>
              <a:t>each </a:t>
            </a:r>
            <a:r>
              <a:rPr sz="1100" spc="35" dirty="0">
                <a:latin typeface="Libre Franklin"/>
                <a:cs typeface="PMingLiU"/>
              </a:rPr>
              <a:t>class, </a:t>
            </a:r>
            <a:r>
              <a:rPr sz="1100" spc="15" dirty="0">
                <a:latin typeface="Libre Franklin"/>
                <a:cs typeface="PMingLiU"/>
              </a:rPr>
              <a:t>we</a:t>
            </a:r>
            <a:r>
              <a:rPr sz="1100" spc="275" dirty="0">
                <a:latin typeface="Libre Franklin"/>
                <a:cs typeface="PMingLiU"/>
              </a:rPr>
              <a:t> </a:t>
            </a:r>
            <a:r>
              <a:rPr sz="1100" spc="60" dirty="0">
                <a:latin typeface="Libre Franklin"/>
                <a:cs typeface="PMingLiU"/>
              </a:rPr>
              <a:t>get</a:t>
            </a:r>
            <a:r>
              <a:rPr lang="en-US" sz="1100" spc="60" dirty="0">
                <a:latin typeface="Libre Franklin"/>
                <a:cs typeface="PMingLiU"/>
              </a:rPr>
              <a:t> </a:t>
            </a:r>
            <a:r>
              <a:rPr lang="en-US" sz="1100" i="1" spc="15" dirty="0">
                <a:solidFill>
                  <a:srgbClr val="009900"/>
                </a:solidFill>
                <a:latin typeface="Libre Franklin"/>
                <a:cs typeface="Palatino Linotype"/>
              </a:rPr>
              <a:t>quadratic </a:t>
            </a:r>
            <a:r>
              <a:rPr lang="en-US"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discriminant</a:t>
            </a:r>
            <a:r>
              <a:rPr lang="en-US" sz="1100" i="1" spc="-75" dirty="0">
                <a:solidFill>
                  <a:srgbClr val="009900"/>
                </a:solidFill>
                <a:latin typeface="Libre Franklin"/>
                <a:cs typeface="Palatino Linotype"/>
              </a:rPr>
              <a:t> </a:t>
            </a:r>
            <a:r>
              <a:rPr lang="en-US"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analysis</a:t>
            </a:r>
            <a:r>
              <a:rPr lang="en-US" sz="1100" spc="20" dirty="0">
                <a:latin typeface="Libre Franklin"/>
                <a:cs typeface="PMingLiU"/>
              </a:rPr>
              <a:t>.</a:t>
            </a:r>
            <a:endParaRPr lang="en-US" sz="1100" dirty="0">
              <a:latin typeface="Libre Franklin"/>
              <a:cs typeface="PMingLiU"/>
            </a:endParaRPr>
          </a:p>
          <a:p>
            <a:pPr marL="3403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40995" algn="l"/>
              </a:tabLst>
            </a:pPr>
            <a:endParaRPr sz="1100" dirty="0">
              <a:latin typeface="Libre Franklin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277" y="2306792"/>
            <a:ext cx="1082443" cy="1793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95" dirty="0">
                <a:latin typeface="Libre Franklin"/>
                <a:cs typeface="PMingLiU"/>
              </a:rPr>
              <a:t>With 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5082" y="2276718"/>
            <a:ext cx="234401" cy="141192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09"/>
              </a:spcBef>
            </a:pPr>
            <a:r>
              <a:rPr sz="800" b="0" i="1" spc="-55" dirty="0">
                <a:latin typeface="Libre Franklin"/>
                <a:cs typeface="Bookman Old Style"/>
              </a:rPr>
              <a:t>  </a:t>
            </a:r>
            <a:endParaRPr sz="800" dirty="0">
              <a:latin typeface="Libre Franklin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8243" y="2278070"/>
            <a:ext cx="3339194" cy="1793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(conditional</a:t>
            </a:r>
            <a:r>
              <a:rPr sz="1100" spc="75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independence</a:t>
            </a:r>
            <a:endParaRPr sz="1100" dirty="0">
              <a:latin typeface="Libre Franklin"/>
              <a:cs typeface="PMingLi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878" y="2478864"/>
            <a:ext cx="3948572" cy="732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43180" algn="just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latin typeface="Libre Franklin"/>
                <a:cs typeface="PMingLiU"/>
              </a:rPr>
              <a:t>model) </a:t>
            </a:r>
            <a:r>
              <a:rPr sz="1100" spc="50" dirty="0">
                <a:latin typeface="Libre Franklin"/>
                <a:cs typeface="PMingLiU"/>
              </a:rPr>
              <a:t>in </a:t>
            </a:r>
            <a:r>
              <a:rPr sz="1100" spc="45" dirty="0">
                <a:latin typeface="Libre Franklin"/>
                <a:cs typeface="PMingLiU"/>
              </a:rPr>
              <a:t>each </a:t>
            </a:r>
            <a:r>
              <a:rPr sz="1100" spc="35" dirty="0">
                <a:latin typeface="Libre Franklin"/>
                <a:cs typeface="PMingLiU"/>
              </a:rPr>
              <a:t>class </a:t>
            </a:r>
            <a:r>
              <a:rPr sz="1100" spc="15" dirty="0">
                <a:latin typeface="Libre Franklin"/>
                <a:cs typeface="PMingLiU"/>
              </a:rPr>
              <a:t>we </a:t>
            </a:r>
            <a:r>
              <a:rPr sz="1100" spc="60" dirty="0">
                <a:latin typeface="Libre Franklin"/>
                <a:cs typeface="PMingLiU"/>
              </a:rPr>
              <a:t>get </a:t>
            </a:r>
            <a:r>
              <a:rPr sz="1100" i="1" spc="20" dirty="0">
                <a:solidFill>
                  <a:srgbClr val="009900"/>
                </a:solidFill>
                <a:latin typeface="Libre Franklin"/>
                <a:cs typeface="Palatino Linotype"/>
              </a:rPr>
              <a:t>naive </a:t>
            </a:r>
            <a:r>
              <a:rPr sz="1100" i="1" spc="45" dirty="0">
                <a:solidFill>
                  <a:srgbClr val="009900"/>
                </a:solidFill>
                <a:latin typeface="Libre Franklin"/>
                <a:cs typeface="Palatino Linotype"/>
              </a:rPr>
              <a:t>Bayes</a:t>
            </a:r>
            <a:r>
              <a:rPr sz="1100" spc="45" dirty="0">
                <a:latin typeface="Libre Franklin"/>
                <a:cs typeface="PMingLiU"/>
              </a:rPr>
              <a:t>. </a:t>
            </a:r>
            <a:r>
              <a:rPr sz="1100" spc="50" dirty="0">
                <a:latin typeface="Libre Franklin"/>
                <a:cs typeface="PMingLiU"/>
              </a:rPr>
              <a:t>For </a:t>
            </a:r>
            <a:r>
              <a:rPr sz="1100" spc="65" dirty="0">
                <a:latin typeface="Libre Franklin"/>
                <a:cs typeface="PMingLiU"/>
              </a:rPr>
              <a:t>Gaussian this  means </a:t>
            </a:r>
            <a:r>
              <a:rPr sz="1100" spc="80" dirty="0">
                <a:latin typeface="Libre Franklin"/>
                <a:cs typeface="PMingLiU"/>
              </a:rPr>
              <a:t>the </a:t>
            </a:r>
            <a:r>
              <a:rPr sz="1100" b="1" spc="100" dirty="0">
                <a:latin typeface="Libre Franklin"/>
                <a:cs typeface="Arial"/>
              </a:rPr>
              <a:t>Σ</a:t>
            </a:r>
            <a:r>
              <a:rPr sz="1200" b="0" i="1" spc="150" baseline="-13888" dirty="0">
                <a:latin typeface="Libre Franklin"/>
                <a:cs typeface="Bookman Old Style"/>
              </a:rPr>
              <a:t>k </a:t>
            </a:r>
            <a:r>
              <a:rPr sz="1100" spc="60" dirty="0">
                <a:latin typeface="Libre Franklin"/>
                <a:cs typeface="PMingLiU"/>
              </a:rPr>
              <a:t>are</a:t>
            </a:r>
            <a:r>
              <a:rPr sz="1100" spc="170" dirty="0">
                <a:latin typeface="Libre Franklin"/>
                <a:cs typeface="PMingLiU"/>
              </a:rPr>
              <a:t> </a:t>
            </a:r>
            <a:r>
              <a:rPr sz="1100" spc="50" dirty="0">
                <a:latin typeface="Libre Franklin"/>
                <a:cs typeface="PMingLiU"/>
              </a:rPr>
              <a:t>diagonal.</a:t>
            </a:r>
            <a:endParaRPr sz="1100" dirty="0">
              <a:latin typeface="Libre Franklin"/>
              <a:cs typeface="PMingLiU"/>
            </a:endParaRPr>
          </a:p>
          <a:p>
            <a:pPr marL="170180" indent="-132715" algn="just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70815" algn="l"/>
              </a:tabLst>
            </a:pPr>
            <a:r>
              <a:rPr sz="1100" spc="70" dirty="0">
                <a:latin typeface="Libre Franklin"/>
                <a:cs typeface="PMingLiU"/>
              </a:rPr>
              <a:t>Many other </a:t>
            </a:r>
            <a:r>
              <a:rPr sz="1100" spc="45" dirty="0">
                <a:latin typeface="Libre Franklin"/>
                <a:cs typeface="PMingLiU"/>
              </a:rPr>
              <a:t>forms, </a:t>
            </a:r>
            <a:r>
              <a:rPr sz="1100" spc="55" dirty="0">
                <a:latin typeface="Libre Franklin"/>
                <a:cs typeface="PMingLiU"/>
              </a:rPr>
              <a:t>by proposing </a:t>
            </a:r>
            <a:r>
              <a:rPr sz="1100" spc="25" dirty="0">
                <a:latin typeface="Libre Franklin"/>
                <a:cs typeface="PMingLiU"/>
              </a:rPr>
              <a:t>specific </a:t>
            </a:r>
            <a:r>
              <a:rPr sz="1100" spc="55" dirty="0">
                <a:latin typeface="Libre Franklin"/>
                <a:cs typeface="PMingLiU"/>
              </a:rPr>
              <a:t>density </a:t>
            </a:r>
            <a:r>
              <a:rPr sz="1100" spc="50" dirty="0">
                <a:latin typeface="Libre Franklin"/>
                <a:cs typeface="PMingLiU"/>
              </a:rPr>
              <a:t>models</a:t>
            </a:r>
            <a:r>
              <a:rPr sz="1100" spc="220" dirty="0">
                <a:latin typeface="Libre Franklin"/>
                <a:cs typeface="PMingLiU"/>
              </a:rPr>
              <a:t> </a:t>
            </a:r>
            <a:r>
              <a:rPr sz="1100" spc="30" dirty="0">
                <a:latin typeface="Libre Franklin"/>
                <a:cs typeface="PMingLiU"/>
              </a:rPr>
              <a:t>for</a:t>
            </a:r>
            <a:r>
              <a:rPr lang="en-US" sz="1100" dirty="0">
                <a:latin typeface="Libre Franklin"/>
                <a:cs typeface="PMingLiU"/>
              </a:rPr>
              <a:t>  </a:t>
            </a:r>
            <a:r>
              <a:rPr sz="1100" b="0" i="1" spc="60" dirty="0" err="1">
                <a:latin typeface="Libre Franklin"/>
                <a:cs typeface="Bookman Old Style"/>
              </a:rPr>
              <a:t>f</a:t>
            </a:r>
            <a:r>
              <a:rPr sz="1200" b="0" i="1" spc="89" baseline="-13888" dirty="0" err="1">
                <a:latin typeface="Libre Franklin"/>
                <a:cs typeface="Bookman Old Style"/>
              </a:rPr>
              <a:t>k</a:t>
            </a:r>
            <a:r>
              <a:rPr sz="1200" b="0" i="1" spc="89" baseline="-13888" dirty="0">
                <a:latin typeface="Libre Franklin"/>
                <a:cs typeface="Bookman Old Style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(</a:t>
            </a:r>
            <a:r>
              <a:rPr sz="1100" b="0" i="1" spc="55" dirty="0">
                <a:latin typeface="Libre Franklin"/>
                <a:cs typeface="Bookman Old Style"/>
              </a:rPr>
              <a:t>x</a:t>
            </a:r>
            <a:r>
              <a:rPr sz="1100" spc="55" dirty="0">
                <a:latin typeface="Libre Franklin"/>
                <a:cs typeface="PMingLiU"/>
              </a:rPr>
              <a:t>), </a:t>
            </a:r>
            <a:r>
              <a:rPr sz="1100" spc="50" dirty="0">
                <a:latin typeface="Libre Franklin"/>
                <a:cs typeface="PMingLiU"/>
              </a:rPr>
              <a:t>including </a:t>
            </a:r>
            <a:r>
              <a:rPr sz="1100" spc="70" dirty="0">
                <a:latin typeface="Libre Franklin"/>
                <a:cs typeface="PMingLiU"/>
              </a:rPr>
              <a:t>nonparametric</a:t>
            </a:r>
            <a:r>
              <a:rPr sz="1100" spc="-114" dirty="0">
                <a:latin typeface="Libre Franklin"/>
                <a:cs typeface="PMingLiU"/>
              </a:rPr>
              <a:t> </a:t>
            </a:r>
            <a:r>
              <a:rPr sz="1100" spc="55" dirty="0">
                <a:latin typeface="Libre Franklin"/>
                <a:cs typeface="PMingLiU"/>
              </a:rPr>
              <a:t>approaches.</a:t>
            </a:r>
            <a:endParaRPr sz="1100" dirty="0">
              <a:latin typeface="Libre Franklin"/>
              <a:cs typeface="PMingLiU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01561813"/>
              </p:ext>
            </p:extLst>
          </p:nvPr>
        </p:nvGraphicFramePr>
        <p:xfrm>
          <a:off x="1170464" y="529483"/>
          <a:ext cx="1981200" cy="482600"/>
        </p:xfrm>
        <a:graphic>
          <a:graphicData uri="http://schemas.openxmlformats.org/presentationml/2006/ole">
            <p:oleObj spid="_x0000_s16446" name="Equation" r:id="rId3" imgW="1981200" imgH="482600" progId="Equation.KSEE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10457141"/>
              </p:ext>
            </p:extLst>
          </p:nvPr>
        </p:nvGraphicFramePr>
        <p:xfrm>
          <a:off x="1125215" y="2199880"/>
          <a:ext cx="1295400" cy="304800"/>
        </p:xfrm>
        <a:graphic>
          <a:graphicData uri="http://schemas.openxmlformats.org/presentationml/2006/ole">
            <p:oleObj spid="_x0000_s16447" name="Equation" r:id="rId4" imgW="1294838" imgH="304668" progId="Equation.KSEE3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4965</Words>
  <Application>Microsoft Office PowerPoint</Application>
  <PresentationFormat>Произвольный</PresentationFormat>
  <Paragraphs>868</Paragraphs>
  <Slides>118</Slides>
  <Notes>30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118</vt:i4>
      </vt:variant>
    </vt:vector>
  </HeadingPairs>
  <TitlesOfParts>
    <vt:vector size="121" baseType="lpstr">
      <vt:lpstr>Office Theme</vt:lpstr>
      <vt:lpstr>Equation</vt:lpstr>
      <vt:lpstr>Уравнение</vt:lpstr>
      <vt:lpstr>`</vt:lpstr>
      <vt:lpstr>Logistic Regression</vt:lpstr>
      <vt:lpstr>Слайд 3</vt:lpstr>
      <vt:lpstr>The Logit</vt:lpstr>
      <vt:lpstr>Step 1: Logistic Response Function</vt:lpstr>
      <vt:lpstr>The Fix: use logistic response function</vt:lpstr>
      <vt:lpstr>Step 2: The Odds</vt:lpstr>
      <vt:lpstr>We can also relate the Odds to the predictors:</vt:lpstr>
      <vt:lpstr>Step 3: Take log on both sides</vt:lpstr>
      <vt:lpstr>Logit, cont.</vt:lpstr>
      <vt:lpstr>Odds (a) and Logit (b) as function of P</vt:lpstr>
      <vt:lpstr>Example</vt:lpstr>
      <vt:lpstr>Personal Loan Offer (UniversalBank.csv)</vt:lpstr>
      <vt:lpstr>Single Predictor Model</vt:lpstr>
      <vt:lpstr>Seeing the Relationship</vt:lpstr>
      <vt:lpstr>Last step - classify</vt:lpstr>
      <vt:lpstr>Ways to Determine Cutoff</vt:lpstr>
      <vt:lpstr>Example, cont.</vt:lpstr>
      <vt:lpstr>Слайд 19</vt:lpstr>
      <vt:lpstr>Слайд 20</vt:lpstr>
      <vt:lpstr>Слайд 21</vt:lpstr>
      <vt:lpstr>Converting from logit to probabilities</vt:lpstr>
      <vt:lpstr>Interpreting Odds, Probability</vt:lpstr>
      <vt:lpstr>Loan Example: Evaluating Classification Performance</vt:lpstr>
      <vt:lpstr>Слайд 25</vt:lpstr>
      <vt:lpstr>Слайд 26</vt:lpstr>
      <vt:lpstr>Multicollinearity</vt:lpstr>
      <vt:lpstr>Variable Selection</vt:lpstr>
      <vt:lpstr>P-values for Predictors</vt:lpstr>
      <vt:lpstr>Слайд 30</vt:lpstr>
      <vt:lpstr>Слайд 31</vt:lpstr>
      <vt:lpstr>Слайд 32</vt:lpstr>
      <vt:lpstr>Can we use Linear Regression?</vt:lpstr>
      <vt:lpstr>Linear versus Logistic Regression</vt:lpstr>
      <vt:lpstr>Why not Linear Regression?</vt:lpstr>
      <vt:lpstr>Linear Regression continued</vt:lpstr>
      <vt:lpstr>Quiz practice preliminaries 1. Exponential function</vt:lpstr>
      <vt:lpstr>Quiz practice preliminaries 2. Logarithm function</vt:lpstr>
      <vt:lpstr>Quiz practice preliminaries 3. Odds function</vt:lpstr>
      <vt:lpstr>Quiz practice preliminaries 4. Inverse odds function</vt:lpstr>
      <vt:lpstr>Quiz practice preliminaries 5. Logit or log odds function</vt:lpstr>
      <vt:lpstr>Quiz practice preliminaries 6. Logistic function or expit</vt:lpstr>
      <vt:lpstr>Solution: Use Logistic Function</vt:lpstr>
      <vt:lpstr>Logistic Regression </vt:lpstr>
      <vt:lpstr>Logistic Regression</vt:lpstr>
      <vt:lpstr>Maximum Likelihood</vt:lpstr>
      <vt:lpstr>Making Predictions</vt:lpstr>
      <vt:lpstr>The Default Dataset</vt:lpstr>
      <vt:lpstr>Qualitative Predictors in Logistic Regression</vt:lpstr>
      <vt:lpstr>Logistic regression with several variables</vt:lpstr>
      <vt:lpstr>Confounding</vt:lpstr>
      <vt:lpstr>Logistic regression with more than two classes</vt:lpstr>
      <vt:lpstr>Multiple Logistic Regression</vt:lpstr>
      <vt:lpstr>Multiple Logistic Regression- Default Data</vt:lpstr>
      <vt:lpstr>Predictions</vt:lpstr>
      <vt:lpstr>Logistic regression quiz practice question 1</vt:lpstr>
      <vt:lpstr>Logistic regression quiz practice question 2</vt:lpstr>
      <vt:lpstr>Logistic regression quiz practice question 3</vt:lpstr>
      <vt:lpstr>Logistic regression quiz practice question 4</vt:lpstr>
      <vt:lpstr>Logistic regression quiz practice question 5.  Coefficient interpretation</vt:lpstr>
      <vt:lpstr>Logistic regression quiz practice question 6.  Z-statistic</vt:lpstr>
      <vt:lpstr>Logistic regression quiz practice question 6. Simple logistic regression null hypothesis</vt:lpstr>
      <vt:lpstr>Logistic regression quiz practice question 7. Test conclusion</vt:lpstr>
      <vt:lpstr>Logistic regression quiz practice question 8. Python. Estimating probability</vt:lpstr>
      <vt:lpstr>Logistic regression quiz practice question 9. Python. Encoding categorical variable</vt:lpstr>
      <vt:lpstr>Logistic regression quiz practice question 10. Some algebra</vt:lpstr>
      <vt:lpstr>Logistic regression quiz practice question 11. Computation</vt:lpstr>
      <vt:lpstr>Discriminant Analysis</vt:lpstr>
      <vt:lpstr>Bayes theorem for classification</vt:lpstr>
      <vt:lpstr>Classify to the highest density</vt:lpstr>
      <vt:lpstr>Why discriminant analysis?</vt:lpstr>
      <vt:lpstr>Linear Discriminant Analysis when p = 1</vt:lpstr>
      <vt:lpstr>Discriminant functions</vt:lpstr>
      <vt:lpstr>Слайд 74</vt:lpstr>
      <vt:lpstr>Estimating the parameters</vt:lpstr>
      <vt:lpstr>Linear Discriminant Analysis when p &gt; 1</vt:lpstr>
      <vt:lpstr>Illustration: p = 2 and K = 3 classes</vt:lpstr>
      <vt:lpstr>Fisher’s Iris Data</vt:lpstr>
      <vt:lpstr>Fisher’s Discriminant Plot</vt:lpstr>
      <vt:lpstr>From δk(x) to probabilities</vt:lpstr>
      <vt:lpstr>LDA on Credit Data</vt:lpstr>
      <vt:lpstr>LDA. Problem settings</vt:lpstr>
      <vt:lpstr>LDA quiz question 1</vt:lpstr>
      <vt:lpstr>LDA quiz question 2</vt:lpstr>
      <vt:lpstr>LDA quiz question 3</vt:lpstr>
      <vt:lpstr>LDA quiz question 4</vt:lpstr>
      <vt:lpstr>LDA quiz question 5</vt:lpstr>
      <vt:lpstr>LDA quiz question 6</vt:lpstr>
      <vt:lpstr>LDA quiz question 7</vt:lpstr>
      <vt:lpstr>LDA quiz question 8</vt:lpstr>
      <vt:lpstr>LDA quiz question 9</vt:lpstr>
      <vt:lpstr>LDA quiz question 10</vt:lpstr>
      <vt:lpstr>LDA quiz question 11</vt:lpstr>
      <vt:lpstr>LDA quiz question 12</vt:lpstr>
      <vt:lpstr>LDA quiz question 13</vt:lpstr>
      <vt:lpstr>LDA quiz question 14</vt:lpstr>
      <vt:lpstr>LDA quiz question 15</vt:lpstr>
      <vt:lpstr>LDA &amp; QDA questions</vt:lpstr>
      <vt:lpstr>Other forms of Discriminant Analysis</vt:lpstr>
      <vt:lpstr>Quadratic Discriminant Analysis</vt:lpstr>
      <vt:lpstr>Naive Bayes</vt:lpstr>
      <vt:lpstr>Logistic Regression versus LDA</vt:lpstr>
      <vt:lpstr>Summary</vt:lpstr>
      <vt:lpstr>Quiz practice. Confusion matrix questions</vt:lpstr>
      <vt:lpstr>TPR &amp; FNR</vt:lpstr>
      <vt:lpstr>TNR &amp; FPR</vt:lpstr>
      <vt:lpstr>PPV &amp; FDR</vt:lpstr>
      <vt:lpstr>NPV &amp; FOR</vt:lpstr>
      <vt:lpstr>Accuracy</vt:lpstr>
      <vt:lpstr>F1 score</vt:lpstr>
      <vt:lpstr>Types of errors</vt:lpstr>
      <vt:lpstr>Classification metrics quiz. FP &amp; FN</vt:lpstr>
      <vt:lpstr>Classification metrics quiz. Accuracy advantages</vt:lpstr>
      <vt:lpstr>Classification metrics quiz. Accuracy disadvantages</vt:lpstr>
      <vt:lpstr>Classification metrics quiz. Python</vt:lpstr>
      <vt:lpstr>Classification report</vt:lpstr>
      <vt:lpstr>Classification metrics quiz. Interpretation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cp:lastModifiedBy>Дарья Дарья</cp:lastModifiedBy>
  <cp:revision>81</cp:revision>
  <dcterms:created xsi:type="dcterms:W3CDTF">2020-09-09T12:35:37Z</dcterms:created>
  <dcterms:modified xsi:type="dcterms:W3CDTF">2021-03-05T08:39:53Z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2015-11-27T00:00:00Z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2020-09-09T00:00:00Z</vt:filetime>
  </property>
</Properties>
</file>