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mitris Chatzopoulos"/>
          <p:cNvSpPr txBox="1"/>
          <p:nvPr>
            <p:ph type="body" idx="21"/>
          </p:nvPr>
        </p:nvSpPr>
        <p:spPr>
          <a:xfrm>
            <a:off x="355600" y="8632979"/>
            <a:ext cx="11607801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Dimitris Chatzopoulos</a:t>
            </a:r>
          </a:p>
        </p:txBody>
      </p:sp>
      <p:sp>
        <p:nvSpPr>
          <p:cNvPr id="152" name="An introduction to MapReduce"/>
          <p:cNvSpPr txBox="1"/>
          <p:nvPr>
            <p:ph type="ctrTitle"/>
          </p:nvPr>
        </p:nvSpPr>
        <p:spPr>
          <a:xfrm>
            <a:off x="270295" y="4147287"/>
            <a:ext cx="12464210" cy="1459026"/>
          </a:xfrm>
          <a:prstGeom prst="rect">
            <a:avLst/>
          </a:prstGeom>
        </p:spPr>
        <p:txBody>
          <a:bodyPr/>
          <a:lstStyle>
            <a:lvl1pPr defTabSz="1456501">
              <a:defRPr spc="-137" sz="6887"/>
            </a:lvl1pPr>
          </a:lstStyle>
          <a:p>
            <a:pPr/>
            <a:r>
              <a:t>An introduction to MapReduce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put: a big dataset"/>
          <p:cNvSpPr txBox="1"/>
          <p:nvPr>
            <p:ph type="body" sz="quarter" idx="4294967295"/>
          </p:nvPr>
        </p:nvSpPr>
        <p:spPr>
          <a:xfrm>
            <a:off x="215900" y="203200"/>
            <a:ext cx="8961412" cy="805733"/>
          </a:xfrm>
          <a:prstGeom prst="rect">
            <a:avLst/>
          </a:prstGeom>
        </p:spPr>
        <p:txBody>
          <a:bodyPr/>
          <a:lstStyle/>
          <a:p>
            <a: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pPr>
            <a:r>
              <a:rPr u="sng"/>
              <a:t>Input</a:t>
            </a:r>
            <a:r>
              <a:t>: a big dataset</a:t>
            </a:r>
          </a:p>
        </p:txBody>
      </p:sp>
      <p:sp>
        <p:nvSpPr>
          <p:cNvPr id="155" name="Output: information"/>
          <p:cNvSpPr txBox="1"/>
          <p:nvPr/>
        </p:nvSpPr>
        <p:spPr>
          <a:xfrm>
            <a:off x="7861300" y="203200"/>
            <a:ext cx="5438367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b="1" sz="3800">
                <a:solidFill>
                  <a:srgbClr val="000000"/>
                </a:solidFill>
              </a:defRPr>
            </a:pPr>
            <a:r>
              <a:rPr u="sng"/>
              <a:t>Output</a:t>
            </a:r>
            <a:r>
              <a:t>: information</a:t>
            </a:r>
          </a:p>
        </p:txBody>
      </p:sp>
      <p:pic>
        <p:nvPicPr>
          <p:cNvPr id="156" name="Rectangle Rectangle" descr="Rectangle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9852" y="3370169"/>
            <a:ext cx="3273296" cy="2476526"/>
          </a:xfrm>
          <a:prstGeom prst="rect">
            <a:avLst/>
          </a:prstGeom>
        </p:spPr>
      </p:pic>
      <p:sp>
        <p:nvSpPr>
          <p:cNvPr id="158" name="MapReduce…"/>
          <p:cNvSpPr txBox="1"/>
          <p:nvPr/>
        </p:nvSpPr>
        <p:spPr>
          <a:xfrm>
            <a:off x="6283610" y="4018420"/>
            <a:ext cx="2545780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16579">
              <a:defRPr b="1" sz="3343">
                <a:solidFill>
                  <a:srgbClr val="000000"/>
                </a:solidFill>
              </a:defRPr>
            </a:pPr>
            <a:r>
              <a:t>MapReduce</a:t>
            </a:r>
          </a:p>
          <a:p>
            <a:pPr defTabSz="516579">
              <a:defRPr b="1" sz="3343">
                <a:solidFill>
                  <a:srgbClr val="000000"/>
                </a:solidFill>
              </a:defRPr>
            </a:pPr>
            <a:r>
              <a:t>Framework</a:t>
            </a:r>
          </a:p>
        </p:txBody>
      </p:sp>
      <p:sp>
        <p:nvSpPr>
          <p:cNvPr id="159" name="60% of the…"/>
          <p:cNvSpPr txBox="1"/>
          <p:nvPr/>
        </p:nvSpPr>
        <p:spPr>
          <a:xfrm>
            <a:off x="6483973" y="401842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52213">
              <a:defRPr i="1" sz="2340">
                <a:solidFill>
                  <a:srgbClr val="000000"/>
                </a:solidFill>
              </a:defRPr>
            </a:pPr>
            <a:r>
              <a:t>60% of the</a:t>
            </a:r>
          </a:p>
          <a:p>
            <a:pPr defTabSz="352213">
              <a:defRPr i="1" sz="2340">
                <a:solidFill>
                  <a:srgbClr val="000000"/>
                </a:solidFill>
              </a:defRPr>
            </a:pPr>
            <a:r>
              <a:t>population is vaccinated </a:t>
            </a:r>
          </a:p>
        </p:txBody>
      </p:sp>
      <p:graphicFrame>
        <p:nvGraphicFramePr>
          <p:cNvPr id="160" name="Table"/>
          <p:cNvGraphicFramePr/>
          <p:nvPr/>
        </p:nvGraphicFramePr>
        <p:xfrm>
          <a:off x="277283" y="955507"/>
          <a:ext cx="5291774" cy="869161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55814"/>
                <a:gridCol w="1055814"/>
                <a:gridCol w="1055814"/>
                <a:gridCol w="1055814"/>
                <a:gridCol w="1055814"/>
              </a:tblGrid>
              <a:tr h="534809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Region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1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87933" y="8076229"/>
            <a:ext cx="7196490" cy="1509746"/>
          </a:xfrm>
          <a:prstGeom prst="rect">
            <a:avLst/>
          </a:prstGeom>
        </p:spPr>
      </p:pic>
      <p:sp>
        <p:nvSpPr>
          <p:cNvPr id="163" name="MapReduce is a programming paradigm for processing big datasets in a distributed fashion."/>
          <p:cNvSpPr txBox="1"/>
          <p:nvPr/>
        </p:nvSpPr>
        <p:spPr>
          <a:xfrm>
            <a:off x="5821297" y="8207931"/>
            <a:ext cx="6671091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MapReduce is a programming paradigm for processing big datasets in a distributed fashion.</a:t>
            </a:r>
          </a:p>
        </p:txBody>
      </p:sp>
      <p:sp>
        <p:nvSpPr>
          <p:cNvPr id="164" name="e.g., vaccination percentage…"/>
          <p:cNvSpPr txBox="1"/>
          <p:nvPr/>
        </p:nvSpPr>
        <p:spPr>
          <a:xfrm>
            <a:off x="7873662" y="865542"/>
            <a:ext cx="5067544" cy="108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e.g., vaccination percentage</a:t>
            </a:r>
          </a:p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e.g., average age of vaccinated people</a:t>
            </a:r>
          </a:p>
        </p:txBody>
      </p:sp>
      <p:sp>
        <p:nvSpPr>
          <p:cNvPr id="165" name="In MapReduce, data are structured in (key, value) pairs"/>
          <p:cNvSpPr txBox="1"/>
          <p:nvPr/>
        </p:nvSpPr>
        <p:spPr>
          <a:xfrm>
            <a:off x="5802437" y="8993542"/>
            <a:ext cx="6967481" cy="4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In MapReduce, data are structured in (key, value) pairs</a:t>
            </a:r>
          </a:p>
        </p:txBody>
      </p:sp>
      <p:graphicFrame>
        <p:nvGraphicFramePr>
          <p:cNvPr id="166" name="Table"/>
          <p:cNvGraphicFramePr/>
          <p:nvPr/>
        </p:nvGraphicFramePr>
        <p:xfrm>
          <a:off x="277283" y="955507"/>
          <a:ext cx="5291774" cy="869161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55814"/>
                <a:gridCol w="1055814"/>
                <a:gridCol w="1055814"/>
                <a:gridCol w="1055814"/>
                <a:gridCol w="1055814"/>
              </a:tblGrid>
              <a:tr h="534809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Region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67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77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714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R5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7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605" y="903143"/>
            <a:ext cx="1178476" cy="653330"/>
          </a:xfrm>
          <a:prstGeom prst="rect">
            <a:avLst/>
          </a:prstGeom>
        </p:spPr>
      </p:pic>
      <p:pic>
        <p:nvPicPr>
          <p:cNvPr id="169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21925" y="903143"/>
            <a:ext cx="1178476" cy="65333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47428 -0.070141" origin="layout" pathEditMode="relative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with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60"/>
                                        </p:tgtEl>
                                      </p:cBhvr>
                                      <p:by x="25854" y="2585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5419 0.000000" origin="layout" pathEditMode="relative">
                                      <p:cBhvr>
                                        <p:cTn id="5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"/>
                            </p:stCondLst>
                            <p:childTnLst>
                              <p:par>
                                <p:cTn id="67" presetClass="entr" nodeType="afterEffect" presetSubtype="1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6"/>
      <p:bldP build="whole" bldLvl="1" animBg="1" rev="0" advAuto="0" spid="159" grpId="11"/>
      <p:bldP build="whole" bldLvl="1" animBg="1" rev="0" advAuto="0" spid="163" grpId="2"/>
      <p:bldP build="whole" bldLvl="1" animBg="1" rev="0" advAuto="0" spid="166" grpId="14"/>
      <p:bldP build="whole" bldLvl="1" animBg="1" rev="0" advAuto="0" spid="160" grpId="4"/>
      <p:bldP build="whole" bldLvl="1" animBg="1" rev="0" advAuto="0" spid="154" grpId="3"/>
      <p:bldP build="whole" bldLvl="1" animBg="1" rev="0" advAuto="0" spid="167" grpId="15"/>
      <p:bldP build="whole" bldLvl="1" animBg="1" rev="0" advAuto="0" spid="165" grpId="13"/>
      <p:bldP build="whole" bldLvl="1" animBg="1" rev="0" advAuto="0" spid="161" grpId="1"/>
      <p:bldP build="whole" bldLvl="1" animBg="1" rev="0" advAuto="0" spid="155" grpId="5"/>
      <p:bldP build="whole" bldLvl="1" animBg="1" rev="0" advAuto="0" spid="160" grpId="10"/>
      <p:bldP build="whole" bldLvl="1" animBg="1" rev="0" advAuto="0" spid="164" grpId="6"/>
      <p:bldP build="whole" bldLvl="1" animBg="1" rev="0" advAuto="0" spid="158" grpId="8"/>
      <p:bldP build="whole" bldLvl="1" animBg="1" rev="0" advAuto="0" spid="156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Rectangle Rectangle" descr="Rectangle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9852" y="3370169"/>
            <a:ext cx="3273296" cy="2476526"/>
          </a:xfrm>
          <a:prstGeom prst="rect">
            <a:avLst/>
          </a:prstGeom>
        </p:spPr>
      </p:pic>
      <p:graphicFrame>
        <p:nvGraphicFramePr>
          <p:cNvPr id="174" name="Table"/>
          <p:cNvGraphicFramePr/>
          <p:nvPr/>
        </p:nvGraphicFramePr>
        <p:xfrm>
          <a:off x="501650" y="225514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3168650" y="270510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Table"/>
          <p:cNvGraphicFramePr/>
          <p:nvPr/>
        </p:nvGraphicFramePr>
        <p:xfrm>
          <a:off x="501650" y="446405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6801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3168650" y="4774309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Table"/>
          <p:cNvGraphicFramePr/>
          <p:nvPr/>
        </p:nvGraphicFramePr>
        <p:xfrm>
          <a:off x="501650" y="6446423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9" name="MapReduce…"/>
          <p:cNvSpPr txBox="1"/>
          <p:nvPr/>
        </p:nvSpPr>
        <p:spPr>
          <a:xfrm>
            <a:off x="6283610" y="4018420"/>
            <a:ext cx="2545780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16579">
              <a:defRPr b="1" sz="3343">
                <a:solidFill>
                  <a:srgbClr val="000000"/>
                </a:solidFill>
              </a:defRPr>
            </a:pPr>
            <a:r>
              <a:t>MapReduce</a:t>
            </a:r>
          </a:p>
          <a:p>
            <a:pPr defTabSz="516579">
              <a:defRPr b="1" sz="3343">
                <a:solidFill>
                  <a:srgbClr val="000000"/>
                </a:solidFill>
              </a:defRPr>
            </a:pPr>
            <a:r>
              <a:t>Framework</a:t>
            </a:r>
          </a:p>
        </p:txBody>
      </p:sp>
      <p:sp>
        <p:nvSpPr>
          <p:cNvPr id="180" name="60% of the…"/>
          <p:cNvSpPr txBox="1"/>
          <p:nvPr/>
        </p:nvSpPr>
        <p:spPr>
          <a:xfrm>
            <a:off x="6483973" y="401842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52213">
              <a:defRPr i="1" sz="2340">
                <a:solidFill>
                  <a:srgbClr val="000000"/>
                </a:solidFill>
              </a:defRPr>
            </a:pPr>
            <a:r>
              <a:t>60% of the</a:t>
            </a:r>
          </a:p>
          <a:p>
            <a:pPr defTabSz="352213">
              <a:defRPr i="1" sz="2340">
                <a:solidFill>
                  <a:srgbClr val="000000"/>
                </a:solidFill>
              </a:defRPr>
            </a:pPr>
            <a:r>
              <a:t>population is vaccinated </a:t>
            </a:r>
          </a:p>
        </p:txBody>
      </p:sp>
      <p:graphicFrame>
        <p:nvGraphicFramePr>
          <p:cNvPr id="181" name="Table"/>
          <p:cNvGraphicFramePr/>
          <p:nvPr/>
        </p:nvGraphicFramePr>
        <p:xfrm>
          <a:off x="7279216" y="663407"/>
          <a:ext cx="5214732" cy="24892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40406"/>
                <a:gridCol w="1040406"/>
                <a:gridCol w="1040406"/>
                <a:gridCol w="1040406"/>
                <a:gridCol w="1040406"/>
              </a:tblGrid>
              <a:tr h="4756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Region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3348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3348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3348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3348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3348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R5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3348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R5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2" name="In more detail…"/>
          <p:cNvSpPr txBox="1"/>
          <p:nvPr>
            <p:ph type="body" sz="quarter" idx="4294967295"/>
          </p:nvPr>
        </p:nvSpPr>
        <p:spPr>
          <a:xfrm>
            <a:off x="215900" y="203200"/>
            <a:ext cx="3890885" cy="80573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 u="sng"/>
            </a:lvl1pPr>
          </a:lstStyle>
          <a:p>
            <a:pPr>
              <a:defRPr u="none"/>
            </a:pPr>
            <a:r>
              <a:rPr u="sng"/>
              <a:t>In more detail…</a:t>
            </a:r>
          </a:p>
        </p:txBody>
      </p:sp>
      <p:pic>
        <p:nvPicPr>
          <p:cNvPr id="183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40125" y="600843"/>
            <a:ext cx="1178476" cy="579710"/>
          </a:xfrm>
          <a:prstGeom prst="rect">
            <a:avLst/>
          </a:prstGeom>
        </p:spPr>
      </p:pic>
      <p:pic>
        <p:nvPicPr>
          <p:cNvPr id="185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2253" y="895297"/>
            <a:ext cx="3276389" cy="1509746"/>
          </a:xfrm>
          <a:prstGeom prst="rect">
            <a:avLst/>
          </a:prstGeom>
        </p:spPr>
      </p:pic>
      <p:sp>
        <p:nvSpPr>
          <p:cNvPr id="187" name="Partition dataset based on region and ignore age and gender"/>
          <p:cNvSpPr txBox="1"/>
          <p:nvPr/>
        </p:nvSpPr>
        <p:spPr>
          <a:xfrm>
            <a:off x="3555617" y="1026998"/>
            <a:ext cx="3009661" cy="1246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Partition dataset based on region and ignore age and gender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533577 0.305030" origin="layout" pathEditMode="relative">
                                      <p:cBhvr>
                                        <p:cTn id="3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xit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60449 0.150779" origin="layout" pathEditMode="relative">
                                      <p:cBhvr>
                                        <p:cTn id="7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after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5371 0.104647" origin="layout" pathEditMode="relative">
                                      <p:cBhvr>
                                        <p:cTn id="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60449 -0.063973" origin="layout" pathEditMode="relative">
                                      <p:cBhvr>
                                        <p:cTn id="8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5371 -0.259845" origin="layout" pathEditMode="relative">
                                      <p:cBhvr>
                                        <p:cTn id="8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path" nodeType="after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67678 -0.314744" origin="layout" pathEditMode="relative">
                                      <p:cBhvr>
                                        <p:cTn id="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5419 0.000000" origin="layout" pathEditMode="relative">
                                      <p:cBhvr>
                                        <p:cTn id="10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6"/>
      <p:bldP build="whole" bldLvl="1" animBg="1" rev="0" advAuto="0" spid="174" grpId="11"/>
      <p:bldP build="whole" bldLvl="1" animBg="1" rev="0" advAuto="0" spid="178" grpId="15"/>
      <p:bldP build="whole" bldLvl="1" animBg="1" rev="0" advAuto="0" spid="176" grpId="13"/>
      <p:bldP build="whole" bldLvl="1" animBg="1" rev="0" advAuto="0" spid="180" grpId="26"/>
      <p:bldP build="whole" bldLvl="1" animBg="1" rev="0" advAuto="0" spid="181" grpId="2"/>
      <p:bldP build="whole" bldLvl="1" animBg="1" rev="0" advAuto="0" spid="177" grpId="14"/>
      <p:bldP build="whole" bldLvl="1" animBg="1" rev="0" advAuto="0" spid="174" grpId="21"/>
      <p:bldP build="whole" bldLvl="1" animBg="1" rev="0" advAuto="0" spid="178" grpId="25"/>
      <p:bldP build="whole" bldLvl="1" animBg="1" rev="0" advAuto="0" spid="181" grpId="9"/>
      <p:bldP build="whole" bldLvl="1" animBg="1" rev="0" advAuto="0" spid="176" grpId="23"/>
      <p:bldP build="whole" bldLvl="1" animBg="1" rev="0" advAuto="0" spid="177" grpId="24"/>
      <p:bldP build="whole" bldLvl="1" animBg="1" rev="0" advAuto="0" spid="172" grpId="3"/>
      <p:bldP build="whole" bldLvl="1" animBg="1" rev="0" advAuto="0" spid="175" grpId="12"/>
      <p:bldP build="whole" bldLvl="1" animBg="1" rev="0" advAuto="0" spid="183" grpId="5"/>
      <p:bldP build="whole" bldLvl="1" animBg="1" rev="0" advAuto="0" spid="187" grpId="7"/>
      <p:bldP build="whole" bldLvl="1" animBg="1" rev="0" advAuto="0" spid="183" grpId="10"/>
      <p:bldP build="whole" bldLvl="1" animBg="1" rev="0" advAuto="0" spid="175" grpId="22"/>
      <p:bldP build="whole" bldLvl="1" animBg="1" rev="0" advAuto="0" spid="179" grpId="4"/>
      <p:bldP build="whole" bldLvl="1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n even more detail…"/>
          <p:cNvSpPr txBox="1"/>
          <p:nvPr>
            <p:ph type="body" sz="quarter" idx="4294967295"/>
          </p:nvPr>
        </p:nvSpPr>
        <p:spPr>
          <a:xfrm>
            <a:off x="215900" y="203200"/>
            <a:ext cx="5328175" cy="80573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 u="sng"/>
            </a:lvl1pPr>
          </a:lstStyle>
          <a:p>
            <a:pPr>
              <a:defRPr u="none"/>
            </a:pPr>
            <a:r>
              <a:rPr u="sng"/>
              <a:t>In even more detail…</a:t>
            </a:r>
          </a:p>
        </p:txBody>
      </p:sp>
      <p:pic>
        <p:nvPicPr>
          <p:cNvPr id="190" name="Rectangle Rectangle" descr="Rectangle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9852" y="3370169"/>
            <a:ext cx="3273296" cy="2476526"/>
          </a:xfrm>
          <a:prstGeom prst="rect">
            <a:avLst/>
          </a:prstGeom>
        </p:spPr>
      </p:pic>
      <p:graphicFrame>
        <p:nvGraphicFramePr>
          <p:cNvPr id="192" name="Table"/>
          <p:cNvGraphicFramePr/>
          <p:nvPr/>
        </p:nvGraphicFramePr>
        <p:xfrm>
          <a:off x="501650" y="225514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Table"/>
          <p:cNvGraphicFramePr/>
          <p:nvPr/>
        </p:nvGraphicFramePr>
        <p:xfrm>
          <a:off x="3168650" y="270510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Table"/>
          <p:cNvGraphicFramePr/>
          <p:nvPr/>
        </p:nvGraphicFramePr>
        <p:xfrm>
          <a:off x="501650" y="446405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6801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3168650" y="4774309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Table"/>
          <p:cNvGraphicFramePr/>
          <p:nvPr/>
        </p:nvGraphicFramePr>
        <p:xfrm>
          <a:off x="501650" y="6446423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" name="MapReduce…"/>
          <p:cNvSpPr txBox="1"/>
          <p:nvPr/>
        </p:nvSpPr>
        <p:spPr>
          <a:xfrm>
            <a:off x="6283610" y="4018420"/>
            <a:ext cx="2545780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16579">
              <a:defRPr b="1" sz="3343">
                <a:solidFill>
                  <a:srgbClr val="000000"/>
                </a:solidFill>
              </a:defRPr>
            </a:pPr>
            <a:r>
              <a:t>MapReduce</a:t>
            </a:r>
          </a:p>
          <a:p>
            <a:pPr defTabSz="516579">
              <a:defRPr b="1" sz="3343">
                <a:solidFill>
                  <a:srgbClr val="000000"/>
                </a:solidFill>
              </a:defRPr>
            </a:pPr>
            <a:r>
              <a:t>Framework</a:t>
            </a:r>
          </a:p>
        </p:txBody>
      </p:sp>
      <p:sp>
        <p:nvSpPr>
          <p:cNvPr id="198" name="2 out of 4 are vaccinated"/>
          <p:cNvSpPr txBox="1"/>
          <p:nvPr/>
        </p:nvSpPr>
        <p:spPr>
          <a:xfrm>
            <a:off x="6483973" y="401842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5045">
              <a:defRPr i="1" sz="2691">
                <a:solidFill>
                  <a:srgbClr val="000000"/>
                </a:solidFill>
              </a:defRPr>
            </a:lvl1pPr>
          </a:lstStyle>
          <a:p>
            <a:pPr/>
            <a:r>
              <a:t>2 out of 4 are vaccinated </a:t>
            </a:r>
          </a:p>
        </p:txBody>
      </p:sp>
      <p:sp>
        <p:nvSpPr>
          <p:cNvPr id="199" name="2 out of 4 are vaccinated"/>
          <p:cNvSpPr txBox="1"/>
          <p:nvPr/>
        </p:nvSpPr>
        <p:spPr>
          <a:xfrm>
            <a:off x="6483973" y="401842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5045">
              <a:defRPr i="1" sz="2691">
                <a:solidFill>
                  <a:srgbClr val="000000"/>
                </a:solidFill>
              </a:defRPr>
            </a:lvl1pPr>
          </a:lstStyle>
          <a:p>
            <a:pPr/>
            <a:r>
              <a:t>2 out of 4 are vaccinated </a:t>
            </a:r>
          </a:p>
        </p:txBody>
      </p:sp>
      <p:sp>
        <p:nvSpPr>
          <p:cNvPr id="200" name="2 out of 3 are vaccinated"/>
          <p:cNvSpPr txBox="1"/>
          <p:nvPr/>
        </p:nvSpPr>
        <p:spPr>
          <a:xfrm>
            <a:off x="6483973" y="401842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5045">
              <a:defRPr i="1" sz="2691">
                <a:solidFill>
                  <a:srgbClr val="000000"/>
                </a:solidFill>
              </a:defRPr>
            </a:lvl1pPr>
          </a:lstStyle>
          <a:p>
            <a:pPr/>
            <a:r>
              <a:t>2 out of 3 are vaccinated </a:t>
            </a:r>
          </a:p>
        </p:txBody>
      </p:sp>
      <p:sp>
        <p:nvSpPr>
          <p:cNvPr id="201" name="7 out of 13 are vaccinated"/>
          <p:cNvSpPr txBox="1"/>
          <p:nvPr/>
        </p:nvSpPr>
        <p:spPr>
          <a:xfrm>
            <a:off x="6483973" y="4018420"/>
            <a:ext cx="2264767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93304">
              <a:defRPr i="1" sz="2613">
                <a:solidFill>
                  <a:srgbClr val="000000"/>
                </a:solidFill>
              </a:defRPr>
            </a:lvl1pPr>
          </a:lstStyle>
          <a:p>
            <a:pPr/>
            <a:r>
              <a:t>7 out of 13 are vaccinated </a:t>
            </a:r>
          </a:p>
        </p:txBody>
      </p:sp>
      <p:sp>
        <p:nvSpPr>
          <p:cNvPr id="202" name="5 out of 6 are vaccinated"/>
          <p:cNvSpPr txBox="1"/>
          <p:nvPr/>
        </p:nvSpPr>
        <p:spPr>
          <a:xfrm>
            <a:off x="6483973" y="4018420"/>
            <a:ext cx="2264767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28526">
              <a:defRPr i="1" sz="2847">
                <a:solidFill>
                  <a:srgbClr val="000000"/>
                </a:solidFill>
              </a:defRPr>
            </a:lvl1pPr>
          </a:lstStyle>
          <a:p>
            <a:pPr/>
            <a:r>
              <a:t>5 out of 6 are vaccinated </a:t>
            </a:r>
          </a:p>
        </p:txBody>
      </p:sp>
      <p:sp>
        <p:nvSpPr>
          <p:cNvPr id="203" name="18 out of 30 are vaccinated"/>
          <p:cNvSpPr txBox="1"/>
          <p:nvPr/>
        </p:nvSpPr>
        <p:spPr>
          <a:xfrm>
            <a:off x="10116173" y="401842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69823">
              <a:defRPr i="1" sz="2457">
                <a:solidFill>
                  <a:srgbClr val="000000"/>
                </a:solidFill>
              </a:defRPr>
            </a:lvl1pPr>
          </a:lstStyle>
          <a:p>
            <a:pPr/>
            <a:r>
              <a:t>18 out of 30 are vaccinated </a:t>
            </a:r>
          </a:p>
        </p:txBody>
      </p:sp>
      <p:sp>
        <p:nvSpPr>
          <p:cNvPr id="204" name="60% of the population is vaccinated"/>
          <p:cNvSpPr txBox="1"/>
          <p:nvPr/>
        </p:nvSpPr>
        <p:spPr>
          <a:xfrm>
            <a:off x="10116173" y="390412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52213">
              <a:defRPr i="1" sz="2340">
                <a:solidFill>
                  <a:srgbClr val="000000"/>
                </a:solidFill>
              </a:defRPr>
            </a:lvl1pPr>
          </a:lstStyle>
          <a:p>
            <a:pPr/>
            <a:r>
              <a:t>60% of the population is vaccinated </a:t>
            </a:r>
          </a:p>
        </p:txBody>
      </p:sp>
      <p:pic>
        <p:nvPicPr>
          <p:cNvPr id="20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6942" y="6313138"/>
            <a:ext cx="6967481" cy="3272837"/>
          </a:xfrm>
          <a:prstGeom prst="rect">
            <a:avLst/>
          </a:prstGeom>
        </p:spPr>
      </p:pic>
      <p:sp>
        <p:nvSpPr>
          <p:cNvPr id="207" name="A MapReduce program is composed of a map method and a reduce method."/>
          <p:cNvSpPr txBox="1"/>
          <p:nvPr/>
        </p:nvSpPr>
        <p:spPr>
          <a:xfrm>
            <a:off x="6065137" y="6478942"/>
            <a:ext cx="6671091" cy="72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1151">
              <a:defRPr sz="1979">
                <a:solidFill>
                  <a:srgbClr val="000000"/>
                </a:solidFill>
              </a:defRPr>
            </a:pPr>
            <a:r>
              <a:t>A MapReduce program is composed of a </a:t>
            </a:r>
            <a:r>
              <a:rPr b="1" i="1"/>
              <a:t>map method</a:t>
            </a:r>
            <a:r>
              <a:t> and a </a:t>
            </a:r>
            <a:r>
              <a:rPr b="1" i="1"/>
              <a:t>reduce method.</a:t>
            </a:r>
          </a:p>
        </p:txBody>
      </p:sp>
      <p:sp>
        <p:nvSpPr>
          <p:cNvPr id="208" name="- map performs filtering and sorting (e.g., sorting entries by region into queues, one queue for each region) and produces intermediate results"/>
          <p:cNvSpPr txBox="1"/>
          <p:nvPr/>
        </p:nvSpPr>
        <p:spPr>
          <a:xfrm>
            <a:off x="6065137" y="7276110"/>
            <a:ext cx="6671091" cy="107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000">
                <a:solidFill>
                  <a:srgbClr val="000000"/>
                </a:solidFill>
              </a:defRPr>
            </a:pPr>
            <a:r>
              <a:t>-</a:t>
            </a:r>
            <a:r>
              <a:rPr b="1" i="1"/>
              <a:t> </a:t>
            </a:r>
            <a:r>
              <a:rPr b="1"/>
              <a:t>map </a:t>
            </a:r>
            <a:r>
              <a:t>performs </a:t>
            </a:r>
            <a:r>
              <a:rPr u="sng"/>
              <a:t>filtering</a:t>
            </a:r>
            <a:r>
              <a:t> and </a:t>
            </a:r>
            <a:r>
              <a:rPr u="sng"/>
              <a:t>sorting</a:t>
            </a:r>
            <a:r>
              <a:t> (e.g., sorting entries by region into queues, one queue for each region) and produces intermediate results</a:t>
            </a:r>
          </a:p>
        </p:txBody>
      </p:sp>
      <p:sp>
        <p:nvSpPr>
          <p:cNvPr id="209" name="- reduce performs a summary operation (e.g., counting the people in each queue, yielding vaccination frequencies)"/>
          <p:cNvSpPr txBox="1"/>
          <p:nvPr/>
        </p:nvSpPr>
        <p:spPr>
          <a:xfrm>
            <a:off x="6065137" y="8426849"/>
            <a:ext cx="6671091" cy="1039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0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reduce</a:t>
            </a:r>
            <a:r>
              <a:t> performs a </a:t>
            </a:r>
            <a:r>
              <a:rPr u="sng"/>
              <a:t>summary operation</a:t>
            </a:r>
            <a:r>
              <a:t> (e.g., counting the people in each queue, yielding vaccination frequencies)</a:t>
            </a:r>
          </a:p>
        </p:txBody>
      </p:sp>
      <p:graphicFrame>
        <p:nvGraphicFramePr>
          <p:cNvPr id="210" name="Table"/>
          <p:cNvGraphicFramePr/>
          <p:nvPr/>
        </p:nvGraphicFramePr>
        <p:xfrm>
          <a:off x="480310" y="226022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Table"/>
          <p:cNvGraphicFramePr/>
          <p:nvPr/>
        </p:nvGraphicFramePr>
        <p:xfrm>
          <a:off x="3147310" y="2710179"/>
          <a:ext cx="2145054" cy="14567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Table"/>
          <p:cNvGraphicFramePr/>
          <p:nvPr/>
        </p:nvGraphicFramePr>
        <p:xfrm>
          <a:off x="480310" y="4469129"/>
          <a:ext cx="2145054" cy="14567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6801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3147310" y="4779389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480310" y="6451503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5" name="2 out of 4 are vaccinated"/>
          <p:cNvSpPr txBox="1"/>
          <p:nvPr/>
        </p:nvSpPr>
        <p:spPr>
          <a:xfrm>
            <a:off x="6133453" y="4945465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5045">
              <a:defRPr i="1" sz="2691">
                <a:solidFill>
                  <a:srgbClr val="000000"/>
                </a:solidFill>
              </a:defRPr>
            </a:lvl1pPr>
          </a:lstStyle>
          <a:p>
            <a:pPr/>
            <a:r>
              <a:t>2 out of 4 are vaccinated </a:t>
            </a:r>
          </a:p>
        </p:txBody>
      </p:sp>
      <p:sp>
        <p:nvSpPr>
          <p:cNvPr id="216" name="2 out of 4 are vaccinated"/>
          <p:cNvSpPr txBox="1"/>
          <p:nvPr/>
        </p:nvSpPr>
        <p:spPr>
          <a:xfrm>
            <a:off x="6193309" y="3585380"/>
            <a:ext cx="2145054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5045">
              <a:defRPr i="1" sz="2691">
                <a:solidFill>
                  <a:srgbClr val="000000"/>
                </a:solidFill>
              </a:defRPr>
            </a:lvl1pPr>
          </a:lstStyle>
          <a:p>
            <a:pPr/>
            <a:r>
              <a:t>2 out of 4 are vaccinated </a:t>
            </a:r>
          </a:p>
        </p:txBody>
      </p:sp>
      <p:sp>
        <p:nvSpPr>
          <p:cNvPr id="217" name="2 out of 3 are vaccinated"/>
          <p:cNvSpPr txBox="1"/>
          <p:nvPr/>
        </p:nvSpPr>
        <p:spPr>
          <a:xfrm>
            <a:off x="6133453" y="2546530"/>
            <a:ext cx="2145054" cy="1180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5045">
              <a:defRPr i="1" sz="2691">
                <a:solidFill>
                  <a:srgbClr val="000000"/>
                </a:solidFill>
              </a:defRPr>
            </a:lvl1pPr>
          </a:lstStyle>
          <a:p>
            <a:pPr/>
            <a:r>
              <a:t>2 out of 3 are vaccinated </a:t>
            </a:r>
          </a:p>
        </p:txBody>
      </p:sp>
      <p:sp>
        <p:nvSpPr>
          <p:cNvPr id="218" name="7 out of 13 are vaccinated"/>
          <p:cNvSpPr txBox="1"/>
          <p:nvPr/>
        </p:nvSpPr>
        <p:spPr>
          <a:xfrm>
            <a:off x="6133453" y="1468660"/>
            <a:ext cx="2264767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93304">
              <a:defRPr i="1" sz="2613">
                <a:solidFill>
                  <a:srgbClr val="000000"/>
                </a:solidFill>
              </a:defRPr>
            </a:lvl1pPr>
          </a:lstStyle>
          <a:p>
            <a:pPr/>
            <a:r>
              <a:t>7 out of 13 are vaccinated </a:t>
            </a:r>
          </a:p>
        </p:txBody>
      </p:sp>
      <p:sp>
        <p:nvSpPr>
          <p:cNvPr id="219" name="5 out of 6 are vaccinated"/>
          <p:cNvSpPr txBox="1"/>
          <p:nvPr/>
        </p:nvSpPr>
        <p:spPr>
          <a:xfrm>
            <a:off x="6133453" y="391700"/>
            <a:ext cx="2264767" cy="1180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28526">
              <a:defRPr i="1" sz="2847">
                <a:solidFill>
                  <a:srgbClr val="000000"/>
                </a:solidFill>
              </a:defRPr>
            </a:lvl1pPr>
          </a:lstStyle>
          <a:p>
            <a:pPr/>
            <a:r>
              <a:t>5 out of 6 are vaccinated </a:t>
            </a:r>
          </a:p>
        </p:txBody>
      </p:sp>
      <p:sp>
        <p:nvSpPr>
          <p:cNvPr id="220" name="18 out of 30 are vaccinated"/>
          <p:cNvSpPr txBox="1"/>
          <p:nvPr/>
        </p:nvSpPr>
        <p:spPr>
          <a:xfrm>
            <a:off x="10009492" y="1615581"/>
            <a:ext cx="2145055" cy="1180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69823">
              <a:defRPr i="1" sz="2457">
                <a:solidFill>
                  <a:srgbClr val="000000"/>
                </a:solidFill>
              </a:defRPr>
            </a:lvl1pPr>
          </a:lstStyle>
          <a:p>
            <a:pPr/>
            <a:r>
              <a:t>18 out of 30 are vaccinated </a:t>
            </a:r>
          </a:p>
        </p:txBody>
      </p:sp>
      <p:sp>
        <p:nvSpPr>
          <p:cNvPr id="221" name="60% of the population is vaccinated"/>
          <p:cNvSpPr txBox="1"/>
          <p:nvPr/>
        </p:nvSpPr>
        <p:spPr>
          <a:xfrm>
            <a:off x="10009492" y="2648263"/>
            <a:ext cx="2145055" cy="1180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52213">
              <a:defRPr i="1" sz="2340">
                <a:solidFill>
                  <a:srgbClr val="000000"/>
                </a:solidFill>
              </a:defRPr>
            </a:lvl1pPr>
          </a:lstStyle>
          <a:p>
            <a:pPr/>
            <a:r>
              <a:t>60% of the population is vaccinated </a:t>
            </a:r>
          </a:p>
        </p:txBody>
      </p:sp>
      <p:pic>
        <p:nvPicPr>
          <p:cNvPr id="222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302" y="1254567"/>
            <a:ext cx="5437371" cy="8435091"/>
          </a:xfrm>
          <a:prstGeom prst="rect">
            <a:avLst/>
          </a:prstGeom>
        </p:spPr>
      </p:pic>
      <p:sp>
        <p:nvSpPr>
          <p:cNvPr id="224" name="Map"/>
          <p:cNvSpPr txBox="1"/>
          <p:nvPr/>
        </p:nvSpPr>
        <p:spPr>
          <a:xfrm>
            <a:off x="305915" y="1355685"/>
            <a:ext cx="1267025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800">
                <a:solidFill>
                  <a:srgbClr val="000000"/>
                </a:solidFill>
              </a:defRPr>
            </a:lvl1pPr>
          </a:lstStyle>
          <a:p>
            <a:pPr/>
            <a:r>
              <a:t>Map</a:t>
            </a:r>
          </a:p>
        </p:txBody>
      </p:sp>
      <p:pic>
        <p:nvPicPr>
          <p:cNvPr id="225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6744" y="70927"/>
            <a:ext cx="6967481" cy="6131228"/>
          </a:xfrm>
          <a:prstGeom prst="rect">
            <a:avLst/>
          </a:prstGeom>
        </p:spPr>
      </p:pic>
      <p:sp>
        <p:nvSpPr>
          <p:cNvPr id="227" name="Reduce"/>
          <p:cNvSpPr txBox="1"/>
          <p:nvPr/>
        </p:nvSpPr>
        <p:spPr>
          <a:xfrm>
            <a:off x="10796115" y="257708"/>
            <a:ext cx="1927216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800">
                <a:solidFill>
                  <a:srgbClr val="000000"/>
                </a:solidFill>
              </a:defRPr>
            </a:lvl1pPr>
          </a:lstStyle>
          <a:p>
            <a:pPr/>
            <a:r>
              <a:t>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460449 0.150779" origin="layout" pathEditMode="relative">
                                      <p:cBhvr>
                                        <p:cTn id="4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5371 0.104647" origin="layout" pathEditMode="relative"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60449 -0.063973" origin="layout" pathEditMode="relative">
                                      <p:cBhvr>
                                        <p:cTn id="5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5371 -0.259845" origin="layout" pathEditMode="relative">
                                      <p:cBhvr>
                                        <p:cTn id="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67678 -0.314744" origin="layout" pathEditMode="relative">
                                      <p:cBhvr>
                                        <p:cTn id="5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xit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after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88622 -0.229167" origin="layout" pathEditMode="relative">
                                      <p:cBhvr>
                                        <p:cTn id="9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with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95458 -0.104775" origin="layout" pathEditMode="relative">
                                      <p:cBhvr>
                                        <p:cTn id="9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with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94482 0.043663" origin="layout" pathEditMode="relative">
                                      <p:cBhvr>
                                        <p:cTn id="9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with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98388 0.186892" origin="layout" pathEditMode="relative">
                                      <p:cBhvr>
                                        <p:cTn id="9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with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92506 0.347906" origin="layout" pathEditMode="relative">
                                      <p:cBhvr>
                                        <p:cTn id="10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xit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xit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xit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xit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xit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afterEffect" presetSubtype="1" presetID="2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"/>
                            </p:stCondLst>
                            <p:childTnLst>
                              <p:par>
                                <p:cTn id="145" presetClass="entr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afterEffect" presetSubtype="1" presetID="2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"/>
                            </p:stCondLst>
                            <p:childTnLst>
                              <p:par>
                                <p:cTn id="157" presetClass="entr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"/>
                            </p:stCondLst>
                            <p:childTnLst>
                              <p:par>
                                <p:cTn id="160" presetClass="entr" nodeType="afterEffect" presetSubtype="8" presetID="2" grpId="4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400"/>
                            </p:stCondLst>
                            <p:childTnLst>
                              <p:par>
                                <p:cTn id="165" presetClass="entr" nodeType="afterEffect" presetSubtype="8" presetID="2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"/>
                            </p:stCondLst>
                            <p:childTnLst>
                              <p:par>
                                <p:cTn id="170" presetClass="entr" nodeType="afterEffect" presetSubtype="8" presetID="2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400"/>
                            </p:stCondLst>
                            <p:childTnLst>
                              <p:par>
                                <p:cTn id="175" presetClass="entr" nodeType="afterEffect" presetSubtype="8" presetID="2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900"/>
                            </p:stCondLst>
                            <p:childTnLst>
                              <p:par>
                                <p:cTn id="180" presetClass="entr" nodeType="afterEffect" presetSubtype="8" presetID="2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400"/>
                            </p:stCondLst>
                            <p:childTnLst>
                              <p:par>
                                <p:cTn id="185" presetClass="entr" nodeType="after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8" presetClass="entr" nodeType="after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400"/>
                            </p:stCondLst>
                            <p:childTnLst>
                              <p:par>
                                <p:cTn id="191" presetClass="entr" nodeType="after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400"/>
                            </p:stCondLst>
                            <p:childTnLst>
                              <p:par>
                                <p:cTn id="194" presetClass="entr" nodeType="after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400"/>
                            </p:stCondLst>
                            <p:childTnLst>
                              <p:par>
                                <p:cTn id="197" presetClass="entr" nodeType="after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1" presetID="2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"/>
                            </p:stCondLst>
                            <p:childTnLst>
                              <p:par>
                                <p:cTn id="206" presetClass="entr" nodeType="afterEffect" presetSubtype="0" presetID="1" grpId="5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0"/>
                            </p:stCondLst>
                            <p:childTnLst>
                              <p:par>
                                <p:cTn id="209" presetClass="entr" nodeType="afterEffect" presetSubtype="0" presetID="1" grpId="5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xit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Class="exit" nodeType="after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xit" nodeType="afterEffect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exit" nodeType="after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xit" nodeType="afterEffect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Class="entr" nodeType="after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Class="exit" nodeType="clickEffect" presetSubtype="0" presetID="1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Class="entr" nodeType="after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7"/>
      <p:bldP build="whole" bldLvl="1" animBg="1" rev="0" advAuto="0" spid="197" grpId="38"/>
      <p:bldP build="whole" bldLvl="1" animBg="1" rev="0" advAuto="0" spid="189" grpId="1"/>
      <p:bldP build="whole" bldLvl="1" animBg="1" rev="0" advAuto="0" spid="214" grpId="49"/>
      <p:bldP build="whole" bldLvl="1" animBg="1" rev="0" advAuto="0" spid="194" grpId="16"/>
      <p:bldP build="whole" bldLvl="1" animBg="1" rev="0" advAuto="0" spid="215" grpId="50"/>
      <p:bldP build="whole" bldLvl="1" animBg="1" rev="0" advAuto="0" spid="207" grpId="41"/>
      <p:bldP build="whole" bldLvl="1" animBg="1" rev="0" advAuto="0" spid="199" grpId="33"/>
      <p:bldP build="whole" bldLvl="1" animBg="1" rev="0" advAuto="0" spid="222" grpId="43"/>
      <p:bldP build="whole" bldLvl="1" animBg="1" rev="0" advAuto="0" spid="217" grpId="52"/>
      <p:bldP build="whole" bldLvl="1" animBg="1" rev="0" advAuto="0" spid="215" grpId="58"/>
      <p:bldP build="whole" bldLvl="1" animBg="1" rev="0" advAuto="0" spid="217" grpId="59"/>
      <p:bldP build="whole" bldLvl="1" animBg="1" rev="0" advAuto="0" spid="225" grpId="55"/>
      <p:bldP build="whole" bldLvl="1" animBg="1" rev="0" advAuto="0" spid="220" grpId="63"/>
      <p:bldP build="whole" bldLvl="1" animBg="1" rev="0" advAuto="0" spid="205" grpId="40"/>
      <p:bldP build="whole" bldLvl="1" animBg="1" rev="0" advAuto="0" spid="220" grpId="64"/>
      <p:bldP build="whole" bldLvl="1" animBg="1" rev="0" advAuto="0" spid="200" grpId="21"/>
      <p:bldP build="whole" bldLvl="1" animBg="1" rev="0" advAuto="0" spid="193" grpId="5"/>
      <p:bldP build="whole" bldLvl="1" animBg="1" rev="0" advAuto="0" spid="200" grpId="30"/>
      <p:bldP build="whole" bldLvl="1" animBg="1" rev="0" advAuto="0" spid="193" grpId="15"/>
      <p:bldP build="whole" bldLvl="1" animBg="1" rev="0" advAuto="0" spid="221" grpId="65"/>
      <p:bldP build="whole" bldLvl="1" animBg="1" rev="0" advAuto="0" spid="204" grpId="36"/>
      <p:bldP build="whole" bldLvl="1" animBg="1" rev="0" advAuto="0" spid="204" grpId="39"/>
      <p:bldP build="whole" bldLvl="1" animBg="1" rev="0" advAuto="0" spid="201" grpId="22"/>
      <p:bldP build="whole" bldLvl="1" animBg="1" rev="0" advAuto="0" spid="203" grpId="34"/>
      <p:bldP build="whole" bldLvl="1" animBg="1" rev="0" advAuto="0" spid="202" grpId="23"/>
      <p:bldP build="whole" bldLvl="1" animBg="1" rev="0" advAuto="0" spid="219" grpId="54"/>
      <p:bldP build="whole" bldLvl="1" animBg="1" rev="0" advAuto="0" spid="203" grpId="35"/>
      <p:bldP build="whole" bldLvl="1" animBg="1" rev="0" advAuto="0" spid="201" grpId="31"/>
      <p:bldP build="whole" bldLvl="1" animBg="1" rev="0" advAuto="0" spid="210" grpId="45"/>
      <p:bldP build="whole" bldLvl="1" animBg="1" rev="0" advAuto="0" spid="216" grpId="51"/>
      <p:bldP build="whole" bldLvl="1" animBg="1" rev="0" advAuto="0" spid="219" grpId="61"/>
      <p:bldP build="whole" bldLvl="1" animBg="1" rev="0" advAuto="0" spid="190" grpId="2"/>
      <p:bldP build="whole" bldLvl="1" animBg="1" rev="0" advAuto="0" spid="212" grpId="47"/>
      <p:bldP build="whole" bldLvl="1" animBg="1" rev="0" advAuto="0" spid="202" grpId="32"/>
      <p:bldP build="whole" bldLvl="1" animBg="1" rev="0" advAuto="0" spid="196" grpId="8"/>
      <p:bldP build="whole" bldLvl="1" animBg="1" rev="0" advAuto="0" spid="216" grpId="62"/>
      <p:bldP build="whole" bldLvl="1" animBg="1" rev="0" advAuto="0" spid="208" grpId="44"/>
      <p:bldP build="whole" bldLvl="1" animBg="1" rev="0" advAuto="0" spid="227" grpId="56"/>
      <p:bldP build="whole" bldLvl="1" animBg="1" rev="0" advAuto="0" spid="196" grpId="18"/>
      <p:bldP build="whole" bldLvl="1" animBg="1" rev="0" advAuto="0" spid="197" grpId="3"/>
      <p:bldP build="whole" bldLvl="1" animBg="1" rev="0" advAuto="0" spid="192" grpId="4"/>
      <p:bldP build="whole" bldLvl="1" animBg="1" rev="0" advAuto="0" spid="198" grpId="19"/>
      <p:bldP build="whole" bldLvl="1" animBg="1" rev="0" advAuto="0" spid="192" grpId="14"/>
      <p:bldP build="whole" bldLvl="1" animBg="1" rev="0" advAuto="0" spid="209" grpId="57"/>
      <p:bldP build="whole" bldLvl="1" animBg="1" rev="0" advAuto="0" spid="218" grpId="53"/>
      <p:bldP build="whole" bldLvl="1" animBg="1" rev="0" advAuto="0" spid="198" grpId="29"/>
      <p:bldP build="whole" bldLvl="1" animBg="1" rev="0" advAuto="0" spid="190" grpId="37"/>
      <p:bldP build="whole" bldLvl="1" animBg="1" rev="0" advAuto="0" spid="213" grpId="48"/>
      <p:bldP build="whole" bldLvl="1" animBg="1" rev="0" advAuto="0" spid="224" grpId="42"/>
      <p:bldP build="whole" bldLvl="1" animBg="1" rev="0" advAuto="0" spid="218" grpId="60"/>
      <p:bldP build="whole" bldLvl="1" animBg="1" rev="0" advAuto="0" spid="195" grpId="7"/>
      <p:bldP build="whole" bldLvl="1" animBg="1" rev="0" advAuto="0" spid="194" grpId="6"/>
      <p:bldP build="whole" bldLvl="1" animBg="1" rev="0" advAuto="0" spid="211" grpId="46"/>
      <p:bldP build="whole" bldLvl="1" animBg="1" rev="0" advAuto="0" spid="199" grpId="2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ap"/>
          <p:cNvSpPr txBox="1"/>
          <p:nvPr>
            <p:ph type="body" sz="quarter" idx="4294967295"/>
          </p:nvPr>
        </p:nvSpPr>
        <p:spPr>
          <a:xfrm>
            <a:off x="5868888" y="162560"/>
            <a:ext cx="1267024" cy="80573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Map</a:t>
            </a:r>
          </a:p>
        </p:txBody>
      </p:sp>
      <p:graphicFrame>
        <p:nvGraphicFramePr>
          <p:cNvPr id="230" name="Table"/>
          <p:cNvGraphicFramePr/>
          <p:nvPr/>
        </p:nvGraphicFramePr>
        <p:xfrm>
          <a:off x="501650" y="225514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3168650" y="270510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501650" y="446405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6801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Table"/>
          <p:cNvGraphicFramePr/>
          <p:nvPr/>
        </p:nvGraphicFramePr>
        <p:xfrm>
          <a:off x="3168650" y="4774309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Table"/>
          <p:cNvGraphicFramePr/>
          <p:nvPr/>
        </p:nvGraphicFramePr>
        <p:xfrm>
          <a:off x="501650" y="6446423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Table"/>
          <p:cNvGraphicFramePr/>
          <p:nvPr/>
        </p:nvGraphicFramePr>
        <p:xfrm>
          <a:off x="7476490" y="230086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Table"/>
          <p:cNvGraphicFramePr/>
          <p:nvPr/>
        </p:nvGraphicFramePr>
        <p:xfrm>
          <a:off x="10143490" y="275082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46333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Table"/>
          <p:cNvGraphicFramePr/>
          <p:nvPr/>
        </p:nvGraphicFramePr>
        <p:xfrm>
          <a:off x="7476490" y="4509770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6801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Table"/>
          <p:cNvGraphicFramePr/>
          <p:nvPr/>
        </p:nvGraphicFramePr>
        <p:xfrm>
          <a:off x="10143490" y="4820029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Table"/>
          <p:cNvGraphicFramePr/>
          <p:nvPr/>
        </p:nvGraphicFramePr>
        <p:xfrm>
          <a:off x="7476490" y="6492143"/>
          <a:ext cx="2145054" cy="1456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066176"/>
                <a:gridCol w="1066176"/>
              </a:tblGrid>
              <a:tr h="515910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1300"/>
                        <a:t>Vaccination
Status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32486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/>
                        <a:t>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" name="Single-threaded processing"/>
          <p:cNvSpPr txBox="1"/>
          <p:nvPr/>
        </p:nvSpPr>
        <p:spPr>
          <a:xfrm>
            <a:off x="661888" y="1163319"/>
            <a:ext cx="5503178" cy="80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Single-threaded processing </a:t>
            </a:r>
          </a:p>
        </p:txBody>
      </p:sp>
      <p:sp>
        <p:nvSpPr>
          <p:cNvPr id="241" name="Parallel processing"/>
          <p:cNvSpPr txBox="1"/>
          <p:nvPr/>
        </p:nvSpPr>
        <p:spPr>
          <a:xfrm>
            <a:off x="8226007" y="1163319"/>
            <a:ext cx="3671451" cy="80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Parallel processing </a:t>
            </a:r>
          </a:p>
        </p:txBody>
      </p:sp>
      <p:pic>
        <p:nvPicPr>
          <p:cNvPr id="242" name="Rounded Rectangle Rounded rectangle" descr="Rounded Rectangle Rounded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806" y="2699108"/>
            <a:ext cx="2380041" cy="433572"/>
          </a:xfrm>
          <a:prstGeom prst="rect">
            <a:avLst/>
          </a:prstGeom>
        </p:spPr>
      </p:pic>
      <p:pic>
        <p:nvPicPr>
          <p:cNvPr id="244" name="Rounded Rectangle Rounded rectangle" descr="Rounded Rectangle Rounded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2646" y="2699108"/>
            <a:ext cx="2380041" cy="433572"/>
          </a:xfrm>
          <a:prstGeom prst="rect">
            <a:avLst/>
          </a:prstGeom>
        </p:spPr>
      </p:pic>
      <p:pic>
        <p:nvPicPr>
          <p:cNvPr id="246" name="Rounded Rectangle Rounded rectangle" descr="Rounded Rectangle Rounded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9646" y="3174580"/>
            <a:ext cx="2380041" cy="433572"/>
          </a:xfrm>
          <a:prstGeom prst="rect">
            <a:avLst/>
          </a:prstGeom>
        </p:spPr>
      </p:pic>
      <p:pic>
        <p:nvPicPr>
          <p:cNvPr id="248" name="Rounded Rectangle Rounded rectangle" descr="Rounded Rectangle Rounded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2646" y="5018572"/>
            <a:ext cx="2380041" cy="433572"/>
          </a:xfrm>
          <a:prstGeom prst="rect">
            <a:avLst/>
          </a:prstGeom>
        </p:spPr>
      </p:pic>
      <p:pic>
        <p:nvPicPr>
          <p:cNvPr id="250" name="Rounded Rectangle Rounded rectangle" descr="Rounded Rectangle Rounded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9646" y="5295389"/>
            <a:ext cx="2380041" cy="433572"/>
          </a:xfrm>
          <a:prstGeom prst="rect">
            <a:avLst/>
          </a:prstGeom>
        </p:spPr>
      </p:pic>
      <p:pic>
        <p:nvPicPr>
          <p:cNvPr id="252" name="Rounded Rectangle Rounded rectangle" descr="Rounded Rectangle Rounded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2646" y="6972828"/>
            <a:ext cx="2380041" cy="433572"/>
          </a:xfrm>
          <a:prstGeom prst="rect">
            <a:avLst/>
          </a:prstGeom>
        </p:spPr>
      </p:pic>
      <p:grpSp>
        <p:nvGrpSpPr>
          <p:cNvPr id="256" name="Rectangle"/>
          <p:cNvGrpSpPr/>
          <p:nvPr/>
        </p:nvGrpSpPr>
        <p:grpSpPr>
          <a:xfrm>
            <a:off x="2846259" y="4220178"/>
            <a:ext cx="6967481" cy="2477809"/>
            <a:chOff x="0" y="0"/>
            <a:chExt cx="6967480" cy="2477807"/>
          </a:xfrm>
        </p:grpSpPr>
        <p:sp>
          <p:nvSpPr>
            <p:cNvPr id="255" name="Rectangle"/>
            <p:cNvSpPr/>
            <p:nvPr/>
          </p:nvSpPr>
          <p:spPr>
            <a:xfrm>
              <a:off x="53881" y="53881"/>
              <a:ext cx="6859718" cy="23700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54" name="Rectangle Rectangle" descr="Rectangle Rectangl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967482" cy="2477808"/>
            </a:xfrm>
            <a:prstGeom prst="rect">
              <a:avLst/>
            </a:prstGeom>
            <a:effectLst/>
          </p:spPr>
        </p:pic>
      </p:grpSp>
      <p:sp>
        <p:nvSpPr>
          <p:cNvPr id="257" name="Given a set of computing servers (nodes) that store…"/>
          <p:cNvSpPr txBox="1"/>
          <p:nvPr/>
        </p:nvSpPr>
        <p:spPr>
          <a:xfrm>
            <a:off x="3061596" y="4441514"/>
            <a:ext cx="6536808" cy="1131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Given a set of computing servers (</a:t>
            </a:r>
            <a:r>
              <a:rPr i="1"/>
              <a:t>nodes</a:t>
            </a:r>
            <a:r>
              <a:t>) that store </a:t>
            </a:r>
          </a:p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parts of the dataset, each node runs map to the locally store data to generate intermediate results.</a:t>
            </a:r>
          </a:p>
        </p:txBody>
      </p:sp>
      <p:sp>
        <p:nvSpPr>
          <p:cNvPr id="258" name="The number of the nodes and the distribution of the dataset impacts the running time of map."/>
          <p:cNvSpPr txBox="1"/>
          <p:nvPr/>
        </p:nvSpPr>
        <p:spPr>
          <a:xfrm>
            <a:off x="3061596" y="5706688"/>
            <a:ext cx="6536808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The number of the nodes and the distribution of the dataset impacts the running time of map.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8" presetID="2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Class="entr" nodeType="afterEffect" presetSubtype="8" presetID="2" grpId="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Class="entr" nodeType="after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"/>
                            </p:stCondLst>
                            <p:childTnLst>
                              <p:par>
                                <p:cTn id="75" presetClass="entr" nodeType="afterEffect" presetSubtype="1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"/>
                            </p:stCondLst>
                            <p:childTnLst>
                              <p:par>
                                <p:cTn id="80" presetClass="entr" nodeType="afterEffect" presetSubtype="1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"/>
                            </p:stCondLst>
                            <p:childTnLst>
                              <p:par>
                                <p:cTn id="85" presetClass="entr" nodeType="afterEffect" presetSubtype="1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Class="entr" nodeType="afterEffect" presetSubtype="1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after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27310" origin="layout" pathEditMode="relative">
                                      <p:cBhvr>
                                        <p:cTn id="9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with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37026" origin="layout" pathEditMode="relative">
                                      <p:cBhvr>
                                        <p:cTn id="9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with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32292" origin="layout" pathEditMode="relative">
                                      <p:cBhvr>
                                        <p:cTn id="10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path" nodeType="with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033235" origin="layout" pathEditMode="relative">
                                      <p:cBhvr>
                                        <p:cTn id="10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path" nodeType="with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030933" origin="layout" pathEditMode="relative">
                                      <p:cBhvr>
                                        <p:cTn id="10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with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30208" origin="layout" pathEditMode="relative">
                                      <p:cBhvr>
                                        <p:cTn id="11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27310 L -0.000000 0.063768" origin="layout" pathEditMode="relative">
                                      <p:cBhvr>
                                        <p:cTn id="11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path" nodeType="with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37026 L -0.000000 0.068755" origin="layout" pathEditMode="relative">
                                      <p:cBhvr>
                                        <p:cTn id="11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path" nodeType="with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32292 L 0.000000 0.063542" origin="layout" pathEditMode="relative">
                                      <p:cBhvr>
                                        <p:cTn id="12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path" nodeType="with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33235 L 0.000000 0.067400" origin="layout" pathEditMode="relative">
                                      <p:cBhvr>
                                        <p:cTn id="12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with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30933 L -0.000000 0.064266" origin="layout" pathEditMode="relative">
                                      <p:cBhvr>
                                        <p:cTn id="126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path" nodeType="with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30208 L -0.000000 0.064583" origin="layout" pathEditMode="relative">
                                      <p:cBhvr>
                                        <p:cTn id="12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path" nodeType="after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63768 L -0.000000 0.095320" origin="layout" pathEditMode="relative">
                                      <p:cBhvr>
                                        <p:cTn id="13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path" nodeType="with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68755 L 0.000000 0.101893" origin="layout" pathEditMode="relative">
                                      <p:cBhvr>
                                        <p:cTn id="13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path" nodeType="with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63542 L 0.000977 0.098778" origin="layout" pathEditMode="relative">
                                      <p:cBhvr>
                                        <p:cTn id="13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with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64266 L -0.000000 0.097600" origin="layout" pathEditMode="relative">
                                      <p:cBhvr>
                                        <p:cTn id="14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path" nodeType="with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64583 L 0.000000 0.096875" origin="layout" pathEditMode="relative">
                                      <p:cBhvr>
                                        <p:cTn id="14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path" nodeType="after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95320 L 0.205078 0.039894" origin="layout" pathEditMode="relative">
                                      <p:cBhvr>
                                        <p:cTn id="14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path" nodeType="with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97600 L -0.000000 0.128532" origin="layout" pathEditMode="relative">
                                      <p:cBhvr>
                                        <p:cTn id="15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path" nodeType="with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96875 L 0.000000 0.129167" origin="layout" pathEditMode="relative">
                                      <p:cBhvr>
                                        <p:cTn id="15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path" nodeType="after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039894 L 0.205078 0.073442" origin="layout" pathEditMode="relative">
                                      <p:cBhvr>
                                        <p:cTn id="15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path" nodeType="with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128532 L 0.000000 0.166121" origin="layout" pathEditMode="relative">
                                      <p:cBhvr>
                                        <p:cTn id="15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path" nodeType="withEffect" presetSubtype="0" presetID="-1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29167 L 0.000000 0.163542" origin="layout" pathEditMode="relative">
                                      <p:cBhvr>
                                        <p:cTn id="16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path" nodeType="after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073442 L 0.205078 0.106776" origin="layout" pathEditMode="relative">
                                      <p:cBhvr>
                                        <p:cTn id="16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path" nodeType="withEffect" presetSubtype="0" presetID="-1" grpId="4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63542 L 0.000000 0.198114" origin="layout" pathEditMode="relative">
                                      <p:cBhvr>
                                        <p:cTn id="16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after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106776 L 0.205078 0.140173" origin="layout" pathEditMode="relative">
                                      <p:cBhvr>
                                        <p:cTn id="17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path" nodeType="withEffect" presetSubtype="0" presetID="-1" grpId="4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98114 L 0.000000 0.232812" origin="layout" pathEditMode="relative">
                                      <p:cBhvr>
                                        <p:cTn id="17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path" nodeType="after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140173 L -0.000000 0.231470" origin="layout" pathEditMode="relative">
                                      <p:cBhvr>
                                        <p:cTn id="17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path" nodeType="with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32812 L -0.000000 0.264781" origin="layout" pathEditMode="relative">
                                      <p:cBhvr>
                                        <p:cTn id="18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path" nodeType="after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31470 L -0.000000 0.266887" origin="layout" pathEditMode="relative">
                                      <p:cBhvr>
                                        <p:cTn id="18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with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64781 L -0.000000 0.299479" origin="layout" pathEditMode="relative">
                                      <p:cBhvr>
                                        <p:cTn id="18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path" nodeType="after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66887 L -0.000000 0.299867" origin="layout" pathEditMode="relative">
                                      <p:cBhvr>
                                        <p:cTn id="18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path" nodeType="withEffect" presetSubtype="0" presetID="-1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99479 L 0.000000 0.331447" origin="layout" pathEditMode="relative">
                                      <p:cBhvr>
                                        <p:cTn id="19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path" nodeType="after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99867 L 0.205078 0.256849" origin="layout" pathEditMode="relative">
                                      <p:cBhvr>
                                        <p:cTn id="19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path" nodeType="with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331447 L -0.000000 0.366146" origin="layout" pathEditMode="relative">
                                      <p:cBhvr>
                                        <p:cTn id="19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path" nodeType="after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256849 L 0.205078 0.291224" origin="layout" pathEditMode="relative">
                                      <p:cBhvr>
                                        <p:cTn id="20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Class="path" nodeType="withEffect" presetSubtype="0" presetID="-1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366146 L 0.000000 0.397530" origin="layout" pathEditMode="relative">
                                      <p:cBhvr>
                                        <p:cTn id="20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path" nodeType="afterEffect" presetSubtype="0" presetID="-1" grpId="5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291224 L 0.205809 0.323515" origin="layout" pathEditMode="relative">
                                      <p:cBhvr>
                                        <p:cTn id="20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path" nodeType="afterEffect" presetSubtype="0" presetID="-1" grpId="5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809 0.323515 L 0.205078 0.356849" origin="layout" pathEditMode="relative">
                                      <p:cBhvr>
                                        <p:cTn id="21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Class="path" nodeType="afterEffect" presetSubtype="0" presetID="-1" grpId="5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356849 L 0.205078 0.390246" origin="layout" pathEditMode="relative">
                                      <p:cBhvr>
                                        <p:cTn id="21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path" nodeType="afterEffect" presetSubtype="0" presetID="-1" grpId="6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390246 L 0.205078 0.425078" origin="layout" pathEditMode="relative">
                                      <p:cBhvr>
                                        <p:cTn id="21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Class="path" nodeType="after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425078 L 0.205078 0.459731" origin="layout" pathEditMode="relative">
                                      <p:cBhvr>
                                        <p:cTn id="21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path" nodeType="afterEffect" presetSubtype="0" presetID="-1" grpId="6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459731 L 0.205809 0.491872" origin="layout" pathEditMode="relative">
                                      <p:cBhvr>
                                        <p:cTn id="22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Class="path" nodeType="after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809 0.491872 L 0.205809 0.526247" origin="layout" pathEditMode="relative">
                                      <p:cBhvr>
                                        <p:cTn id="22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path" nodeType="afterEffect" presetSubtype="0" presetID="-1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809 0.526247 L 0.205809 0.558708" origin="layout" pathEditMode="relative">
                                      <p:cBhvr>
                                        <p:cTn id="22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path" nodeType="after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809 0.558708 L 0.205809 0.592914" origin="layout" pathEditMode="relative">
                                      <p:cBhvr>
                                        <p:cTn id="23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path" nodeType="afterEffect" presetSubtype="0" presetID="-1" grpId="6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809 0.592914 L 0.205078 0.625375" origin="layout" pathEditMode="relative">
                                      <p:cBhvr>
                                        <p:cTn id="23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Class="path" nodeType="afterEffect" presetSubtype="0" presetID="-1" grpId="6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625375 L 0.205078 0.657684" origin="layout" pathEditMode="relative">
                                      <p:cBhvr>
                                        <p:cTn id="23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Class="path" nodeType="afterEffect" presetSubtype="0" presetID="-1" grpId="6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05078 0.657684 L 0.000000 0.433481" origin="layout" pathEditMode="relative">
                                      <p:cBhvr>
                                        <p:cTn id="24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Class="path" nodeType="afterEffect" presetSubtype="0" presetID="-1" grpId="6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433481 L -0.000000 0.463338" origin="layout" pathEditMode="relative">
                                      <p:cBhvr>
                                        <p:cTn id="24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path" nodeType="afterEffect" presetSubtype="0" presetID="-1" grpId="7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463338 L -0.000977 0.498237" origin="layout" pathEditMode="relative">
                                      <p:cBhvr>
                                        <p:cTn id="24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path" nodeType="afterEffect" presetSubtype="0" presetID="-1" grpId="7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977 0.498237 L -0.000977 0.530419" origin="layout" pathEditMode="relative">
                                      <p:cBhvr>
                                        <p:cTn id="24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path" nodeType="afterEffect" presetSubtype="0" presetID="-1" grpId="7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977 0.530419 L -0.000977 0.564779" origin="layout" pathEditMode="relative">
                                      <p:cBhvr>
                                        <p:cTn id="25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Class="path" nodeType="afterEffect" presetSubtype="0" presetID="-1" grpId="7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977 0.564779 L -0.000977 0.599471" origin="layout" pathEditMode="relative">
                                      <p:cBhvr>
                                        <p:cTn id="25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Class="entr" nodeType="clickEffect" presetSubtype="1" presetID="2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4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4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00"/>
                            </p:stCondLst>
                            <p:childTnLst>
                              <p:par>
                                <p:cTn id="263" presetClass="entr" nodeType="afterEffect" presetSubtype="0" presetID="1" grpId="7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"/>
                            </p:stCondLst>
                            <p:childTnLst>
                              <p:par>
                                <p:cTn id="266" presetClass="entr" nodeType="afterEffect" presetSubtype="0" presetID="1" grpId="7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17"/>
      <p:bldP build="whole" bldLvl="1" animBg="1" rev="0" advAuto="0" spid="236" grpId="10"/>
      <p:bldP build="whole" bldLvl="1" animBg="1" rev="0" advAuto="0" spid="238" grpId="12"/>
      <p:bldP build="whole" bldLvl="1" animBg="1" rev="0" advAuto="0" spid="237" grpId="11"/>
      <p:bldP build="whole" bldLvl="1" animBg="1" rev="0" advAuto="0" spid="240" grpId="2"/>
      <p:bldP build="whole" bldLvl="1" animBg="1" rev="0" advAuto="0" spid="241" grpId="3"/>
      <p:bldP build="whole" bldLvl="1" animBg="1" rev="0" advAuto="0" spid="230" grpId="4"/>
      <p:bldP build="whole" bldLvl="1" animBg="1" rev="0" advAuto="0" spid="250" grpId="18"/>
      <p:bldP build="whole" bldLvl="1" animBg="1" rev="0" advAuto="0" spid="239" grpId="13"/>
      <p:bldP build="whole" bldLvl="1" animBg="1" rev="0" advAuto="0" spid="235" grpId="9"/>
      <p:bldP build="whole" bldLvl="1" animBg="1" rev="0" advAuto="0" spid="246" grpId="16"/>
      <p:bldP build="whole" bldLvl="1" animBg="1" rev="0" advAuto="0" spid="232" grpId="6"/>
      <p:bldP build="whole" bldLvl="1" animBg="1" rev="0" advAuto="0" spid="233" grpId="7"/>
      <p:bldP build="whole" bldLvl="1" animBg="1" rev="0" advAuto="0" spid="234" grpId="8"/>
      <p:bldP build="whole" bldLvl="1" animBg="1" rev="0" advAuto="0" spid="258" grpId="76"/>
      <p:bldP build="whole" bldLvl="1" animBg="1" rev="0" advAuto="0" spid="242" grpId="14"/>
      <p:bldP build="whole" bldLvl="1" animBg="1" rev="0" advAuto="0" spid="229" grpId="1"/>
      <p:bldP build="whole" bldLvl="1" animBg="1" rev="0" advAuto="0" spid="256" grpId="74"/>
      <p:bldP build="whole" bldLvl="1" animBg="1" rev="0" advAuto="0" spid="257" grpId="75"/>
      <p:bldP build="whole" bldLvl="1" animBg="1" rev="0" advAuto="0" spid="231" grpId="5"/>
      <p:bldP build="whole" bldLvl="1" animBg="1" rev="0" advAuto="0" spid="252" grpId="19"/>
      <p:bldP build="whole" bldLvl="1" animBg="1" rev="0" advAuto="0" spid="244" grpId="1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duce"/>
          <p:cNvSpPr txBox="1"/>
          <p:nvPr>
            <p:ph type="body" sz="quarter" idx="4294967295"/>
          </p:nvPr>
        </p:nvSpPr>
        <p:spPr>
          <a:xfrm>
            <a:off x="5411688" y="193039"/>
            <a:ext cx="1974049" cy="80573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Reduce</a:t>
            </a:r>
          </a:p>
        </p:txBody>
      </p:sp>
      <p:sp>
        <p:nvSpPr>
          <p:cNvPr id="261" name="Node 1"/>
          <p:cNvSpPr txBox="1"/>
          <p:nvPr/>
        </p:nvSpPr>
        <p:spPr>
          <a:xfrm>
            <a:off x="560288" y="1346200"/>
            <a:ext cx="1452017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Node 1</a:t>
            </a:r>
          </a:p>
        </p:txBody>
      </p:sp>
      <p:sp>
        <p:nvSpPr>
          <p:cNvPr id="262" name="Node 2"/>
          <p:cNvSpPr txBox="1"/>
          <p:nvPr/>
        </p:nvSpPr>
        <p:spPr>
          <a:xfrm>
            <a:off x="3116496" y="1346200"/>
            <a:ext cx="1452017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Node 2</a:t>
            </a:r>
          </a:p>
        </p:txBody>
      </p:sp>
      <p:sp>
        <p:nvSpPr>
          <p:cNvPr id="263" name="Node 3"/>
          <p:cNvSpPr txBox="1"/>
          <p:nvPr/>
        </p:nvSpPr>
        <p:spPr>
          <a:xfrm>
            <a:off x="5672703" y="1346200"/>
            <a:ext cx="1452018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Node 3</a:t>
            </a:r>
          </a:p>
        </p:txBody>
      </p:sp>
      <p:sp>
        <p:nvSpPr>
          <p:cNvPr id="264" name="Node 4"/>
          <p:cNvSpPr txBox="1"/>
          <p:nvPr/>
        </p:nvSpPr>
        <p:spPr>
          <a:xfrm>
            <a:off x="8328576" y="1346200"/>
            <a:ext cx="1452017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Node 4</a:t>
            </a:r>
          </a:p>
        </p:txBody>
      </p:sp>
      <p:sp>
        <p:nvSpPr>
          <p:cNvPr id="265" name="Node 5"/>
          <p:cNvSpPr txBox="1"/>
          <p:nvPr/>
        </p:nvSpPr>
        <p:spPr>
          <a:xfrm>
            <a:off x="10984448" y="1346200"/>
            <a:ext cx="1452017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Node 5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581405" y="1860681"/>
            <a:ext cx="1316600" cy="660761"/>
            <a:chOff x="-53881" y="-53881"/>
            <a:chExt cx="1316599" cy="660759"/>
          </a:xfrm>
        </p:grpSpPr>
        <p:grpSp>
          <p:nvGrpSpPr>
            <p:cNvPr id="268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267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266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269" name="√: 2/4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2/4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591565" y="2409321"/>
            <a:ext cx="1316600" cy="660761"/>
            <a:chOff x="-53881" y="-53881"/>
            <a:chExt cx="1316599" cy="660759"/>
          </a:xfrm>
        </p:grpSpPr>
        <p:grpSp>
          <p:nvGrpSpPr>
            <p:cNvPr id="273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271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274" name="X: 2/4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2/4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3142088" y="1875921"/>
            <a:ext cx="1316601" cy="660761"/>
            <a:chOff x="-53881" y="-53881"/>
            <a:chExt cx="1316599" cy="660759"/>
          </a:xfrm>
        </p:grpSpPr>
        <p:grpSp>
          <p:nvGrpSpPr>
            <p:cNvPr id="278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276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279" name="√: 2/4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2/4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3152248" y="2424561"/>
            <a:ext cx="1316601" cy="660761"/>
            <a:chOff x="-53881" y="-53881"/>
            <a:chExt cx="1316599" cy="660759"/>
          </a:xfrm>
        </p:grpSpPr>
        <p:grpSp>
          <p:nvGrpSpPr>
            <p:cNvPr id="283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282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281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284" name="X: 2/4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2/4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5702771" y="1875921"/>
            <a:ext cx="1316601" cy="660761"/>
            <a:chOff x="-53881" y="-53881"/>
            <a:chExt cx="1316599" cy="660759"/>
          </a:xfrm>
        </p:grpSpPr>
        <p:grpSp>
          <p:nvGrpSpPr>
            <p:cNvPr id="288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287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286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289" name="√: 2/3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2/3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5712931" y="2424561"/>
            <a:ext cx="1316601" cy="660761"/>
            <a:chOff x="-53881" y="-53881"/>
            <a:chExt cx="1316599" cy="660759"/>
          </a:xfrm>
        </p:grpSpPr>
        <p:grpSp>
          <p:nvGrpSpPr>
            <p:cNvPr id="293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292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291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294" name="X: 1/3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1/3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8338736" y="1835281"/>
            <a:ext cx="1316601" cy="660761"/>
            <a:chOff x="-53881" y="-53881"/>
            <a:chExt cx="1316599" cy="660759"/>
          </a:xfrm>
        </p:grpSpPr>
        <p:grpSp>
          <p:nvGrpSpPr>
            <p:cNvPr id="298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297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296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299" name="√: 5/6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5/6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8348896" y="2383921"/>
            <a:ext cx="1316601" cy="660761"/>
            <a:chOff x="-53881" y="-53881"/>
            <a:chExt cx="1316599" cy="660759"/>
          </a:xfrm>
        </p:grpSpPr>
        <p:grpSp>
          <p:nvGrpSpPr>
            <p:cNvPr id="303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02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01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04" name="X: 1/6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1/6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11047076" y="1845441"/>
            <a:ext cx="1316601" cy="660761"/>
            <a:chOff x="-53881" y="-53881"/>
            <a:chExt cx="1316599" cy="660759"/>
          </a:xfrm>
        </p:grpSpPr>
        <p:grpSp>
          <p:nvGrpSpPr>
            <p:cNvPr id="308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07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06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09" name="√: 7/13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7/13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11057236" y="2394081"/>
            <a:ext cx="1316601" cy="660761"/>
            <a:chOff x="-53881" y="-53881"/>
            <a:chExt cx="1316599" cy="660759"/>
          </a:xfrm>
        </p:grpSpPr>
        <p:grpSp>
          <p:nvGrpSpPr>
            <p:cNvPr id="313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12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11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14" name="X: 6/13"/>
            <p:cNvSpPr txBox="1"/>
            <p:nvPr/>
          </p:nvSpPr>
          <p:spPr>
            <a:xfrm>
              <a:off x="102210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6/13</a:t>
              </a:r>
            </a:p>
          </p:txBody>
        </p:sp>
      </p:grpSp>
      <p:sp>
        <p:nvSpPr>
          <p:cNvPr id="316" name="Node i"/>
          <p:cNvSpPr txBox="1"/>
          <p:nvPr/>
        </p:nvSpPr>
        <p:spPr>
          <a:xfrm>
            <a:off x="4498287" y="4165600"/>
            <a:ext cx="1452018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Node i</a:t>
            </a:r>
          </a:p>
        </p:txBody>
      </p:sp>
      <p:sp>
        <p:nvSpPr>
          <p:cNvPr id="317" name="Node j"/>
          <p:cNvSpPr txBox="1"/>
          <p:nvPr/>
        </p:nvSpPr>
        <p:spPr>
          <a:xfrm>
            <a:off x="7054495" y="4165600"/>
            <a:ext cx="1452018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Node j</a:t>
            </a:r>
          </a:p>
        </p:txBody>
      </p:sp>
      <p:grpSp>
        <p:nvGrpSpPr>
          <p:cNvPr id="320" name="Rectangle"/>
          <p:cNvGrpSpPr/>
          <p:nvPr/>
        </p:nvGrpSpPr>
        <p:grpSpPr>
          <a:xfrm>
            <a:off x="3018659" y="3662716"/>
            <a:ext cx="6967482" cy="552998"/>
            <a:chOff x="0" y="0"/>
            <a:chExt cx="6967480" cy="552996"/>
          </a:xfrm>
        </p:grpSpPr>
        <p:sp>
          <p:nvSpPr>
            <p:cNvPr id="319" name="Rectangle"/>
            <p:cNvSpPr/>
            <p:nvPr/>
          </p:nvSpPr>
          <p:spPr>
            <a:xfrm>
              <a:off x="53881" y="53881"/>
              <a:ext cx="6859718" cy="445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18" name="Rectangle Rectangle" descr="Rectangle Rectangl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967482" cy="552998"/>
            </a:xfrm>
            <a:prstGeom prst="rect">
              <a:avLst/>
            </a:prstGeom>
            <a:effectLst/>
          </p:spPr>
        </p:pic>
      </p:grpSp>
      <p:sp>
        <p:nvSpPr>
          <p:cNvPr id="321" name="i and j can be nodes 1,2,3,4,5 or separate nodes"/>
          <p:cNvSpPr txBox="1"/>
          <p:nvPr/>
        </p:nvSpPr>
        <p:spPr>
          <a:xfrm>
            <a:off x="3233996" y="3740474"/>
            <a:ext cx="6536808" cy="552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i and j can be nodes 1,2,3,4,5 or separate nodes </a:t>
            </a:r>
          </a:p>
        </p:txBody>
      </p:sp>
      <p:grpSp>
        <p:nvGrpSpPr>
          <p:cNvPr id="326" name="Group"/>
          <p:cNvGrpSpPr/>
          <p:nvPr/>
        </p:nvGrpSpPr>
        <p:grpSpPr>
          <a:xfrm>
            <a:off x="4463269" y="4808349"/>
            <a:ext cx="1452018" cy="660760"/>
            <a:chOff x="-53881" y="-53881"/>
            <a:chExt cx="1452016" cy="660759"/>
          </a:xfrm>
        </p:grpSpPr>
        <p:grpSp>
          <p:nvGrpSpPr>
            <p:cNvPr id="324" name="Rectangle"/>
            <p:cNvGrpSpPr/>
            <p:nvPr/>
          </p:nvGrpSpPr>
          <p:grpSpPr>
            <a:xfrm>
              <a:off x="-53882" y="-53882"/>
              <a:ext cx="1452018" cy="660761"/>
              <a:chOff x="0" y="0"/>
              <a:chExt cx="1452016" cy="660759"/>
            </a:xfrm>
          </p:grpSpPr>
          <p:sp>
            <p:nvSpPr>
              <p:cNvPr id="323" name="Rectangle"/>
              <p:cNvSpPr/>
              <p:nvPr/>
            </p:nvSpPr>
            <p:spPr>
              <a:xfrm>
                <a:off x="53881" y="53881"/>
                <a:ext cx="1344255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22" name="Rectangle Rectangle" descr="Rectangle Rectangle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1"/>
                <a:ext cx="1452018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25" name="√: 18/30"/>
            <p:cNvSpPr txBox="1"/>
            <p:nvPr/>
          </p:nvSpPr>
          <p:spPr>
            <a:xfrm>
              <a:off x="102209" y="39690"/>
              <a:ext cx="1139836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18/30</a:t>
              </a: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7000614" y="4833749"/>
            <a:ext cx="1452017" cy="660760"/>
            <a:chOff x="-53881" y="-53881"/>
            <a:chExt cx="1452016" cy="660759"/>
          </a:xfrm>
        </p:grpSpPr>
        <p:grpSp>
          <p:nvGrpSpPr>
            <p:cNvPr id="329" name="Rectangle"/>
            <p:cNvGrpSpPr/>
            <p:nvPr/>
          </p:nvGrpSpPr>
          <p:grpSpPr>
            <a:xfrm>
              <a:off x="-53882" y="-53882"/>
              <a:ext cx="1452018" cy="660761"/>
              <a:chOff x="0" y="0"/>
              <a:chExt cx="1452016" cy="660759"/>
            </a:xfrm>
          </p:grpSpPr>
          <p:sp>
            <p:nvSpPr>
              <p:cNvPr id="328" name="Rectangle"/>
              <p:cNvSpPr/>
              <p:nvPr/>
            </p:nvSpPr>
            <p:spPr>
              <a:xfrm>
                <a:off x="53881" y="53881"/>
                <a:ext cx="1344255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27" name="Rectangle Rectangle" descr="Rectangle Rectangle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1"/>
                <a:ext cx="1452018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30" name="X: 12/30"/>
            <p:cNvSpPr txBox="1"/>
            <p:nvPr/>
          </p:nvSpPr>
          <p:spPr>
            <a:xfrm>
              <a:off x="102209" y="39690"/>
              <a:ext cx="1139836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1151">
                <a:defRPr sz="2178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12/30</a:t>
              </a:r>
            </a:p>
          </p:txBody>
        </p:sp>
      </p:grpSp>
      <p:grpSp>
        <p:nvGrpSpPr>
          <p:cNvPr id="334" name="Rectangle"/>
          <p:cNvGrpSpPr/>
          <p:nvPr/>
        </p:nvGrpSpPr>
        <p:grpSpPr>
          <a:xfrm>
            <a:off x="316648" y="5805138"/>
            <a:ext cx="12591942" cy="3826028"/>
            <a:chOff x="0" y="0"/>
            <a:chExt cx="12591941" cy="3826026"/>
          </a:xfrm>
        </p:grpSpPr>
        <p:sp>
          <p:nvSpPr>
            <p:cNvPr id="333" name="Rectangle"/>
            <p:cNvSpPr/>
            <p:nvPr/>
          </p:nvSpPr>
          <p:spPr>
            <a:xfrm>
              <a:off x="53881" y="53881"/>
              <a:ext cx="12484179" cy="3718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32" name="Rectangle Rectangle" descr="Rectangle Rectangl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12591943" cy="3826028"/>
            </a:xfrm>
            <a:prstGeom prst="rect">
              <a:avLst/>
            </a:prstGeom>
            <a:effectLst/>
          </p:spPr>
        </p:pic>
      </p:grpSp>
      <p:sp>
        <p:nvSpPr>
          <p:cNvPr id="335" name="1) Prepare the input to map by selecting a key (region in this example)"/>
          <p:cNvSpPr txBox="1"/>
          <p:nvPr/>
        </p:nvSpPr>
        <p:spPr>
          <a:xfrm>
            <a:off x="2067620" y="6034786"/>
            <a:ext cx="10102120" cy="55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1) </a:t>
            </a:r>
            <a:r>
              <a:rPr b="1"/>
              <a:t>Prepare the input to map</a:t>
            </a:r>
            <a:r>
              <a:t> by selecting a key (region in this example)</a:t>
            </a:r>
          </a:p>
        </p:txBody>
      </p:sp>
      <p:sp>
        <p:nvSpPr>
          <p:cNvPr id="336" name="MapReduce…"/>
          <p:cNvSpPr txBox="1"/>
          <p:nvPr/>
        </p:nvSpPr>
        <p:spPr>
          <a:xfrm rot="16200000">
            <a:off x="-543249" y="6848470"/>
            <a:ext cx="3565908" cy="173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1151">
              <a:defRPr b="1" sz="4752">
                <a:solidFill>
                  <a:srgbClr val="000000"/>
                </a:solidFill>
              </a:defRPr>
            </a:pPr>
            <a:r>
              <a:t>MapReduce </a:t>
            </a:r>
          </a:p>
          <a:p>
            <a:pPr algn="l" defTabSz="581151">
              <a:defRPr b="1" sz="4752">
                <a:solidFill>
                  <a:srgbClr val="000000"/>
                </a:solidFill>
              </a:defRPr>
            </a:pPr>
            <a:r>
              <a:t>in a nutshell</a:t>
            </a:r>
          </a:p>
        </p:txBody>
      </p:sp>
      <p:sp>
        <p:nvSpPr>
          <p:cNvPr id="337" name="2) Execute map in each node and generate output based on another key (vaccination in this example)"/>
          <p:cNvSpPr txBox="1"/>
          <p:nvPr/>
        </p:nvSpPr>
        <p:spPr>
          <a:xfrm>
            <a:off x="2067620" y="6637852"/>
            <a:ext cx="10655382" cy="8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2) </a:t>
            </a:r>
            <a:r>
              <a:rPr b="1"/>
              <a:t>Execute map</a:t>
            </a:r>
            <a:r>
              <a:t> in each node and generate output based on another key (vaccination in this example)</a:t>
            </a:r>
          </a:p>
        </p:txBody>
      </p:sp>
      <p:sp>
        <p:nvSpPr>
          <p:cNvPr id="338" name="3) Shuffle the output from map to the reduce nodes (i and j in this example)"/>
          <p:cNvSpPr txBox="1"/>
          <p:nvPr/>
        </p:nvSpPr>
        <p:spPr>
          <a:xfrm>
            <a:off x="2067620" y="7533456"/>
            <a:ext cx="10655382" cy="552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3) </a:t>
            </a:r>
            <a:r>
              <a:rPr b="1"/>
              <a:t>Shuffle </a:t>
            </a:r>
            <a:r>
              <a:t>the output from map to the reduce nodes (i and j in this example)</a:t>
            </a:r>
          </a:p>
        </p:txBody>
      </p:sp>
      <p:sp>
        <p:nvSpPr>
          <p:cNvPr id="339" name="4) Execute reduce using the shuffled output from map"/>
          <p:cNvSpPr txBox="1"/>
          <p:nvPr/>
        </p:nvSpPr>
        <p:spPr>
          <a:xfrm>
            <a:off x="2067620" y="8176325"/>
            <a:ext cx="10655382" cy="552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4) </a:t>
            </a:r>
            <a:r>
              <a:rPr b="1"/>
              <a:t>Execute reduce </a:t>
            </a:r>
            <a:r>
              <a:t>using the shuffled output from map</a:t>
            </a:r>
          </a:p>
        </p:txBody>
      </p:sp>
      <p:sp>
        <p:nvSpPr>
          <p:cNvPr id="340" name="5) Produce the final output"/>
          <p:cNvSpPr txBox="1"/>
          <p:nvPr/>
        </p:nvSpPr>
        <p:spPr>
          <a:xfrm>
            <a:off x="2067620" y="8819194"/>
            <a:ext cx="10655382" cy="55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t>5) </a:t>
            </a:r>
            <a:r>
              <a:rPr b="1"/>
              <a:t>Produce the final output</a:t>
            </a:r>
          </a:p>
        </p:txBody>
      </p:sp>
      <p:grpSp>
        <p:nvGrpSpPr>
          <p:cNvPr id="343" name="Rectangle"/>
          <p:cNvGrpSpPr/>
          <p:nvPr/>
        </p:nvGrpSpPr>
        <p:grpSpPr>
          <a:xfrm>
            <a:off x="10105427" y="3648425"/>
            <a:ext cx="2791405" cy="2090098"/>
            <a:chOff x="0" y="0"/>
            <a:chExt cx="2791404" cy="2090097"/>
          </a:xfrm>
        </p:grpSpPr>
        <p:sp>
          <p:nvSpPr>
            <p:cNvPr id="342" name="Rectangle"/>
            <p:cNvSpPr/>
            <p:nvPr/>
          </p:nvSpPr>
          <p:spPr>
            <a:xfrm>
              <a:off x="53881" y="53881"/>
              <a:ext cx="2683642" cy="1982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41" name="Rectangle Rectangle" descr="Rectangle Rectangl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791405" cy="2090098"/>
            </a:xfrm>
            <a:prstGeom prst="rect">
              <a:avLst/>
            </a:prstGeom>
            <a:effectLst/>
          </p:spPr>
        </p:pic>
      </p:grpSp>
      <p:sp>
        <p:nvSpPr>
          <p:cNvPr id="344" name="Final Output:…"/>
          <p:cNvSpPr txBox="1"/>
          <p:nvPr/>
        </p:nvSpPr>
        <p:spPr>
          <a:xfrm>
            <a:off x="10206190" y="3771279"/>
            <a:ext cx="2589877" cy="196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 defTabSz="587022">
              <a:defRPr sz="2900">
                <a:solidFill>
                  <a:srgbClr val="000000"/>
                </a:solidFill>
              </a:defRPr>
            </a:pPr>
            <a:r>
              <a:t>Final Output: </a:t>
            </a:r>
          </a:p>
          <a:p>
            <a:pPr algn="just" defTabSz="587022">
              <a:defRPr sz="2900">
                <a:solidFill>
                  <a:srgbClr val="000000"/>
                </a:solidFill>
              </a:defRPr>
            </a:pPr>
            <a:r>
              <a:t>60% of the </a:t>
            </a:r>
          </a:p>
          <a:p>
            <a:pPr algn="just" defTabSz="587022">
              <a:defRPr sz="2900">
                <a:solidFill>
                  <a:srgbClr val="000000"/>
                </a:solidFill>
              </a:defRPr>
            </a:pPr>
            <a:r>
              <a:t>population is vaccinated 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581404" y="1855601"/>
            <a:ext cx="1316601" cy="660761"/>
            <a:chOff x="-53881" y="-53881"/>
            <a:chExt cx="1316599" cy="660759"/>
          </a:xfrm>
        </p:grpSpPr>
        <p:grpSp>
          <p:nvGrpSpPr>
            <p:cNvPr id="347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46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45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48" name="√: 2/4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2/4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91564" y="2404241"/>
            <a:ext cx="1316601" cy="660761"/>
            <a:chOff x="-53881" y="-53881"/>
            <a:chExt cx="1316599" cy="660759"/>
          </a:xfrm>
        </p:grpSpPr>
        <p:grpSp>
          <p:nvGrpSpPr>
            <p:cNvPr id="352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51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50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53" name="X: 2/4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2/4</a:t>
              </a: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3147168" y="1873381"/>
            <a:ext cx="1316601" cy="660761"/>
            <a:chOff x="-53881" y="-53881"/>
            <a:chExt cx="1316599" cy="660759"/>
          </a:xfrm>
        </p:grpSpPr>
        <p:grpSp>
          <p:nvGrpSpPr>
            <p:cNvPr id="357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55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58" name="√: 2/4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2/4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3157328" y="2422021"/>
            <a:ext cx="1316601" cy="660761"/>
            <a:chOff x="-53881" y="-53881"/>
            <a:chExt cx="1316599" cy="660759"/>
          </a:xfrm>
        </p:grpSpPr>
        <p:grpSp>
          <p:nvGrpSpPr>
            <p:cNvPr id="362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61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60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63" name="X: 2/4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2/4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5700231" y="1873381"/>
            <a:ext cx="1316601" cy="660761"/>
            <a:chOff x="-53881" y="-53881"/>
            <a:chExt cx="1316599" cy="660759"/>
          </a:xfrm>
        </p:grpSpPr>
        <p:grpSp>
          <p:nvGrpSpPr>
            <p:cNvPr id="367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66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65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68" name="√: 2/3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2/3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5710391" y="2422021"/>
            <a:ext cx="1316601" cy="660761"/>
            <a:chOff x="-53881" y="-53881"/>
            <a:chExt cx="1316599" cy="660759"/>
          </a:xfrm>
        </p:grpSpPr>
        <p:grpSp>
          <p:nvGrpSpPr>
            <p:cNvPr id="372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71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70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73" name="X: 1/3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1/3</a:t>
              </a: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8348896" y="1835281"/>
            <a:ext cx="1316601" cy="660761"/>
            <a:chOff x="-53881" y="-53881"/>
            <a:chExt cx="1316599" cy="660759"/>
          </a:xfrm>
        </p:grpSpPr>
        <p:grpSp>
          <p:nvGrpSpPr>
            <p:cNvPr id="377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75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78" name="√: 5/6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5/6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8359056" y="2383921"/>
            <a:ext cx="1316600" cy="660761"/>
            <a:chOff x="-53881" y="-53881"/>
            <a:chExt cx="1316599" cy="660759"/>
          </a:xfrm>
        </p:grpSpPr>
        <p:grpSp>
          <p:nvGrpSpPr>
            <p:cNvPr id="382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80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83" name="X: 1/6"/>
            <p:cNvSpPr txBox="1"/>
            <p:nvPr/>
          </p:nvSpPr>
          <p:spPr>
            <a:xfrm>
              <a:off x="102209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1/6</a:t>
              </a:r>
            </a:p>
          </p:txBody>
        </p:sp>
      </p:grpSp>
      <p:grpSp>
        <p:nvGrpSpPr>
          <p:cNvPr id="389" name="Group"/>
          <p:cNvGrpSpPr/>
          <p:nvPr/>
        </p:nvGrpSpPr>
        <p:grpSpPr>
          <a:xfrm>
            <a:off x="11057236" y="1845441"/>
            <a:ext cx="1316601" cy="660761"/>
            <a:chOff x="-53881" y="-53881"/>
            <a:chExt cx="1316599" cy="660759"/>
          </a:xfrm>
        </p:grpSpPr>
        <p:grpSp>
          <p:nvGrpSpPr>
            <p:cNvPr id="387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86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85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88" name="√: 7/13"/>
            <p:cNvSpPr txBox="1"/>
            <p:nvPr/>
          </p:nvSpPr>
          <p:spPr>
            <a:xfrm>
              <a:off x="102209" y="39690"/>
              <a:ext cx="1004419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√: 7/13</a:t>
              </a: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11067396" y="2394081"/>
            <a:ext cx="1316601" cy="660761"/>
            <a:chOff x="-53881" y="-53881"/>
            <a:chExt cx="1316599" cy="660759"/>
          </a:xfrm>
        </p:grpSpPr>
        <p:grpSp>
          <p:nvGrpSpPr>
            <p:cNvPr id="392" name="Rectangle"/>
            <p:cNvGrpSpPr/>
            <p:nvPr/>
          </p:nvGrpSpPr>
          <p:grpSpPr>
            <a:xfrm>
              <a:off x="-53882" y="-53882"/>
              <a:ext cx="1316601" cy="660761"/>
              <a:chOff x="0" y="0"/>
              <a:chExt cx="1316599" cy="660759"/>
            </a:xfrm>
          </p:grpSpPr>
          <p:sp>
            <p:nvSpPr>
              <p:cNvPr id="391" name="Rectangle"/>
              <p:cNvSpPr/>
              <p:nvPr/>
            </p:nvSpPr>
            <p:spPr>
              <a:xfrm>
                <a:off x="53881" y="53881"/>
                <a:ext cx="1208838" cy="552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90" name="Rectangle Rectangle" descr="Rectangle Rectangl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1316601" cy="660761"/>
              </a:xfrm>
              <a:prstGeom prst="rect">
                <a:avLst/>
              </a:prstGeom>
              <a:effectLst/>
            </p:spPr>
          </p:pic>
        </p:grpSp>
        <p:sp>
          <p:nvSpPr>
            <p:cNvPr id="393" name="X: 6/13"/>
            <p:cNvSpPr txBox="1"/>
            <p:nvPr/>
          </p:nvSpPr>
          <p:spPr>
            <a:xfrm>
              <a:off x="102210" y="39690"/>
              <a:ext cx="1000924" cy="473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X: 6/13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path" nodeType="click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2488 0.298438" origin="layout" pathEditMode="relative">
                                      <p:cBhvr>
                                        <p:cTn id="94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path" nodeType="with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6234 0.361719" origin="layout" pathEditMode="relative">
                                      <p:cBhvr>
                                        <p:cTn id="9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with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0836 0.427604" origin="layout" pathEditMode="relative">
                                      <p:cBhvr>
                                        <p:cTn id="100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path" nodeType="with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93570 0.496615" origin="layout" pathEditMode="relative">
                                      <p:cBhvr>
                                        <p:cTn id="10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with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501578 0.559896" origin="layout" pathEditMode="relative">
                                      <p:cBhvr>
                                        <p:cTn id="106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97705 0.241667" origin="layout" pathEditMode="relative">
                                      <p:cBhvr>
                                        <p:cTn id="11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path" nodeType="with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0386 0.305990" origin="layout" pathEditMode="relative">
                                      <p:cBhvr>
                                        <p:cTn id="1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path" nodeType="with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3483 0.370573" origin="layout" pathEditMode="relative">
                                      <p:cBhvr>
                                        <p:cTn id="11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path" nodeType="with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9625 0.439583" origin="layout" pathEditMode="relative">
                                      <p:cBhvr>
                                        <p:cTn id="11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with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07047 0.503906" origin="layout" pathEditMode="relative">
                                      <p:cBhvr>
                                        <p:cTn id="12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Class="exit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xit" nodeType="after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xit" nodeType="after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xit" nodeType="after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1" presetID="2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"/>
                            </p:stCondLst>
                            <p:childTnLst>
                              <p:par>
                                <p:cTn id="170" presetClass="entr" nodeType="afterEffect" presetSubtype="0" presetID="1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1" presetID="2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"/>
                            </p:stCondLst>
                            <p:childTnLst>
                              <p:par>
                                <p:cTn id="179" presetClass="entr" nodeType="afterEffect" presetSubtype="0" presetID="1" grpId="5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1" presetID="2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00"/>
                            </p:stCondLst>
                            <p:childTnLst>
                              <p:par>
                                <p:cTn id="188" presetClass="entr" nodeType="afterEffect" presetSubtype="0" presetID="1" grpId="5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Class="entr" nodeType="clickEffect" presetSubtype="0" presetID="1" grpId="6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8"/>
      <p:bldP build="whole" bldLvl="1" animBg="1" rev="0" advAuto="0" spid="321" grpId="54"/>
      <p:bldP build="whole" bldLvl="1" animBg="1" rev="0" advAuto="0" spid="384" grpId="14"/>
      <p:bldP build="whole" bldLvl="1" animBg="1" rev="0" advAuto="0" spid="300" grpId="23"/>
      <p:bldP build="whole" bldLvl="1" animBg="1" rev="0" advAuto="0" spid="316" grpId="27"/>
      <p:bldP build="whole" bldLvl="1" animBg="1" rev="0" advAuto="0" spid="270" grpId="39"/>
      <p:bldP build="whole" bldLvl="1" animBg="1" rev="0" advAuto="0" spid="261" grpId="2"/>
      <p:bldP build="whole" bldLvl="1" animBg="1" rev="0" advAuto="0" spid="295" grpId="22"/>
      <p:bldP build="whole" bldLvl="1" animBg="1" rev="0" advAuto="0" spid="290" grpId="21"/>
      <p:bldP build="whole" bldLvl="1" animBg="1" rev="0" advAuto="0" spid="337" grpId="58"/>
      <p:bldP build="whole" bldLvl="1" animBg="1" rev="0" advAuto="0" spid="305" grpId="24"/>
      <p:bldP build="whole" bldLvl="1" animBg="1" rev="0" advAuto="0" spid="354" grpId="8"/>
      <p:bldP build="whole" bldLvl="1" animBg="1" rev="0" advAuto="0" spid="339" grpId="60"/>
      <p:bldP build="whole" bldLvl="1" animBg="1" rev="0" advAuto="0" spid="379" grpId="13"/>
      <p:bldP build="whole" bldLvl="1" animBg="1" rev="0" advAuto="0" spid="280" grpId="40"/>
      <p:bldP build="whole" bldLvl="1" animBg="1" rev="0" advAuto="0" spid="389" grpId="15"/>
      <p:bldP build="whole" bldLvl="1" animBg="1" rev="0" advAuto="0" spid="320" grpId="53"/>
      <p:bldP build="whole" bldLvl="1" animBg="1" rev="0" advAuto="0" spid="336" grpId="56"/>
      <p:bldP build="whole" bldLvl="1" animBg="1" rev="0" advAuto="0" spid="300" grpId="42"/>
      <p:bldP build="whole" bldLvl="1" animBg="1" rev="0" advAuto="0" spid="335" grpId="57"/>
      <p:bldP build="whole" bldLvl="1" animBg="1" rev="0" advAuto="0" spid="317" grpId="28"/>
      <p:bldP build="whole" bldLvl="1" animBg="1" rev="0" advAuto="0" spid="262" grpId="3"/>
      <p:bldP build="whole" bldLvl="1" animBg="1" rev="0" advAuto="0" spid="315" grpId="26"/>
      <p:bldP build="whole" bldLvl="1" animBg="1" rev="0" advAuto="0" spid="275" grpId="45"/>
      <p:bldP build="whole" bldLvl="1" animBg="1" rev="0" advAuto="0" spid="264" grpId="5"/>
      <p:bldP build="whole" bldLvl="1" animBg="1" rev="0" advAuto="0" spid="394" grpId="16"/>
      <p:bldP build="whole" bldLvl="1" animBg="1" rev="0" advAuto="0" spid="310" grpId="25"/>
      <p:bldP build="whole" bldLvl="1" animBg="1" rev="0" advAuto="0" spid="359" grpId="9"/>
      <p:bldP build="whole" bldLvl="1" animBg="1" rev="0" advAuto="0" spid="290" grpId="41"/>
      <p:bldP build="whole" bldLvl="1" animBg="1" rev="0" advAuto="0" spid="263" grpId="4"/>
      <p:bldP build="whole" bldLvl="1" animBg="1" rev="0" advAuto="0" spid="295" grpId="47"/>
      <p:bldP build="whole" bldLvl="1" animBg="1" rev="0" advAuto="0" spid="334" grpId="55"/>
      <p:bldP build="whole" bldLvl="1" animBg="1" rev="0" advAuto="0" spid="305" grpId="48"/>
      <p:bldP build="whole" bldLvl="1" animBg="1" rev="0" advAuto="0" spid="285" grpId="20"/>
      <p:bldP build="whole" bldLvl="1" animBg="1" rev="0" advAuto="0" spid="338" grpId="59"/>
      <p:bldP build="whole" bldLvl="1" animBg="1" rev="0" advAuto="0" spid="369" grpId="11"/>
      <p:bldP build="whole" bldLvl="1" animBg="1" rev="0" advAuto="0" spid="349" grpId="7"/>
      <p:bldP build="whole" bldLvl="1" animBg="1" rev="0" advAuto="0" spid="260" grpId="1"/>
      <p:bldP build="whole" bldLvl="1" animBg="1" rev="0" advAuto="0" spid="310" grpId="43"/>
      <p:bldP build="whole" bldLvl="1" animBg="1" rev="0" advAuto="0" spid="315" grpId="49"/>
      <p:bldP build="whole" bldLvl="1" animBg="1" rev="0" advAuto="0" spid="270" grpId="17"/>
      <p:bldP build="whole" bldLvl="1" animBg="1" rev="0" advAuto="0" spid="344" grpId="52"/>
      <p:bldP build="whole" bldLvl="1" animBg="1" rev="0" advAuto="0" spid="340" grpId="61"/>
      <p:bldP build="whole" bldLvl="1" animBg="1" rev="0" advAuto="0" spid="326" grpId="44"/>
      <p:bldP build="whole" bldLvl="1" animBg="1" rev="0" advAuto="0" spid="265" grpId="6"/>
      <p:bldP build="whole" bldLvl="1" animBg="1" rev="0" advAuto="0" spid="374" grpId="12"/>
      <p:bldP build="whole" bldLvl="1" animBg="1" rev="0" advAuto="0" spid="343" grpId="51"/>
      <p:bldP build="whole" bldLvl="1" animBg="1" rev="0" advAuto="0" spid="364" grpId="10"/>
      <p:bldP build="whole" bldLvl="1" animBg="1" rev="0" advAuto="0" spid="285" grpId="46"/>
      <p:bldP build="whole" bldLvl="1" animBg="1" rev="0" advAuto="0" spid="331" grpId="50"/>
      <p:bldP build="whole" bldLvl="1" animBg="1" rev="0" advAuto="0" spid="280" grpId="19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creenshot 2021-05-19 at 7.17.01 PM.png" descr="Screenshot 2021-05-19 at 7.17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11" y="0"/>
            <a:ext cx="12261978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https://dl.acm.org/doi/pdf/10.1145/1327452.1327492"/>
          <p:cNvSpPr txBox="1"/>
          <p:nvPr/>
        </p:nvSpPr>
        <p:spPr>
          <a:xfrm>
            <a:off x="8794477" y="9443719"/>
            <a:ext cx="4206454" cy="321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1300">
                <a:solidFill>
                  <a:srgbClr val="000000"/>
                </a:solidFill>
              </a:defRPr>
            </a:lvl1pPr>
          </a:lstStyle>
          <a:p>
            <a:pPr/>
            <a:r>
              <a:t>https://dl.acm.org/doi/pdf/10.1145/1327452.1327492</a:t>
            </a:r>
          </a:p>
        </p:txBody>
      </p:sp>
      <p:pic>
        <p:nvPicPr>
          <p:cNvPr id="398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8508" y="71120"/>
            <a:ext cx="1699233" cy="1374115"/>
          </a:xfrm>
          <a:prstGeom prst="rect">
            <a:avLst/>
          </a:prstGeom>
        </p:spPr>
      </p:pic>
      <p:pic>
        <p:nvPicPr>
          <p:cNvPr id="400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2784" y="71120"/>
            <a:ext cx="1699232" cy="1374115"/>
          </a:xfrm>
          <a:prstGeom prst="rect">
            <a:avLst/>
          </a:prstGeom>
        </p:spPr>
      </p:pic>
      <p:pic>
        <p:nvPicPr>
          <p:cNvPr id="402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2784" y="71120"/>
            <a:ext cx="1699232" cy="1374115"/>
          </a:xfrm>
          <a:prstGeom prst="rect">
            <a:avLst/>
          </a:prstGeom>
        </p:spPr>
      </p:pic>
      <p:pic>
        <p:nvPicPr>
          <p:cNvPr id="404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1179" y="3609340"/>
            <a:ext cx="1555415" cy="4619050"/>
          </a:xfrm>
          <a:prstGeom prst="rect">
            <a:avLst/>
          </a:prstGeom>
        </p:spPr>
      </p:pic>
      <p:pic>
        <p:nvPicPr>
          <p:cNvPr id="406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9597" y="3609340"/>
            <a:ext cx="1555414" cy="4619050"/>
          </a:xfrm>
          <a:prstGeom prst="rect">
            <a:avLst/>
          </a:prstGeom>
        </p:spPr>
      </p:pic>
      <p:sp>
        <p:nvSpPr>
          <p:cNvPr id="408" name="map"/>
          <p:cNvSpPr txBox="1"/>
          <p:nvPr/>
        </p:nvSpPr>
        <p:spPr>
          <a:xfrm>
            <a:off x="3455272" y="8332794"/>
            <a:ext cx="827230" cy="693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409" name="reduce"/>
          <p:cNvSpPr txBox="1"/>
          <p:nvPr/>
        </p:nvSpPr>
        <p:spPr>
          <a:xfrm>
            <a:off x="8581780" y="8256594"/>
            <a:ext cx="1209650" cy="693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reduce</a:t>
            </a:r>
          </a:p>
        </p:txBody>
      </p:sp>
      <p:grpSp>
        <p:nvGrpSpPr>
          <p:cNvPr id="412" name="map and reduce workers can be in the same or different nodes"/>
          <p:cNvGrpSpPr/>
          <p:nvPr/>
        </p:nvGrpSpPr>
        <p:grpSpPr>
          <a:xfrm>
            <a:off x="10036412" y="210220"/>
            <a:ext cx="2860913" cy="1319435"/>
            <a:chOff x="0" y="0"/>
            <a:chExt cx="2860912" cy="1319433"/>
          </a:xfrm>
        </p:grpSpPr>
        <p:sp>
          <p:nvSpPr>
            <p:cNvPr id="411" name="map and reduce workers can be in the same or different nodes"/>
            <p:cNvSpPr txBox="1"/>
            <p:nvPr/>
          </p:nvSpPr>
          <p:spPr>
            <a:xfrm>
              <a:off x="38099" y="38100"/>
              <a:ext cx="2784714" cy="1243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16579">
                <a:defRPr sz="1936">
                  <a:solidFill>
                    <a:srgbClr val="000000"/>
                  </a:solidFill>
                </a:defRPr>
              </a:lvl1pPr>
            </a:lstStyle>
            <a:p>
              <a:pPr/>
              <a:r>
                <a:t>map and reduce workers can be in the same or different nodes</a:t>
              </a:r>
            </a:p>
          </p:txBody>
        </p:sp>
        <p:pic>
          <p:nvPicPr>
            <p:cNvPr id="410" name="map and reduce workers can be in the same or different nodes map and reduce workers can be in the same or different nodes" descr="map and reduce workers can be in the same or different nodes map and reduce workers can be in the same or different nodes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2860914" cy="1319434"/>
            </a:xfrm>
            <a:prstGeom prst="rect">
              <a:avLst/>
            </a:prstGeom>
            <a:effectLst/>
          </p:spPr>
        </p:pic>
      </p:grpSp>
      <p:grpSp>
        <p:nvGrpSpPr>
          <p:cNvPr id="415" name="The Master is responsible for assigning the map and reduce roles to nodes"/>
          <p:cNvGrpSpPr/>
          <p:nvPr/>
        </p:nvGrpSpPr>
        <p:grpSpPr>
          <a:xfrm>
            <a:off x="729852" y="1180500"/>
            <a:ext cx="2860913" cy="1538583"/>
            <a:chOff x="0" y="0"/>
            <a:chExt cx="2860912" cy="1538581"/>
          </a:xfrm>
        </p:grpSpPr>
        <p:sp>
          <p:nvSpPr>
            <p:cNvPr id="414" name="The Master is responsible for assigning the map and reduce roles to nodes"/>
            <p:cNvSpPr txBox="1"/>
            <p:nvPr/>
          </p:nvSpPr>
          <p:spPr>
            <a:xfrm>
              <a:off x="38099" y="38100"/>
              <a:ext cx="2784714" cy="1462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34190">
                <a:defRPr sz="2002">
                  <a:solidFill>
                    <a:srgbClr val="000000"/>
                  </a:solidFill>
                </a:defRPr>
              </a:lvl1pPr>
            </a:lstStyle>
            <a:p>
              <a:pPr/>
              <a:r>
                <a:t>The Master is responsible for assigning the map and reduce roles to nodes</a:t>
              </a:r>
            </a:p>
          </p:txBody>
        </p:sp>
        <p:pic>
          <p:nvPicPr>
            <p:cNvPr id="413" name="The Master is responsible for assigning the map and reduce roles to nodes The Master is responsible for assigning the map and reduce roles to nodes" descr="The Master is responsible for assigning the map and reduce roles to nodes The Master is responsible for assigning the map and reduce roles to nodes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2860914" cy="1538582"/>
            </a:xfrm>
            <a:prstGeom prst="rect">
              <a:avLst/>
            </a:prstGeom>
            <a:effectLst/>
          </p:spPr>
        </p:pic>
      </p:grpSp>
      <p:grpSp>
        <p:nvGrpSpPr>
          <p:cNvPr id="418" name="One worker can be responsible for multiple input files"/>
          <p:cNvGrpSpPr/>
          <p:nvPr/>
        </p:nvGrpSpPr>
        <p:grpSpPr>
          <a:xfrm>
            <a:off x="145652" y="7834163"/>
            <a:ext cx="2860913" cy="1538583"/>
            <a:chOff x="0" y="0"/>
            <a:chExt cx="2860912" cy="1538581"/>
          </a:xfrm>
        </p:grpSpPr>
        <p:sp>
          <p:nvSpPr>
            <p:cNvPr id="417" name="One worker can be responsible for multiple input files"/>
            <p:cNvSpPr txBox="1"/>
            <p:nvPr/>
          </p:nvSpPr>
          <p:spPr>
            <a:xfrm>
              <a:off x="38099" y="38100"/>
              <a:ext cx="2784714" cy="1462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587022"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One worker can be responsible for multiple input files</a:t>
              </a:r>
            </a:p>
          </p:txBody>
        </p:sp>
        <p:pic>
          <p:nvPicPr>
            <p:cNvPr id="416" name="One worker can be responsible for multiple input files One worker can be responsible for multiple input files" descr="One worker can be responsible for multiple input files One worker can be responsible for multiple input files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2860914" cy="1538582"/>
            </a:xfrm>
            <a:prstGeom prst="rect">
              <a:avLst/>
            </a:prstGeom>
            <a:effectLst/>
          </p:spPr>
        </p:pic>
      </p:grpSp>
      <p:pic>
        <p:nvPicPr>
          <p:cNvPr id="419" name="Rectangle Rectangle" descr="Rectangle Rectangl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50739" y="5171845"/>
            <a:ext cx="1423882" cy="527311"/>
          </a:xfrm>
          <a:prstGeom prst="rect">
            <a:avLst/>
          </a:prstGeom>
        </p:spPr>
      </p:pic>
      <p:pic>
        <p:nvPicPr>
          <p:cNvPr id="421" name="Rectangle Rectangle" descr="Rectangle Rectangl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0340000">
            <a:off x="7151529" y="4694566"/>
            <a:ext cx="1052112" cy="655704"/>
          </a:xfrm>
          <a:prstGeom prst="rect">
            <a:avLst/>
          </a:prstGeom>
        </p:spPr>
      </p:pic>
      <p:sp>
        <p:nvSpPr>
          <p:cNvPr id="423" name="Produce…"/>
          <p:cNvSpPr txBox="1"/>
          <p:nvPr/>
        </p:nvSpPr>
        <p:spPr>
          <a:xfrm>
            <a:off x="4655022" y="5965514"/>
            <a:ext cx="1415317" cy="9946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93098">
              <a:defRPr sz="1848">
                <a:solidFill>
                  <a:srgbClr val="000000"/>
                </a:solidFill>
              </a:defRPr>
            </a:pPr>
            <a:r>
              <a:t>Produce</a:t>
            </a:r>
          </a:p>
          <a:p>
            <a:pPr algn="l" defTabSz="493098">
              <a:defRPr sz="1848">
                <a:solidFill>
                  <a:srgbClr val="000000"/>
                </a:solidFill>
              </a:defRPr>
            </a:pPr>
            <a:r>
              <a:t>intermediate</a:t>
            </a:r>
          </a:p>
          <a:p>
            <a:pPr algn="l" defTabSz="493098">
              <a:defRPr sz="1848">
                <a:solidFill>
                  <a:srgbClr val="000000"/>
                </a:solidFill>
              </a:defRPr>
            </a:pPr>
            <a:r>
              <a:t>results</a:t>
            </a:r>
          </a:p>
        </p:txBody>
      </p:sp>
      <p:sp>
        <p:nvSpPr>
          <p:cNvPr id="424" name="Copy…"/>
          <p:cNvSpPr txBox="1"/>
          <p:nvPr/>
        </p:nvSpPr>
        <p:spPr>
          <a:xfrm>
            <a:off x="6868326" y="5637854"/>
            <a:ext cx="1415317" cy="15737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93098">
              <a:defRPr sz="1848">
                <a:solidFill>
                  <a:srgbClr val="000000"/>
                </a:solidFill>
              </a:defRPr>
            </a:pPr>
            <a:r>
              <a:t>Copy</a:t>
            </a:r>
          </a:p>
          <a:p>
            <a:pPr algn="l" defTabSz="493098">
              <a:defRPr sz="1848">
                <a:solidFill>
                  <a:srgbClr val="000000"/>
                </a:solidFill>
              </a:defRPr>
            </a:pPr>
            <a:r>
              <a:t>intermediate</a:t>
            </a:r>
          </a:p>
          <a:p>
            <a:pPr algn="l" defTabSz="493098">
              <a:defRPr sz="1848">
                <a:solidFill>
                  <a:srgbClr val="000000"/>
                </a:solidFill>
              </a:defRPr>
            </a:pPr>
            <a:r>
              <a:t>results to</a:t>
            </a:r>
          </a:p>
          <a:p>
            <a:pPr algn="l" defTabSz="493098">
              <a:defRPr sz="1848">
                <a:solidFill>
                  <a:srgbClr val="000000"/>
                </a:solidFill>
              </a:defRPr>
            </a:pPr>
            <a:r>
              <a:t>reduce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191224" origin="layout" pathEditMode="relative">
                                      <p:cBhvr>
                                        <p:cTn id="23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Subtype="0" presetID="6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98"/>
                                        </p:tgtEl>
                                      </p:cBhvr>
                                      <p:by x="77242" y="7724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9807 0.358333" origin="layout" pathEditMode="relative">
                                      <p:cBhvr>
                                        <p:cTn id="2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400"/>
                                        </p:tgtEl>
                                      </p:cBhvr>
                                      <p:by x="81165" y="8116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8631 0.447267" origin="layout" pathEditMode="relative">
                                      <p:cBhvr>
                                        <p:cTn id="35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402"/>
                                        </p:tgtEl>
                                      </p:cBhvr>
                                      <p:by x="79605" y="796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99807 0.358333 L -0.199807 0.518750" origin="layout" pathEditMode="relative">
                                      <p:cBhvr>
                                        <p:cTn id="41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98631 0.447267 L 0.192902 0.604559" origin="layout" pathEditMode="relative">
                                      <p:cBhvr>
                                        <p:cTn id="44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99807 0.518750 L -0.199807 0.686979" origin="layout" pathEditMode="relative">
                                      <p:cBhvr>
                                        <p:cTn id="47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21"/>
      <p:bldP build="whole" bldLvl="1" animBg="1" rev="0" advAuto="0" spid="412" grpId="24"/>
      <p:bldP build="whole" bldLvl="1" animBg="1" rev="0" advAuto="0" spid="397" grpId="1"/>
      <p:bldP build="whole" bldLvl="1" animBg="1" rev="0" advAuto="0" spid="404" grpId="15"/>
      <p:bldP build="whole" bldLvl="1" animBg="1" rev="0" advAuto="0" spid="418" grpId="17"/>
      <p:bldP build="whole" bldLvl="1" animBg="1" rev="0" advAuto="0" spid="423" grpId="19"/>
      <p:bldP build="whole" bldLvl="1" animBg="1" rev="0" advAuto="0" spid="406" grpId="22"/>
      <p:bldP build="whole" bldLvl="1" animBg="1" rev="0" advAuto="0" spid="400" grpId="3"/>
      <p:bldP build="whole" bldLvl="1" animBg="1" rev="0" advAuto="0" spid="398" grpId="2"/>
      <p:bldP build="whole" bldLvl="1" animBg="1" rev="0" advAuto="0" spid="421" grpId="20"/>
      <p:bldP build="whole" bldLvl="1" animBg="1" rev="0" advAuto="0" spid="409" grpId="23"/>
      <p:bldP build="whole" bldLvl="1" animBg="1" rev="0" advAuto="0" spid="400" grpId="8"/>
      <p:bldP build="whole" bldLvl="1" animBg="1" rev="0" advAuto="0" spid="402" grpId="4"/>
      <p:bldP build="whole" bldLvl="1" animBg="1" rev="0" advAuto="0" spid="398" grpId="6"/>
      <p:bldP build="whole" bldLvl="1" animBg="1" rev="0" advAuto="0" spid="408" grpId="16"/>
      <p:bldP build="whole" bldLvl="1" animBg="1" rev="0" advAuto="0" spid="419" grpId="18"/>
      <p:bldP build="whole" bldLvl="1" animBg="1" rev="0" advAuto="0" spid="415" grpId="14"/>
      <p:bldP build="whole" bldLvl="1" animBg="1" rev="0" advAuto="0" spid="402" grpId="1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Rectangle"/>
          <p:cNvGrpSpPr/>
          <p:nvPr/>
        </p:nvGrpSpPr>
        <p:grpSpPr>
          <a:xfrm>
            <a:off x="164019" y="789683"/>
            <a:ext cx="12676762" cy="4522438"/>
            <a:chOff x="0" y="0"/>
            <a:chExt cx="12676760" cy="4522436"/>
          </a:xfrm>
        </p:grpSpPr>
        <p:sp>
          <p:nvSpPr>
            <p:cNvPr id="427" name="Rectangle"/>
            <p:cNvSpPr/>
            <p:nvPr/>
          </p:nvSpPr>
          <p:spPr>
            <a:xfrm>
              <a:off x="53881" y="53881"/>
              <a:ext cx="12568998" cy="4414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426" name="Rectangle Rectangle" descr="Rectangle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2676762" cy="4522438"/>
            </a:xfrm>
            <a:prstGeom prst="rect">
              <a:avLst/>
            </a:prstGeom>
            <a:effectLst/>
          </p:spPr>
        </p:pic>
      </p:grpSp>
      <p:sp>
        <p:nvSpPr>
          <p:cNvPr id="429" name="Performance trade-off: The higher the number of the computing nodes, the higher the computation speedup and the higher the data volume of the intermediate reports that need to be exchanged."/>
          <p:cNvSpPr txBox="1"/>
          <p:nvPr/>
        </p:nvSpPr>
        <p:spPr>
          <a:xfrm>
            <a:off x="379356" y="943934"/>
            <a:ext cx="12246089" cy="120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rPr u="sng"/>
              <a:t>Performance trade-off:</a:t>
            </a:r>
            <a:r>
              <a:t> The </a:t>
            </a:r>
            <a:r>
              <a:rPr i="1"/>
              <a:t>higher the number of the computing nodes,</a:t>
            </a:r>
            <a:r>
              <a:t> </a:t>
            </a:r>
            <a:r>
              <a:rPr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the higher the computation speedup</a:t>
            </a:r>
            <a:r>
              <a:t> and the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higher the data volume of the intermediate reports that need to be exchanged.</a:t>
            </a:r>
          </a:p>
        </p:txBody>
      </p:sp>
      <p:sp>
        <p:nvSpPr>
          <p:cNvPr id="430" name="Suitability of MapReduce: highly parallelisable computing tasks that involve big datasets."/>
          <p:cNvSpPr txBox="1"/>
          <p:nvPr/>
        </p:nvSpPr>
        <p:spPr>
          <a:xfrm>
            <a:off x="379355" y="2140274"/>
            <a:ext cx="12246090" cy="528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>
                <a:solidFill>
                  <a:srgbClr val="000000"/>
                </a:solidFill>
              </a:defRPr>
            </a:pPr>
            <a:r>
              <a:rPr u="sng"/>
              <a:t>Suitability of MapReduce:</a:t>
            </a:r>
            <a:r>
              <a:t> highly parallelisable computing tasks that involve big datasets.</a:t>
            </a:r>
          </a:p>
        </p:txBody>
      </p:sp>
      <p:sp>
        <p:nvSpPr>
          <p:cNvPr id="431" name="Examples: sorting, searching, indexing, classification"/>
          <p:cNvSpPr txBox="1"/>
          <p:nvPr/>
        </p:nvSpPr>
        <p:spPr>
          <a:xfrm>
            <a:off x="389516" y="2835580"/>
            <a:ext cx="6788075" cy="63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 u="sng">
                <a:solidFill>
                  <a:srgbClr val="000000"/>
                </a:solidFill>
              </a:defRPr>
            </a:pPr>
            <a:r>
              <a:t>Examples:</a:t>
            </a:r>
            <a:r>
              <a:rPr u="none"/>
              <a:t> sorting, searching, indexing, classification</a:t>
            </a:r>
          </a:p>
        </p:txBody>
      </p:sp>
      <p:sp>
        <p:nvSpPr>
          <p:cNvPr id="432" name="In summary"/>
          <p:cNvSpPr txBox="1"/>
          <p:nvPr>
            <p:ph type="body" sz="quarter" idx="4294967295"/>
          </p:nvPr>
        </p:nvSpPr>
        <p:spPr>
          <a:xfrm>
            <a:off x="240248" y="172719"/>
            <a:ext cx="2879991" cy="80573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In summary</a:t>
            </a:r>
          </a:p>
        </p:txBody>
      </p:sp>
      <p:sp>
        <p:nvSpPr>
          <p:cNvPr id="433" name="Do not use MapReduce when:…"/>
          <p:cNvSpPr txBox="1"/>
          <p:nvPr/>
        </p:nvSpPr>
        <p:spPr>
          <a:xfrm>
            <a:off x="399675" y="3370794"/>
            <a:ext cx="12205450" cy="1844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sz="2200" u="sng">
                <a:solidFill>
                  <a:srgbClr val="000000"/>
                </a:solidFill>
              </a:defRPr>
            </a:pPr>
            <a:r>
              <a:t>Do not use MapReduce when:</a:t>
            </a:r>
            <a:r>
              <a:rPr u="none"/>
              <a:t> </a:t>
            </a:r>
            <a:endParaRPr u="none"/>
          </a:p>
          <a:p>
            <a:pPr lvl="1" marL="660400" indent="-279400" algn="l" defTabSz="587022">
              <a:buSzPct val="123000"/>
              <a:buChar char="-"/>
              <a:defRPr sz="2200" u="sng">
                <a:solidFill>
                  <a:srgbClr val="000000"/>
                </a:solidFill>
              </a:defRPr>
            </a:pPr>
            <a:r>
              <a:rPr u="none"/>
              <a:t>the dataset is small and can be processed by one computing node</a:t>
            </a:r>
            <a:endParaRPr u="none"/>
          </a:p>
          <a:p>
            <a:pPr lvl="1" marL="660400" indent="-279400" algn="l" defTabSz="587022">
              <a:buSzPct val="123000"/>
              <a:buChar char="-"/>
              <a:defRPr sz="2200" u="sng">
                <a:solidFill>
                  <a:srgbClr val="000000"/>
                </a:solidFill>
              </a:defRPr>
            </a:pPr>
            <a:r>
              <a:rPr u="none"/>
              <a:t>you need to process data in real-time</a:t>
            </a:r>
            <a:endParaRPr u="none"/>
          </a:p>
          <a:p>
            <a:pPr lvl="1" marL="660400" indent="-279400" algn="l" defTabSz="587022">
              <a:buSzPct val="123000"/>
              <a:buChar char="-"/>
              <a:defRPr sz="2200" u="sng">
                <a:solidFill>
                  <a:srgbClr val="000000"/>
                </a:solidFill>
              </a:defRPr>
            </a:pPr>
            <a:r>
              <a:rPr u="none"/>
              <a:t>you process data streams</a:t>
            </a:r>
            <a:endParaRPr u="none"/>
          </a:p>
          <a:p>
            <a:pPr lvl="1" marL="660400" indent="-279400" algn="l" defTabSz="587022">
              <a:buSzPct val="123000"/>
              <a:buChar char="-"/>
              <a:defRPr sz="2200" u="sng">
                <a:solidFill>
                  <a:srgbClr val="000000"/>
                </a:solidFill>
              </a:defRPr>
            </a:pPr>
            <a:r>
              <a:rPr u="none"/>
              <a:t>the nodes need to communicate a lot with each other</a:t>
            </a:r>
          </a:p>
        </p:txBody>
      </p:sp>
      <p:sp>
        <p:nvSpPr>
          <p:cNvPr id="434" name="https://static.usenix.org/publications/library/proceedings/osdi04/tech/full_papers/dean/dean.pdf"/>
          <p:cNvSpPr txBox="1"/>
          <p:nvPr/>
        </p:nvSpPr>
        <p:spPr>
          <a:xfrm>
            <a:off x="213881" y="9128759"/>
            <a:ext cx="12577038" cy="45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2100">
                <a:solidFill>
                  <a:srgbClr val="000000"/>
                </a:solidFill>
              </a:defRPr>
            </a:lvl1pPr>
          </a:lstStyle>
          <a:p>
            <a:pPr/>
            <a:r>
              <a:t>https://static.usenix.org/publications/library/proceedings/osdi04/tech/full_papers/dean/dean.pdf</a:t>
            </a:r>
          </a:p>
        </p:txBody>
      </p:sp>
      <p:pic>
        <p:nvPicPr>
          <p:cNvPr id="435" name="Screenshot 2021-05-19 at 6.46.37 PM.png" descr="Screenshot 2021-05-19 at 6.46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196" y="6181323"/>
            <a:ext cx="10234408" cy="2998049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For more details on the design of MapReduce, check the paper:"/>
          <p:cNvSpPr txBox="1"/>
          <p:nvPr/>
        </p:nvSpPr>
        <p:spPr>
          <a:xfrm>
            <a:off x="175260" y="5408563"/>
            <a:ext cx="12234244" cy="57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81358">
              <a:defRPr b="1" sz="3116">
                <a:solidFill>
                  <a:srgbClr val="000000"/>
                </a:solidFill>
              </a:defRPr>
            </a:lvl1pPr>
          </a:lstStyle>
          <a:p>
            <a:pPr/>
            <a:r>
              <a:t>For more details on the design of MapReduce, check the paper: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ox(out)" transition="out">
                                      <p:cBhvr>
                                        <p:cTn id="40" dur="400" fill="hold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"/>
                            </p:stCondLst>
                            <p:childTnLst>
                              <p:par>
                                <p:cTn id="43" presetClass="exit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ox(out)" transition="out">
                                      <p:cBhvr>
                                        <p:cTn id="44" dur="400" fill="hold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Class="exit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ox(out)" transition="out">
                                      <p:cBhvr>
                                        <p:cTn id="48" dur="400" fill="hold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6" grpId="7"/>
      <p:bldP build="whole" bldLvl="1" animBg="1" rev="0" advAuto="0" spid="436" grpId="10"/>
      <p:bldP build="whole" bldLvl="1" animBg="1" rev="0" advAuto="0" spid="431" grpId="5"/>
      <p:bldP build="whole" bldLvl="1" animBg="1" rev="0" advAuto="0" spid="430" grpId="4"/>
      <p:bldP build="whole" bldLvl="1" animBg="1" rev="0" advAuto="0" spid="428" grpId="2"/>
      <p:bldP build="whole" bldLvl="1" animBg="1" rev="0" advAuto="0" spid="432" grpId="1"/>
      <p:bldP build="whole" bldLvl="1" animBg="1" rev="0" advAuto="0" spid="429" grpId="3"/>
      <p:bldP build="whole" bldLvl="1" animBg="1" rev="0" advAuto="0" spid="435" grpId="8"/>
      <p:bldP build="whole" bldLvl="1" animBg="1" rev="0" advAuto="0" spid="435" grpId="11"/>
      <p:bldP build="whole" bldLvl="1" animBg="1" rev="0" advAuto="0" spid="434" grpId="9"/>
      <p:bldP build="whole" bldLvl="1" animBg="1" rev="0" advAuto="0" spid="433" grpId="6"/>
      <p:bldP build="whole" bldLvl="1" animBg="1" rev="0" advAuto="0" spid="434" grpId="1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