
<file path=[Content_Types].xml><?xml version="1.0" encoding="utf-8"?>
<Types xmlns="http://schemas.openxmlformats.org/package/2006/content-types">
  <Default Extension="png" ContentType="image/png"/>
  <Default Extension="mp3" ContentType="audio/mpeg"/>
  <Default Extension="tmp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3" r:id="rId2"/>
    <p:sldId id="264" r:id="rId3"/>
    <p:sldId id="265" r:id="rId4"/>
    <p:sldId id="266" r:id="rId5"/>
    <p:sldId id="267" r:id="rId6"/>
    <p:sldId id="269" r:id="rId7"/>
    <p:sldId id="271" r:id="rId8"/>
    <p:sldId id="272" r:id="rId9"/>
    <p:sldId id="273" r:id="rId10"/>
    <p:sldId id="275" r:id="rId11"/>
    <p:sldId id="270" r:id="rId12"/>
    <p:sldId id="276" r:id="rId13"/>
    <p:sldId id="277" r:id="rId14"/>
    <p:sldId id="278" r:id="rId15"/>
    <p:sldId id="279" r:id="rId16"/>
    <p:sldId id="283" r:id="rId17"/>
    <p:sldId id="280" r:id="rId18"/>
    <p:sldId id="281" r:id="rId19"/>
    <p:sldId id="282" r:id="rId20"/>
    <p:sldId id="284" r:id="rId21"/>
    <p:sldId id="28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彭 璇" initials="彭" lastIdx="1" clrIdx="0">
    <p:extLst>
      <p:ext uri="{19B8F6BF-5375-455C-9EA6-DF929625EA0E}">
        <p15:presenceInfo xmlns:p15="http://schemas.microsoft.com/office/powerpoint/2012/main" userId="2176f724879649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3FFCD"/>
    <a:srgbClr val="85FFBC"/>
    <a:srgbClr val="DDF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05" autoAdjust="0"/>
    <p:restoredTop sz="87422" autoAdjust="0"/>
  </p:normalViewPr>
  <p:slideViewPr>
    <p:cSldViewPr snapToGrid="0">
      <p:cViewPr varScale="1">
        <p:scale>
          <a:sx n="75" d="100"/>
          <a:sy n="75" d="100"/>
        </p:scale>
        <p:origin x="21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F9B9-1041-49F5-8C39-D9428155ABF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BAD64-F877-435B-8471-3A3C44531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BAD64-F877-435B-8471-3A3C44531C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BAD64-F877-435B-8471-3A3C44531C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我们的项目名：积分通兑平台</a:t>
            </a:r>
            <a:r>
              <a:rPr lang="en-US" altLang="zh-CN" dirty="0"/>
              <a:t>—</a:t>
            </a:r>
            <a:r>
              <a:rPr lang="zh-CN" altLang="en-US"/>
              <a:t>积分兑，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BAD64-F877-435B-8471-3A3C44531C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BAD64-F877-435B-8471-3A3C44531C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客户端：安卓</a:t>
            </a:r>
            <a:r>
              <a:rPr lang="en-US" altLang="zh-CN" dirty="0"/>
              <a:t>,iOS</a:t>
            </a:r>
          </a:p>
          <a:p>
            <a:r>
              <a:rPr lang="zh-CN" altLang="en-US" dirty="0"/>
              <a:t>商户端：</a:t>
            </a:r>
            <a:r>
              <a:rPr lang="en-US" altLang="zh-CN" dirty="0"/>
              <a:t>Web</a:t>
            </a:r>
          </a:p>
          <a:p>
            <a:r>
              <a:rPr lang="zh-CN" altLang="en-US" dirty="0"/>
              <a:t>两个后台：都是用的</a:t>
            </a:r>
            <a:r>
              <a:rPr lang="en-US" altLang="zh-CN" dirty="0" err="1"/>
              <a:t>SpringMVC+MyBatis</a:t>
            </a:r>
            <a:endParaRPr lang="en-US" altLang="zh-CN" dirty="0"/>
          </a:p>
          <a:p>
            <a:r>
              <a:rPr lang="zh-CN" altLang="en-US" dirty="0"/>
              <a:t>后期原因，后期会加入区块链技术来实现去中心化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BAD64-F877-435B-8471-3A3C44531C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BAD64-F877-435B-8471-3A3C44531C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BAD64-F877-435B-8471-3A3C44531C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9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5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47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84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21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2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6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4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0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25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7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6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6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4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55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2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73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9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7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CB9904-BCC0-4AFD-88B1-57426B9CB95C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2CD4FE5-2B30-4FBE-81C2-219FE2A3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26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tmp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gif"/><Relationship Id="rId10" Type="http://schemas.openxmlformats.org/officeDocument/2006/relationships/image" Target="../media/image8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七角星 3"/>
          <p:cNvSpPr/>
          <p:nvPr/>
        </p:nvSpPr>
        <p:spPr>
          <a:xfrm>
            <a:off x="2906973" y="627797"/>
            <a:ext cx="6373505" cy="5363570"/>
          </a:xfrm>
          <a:prstGeom prst="star7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正五边形 4"/>
          <p:cNvSpPr/>
          <p:nvPr/>
        </p:nvSpPr>
        <p:spPr>
          <a:xfrm>
            <a:off x="4128447" y="1351128"/>
            <a:ext cx="3930555" cy="3725839"/>
          </a:xfrm>
          <a:prstGeom prst="pentagon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608808">
            <a:off x="3537606" y="1647712"/>
            <a:ext cx="6076137" cy="3574709"/>
          </a:xfrm>
          <a:prstGeom prst="triangl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63303" y="2231408"/>
            <a:ext cx="127791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0" dirty="0"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15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157648" y="1992573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321095" y="2736376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188329" y="873457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02078" y="138456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50776" y="426831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78816" y="2258705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56062" y="5076967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02260" y="6098359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612959" y="5076967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4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repeatCount="indefinite" accel="51000" decel="49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1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/>
          </p:cNvPr>
          <p:cNvSpPr/>
          <p:nvPr/>
        </p:nvSpPr>
        <p:spPr>
          <a:xfrm>
            <a:off x="367552" y="228617"/>
            <a:ext cx="295836" cy="510988"/>
          </a:xfrm>
          <a:prstGeom prst="rect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/>
          </p:cNvPr>
          <p:cNvSpPr txBox="1"/>
          <p:nvPr/>
        </p:nvSpPr>
        <p:spPr>
          <a:xfrm>
            <a:off x="905436" y="228617"/>
            <a:ext cx="3056964" cy="46166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项目简介</a:t>
            </a:r>
            <a:r>
              <a:rPr lang="en-US" altLang="zh-CN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创意角度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3388" y="105412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举一个贴近生活的例子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 descr="âæ´¥å·´å¸é¦å¸æ±çâçå¾çæç´¢ç»æ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0" r="1907" b="5657"/>
          <a:stretch/>
        </p:blipFill>
        <p:spPr bwMode="auto">
          <a:xfrm>
            <a:off x="9041453" y="2220812"/>
            <a:ext cx="2133600" cy="108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âäººæ°å¸100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40" y="2266889"/>
            <a:ext cx="1413085" cy="10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15470" y="1941195"/>
            <a:ext cx="332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用人民币可以在国内买衣服买食品</a:t>
            </a:r>
            <a:endParaRPr 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79629" y="1882258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用津巴布韦币可以在津国买黄金</a:t>
            </a:r>
            <a:endParaRPr 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4" name="Picture 6" descr="âéäºå°âçå¾çæç´¢ç»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55" y="5225667"/>
            <a:ext cx="2501616" cy="118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453593" y="643411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用里亚尔可以在沙特买石油</a:t>
            </a:r>
            <a:endParaRPr 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6" name="Picture 8" descr="âç¾åæ¶æâçå¾çæç´¢ç»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74" y="3609154"/>
            <a:ext cx="33432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252381" y="2501158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但是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5470" y="3481339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If(false){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人民币可以用来买津巴布韦黄金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人民币可以用来买沙特石油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16534" y="3409099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If(false){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津币可以用来买天朝烤羊肉串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津币可以去沙特买石油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92226" y="5403066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If(false){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里亚尔可以用来吃天朝火锅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里亚尔可以用来买津巴布韦黄金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83037" y="323813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ncleSam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说我全都能买买买！</a:t>
            </a:r>
            <a:endParaRPr 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0700" y="256007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</a:t>
            </a:r>
            <a:r>
              <a:rPr lang="en-US" altLang="zh-CN" sz="3600" dirty="0">
                <a:solidFill>
                  <a:schemeClr val="bg1"/>
                </a:solidFill>
              </a:rPr>
              <a:t>ut</a:t>
            </a:r>
            <a:r>
              <a:rPr lang="zh-CN" altLang="en-US" sz="3600" dirty="0">
                <a:solidFill>
                  <a:schemeClr val="bg1"/>
                </a:solidFill>
              </a:rPr>
              <a:t>！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55702" y="2569290"/>
            <a:ext cx="8186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嗯</a:t>
            </a:r>
            <a: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我们大概，</a:t>
            </a:r>
            <a:b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就是想做个积分界的美联储？</a:t>
            </a:r>
            <a:endParaRPr 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8" name="Picture 10" descr="âå¤©çç¬å®¹âçå¾çæç´¢ç»æ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94" y="2110472"/>
            <a:ext cx="6574198" cy="43686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5233321" y="30196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天真微笑</a:t>
            </a:r>
            <a:endParaRPr 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15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8" grpId="2"/>
      <p:bldP spid="9" grpId="0"/>
      <p:bldP spid="9" grpId="1"/>
      <p:bldP spid="14" grpId="0"/>
      <p:bldP spid="14" grpId="1"/>
      <p:bldP spid="15" grpId="0"/>
      <p:bldP spid="15" grpId="1"/>
      <p:bldP spid="10" grpId="0"/>
      <p:bldP spid="10" grpId="1"/>
      <p:bldP spid="11" grpId="0"/>
      <p:bldP spid="11" grpId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/>
          </p:cNvPr>
          <p:cNvSpPr/>
          <p:nvPr/>
        </p:nvSpPr>
        <p:spPr>
          <a:xfrm>
            <a:off x="367552" y="188276"/>
            <a:ext cx="295836" cy="510988"/>
          </a:xfrm>
          <a:prstGeom prst="rect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/>
          </p:cNvPr>
          <p:cNvSpPr txBox="1"/>
          <p:nvPr/>
        </p:nvSpPr>
        <p:spPr>
          <a:xfrm>
            <a:off x="905436" y="228617"/>
            <a:ext cx="3056964" cy="46166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项目简介</a:t>
            </a:r>
            <a:r>
              <a:rPr lang="en-US" altLang="zh-CN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技术角度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5436" y="97155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商户端：上下架积分可兑物品和满减策略的地方</a:t>
            </a:r>
            <a:endParaRPr 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11668" y="2162224"/>
            <a:ext cx="2492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JSP+JS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5436" y="168295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实现了①：商户的登录</a:t>
            </a:r>
            <a:endParaRPr 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816608" y="205568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②：商品的上下架和修改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6608" y="2428406"/>
            <a:ext cx="41857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③：优惠策略的上下架和修改</a:t>
            </a:r>
            <a:endParaRPr 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16608" y="322002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⑤：积分消费数据的展示</a:t>
            </a:r>
            <a:endParaRPr 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10512" y="284816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④：历史订单的查看</a:t>
            </a:r>
            <a:endParaRPr 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99" y="784222"/>
            <a:ext cx="10496264" cy="56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/>
          </p:cNvPr>
          <p:cNvSpPr/>
          <p:nvPr/>
        </p:nvSpPr>
        <p:spPr>
          <a:xfrm>
            <a:off x="367552" y="188276"/>
            <a:ext cx="295836" cy="510988"/>
          </a:xfrm>
          <a:prstGeom prst="rect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/>
          </p:cNvPr>
          <p:cNvSpPr txBox="1"/>
          <p:nvPr/>
        </p:nvSpPr>
        <p:spPr>
          <a:xfrm>
            <a:off x="905436" y="228617"/>
            <a:ext cx="3056964" cy="46166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项目简介</a:t>
            </a:r>
            <a:r>
              <a:rPr lang="en-US" altLang="zh-CN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技术角度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1579" y="973015"/>
            <a:ext cx="6777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后台</a:t>
            </a:r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（商户端和用户端两个后台）</a:t>
            </a:r>
            <a:endParaRPr 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0134" y="2299120"/>
            <a:ext cx="6865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err="1">
                <a:ln/>
                <a:solidFill>
                  <a:schemeClr val="bg1"/>
                </a:solidFill>
                <a:effectLst/>
              </a:rPr>
              <a:t>SpringMVC+</a:t>
            </a:r>
            <a:r>
              <a:rPr lang="en-US" altLang="zh-CN" sz="5400" b="1" dirty="0" err="1">
                <a:ln/>
                <a:solidFill>
                  <a:schemeClr val="bg1"/>
                </a:solidFill>
              </a:rPr>
              <a:t>MyBatis</a:t>
            </a:r>
            <a:endParaRPr lang="zh-CN" altLang="en-US" sz="5400" b="1" dirty="0">
              <a:ln/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6596" y="388033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区块链去中心化</a:t>
            </a:r>
            <a:endParaRPr lang="en-US" sz="4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42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/>
          </p:cNvPr>
          <p:cNvSpPr/>
          <p:nvPr/>
        </p:nvSpPr>
        <p:spPr>
          <a:xfrm>
            <a:off x="2635624" y="2474259"/>
            <a:ext cx="2097741" cy="2097741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/>
          </p:cNvPr>
          <p:cNvSpPr/>
          <p:nvPr/>
        </p:nvSpPr>
        <p:spPr>
          <a:xfrm>
            <a:off x="3724835" y="1694329"/>
            <a:ext cx="1559859" cy="1559859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/>
          </p:cNvPr>
          <p:cNvSpPr/>
          <p:nvPr/>
        </p:nvSpPr>
        <p:spPr>
          <a:xfrm>
            <a:off x="5069542" y="3872754"/>
            <a:ext cx="322730" cy="349623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/>
          </p:cNvPr>
          <p:cNvSpPr/>
          <p:nvPr/>
        </p:nvSpPr>
        <p:spPr>
          <a:xfrm>
            <a:off x="2312894" y="4222377"/>
            <a:ext cx="322730" cy="349623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/>
          </p:cNvPr>
          <p:cNvSpPr txBox="1"/>
          <p:nvPr/>
        </p:nvSpPr>
        <p:spPr>
          <a:xfrm>
            <a:off x="5738770" y="2172992"/>
            <a:ext cx="4425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PART TWO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/>
          </p:cNvPr>
          <p:cNvSpPr txBox="1"/>
          <p:nvPr/>
        </p:nvSpPr>
        <p:spPr>
          <a:xfrm>
            <a:off x="6124353" y="3287979"/>
            <a:ext cx="2261248" cy="58477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市场调研</a:t>
            </a:r>
          </a:p>
        </p:txBody>
      </p:sp>
    </p:spTree>
    <p:extLst>
      <p:ext uri="{BB962C8B-B14F-4D97-AF65-F5344CB8AC3E}">
        <p14:creationId xmlns:p14="http://schemas.microsoft.com/office/powerpoint/2010/main" val="96023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/>
          </p:cNvPr>
          <p:cNvSpPr/>
          <p:nvPr/>
        </p:nvSpPr>
        <p:spPr>
          <a:xfrm>
            <a:off x="377897" y="193775"/>
            <a:ext cx="295836" cy="510988"/>
          </a:xfrm>
          <a:prstGeom prst="rect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/>
          </p:cNvPr>
          <p:cNvSpPr txBox="1"/>
          <p:nvPr/>
        </p:nvSpPr>
        <p:spPr>
          <a:xfrm>
            <a:off x="915780" y="234116"/>
            <a:ext cx="1462442" cy="461665"/>
          </a:xfrm>
          <a:prstGeom prst="rect">
            <a:avLst/>
          </a:prstGeom>
          <a:noFill/>
          <a:ln>
            <a:solidFill>
              <a:srgbClr val="DC2E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市场调研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15076" y="758972"/>
            <a:ext cx="8200384" cy="5258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71" y="904688"/>
            <a:ext cx="10311502" cy="5200844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155306" y="1041625"/>
            <a:ext cx="9951030" cy="4957247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673733" y="1080322"/>
            <a:ext cx="10697881" cy="513138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740571" y="1090235"/>
            <a:ext cx="10674206" cy="51601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38" y="967879"/>
            <a:ext cx="9381086" cy="589012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224462" y="81500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受众范围广大</a:t>
            </a:r>
            <a:endParaRPr 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33613" y="85969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受调查者收入水平多元</a:t>
            </a:r>
            <a:endParaRPr 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23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  <p:bldP spid="11" grpId="1"/>
      <p:bldP spid="12" grpId="0"/>
      <p:bldP spid="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/>
          </p:cNvPr>
          <p:cNvSpPr/>
          <p:nvPr/>
        </p:nvSpPr>
        <p:spPr>
          <a:xfrm>
            <a:off x="2635624" y="2474259"/>
            <a:ext cx="2097741" cy="2097741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/>
          </p:cNvPr>
          <p:cNvSpPr/>
          <p:nvPr/>
        </p:nvSpPr>
        <p:spPr>
          <a:xfrm>
            <a:off x="3724835" y="1694329"/>
            <a:ext cx="1559859" cy="1559859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/>
          </p:cNvPr>
          <p:cNvSpPr/>
          <p:nvPr/>
        </p:nvSpPr>
        <p:spPr>
          <a:xfrm>
            <a:off x="5069542" y="3872754"/>
            <a:ext cx="322730" cy="349623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/>
          </p:cNvPr>
          <p:cNvSpPr/>
          <p:nvPr/>
        </p:nvSpPr>
        <p:spPr>
          <a:xfrm>
            <a:off x="2312894" y="4222377"/>
            <a:ext cx="322730" cy="349623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/>
          </p:cNvPr>
          <p:cNvSpPr txBox="1"/>
          <p:nvPr/>
        </p:nvSpPr>
        <p:spPr>
          <a:xfrm>
            <a:off x="5738770" y="2172992"/>
            <a:ext cx="423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PART THREE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/>
          </p:cNvPr>
          <p:cNvSpPr txBox="1"/>
          <p:nvPr/>
        </p:nvSpPr>
        <p:spPr>
          <a:xfrm>
            <a:off x="6124353" y="3287979"/>
            <a:ext cx="2261248" cy="58477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产品特点</a:t>
            </a:r>
          </a:p>
        </p:txBody>
      </p:sp>
    </p:spTree>
    <p:extLst>
      <p:ext uri="{BB962C8B-B14F-4D97-AF65-F5344CB8AC3E}">
        <p14:creationId xmlns:p14="http://schemas.microsoft.com/office/powerpoint/2010/main" val="409578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58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/>
          </p:cNvPr>
          <p:cNvSpPr/>
          <p:nvPr/>
        </p:nvSpPr>
        <p:spPr>
          <a:xfrm>
            <a:off x="2635624" y="2474259"/>
            <a:ext cx="2097741" cy="2097741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/>
          </p:cNvPr>
          <p:cNvSpPr/>
          <p:nvPr/>
        </p:nvSpPr>
        <p:spPr>
          <a:xfrm>
            <a:off x="3724835" y="1694329"/>
            <a:ext cx="1559859" cy="1559859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/>
          </p:cNvPr>
          <p:cNvSpPr/>
          <p:nvPr/>
        </p:nvSpPr>
        <p:spPr>
          <a:xfrm>
            <a:off x="5069542" y="3872754"/>
            <a:ext cx="322730" cy="349623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/>
          </p:cNvPr>
          <p:cNvSpPr/>
          <p:nvPr/>
        </p:nvSpPr>
        <p:spPr>
          <a:xfrm>
            <a:off x="2312894" y="4222377"/>
            <a:ext cx="322730" cy="349623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/>
          </p:cNvPr>
          <p:cNvSpPr txBox="1"/>
          <p:nvPr/>
        </p:nvSpPr>
        <p:spPr>
          <a:xfrm>
            <a:off x="5738770" y="2172992"/>
            <a:ext cx="423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PART FOUR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/>
          </p:cNvPr>
          <p:cNvSpPr txBox="1"/>
          <p:nvPr/>
        </p:nvSpPr>
        <p:spPr>
          <a:xfrm>
            <a:off x="6124353" y="3287979"/>
            <a:ext cx="2261248" cy="58477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产品演示</a:t>
            </a:r>
          </a:p>
        </p:txBody>
      </p:sp>
    </p:spTree>
    <p:extLst>
      <p:ext uri="{BB962C8B-B14F-4D97-AF65-F5344CB8AC3E}">
        <p14:creationId xmlns:p14="http://schemas.microsoft.com/office/powerpoint/2010/main" val="3231152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/>
          </p:cNvPr>
          <p:cNvSpPr/>
          <p:nvPr/>
        </p:nvSpPr>
        <p:spPr>
          <a:xfrm>
            <a:off x="2635624" y="2474259"/>
            <a:ext cx="2097741" cy="2097741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/>
          </p:cNvPr>
          <p:cNvSpPr/>
          <p:nvPr/>
        </p:nvSpPr>
        <p:spPr>
          <a:xfrm>
            <a:off x="3724835" y="1694329"/>
            <a:ext cx="1559859" cy="1559859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/>
          </p:cNvPr>
          <p:cNvSpPr/>
          <p:nvPr/>
        </p:nvSpPr>
        <p:spPr>
          <a:xfrm>
            <a:off x="5069542" y="3872754"/>
            <a:ext cx="322730" cy="349623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/>
          </p:cNvPr>
          <p:cNvSpPr/>
          <p:nvPr/>
        </p:nvSpPr>
        <p:spPr>
          <a:xfrm>
            <a:off x="2312894" y="4222377"/>
            <a:ext cx="322730" cy="349623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/>
          </p:cNvPr>
          <p:cNvSpPr txBox="1"/>
          <p:nvPr/>
        </p:nvSpPr>
        <p:spPr>
          <a:xfrm>
            <a:off x="5727047" y="2161269"/>
            <a:ext cx="423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EXTRA PART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/>
          </p:cNvPr>
          <p:cNvSpPr txBox="1"/>
          <p:nvPr/>
        </p:nvSpPr>
        <p:spPr>
          <a:xfrm>
            <a:off x="6124353" y="3287979"/>
            <a:ext cx="2679678" cy="58477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一些小花絮</a:t>
            </a:r>
          </a:p>
        </p:txBody>
      </p:sp>
      <p:pic>
        <p:nvPicPr>
          <p:cNvPr id="8" name="Picture 4" descr="https://avatars1.githubusercontent.com/u/30213150?s=400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462" y="3580366"/>
            <a:ext cx="2040584" cy="204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7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2103120"/>
            <a:ext cx="10355790" cy="35252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3200" y="1395234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总计</a:t>
            </a:r>
            <a:r>
              <a:rPr lang="en-US" altLang="zh-CN" sz="40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Git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提交代码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余次</a:t>
            </a:r>
            <a:endParaRPr 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/>
          </p:cNvPr>
          <p:cNvSpPr/>
          <p:nvPr/>
        </p:nvSpPr>
        <p:spPr>
          <a:xfrm>
            <a:off x="367552" y="228617"/>
            <a:ext cx="295836" cy="510988"/>
          </a:xfrm>
          <a:prstGeom prst="rect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/>
          </p:cNvPr>
          <p:cNvSpPr txBox="1"/>
          <p:nvPr/>
        </p:nvSpPr>
        <p:spPr>
          <a:xfrm>
            <a:off x="905436" y="228617"/>
            <a:ext cx="3056964" cy="46166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Extra Part</a:t>
            </a:r>
            <a:endParaRPr lang="zh-CN" altLang="en-US" sz="24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2103120"/>
            <a:ext cx="10835640" cy="40972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57735" y="1426012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期间有成员生病住院，陪护的同学在医院提交代码</a:t>
            </a:r>
            <a:endParaRPr 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0198" y="1013447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内部也有出现分歧，产生激烈争论的时候</a:t>
            </a:r>
            <a:endParaRPr 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6" name="Picture 4" descr="âåµæ¶âçå¾çæç´¢ç»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55" y="1690556"/>
            <a:ext cx="8303376" cy="467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389388" y="2736069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但是</a:t>
            </a:r>
            <a:r>
              <a:rPr lang="en-US" altLang="zh-CN" sz="7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sz="7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16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5" grpId="0" animBg="1"/>
      <p:bldP spid="7" grpId="0"/>
      <p:bldP spid="7" grpId="1"/>
      <p:bldP spid="8" grpId="0"/>
      <p:bldP spid="8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七角星 3"/>
          <p:cNvSpPr/>
          <p:nvPr/>
        </p:nvSpPr>
        <p:spPr>
          <a:xfrm>
            <a:off x="2906973" y="627797"/>
            <a:ext cx="6373505" cy="5363570"/>
          </a:xfrm>
          <a:prstGeom prst="star7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正五边形 4"/>
          <p:cNvSpPr/>
          <p:nvPr/>
        </p:nvSpPr>
        <p:spPr>
          <a:xfrm>
            <a:off x="4128447" y="1351128"/>
            <a:ext cx="3930555" cy="3725839"/>
          </a:xfrm>
          <a:prstGeom prst="pentagon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608808">
            <a:off x="3537606" y="1647712"/>
            <a:ext cx="6076137" cy="3574709"/>
          </a:xfrm>
          <a:prstGeom prst="triangl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63303" y="2231408"/>
            <a:ext cx="127791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0" dirty="0"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15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157648" y="1992573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321095" y="2736376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188329" y="873457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02078" y="138456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50776" y="426831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78816" y="2258705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56062" y="5076967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02260" y="6098359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612959" y="5076967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0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repeatCount="indefinite" accel="51000" decel="49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1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19926" y="3224463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这里轮播大家的黑照，一个都不能少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92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/>
          </p:cNvPr>
          <p:cNvSpPr txBox="1"/>
          <p:nvPr/>
        </p:nvSpPr>
        <p:spPr>
          <a:xfrm>
            <a:off x="4773705" y="2525233"/>
            <a:ext cx="588981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1C9D90"/>
                </a:solidFill>
                <a:latin typeface="Algerian" panose="04020705040A02060702" pitchFamily="82" charset="0"/>
              </a:rPr>
              <a:t>感谢大家！</a:t>
            </a:r>
            <a:endParaRPr lang="zh-CN" altLang="en-US" sz="8000" dirty="0">
              <a:solidFill>
                <a:srgbClr val="DC2E4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椭圆 2">
            <a:extLst/>
          </p:cNvPr>
          <p:cNvSpPr/>
          <p:nvPr/>
        </p:nvSpPr>
        <p:spPr>
          <a:xfrm>
            <a:off x="1586753" y="2138083"/>
            <a:ext cx="2097741" cy="2097741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/>
          </p:cNvPr>
          <p:cNvSpPr/>
          <p:nvPr/>
        </p:nvSpPr>
        <p:spPr>
          <a:xfrm>
            <a:off x="2675964" y="1358153"/>
            <a:ext cx="1559859" cy="1559859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/>
          </p:cNvPr>
          <p:cNvSpPr/>
          <p:nvPr/>
        </p:nvSpPr>
        <p:spPr>
          <a:xfrm>
            <a:off x="4020671" y="3536578"/>
            <a:ext cx="322730" cy="349623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/>
          </p:cNvPr>
          <p:cNvSpPr/>
          <p:nvPr/>
        </p:nvSpPr>
        <p:spPr>
          <a:xfrm>
            <a:off x="1264023" y="3886201"/>
            <a:ext cx="322730" cy="349623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七角星 3"/>
          <p:cNvSpPr/>
          <p:nvPr/>
        </p:nvSpPr>
        <p:spPr>
          <a:xfrm>
            <a:off x="2906973" y="627797"/>
            <a:ext cx="6373505" cy="5363570"/>
          </a:xfrm>
          <a:prstGeom prst="star7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正五边形 4"/>
          <p:cNvSpPr/>
          <p:nvPr/>
        </p:nvSpPr>
        <p:spPr>
          <a:xfrm>
            <a:off x="4128447" y="1351128"/>
            <a:ext cx="3930555" cy="3725839"/>
          </a:xfrm>
          <a:prstGeom prst="pentagon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608808">
            <a:off x="3537606" y="1647712"/>
            <a:ext cx="6076137" cy="3574709"/>
          </a:xfrm>
          <a:prstGeom prst="triangl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63303" y="2231408"/>
            <a:ext cx="127791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0" dirty="0"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150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157648" y="1992573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321095" y="2736376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188329" y="873457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02078" y="138456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50776" y="426831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78816" y="2258705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56062" y="5076967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102260" y="6098359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612959" y="5076967"/>
            <a:ext cx="477671" cy="477671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repeatCount="indefinite" accel="51000" decel="49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1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/>
        </p:nvGrpSpPr>
        <p:grpSpPr>
          <a:xfrm>
            <a:off x="-1226818" y="-2429629"/>
            <a:ext cx="14053657" cy="15081932"/>
            <a:chOff x="-1226818" y="-2429629"/>
            <a:chExt cx="14053657" cy="15081932"/>
          </a:xfrm>
        </p:grpSpPr>
        <p:sp>
          <p:nvSpPr>
            <p:cNvPr id="114" name="椭圆 113"/>
            <p:cNvSpPr/>
            <p:nvPr/>
          </p:nvSpPr>
          <p:spPr>
            <a:xfrm>
              <a:off x="4181475" y="-339094"/>
              <a:ext cx="8645364" cy="8032984"/>
            </a:xfrm>
            <a:prstGeom prst="ellipse">
              <a:avLst/>
            </a:prstGeom>
            <a:gradFill>
              <a:gsLst>
                <a:gs pos="3000">
                  <a:srgbClr val="3B0060"/>
                </a:gs>
                <a:gs pos="100000">
                  <a:srgbClr val="3B006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1226818" y="-2429629"/>
              <a:ext cx="8645364" cy="8032984"/>
            </a:xfrm>
            <a:prstGeom prst="ellipse">
              <a:avLst/>
            </a:prstGeom>
            <a:gradFill>
              <a:gsLst>
                <a:gs pos="3000">
                  <a:srgbClr val="3B0060"/>
                </a:gs>
                <a:gs pos="100000">
                  <a:srgbClr val="3B006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94300" y="4619319"/>
              <a:ext cx="8645364" cy="8032984"/>
            </a:xfrm>
            <a:prstGeom prst="ellipse">
              <a:avLst/>
            </a:prstGeom>
            <a:gradFill>
              <a:gsLst>
                <a:gs pos="3000">
                  <a:srgbClr val="3B0060"/>
                </a:gs>
                <a:gs pos="100000">
                  <a:srgbClr val="3B006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bgm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188720" y="4053840"/>
            <a:ext cx="609600" cy="6096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677400" y="1323974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782175" y="2526981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029950" y="1704974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572750" y="3949064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210800" y="3228973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891462" y="1804033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29599" y="2991800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567862" y="5927405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582400" y="5905493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515474" y="4232908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810375" y="703896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944225" y="600072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15789" y="4232908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162550" y="6432230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891461" y="4662486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162800" y="5817869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2576512" y="676272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6319837" y="2122166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5734050" y="2576507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7058025" y="2996560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2471736" y="4001451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6886574" y="4443409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3143250" y="2177414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1385887" y="1271586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1451132" y="5765481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2681287" y="4821552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281112" y="2911790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614862" y="2575557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957762" y="651509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3971925" y="2072639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181475" y="1586863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171450" y="4821552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3090862" y="5979792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3499008" y="4551995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5048250" y="5697852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5838825" y="4926327"/>
            <a:ext cx="104775" cy="104775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6003847" y="3317792"/>
            <a:ext cx="184306" cy="184306"/>
          </a:xfrm>
          <a:prstGeom prst="ellipse">
            <a:avLst/>
          </a:prstGeom>
          <a:gradFill>
            <a:gsLst>
              <a:gs pos="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3" name="光晕"/>
          <p:cNvGrpSpPr/>
          <p:nvPr/>
        </p:nvGrpSpPr>
        <p:grpSpPr>
          <a:xfrm flipV="1">
            <a:off x="5805487" y="3138487"/>
            <a:ext cx="581026" cy="581026"/>
            <a:chOff x="7298528" y="3096575"/>
            <a:chExt cx="2100268" cy="2100268"/>
          </a:xfrm>
        </p:grpSpPr>
        <p:sp>
          <p:nvSpPr>
            <p:cNvPr id="110" name="光晕"/>
            <p:cNvSpPr/>
            <p:nvPr/>
          </p:nvSpPr>
          <p:spPr>
            <a:xfrm>
              <a:off x="7298528" y="3096575"/>
              <a:ext cx="2100268" cy="2100268"/>
            </a:xfrm>
            <a:prstGeom prst="ellipse">
              <a:avLst/>
            </a:prstGeom>
            <a:gradFill>
              <a:gsLst>
                <a:gs pos="3000">
                  <a:schemeClr val="bg1">
                    <a:alpha val="6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627143" y="3456862"/>
              <a:ext cx="1443038" cy="1379695"/>
            </a:xfrm>
            <a:prstGeom prst="ellipse">
              <a:avLst/>
            </a:prstGeom>
            <a:gradFill>
              <a:gsLst>
                <a:gs pos="36000">
                  <a:schemeClr val="bg1">
                    <a:alpha val="5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8136256" y="3934303"/>
              <a:ext cx="424812" cy="424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[动画大师]_光晕"/>
          <p:cNvGrpSpPr/>
          <p:nvPr/>
        </p:nvGrpSpPr>
        <p:grpSpPr>
          <a:xfrm flipV="1">
            <a:off x="3176497" y="1092962"/>
            <a:ext cx="5914636" cy="4512587"/>
            <a:chOff x="6989643" y="2942826"/>
            <a:chExt cx="3643338" cy="2779697"/>
          </a:xfrm>
        </p:grpSpPr>
        <p:sp>
          <p:nvSpPr>
            <p:cNvPr id="125" name="椭圆 124"/>
            <p:cNvSpPr/>
            <p:nvPr/>
          </p:nvSpPr>
          <p:spPr>
            <a:xfrm>
              <a:off x="7305135" y="2942826"/>
              <a:ext cx="2809767" cy="2686430"/>
            </a:xfrm>
            <a:prstGeom prst="ellipse">
              <a:avLst/>
            </a:prstGeom>
            <a:gradFill>
              <a:gsLst>
                <a:gs pos="36000">
                  <a:schemeClr val="bg1">
                    <a:alpha val="5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8033239" y="3637300"/>
              <a:ext cx="1443038" cy="1379695"/>
            </a:xfrm>
            <a:prstGeom prst="ellipse">
              <a:avLst/>
            </a:prstGeom>
            <a:gradFill>
              <a:gsLst>
                <a:gs pos="36000">
                  <a:schemeClr val="bg1">
                    <a:alpha val="5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8695436" y="4222174"/>
              <a:ext cx="109309" cy="1093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6989643" y="4275792"/>
              <a:ext cx="3643338" cy="85635"/>
            </a:xfrm>
            <a:prstGeom prst="ellipse">
              <a:avLst/>
            </a:prstGeom>
            <a:gradFill>
              <a:gsLst>
                <a:gs pos="36000">
                  <a:schemeClr val="bg1">
                    <a:alpha val="5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 rot="5400000">
              <a:off x="7571085" y="4478067"/>
              <a:ext cx="2345447" cy="143466"/>
            </a:xfrm>
            <a:prstGeom prst="ellipse">
              <a:avLst/>
            </a:prstGeom>
            <a:gradFill>
              <a:gsLst>
                <a:gs pos="36000">
                  <a:schemeClr val="bg1">
                    <a:alpha val="54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0" name="同心圆 139"/>
          <p:cNvSpPr/>
          <p:nvPr/>
        </p:nvSpPr>
        <p:spPr>
          <a:xfrm>
            <a:off x="4640246" y="1940180"/>
            <a:ext cx="2881374" cy="2881372"/>
          </a:xfrm>
          <a:prstGeom prst="donut">
            <a:avLst>
              <a:gd name="adj" fmla="val 21858"/>
            </a:avLst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0" name="同心圆 129"/>
          <p:cNvSpPr/>
          <p:nvPr/>
        </p:nvSpPr>
        <p:spPr>
          <a:xfrm>
            <a:off x="4716495" y="2016430"/>
            <a:ext cx="2728876" cy="2728872"/>
          </a:xfrm>
          <a:prstGeom prst="donut">
            <a:avLst>
              <a:gd name="adj" fmla="val 1726"/>
            </a:avLst>
          </a:prstGeom>
          <a:gradFill flip="none" rotWithShape="1">
            <a:gsLst>
              <a:gs pos="63000">
                <a:schemeClr val="bg1"/>
              </a:gs>
              <a:gs pos="26000">
                <a:srgbClr val="001C54"/>
              </a:gs>
              <a:gs pos="87000">
                <a:srgbClr val="001C5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rgbClr val="00277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5" name="同心圆 134"/>
          <p:cNvSpPr/>
          <p:nvPr/>
        </p:nvSpPr>
        <p:spPr>
          <a:xfrm>
            <a:off x="4716495" y="2016430"/>
            <a:ext cx="2728876" cy="2728872"/>
          </a:xfrm>
          <a:prstGeom prst="donut">
            <a:avLst>
              <a:gd name="adj" fmla="val 1726"/>
            </a:avLst>
          </a:prstGeom>
          <a:gradFill flip="none" rotWithShape="1">
            <a:gsLst>
              <a:gs pos="63000">
                <a:schemeClr val="bg1"/>
              </a:gs>
              <a:gs pos="26000">
                <a:srgbClr val="001C54"/>
              </a:gs>
              <a:gs pos="87000">
                <a:srgbClr val="001C5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rgbClr val="00277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333143" y="-278473"/>
            <a:ext cx="7449032" cy="74490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140957" y="-217852"/>
            <a:ext cx="7449032" cy="744903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菱形 58"/>
          <p:cNvSpPr/>
          <p:nvPr/>
        </p:nvSpPr>
        <p:spPr>
          <a:xfrm>
            <a:off x="-1443466" y="3244567"/>
            <a:ext cx="4800600" cy="374191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菱形 59"/>
          <p:cNvSpPr/>
          <p:nvPr/>
        </p:nvSpPr>
        <p:spPr>
          <a:xfrm>
            <a:off x="8634145" y="3232379"/>
            <a:ext cx="3790950" cy="393241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菱形 60"/>
          <p:cNvSpPr/>
          <p:nvPr/>
        </p:nvSpPr>
        <p:spPr>
          <a:xfrm rot="5400000">
            <a:off x="4766504" y="11030"/>
            <a:ext cx="2729189" cy="206147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菱形 61"/>
          <p:cNvSpPr/>
          <p:nvPr/>
        </p:nvSpPr>
        <p:spPr>
          <a:xfrm rot="5400000">
            <a:off x="4200524" y="6661380"/>
            <a:ext cx="3790950" cy="393241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菱形 62"/>
          <p:cNvSpPr/>
          <p:nvPr/>
        </p:nvSpPr>
        <p:spPr>
          <a:xfrm rot="8100000">
            <a:off x="6738670" y="388845"/>
            <a:ext cx="3790950" cy="393241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菱形 63"/>
          <p:cNvSpPr/>
          <p:nvPr/>
        </p:nvSpPr>
        <p:spPr>
          <a:xfrm rot="8100000">
            <a:off x="896873" y="5582677"/>
            <a:ext cx="5080228" cy="177572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菱形 64"/>
          <p:cNvSpPr/>
          <p:nvPr/>
        </p:nvSpPr>
        <p:spPr>
          <a:xfrm rot="2700000">
            <a:off x="1189222" y="866432"/>
            <a:ext cx="4800600" cy="374191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菱形 65"/>
          <p:cNvSpPr/>
          <p:nvPr/>
        </p:nvSpPr>
        <p:spPr>
          <a:xfrm rot="2700000">
            <a:off x="8217074" y="6079298"/>
            <a:ext cx="710848" cy="232083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菱形 66"/>
          <p:cNvSpPr/>
          <p:nvPr/>
        </p:nvSpPr>
        <p:spPr>
          <a:xfrm rot="8381448">
            <a:off x="9075194" y="1653043"/>
            <a:ext cx="603807" cy="176562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菱形 67"/>
          <p:cNvSpPr/>
          <p:nvPr/>
        </p:nvSpPr>
        <p:spPr>
          <a:xfrm rot="3600000">
            <a:off x="4703611" y="612794"/>
            <a:ext cx="605520" cy="319040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菱形 68"/>
          <p:cNvSpPr/>
          <p:nvPr/>
        </p:nvSpPr>
        <p:spPr>
          <a:xfrm rot="1800000">
            <a:off x="1595755" y="2069813"/>
            <a:ext cx="999268" cy="139989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菱形 69"/>
          <p:cNvSpPr/>
          <p:nvPr/>
        </p:nvSpPr>
        <p:spPr>
          <a:xfrm rot="9000000">
            <a:off x="855537" y="5053761"/>
            <a:ext cx="1808843" cy="79487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菱形 70"/>
          <p:cNvSpPr/>
          <p:nvPr/>
        </p:nvSpPr>
        <p:spPr>
          <a:xfrm rot="6300000">
            <a:off x="3562591" y="6623474"/>
            <a:ext cx="2141657" cy="222157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菱形 72"/>
          <p:cNvSpPr/>
          <p:nvPr/>
        </p:nvSpPr>
        <p:spPr>
          <a:xfrm rot="8100000">
            <a:off x="6721192" y="465750"/>
            <a:ext cx="3790950" cy="393241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菱形 73"/>
          <p:cNvSpPr/>
          <p:nvPr/>
        </p:nvSpPr>
        <p:spPr>
          <a:xfrm rot="2700000">
            <a:off x="8199596" y="6156203"/>
            <a:ext cx="710848" cy="232083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菱形 74"/>
          <p:cNvSpPr/>
          <p:nvPr/>
        </p:nvSpPr>
        <p:spPr>
          <a:xfrm rot="8381448">
            <a:off x="9057716" y="1729948"/>
            <a:ext cx="603807" cy="176562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菱形 75"/>
          <p:cNvSpPr/>
          <p:nvPr/>
        </p:nvSpPr>
        <p:spPr>
          <a:xfrm rot="1800000">
            <a:off x="1578277" y="2146718"/>
            <a:ext cx="999268" cy="139989"/>
          </a:xfrm>
          <a:prstGeom prst="diamond">
            <a:avLst/>
          </a:prstGeom>
          <a:gradFill>
            <a:gsLst>
              <a:gs pos="0">
                <a:schemeClr val="bg1"/>
              </a:gs>
              <a:gs pos="100000">
                <a:srgbClr val="16125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188720" y="-3792561"/>
            <a:ext cx="14325600" cy="14325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[动画大师]_Freeform 76"/>
          <p:cNvSpPr/>
          <p:nvPr/>
        </p:nvSpPr>
        <p:spPr>
          <a:xfrm>
            <a:off x="7377" y="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141325" y="2200482"/>
                </a:moveTo>
                <a:lnTo>
                  <a:pt x="7278028" y="2200482"/>
                </a:lnTo>
                <a:cubicBezTo>
                  <a:pt x="7402055" y="2200482"/>
                  <a:pt x="7485310" y="2205279"/>
                  <a:pt x="7527794" y="2214872"/>
                </a:cubicBezTo>
                <a:cubicBezTo>
                  <a:pt x="7584668" y="2227206"/>
                  <a:pt x="7631607" y="2250846"/>
                  <a:pt x="7668609" y="2285793"/>
                </a:cubicBezTo>
                <a:cubicBezTo>
                  <a:pt x="7705611" y="2320740"/>
                  <a:pt x="7734391" y="2369391"/>
                  <a:pt x="7754948" y="2431747"/>
                </a:cubicBezTo>
                <a:cubicBezTo>
                  <a:pt x="7775505" y="2494103"/>
                  <a:pt x="7785783" y="2583525"/>
                  <a:pt x="7785783" y="2700014"/>
                </a:cubicBezTo>
                <a:cubicBezTo>
                  <a:pt x="7785783" y="2816503"/>
                  <a:pt x="7775505" y="2908495"/>
                  <a:pt x="7754948" y="2975990"/>
                </a:cubicBezTo>
                <a:cubicBezTo>
                  <a:pt x="7734391" y="3043486"/>
                  <a:pt x="7707838" y="3091965"/>
                  <a:pt x="7675290" y="3121430"/>
                </a:cubicBezTo>
                <a:cubicBezTo>
                  <a:pt x="7642742" y="3150895"/>
                  <a:pt x="7601799" y="3171795"/>
                  <a:pt x="7552463" y="3184129"/>
                </a:cubicBezTo>
                <a:cubicBezTo>
                  <a:pt x="7514775" y="3193722"/>
                  <a:pt x="7453447" y="3198519"/>
                  <a:pt x="7368478" y="3198519"/>
                </a:cubicBezTo>
                <a:lnTo>
                  <a:pt x="7141325" y="3198519"/>
                </a:lnTo>
                <a:close/>
                <a:moveTo>
                  <a:pt x="6837083" y="1945576"/>
                </a:moveTo>
                <a:lnTo>
                  <a:pt x="6837083" y="3452396"/>
                </a:lnTo>
                <a:lnTo>
                  <a:pt x="7409592" y="3452396"/>
                </a:lnTo>
                <a:cubicBezTo>
                  <a:pt x="7521970" y="3452396"/>
                  <a:pt x="7611735" y="3441775"/>
                  <a:pt x="7678887" y="3420533"/>
                </a:cubicBezTo>
                <a:cubicBezTo>
                  <a:pt x="7768653" y="3391753"/>
                  <a:pt x="7839916" y="3351667"/>
                  <a:pt x="7892679" y="3300275"/>
                </a:cubicBezTo>
                <a:cubicBezTo>
                  <a:pt x="7962572" y="3232438"/>
                  <a:pt x="8016363" y="3143700"/>
                  <a:pt x="8054051" y="3034064"/>
                </a:cubicBezTo>
                <a:cubicBezTo>
                  <a:pt x="8084886" y="2944299"/>
                  <a:pt x="8100304" y="2837403"/>
                  <a:pt x="8100304" y="2713376"/>
                </a:cubicBezTo>
                <a:cubicBezTo>
                  <a:pt x="8100304" y="2572219"/>
                  <a:pt x="8083858" y="2453503"/>
                  <a:pt x="8050967" y="2357228"/>
                </a:cubicBezTo>
                <a:cubicBezTo>
                  <a:pt x="8018076" y="2260954"/>
                  <a:pt x="7970110" y="2179582"/>
                  <a:pt x="7907069" y="2113115"/>
                </a:cubicBezTo>
                <a:cubicBezTo>
                  <a:pt x="7844028" y="2046648"/>
                  <a:pt x="7768310" y="2000395"/>
                  <a:pt x="7679915" y="1974356"/>
                </a:cubicBezTo>
                <a:cubicBezTo>
                  <a:pt x="7614133" y="1955170"/>
                  <a:pt x="7518544" y="1945576"/>
                  <a:pt x="7393147" y="1945576"/>
                </a:cubicBezTo>
                <a:close/>
                <a:moveTo>
                  <a:pt x="5409361" y="1945576"/>
                </a:moveTo>
                <a:lnTo>
                  <a:pt x="5409361" y="3452396"/>
                </a:lnTo>
                <a:lnTo>
                  <a:pt x="6555407" y="3452396"/>
                </a:lnTo>
                <a:lnTo>
                  <a:pt x="6555407" y="3198519"/>
                </a:lnTo>
                <a:lnTo>
                  <a:pt x="5713603" y="3198519"/>
                </a:lnTo>
                <a:lnTo>
                  <a:pt x="5713603" y="2788409"/>
                </a:lnTo>
                <a:lnTo>
                  <a:pt x="6470096" y="2788409"/>
                </a:lnTo>
                <a:lnTo>
                  <a:pt x="6470096" y="2534531"/>
                </a:lnTo>
                <a:lnTo>
                  <a:pt x="5713603" y="2534531"/>
                </a:lnTo>
                <a:lnTo>
                  <a:pt x="5713603" y="2200482"/>
                </a:lnTo>
                <a:lnTo>
                  <a:pt x="6526628" y="2200482"/>
                </a:lnTo>
                <a:lnTo>
                  <a:pt x="6526628" y="1945576"/>
                </a:lnTo>
                <a:close/>
                <a:moveTo>
                  <a:pt x="3986988" y="1945576"/>
                </a:moveTo>
                <a:lnTo>
                  <a:pt x="3986988" y="2200482"/>
                </a:lnTo>
                <a:lnTo>
                  <a:pt x="4434100" y="2200482"/>
                </a:lnTo>
                <a:lnTo>
                  <a:pt x="4434100" y="3452396"/>
                </a:lnTo>
                <a:lnTo>
                  <a:pt x="4738342" y="3452396"/>
                </a:lnTo>
                <a:lnTo>
                  <a:pt x="4738342" y="2200482"/>
                </a:lnTo>
                <a:lnTo>
                  <a:pt x="5184426" y="2200482"/>
                </a:lnTo>
                <a:lnTo>
                  <a:pt x="5184426" y="194557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88275" y="3787189"/>
            <a:ext cx="6307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worth spreading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7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50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50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50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50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50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mp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50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50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 tmFilter="0, 0; .2, .5; .8, .5; 1, 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500" autoRev="1" fill="hold"/>
                                        <p:tgtEl>
                                          <p:spTgt spid="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50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50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50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50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50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26" presetClass="emph" presetSubtype="0" repeatCount="indefinite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50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repeatCount="indefinite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50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50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50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50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3" presetClass="exit" presetSubtype="54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3" presetClass="exit" presetSubtype="544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3" presetClass="exit" presetSubtype="544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3" presetClass="exit" presetSubtype="544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3" presetClass="exit" presetSubtype="54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3" presetClass="exit" presetSubtype="544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3" presetClass="exit" presetSubtype="544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3" presetClass="exit" presetSubtype="54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3" presetClass="exit" presetSubtype="544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3" presetClass="exit" presetSubtype="544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3" presetClass="exit" presetSubtype="544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3" presetClass="exit" presetSubtype="54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3" presetClass="exit" presetSubtype="544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3" presetClass="exit" presetSubtype="54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3" presetClass="exit" presetSubtype="544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3" presetClass="exit" presetSubtype="544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3" presetClass="exit" presetSubtype="544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3" presetClass="exit" presetSubtype="54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3" presetClass="exit" presetSubtype="544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3" presetClass="exit" presetSubtype="54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3" presetClass="exit" presetSubtype="544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3" presetClass="exit" presetSubtype="544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3" presetClass="exit" presetSubtype="544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3" presetClass="exit" presetSubtype="54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3" presetClass="exit" presetSubtype="544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3" presetClass="exit" presetSubtype="54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3" presetClass="exit" presetSubtype="544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3" presetClass="exit" presetSubtype="544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3" presetClass="exit" presetSubtype="544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2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3" presetClass="exit" presetSubtype="54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3" presetClass="exit" presetSubtype="54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4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3" presetClass="exit" presetSubtype="544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0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3" presetClass="exit" presetSubtype="544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3" presetClass="exit" presetSubtype="544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3" presetClass="exit" presetSubtype="54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3" presetClass="exit" presetSubtype="544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4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53" presetClass="entr" presetSubtype="16" ac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6" presetClass="emph" presetSubtype="0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Scale>
                                      <p:cBhvr>
                                        <p:cTn id="345" dur="250" fill="hold"/>
                                        <p:tgtEl>
                                          <p:spTgt spid="11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8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800000">
                                      <p:cBhvr>
                                        <p:cTn id="347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8" presetID="23" presetClass="entr" presetSubtype="52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55" dur="250" fill="hold"/>
                                        <p:tgtEl>
                                          <p:spTgt spid="1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3" presetClass="entr" presetSubtype="52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3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6" presetClass="emph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66" dur="250" fill="hold"/>
                                        <p:tgtEl>
                                          <p:spTgt spid="1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3" presetClass="entr" presetSubtype="52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6" presetClass="emph" presetSubtype="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377" dur="250" fill="hold"/>
                                        <p:tgtEl>
                                          <p:spTgt spid="1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3" presetClass="entr" presetSubtype="52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6" presetClass="emph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388" dur="5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9" presetID="10" presetClass="exit" presetSubtype="0" fill="hold" grpId="2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23" presetClass="entr" presetSubtype="52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6" presetClass="emph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399" dur="500" fill="hold"/>
                                        <p:tgtEl>
                                          <p:spTgt spid="5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00" presetID="23" presetClass="entr" presetSubtype="52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6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407" dur="500" fill="hold"/>
                                        <p:tgtEl>
                                          <p:spTgt spid="6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08" presetID="23" presetClass="entr" presetSubtype="52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6" presetClass="emph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415" dur="500" fill="hold"/>
                                        <p:tgtEl>
                                          <p:spTgt spid="6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16" presetID="23" presetClass="entr" presetSubtype="52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6" presetClass="emph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Scale>
                                      <p:cBhvr>
                                        <p:cTn id="423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24" presetID="23" presetClass="entr" presetSubtype="52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6" presetClass="emph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431" dur="500" fill="hold"/>
                                        <p:tgtEl>
                                          <p:spTgt spid="6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32" presetID="23" presetClass="entr" presetSubtype="52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8" presetID="6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439" dur="500" fill="hold"/>
                                        <p:tgtEl>
                                          <p:spTgt spid="6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40" presetID="23" presetClass="entr" presetSubtype="52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6" presetClass="emph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447" dur="500" fill="hold"/>
                                        <p:tgtEl>
                                          <p:spTgt spid="6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48" presetID="23" presetClass="entr" presetSubtype="52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4" presetID="6" presetClass="emph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455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56" presetID="23" presetClass="entr" presetSubtype="52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presetID="6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463" dur="500" fill="hold"/>
                                        <p:tgtEl>
                                          <p:spTgt spid="6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64" presetID="23" presetClass="entr" presetSubtype="52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6" presetClass="emph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471" dur="500" fill="hold"/>
                                        <p:tgtEl>
                                          <p:spTgt spid="6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72" presetID="23" presetClass="entr" presetSubtype="528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8" presetID="6" presetClass="emph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Scale>
                                      <p:cBhvr>
                                        <p:cTn id="479" dur="500" fill="hold"/>
                                        <p:tgtEl>
                                          <p:spTgt spid="6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80" presetID="23" presetClass="entr" presetSubtype="52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6" presetID="6" presetClass="emph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487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88" presetID="23" presetClass="entr" presetSubtype="52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4" presetID="6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495" dur="500" fill="hold"/>
                                        <p:tgtEl>
                                          <p:spTgt spid="7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496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6" presetClass="emph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503" dur="5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04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23" presetClass="entr" presetSubtype="52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3" presetID="6" presetClass="emph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Scale>
                                      <p:cBhvr>
                                        <p:cTn id="514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15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6" presetClass="emph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522" dur="500" fill="hold"/>
                                        <p:tgtEl>
                                          <p:spTgt spid="7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23" presetID="23" presetClass="entr" presetSubtype="52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6" presetClass="emph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530" dur="500" fill="hold"/>
                                        <p:tgtEl>
                                          <p:spTgt spid="7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31" presetID="23" presetClass="entr" presetSubtype="528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6" presetClass="emph" presetSubtype="0" fill="hold" grpId="1" nodeType="withEffect">
                                  <p:stCondLst>
                                    <p:cond delay="6250"/>
                                  </p:stCondLst>
                                  <p:childTnLst>
                                    <p:animScale>
                                      <p:cBhvr>
                                        <p:cTn id="538" dur="500" fill="hold"/>
                                        <p:tgtEl>
                                          <p:spTgt spid="7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539" presetID="23" presetClass="entr" presetSubtype="36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64" presetClass="path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animMotion origin="layout" path="M 0 -2.59259E-6 L 0 -0.25 " pathEditMode="relative" rAng="0" ptsTypes="AA">
                                      <p:cBhvr>
                                        <p:cTn id="546" dur="75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40" grpId="0" animBg="1"/>
      <p:bldP spid="140" grpId="1" animBg="1"/>
      <p:bldP spid="140" grpId="2" animBg="1"/>
      <p:bldP spid="130" grpId="0" animBg="1"/>
      <p:bldP spid="130" grpId="1" animBg="1"/>
      <p:bldP spid="130" grpId="2" animBg="1"/>
      <p:bldP spid="135" grpId="0" animBg="1"/>
      <p:bldP spid="135" grpId="1" animBg="1"/>
      <p:bldP spid="135" grpId="2" animBg="1"/>
      <p:bldP spid="58" grpId="0" animBg="1"/>
      <p:bldP spid="58" grpId="1" animBg="1"/>
      <p:bldP spid="58" grpId="2" animBg="1"/>
      <p:bldP spid="72" grpId="0" animBg="1"/>
      <p:bldP spid="72" grpId="1" animBg="1"/>
      <p:bldP spid="72" grpId="2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8" grpId="0" animBg="1"/>
      <p:bldP spid="77" grpId="0" animBg="1"/>
      <p:bldP spid="77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4303" y="2446636"/>
            <a:ext cx="7026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不对</a:t>
            </a:r>
            <a:br>
              <a:rPr lang="en-US" altLang="zh-CN" sz="48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zh-CN" altLang="en-US" sz="48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似乎走错片场了</a:t>
            </a:r>
            <a:endParaRPr lang="en-US" sz="4800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374788"/>
      </p:ext>
    </p:extLst>
  </p:cSld>
  <p:clrMapOvr>
    <a:masterClrMapping/>
  </p:clrMapOvr>
  <p:transition spd="slow" advClick="0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rot="18892707">
            <a:off x="3038123" y="1397263"/>
            <a:ext cx="921018" cy="276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rot="18892707">
            <a:off x="2380242" y="1786302"/>
            <a:ext cx="269037" cy="941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18892707">
            <a:off x="2434368" y="1617165"/>
            <a:ext cx="196587" cy="656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52A"/>
              </a:gs>
              <a:gs pos="50000">
                <a:srgbClr val="F6B646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 rot="18892707">
            <a:off x="8418545" y="941628"/>
            <a:ext cx="2667308" cy="79963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 rot="18892707">
            <a:off x="8972081" y="3243854"/>
            <a:ext cx="527418" cy="1594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18892707">
            <a:off x="9049920" y="2856698"/>
            <a:ext cx="467340" cy="6735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2B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rot="18892707">
            <a:off x="11575782" y="4725011"/>
            <a:ext cx="1182617" cy="5925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18892707">
            <a:off x="10959035" y="4290578"/>
            <a:ext cx="1871352" cy="6944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>
                  <a:alpha val="90000"/>
                </a:srgbClr>
              </a:gs>
              <a:gs pos="50000">
                <a:srgbClr val="E65F4D">
                  <a:alpha val="90000"/>
                </a:srgbClr>
              </a:gs>
              <a:gs pos="100000">
                <a:srgbClr val="DC5153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 rot="18892707" flipV="1">
            <a:off x="6793605" y="2080436"/>
            <a:ext cx="378038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8CBA9">
                  <a:alpha val="90000"/>
                </a:srgbClr>
              </a:gs>
              <a:gs pos="50000">
                <a:srgbClr val="30BC9B"/>
              </a:gs>
              <a:gs pos="100000">
                <a:srgbClr val="24A78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 rot="18892707">
            <a:off x="4065316" y="3103480"/>
            <a:ext cx="577502" cy="17660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1A0DE"/>
              </a:gs>
              <a:gs pos="50000">
                <a:srgbClr val="2690DF"/>
              </a:gs>
              <a:gs pos="100000">
                <a:srgbClr val="3186E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rot="18892707">
            <a:off x="4164412" y="2799524"/>
            <a:ext cx="500729" cy="817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18892707">
            <a:off x="2559442" y="3745049"/>
            <a:ext cx="613748" cy="749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9C657"/>
              </a:gs>
              <a:gs pos="50000">
                <a:srgbClr val="69B048"/>
              </a:gs>
              <a:gs pos="100000">
                <a:srgbClr val="5A9D3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8892707">
            <a:off x="262709" y="5760972"/>
            <a:ext cx="1486854" cy="63650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5284"/>
              </a:gs>
              <a:gs pos="50000">
                <a:srgbClr val="ED487F"/>
              </a:gs>
              <a:gs pos="100000">
                <a:srgbClr val="EB457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18892707">
            <a:off x="-445469" y="5319922"/>
            <a:ext cx="2270857" cy="7765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9A2DF">
                  <a:alpha val="90000"/>
                </a:srgbClr>
              </a:gs>
              <a:gs pos="50000">
                <a:srgbClr val="2399E0">
                  <a:alpha val="90000"/>
                </a:srgbClr>
              </a:gs>
              <a:gs pos="100000">
                <a:srgbClr val="2D91E0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 rot="18892707">
            <a:off x="9486202" y="1264817"/>
            <a:ext cx="1387165" cy="5004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7CAA8">
                  <a:alpha val="90000"/>
                </a:srgbClr>
              </a:gs>
              <a:gs pos="50000">
                <a:srgbClr val="2AB394">
                  <a:alpha val="90000"/>
                </a:srgbClr>
              </a:gs>
              <a:gs pos="100000">
                <a:srgbClr val="22A385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8892707">
            <a:off x="13016" y="2052251"/>
            <a:ext cx="673474" cy="1905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8892707">
            <a:off x="-290276" y="2470850"/>
            <a:ext cx="732519" cy="2706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78C556"/>
              </a:gs>
              <a:gs pos="50000">
                <a:srgbClr val="70BA4E"/>
              </a:gs>
              <a:gs pos="100000">
                <a:srgbClr val="61A74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18892707">
            <a:off x="-62143" y="2161909"/>
            <a:ext cx="1524991" cy="449416"/>
          </a:xfrm>
          <a:prstGeom prst="roundRect">
            <a:avLst>
              <a:gd name="adj" fmla="val 50000"/>
            </a:avLst>
          </a:prstGeom>
          <a:solidFill>
            <a:srgbClr val="605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18892707">
            <a:off x="-249264" y="2895972"/>
            <a:ext cx="1172688" cy="3857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DC62F">
                  <a:alpha val="90000"/>
                </a:srgbClr>
              </a:gs>
              <a:gs pos="50000">
                <a:srgbClr val="F5B547">
                  <a:alpha val="90000"/>
                </a:srgbClr>
              </a:gs>
              <a:gs pos="100000">
                <a:srgbClr val="F5B547">
                  <a:alpha val="9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26810" y="2494237"/>
            <a:ext cx="7165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积分通兑平台</a:t>
            </a:r>
            <a:r>
              <a:rPr lang="en-US" altLang="zh-CN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</a:t>
            </a:r>
            <a:r>
              <a:rPr lang="zh-CN" altLang="en-US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积分兑</a:t>
            </a:r>
          </a:p>
        </p:txBody>
      </p:sp>
      <p:sp>
        <p:nvSpPr>
          <p:cNvPr id="17" name="圆角矩形 16"/>
          <p:cNvSpPr/>
          <p:nvPr/>
        </p:nvSpPr>
        <p:spPr>
          <a:xfrm rot="18892707">
            <a:off x="4838720" y="3652592"/>
            <a:ext cx="327600" cy="28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343025" y="-523875"/>
            <a:ext cx="351370" cy="18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4" descr="https://avatars1.githubusercontent.com/u/30213150?s=400&amp;v=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484" y="1775313"/>
            <a:ext cx="2040584" cy="204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3520494" y="3564738"/>
            <a:ext cx="769473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—</a:t>
            </a:r>
            <a:r>
              <a:rPr lang="en-US" altLang="zh-CN" sz="48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Wanna</a:t>
            </a:r>
            <a:r>
              <a:rPr lang="en-US" altLang="zh-CN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Win</a:t>
            </a:r>
            <a:r>
              <a:rPr lang="zh-CN" alt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（花旗团队）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136218" y="46296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展示</a:t>
            </a:r>
            <a:r>
              <a:rPr lang="en-US" altLang="zh-CN" sz="3200" dirty="0">
                <a:solidFill>
                  <a:schemeClr val="bg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—</a:t>
            </a:r>
            <a:r>
              <a:rPr lang="zh-CN" altLang="en-US" sz="3200" dirty="0">
                <a:solidFill>
                  <a:schemeClr val="bg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彭璇</a:t>
            </a:r>
            <a:endParaRPr lang="en-US" sz="3200" dirty="0">
              <a:solidFill>
                <a:schemeClr val="bg1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33" name="媒体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04736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1 0.1507 L -4.16667E-6 -1.48148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animMotion origin="layout" path="M -0.23008 0.4 L -2.29167E-6 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200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3073 0.40139 L 2.77556E-17 -1.11111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-20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5352 0.44097 L 3.95833E-6 4.07407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-2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1771 0.37893 L 3.33333E-6 4.07407E-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895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58477 1.01713 L 2.08333E-7 -1.85185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32" y="-5085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51329 0.89283 L 4.16667E-6 -3.33333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64" y="-4465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1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9" grpId="0" animBg="1"/>
      <p:bldP spid="19" grpId="1" animBg="1"/>
      <p:bldP spid="21" grpId="0" animBg="1"/>
      <p:bldP spid="21" grpId="1" animBg="1"/>
      <p:bldP spid="20" grpId="0" animBg="1"/>
      <p:bldP spid="20" grpId="1" animBg="1"/>
      <p:bldP spid="25" grpId="0" animBg="1"/>
      <p:bldP spid="25" grpId="1" animBg="1"/>
      <p:bldP spid="27" grpId="0" animBg="1"/>
      <p:bldP spid="27" grpId="1" animBg="1"/>
      <p:bldP spid="26" grpId="0" animBg="1"/>
      <p:bldP spid="26" grpId="1" animBg="1"/>
      <p:bldP spid="23" grpId="0" animBg="1"/>
      <p:bldP spid="23" grpId="1" animBg="1"/>
      <p:bldP spid="22" grpId="0" animBg="1"/>
      <p:bldP spid="22" grpId="1" animBg="1"/>
      <p:bldP spid="12" grpId="0"/>
      <p:bldP spid="17" grpId="0" animBg="1"/>
      <p:bldP spid="17" grpId="1" animBg="1"/>
      <p:bldP spid="29" grpId="0" animBg="1"/>
      <p:bldP spid="24" grpId="0"/>
      <p:bldP spid="31" grpId="0"/>
    </p:bldLst>
  </p:timing>
  <p:extLst mod="1">
    <p:ext uri="{E180D4A7-C9FB-4DFB-919C-405C955672EB}">
      <p14:showEvtLst xmlns:p14="http://schemas.microsoft.com/office/powerpoint/2010/main">
        <p14:playEvt time="93" objId="1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BE8ADE7-65B7-4188-A40D-3C7F7A8023B0}"/>
              </a:ext>
            </a:extLst>
          </p:cNvPr>
          <p:cNvSpPr txBox="1"/>
          <p:nvPr/>
        </p:nvSpPr>
        <p:spPr>
          <a:xfrm>
            <a:off x="4616823" y="605118"/>
            <a:ext cx="295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1C9D90"/>
                </a:solidFill>
                <a:latin typeface="Algerian" panose="04020705040A02060702" pitchFamily="82" charset="0"/>
              </a:rPr>
              <a:t>C</a:t>
            </a:r>
            <a:r>
              <a:rPr lang="en-US" altLang="zh-CN" sz="3600" dirty="0">
                <a:solidFill>
                  <a:schemeClr val="bg1"/>
                </a:solidFill>
                <a:latin typeface="Algerian" panose="04020705040A02060702" pitchFamily="82" charset="0"/>
              </a:rPr>
              <a:t>ontents</a:t>
            </a:r>
            <a:endParaRPr lang="zh-CN" altLang="en-US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58CDF9-61B4-48C1-9BBE-0A01CA1CDC66}"/>
              </a:ext>
            </a:extLst>
          </p:cNvPr>
          <p:cNvSpPr/>
          <p:nvPr/>
        </p:nvSpPr>
        <p:spPr>
          <a:xfrm>
            <a:off x="1819834" y="2770111"/>
            <a:ext cx="295836" cy="510988"/>
          </a:xfrm>
          <a:prstGeom prst="rect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A135A-0869-4243-8941-479160B3A7FB}"/>
              </a:ext>
            </a:extLst>
          </p:cNvPr>
          <p:cNvSpPr txBox="1"/>
          <p:nvPr/>
        </p:nvSpPr>
        <p:spPr>
          <a:xfrm>
            <a:off x="2357717" y="2810452"/>
            <a:ext cx="1503083" cy="46166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项目简介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4E1824-640D-4534-8FB1-7F15B5F6CE1C}"/>
              </a:ext>
            </a:extLst>
          </p:cNvPr>
          <p:cNvSpPr/>
          <p:nvPr/>
        </p:nvSpPr>
        <p:spPr>
          <a:xfrm>
            <a:off x="6849035" y="2761129"/>
            <a:ext cx="295836" cy="510988"/>
          </a:xfrm>
          <a:prstGeom prst="rect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20B1A5-AA1B-41C4-9520-82AC17AF51C4}"/>
              </a:ext>
            </a:extLst>
          </p:cNvPr>
          <p:cNvSpPr txBox="1"/>
          <p:nvPr/>
        </p:nvSpPr>
        <p:spPr>
          <a:xfrm>
            <a:off x="7386918" y="2801470"/>
            <a:ext cx="1462442" cy="461665"/>
          </a:xfrm>
          <a:prstGeom prst="rect">
            <a:avLst/>
          </a:prstGeom>
          <a:noFill/>
          <a:ln>
            <a:solidFill>
              <a:srgbClr val="DC2E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市场调研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906115-00B3-4713-A2AD-4C7ADAFACBE6}"/>
              </a:ext>
            </a:extLst>
          </p:cNvPr>
          <p:cNvSpPr/>
          <p:nvPr/>
        </p:nvSpPr>
        <p:spPr>
          <a:xfrm>
            <a:off x="1819834" y="4279313"/>
            <a:ext cx="295836" cy="510988"/>
          </a:xfrm>
          <a:prstGeom prst="rect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EE3F39-C333-4DF2-B4DB-7CBA33CE98B7}"/>
              </a:ext>
            </a:extLst>
          </p:cNvPr>
          <p:cNvSpPr txBox="1"/>
          <p:nvPr/>
        </p:nvSpPr>
        <p:spPr>
          <a:xfrm>
            <a:off x="2357717" y="4319654"/>
            <a:ext cx="1503083" cy="461665"/>
          </a:xfrm>
          <a:prstGeom prst="rect">
            <a:avLst/>
          </a:prstGeom>
          <a:noFill/>
          <a:ln>
            <a:solidFill>
              <a:srgbClr val="DC2E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产品特点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6DBB94-384B-4EBC-9303-BD925FC51CEC}"/>
              </a:ext>
            </a:extLst>
          </p:cNvPr>
          <p:cNvSpPr/>
          <p:nvPr/>
        </p:nvSpPr>
        <p:spPr>
          <a:xfrm>
            <a:off x="6849035" y="4277122"/>
            <a:ext cx="295836" cy="510988"/>
          </a:xfrm>
          <a:prstGeom prst="rect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ACBCC-88D9-47F7-9D68-18B67FF79B26}"/>
              </a:ext>
            </a:extLst>
          </p:cNvPr>
          <p:cNvSpPr txBox="1"/>
          <p:nvPr/>
        </p:nvSpPr>
        <p:spPr>
          <a:xfrm>
            <a:off x="7386918" y="4317463"/>
            <a:ext cx="1462442" cy="46166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产品展示</a:t>
            </a:r>
          </a:p>
        </p:txBody>
      </p:sp>
    </p:spTree>
    <p:extLst>
      <p:ext uri="{BB962C8B-B14F-4D97-AF65-F5344CB8AC3E}">
        <p14:creationId xmlns:p14="http://schemas.microsoft.com/office/powerpoint/2010/main" val="328867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/>
          </p:cNvPr>
          <p:cNvSpPr/>
          <p:nvPr/>
        </p:nvSpPr>
        <p:spPr>
          <a:xfrm>
            <a:off x="2635624" y="2474259"/>
            <a:ext cx="2097741" cy="2097741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/>
          </p:cNvPr>
          <p:cNvSpPr/>
          <p:nvPr/>
        </p:nvSpPr>
        <p:spPr>
          <a:xfrm>
            <a:off x="3724835" y="1694329"/>
            <a:ext cx="1559859" cy="1559859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/>
          </p:cNvPr>
          <p:cNvSpPr/>
          <p:nvPr/>
        </p:nvSpPr>
        <p:spPr>
          <a:xfrm>
            <a:off x="5069542" y="3872754"/>
            <a:ext cx="322730" cy="349623"/>
          </a:xfrm>
          <a:prstGeom prst="ellipse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/>
          </p:cNvPr>
          <p:cNvSpPr/>
          <p:nvPr/>
        </p:nvSpPr>
        <p:spPr>
          <a:xfrm>
            <a:off x="2312894" y="4222377"/>
            <a:ext cx="322730" cy="349623"/>
          </a:xfrm>
          <a:prstGeom prst="ellipse">
            <a:avLst/>
          </a:prstGeom>
          <a:solidFill>
            <a:srgbClr val="DC2E43"/>
          </a:solidFill>
          <a:ln>
            <a:solidFill>
              <a:srgbClr val="DC2E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/>
          </p:cNvPr>
          <p:cNvSpPr txBox="1"/>
          <p:nvPr/>
        </p:nvSpPr>
        <p:spPr>
          <a:xfrm>
            <a:off x="5738770" y="2172992"/>
            <a:ext cx="3564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PART ONE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/>
          </p:cNvPr>
          <p:cNvSpPr txBox="1"/>
          <p:nvPr/>
        </p:nvSpPr>
        <p:spPr>
          <a:xfrm>
            <a:off x="6124353" y="3287979"/>
            <a:ext cx="2261248" cy="58477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172178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F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/>
          </p:cNvPr>
          <p:cNvSpPr/>
          <p:nvPr/>
        </p:nvSpPr>
        <p:spPr>
          <a:xfrm>
            <a:off x="367552" y="228617"/>
            <a:ext cx="295836" cy="510988"/>
          </a:xfrm>
          <a:prstGeom prst="rect">
            <a:avLst/>
          </a:prstGeom>
          <a:solidFill>
            <a:srgbClr val="1C9D90"/>
          </a:solidFill>
          <a:ln>
            <a:solidFill>
              <a:srgbClr val="1C9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/>
          </p:cNvPr>
          <p:cNvSpPr txBox="1"/>
          <p:nvPr/>
        </p:nvSpPr>
        <p:spPr>
          <a:xfrm>
            <a:off x="905436" y="228617"/>
            <a:ext cx="3056964" cy="461665"/>
          </a:xfrm>
          <a:prstGeom prst="rect">
            <a:avLst/>
          </a:prstGeom>
          <a:noFill/>
          <a:ln>
            <a:solidFill>
              <a:srgbClr val="1C9D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项目简介</a:t>
            </a:r>
            <a:r>
              <a:rPr lang="en-US" altLang="zh-CN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—</a:t>
            </a:r>
            <a:r>
              <a:rPr lang="zh-CN" altLang="en-US" sz="2400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创意角度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7653" y="919047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4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95" y="1081220"/>
            <a:ext cx="3149882" cy="506650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4390768" y="1191903"/>
            <a:ext cx="2224216" cy="285283"/>
          </a:xfrm>
          <a:prstGeom prst="rightArrow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527862" y="88116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顾名思义一下？</a:t>
            </a:r>
            <a:endParaRPr 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8" name="Picture 4" descr="âstarbucksâçå¾çæç´¢ç»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96" y="1279011"/>
            <a:ext cx="1646817" cy="1646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âä¸æ¹èªç©ºâçå¾çæç´¢ç»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18" y="3083812"/>
            <a:ext cx="1757974" cy="15425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âKFCâçå¾çæç´¢ç»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06" y="4809274"/>
            <a:ext cx="1463937" cy="146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âwalmartâçå¾çæç´¢ç»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46" y="1363448"/>
            <a:ext cx="2944008" cy="73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âNIKE logoâçå¾çæç´¢ç»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926" y="2196010"/>
            <a:ext cx="3658569" cy="261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âAdidas logoâçå¾çæç´¢ç»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79" y="4748944"/>
            <a:ext cx="2242521" cy="149501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avatars1.githubusercontent.com/u/30213150?s=400&amp;v=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20" y="2450138"/>
            <a:ext cx="2298806" cy="229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>
            <a:off x="2829261" y="2537729"/>
            <a:ext cx="2162287" cy="828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</p:cNvCxnSpPr>
          <p:nvPr/>
        </p:nvCxnSpPr>
        <p:spPr>
          <a:xfrm flipH="1">
            <a:off x="6457375" y="1780690"/>
            <a:ext cx="1523830" cy="1094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</p:cNvCxnSpPr>
          <p:nvPr/>
        </p:nvCxnSpPr>
        <p:spPr>
          <a:xfrm flipH="1">
            <a:off x="3029135" y="3855103"/>
            <a:ext cx="1866529" cy="32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</p:cNvCxnSpPr>
          <p:nvPr/>
        </p:nvCxnSpPr>
        <p:spPr>
          <a:xfrm flipH="1">
            <a:off x="6744704" y="3599541"/>
            <a:ext cx="18574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</p:cNvCxnSpPr>
          <p:nvPr/>
        </p:nvCxnSpPr>
        <p:spPr>
          <a:xfrm flipH="1">
            <a:off x="3032060" y="4222751"/>
            <a:ext cx="1959488" cy="1306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</p:cNvCxnSpPr>
          <p:nvPr/>
        </p:nvCxnSpPr>
        <p:spPr>
          <a:xfrm flipH="1" flipV="1">
            <a:off x="6507891" y="4222751"/>
            <a:ext cx="1824059" cy="1306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657403" y="45108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“积分兑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正是在下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35661" y="1866633"/>
            <a:ext cx="605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①：用积分兑换物品、优惠券等等</a:t>
            </a:r>
            <a:endParaRPr 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35661" y="3673027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②：消费满一定金额，使用积分可享受减免政策</a:t>
            </a:r>
            <a:endParaRPr 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44" name="Picture 20" descr="âèèç§¯ååæ¢âçå¾çæç´¢ç»æ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861" b="66264"/>
          <a:stretch/>
        </p:blipFill>
        <p:spPr bwMode="auto">
          <a:xfrm>
            <a:off x="3281603" y="2378213"/>
            <a:ext cx="4699602" cy="117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âç§¯åæµç°âçå¾çæç´¢ç»æ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4" r="-1373" b="66174"/>
          <a:stretch/>
        </p:blipFill>
        <p:spPr bwMode="auto">
          <a:xfrm>
            <a:off x="3315127" y="4196247"/>
            <a:ext cx="6166260" cy="177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6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4" grpId="1"/>
      <p:bldP spid="6" grpId="0" animBg="1"/>
      <p:bldP spid="6" grpId="1" animBg="1"/>
      <p:bldP spid="6" grpId="2" animBg="1"/>
      <p:bldP spid="7" grpId="0"/>
      <p:bldP spid="7" grpId="1"/>
      <p:bldP spid="7" grpId="2"/>
      <p:bldP spid="24" grpId="0"/>
      <p:bldP spid="24" grpId="1"/>
      <p:bldP spid="27" grpId="0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2560</TotalTime>
  <Words>406</Words>
  <Application>Microsoft Office PowerPoint</Application>
  <PresentationFormat>宽屏</PresentationFormat>
  <Paragraphs>84</Paragraphs>
  <Slides>21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Adobe 繁黑體 Std B</vt:lpstr>
      <vt:lpstr>Adobe 黑体 Std R</vt:lpstr>
      <vt:lpstr>等线</vt:lpstr>
      <vt:lpstr>方正舒体</vt:lpstr>
      <vt:lpstr>黑体</vt:lpstr>
      <vt:lpstr>华文琥珀</vt:lpstr>
      <vt:lpstr>微软雅黑 Light</vt:lpstr>
      <vt:lpstr>Algerian</vt:lpstr>
      <vt:lpstr>Arial</vt:lpstr>
      <vt:lpstr>Calibri</vt:lpstr>
      <vt:lpstr>Calisto MT</vt:lpstr>
      <vt:lpstr>Trebuchet MS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ZJH</dc:creator>
  <cp:lastModifiedBy>彭 璇</cp:lastModifiedBy>
  <cp:revision>67</cp:revision>
  <dcterms:created xsi:type="dcterms:W3CDTF">2014-07-03T13:56:29Z</dcterms:created>
  <dcterms:modified xsi:type="dcterms:W3CDTF">2018-07-19T07:43:48Z</dcterms:modified>
</cp:coreProperties>
</file>