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2" r:id="rId6"/>
    <p:sldId id="274" r:id="rId7"/>
    <p:sldId id="275" r:id="rId8"/>
    <p:sldId id="260" r:id="rId9"/>
    <p:sldId id="276" r:id="rId10"/>
    <p:sldId id="271" r:id="rId11"/>
    <p:sldId id="267" r:id="rId12"/>
    <p:sldId id="277" r:id="rId13"/>
    <p:sldId id="261" r:id="rId14"/>
    <p:sldId id="278" r:id="rId15"/>
    <p:sldId id="280" r:id="rId16"/>
    <p:sldId id="285" r:id="rId17"/>
    <p:sldId id="284" r:id="rId18"/>
    <p:sldId id="286" r:id="rId19"/>
    <p:sldId id="287" r:id="rId20"/>
    <p:sldId id="288" r:id="rId21"/>
    <p:sldId id="289" r:id="rId22"/>
    <p:sldId id="290" r:id="rId23"/>
    <p:sldId id="291" r:id="rId24"/>
    <p:sldId id="293" r:id="rId25"/>
    <p:sldId id="281" r:id="rId26"/>
    <p:sldId id="292" r:id="rId27"/>
    <p:sldId id="282"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20"/>
    <p:restoredTop sz="94712"/>
  </p:normalViewPr>
  <p:slideViewPr>
    <p:cSldViewPr snapToGrid="0" snapToObjects="1">
      <p:cViewPr varScale="1">
        <p:scale>
          <a:sx n="141" d="100"/>
          <a:sy n="141" d="100"/>
        </p:scale>
        <p:origin x="7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5T01:43:07.87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0T01:09:12.98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0T01:09:12.98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15T02:23:07.60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0T00:47:47.49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0T00:47:47.49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0T00:47:47.49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0T00:47:47.49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0T01:05:04.18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0T01:04:58.47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0T01:07:27.679"/>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885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8555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6303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1379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2982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88512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7224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56252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9204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67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53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400" spc="40">
                <a:solidFill>
                  <a:schemeClr val="tx1">
                    <a:tint val="75000"/>
                  </a:schemeClr>
                </a:solidFill>
              </a:defRPr>
            </a:lvl1pPr>
          </a:lstStyle>
          <a:p>
            <a:fld id="{72345051-2045-45DA-935E-2E3CA1A69ADC}" type="datetimeFigureOut">
              <a:rPr lang="en-US" smtClean="0"/>
              <a:t>3/20/21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400" spc="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400" spc="4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01187973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05000"/>
        </a:lnSpc>
        <a:spcBef>
          <a:spcPct val="0"/>
        </a:spcBef>
        <a:buNone/>
        <a:defRPr sz="4400" kern="1200" spc="200">
          <a:solidFill>
            <a:schemeClr val="tx1"/>
          </a:solidFill>
          <a:latin typeface="+mj-lt"/>
          <a:ea typeface="+mj-ea"/>
          <a:cs typeface="+mj-cs"/>
        </a:defRPr>
      </a:lvl1pPr>
    </p:titleStyle>
    <p:bodyStyle>
      <a:lvl1pPr marL="228600" indent="-228600" algn="l" defTabSz="914400" rtl="0" eaLnBrk="1" latinLnBrk="0" hangingPunct="1">
        <a:lnSpc>
          <a:spcPct val="105000"/>
        </a:lnSpc>
        <a:spcBef>
          <a:spcPts val="1000"/>
        </a:spcBef>
        <a:buFont typeface="Arial" panose="020B0604020202020204" pitchFamily="34" charset="0"/>
        <a:buChar char="•"/>
        <a:defRPr sz="2600" kern="1200" spc="150">
          <a:solidFill>
            <a:schemeClr val="tx1"/>
          </a:solidFill>
          <a:latin typeface="+mn-lt"/>
          <a:ea typeface="+mn-ea"/>
          <a:cs typeface="+mn-cs"/>
        </a:defRPr>
      </a:lvl1pPr>
      <a:lvl2pPr marL="685800" indent="-228600" algn="l" defTabSz="914400" rtl="0" eaLnBrk="1" latinLnBrk="0" hangingPunct="1">
        <a:lnSpc>
          <a:spcPct val="105000"/>
        </a:lnSpc>
        <a:spcBef>
          <a:spcPts val="500"/>
        </a:spcBef>
        <a:buFont typeface="Arial" panose="020B0604020202020204" pitchFamily="34" charset="0"/>
        <a:buChar char="•"/>
        <a:defRPr sz="2200" kern="1200" spc="150">
          <a:solidFill>
            <a:schemeClr val="tx1"/>
          </a:solidFill>
          <a:latin typeface="+mn-lt"/>
          <a:ea typeface="+mn-ea"/>
          <a:cs typeface="+mn-cs"/>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528572E-EB26-4BC8-B228-604A3856280A}"/>
              </a:ext>
            </a:extLst>
          </p:cNvPr>
          <p:cNvPicPr>
            <a:picLocks noChangeAspect="1"/>
          </p:cNvPicPr>
          <p:nvPr/>
        </p:nvPicPr>
        <p:blipFill rotWithShape="1">
          <a:blip r:embed="rId2">
            <a:alphaModFix amt="50000"/>
          </a:blip>
          <a:srcRect t="19521" r="-1" b="24214"/>
          <a:stretch/>
        </p:blipFill>
        <p:spPr>
          <a:xfrm>
            <a:off x="21" y="235400"/>
            <a:ext cx="12188931" cy="6857990"/>
          </a:xfrm>
          <a:prstGeom prst="rect">
            <a:avLst/>
          </a:prstGeom>
        </p:spPr>
      </p:pic>
      <p:sp>
        <p:nvSpPr>
          <p:cNvPr id="2" name="标题 1">
            <a:extLst>
              <a:ext uri="{FF2B5EF4-FFF2-40B4-BE49-F238E27FC236}">
                <a16:creationId xmlns:a16="http://schemas.microsoft.com/office/drawing/2014/main" id="{6AD88FB3-2658-6540-8F1B-92680813BDF3}"/>
              </a:ext>
            </a:extLst>
          </p:cNvPr>
          <p:cNvSpPr>
            <a:spLocks noGrp="1"/>
          </p:cNvSpPr>
          <p:nvPr>
            <p:ph type="ctrTitle"/>
          </p:nvPr>
        </p:nvSpPr>
        <p:spPr>
          <a:xfrm>
            <a:off x="1527048" y="1124712"/>
            <a:ext cx="9144000" cy="3063240"/>
          </a:xfrm>
        </p:spPr>
        <p:txBody>
          <a:bodyPr>
            <a:normAutofit/>
          </a:bodyPr>
          <a:lstStyle/>
          <a:p>
            <a:pPr algn="ctr">
              <a:lnSpc>
                <a:spcPct val="95000"/>
              </a:lnSpc>
            </a:pPr>
            <a:r>
              <a:rPr lang="en-US" altLang="zh-CN" sz="5300" i="1" dirty="0"/>
              <a:t>Spread trading strategies </a:t>
            </a:r>
            <a:br>
              <a:rPr lang="en-US" altLang="zh-CN" sz="5300" i="1" dirty="0"/>
            </a:br>
            <a:r>
              <a:rPr lang="en-US" altLang="zh-CN" sz="5300" i="1" dirty="0"/>
              <a:t>in the crude oil futures market</a:t>
            </a:r>
            <a:r>
              <a:rPr lang="zh-CN" altLang="zh-CN" sz="5300" dirty="0">
                <a:effectLst/>
              </a:rPr>
              <a:t> </a:t>
            </a:r>
            <a:endParaRPr kumimoji="1" lang="zh-CN" altLang="en-US" sz="5300" dirty="0"/>
          </a:p>
        </p:txBody>
      </p:sp>
      <p:sp>
        <p:nvSpPr>
          <p:cNvPr id="3" name="副标题 2">
            <a:extLst>
              <a:ext uri="{FF2B5EF4-FFF2-40B4-BE49-F238E27FC236}">
                <a16:creationId xmlns:a16="http://schemas.microsoft.com/office/drawing/2014/main" id="{4F9ABD58-AC8F-244E-897C-F1F988B841B6}"/>
              </a:ext>
            </a:extLst>
          </p:cNvPr>
          <p:cNvSpPr>
            <a:spLocks noGrp="1"/>
          </p:cNvSpPr>
          <p:nvPr>
            <p:ph type="subTitle" idx="1"/>
          </p:nvPr>
        </p:nvSpPr>
        <p:spPr>
          <a:xfrm>
            <a:off x="1527048" y="4599432"/>
            <a:ext cx="9144000" cy="1227520"/>
          </a:xfrm>
        </p:spPr>
        <p:txBody>
          <a:bodyPr>
            <a:normAutofit fontScale="92500" lnSpcReduction="10000"/>
          </a:bodyPr>
          <a:lstStyle/>
          <a:p>
            <a:pPr algn="ctr"/>
            <a:r>
              <a:rPr kumimoji="1" lang="en-US" altLang="zh-CN" sz="3200" dirty="0"/>
              <a:t>Professor: </a:t>
            </a:r>
            <a:r>
              <a:rPr kumimoji="1" lang="en-US" altLang="zh-CN" sz="3200" dirty="0" err="1"/>
              <a:t>Totouom</a:t>
            </a:r>
            <a:r>
              <a:rPr kumimoji="1" lang="en-US" altLang="zh-CN" sz="3200" dirty="0"/>
              <a:t> </a:t>
            </a:r>
            <a:r>
              <a:rPr kumimoji="1" lang="en-US" altLang="zh-CN" sz="3200" dirty="0" err="1"/>
              <a:t>Tangho</a:t>
            </a:r>
            <a:r>
              <a:rPr kumimoji="1" lang="en-US" altLang="zh-CN" sz="3200" dirty="0"/>
              <a:t>, Daniel H</a:t>
            </a:r>
          </a:p>
          <a:p>
            <a:pPr algn="ctr"/>
            <a:r>
              <a:rPr kumimoji="1" lang="en-US" altLang="zh-CN" sz="3200" dirty="0" err="1"/>
              <a:t>Yipei</a:t>
            </a:r>
            <a:r>
              <a:rPr kumimoji="1" lang="en-US" altLang="zh-CN" sz="3200" dirty="0"/>
              <a:t> Zhang, yz4369@nyu.edu</a:t>
            </a:r>
            <a:endParaRPr kumimoji="1" lang="zh-CN" altLang="en-US" sz="3200" dirty="0"/>
          </a:p>
        </p:txBody>
      </p:sp>
      <p:sp>
        <p:nvSpPr>
          <p:cNvPr id="11"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4345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A8D2F3C-0228-E94A-9753-033EE0904A4A}"/>
              </a:ext>
            </a:extLst>
          </p:cNvPr>
          <p:cNvSpPr>
            <a:spLocks noGrp="1"/>
          </p:cNvSpPr>
          <p:nvPr>
            <p:ph type="title"/>
          </p:nvPr>
        </p:nvSpPr>
        <p:spPr>
          <a:xfrm>
            <a:off x="630936" y="4562856"/>
            <a:ext cx="3419856" cy="1600200"/>
          </a:xfrm>
        </p:spPr>
        <p:txBody>
          <a:bodyPr anchor="ctr">
            <a:normAutofit/>
          </a:bodyPr>
          <a:lstStyle/>
          <a:p>
            <a:endParaRPr kumimoji="1" lang="zh-CN" altLang="en-US" sz="4800" dirty="0"/>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22" name="Ink 2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2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4562856"/>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B59E7B"/>
          </a:solidFill>
          <a:ln w="34925">
            <a:solidFill>
              <a:srgbClr val="B59E7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B8BF0E9-9A0D-42F3-B71A-AD200AE7DA15}"/>
              </a:ext>
            </a:extLst>
          </p:cNvPr>
          <p:cNvSpPr>
            <a:spLocks noGrp="1"/>
          </p:cNvSpPr>
          <p:nvPr>
            <p:ph idx="1"/>
          </p:nvPr>
        </p:nvSpPr>
        <p:spPr>
          <a:xfrm>
            <a:off x="4654295" y="4562856"/>
            <a:ext cx="6894576" cy="1600200"/>
          </a:xfrm>
        </p:spPr>
        <p:txBody>
          <a:bodyPr anchor="ctr">
            <a:normAutofit/>
          </a:bodyPr>
          <a:lstStyle/>
          <a:p>
            <a:r>
              <a:rPr lang="en-US" sz="2000" dirty="0"/>
              <a:t>According to the article, we use last year’s ratio for this year’s price to implement the strategy.</a:t>
            </a:r>
          </a:p>
        </p:txBody>
      </p:sp>
      <p:pic>
        <p:nvPicPr>
          <p:cNvPr id="4" name="内容占位符 3">
            <a:extLst>
              <a:ext uri="{FF2B5EF4-FFF2-40B4-BE49-F238E27FC236}">
                <a16:creationId xmlns:a16="http://schemas.microsoft.com/office/drawing/2014/main" id="{51AA1A57-F6EE-B647-9A33-F0347C1AEB3D}"/>
              </a:ext>
            </a:extLst>
          </p:cNvPr>
          <p:cNvPicPr>
            <a:picLocks noChangeAspect="1"/>
          </p:cNvPicPr>
          <p:nvPr/>
        </p:nvPicPr>
        <p:blipFill>
          <a:blip r:embed="rId4"/>
          <a:stretch>
            <a:fillRect/>
          </a:stretch>
        </p:blipFill>
        <p:spPr>
          <a:xfrm>
            <a:off x="796860" y="216198"/>
            <a:ext cx="1831295" cy="6425604"/>
          </a:xfrm>
          <a:prstGeom prst="rect">
            <a:avLst/>
          </a:prstGeom>
        </p:spPr>
      </p:pic>
      <p:pic>
        <p:nvPicPr>
          <p:cNvPr id="5" name="图片 4">
            <a:extLst>
              <a:ext uri="{FF2B5EF4-FFF2-40B4-BE49-F238E27FC236}">
                <a16:creationId xmlns:a16="http://schemas.microsoft.com/office/drawing/2014/main" id="{A658627D-1A80-FE42-882E-5817C7205EAE}"/>
              </a:ext>
            </a:extLst>
          </p:cNvPr>
          <p:cNvPicPr>
            <a:picLocks noChangeAspect="1"/>
          </p:cNvPicPr>
          <p:nvPr/>
        </p:nvPicPr>
        <p:blipFill>
          <a:blip r:embed="rId5"/>
          <a:stretch>
            <a:fillRect/>
          </a:stretch>
        </p:blipFill>
        <p:spPr>
          <a:xfrm>
            <a:off x="6254496" y="478289"/>
            <a:ext cx="5471160" cy="3651998"/>
          </a:xfrm>
          <a:prstGeom prst="rect">
            <a:avLst/>
          </a:prstGeom>
        </p:spPr>
      </p:pic>
      <p:pic>
        <p:nvPicPr>
          <p:cNvPr id="3" name="图片 2">
            <a:extLst>
              <a:ext uri="{FF2B5EF4-FFF2-40B4-BE49-F238E27FC236}">
                <a16:creationId xmlns:a16="http://schemas.microsoft.com/office/drawing/2014/main" id="{DD7747D0-BA42-3B4C-A7FE-2CB8C76B8061}"/>
              </a:ext>
            </a:extLst>
          </p:cNvPr>
          <p:cNvPicPr>
            <a:picLocks noChangeAspect="1"/>
          </p:cNvPicPr>
          <p:nvPr/>
        </p:nvPicPr>
        <p:blipFill>
          <a:blip r:embed="rId6"/>
          <a:stretch>
            <a:fillRect/>
          </a:stretch>
        </p:blipFill>
        <p:spPr>
          <a:xfrm>
            <a:off x="3085081" y="1300059"/>
            <a:ext cx="2959100" cy="1308100"/>
          </a:xfrm>
          <a:prstGeom prst="rect">
            <a:avLst/>
          </a:prstGeom>
        </p:spPr>
      </p:pic>
      <p:sp>
        <p:nvSpPr>
          <p:cNvPr id="6" name="文本框 5">
            <a:extLst>
              <a:ext uri="{FF2B5EF4-FFF2-40B4-BE49-F238E27FC236}">
                <a16:creationId xmlns:a16="http://schemas.microsoft.com/office/drawing/2014/main" id="{EC622445-9A3D-3841-AB74-361473301738}"/>
              </a:ext>
            </a:extLst>
          </p:cNvPr>
          <p:cNvSpPr txBox="1"/>
          <p:nvPr/>
        </p:nvSpPr>
        <p:spPr>
          <a:xfrm>
            <a:off x="3529773" y="1115393"/>
            <a:ext cx="2678571" cy="369332"/>
          </a:xfrm>
          <a:prstGeom prst="rect">
            <a:avLst/>
          </a:prstGeom>
          <a:noFill/>
        </p:spPr>
        <p:txBody>
          <a:bodyPr wrap="square" rtlCol="0">
            <a:spAutoFit/>
          </a:bodyPr>
          <a:lstStyle/>
          <a:p>
            <a:r>
              <a:rPr kumimoji="1" lang="en-US" altLang="zh-CN" dirty="0"/>
              <a:t>The equation</a:t>
            </a:r>
            <a:endParaRPr kumimoji="1" lang="zh-CN" altLang="en-US" dirty="0"/>
          </a:p>
        </p:txBody>
      </p:sp>
      <p:sp>
        <p:nvSpPr>
          <p:cNvPr id="11" name="文本框 10">
            <a:extLst>
              <a:ext uri="{FF2B5EF4-FFF2-40B4-BE49-F238E27FC236}">
                <a16:creationId xmlns:a16="http://schemas.microsoft.com/office/drawing/2014/main" id="{B2B34244-C779-7F4F-B191-9032F48C17BB}"/>
              </a:ext>
            </a:extLst>
          </p:cNvPr>
          <p:cNvSpPr txBox="1"/>
          <p:nvPr/>
        </p:nvSpPr>
        <p:spPr>
          <a:xfrm>
            <a:off x="4869058" y="6379711"/>
            <a:ext cx="7077155" cy="307777"/>
          </a:xfrm>
          <a:prstGeom prst="rect">
            <a:avLst/>
          </a:prstGeom>
          <a:noFill/>
        </p:spPr>
        <p:txBody>
          <a:bodyPr wrap="square" rtlCol="0">
            <a:spAutoFit/>
          </a:bodyPr>
          <a:lstStyle/>
          <a:p>
            <a:r>
              <a:rPr lang="en-US" altLang="zh-CN" sz="1400" dirty="0">
                <a:solidFill>
                  <a:schemeClr val="dk1"/>
                </a:solidFill>
              </a:rPr>
              <a:t>* Source: </a:t>
            </a:r>
            <a:r>
              <a:rPr lang="en-US" altLang="zh-CN" sz="1400" i="1" dirty="0"/>
              <a:t>Spread trading strategies in the crude oil futures market</a:t>
            </a:r>
            <a:r>
              <a:rPr lang="zh-CN" altLang="zh-CN" sz="1400" dirty="0"/>
              <a:t> </a:t>
            </a:r>
            <a:endParaRPr lang="en-US" altLang="zh-CN" sz="1400" dirty="0">
              <a:solidFill>
                <a:schemeClr val="dk1"/>
              </a:solidFill>
            </a:endParaRPr>
          </a:p>
        </p:txBody>
      </p:sp>
    </p:spTree>
    <p:extLst>
      <p:ext uri="{BB962C8B-B14F-4D97-AF65-F5344CB8AC3E}">
        <p14:creationId xmlns:p14="http://schemas.microsoft.com/office/powerpoint/2010/main" val="237102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7A593-3B6C-F141-A48A-A111E76EA043}"/>
              </a:ext>
            </a:extLst>
          </p:cNvPr>
          <p:cNvSpPr>
            <a:spLocks noGrp="1"/>
          </p:cNvSpPr>
          <p:nvPr>
            <p:ph type="title"/>
          </p:nvPr>
        </p:nvSpPr>
        <p:spPr/>
        <p:txBody>
          <a:bodyPr/>
          <a:lstStyle/>
          <a:p>
            <a:r>
              <a:rPr lang="en-US" altLang="zh-CN" dirty="0"/>
              <a:t>Dynamic Hedging Ratio for Mean-Reverting Strategies </a:t>
            </a:r>
            <a:endParaRPr kumimoji="1" lang="zh-CN" altLang="en-US" dirty="0"/>
          </a:p>
        </p:txBody>
      </p:sp>
      <p:sp>
        <p:nvSpPr>
          <p:cNvPr id="3" name="内容占位符 2">
            <a:extLst>
              <a:ext uri="{FF2B5EF4-FFF2-40B4-BE49-F238E27FC236}">
                <a16:creationId xmlns:a16="http://schemas.microsoft.com/office/drawing/2014/main" id="{54AC3FD4-6B81-0D46-AA29-5FEB204C027C}"/>
              </a:ext>
            </a:extLst>
          </p:cNvPr>
          <p:cNvSpPr>
            <a:spLocks noGrp="1"/>
          </p:cNvSpPr>
          <p:nvPr>
            <p:ph idx="1"/>
          </p:nvPr>
        </p:nvSpPr>
        <p:spPr/>
        <p:txBody>
          <a:bodyPr/>
          <a:lstStyle/>
          <a:p>
            <a:r>
              <a:rPr kumimoji="1" lang="en-US" altLang="zh-CN" dirty="0"/>
              <a:t>To compute the dynamic hedging ratio, we could use </a:t>
            </a:r>
            <a:r>
              <a:rPr kumimoji="1" lang="en-US" altLang="zh-CN" dirty="0" err="1"/>
              <a:t>KalmanFilter</a:t>
            </a:r>
            <a:r>
              <a:rPr kumimoji="1" lang="en-US" altLang="zh-CN" dirty="0"/>
              <a:t> to do the regression to find out the hedging ratio.</a:t>
            </a:r>
          </a:p>
          <a:p>
            <a:pPr marL="0" indent="0">
              <a:buNone/>
            </a:pPr>
            <a:endParaRPr kumimoji="1" lang="en-US" altLang="zh-CN" dirty="0"/>
          </a:p>
          <a:p>
            <a:endParaRPr kumimoji="1" lang="zh-CN" altLang="en-US" dirty="0"/>
          </a:p>
        </p:txBody>
      </p:sp>
    </p:spTree>
    <p:extLst>
      <p:ext uri="{BB962C8B-B14F-4D97-AF65-F5344CB8AC3E}">
        <p14:creationId xmlns:p14="http://schemas.microsoft.com/office/powerpoint/2010/main" val="167168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2A5F8-33EE-544B-9B7E-C308D0FABD28}"/>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02B150A5-ED2B-A14E-9300-A25735C2DAD9}"/>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C41869E2-AC9A-2F43-BFBF-FE6973BD05D5}"/>
              </a:ext>
            </a:extLst>
          </p:cNvPr>
          <p:cNvPicPr>
            <a:picLocks noChangeAspect="1"/>
          </p:cNvPicPr>
          <p:nvPr/>
        </p:nvPicPr>
        <p:blipFill>
          <a:blip r:embed="rId2"/>
          <a:stretch>
            <a:fillRect/>
          </a:stretch>
        </p:blipFill>
        <p:spPr>
          <a:xfrm>
            <a:off x="556448" y="0"/>
            <a:ext cx="11404893" cy="6858000"/>
          </a:xfrm>
          <a:prstGeom prst="rect">
            <a:avLst/>
          </a:prstGeom>
        </p:spPr>
      </p:pic>
    </p:spTree>
    <p:extLst>
      <p:ext uri="{BB962C8B-B14F-4D97-AF65-F5344CB8AC3E}">
        <p14:creationId xmlns:p14="http://schemas.microsoft.com/office/powerpoint/2010/main" val="2595960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18DD5-F3B3-E342-8BC9-FD3C290DC4A5}"/>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E06C0233-E5C7-4044-A2AA-BED350290286}"/>
              </a:ext>
            </a:extLst>
          </p:cNvPr>
          <p:cNvSpPr>
            <a:spLocks noGrp="1"/>
          </p:cNvSpPr>
          <p:nvPr>
            <p:ph idx="1"/>
          </p:nvPr>
        </p:nvSpPr>
        <p:spPr/>
        <p:txBody>
          <a:bodyPr/>
          <a:lstStyle/>
          <a:p>
            <a:endParaRPr kumimoji="1" lang="zh-CN" altLang="en-US"/>
          </a:p>
        </p:txBody>
      </p:sp>
      <p:pic>
        <p:nvPicPr>
          <p:cNvPr id="6" name="图片 5">
            <a:extLst>
              <a:ext uri="{FF2B5EF4-FFF2-40B4-BE49-F238E27FC236}">
                <a16:creationId xmlns:a16="http://schemas.microsoft.com/office/drawing/2014/main" id="{CD7ADB2D-E3BB-5842-91A9-AD0498993793}"/>
              </a:ext>
            </a:extLst>
          </p:cNvPr>
          <p:cNvPicPr>
            <a:picLocks noChangeAspect="1"/>
          </p:cNvPicPr>
          <p:nvPr/>
        </p:nvPicPr>
        <p:blipFill>
          <a:blip r:embed="rId2"/>
          <a:stretch>
            <a:fillRect/>
          </a:stretch>
        </p:blipFill>
        <p:spPr>
          <a:xfrm>
            <a:off x="383385" y="0"/>
            <a:ext cx="11713880" cy="6858000"/>
          </a:xfrm>
          <a:prstGeom prst="rect">
            <a:avLst/>
          </a:prstGeom>
        </p:spPr>
      </p:pic>
    </p:spTree>
    <p:extLst>
      <p:ext uri="{BB962C8B-B14F-4D97-AF65-F5344CB8AC3E}">
        <p14:creationId xmlns:p14="http://schemas.microsoft.com/office/powerpoint/2010/main" val="326496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108B6-1F56-044D-8417-F4E7E455DB8D}"/>
              </a:ext>
            </a:extLst>
          </p:cNvPr>
          <p:cNvSpPr>
            <a:spLocks noGrp="1"/>
          </p:cNvSpPr>
          <p:nvPr>
            <p:ph type="title"/>
          </p:nvPr>
        </p:nvSpPr>
        <p:spPr/>
        <p:txBody>
          <a:bodyPr/>
          <a:lstStyle/>
          <a:p>
            <a:r>
              <a:rPr kumimoji="1" lang="en-US" altLang="zh-CN" dirty="0"/>
              <a:t>Strategy</a:t>
            </a:r>
            <a:endParaRPr kumimoji="1" lang="zh-CN" altLang="en-US" dirty="0"/>
          </a:p>
        </p:txBody>
      </p:sp>
      <p:sp>
        <p:nvSpPr>
          <p:cNvPr id="3" name="内容占位符 2">
            <a:extLst>
              <a:ext uri="{FF2B5EF4-FFF2-40B4-BE49-F238E27FC236}">
                <a16:creationId xmlns:a16="http://schemas.microsoft.com/office/drawing/2014/main" id="{8171D574-DAA0-EA4A-BA1A-ED46D3E781FB}"/>
              </a:ext>
            </a:extLst>
          </p:cNvPr>
          <p:cNvSpPr>
            <a:spLocks noGrp="1"/>
          </p:cNvSpPr>
          <p:nvPr>
            <p:ph idx="1"/>
          </p:nvPr>
        </p:nvSpPr>
        <p:spPr/>
        <p:txBody>
          <a:bodyPr/>
          <a:lstStyle/>
          <a:p>
            <a:r>
              <a:rPr kumimoji="1" lang="en-US" altLang="zh-CN" dirty="0"/>
              <a:t>When abs(spread) &gt; abs(2 * std), Open position</a:t>
            </a:r>
          </a:p>
          <a:p>
            <a:endParaRPr kumimoji="1" lang="en-US" altLang="zh-CN" dirty="0"/>
          </a:p>
          <a:p>
            <a:r>
              <a:rPr kumimoji="1" lang="en-US" altLang="zh-CN" dirty="0"/>
              <a:t>When abs(spread) = 0 * std, Close the position</a:t>
            </a:r>
          </a:p>
          <a:p>
            <a:pPr marL="0" indent="0">
              <a:buNone/>
            </a:pPr>
            <a:endParaRPr kumimoji="1" lang="en-US" altLang="zh-CN" dirty="0"/>
          </a:p>
          <a:p>
            <a:r>
              <a:rPr kumimoji="1" lang="en-US" altLang="zh-CN" dirty="0"/>
              <a:t>Loss exit: abs(spread) &gt; x * std, Close the position</a:t>
            </a:r>
          </a:p>
        </p:txBody>
      </p:sp>
    </p:spTree>
    <p:extLst>
      <p:ext uri="{BB962C8B-B14F-4D97-AF65-F5344CB8AC3E}">
        <p14:creationId xmlns:p14="http://schemas.microsoft.com/office/powerpoint/2010/main" val="2644226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E541AEF-0067-3243-A52F-8A171135A8AE}"/>
              </a:ext>
            </a:extLst>
          </p:cNvPr>
          <p:cNvSpPr>
            <a:spLocks noGrp="1"/>
          </p:cNvSpPr>
          <p:nvPr>
            <p:ph type="title"/>
          </p:nvPr>
        </p:nvSpPr>
        <p:spPr>
          <a:xfrm>
            <a:off x="630936" y="639520"/>
            <a:ext cx="3429000" cy="1719072"/>
          </a:xfrm>
        </p:spPr>
        <p:txBody>
          <a:bodyPr anchor="b">
            <a:normAutofit/>
          </a:bodyPr>
          <a:lstStyle/>
          <a:p>
            <a:pPr>
              <a:lnSpc>
                <a:spcPct val="95000"/>
              </a:lnSpc>
            </a:pPr>
            <a:r>
              <a:rPr kumimoji="1" lang="en-US" altLang="zh-CN" sz="3400"/>
              <a:t>Static hedging ratio</a:t>
            </a:r>
            <a:endParaRPr kumimoji="1" lang="zh-CN" altLang="en-US" sz="3400"/>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B59E7B"/>
          </a:solidFill>
          <a:ln w="38100" cap="rnd">
            <a:solidFill>
              <a:srgbClr val="B59E7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7572D78-48C1-4D18-8A33-9F64C7C043E2}"/>
              </a:ext>
            </a:extLst>
          </p:cNvPr>
          <p:cNvSpPr>
            <a:spLocks noGrp="1"/>
          </p:cNvSpPr>
          <p:nvPr>
            <p:ph idx="1"/>
          </p:nvPr>
        </p:nvSpPr>
        <p:spPr>
          <a:xfrm>
            <a:off x="630936" y="2807208"/>
            <a:ext cx="3429000" cy="3410712"/>
          </a:xfrm>
        </p:spPr>
        <p:txBody>
          <a:bodyPr anchor="t">
            <a:normAutofit/>
          </a:bodyPr>
          <a:lstStyle/>
          <a:p>
            <a:pPr marL="0" indent="0">
              <a:buNone/>
            </a:pPr>
            <a:r>
              <a:rPr lang="en-US" sz="2400" dirty="0"/>
              <a:t>From 2015 to 2020</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内容占位符 3">
            <a:extLst>
              <a:ext uri="{FF2B5EF4-FFF2-40B4-BE49-F238E27FC236}">
                <a16:creationId xmlns:a16="http://schemas.microsoft.com/office/drawing/2014/main" id="{A5BB33B6-4E7C-BD45-BF7E-4DEF5C81D633}"/>
              </a:ext>
            </a:extLst>
          </p:cNvPr>
          <p:cNvPicPr>
            <a:picLocks noChangeAspect="1"/>
          </p:cNvPicPr>
          <p:nvPr/>
        </p:nvPicPr>
        <p:blipFill>
          <a:blip r:embed="rId4"/>
          <a:stretch>
            <a:fillRect/>
          </a:stretch>
        </p:blipFill>
        <p:spPr>
          <a:xfrm>
            <a:off x="4654296" y="874624"/>
            <a:ext cx="6903720" cy="5108752"/>
          </a:xfrm>
          <a:prstGeom prst="rect">
            <a:avLst/>
          </a:prstGeom>
        </p:spPr>
      </p:pic>
      <p:pic>
        <p:nvPicPr>
          <p:cNvPr id="5" name="图片 4">
            <a:extLst>
              <a:ext uri="{FF2B5EF4-FFF2-40B4-BE49-F238E27FC236}">
                <a16:creationId xmlns:a16="http://schemas.microsoft.com/office/drawing/2014/main" id="{E808D6A0-0E34-134E-B393-2065ACC5BEDB}"/>
              </a:ext>
            </a:extLst>
          </p:cNvPr>
          <p:cNvPicPr>
            <a:picLocks noChangeAspect="1"/>
          </p:cNvPicPr>
          <p:nvPr/>
        </p:nvPicPr>
        <p:blipFill>
          <a:blip r:embed="rId5"/>
          <a:stretch>
            <a:fillRect/>
          </a:stretch>
        </p:blipFill>
        <p:spPr>
          <a:xfrm>
            <a:off x="395414" y="3782314"/>
            <a:ext cx="4164228" cy="1460500"/>
          </a:xfrm>
          <a:prstGeom prst="rect">
            <a:avLst/>
          </a:prstGeom>
        </p:spPr>
      </p:pic>
    </p:spTree>
    <p:extLst>
      <p:ext uri="{BB962C8B-B14F-4D97-AF65-F5344CB8AC3E}">
        <p14:creationId xmlns:p14="http://schemas.microsoft.com/office/powerpoint/2010/main" val="4021554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icrosoft YaHei"/>
              <a:ea typeface="+mn-ea"/>
              <a:cs typeface="+mn-cs"/>
            </a:endParaRPr>
          </a:p>
        </p:txBody>
      </p:sp>
      <p:sp>
        <p:nvSpPr>
          <p:cNvPr id="2" name="标题 1">
            <a:extLst>
              <a:ext uri="{FF2B5EF4-FFF2-40B4-BE49-F238E27FC236}">
                <a16:creationId xmlns:a16="http://schemas.microsoft.com/office/drawing/2014/main" id="{2E541AEF-0067-3243-A52F-8A171135A8AE}"/>
              </a:ext>
            </a:extLst>
          </p:cNvPr>
          <p:cNvSpPr>
            <a:spLocks noGrp="1"/>
          </p:cNvSpPr>
          <p:nvPr>
            <p:ph type="title"/>
          </p:nvPr>
        </p:nvSpPr>
        <p:spPr>
          <a:xfrm>
            <a:off x="630936" y="639520"/>
            <a:ext cx="3429000" cy="1719072"/>
          </a:xfrm>
        </p:spPr>
        <p:txBody>
          <a:bodyPr anchor="b">
            <a:normAutofit/>
          </a:bodyPr>
          <a:lstStyle/>
          <a:p>
            <a:pPr>
              <a:lnSpc>
                <a:spcPct val="95000"/>
              </a:lnSpc>
            </a:pPr>
            <a:r>
              <a:rPr kumimoji="1" lang="en-US" altLang="zh-CN" sz="3400"/>
              <a:t>Static hedging ratio</a:t>
            </a:r>
            <a:endParaRPr kumimoji="1" lang="zh-CN" altLang="en-US" sz="3400"/>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B59E7B"/>
          </a:solidFill>
          <a:ln w="38100" cap="rnd">
            <a:solidFill>
              <a:srgbClr val="B59E7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icrosoft YaHei"/>
              <a:ea typeface="+mn-ea"/>
              <a:cs typeface="+mn-cs"/>
            </a:endParaRPr>
          </a:p>
        </p:txBody>
      </p:sp>
      <p:sp>
        <p:nvSpPr>
          <p:cNvPr id="8" name="Content Placeholder 7">
            <a:extLst>
              <a:ext uri="{FF2B5EF4-FFF2-40B4-BE49-F238E27FC236}">
                <a16:creationId xmlns:a16="http://schemas.microsoft.com/office/drawing/2014/main" id="{D7572D78-48C1-4D18-8A33-9F64C7C043E2}"/>
              </a:ext>
            </a:extLst>
          </p:cNvPr>
          <p:cNvSpPr>
            <a:spLocks noGrp="1"/>
          </p:cNvSpPr>
          <p:nvPr>
            <p:ph idx="1"/>
          </p:nvPr>
        </p:nvSpPr>
        <p:spPr>
          <a:xfrm>
            <a:off x="630936" y="2807208"/>
            <a:ext cx="3429000" cy="3410712"/>
          </a:xfrm>
        </p:spPr>
        <p:txBody>
          <a:bodyPr anchor="t">
            <a:normAutofit/>
          </a:bodyPr>
          <a:lstStyle/>
          <a:p>
            <a:pPr marL="0" indent="0">
              <a:buNone/>
            </a:pPr>
            <a:r>
              <a:rPr lang="en-US" sz="2400" dirty="0"/>
              <a:t>From 2003 to 2013</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3" name="图片 2">
            <a:extLst>
              <a:ext uri="{FF2B5EF4-FFF2-40B4-BE49-F238E27FC236}">
                <a16:creationId xmlns:a16="http://schemas.microsoft.com/office/drawing/2014/main" id="{CD47373E-F563-B942-8013-FBA5F3CF4453}"/>
              </a:ext>
            </a:extLst>
          </p:cNvPr>
          <p:cNvPicPr>
            <a:picLocks noChangeAspect="1"/>
          </p:cNvPicPr>
          <p:nvPr/>
        </p:nvPicPr>
        <p:blipFill>
          <a:blip r:embed="rId4"/>
          <a:stretch>
            <a:fillRect/>
          </a:stretch>
        </p:blipFill>
        <p:spPr>
          <a:xfrm>
            <a:off x="4821891" y="639520"/>
            <a:ext cx="7290326" cy="5321938"/>
          </a:xfrm>
          <a:prstGeom prst="rect">
            <a:avLst/>
          </a:prstGeom>
        </p:spPr>
      </p:pic>
      <p:pic>
        <p:nvPicPr>
          <p:cNvPr id="6" name="图片 5">
            <a:extLst>
              <a:ext uri="{FF2B5EF4-FFF2-40B4-BE49-F238E27FC236}">
                <a16:creationId xmlns:a16="http://schemas.microsoft.com/office/drawing/2014/main" id="{8EFFE8D1-C637-B04E-A471-8CD3199BE14D}"/>
              </a:ext>
            </a:extLst>
          </p:cNvPr>
          <p:cNvPicPr>
            <a:picLocks noChangeAspect="1"/>
          </p:cNvPicPr>
          <p:nvPr/>
        </p:nvPicPr>
        <p:blipFill>
          <a:blip r:embed="rId5"/>
          <a:stretch>
            <a:fillRect/>
          </a:stretch>
        </p:blipFill>
        <p:spPr>
          <a:xfrm>
            <a:off x="228428" y="3631513"/>
            <a:ext cx="4889500" cy="1473200"/>
          </a:xfrm>
          <a:prstGeom prst="rect">
            <a:avLst/>
          </a:prstGeom>
        </p:spPr>
      </p:pic>
    </p:spTree>
    <p:extLst>
      <p:ext uri="{BB962C8B-B14F-4D97-AF65-F5344CB8AC3E}">
        <p14:creationId xmlns:p14="http://schemas.microsoft.com/office/powerpoint/2010/main" val="3586653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5" name="Rectangle 14">
            <a:extLst>
              <a:ext uri="{FF2B5EF4-FFF2-40B4-BE49-F238E27FC236}">
                <a16:creationId xmlns:a16="http://schemas.microsoft.com/office/drawing/2014/main" id="{F1986942-C296-4809-BCD3-B7D3C634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E541AEF-0067-3243-A52F-8A171135A8AE}"/>
              </a:ext>
            </a:extLst>
          </p:cNvPr>
          <p:cNvSpPr>
            <a:spLocks noGrp="1"/>
          </p:cNvSpPr>
          <p:nvPr>
            <p:ph type="title"/>
          </p:nvPr>
        </p:nvSpPr>
        <p:spPr>
          <a:xfrm>
            <a:off x="557784" y="484632"/>
            <a:ext cx="6275502" cy="3566160"/>
          </a:xfrm>
        </p:spPr>
        <p:txBody>
          <a:bodyPr vert="horz" lIns="91440" tIns="45720" rIns="91440" bIns="45720" rtlCol="0" anchor="b">
            <a:normAutofit/>
          </a:bodyPr>
          <a:lstStyle/>
          <a:p>
            <a:pPr>
              <a:lnSpc>
                <a:spcPct val="100000"/>
              </a:lnSpc>
            </a:pPr>
            <a:r>
              <a:rPr kumimoji="1" lang="en-US" altLang="zh-CN" sz="5400" dirty="0"/>
              <a:t>Static ratio</a:t>
            </a:r>
          </a:p>
        </p:txBody>
      </p:sp>
      <p:sp>
        <p:nvSpPr>
          <p:cNvPr id="8" name="Content Placeholder 7">
            <a:extLst>
              <a:ext uri="{FF2B5EF4-FFF2-40B4-BE49-F238E27FC236}">
                <a16:creationId xmlns:a16="http://schemas.microsoft.com/office/drawing/2014/main" id="{D7572D78-48C1-4D18-8A33-9F64C7C043E2}"/>
              </a:ext>
            </a:extLst>
          </p:cNvPr>
          <p:cNvSpPr>
            <a:spLocks noGrp="1"/>
          </p:cNvSpPr>
          <p:nvPr>
            <p:ph idx="1"/>
          </p:nvPr>
        </p:nvSpPr>
        <p:spPr>
          <a:xfrm>
            <a:off x="557784" y="4480560"/>
            <a:ext cx="5595938" cy="1572768"/>
          </a:xfrm>
        </p:spPr>
        <p:txBody>
          <a:bodyPr vert="horz" lIns="91440" tIns="45720" rIns="91440" bIns="45720" rtlCol="0">
            <a:normAutofit/>
          </a:bodyPr>
          <a:lstStyle/>
          <a:p>
            <a:pPr marL="0" indent="0">
              <a:lnSpc>
                <a:spcPct val="110000"/>
              </a:lnSpc>
              <a:buNone/>
            </a:pPr>
            <a:r>
              <a:rPr lang="en-US" dirty="0"/>
              <a:t>The whole time period</a:t>
            </a:r>
          </a:p>
        </p:txBody>
      </p:sp>
      <p:pic>
        <p:nvPicPr>
          <p:cNvPr id="3" name="图片 2">
            <a:extLst>
              <a:ext uri="{FF2B5EF4-FFF2-40B4-BE49-F238E27FC236}">
                <a16:creationId xmlns:a16="http://schemas.microsoft.com/office/drawing/2014/main" id="{63CB57B5-A994-3D4F-8F80-94161B2D8E68}"/>
              </a:ext>
            </a:extLst>
          </p:cNvPr>
          <p:cNvPicPr>
            <a:picLocks noChangeAspect="1"/>
          </p:cNvPicPr>
          <p:nvPr/>
        </p:nvPicPr>
        <p:blipFill>
          <a:blip r:embed="rId2"/>
          <a:stretch>
            <a:fillRect/>
          </a:stretch>
        </p:blipFill>
        <p:spPr>
          <a:xfrm>
            <a:off x="5959366" y="245363"/>
            <a:ext cx="5372833" cy="4217673"/>
          </a:xfrm>
          <a:prstGeom prst="rect">
            <a:avLst/>
          </a:prstGeom>
        </p:spPr>
      </p:pic>
      <p:sp>
        <p:nvSpPr>
          <p:cNvPr id="17" name="Rectangle 6">
            <a:extLst>
              <a:ext uri="{FF2B5EF4-FFF2-40B4-BE49-F238E27FC236}">
                <a16:creationId xmlns:a16="http://schemas.microsoft.com/office/drawing/2014/main" id="{35BC54F7-1315-4D6C-9420-A5BF0CDDB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84" y="42521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59E7B"/>
          </a:solidFill>
          <a:ln w="38100" cap="rnd">
            <a:solidFill>
              <a:srgbClr val="B59E7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图片 8">
            <a:extLst>
              <a:ext uri="{FF2B5EF4-FFF2-40B4-BE49-F238E27FC236}">
                <a16:creationId xmlns:a16="http://schemas.microsoft.com/office/drawing/2014/main" id="{2B58F414-B2AD-2A47-8F8D-00062FFC6DA9}"/>
              </a:ext>
            </a:extLst>
          </p:cNvPr>
          <p:cNvPicPr>
            <a:picLocks noChangeAspect="1"/>
          </p:cNvPicPr>
          <p:nvPr/>
        </p:nvPicPr>
        <p:blipFill>
          <a:blip r:embed="rId3"/>
          <a:stretch>
            <a:fillRect/>
          </a:stretch>
        </p:blipFill>
        <p:spPr>
          <a:xfrm>
            <a:off x="6094476" y="4947668"/>
            <a:ext cx="4864100" cy="1409700"/>
          </a:xfrm>
          <a:prstGeom prst="rect">
            <a:avLst/>
          </a:prstGeom>
        </p:spPr>
      </p:pic>
    </p:spTree>
    <p:extLst>
      <p:ext uri="{BB962C8B-B14F-4D97-AF65-F5344CB8AC3E}">
        <p14:creationId xmlns:p14="http://schemas.microsoft.com/office/powerpoint/2010/main" val="253279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icrosoft YaHei"/>
              <a:ea typeface="+mn-ea"/>
              <a:cs typeface="+mn-cs"/>
            </a:endParaRPr>
          </a:p>
        </p:txBody>
      </p:sp>
      <p:sp>
        <p:nvSpPr>
          <p:cNvPr id="2" name="标题 1">
            <a:extLst>
              <a:ext uri="{FF2B5EF4-FFF2-40B4-BE49-F238E27FC236}">
                <a16:creationId xmlns:a16="http://schemas.microsoft.com/office/drawing/2014/main" id="{2E541AEF-0067-3243-A52F-8A171135A8AE}"/>
              </a:ext>
            </a:extLst>
          </p:cNvPr>
          <p:cNvSpPr>
            <a:spLocks noGrp="1"/>
          </p:cNvSpPr>
          <p:nvPr>
            <p:ph type="title"/>
          </p:nvPr>
        </p:nvSpPr>
        <p:spPr>
          <a:xfrm>
            <a:off x="630936" y="639520"/>
            <a:ext cx="3429000" cy="1719072"/>
          </a:xfrm>
        </p:spPr>
        <p:txBody>
          <a:bodyPr anchor="b">
            <a:normAutofit/>
          </a:bodyPr>
          <a:lstStyle/>
          <a:p>
            <a:pPr>
              <a:lnSpc>
                <a:spcPct val="95000"/>
              </a:lnSpc>
            </a:pPr>
            <a:r>
              <a:rPr kumimoji="1" lang="en-US" altLang="zh-CN" sz="3400" dirty="0"/>
              <a:t>Dynamic hedging ratio</a:t>
            </a:r>
            <a:endParaRPr kumimoji="1" lang="zh-CN" altLang="en-US" sz="3400" dirty="0"/>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B59E7B"/>
          </a:solidFill>
          <a:ln w="38100" cap="rnd">
            <a:solidFill>
              <a:srgbClr val="B59E7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icrosoft YaHei"/>
              <a:ea typeface="+mn-ea"/>
              <a:cs typeface="+mn-cs"/>
            </a:endParaRPr>
          </a:p>
        </p:txBody>
      </p:sp>
      <p:sp>
        <p:nvSpPr>
          <p:cNvPr id="8" name="Content Placeholder 7">
            <a:extLst>
              <a:ext uri="{FF2B5EF4-FFF2-40B4-BE49-F238E27FC236}">
                <a16:creationId xmlns:a16="http://schemas.microsoft.com/office/drawing/2014/main" id="{D7572D78-48C1-4D18-8A33-9F64C7C043E2}"/>
              </a:ext>
            </a:extLst>
          </p:cNvPr>
          <p:cNvSpPr>
            <a:spLocks noGrp="1"/>
          </p:cNvSpPr>
          <p:nvPr>
            <p:ph idx="1"/>
          </p:nvPr>
        </p:nvSpPr>
        <p:spPr>
          <a:xfrm>
            <a:off x="630936" y="2807208"/>
            <a:ext cx="3429000" cy="3410712"/>
          </a:xfrm>
        </p:spPr>
        <p:txBody>
          <a:bodyPr anchor="t">
            <a:normAutofit/>
          </a:bodyPr>
          <a:lstStyle/>
          <a:p>
            <a:pPr marL="0" indent="0">
              <a:buNone/>
            </a:pPr>
            <a:r>
              <a:rPr lang="en-US" sz="2400" dirty="0"/>
              <a:t>From 2015 to 2020</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图片 3">
            <a:extLst>
              <a:ext uri="{FF2B5EF4-FFF2-40B4-BE49-F238E27FC236}">
                <a16:creationId xmlns:a16="http://schemas.microsoft.com/office/drawing/2014/main" id="{3E555CDC-64BA-454C-9EAD-9DB6F2D99E05}"/>
              </a:ext>
            </a:extLst>
          </p:cNvPr>
          <p:cNvPicPr>
            <a:picLocks noChangeAspect="1"/>
          </p:cNvPicPr>
          <p:nvPr/>
        </p:nvPicPr>
        <p:blipFill>
          <a:blip r:embed="rId4"/>
          <a:stretch>
            <a:fillRect/>
          </a:stretch>
        </p:blipFill>
        <p:spPr>
          <a:xfrm>
            <a:off x="5117928" y="470637"/>
            <a:ext cx="6862908" cy="5170964"/>
          </a:xfrm>
          <a:prstGeom prst="rect">
            <a:avLst/>
          </a:prstGeom>
        </p:spPr>
      </p:pic>
      <p:pic>
        <p:nvPicPr>
          <p:cNvPr id="5" name="图片 4">
            <a:extLst>
              <a:ext uri="{FF2B5EF4-FFF2-40B4-BE49-F238E27FC236}">
                <a16:creationId xmlns:a16="http://schemas.microsoft.com/office/drawing/2014/main" id="{D223268E-61A9-A04A-B914-01145B982DF2}"/>
              </a:ext>
            </a:extLst>
          </p:cNvPr>
          <p:cNvPicPr>
            <a:picLocks noChangeAspect="1"/>
          </p:cNvPicPr>
          <p:nvPr/>
        </p:nvPicPr>
        <p:blipFill>
          <a:blip r:embed="rId5"/>
          <a:stretch>
            <a:fillRect/>
          </a:stretch>
        </p:blipFill>
        <p:spPr>
          <a:xfrm>
            <a:off x="25228" y="3461799"/>
            <a:ext cx="5092700" cy="1511300"/>
          </a:xfrm>
          <a:prstGeom prst="rect">
            <a:avLst/>
          </a:prstGeom>
        </p:spPr>
      </p:pic>
    </p:spTree>
    <p:extLst>
      <p:ext uri="{BB962C8B-B14F-4D97-AF65-F5344CB8AC3E}">
        <p14:creationId xmlns:p14="http://schemas.microsoft.com/office/powerpoint/2010/main" val="34520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icrosoft YaHei"/>
              <a:ea typeface="+mn-ea"/>
              <a:cs typeface="+mn-cs"/>
            </a:endParaRPr>
          </a:p>
        </p:txBody>
      </p:sp>
      <p:sp>
        <p:nvSpPr>
          <p:cNvPr id="2" name="标题 1">
            <a:extLst>
              <a:ext uri="{FF2B5EF4-FFF2-40B4-BE49-F238E27FC236}">
                <a16:creationId xmlns:a16="http://schemas.microsoft.com/office/drawing/2014/main" id="{2E541AEF-0067-3243-A52F-8A171135A8AE}"/>
              </a:ext>
            </a:extLst>
          </p:cNvPr>
          <p:cNvSpPr>
            <a:spLocks noGrp="1"/>
          </p:cNvSpPr>
          <p:nvPr>
            <p:ph type="title"/>
          </p:nvPr>
        </p:nvSpPr>
        <p:spPr>
          <a:xfrm>
            <a:off x="630936" y="639520"/>
            <a:ext cx="3429000" cy="1719072"/>
          </a:xfrm>
        </p:spPr>
        <p:txBody>
          <a:bodyPr anchor="b">
            <a:normAutofit/>
          </a:bodyPr>
          <a:lstStyle/>
          <a:p>
            <a:pPr>
              <a:lnSpc>
                <a:spcPct val="95000"/>
              </a:lnSpc>
            </a:pPr>
            <a:r>
              <a:rPr kumimoji="1" lang="en-US" altLang="zh-CN" sz="3400" dirty="0"/>
              <a:t>Dynamic hedging ratio</a:t>
            </a:r>
            <a:endParaRPr kumimoji="1" lang="zh-CN" altLang="en-US" sz="3400" dirty="0"/>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B59E7B"/>
          </a:solidFill>
          <a:ln w="38100" cap="rnd">
            <a:solidFill>
              <a:srgbClr val="B59E7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icrosoft YaHei"/>
              <a:ea typeface="+mn-ea"/>
              <a:cs typeface="+mn-cs"/>
            </a:endParaRPr>
          </a:p>
        </p:txBody>
      </p:sp>
      <p:sp>
        <p:nvSpPr>
          <p:cNvPr id="8" name="Content Placeholder 7">
            <a:extLst>
              <a:ext uri="{FF2B5EF4-FFF2-40B4-BE49-F238E27FC236}">
                <a16:creationId xmlns:a16="http://schemas.microsoft.com/office/drawing/2014/main" id="{D7572D78-48C1-4D18-8A33-9F64C7C043E2}"/>
              </a:ext>
            </a:extLst>
          </p:cNvPr>
          <p:cNvSpPr>
            <a:spLocks noGrp="1"/>
          </p:cNvSpPr>
          <p:nvPr>
            <p:ph idx="1"/>
          </p:nvPr>
        </p:nvSpPr>
        <p:spPr>
          <a:xfrm>
            <a:off x="630936" y="2807208"/>
            <a:ext cx="3429000" cy="3410712"/>
          </a:xfrm>
        </p:spPr>
        <p:txBody>
          <a:bodyPr anchor="t">
            <a:normAutofit/>
          </a:bodyPr>
          <a:lstStyle/>
          <a:p>
            <a:pPr marL="0" indent="0">
              <a:buNone/>
            </a:pPr>
            <a:r>
              <a:rPr lang="en-US" sz="2400" dirty="0"/>
              <a:t>From 2003 to 2013</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图片 3">
            <a:extLst>
              <a:ext uri="{FF2B5EF4-FFF2-40B4-BE49-F238E27FC236}">
                <a16:creationId xmlns:a16="http://schemas.microsoft.com/office/drawing/2014/main" id="{FA4C4C81-58CC-5C4E-A329-89FB6015DA32}"/>
              </a:ext>
            </a:extLst>
          </p:cNvPr>
          <p:cNvPicPr>
            <a:picLocks noChangeAspect="1"/>
          </p:cNvPicPr>
          <p:nvPr/>
        </p:nvPicPr>
        <p:blipFill>
          <a:blip r:embed="rId4"/>
          <a:stretch>
            <a:fillRect/>
          </a:stretch>
        </p:blipFill>
        <p:spPr>
          <a:xfrm>
            <a:off x="5117928" y="160143"/>
            <a:ext cx="7046370" cy="6167010"/>
          </a:xfrm>
          <a:prstGeom prst="rect">
            <a:avLst/>
          </a:prstGeom>
        </p:spPr>
      </p:pic>
      <p:pic>
        <p:nvPicPr>
          <p:cNvPr id="5" name="图片 4">
            <a:extLst>
              <a:ext uri="{FF2B5EF4-FFF2-40B4-BE49-F238E27FC236}">
                <a16:creationId xmlns:a16="http://schemas.microsoft.com/office/drawing/2014/main" id="{F279398F-1860-0D47-8204-E2BBE4C3A626}"/>
              </a:ext>
            </a:extLst>
          </p:cNvPr>
          <p:cNvPicPr>
            <a:picLocks noChangeAspect="1"/>
          </p:cNvPicPr>
          <p:nvPr/>
        </p:nvPicPr>
        <p:blipFill>
          <a:blip r:embed="rId5"/>
          <a:stretch>
            <a:fillRect/>
          </a:stretch>
        </p:blipFill>
        <p:spPr>
          <a:xfrm>
            <a:off x="304628" y="3615209"/>
            <a:ext cx="4813300" cy="1308100"/>
          </a:xfrm>
          <a:prstGeom prst="rect">
            <a:avLst/>
          </a:prstGeom>
        </p:spPr>
      </p:pic>
    </p:spTree>
    <p:extLst>
      <p:ext uri="{BB962C8B-B14F-4D97-AF65-F5344CB8AC3E}">
        <p14:creationId xmlns:p14="http://schemas.microsoft.com/office/powerpoint/2010/main" val="1205651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1A684-C4F7-724F-858D-6099C1628787}"/>
              </a:ext>
            </a:extLst>
          </p:cNvPr>
          <p:cNvSpPr>
            <a:spLocks noGrp="1"/>
          </p:cNvSpPr>
          <p:nvPr>
            <p:ph type="title"/>
          </p:nvPr>
        </p:nvSpPr>
        <p:spPr/>
        <p:txBody>
          <a:bodyPr/>
          <a:lstStyle/>
          <a:p>
            <a:r>
              <a:rPr kumimoji="1" lang="en-US" altLang="zh-CN" dirty="0"/>
              <a:t>Commodities</a:t>
            </a:r>
            <a:endParaRPr kumimoji="1" lang="zh-CN" altLang="en-US" dirty="0"/>
          </a:p>
        </p:txBody>
      </p:sp>
      <p:sp>
        <p:nvSpPr>
          <p:cNvPr id="3" name="内容占位符 2">
            <a:extLst>
              <a:ext uri="{FF2B5EF4-FFF2-40B4-BE49-F238E27FC236}">
                <a16:creationId xmlns:a16="http://schemas.microsoft.com/office/drawing/2014/main" id="{FBE899D1-E3C4-B948-BA08-5C1FDC163A65}"/>
              </a:ext>
            </a:extLst>
          </p:cNvPr>
          <p:cNvSpPr>
            <a:spLocks noGrp="1"/>
          </p:cNvSpPr>
          <p:nvPr>
            <p:ph idx="1"/>
          </p:nvPr>
        </p:nvSpPr>
        <p:spPr/>
        <p:txBody>
          <a:bodyPr/>
          <a:lstStyle/>
          <a:p>
            <a:r>
              <a:rPr kumimoji="1" lang="en-US" altLang="zh-CN" dirty="0"/>
              <a:t>WTI : </a:t>
            </a:r>
            <a:r>
              <a:rPr lang="en-US" altLang="zh-CN" b="1" dirty="0"/>
              <a:t>West Texas Intermediate</a:t>
            </a:r>
            <a:r>
              <a:rPr lang="en-US" altLang="zh-CN" dirty="0"/>
              <a:t> (</a:t>
            </a:r>
            <a:r>
              <a:rPr lang="en-US" altLang="zh-CN" b="1" dirty="0"/>
              <a:t>WTI</a:t>
            </a:r>
            <a:r>
              <a:rPr lang="en-US" altLang="zh-CN" dirty="0"/>
              <a:t>) crude oil is a specific grade of crude oil</a:t>
            </a:r>
            <a:endParaRPr kumimoji="1" lang="en-US" altLang="zh-CN" dirty="0"/>
          </a:p>
          <a:p>
            <a:r>
              <a:rPr kumimoji="1" lang="en-US" altLang="zh-CN" dirty="0"/>
              <a:t>Brent : </a:t>
            </a:r>
            <a:r>
              <a:rPr lang="en-US" altLang="zh-CN" b="1" dirty="0"/>
              <a:t>Brent Crude</a:t>
            </a:r>
            <a:r>
              <a:rPr lang="en-US" altLang="zh-CN" dirty="0"/>
              <a:t> may refer to any or all of the components of the </a:t>
            </a:r>
            <a:r>
              <a:rPr lang="en-US" altLang="zh-CN" b="1" dirty="0"/>
              <a:t>Brent Complex</a:t>
            </a:r>
            <a:r>
              <a:rPr lang="en-US" altLang="zh-CN" dirty="0"/>
              <a:t>, a physically and financially traded oil market based around the North Sea of Northwest Europe</a:t>
            </a:r>
            <a:endParaRPr kumimoji="1" lang="zh-CN" altLang="en-US" dirty="0"/>
          </a:p>
        </p:txBody>
      </p:sp>
      <p:sp>
        <p:nvSpPr>
          <p:cNvPr id="4" name="文本框 3">
            <a:extLst>
              <a:ext uri="{FF2B5EF4-FFF2-40B4-BE49-F238E27FC236}">
                <a16:creationId xmlns:a16="http://schemas.microsoft.com/office/drawing/2014/main" id="{F05F56A3-4620-7D43-B7EB-E43584BA8B00}"/>
              </a:ext>
            </a:extLst>
          </p:cNvPr>
          <p:cNvSpPr txBox="1"/>
          <p:nvPr/>
        </p:nvSpPr>
        <p:spPr>
          <a:xfrm>
            <a:off x="6779172" y="6308209"/>
            <a:ext cx="4845269" cy="307777"/>
          </a:xfrm>
          <a:prstGeom prst="rect">
            <a:avLst/>
          </a:prstGeom>
          <a:noFill/>
        </p:spPr>
        <p:txBody>
          <a:bodyPr wrap="square" rtlCol="0">
            <a:spAutoFit/>
          </a:bodyPr>
          <a:lstStyle/>
          <a:p>
            <a:r>
              <a:rPr lang="en-US" altLang="zh-CN" sz="1400" dirty="0">
                <a:solidFill>
                  <a:schemeClr val="dk1"/>
                </a:solidFill>
              </a:rPr>
              <a:t>* Source: https://</a:t>
            </a:r>
            <a:r>
              <a:rPr lang="en-US" altLang="zh-CN" sz="1400" dirty="0" err="1">
                <a:solidFill>
                  <a:schemeClr val="dk1"/>
                </a:solidFill>
              </a:rPr>
              <a:t>www.wikipedia.com</a:t>
            </a:r>
            <a:endParaRPr lang="en-US" altLang="zh-CN" sz="1400" dirty="0">
              <a:solidFill>
                <a:schemeClr val="dk1"/>
              </a:solidFill>
            </a:endParaRPr>
          </a:p>
        </p:txBody>
      </p:sp>
    </p:spTree>
    <p:extLst>
      <p:ext uri="{BB962C8B-B14F-4D97-AF65-F5344CB8AC3E}">
        <p14:creationId xmlns:p14="http://schemas.microsoft.com/office/powerpoint/2010/main" val="1004575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icrosoft YaHei"/>
              <a:ea typeface="+mn-ea"/>
              <a:cs typeface="+mn-cs"/>
            </a:endParaRPr>
          </a:p>
        </p:txBody>
      </p:sp>
      <p:sp useBgFill="1">
        <p:nvSpPr>
          <p:cNvPr id="15" name="Rectangle 14">
            <a:extLst>
              <a:ext uri="{FF2B5EF4-FFF2-40B4-BE49-F238E27FC236}">
                <a16:creationId xmlns:a16="http://schemas.microsoft.com/office/drawing/2014/main" id="{F1986942-C296-4809-BCD3-B7D3C634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icrosoft YaHei"/>
              <a:ea typeface="+mn-ea"/>
              <a:cs typeface="+mn-cs"/>
            </a:endParaRPr>
          </a:p>
        </p:txBody>
      </p:sp>
      <p:sp>
        <p:nvSpPr>
          <p:cNvPr id="2" name="标题 1">
            <a:extLst>
              <a:ext uri="{FF2B5EF4-FFF2-40B4-BE49-F238E27FC236}">
                <a16:creationId xmlns:a16="http://schemas.microsoft.com/office/drawing/2014/main" id="{2E541AEF-0067-3243-A52F-8A171135A8AE}"/>
              </a:ext>
            </a:extLst>
          </p:cNvPr>
          <p:cNvSpPr>
            <a:spLocks noGrp="1"/>
          </p:cNvSpPr>
          <p:nvPr>
            <p:ph type="title"/>
          </p:nvPr>
        </p:nvSpPr>
        <p:spPr>
          <a:xfrm>
            <a:off x="557784" y="484632"/>
            <a:ext cx="6275502" cy="3566160"/>
          </a:xfrm>
        </p:spPr>
        <p:txBody>
          <a:bodyPr vert="horz" lIns="91440" tIns="45720" rIns="91440" bIns="45720" rtlCol="0" anchor="b">
            <a:normAutofit/>
          </a:bodyPr>
          <a:lstStyle/>
          <a:p>
            <a:pPr>
              <a:lnSpc>
                <a:spcPct val="100000"/>
              </a:lnSpc>
            </a:pPr>
            <a:r>
              <a:rPr kumimoji="1" lang="en-US" altLang="zh-CN" sz="5400" dirty="0"/>
              <a:t>Dynamic ratio</a:t>
            </a:r>
          </a:p>
        </p:txBody>
      </p:sp>
      <p:sp>
        <p:nvSpPr>
          <p:cNvPr id="8" name="Content Placeholder 7">
            <a:extLst>
              <a:ext uri="{FF2B5EF4-FFF2-40B4-BE49-F238E27FC236}">
                <a16:creationId xmlns:a16="http://schemas.microsoft.com/office/drawing/2014/main" id="{D7572D78-48C1-4D18-8A33-9F64C7C043E2}"/>
              </a:ext>
            </a:extLst>
          </p:cNvPr>
          <p:cNvSpPr>
            <a:spLocks noGrp="1"/>
          </p:cNvSpPr>
          <p:nvPr>
            <p:ph idx="1"/>
          </p:nvPr>
        </p:nvSpPr>
        <p:spPr>
          <a:xfrm>
            <a:off x="557784" y="4480560"/>
            <a:ext cx="5595938" cy="1572768"/>
          </a:xfrm>
        </p:spPr>
        <p:txBody>
          <a:bodyPr vert="horz" lIns="91440" tIns="45720" rIns="91440" bIns="45720" rtlCol="0">
            <a:normAutofit/>
          </a:bodyPr>
          <a:lstStyle/>
          <a:p>
            <a:pPr marL="0" indent="0">
              <a:lnSpc>
                <a:spcPct val="110000"/>
              </a:lnSpc>
              <a:buNone/>
            </a:pPr>
            <a:r>
              <a:rPr lang="en-US" dirty="0"/>
              <a:t>The whole time period</a:t>
            </a:r>
          </a:p>
        </p:txBody>
      </p:sp>
      <p:sp>
        <p:nvSpPr>
          <p:cNvPr id="17" name="Rectangle 6">
            <a:extLst>
              <a:ext uri="{FF2B5EF4-FFF2-40B4-BE49-F238E27FC236}">
                <a16:creationId xmlns:a16="http://schemas.microsoft.com/office/drawing/2014/main" id="{35BC54F7-1315-4D6C-9420-A5BF0CDDB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84" y="42521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59E7B"/>
          </a:solidFill>
          <a:ln w="38100" cap="rnd">
            <a:solidFill>
              <a:srgbClr val="B59E7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icrosoft YaHei"/>
              <a:ea typeface="+mn-ea"/>
              <a:cs typeface="+mn-cs"/>
            </a:endParaRPr>
          </a:p>
        </p:txBody>
      </p:sp>
      <p:pic>
        <p:nvPicPr>
          <p:cNvPr id="4" name="图片 3">
            <a:extLst>
              <a:ext uri="{FF2B5EF4-FFF2-40B4-BE49-F238E27FC236}">
                <a16:creationId xmlns:a16="http://schemas.microsoft.com/office/drawing/2014/main" id="{C1BD976B-25E6-2E43-A108-8B192967DF3F}"/>
              </a:ext>
            </a:extLst>
          </p:cNvPr>
          <p:cNvPicPr>
            <a:picLocks noChangeAspect="1"/>
          </p:cNvPicPr>
          <p:nvPr/>
        </p:nvPicPr>
        <p:blipFill>
          <a:blip r:embed="rId2"/>
          <a:stretch>
            <a:fillRect/>
          </a:stretch>
        </p:blipFill>
        <p:spPr>
          <a:xfrm>
            <a:off x="5507180" y="367511"/>
            <a:ext cx="6681772" cy="4642385"/>
          </a:xfrm>
          <a:prstGeom prst="rect">
            <a:avLst/>
          </a:prstGeom>
        </p:spPr>
      </p:pic>
      <p:pic>
        <p:nvPicPr>
          <p:cNvPr id="5" name="图片 4">
            <a:extLst>
              <a:ext uri="{FF2B5EF4-FFF2-40B4-BE49-F238E27FC236}">
                <a16:creationId xmlns:a16="http://schemas.microsoft.com/office/drawing/2014/main" id="{94AB5EFD-416D-E246-A9E4-5DE79AC61113}"/>
              </a:ext>
            </a:extLst>
          </p:cNvPr>
          <p:cNvPicPr>
            <a:picLocks noChangeAspect="1"/>
          </p:cNvPicPr>
          <p:nvPr/>
        </p:nvPicPr>
        <p:blipFill>
          <a:blip r:embed="rId3"/>
          <a:stretch>
            <a:fillRect/>
          </a:stretch>
        </p:blipFill>
        <p:spPr>
          <a:xfrm>
            <a:off x="5591446" y="5009896"/>
            <a:ext cx="4889500" cy="1473200"/>
          </a:xfrm>
          <a:prstGeom prst="rect">
            <a:avLst/>
          </a:prstGeom>
        </p:spPr>
      </p:pic>
    </p:spTree>
    <p:extLst>
      <p:ext uri="{BB962C8B-B14F-4D97-AF65-F5344CB8AC3E}">
        <p14:creationId xmlns:p14="http://schemas.microsoft.com/office/powerpoint/2010/main" val="4278300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19D4BE5-B331-7C40-8391-E71D1D4DD287}"/>
              </a:ext>
            </a:extLst>
          </p:cNvPr>
          <p:cNvSpPr>
            <a:spLocks noGrp="1"/>
          </p:cNvSpPr>
          <p:nvPr>
            <p:ph type="title"/>
          </p:nvPr>
        </p:nvSpPr>
        <p:spPr>
          <a:xfrm>
            <a:off x="630936" y="640080"/>
            <a:ext cx="4254415" cy="1481328"/>
          </a:xfrm>
        </p:spPr>
        <p:txBody>
          <a:bodyPr anchor="b">
            <a:normAutofit/>
          </a:bodyPr>
          <a:lstStyle/>
          <a:p>
            <a:r>
              <a:rPr kumimoji="1" lang="en-US" altLang="zh-CN" sz="4000" dirty="0"/>
              <a:t>2003 to 2013</a:t>
            </a:r>
            <a:endParaRPr kumimoji="1" lang="zh-CN" altLang="en-US" sz="4000" dirty="0"/>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B59E7B"/>
          </a:solidFill>
          <a:ln w="38100" cap="rnd">
            <a:solidFill>
              <a:srgbClr val="B59E7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662D60A4-1571-F040-8A48-6861263BC69A}"/>
              </a:ext>
            </a:extLst>
          </p:cNvPr>
          <p:cNvSpPr>
            <a:spLocks noGrp="1"/>
          </p:cNvSpPr>
          <p:nvPr>
            <p:ph idx="1"/>
          </p:nvPr>
        </p:nvSpPr>
        <p:spPr>
          <a:xfrm>
            <a:off x="630936" y="2660904"/>
            <a:ext cx="4114800" cy="3547872"/>
          </a:xfrm>
        </p:spPr>
        <p:txBody>
          <a:bodyPr anchor="t">
            <a:normAutofit/>
          </a:bodyPr>
          <a:lstStyle/>
          <a:p>
            <a:r>
              <a:rPr kumimoji="1" lang="en-US" altLang="zh-CN" dirty="0"/>
              <a:t>Dynamic ratio strategy performs better</a:t>
            </a:r>
            <a:endParaRPr kumimoji="1" lang="zh-CN" altLang="en-US"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图片 3">
            <a:extLst>
              <a:ext uri="{FF2B5EF4-FFF2-40B4-BE49-F238E27FC236}">
                <a16:creationId xmlns:a16="http://schemas.microsoft.com/office/drawing/2014/main" id="{3B8C0AEF-F61B-C942-844C-7BE3235DFC02}"/>
              </a:ext>
            </a:extLst>
          </p:cNvPr>
          <p:cNvPicPr>
            <a:picLocks noChangeAspect="1"/>
          </p:cNvPicPr>
          <p:nvPr/>
        </p:nvPicPr>
        <p:blipFill>
          <a:blip r:embed="rId4"/>
          <a:stretch>
            <a:fillRect/>
          </a:stretch>
        </p:blipFill>
        <p:spPr>
          <a:xfrm>
            <a:off x="4885351" y="275037"/>
            <a:ext cx="7075990" cy="5942883"/>
          </a:xfrm>
          <a:prstGeom prst="rect">
            <a:avLst/>
          </a:prstGeom>
        </p:spPr>
      </p:pic>
    </p:spTree>
    <p:extLst>
      <p:ext uri="{BB962C8B-B14F-4D97-AF65-F5344CB8AC3E}">
        <p14:creationId xmlns:p14="http://schemas.microsoft.com/office/powerpoint/2010/main" val="188077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4D3B9EA-8305-AB4E-B509-D97673CE17E3}"/>
              </a:ext>
            </a:extLst>
          </p:cNvPr>
          <p:cNvSpPr>
            <a:spLocks noGrp="1"/>
          </p:cNvSpPr>
          <p:nvPr>
            <p:ph type="title"/>
          </p:nvPr>
        </p:nvSpPr>
        <p:spPr>
          <a:xfrm>
            <a:off x="630935" y="639520"/>
            <a:ext cx="3759753" cy="1719072"/>
          </a:xfrm>
        </p:spPr>
        <p:txBody>
          <a:bodyPr anchor="b">
            <a:normAutofit/>
          </a:bodyPr>
          <a:lstStyle/>
          <a:p>
            <a:r>
              <a:rPr kumimoji="1" lang="en-US" altLang="zh-CN" sz="4000" dirty="0"/>
              <a:t>2015 to 2020</a:t>
            </a:r>
            <a:endParaRPr kumimoji="1" lang="zh-CN" altLang="en-US" sz="4000" dirty="0"/>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B59E7B"/>
          </a:solidFill>
          <a:ln w="38100" cap="rnd">
            <a:solidFill>
              <a:srgbClr val="B59E7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90CC7BDA-EF70-6144-8EA5-C92EBF189BA1}"/>
              </a:ext>
            </a:extLst>
          </p:cNvPr>
          <p:cNvSpPr>
            <a:spLocks noGrp="1"/>
          </p:cNvSpPr>
          <p:nvPr>
            <p:ph idx="1"/>
          </p:nvPr>
        </p:nvSpPr>
        <p:spPr>
          <a:xfrm>
            <a:off x="630936" y="2807208"/>
            <a:ext cx="3429000" cy="3410712"/>
          </a:xfrm>
        </p:spPr>
        <p:txBody>
          <a:bodyPr anchor="t">
            <a:normAutofit/>
          </a:bodyPr>
          <a:lstStyle/>
          <a:p>
            <a:r>
              <a:rPr kumimoji="1" lang="en-US" altLang="zh-CN" sz="2400" dirty="0"/>
              <a:t>The Static strategy performs better</a:t>
            </a:r>
            <a:endParaRPr kumimoji="1" lang="zh-CN" altLang="en-US" sz="2400"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图片 3">
            <a:extLst>
              <a:ext uri="{FF2B5EF4-FFF2-40B4-BE49-F238E27FC236}">
                <a16:creationId xmlns:a16="http://schemas.microsoft.com/office/drawing/2014/main" id="{8B192A48-5D33-1241-86E8-FED31F3BB4D1}"/>
              </a:ext>
            </a:extLst>
          </p:cNvPr>
          <p:cNvPicPr>
            <a:picLocks noChangeAspect="1"/>
          </p:cNvPicPr>
          <p:nvPr/>
        </p:nvPicPr>
        <p:blipFill>
          <a:blip r:embed="rId4"/>
          <a:stretch>
            <a:fillRect/>
          </a:stretch>
        </p:blipFill>
        <p:spPr>
          <a:xfrm>
            <a:off x="4390689" y="355546"/>
            <a:ext cx="7660777" cy="5862374"/>
          </a:xfrm>
          <a:prstGeom prst="rect">
            <a:avLst/>
          </a:prstGeom>
        </p:spPr>
      </p:pic>
    </p:spTree>
    <p:extLst>
      <p:ext uri="{BB962C8B-B14F-4D97-AF65-F5344CB8AC3E}">
        <p14:creationId xmlns:p14="http://schemas.microsoft.com/office/powerpoint/2010/main" val="112872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FC54539-9021-8E42-B0F2-66E57F8E490C}"/>
              </a:ext>
            </a:extLst>
          </p:cNvPr>
          <p:cNvSpPr>
            <a:spLocks noGrp="1"/>
          </p:cNvSpPr>
          <p:nvPr>
            <p:ph type="title"/>
          </p:nvPr>
        </p:nvSpPr>
        <p:spPr>
          <a:xfrm>
            <a:off x="630936" y="639520"/>
            <a:ext cx="3429000" cy="1719072"/>
          </a:xfrm>
        </p:spPr>
        <p:txBody>
          <a:bodyPr anchor="b">
            <a:normAutofit fontScale="90000"/>
          </a:bodyPr>
          <a:lstStyle/>
          <a:p>
            <a:r>
              <a:rPr kumimoji="1" lang="en-US" altLang="zh-CN" dirty="0"/>
              <a:t>Whole time period</a:t>
            </a:r>
            <a:endParaRPr kumimoji="1" lang="zh-CN" altLang="en-US" dirty="0"/>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B59E7B"/>
          </a:solidFill>
          <a:ln w="38100" cap="rnd">
            <a:solidFill>
              <a:srgbClr val="B59E7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66176451-795D-D647-8B1B-C26BE958A473}"/>
              </a:ext>
            </a:extLst>
          </p:cNvPr>
          <p:cNvSpPr>
            <a:spLocks noGrp="1"/>
          </p:cNvSpPr>
          <p:nvPr>
            <p:ph idx="1"/>
          </p:nvPr>
        </p:nvSpPr>
        <p:spPr>
          <a:xfrm>
            <a:off x="630936" y="2807208"/>
            <a:ext cx="3429000" cy="3410712"/>
          </a:xfrm>
        </p:spPr>
        <p:txBody>
          <a:bodyPr anchor="t">
            <a:normAutofit/>
          </a:bodyPr>
          <a:lstStyle/>
          <a:p>
            <a:r>
              <a:rPr kumimoji="1" lang="en-US" altLang="zh-CN" sz="2400" dirty="0"/>
              <a:t>The static ratio performs better at the end</a:t>
            </a:r>
          </a:p>
          <a:p>
            <a:r>
              <a:rPr kumimoji="1" lang="en-US" altLang="zh-CN" sz="2400" dirty="0"/>
              <a:t>But dynamic ratio strategy performs better for the most of time</a:t>
            </a:r>
            <a:endParaRPr kumimoji="1" lang="zh-CN" altLang="en-US" sz="2400"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图片 3">
            <a:extLst>
              <a:ext uri="{FF2B5EF4-FFF2-40B4-BE49-F238E27FC236}">
                <a16:creationId xmlns:a16="http://schemas.microsoft.com/office/drawing/2014/main" id="{B9B2BE50-D64B-964F-A311-48BAD3D9EB0D}"/>
              </a:ext>
            </a:extLst>
          </p:cNvPr>
          <p:cNvPicPr>
            <a:picLocks noChangeAspect="1"/>
          </p:cNvPicPr>
          <p:nvPr/>
        </p:nvPicPr>
        <p:blipFill>
          <a:blip r:embed="rId4"/>
          <a:stretch>
            <a:fillRect/>
          </a:stretch>
        </p:blipFill>
        <p:spPr>
          <a:xfrm>
            <a:off x="4654296" y="978179"/>
            <a:ext cx="6903720" cy="4901641"/>
          </a:xfrm>
          <a:prstGeom prst="rect">
            <a:avLst/>
          </a:prstGeom>
        </p:spPr>
      </p:pic>
    </p:spTree>
    <p:extLst>
      <p:ext uri="{BB962C8B-B14F-4D97-AF65-F5344CB8AC3E}">
        <p14:creationId xmlns:p14="http://schemas.microsoft.com/office/powerpoint/2010/main" val="1849452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8DCA0E51-F294-8740-9C23-9942069FCB97}"/>
              </a:ext>
            </a:extLst>
          </p:cNvPr>
          <p:cNvSpPr>
            <a:spLocks noGrp="1"/>
          </p:cNvSpPr>
          <p:nvPr>
            <p:ph type="title"/>
          </p:nvPr>
        </p:nvSpPr>
        <p:spPr/>
        <p:txBody>
          <a:bodyPr/>
          <a:lstStyle/>
          <a:p>
            <a:r>
              <a:rPr kumimoji="1" lang="en-US" altLang="zh-CN" dirty="0"/>
              <a:t>What if adding Loss exit signal</a:t>
            </a:r>
            <a:endParaRPr lang="zh-CN" altLang="en-US" dirty="0"/>
          </a:p>
        </p:txBody>
      </p:sp>
    </p:spTree>
    <p:extLst>
      <p:ext uri="{BB962C8B-B14F-4D97-AF65-F5344CB8AC3E}">
        <p14:creationId xmlns:p14="http://schemas.microsoft.com/office/powerpoint/2010/main" val="59777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EEC6B4F-BF4B-BE4D-BB1A-2B130EF7E5F4}"/>
              </a:ext>
            </a:extLst>
          </p:cNvPr>
          <p:cNvSpPr>
            <a:spLocks noGrp="1"/>
          </p:cNvSpPr>
          <p:nvPr>
            <p:ph type="title"/>
          </p:nvPr>
        </p:nvSpPr>
        <p:spPr>
          <a:xfrm>
            <a:off x="630936" y="639520"/>
            <a:ext cx="4657344" cy="1719072"/>
          </a:xfrm>
        </p:spPr>
        <p:txBody>
          <a:bodyPr anchor="b">
            <a:normAutofit/>
          </a:bodyPr>
          <a:lstStyle/>
          <a:p>
            <a:pPr>
              <a:lnSpc>
                <a:spcPct val="95000"/>
              </a:lnSpc>
            </a:pPr>
            <a:r>
              <a:rPr kumimoji="1" lang="en-US" altLang="zh-CN" sz="3400" dirty="0"/>
              <a:t>Adding loss exit</a:t>
            </a:r>
            <a:br>
              <a:rPr kumimoji="1" lang="en-US" altLang="zh-CN" sz="3400" dirty="0"/>
            </a:br>
            <a:r>
              <a:rPr kumimoji="1" lang="en-US" altLang="zh-CN" sz="3400" dirty="0"/>
              <a:t>Static ratio</a:t>
            </a:r>
            <a:br>
              <a:rPr kumimoji="1" lang="en-US" altLang="zh-CN" sz="3400" dirty="0"/>
            </a:br>
            <a:r>
              <a:rPr kumimoji="1" lang="en-US" altLang="zh-CN" sz="3400" dirty="0"/>
              <a:t>Whole time period</a:t>
            </a:r>
            <a:endParaRPr kumimoji="1" lang="zh-CN" altLang="en-US" sz="3400" dirty="0"/>
          </a:p>
        </p:txBody>
      </p:sp>
      <p:sp>
        <p:nvSpPr>
          <p:cNvPr id="1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B59E7B"/>
          </a:solidFill>
          <a:ln w="38100" cap="rnd">
            <a:solidFill>
              <a:srgbClr val="B59E7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0E70691B-E1E7-4967-9A27-40866CB2FEF7}"/>
              </a:ext>
            </a:extLst>
          </p:cNvPr>
          <p:cNvSpPr>
            <a:spLocks noGrp="1"/>
          </p:cNvSpPr>
          <p:nvPr>
            <p:ph idx="1"/>
          </p:nvPr>
        </p:nvSpPr>
        <p:spPr>
          <a:xfrm>
            <a:off x="630936" y="2807208"/>
            <a:ext cx="3429000" cy="3410712"/>
          </a:xfrm>
        </p:spPr>
        <p:txBody>
          <a:bodyPr anchor="t">
            <a:normAutofit/>
          </a:bodyPr>
          <a:lstStyle/>
          <a:p>
            <a:r>
              <a:rPr lang="en-US" sz="2400" dirty="0"/>
              <a:t>Without</a:t>
            </a:r>
            <a:r>
              <a:rPr lang="zh-CN" altLang="en-US" sz="2400" dirty="0"/>
              <a:t> </a:t>
            </a:r>
            <a:r>
              <a:rPr lang="en-US" altLang="zh-CN" sz="2400" dirty="0"/>
              <a:t>loss exit</a:t>
            </a:r>
          </a:p>
          <a:p>
            <a:endParaRPr lang="en-US" sz="2400" dirty="0"/>
          </a:p>
          <a:p>
            <a:endParaRPr lang="en-US" sz="2400" dirty="0"/>
          </a:p>
          <a:p>
            <a:endParaRPr lang="en-US" sz="2400" dirty="0"/>
          </a:p>
          <a:p>
            <a:r>
              <a:rPr lang="en-US" sz="2400" dirty="0"/>
              <a:t>With loss exit</a:t>
            </a: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6" name="图片 15">
            <a:extLst>
              <a:ext uri="{FF2B5EF4-FFF2-40B4-BE49-F238E27FC236}">
                <a16:creationId xmlns:a16="http://schemas.microsoft.com/office/drawing/2014/main" id="{09391B9A-211D-5942-96FC-89295BAF60FC}"/>
              </a:ext>
            </a:extLst>
          </p:cNvPr>
          <p:cNvPicPr>
            <a:picLocks noChangeAspect="1"/>
          </p:cNvPicPr>
          <p:nvPr/>
        </p:nvPicPr>
        <p:blipFill>
          <a:blip r:embed="rId4"/>
          <a:stretch>
            <a:fillRect/>
          </a:stretch>
        </p:blipFill>
        <p:spPr>
          <a:xfrm>
            <a:off x="159401" y="3436620"/>
            <a:ext cx="4657343" cy="1409700"/>
          </a:xfrm>
          <a:prstGeom prst="rect">
            <a:avLst/>
          </a:prstGeom>
        </p:spPr>
      </p:pic>
      <p:pic>
        <p:nvPicPr>
          <p:cNvPr id="12" name="图片 11">
            <a:extLst>
              <a:ext uri="{FF2B5EF4-FFF2-40B4-BE49-F238E27FC236}">
                <a16:creationId xmlns:a16="http://schemas.microsoft.com/office/drawing/2014/main" id="{60F24385-BCD7-A14E-BAF3-DD66B1C7BFDA}"/>
              </a:ext>
            </a:extLst>
          </p:cNvPr>
          <p:cNvPicPr>
            <a:picLocks noChangeAspect="1"/>
          </p:cNvPicPr>
          <p:nvPr/>
        </p:nvPicPr>
        <p:blipFill>
          <a:blip r:embed="rId5"/>
          <a:stretch>
            <a:fillRect/>
          </a:stretch>
        </p:blipFill>
        <p:spPr>
          <a:xfrm>
            <a:off x="159401" y="5359580"/>
            <a:ext cx="4821984" cy="1371600"/>
          </a:xfrm>
          <a:prstGeom prst="rect">
            <a:avLst/>
          </a:prstGeom>
        </p:spPr>
      </p:pic>
      <p:pic>
        <p:nvPicPr>
          <p:cNvPr id="14" name="图片 13">
            <a:extLst>
              <a:ext uri="{FF2B5EF4-FFF2-40B4-BE49-F238E27FC236}">
                <a16:creationId xmlns:a16="http://schemas.microsoft.com/office/drawing/2014/main" id="{4BA1DF90-9F3D-4049-9FF0-D4714B736098}"/>
              </a:ext>
            </a:extLst>
          </p:cNvPr>
          <p:cNvPicPr>
            <a:picLocks noChangeAspect="1"/>
          </p:cNvPicPr>
          <p:nvPr/>
        </p:nvPicPr>
        <p:blipFill>
          <a:blip r:embed="rId6"/>
          <a:stretch>
            <a:fillRect/>
          </a:stretch>
        </p:blipFill>
        <p:spPr>
          <a:xfrm>
            <a:off x="4981385" y="126820"/>
            <a:ext cx="7210615" cy="6054524"/>
          </a:xfrm>
          <a:prstGeom prst="rect">
            <a:avLst/>
          </a:prstGeom>
        </p:spPr>
      </p:pic>
    </p:spTree>
    <p:extLst>
      <p:ext uri="{BB962C8B-B14F-4D97-AF65-F5344CB8AC3E}">
        <p14:creationId xmlns:p14="http://schemas.microsoft.com/office/powerpoint/2010/main" val="2214828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icrosoft YaHei"/>
              <a:ea typeface="+mn-ea"/>
              <a:cs typeface="+mn-cs"/>
            </a:endParaRPr>
          </a:p>
        </p:txBody>
      </p:sp>
      <p:sp>
        <p:nvSpPr>
          <p:cNvPr id="2" name="标题 1">
            <a:extLst>
              <a:ext uri="{FF2B5EF4-FFF2-40B4-BE49-F238E27FC236}">
                <a16:creationId xmlns:a16="http://schemas.microsoft.com/office/drawing/2014/main" id="{0EEC6B4F-BF4B-BE4D-BB1A-2B130EF7E5F4}"/>
              </a:ext>
            </a:extLst>
          </p:cNvPr>
          <p:cNvSpPr>
            <a:spLocks noGrp="1"/>
          </p:cNvSpPr>
          <p:nvPr>
            <p:ph type="title"/>
          </p:nvPr>
        </p:nvSpPr>
        <p:spPr>
          <a:xfrm>
            <a:off x="630936" y="639520"/>
            <a:ext cx="4657344" cy="1719072"/>
          </a:xfrm>
        </p:spPr>
        <p:txBody>
          <a:bodyPr anchor="b">
            <a:normAutofit/>
          </a:bodyPr>
          <a:lstStyle/>
          <a:p>
            <a:pPr>
              <a:lnSpc>
                <a:spcPct val="95000"/>
              </a:lnSpc>
            </a:pPr>
            <a:r>
              <a:rPr kumimoji="1" lang="en-US" altLang="zh-CN" sz="3400" dirty="0"/>
              <a:t>Adding loss exit</a:t>
            </a:r>
            <a:br>
              <a:rPr kumimoji="1" lang="en-US" altLang="zh-CN" sz="3400" dirty="0"/>
            </a:br>
            <a:r>
              <a:rPr kumimoji="1" lang="en-US" altLang="zh-CN" sz="3400" dirty="0"/>
              <a:t>Dynamic ratio</a:t>
            </a:r>
            <a:br>
              <a:rPr kumimoji="1" lang="en-US" altLang="zh-CN" sz="3400" dirty="0"/>
            </a:br>
            <a:r>
              <a:rPr kumimoji="1" lang="en-US" altLang="zh-CN" sz="3400" dirty="0"/>
              <a:t>Whole time period</a:t>
            </a:r>
            <a:endParaRPr kumimoji="1" lang="zh-CN" altLang="en-US" sz="3400" dirty="0"/>
          </a:p>
        </p:txBody>
      </p:sp>
      <p:sp>
        <p:nvSpPr>
          <p:cNvPr id="1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B59E7B"/>
          </a:solidFill>
          <a:ln w="38100" cap="rnd">
            <a:solidFill>
              <a:srgbClr val="B59E7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icrosoft YaHei"/>
              <a:ea typeface="+mn-ea"/>
              <a:cs typeface="+mn-cs"/>
            </a:endParaRPr>
          </a:p>
        </p:txBody>
      </p:sp>
      <p:sp>
        <p:nvSpPr>
          <p:cNvPr id="10" name="Content Placeholder 9">
            <a:extLst>
              <a:ext uri="{FF2B5EF4-FFF2-40B4-BE49-F238E27FC236}">
                <a16:creationId xmlns:a16="http://schemas.microsoft.com/office/drawing/2014/main" id="{0E70691B-E1E7-4967-9A27-40866CB2FEF7}"/>
              </a:ext>
            </a:extLst>
          </p:cNvPr>
          <p:cNvSpPr>
            <a:spLocks noGrp="1"/>
          </p:cNvSpPr>
          <p:nvPr>
            <p:ph idx="1"/>
          </p:nvPr>
        </p:nvSpPr>
        <p:spPr>
          <a:xfrm>
            <a:off x="630936" y="2807208"/>
            <a:ext cx="3429000" cy="3410712"/>
          </a:xfrm>
        </p:spPr>
        <p:txBody>
          <a:bodyPr anchor="t">
            <a:normAutofit/>
          </a:bodyPr>
          <a:lstStyle/>
          <a:p>
            <a:r>
              <a:rPr lang="en-US" sz="2400" dirty="0"/>
              <a:t>Without</a:t>
            </a:r>
            <a:r>
              <a:rPr lang="zh-CN" altLang="en-US" sz="2400" dirty="0"/>
              <a:t> </a:t>
            </a:r>
            <a:r>
              <a:rPr lang="en-US" altLang="zh-CN" sz="2400" dirty="0"/>
              <a:t>loss exit</a:t>
            </a:r>
          </a:p>
          <a:p>
            <a:endParaRPr lang="en-US" sz="2400" dirty="0"/>
          </a:p>
          <a:p>
            <a:endParaRPr lang="en-US" sz="2400" dirty="0"/>
          </a:p>
          <a:p>
            <a:endParaRPr lang="en-US" sz="2400" dirty="0"/>
          </a:p>
          <a:p>
            <a:r>
              <a:rPr lang="en-US" sz="2400" dirty="0"/>
              <a:t>With loss exit</a:t>
            </a: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内容占位符 5">
            <a:extLst>
              <a:ext uri="{FF2B5EF4-FFF2-40B4-BE49-F238E27FC236}">
                <a16:creationId xmlns:a16="http://schemas.microsoft.com/office/drawing/2014/main" id="{E4BC1109-7353-A646-BAFD-1C8B7A1F3907}"/>
              </a:ext>
            </a:extLst>
          </p:cNvPr>
          <p:cNvPicPr>
            <a:picLocks noChangeAspect="1"/>
          </p:cNvPicPr>
          <p:nvPr/>
        </p:nvPicPr>
        <p:blipFill>
          <a:blip r:embed="rId4"/>
          <a:stretch>
            <a:fillRect/>
          </a:stretch>
        </p:blipFill>
        <p:spPr>
          <a:xfrm>
            <a:off x="5288280" y="12916"/>
            <a:ext cx="6903720" cy="5930683"/>
          </a:xfrm>
          <a:prstGeom prst="rect">
            <a:avLst/>
          </a:prstGeom>
        </p:spPr>
      </p:pic>
      <p:pic>
        <p:nvPicPr>
          <p:cNvPr id="9" name="图片 8">
            <a:extLst>
              <a:ext uri="{FF2B5EF4-FFF2-40B4-BE49-F238E27FC236}">
                <a16:creationId xmlns:a16="http://schemas.microsoft.com/office/drawing/2014/main" id="{E032BF59-1222-5343-B638-A38DD613273C}"/>
              </a:ext>
            </a:extLst>
          </p:cNvPr>
          <p:cNvPicPr>
            <a:picLocks noChangeAspect="1"/>
          </p:cNvPicPr>
          <p:nvPr/>
        </p:nvPicPr>
        <p:blipFill>
          <a:blip r:embed="rId5"/>
          <a:stretch>
            <a:fillRect/>
          </a:stretch>
        </p:blipFill>
        <p:spPr>
          <a:xfrm>
            <a:off x="630936" y="3319563"/>
            <a:ext cx="4657344" cy="1422400"/>
          </a:xfrm>
          <a:prstGeom prst="rect">
            <a:avLst/>
          </a:prstGeom>
        </p:spPr>
      </p:pic>
      <p:pic>
        <p:nvPicPr>
          <p:cNvPr id="11" name="图片 10">
            <a:extLst>
              <a:ext uri="{FF2B5EF4-FFF2-40B4-BE49-F238E27FC236}">
                <a16:creationId xmlns:a16="http://schemas.microsoft.com/office/drawing/2014/main" id="{26E10EF5-C614-BC4B-9753-7FD417CF763E}"/>
              </a:ext>
            </a:extLst>
          </p:cNvPr>
          <p:cNvPicPr>
            <a:picLocks noChangeAspect="1"/>
          </p:cNvPicPr>
          <p:nvPr/>
        </p:nvPicPr>
        <p:blipFill>
          <a:blip r:embed="rId6"/>
          <a:stretch>
            <a:fillRect/>
          </a:stretch>
        </p:blipFill>
        <p:spPr>
          <a:xfrm>
            <a:off x="533908" y="5472538"/>
            <a:ext cx="4851400" cy="1346200"/>
          </a:xfrm>
          <a:prstGeom prst="rect">
            <a:avLst/>
          </a:prstGeom>
        </p:spPr>
      </p:pic>
    </p:spTree>
    <p:extLst>
      <p:ext uri="{BB962C8B-B14F-4D97-AF65-F5344CB8AC3E}">
        <p14:creationId xmlns:p14="http://schemas.microsoft.com/office/powerpoint/2010/main" val="2958837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D640D-ACA2-5743-8A98-463E0A21E6C5}"/>
              </a:ext>
            </a:extLst>
          </p:cNvPr>
          <p:cNvSpPr>
            <a:spLocks noGrp="1"/>
          </p:cNvSpPr>
          <p:nvPr>
            <p:ph type="title"/>
          </p:nvPr>
        </p:nvSpPr>
        <p:spPr/>
        <p:txBody>
          <a:bodyPr/>
          <a:lstStyle/>
          <a:p>
            <a:r>
              <a:rPr kumimoji="1" lang="en-US" altLang="zh-CN" dirty="0"/>
              <a:t>Possible reason</a:t>
            </a:r>
            <a:endParaRPr kumimoji="1" lang="zh-CN" altLang="en-US" dirty="0"/>
          </a:p>
        </p:txBody>
      </p:sp>
      <p:sp>
        <p:nvSpPr>
          <p:cNvPr id="3" name="内容占位符 2">
            <a:extLst>
              <a:ext uri="{FF2B5EF4-FFF2-40B4-BE49-F238E27FC236}">
                <a16:creationId xmlns:a16="http://schemas.microsoft.com/office/drawing/2014/main" id="{3B5E2434-536E-3243-881F-BA415D44F5DA}"/>
              </a:ext>
            </a:extLst>
          </p:cNvPr>
          <p:cNvSpPr>
            <a:spLocks noGrp="1"/>
          </p:cNvSpPr>
          <p:nvPr>
            <p:ph idx="1"/>
          </p:nvPr>
        </p:nvSpPr>
        <p:spPr/>
        <p:txBody>
          <a:bodyPr/>
          <a:lstStyle/>
          <a:p>
            <a:r>
              <a:rPr kumimoji="1" lang="en-US" altLang="zh-CN" dirty="0"/>
              <a:t>Loss exit signal forces to close the position when spread is too big.</a:t>
            </a:r>
          </a:p>
          <a:p>
            <a:pPr marL="0" indent="0">
              <a:buNone/>
            </a:pPr>
            <a:endParaRPr kumimoji="1" lang="en-US" altLang="zh-CN" dirty="0"/>
          </a:p>
          <a:p>
            <a:r>
              <a:rPr kumimoji="1" lang="en-US" altLang="zh-CN" dirty="0"/>
              <a:t>When closing, the loss is set. Therefore, the profit does not look promising compared with the one without loss exit signal</a:t>
            </a:r>
            <a:endParaRPr kumimoji="1" lang="zh-CN" altLang="en-US" dirty="0"/>
          </a:p>
        </p:txBody>
      </p:sp>
    </p:spTree>
    <p:extLst>
      <p:ext uri="{BB962C8B-B14F-4D97-AF65-F5344CB8AC3E}">
        <p14:creationId xmlns:p14="http://schemas.microsoft.com/office/powerpoint/2010/main" val="2851506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4CAD4-3BB5-484E-81FD-2BCC9C039003}"/>
              </a:ext>
            </a:extLst>
          </p:cNvPr>
          <p:cNvSpPr>
            <a:spLocks noGrp="1"/>
          </p:cNvSpPr>
          <p:nvPr>
            <p:ph type="title"/>
          </p:nvPr>
        </p:nvSpPr>
        <p:spPr/>
        <p:txBody>
          <a:bodyPr/>
          <a:lstStyle/>
          <a:p>
            <a:r>
              <a:rPr kumimoji="1" lang="en-US" altLang="zh-CN" dirty="0"/>
              <a:t>Further direction</a:t>
            </a:r>
            <a:endParaRPr kumimoji="1" lang="zh-CN" altLang="en-US" dirty="0"/>
          </a:p>
        </p:txBody>
      </p:sp>
      <p:sp>
        <p:nvSpPr>
          <p:cNvPr id="3" name="内容占位符 2">
            <a:extLst>
              <a:ext uri="{FF2B5EF4-FFF2-40B4-BE49-F238E27FC236}">
                <a16:creationId xmlns:a16="http://schemas.microsoft.com/office/drawing/2014/main" id="{7BA0D514-D737-1A4F-95F0-821D6A19DC29}"/>
              </a:ext>
            </a:extLst>
          </p:cNvPr>
          <p:cNvSpPr>
            <a:spLocks noGrp="1"/>
          </p:cNvSpPr>
          <p:nvPr>
            <p:ph idx="1"/>
          </p:nvPr>
        </p:nvSpPr>
        <p:spPr/>
        <p:txBody>
          <a:bodyPr/>
          <a:lstStyle/>
          <a:p>
            <a:r>
              <a:rPr kumimoji="1" lang="en-US" altLang="zh-CN" dirty="0"/>
              <a:t>Calculate the half life signal for the mean-reverting process, change the time window.</a:t>
            </a:r>
          </a:p>
          <a:p>
            <a:pPr marL="0" indent="0">
              <a:buNone/>
            </a:pPr>
            <a:endParaRPr kumimoji="1" lang="en-US" altLang="zh-CN" dirty="0"/>
          </a:p>
          <a:p>
            <a:r>
              <a:rPr kumimoji="1" lang="en-US" altLang="zh-CN" dirty="0"/>
              <a:t>How settlement price influences the trading profit.</a:t>
            </a:r>
          </a:p>
          <a:p>
            <a:endParaRPr kumimoji="1" lang="en-US" altLang="zh-CN" dirty="0"/>
          </a:p>
          <a:p>
            <a:r>
              <a:rPr kumimoji="1" lang="en-US" altLang="zh-CN" dirty="0"/>
              <a:t>Test how other commodities behave under these trading strategies</a:t>
            </a:r>
          </a:p>
        </p:txBody>
      </p:sp>
    </p:spTree>
    <p:extLst>
      <p:ext uri="{BB962C8B-B14F-4D97-AF65-F5344CB8AC3E}">
        <p14:creationId xmlns:p14="http://schemas.microsoft.com/office/powerpoint/2010/main" val="3410862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A8D4D-BE31-8048-BC41-77F2E2CDF36B}"/>
              </a:ext>
            </a:extLst>
          </p:cNvPr>
          <p:cNvSpPr>
            <a:spLocks noGrp="1"/>
          </p:cNvSpPr>
          <p:nvPr>
            <p:ph type="title"/>
          </p:nvPr>
        </p:nvSpPr>
        <p:spPr/>
        <p:txBody>
          <a:bodyPr/>
          <a:lstStyle/>
          <a:p>
            <a:r>
              <a:rPr lang="en-US" altLang="zh-CN" dirty="0"/>
              <a:t>What is difference between Brent and WTI?</a:t>
            </a:r>
            <a:endParaRPr kumimoji="1" lang="zh-CN" altLang="en-US" dirty="0"/>
          </a:p>
        </p:txBody>
      </p:sp>
      <p:sp>
        <p:nvSpPr>
          <p:cNvPr id="3" name="内容占位符 2">
            <a:extLst>
              <a:ext uri="{FF2B5EF4-FFF2-40B4-BE49-F238E27FC236}">
                <a16:creationId xmlns:a16="http://schemas.microsoft.com/office/drawing/2014/main" id="{77DAED18-6A55-314F-926F-8DBBE7F0EA96}"/>
              </a:ext>
            </a:extLst>
          </p:cNvPr>
          <p:cNvSpPr>
            <a:spLocks noGrp="1"/>
          </p:cNvSpPr>
          <p:nvPr>
            <p:ph idx="1"/>
          </p:nvPr>
        </p:nvSpPr>
        <p:spPr/>
        <p:txBody>
          <a:bodyPr/>
          <a:lstStyle/>
          <a:p>
            <a:r>
              <a:rPr lang="en-US" altLang="zh-CN" b="1" dirty="0"/>
              <a:t>In the</a:t>
            </a:r>
            <a:r>
              <a:rPr lang="en-US" altLang="zh-CN" dirty="0"/>
              <a:t> United States, </a:t>
            </a:r>
            <a:r>
              <a:rPr lang="en-US" altLang="zh-CN" b="1" dirty="0"/>
              <a:t>West Texas Intermediate</a:t>
            </a:r>
            <a:r>
              <a:rPr lang="en-US" altLang="zh-CN" dirty="0"/>
              <a:t> is the preferred measure and pricing model. It is also slightly "sweeter" and "lighter" than </a:t>
            </a:r>
            <a:r>
              <a:rPr lang="en-US" altLang="zh-CN" b="1" dirty="0"/>
              <a:t>Brent</a:t>
            </a:r>
            <a:r>
              <a:rPr lang="en-US" altLang="zh-CN" dirty="0"/>
              <a:t>. </a:t>
            </a:r>
            <a:r>
              <a:rPr lang="en-US" altLang="zh-CN" b="1" dirty="0"/>
              <a:t>West Texas Intermediate</a:t>
            </a:r>
            <a:r>
              <a:rPr lang="en-US" altLang="zh-CN" dirty="0"/>
              <a:t> (</a:t>
            </a:r>
            <a:r>
              <a:rPr lang="en-US" altLang="zh-CN" b="1" dirty="0"/>
              <a:t>WTI</a:t>
            </a:r>
            <a:r>
              <a:rPr lang="en-US" altLang="zh-CN" dirty="0"/>
              <a:t>) is slightly lower in price than </a:t>
            </a:r>
            <a:r>
              <a:rPr lang="en-US" altLang="zh-CN" b="1" dirty="0"/>
              <a:t>Brent</a:t>
            </a:r>
            <a:r>
              <a:rPr lang="en-US" altLang="zh-CN" dirty="0"/>
              <a:t>. </a:t>
            </a:r>
          </a:p>
          <a:p>
            <a:r>
              <a:rPr kumimoji="1" lang="en-US" altLang="zh-CN" dirty="0"/>
              <a:t>If these two commodities has some cointegration relationship, then we can set up a strategy.</a:t>
            </a:r>
            <a:endParaRPr kumimoji="1" lang="zh-CN" altLang="en-US" dirty="0"/>
          </a:p>
        </p:txBody>
      </p:sp>
    </p:spTree>
    <p:extLst>
      <p:ext uri="{BB962C8B-B14F-4D97-AF65-F5344CB8AC3E}">
        <p14:creationId xmlns:p14="http://schemas.microsoft.com/office/powerpoint/2010/main" val="267281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DD30EB0-C0E6-534A-819D-2CA4512D4C6D}"/>
              </a:ext>
            </a:extLst>
          </p:cNvPr>
          <p:cNvSpPr>
            <a:spLocks noGrp="1"/>
          </p:cNvSpPr>
          <p:nvPr>
            <p:ph type="title"/>
          </p:nvPr>
        </p:nvSpPr>
        <p:spPr>
          <a:xfrm>
            <a:off x="630936" y="640080"/>
            <a:ext cx="4818888" cy="1481328"/>
          </a:xfrm>
        </p:spPr>
        <p:txBody>
          <a:bodyPr anchor="b">
            <a:normAutofit/>
          </a:bodyPr>
          <a:lstStyle/>
          <a:p>
            <a:r>
              <a:rPr kumimoji="1" lang="en-US" altLang="zh-CN" sz="5600"/>
              <a:t>Dataset</a:t>
            </a:r>
            <a:endParaRPr kumimoji="1" lang="zh-CN" altLang="en-US" sz="5600"/>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B59E7B"/>
          </a:solidFill>
          <a:ln w="38100" cap="rnd">
            <a:solidFill>
              <a:srgbClr val="B59E7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E45A20DE-AB67-411D-87B4-EC3F236258DF}"/>
              </a:ext>
            </a:extLst>
          </p:cNvPr>
          <p:cNvSpPr>
            <a:spLocks noGrp="1"/>
          </p:cNvSpPr>
          <p:nvPr>
            <p:ph idx="1"/>
          </p:nvPr>
        </p:nvSpPr>
        <p:spPr>
          <a:xfrm>
            <a:off x="630936" y="2660904"/>
            <a:ext cx="4818888" cy="3547872"/>
          </a:xfrm>
        </p:spPr>
        <p:txBody>
          <a:bodyPr anchor="t">
            <a:normAutofit/>
          </a:bodyPr>
          <a:lstStyle/>
          <a:p>
            <a:r>
              <a:rPr lang="en-US" dirty="0"/>
              <a:t>Close price for WTI and Brent from     1987-05-20 to 2020-08-24.</a:t>
            </a:r>
          </a:p>
          <a:p>
            <a:r>
              <a:rPr lang="en-US" dirty="0"/>
              <a:t>Downloaded from </a:t>
            </a:r>
            <a:r>
              <a:rPr lang="en-US" dirty="0" err="1"/>
              <a:t>Quandl</a:t>
            </a:r>
            <a:r>
              <a:rPr lang="en-US" dirty="0"/>
              <a:t>.</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3" name="图片 2">
            <a:extLst>
              <a:ext uri="{FF2B5EF4-FFF2-40B4-BE49-F238E27FC236}">
                <a16:creationId xmlns:a16="http://schemas.microsoft.com/office/drawing/2014/main" id="{7398B2C2-1BB7-9441-8C5F-9A61CCD647F0}"/>
              </a:ext>
            </a:extLst>
          </p:cNvPr>
          <p:cNvPicPr>
            <a:picLocks noChangeAspect="1"/>
          </p:cNvPicPr>
          <p:nvPr/>
        </p:nvPicPr>
        <p:blipFill>
          <a:blip r:embed="rId4"/>
          <a:stretch>
            <a:fillRect/>
          </a:stretch>
        </p:blipFill>
        <p:spPr>
          <a:xfrm>
            <a:off x="5873790" y="640080"/>
            <a:ext cx="5588305" cy="5336438"/>
          </a:xfrm>
          <a:prstGeom prst="rect">
            <a:avLst/>
          </a:prstGeom>
        </p:spPr>
      </p:pic>
    </p:spTree>
    <p:extLst>
      <p:ext uri="{BB962C8B-B14F-4D97-AF65-F5344CB8AC3E}">
        <p14:creationId xmlns:p14="http://schemas.microsoft.com/office/powerpoint/2010/main" val="2630021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043EE-E7B1-944E-A261-B3EE29198A25}"/>
              </a:ext>
            </a:extLst>
          </p:cNvPr>
          <p:cNvSpPr>
            <a:spLocks noGrp="1"/>
          </p:cNvSpPr>
          <p:nvPr>
            <p:ph type="title"/>
          </p:nvPr>
        </p:nvSpPr>
        <p:spPr/>
        <p:txBody>
          <a:bodyPr/>
          <a:lstStyle/>
          <a:p>
            <a:r>
              <a:rPr kumimoji="1" lang="en-US" altLang="zh-CN" dirty="0"/>
              <a:t>Can we do?</a:t>
            </a:r>
            <a:endParaRPr kumimoji="1" lang="zh-CN" altLang="en-US" dirty="0"/>
          </a:p>
        </p:txBody>
      </p:sp>
      <p:sp>
        <p:nvSpPr>
          <p:cNvPr id="3" name="内容占位符 2">
            <a:extLst>
              <a:ext uri="{FF2B5EF4-FFF2-40B4-BE49-F238E27FC236}">
                <a16:creationId xmlns:a16="http://schemas.microsoft.com/office/drawing/2014/main" id="{BDA56A35-374C-5A40-B4DA-A3D1AD124497}"/>
              </a:ext>
            </a:extLst>
          </p:cNvPr>
          <p:cNvSpPr>
            <a:spLocks noGrp="1"/>
          </p:cNvSpPr>
          <p:nvPr>
            <p:ph idx="1"/>
          </p:nvPr>
        </p:nvSpPr>
        <p:spPr>
          <a:xfrm>
            <a:off x="838200" y="1929384"/>
            <a:ext cx="10515600" cy="1604648"/>
          </a:xfrm>
        </p:spPr>
        <p:txBody>
          <a:bodyPr/>
          <a:lstStyle/>
          <a:p>
            <a:r>
              <a:rPr kumimoji="1" lang="en-US" altLang="zh-CN" dirty="0"/>
              <a:t>From the article, </a:t>
            </a:r>
            <a:r>
              <a:rPr kumimoji="1" lang="zh-CN" altLang="en-US" dirty="0"/>
              <a:t>“</a:t>
            </a:r>
            <a:r>
              <a:rPr lang="en-US" altLang="zh-CN" dirty="0"/>
              <a:t>if the price series of WTI and Brent are cointegrated, then there exists a linear combination of both series that is stationary. </a:t>
            </a:r>
            <a:r>
              <a:rPr kumimoji="1" lang="zh-CN" altLang="en-US" dirty="0"/>
              <a:t>”</a:t>
            </a:r>
          </a:p>
        </p:txBody>
      </p:sp>
      <p:pic>
        <p:nvPicPr>
          <p:cNvPr id="4" name="图片 3">
            <a:extLst>
              <a:ext uri="{FF2B5EF4-FFF2-40B4-BE49-F238E27FC236}">
                <a16:creationId xmlns:a16="http://schemas.microsoft.com/office/drawing/2014/main" id="{10A0113D-62EE-ED41-A485-1729404298D0}"/>
              </a:ext>
            </a:extLst>
          </p:cNvPr>
          <p:cNvPicPr>
            <a:picLocks noChangeAspect="1"/>
          </p:cNvPicPr>
          <p:nvPr/>
        </p:nvPicPr>
        <p:blipFill>
          <a:blip r:embed="rId2"/>
          <a:stretch>
            <a:fillRect/>
          </a:stretch>
        </p:blipFill>
        <p:spPr>
          <a:xfrm>
            <a:off x="1100095" y="3418352"/>
            <a:ext cx="4851400" cy="1638300"/>
          </a:xfrm>
          <a:prstGeom prst="rect">
            <a:avLst/>
          </a:prstGeom>
        </p:spPr>
      </p:pic>
      <p:sp>
        <p:nvSpPr>
          <p:cNvPr id="5" name="内容占位符 2">
            <a:extLst>
              <a:ext uri="{FF2B5EF4-FFF2-40B4-BE49-F238E27FC236}">
                <a16:creationId xmlns:a16="http://schemas.microsoft.com/office/drawing/2014/main" id="{47BA1000-CA6A-DE4B-A34C-31081A8AEFB4}"/>
              </a:ext>
            </a:extLst>
          </p:cNvPr>
          <p:cNvSpPr txBox="1">
            <a:spLocks/>
          </p:cNvSpPr>
          <p:nvPr/>
        </p:nvSpPr>
        <p:spPr>
          <a:xfrm>
            <a:off x="838200" y="5056652"/>
            <a:ext cx="10515600" cy="1604648"/>
          </a:xfrm>
          <a:prstGeom prst="rect">
            <a:avLst/>
          </a:prstGeom>
        </p:spPr>
        <p:txBody>
          <a:bodyPr lIns="109728" tIns="109728" rIns="109728" bIns="91440">
            <a:normAutofit/>
          </a:bodyPr>
          <a:lstStyle>
            <a:lvl1pPr marL="228600" indent="-228600" algn="l" defTabSz="914400" rtl="0" eaLnBrk="1" latinLnBrk="0" hangingPunct="1">
              <a:lnSpc>
                <a:spcPct val="105000"/>
              </a:lnSpc>
              <a:spcBef>
                <a:spcPts val="1000"/>
              </a:spcBef>
              <a:buFont typeface="Arial" panose="020B0604020202020204" pitchFamily="34" charset="0"/>
              <a:buChar char="•"/>
              <a:defRPr sz="2800" kern="1200" spc="150">
                <a:solidFill>
                  <a:schemeClr val="tx1"/>
                </a:solidFill>
                <a:latin typeface="+mn-lt"/>
                <a:ea typeface="+mn-ea"/>
                <a:cs typeface="+mn-cs"/>
              </a:defRPr>
            </a:lvl1pPr>
            <a:lvl2pPr marL="685800" indent="-228600" algn="l" defTabSz="914400" rtl="0" eaLnBrk="1" latinLnBrk="0" hangingPunct="1">
              <a:lnSpc>
                <a:spcPct val="105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zh-CN" altLang="en-US" dirty="0"/>
          </a:p>
        </p:txBody>
      </p:sp>
      <p:sp>
        <p:nvSpPr>
          <p:cNvPr id="7" name="内容占位符 2">
            <a:extLst>
              <a:ext uri="{FF2B5EF4-FFF2-40B4-BE49-F238E27FC236}">
                <a16:creationId xmlns:a16="http://schemas.microsoft.com/office/drawing/2014/main" id="{DEF99EA4-D4A1-644D-A221-5C9CD6D9A291}"/>
              </a:ext>
            </a:extLst>
          </p:cNvPr>
          <p:cNvSpPr txBox="1">
            <a:spLocks/>
          </p:cNvSpPr>
          <p:nvPr/>
        </p:nvSpPr>
        <p:spPr>
          <a:xfrm>
            <a:off x="982707" y="5056652"/>
            <a:ext cx="10515600" cy="1604648"/>
          </a:xfrm>
          <a:prstGeom prst="rect">
            <a:avLst/>
          </a:prstGeom>
        </p:spPr>
        <p:txBody>
          <a:bodyPr lIns="109728" tIns="109728" rIns="109728" bIns="91440">
            <a:normAutofit fontScale="85000" lnSpcReduction="20000"/>
          </a:bodyPr>
          <a:lstStyle>
            <a:lvl1pPr marL="228600" indent="-228600" algn="l" defTabSz="914400" rtl="0" eaLnBrk="1" latinLnBrk="0" hangingPunct="1">
              <a:lnSpc>
                <a:spcPct val="105000"/>
              </a:lnSpc>
              <a:spcBef>
                <a:spcPts val="1000"/>
              </a:spcBef>
              <a:buFont typeface="Arial" panose="020B0604020202020204" pitchFamily="34" charset="0"/>
              <a:buChar char="•"/>
              <a:defRPr sz="2800" kern="1200" spc="150">
                <a:solidFill>
                  <a:schemeClr val="tx1"/>
                </a:solidFill>
                <a:latin typeface="+mn-lt"/>
                <a:ea typeface="+mn-ea"/>
                <a:cs typeface="+mn-cs"/>
              </a:defRPr>
            </a:lvl1pPr>
            <a:lvl2pPr marL="685800" indent="-228600" algn="l" defTabSz="914400" rtl="0" eaLnBrk="1" latinLnBrk="0" hangingPunct="1">
              <a:lnSpc>
                <a:spcPct val="105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Brent and WTI are highly correlated, which is consistent with the statement in the article</a:t>
            </a:r>
          </a:p>
          <a:p>
            <a:r>
              <a:rPr lang="en-US" altLang="zh-CN" dirty="0"/>
              <a:t>Therefore, we could be able to do the hedging trading strategy based on these two commodities</a:t>
            </a:r>
          </a:p>
        </p:txBody>
      </p:sp>
    </p:spTree>
    <p:extLst>
      <p:ext uri="{BB962C8B-B14F-4D97-AF65-F5344CB8AC3E}">
        <p14:creationId xmlns:p14="http://schemas.microsoft.com/office/powerpoint/2010/main" val="40421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D12ED-2839-734B-94B6-A18D0C1F064B}"/>
              </a:ext>
            </a:extLst>
          </p:cNvPr>
          <p:cNvSpPr>
            <a:spLocks noGrp="1"/>
          </p:cNvSpPr>
          <p:nvPr>
            <p:ph type="title"/>
          </p:nvPr>
        </p:nvSpPr>
        <p:spPr/>
        <p:txBody>
          <a:bodyPr/>
          <a:lstStyle/>
          <a:p>
            <a:r>
              <a:rPr kumimoji="1" lang="en-US" altLang="zh-CN" dirty="0"/>
              <a:t>Idea of the strategy</a:t>
            </a:r>
            <a:endParaRPr kumimoji="1" lang="zh-CN" altLang="en-US" dirty="0"/>
          </a:p>
        </p:txBody>
      </p:sp>
      <p:sp>
        <p:nvSpPr>
          <p:cNvPr id="3" name="内容占位符 2">
            <a:extLst>
              <a:ext uri="{FF2B5EF4-FFF2-40B4-BE49-F238E27FC236}">
                <a16:creationId xmlns:a16="http://schemas.microsoft.com/office/drawing/2014/main" id="{D4A32686-EE14-824A-861B-0C849CE6E0A8}"/>
              </a:ext>
            </a:extLst>
          </p:cNvPr>
          <p:cNvSpPr>
            <a:spLocks noGrp="1"/>
          </p:cNvSpPr>
          <p:nvPr>
            <p:ph idx="1"/>
          </p:nvPr>
        </p:nvSpPr>
        <p:spPr/>
        <p:txBody>
          <a:bodyPr>
            <a:normAutofit/>
          </a:bodyPr>
          <a:lstStyle/>
          <a:p>
            <a:r>
              <a:rPr kumimoji="1" lang="en-US" altLang="zh-CN" dirty="0"/>
              <a:t>A pairs trade is a trading strategy that involves matching a long position with a short position in two stocks with a high correlation.</a:t>
            </a:r>
          </a:p>
          <a:p>
            <a:r>
              <a:rPr kumimoji="1" lang="en-US" altLang="zh-CN" dirty="0"/>
              <a:t>The question is what ratio should we implement for the trading.</a:t>
            </a:r>
          </a:p>
          <a:p>
            <a:endParaRPr kumimoji="1" lang="en-US" altLang="zh-CN" dirty="0"/>
          </a:p>
          <a:p>
            <a:endParaRPr kumimoji="1" lang="en-US" altLang="zh-CN" dirty="0"/>
          </a:p>
          <a:p>
            <a:pPr marL="0" indent="0" algn="r">
              <a:buNone/>
            </a:pPr>
            <a:endParaRPr kumimoji="1" lang="zh-CN" altLang="en-US" dirty="0"/>
          </a:p>
        </p:txBody>
      </p:sp>
      <p:sp>
        <p:nvSpPr>
          <p:cNvPr id="4" name="文本框 3">
            <a:extLst>
              <a:ext uri="{FF2B5EF4-FFF2-40B4-BE49-F238E27FC236}">
                <a16:creationId xmlns:a16="http://schemas.microsoft.com/office/drawing/2014/main" id="{42466E04-4F30-C948-9EA2-11AD7790CA32}"/>
              </a:ext>
            </a:extLst>
          </p:cNvPr>
          <p:cNvSpPr txBox="1"/>
          <p:nvPr/>
        </p:nvSpPr>
        <p:spPr>
          <a:xfrm>
            <a:off x="6779172" y="6308209"/>
            <a:ext cx="4845269" cy="307777"/>
          </a:xfrm>
          <a:prstGeom prst="rect">
            <a:avLst/>
          </a:prstGeom>
          <a:noFill/>
        </p:spPr>
        <p:txBody>
          <a:bodyPr wrap="square" rtlCol="0">
            <a:spAutoFit/>
          </a:bodyPr>
          <a:lstStyle/>
          <a:p>
            <a:r>
              <a:rPr lang="en-US" altLang="zh-CN" sz="1400" dirty="0">
                <a:solidFill>
                  <a:schemeClr val="dk1"/>
                </a:solidFill>
              </a:rPr>
              <a:t>* Source: https://</a:t>
            </a:r>
            <a:r>
              <a:rPr lang="en-US" altLang="zh-CN" sz="1400" dirty="0" err="1">
                <a:solidFill>
                  <a:schemeClr val="dk1"/>
                </a:solidFill>
              </a:rPr>
              <a:t>www.investopedia.com</a:t>
            </a:r>
            <a:endParaRPr lang="en-US" altLang="zh-CN" sz="1400" dirty="0">
              <a:solidFill>
                <a:schemeClr val="dk1"/>
              </a:solidFill>
            </a:endParaRPr>
          </a:p>
        </p:txBody>
      </p:sp>
    </p:spTree>
    <p:extLst>
      <p:ext uri="{BB962C8B-B14F-4D97-AF65-F5344CB8AC3E}">
        <p14:creationId xmlns:p14="http://schemas.microsoft.com/office/powerpoint/2010/main" val="107752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EF9B8-8589-D94B-A8DB-E967060DFAAC}"/>
              </a:ext>
            </a:extLst>
          </p:cNvPr>
          <p:cNvSpPr>
            <a:spLocks noGrp="1"/>
          </p:cNvSpPr>
          <p:nvPr>
            <p:ph type="title"/>
          </p:nvPr>
        </p:nvSpPr>
        <p:spPr/>
        <p:txBody>
          <a:bodyPr/>
          <a:lstStyle/>
          <a:p>
            <a:r>
              <a:rPr kumimoji="1" lang="en-US" altLang="zh-CN" dirty="0"/>
              <a:t>Trading strategies</a:t>
            </a:r>
            <a:endParaRPr kumimoji="1" lang="zh-CN" altLang="en-US" dirty="0"/>
          </a:p>
        </p:txBody>
      </p:sp>
      <p:sp>
        <p:nvSpPr>
          <p:cNvPr id="3" name="内容占位符 2">
            <a:extLst>
              <a:ext uri="{FF2B5EF4-FFF2-40B4-BE49-F238E27FC236}">
                <a16:creationId xmlns:a16="http://schemas.microsoft.com/office/drawing/2014/main" id="{7368A1EB-B2F3-D641-96D7-AB80A2F0AA70}"/>
              </a:ext>
            </a:extLst>
          </p:cNvPr>
          <p:cNvSpPr>
            <a:spLocks noGrp="1"/>
          </p:cNvSpPr>
          <p:nvPr>
            <p:ph idx="1"/>
          </p:nvPr>
        </p:nvSpPr>
        <p:spPr/>
        <p:txBody>
          <a:bodyPr>
            <a:normAutofit/>
          </a:bodyPr>
          <a:lstStyle/>
          <a:p>
            <a:r>
              <a:rPr kumimoji="1" lang="en-US" altLang="zh-CN" dirty="0"/>
              <a:t>Hedging using static ratio</a:t>
            </a:r>
          </a:p>
          <a:p>
            <a:pPr lvl="1"/>
            <a:r>
              <a:rPr lang="en-US" altLang="zh-CN" dirty="0"/>
              <a:t>The hedge ratio is estimated by using the WTI and Brent prices of the last year before the test period starts and is not changed over the course of the test period </a:t>
            </a:r>
            <a:endParaRPr kumimoji="1" lang="en-US" altLang="zh-CN" dirty="0"/>
          </a:p>
          <a:p>
            <a:r>
              <a:rPr kumimoji="1" lang="en-US" altLang="zh-CN" dirty="0"/>
              <a:t>Hedging using dynamic ratio</a:t>
            </a:r>
          </a:p>
          <a:p>
            <a:pPr lvl="1"/>
            <a:r>
              <a:rPr lang="en-US" altLang="zh-CN" dirty="0"/>
              <a:t>dynamic linear model with Kalman filtering and maximum likelihood estimates of the unknown variance of the state equation is employed to constantly update the hedge ratio of the portfolio. </a:t>
            </a:r>
          </a:p>
        </p:txBody>
      </p:sp>
    </p:spTree>
    <p:extLst>
      <p:ext uri="{BB962C8B-B14F-4D97-AF65-F5344CB8AC3E}">
        <p14:creationId xmlns:p14="http://schemas.microsoft.com/office/powerpoint/2010/main" val="337761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内容占位符 5">
            <a:extLst>
              <a:ext uri="{FF2B5EF4-FFF2-40B4-BE49-F238E27FC236}">
                <a16:creationId xmlns:a16="http://schemas.microsoft.com/office/drawing/2014/main" id="{30F5943D-F567-6041-9C2E-F9F78F70103E}"/>
              </a:ext>
            </a:extLst>
          </p:cNvPr>
          <p:cNvSpPr>
            <a:spLocks noGrp="1"/>
          </p:cNvSpPr>
          <p:nvPr>
            <p:ph idx="1"/>
          </p:nvPr>
        </p:nvSpPr>
        <p:spPr/>
        <p:txBody>
          <a:bodyPr/>
          <a:lstStyle/>
          <a:p>
            <a:endParaRPr lang="zh-CN" altLang="en-US"/>
          </a:p>
        </p:txBody>
      </p:sp>
      <p:pic>
        <p:nvPicPr>
          <p:cNvPr id="2" name="图片 1">
            <a:extLst>
              <a:ext uri="{FF2B5EF4-FFF2-40B4-BE49-F238E27FC236}">
                <a16:creationId xmlns:a16="http://schemas.microsoft.com/office/drawing/2014/main" id="{CFE17DBA-F2A7-A341-9E1E-1AA60D4B5E82}"/>
              </a:ext>
            </a:extLst>
          </p:cNvPr>
          <p:cNvPicPr>
            <a:picLocks noChangeAspect="1"/>
          </p:cNvPicPr>
          <p:nvPr/>
        </p:nvPicPr>
        <p:blipFill>
          <a:blip r:embed="rId2"/>
          <a:stretch>
            <a:fillRect/>
          </a:stretch>
        </p:blipFill>
        <p:spPr>
          <a:xfrm>
            <a:off x="838199" y="348553"/>
            <a:ext cx="10703011" cy="6160894"/>
          </a:xfrm>
          <a:prstGeom prst="rect">
            <a:avLst/>
          </a:prstGeom>
        </p:spPr>
      </p:pic>
    </p:spTree>
    <p:extLst>
      <p:ext uri="{BB962C8B-B14F-4D97-AF65-F5344CB8AC3E}">
        <p14:creationId xmlns:p14="http://schemas.microsoft.com/office/powerpoint/2010/main" val="31774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8B7D627-6E27-4744-8862-8A0013B071A3}"/>
              </a:ext>
            </a:extLst>
          </p:cNvPr>
          <p:cNvSpPr>
            <a:spLocks noGrp="1"/>
          </p:cNvSpPr>
          <p:nvPr>
            <p:ph type="title"/>
          </p:nvPr>
        </p:nvSpPr>
        <p:spPr>
          <a:xfrm>
            <a:off x="638881" y="639193"/>
            <a:ext cx="4153835" cy="3573516"/>
          </a:xfrm>
        </p:spPr>
        <p:txBody>
          <a:bodyPr vert="horz" lIns="91440" tIns="45720" rIns="91440" bIns="45720" rtlCol="0" anchor="b">
            <a:normAutofit/>
          </a:bodyPr>
          <a:lstStyle/>
          <a:p>
            <a:pPr>
              <a:lnSpc>
                <a:spcPct val="100000"/>
              </a:lnSpc>
            </a:pPr>
            <a:r>
              <a:rPr kumimoji="1" lang="en-US" altLang="zh-CN" sz="3500" dirty="0"/>
              <a:t>For the trading strategies, </a:t>
            </a:r>
            <a:br>
              <a:rPr kumimoji="1" lang="en-US" altLang="zh-CN" sz="3500" dirty="0"/>
            </a:br>
            <a:r>
              <a:rPr kumimoji="1" lang="en-US" altLang="zh-CN" sz="3500" dirty="0"/>
              <a:t>I use log price </a:t>
            </a: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B59E7B"/>
          </a:solidFill>
          <a:ln w="38100" cap="rnd">
            <a:solidFill>
              <a:srgbClr val="B59E7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a:extLst>
              <a:ext uri="{FF2B5EF4-FFF2-40B4-BE49-F238E27FC236}">
                <a16:creationId xmlns:a16="http://schemas.microsoft.com/office/drawing/2014/main" id="{4BAA97BD-943B-444E-B690-B5A96FBFCBE9}"/>
              </a:ext>
            </a:extLst>
          </p:cNvPr>
          <p:cNvPicPr>
            <a:picLocks noGrp="1" noChangeAspect="1"/>
          </p:cNvPicPr>
          <p:nvPr>
            <p:ph idx="1"/>
          </p:nvPr>
        </p:nvPicPr>
        <p:blipFill>
          <a:blip r:embed="rId2"/>
          <a:stretch>
            <a:fillRect/>
          </a:stretch>
        </p:blipFill>
        <p:spPr>
          <a:xfrm>
            <a:off x="4594038" y="639193"/>
            <a:ext cx="7214616" cy="4923974"/>
          </a:xfrm>
          <a:prstGeom prst="rect">
            <a:avLst/>
          </a:prstGeom>
        </p:spPr>
      </p:pic>
    </p:spTree>
    <p:extLst>
      <p:ext uri="{BB962C8B-B14F-4D97-AF65-F5344CB8AC3E}">
        <p14:creationId xmlns:p14="http://schemas.microsoft.com/office/powerpoint/2010/main" val="2560556237"/>
      </p:ext>
    </p:extLst>
  </p:cSld>
  <p:clrMapOvr>
    <a:masterClrMapping/>
  </p:clrMapOvr>
</p:sld>
</file>

<file path=ppt/theme/theme1.xml><?xml version="1.0" encoding="utf-8"?>
<a:theme xmlns:a="http://schemas.openxmlformats.org/drawingml/2006/main" name="SketchyVTI">
  <a:themeElements>
    <a:clrScheme name="AnalogousFromLightSeed_2SEEDS">
      <a:dk1>
        <a:srgbClr val="000000"/>
      </a:dk1>
      <a:lt1>
        <a:srgbClr val="FFFFFF"/>
      </a:lt1>
      <a:dk2>
        <a:srgbClr val="243841"/>
      </a:dk2>
      <a:lt2>
        <a:srgbClr val="E2E4E8"/>
      </a:lt2>
      <a:accent1>
        <a:srgbClr val="B59E7B"/>
      </a:accent1>
      <a:accent2>
        <a:srgbClr val="C2988E"/>
      </a:accent2>
      <a:accent3>
        <a:srgbClr val="A2A37C"/>
      </a:accent3>
      <a:accent4>
        <a:srgbClr val="7AA9B7"/>
      </a:accent4>
      <a:accent5>
        <a:srgbClr val="90A2C3"/>
      </a:accent5>
      <a:accent6>
        <a:srgbClr val="837FBA"/>
      </a:accent6>
      <a:hlink>
        <a:srgbClr val="6682AC"/>
      </a:hlink>
      <a:folHlink>
        <a:srgbClr val="7F7F7F"/>
      </a:folHlink>
    </a:clrScheme>
    <a:fontScheme name="Custom 2">
      <a:majorFont>
        <a:latin typeface="Microsoft YaHei"/>
        <a:ea typeface=""/>
        <a:cs typeface=""/>
      </a:majorFont>
      <a:minorFont>
        <a:latin typeface="Microsoft YaHe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623</TotalTime>
  <Words>666</Words>
  <Application>Microsoft Macintosh PowerPoint</Application>
  <PresentationFormat>宽屏</PresentationFormat>
  <Paragraphs>81</Paragraphs>
  <Slides>28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28</vt:i4>
      </vt:variant>
    </vt:vector>
  </HeadingPairs>
  <TitlesOfParts>
    <vt:vector size="31" baseType="lpstr">
      <vt:lpstr>Microsoft YaHei</vt:lpstr>
      <vt:lpstr>Arial</vt:lpstr>
      <vt:lpstr>SketchyVTI</vt:lpstr>
      <vt:lpstr>Spread trading strategies  in the crude oil futures market </vt:lpstr>
      <vt:lpstr>Commodities</vt:lpstr>
      <vt:lpstr>What is difference between Brent and WTI?</vt:lpstr>
      <vt:lpstr>Dataset</vt:lpstr>
      <vt:lpstr>Can we do?</vt:lpstr>
      <vt:lpstr>Idea of the strategy</vt:lpstr>
      <vt:lpstr>Trading strategies</vt:lpstr>
      <vt:lpstr>PowerPoint 演示文稿</vt:lpstr>
      <vt:lpstr>For the trading strategies,  I use log price </vt:lpstr>
      <vt:lpstr>PowerPoint 演示文稿</vt:lpstr>
      <vt:lpstr>Dynamic Hedging Ratio for Mean-Reverting Strategies </vt:lpstr>
      <vt:lpstr>PowerPoint 演示文稿</vt:lpstr>
      <vt:lpstr>PowerPoint 演示文稿</vt:lpstr>
      <vt:lpstr>Strategy</vt:lpstr>
      <vt:lpstr>Static hedging ratio</vt:lpstr>
      <vt:lpstr>Static hedging ratio</vt:lpstr>
      <vt:lpstr>Static ratio</vt:lpstr>
      <vt:lpstr>Dynamic hedging ratio</vt:lpstr>
      <vt:lpstr>Dynamic hedging ratio</vt:lpstr>
      <vt:lpstr>Dynamic ratio</vt:lpstr>
      <vt:lpstr>2003 to 2013</vt:lpstr>
      <vt:lpstr>2015 to 2020</vt:lpstr>
      <vt:lpstr>Whole time period</vt:lpstr>
      <vt:lpstr>What if adding Loss exit signal</vt:lpstr>
      <vt:lpstr>Adding loss exit Static ratio Whole time period</vt:lpstr>
      <vt:lpstr>Adding loss exit Dynamic ratio Whole time period</vt:lpstr>
      <vt:lpstr>Possible reason</vt:lpstr>
      <vt:lpstr>Further direction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Spread trading strategies  in the crude oil futures market </dc:title>
  <dc:creator>YIPEI ZHANG</dc:creator>
  <cp:lastModifiedBy>YIPEI ZHANG</cp:lastModifiedBy>
  <cp:revision>56</cp:revision>
  <dcterms:created xsi:type="dcterms:W3CDTF">2021-03-14T23:33:11Z</dcterms:created>
  <dcterms:modified xsi:type="dcterms:W3CDTF">2021-03-20T14:40:43Z</dcterms:modified>
</cp:coreProperties>
</file>