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89" d="100"/>
          <a:sy n="189" d="100"/>
        </p:scale>
        <p:origin x="71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addc5f10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addc5f10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d9a23a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d9a23a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eecce198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eecce198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9a23af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9a23af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eda844c1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eda844c1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d9a23af3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d9a23af3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77a0da87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77a0da87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368e501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368e501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368e501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368e501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368e501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368e501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368e501f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368e501f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ddc5f10a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gaddc5f10a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368e501f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368e501f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368e501f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368e501f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368e501f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368e501f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368e501f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368e501f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ddc5f10a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addc5f10a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77a0da87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77a0da87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ddc5f10a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ddc5f10a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ddc5f10a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ddc5f10a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dc5f10a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dc5f10a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77a0da87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77a0da87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77a0da87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77a0da87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3810900" cy="31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4672577" y="712598"/>
            <a:ext cx="4480500" cy="4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8315700" cy="31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>
            <a:spLocks noGrp="1"/>
          </p:cNvSpPr>
          <p:nvPr>
            <p:ph type="pic" idx="2"/>
          </p:nvPr>
        </p:nvSpPr>
        <p:spPr>
          <a:xfrm>
            <a:off x="-9144" y="0"/>
            <a:ext cx="9153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227752" y="1532443"/>
            <a:ext cx="3637200" cy="1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227012" y="3718898"/>
            <a:ext cx="17832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Content">
  <p:cSld name="Section Title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480500" cy="51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997268" y="1583857"/>
            <a:ext cx="3737700" cy="31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nyu_whit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0187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0" y="0"/>
            <a:ext cx="9153600" cy="7128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 descr="nyu_whit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0187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/>
        </p:nvSpPr>
        <p:spPr>
          <a:xfrm>
            <a:off x="0" y="0"/>
            <a:ext cx="9153600" cy="51579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 txBox="1"/>
          <p:nvPr/>
        </p:nvSpPr>
        <p:spPr>
          <a:xfrm>
            <a:off x="8315325" y="292100"/>
            <a:ext cx="184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6" descr="nyu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462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9153600" cy="51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/>
        </p:nvSpPr>
        <p:spPr>
          <a:xfrm>
            <a:off x="-12700" y="1041400"/>
            <a:ext cx="4205400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63500" dist="23000" dir="540000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27012" y="1531937"/>
            <a:ext cx="3638400" cy="1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"/>
              <a:t>IAQF Project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227002" y="3719500"/>
            <a:ext cx="35403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</a:pPr>
            <a:r>
              <a:rPr lang="en" sz="1000" b="0" dirty="0" err="1">
                <a:solidFill>
                  <a:srgbClr val="FFFFFF"/>
                </a:solidFill>
              </a:rPr>
              <a:t>Yipei</a:t>
            </a:r>
            <a:r>
              <a:rPr lang="en" sz="1000" b="0" dirty="0">
                <a:solidFill>
                  <a:srgbClr val="FFFFFF"/>
                </a:solidFill>
              </a:rPr>
              <a:t> Zhang, James Fan, Elaine Huang, </a:t>
            </a:r>
            <a:r>
              <a:rPr lang="en" sz="1000" b="0" dirty="0" err="1">
                <a:solidFill>
                  <a:srgbClr val="FFFFFF"/>
                </a:solidFill>
              </a:rPr>
              <a:t>Ruiyi</a:t>
            </a:r>
            <a:r>
              <a:rPr lang="en" sz="1000" b="0" dirty="0">
                <a:solidFill>
                  <a:srgbClr val="FFFFFF"/>
                </a:solidFill>
              </a:rPr>
              <a:t> Wu, </a:t>
            </a:r>
            <a:r>
              <a:rPr lang="en" sz="1000" b="0" dirty="0" err="1">
                <a:solidFill>
                  <a:srgbClr val="FFFFFF"/>
                </a:solidFill>
              </a:rPr>
              <a:t>Zhi</a:t>
            </a:r>
            <a:r>
              <a:rPr lang="en" sz="1000" b="0" dirty="0">
                <a:solidFill>
                  <a:srgbClr val="FFFFFF"/>
                </a:solidFill>
              </a:rPr>
              <a:t> Zhong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</a:pPr>
            <a:r>
              <a:rPr lang="en" sz="1000" b="0" dirty="0">
                <a:solidFill>
                  <a:srgbClr val="FFFFFF"/>
                </a:solidFill>
              </a:rPr>
              <a:t>Dec 4, 2020</a:t>
            </a:r>
            <a:endParaRPr dirty="0"/>
          </a:p>
        </p:txBody>
      </p:sp>
      <p:pic>
        <p:nvPicPr>
          <p:cNvPr id="45" name="Google Shape;45;p8" descr="nyu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012" y="1276350"/>
            <a:ext cx="674687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8150"/>
            <a:ext cx="34480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01" y="2812200"/>
            <a:ext cx="3830649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4005125" y="878788"/>
            <a:ext cx="4607100" cy="17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Fama-French + Election Factor Model Summary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Democrat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No factor has large coefficient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SMB, HML, election, and election*HML are significant to stock prices based on p-value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005125" y="2903425"/>
            <a:ext cx="4281000" cy="17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Republican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Still no factor has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coefficient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Mkt-RF, SMB, HML, and election*HML are significant to the stock prices based on p-value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Election is not significant for Republican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4261924" y="179550"/>
            <a:ext cx="48090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Table Analysis</a:t>
            </a:r>
            <a:endParaRPr sz="61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158150" y="2235000"/>
            <a:ext cx="54480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-"/>
            </a:pPr>
            <a:r>
              <a:rPr lang="en" sz="17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Compare to Model 2, three macroeconomic factors and one election factor added</a:t>
            </a:r>
            <a:endParaRPr sz="17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Times New Roman"/>
              <a:buAutoNum type="alphaU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non-farm employment in Private, Commodity production, and Manufacturing industry (</a:t>
            </a: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NonFarmPayroll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Times New Roman"/>
              <a:buAutoNum type="alphaU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Employment number in production, transportation and handling occupations (</a:t>
            </a: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Num_PTM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Times New Roman"/>
              <a:buAutoNum type="alphaU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Low-income households with 20% of mean income of all household (</a:t>
            </a: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Avg_Low_Income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of Democratic votes in president election (</a:t>
            </a: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DemoVotes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573088"/>
            <a:ext cx="87439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267375" y="826800"/>
            <a:ext cx="73353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300" i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3:   </a:t>
            </a:r>
            <a:r>
              <a:rPr lang="en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Multi-factor model with Macro-economic influences</a:t>
            </a:r>
            <a:endParaRPr sz="2600" i="1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i="1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600" y="2293300"/>
            <a:ext cx="3593400" cy="26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4575"/>
            <a:ext cx="4354693" cy="20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949815"/>
            <a:ext cx="4354700" cy="206956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4825550" y="791875"/>
            <a:ext cx="3954900" cy="20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When Interaction Term Not Considered: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Democrat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Mkt-RF has the most impact (largest coefficient) to the cumulative return in all factors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Mlt-RF, HML, election, and DemoVotes are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statistically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significant factors.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825550" y="2736325"/>
            <a:ext cx="3954900" cy="20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Republican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Mkt-RF also has the most impact (largest coefficient) to the cumulative return in all factors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Mlt-RF, Avg_Low_Income, and NonFarmPayroll are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statistically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significant factors.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Election and Demovotes are not significant to stock prices for Republican again.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ctrTitle"/>
          </p:nvPr>
        </p:nvSpPr>
        <p:spPr>
          <a:xfrm>
            <a:off x="4398499" y="203175"/>
            <a:ext cx="48090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Table Analysis</a:t>
            </a:r>
            <a:endParaRPr sz="61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311700" y="1340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Interaction Factor Table</a:t>
            </a:r>
            <a:endParaRPr sz="20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2133013"/>
            <a:ext cx="5238750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119150" y="705000"/>
            <a:ext cx="5570400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additional </a:t>
            </a: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2-way Interaction Term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Considered: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75" y="781075"/>
            <a:ext cx="5954476" cy="2156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75" y="2966850"/>
            <a:ext cx="5954468" cy="21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6285375" y="1556425"/>
            <a:ext cx="2524800" cy="25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When 2-way Interaction Term are Considered: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Democrat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Mkt-Rf, HML, and DemoVotes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statistically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significant factors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Republican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HML is the only statistically significant factors.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Note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6401100" y="170775"/>
            <a:ext cx="2431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C. Structured Notes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C18502-AE58-8C48-B545-377070A432D2}"/>
              </a:ext>
            </a:extLst>
          </p:cNvPr>
          <p:cNvSpPr/>
          <p:nvPr/>
        </p:nvSpPr>
        <p:spPr>
          <a:xfrm>
            <a:off x="0" y="4398925"/>
            <a:ext cx="5422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buSzPts val="1000"/>
            </a:pPr>
            <a:r>
              <a:rPr lang="en-US" altLang="zh-CN" dirty="0">
                <a:solidFill>
                  <a:schemeClr val="tx1"/>
                </a:solidFill>
              </a:rPr>
              <a:t>Team </a:t>
            </a:r>
            <a:r>
              <a:rPr lang="en-US" altLang="zh-CN" dirty="0" err="1">
                <a:solidFill>
                  <a:schemeClr val="tx1"/>
                </a:solidFill>
              </a:rPr>
              <a:t>Quantinomics</a:t>
            </a:r>
            <a:endParaRPr lang="en-US" altLang="zh-CN" dirty="0">
              <a:solidFill>
                <a:schemeClr val="tx1"/>
              </a:solidFill>
            </a:endParaRPr>
          </a:p>
          <a:p>
            <a:pPr lvl="0">
              <a:buClr>
                <a:srgbClr val="FFFFFF"/>
              </a:buClr>
              <a:buSzPts val="1000"/>
            </a:pPr>
            <a:r>
              <a:rPr lang="en-US" altLang="zh-CN" dirty="0" err="1">
                <a:solidFill>
                  <a:schemeClr val="tx1"/>
                </a:solidFill>
              </a:rPr>
              <a:t>Yipei</a:t>
            </a:r>
            <a:r>
              <a:rPr lang="en-US" altLang="zh-CN" dirty="0">
                <a:solidFill>
                  <a:schemeClr val="tx1"/>
                </a:solidFill>
              </a:rPr>
              <a:t> Zhang, James Fan, Elaine Huang, </a:t>
            </a:r>
            <a:r>
              <a:rPr lang="en-US" altLang="zh-CN" dirty="0" err="1">
                <a:solidFill>
                  <a:schemeClr val="tx1"/>
                </a:solidFill>
              </a:rPr>
              <a:t>Ruiyi</a:t>
            </a:r>
            <a:r>
              <a:rPr lang="en-US" altLang="zh-CN" dirty="0">
                <a:solidFill>
                  <a:schemeClr val="tx1"/>
                </a:solidFill>
              </a:rPr>
              <a:t> Wu, </a:t>
            </a:r>
            <a:r>
              <a:rPr lang="en-US" altLang="zh-CN" dirty="0" err="1">
                <a:solidFill>
                  <a:schemeClr val="tx1"/>
                </a:solidFill>
              </a:rPr>
              <a:t>Zhi</a:t>
            </a:r>
            <a:r>
              <a:rPr lang="en-US" altLang="zh-CN" dirty="0">
                <a:solidFill>
                  <a:schemeClr val="tx1"/>
                </a:solidFill>
              </a:rPr>
              <a:t> Zhong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3810900" cy="31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2"/>
          </p:nvPr>
        </p:nvSpPr>
        <p:spPr>
          <a:xfrm>
            <a:off x="4672577" y="712598"/>
            <a:ext cx="4480500" cy="44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0"/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 b="0"/>
              <a:t>Structured note = zero coupon bond + option</a:t>
            </a:r>
            <a:endParaRPr sz="1200" b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0"/>
              <a:t>Maturity: 1 year</a:t>
            </a:r>
            <a:endParaRPr sz="1200" b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0"/>
              <a:t>Issue: at par($1000)</a:t>
            </a:r>
            <a:endParaRPr sz="1200" b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0"/>
              <a:t>Redemption: par + option payment</a:t>
            </a:r>
            <a:endParaRPr sz="1200" b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0"/>
              <a:t>Zero coupon bond valuation: 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Face value: $1000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Discount rate: 3.78%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Risk-free: 3%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Credit spread: 0.78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b="0">
                <a:solidFill>
                  <a:srgbClr val="000000"/>
                </a:solidFill>
              </a:rPr>
              <a:t>Option design:</a:t>
            </a:r>
            <a:endParaRPr sz="1200" b="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Underlying assets: 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Democratic portfolio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Republican portfolio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Strategy: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Bull spread call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Bear spread call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Butterfly spread call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endParaRPr sz="1200" b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endParaRPr sz="1200" b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0"/>
              <a:t> </a:t>
            </a:r>
            <a:endParaRPr sz="1200" b="0"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3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75" y="1888650"/>
            <a:ext cx="37909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3810900" cy="31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2"/>
          </p:nvPr>
        </p:nvSpPr>
        <p:spPr>
          <a:xfrm>
            <a:off x="4312702" y="712498"/>
            <a:ext cx="4480500" cy="44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 b="0"/>
              <a:t>Bull spread design:</a:t>
            </a:r>
            <a:endParaRPr sz="1200" b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Democratic portfolio: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Long Democratic portfolio call at strike price 126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Short Democratic portfolio call at strike price 140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Republican portfolio: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Long Republican portfolio call at strike price 440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Short Republican portfolio call at strike price 481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0"/>
              <a:t>Option payment = principal*participation rate*option payoff</a:t>
            </a:r>
            <a:endParaRPr sz="1200" b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b="0">
                <a:solidFill>
                  <a:srgbClr val="000000"/>
                </a:solidFill>
              </a:rPr>
              <a:t>Participation rate = (100 - ZCB value) / option value</a:t>
            </a:r>
            <a:endParaRPr sz="1200" b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0"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3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 Spread Call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00" y="1762747"/>
            <a:ext cx="3810899" cy="100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00" y="2866231"/>
            <a:ext cx="3810901" cy="1006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8315700" cy="31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2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 Spread Call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2109875" y="892250"/>
            <a:ext cx="46188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Performance evaluation</a:t>
            </a:r>
            <a:endParaRPr b="1"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00" y="1879275"/>
            <a:ext cx="4011875" cy="24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925" y="1879275"/>
            <a:ext cx="4011875" cy="24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501792" y="1362457"/>
            <a:ext cx="3810900" cy="31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2"/>
          </p:nvPr>
        </p:nvSpPr>
        <p:spPr>
          <a:xfrm>
            <a:off x="4312702" y="712498"/>
            <a:ext cx="4480500" cy="44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 b="0"/>
              <a:t>Butterfly spread design:</a:t>
            </a:r>
            <a:endParaRPr sz="1200" b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Democratic portfolio: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Long Democratic portfolio call at strike price 100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Short 2 Democratic portfolio call at strike price 125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/>
              <a:t>Long Democratic portfolio call at strike price 150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Republican portfolio: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Long Republican portfolio call at strike price 400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Short 2 Republican portfolio call at strike price 450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/>
              <a:t>Long Republican portfolio call at strike price 500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0"/>
              <a:t>Option payment = principal*participation rate*option payoff</a:t>
            </a:r>
            <a:endParaRPr sz="1200" b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 b="0">
                <a:solidFill>
                  <a:srgbClr val="000000"/>
                </a:solidFill>
              </a:rPr>
              <a:t>Participation rate = (100 - ZCB value) / option value</a:t>
            </a:r>
            <a:endParaRPr sz="1200" b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3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Butterfly Spread Call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00" y="1644901"/>
            <a:ext cx="3810900" cy="109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00" y="2853849"/>
            <a:ext cx="3810900" cy="109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90425" y="860800"/>
            <a:ext cx="8950800" cy="4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-6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i="0" u="none">
                <a:solidFill>
                  <a:schemeClr val="dk1"/>
                </a:solidFill>
              </a:rPr>
              <a:t>What is the project about?</a:t>
            </a:r>
            <a:endParaRPr sz="1500" i="0" u="none">
              <a:solidFill>
                <a:schemeClr val="dk1"/>
              </a:solidFill>
            </a:endParaRPr>
          </a:p>
          <a:p>
            <a:pPr marL="628650" lvl="1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the historical performance of two portfolios: Democratic Portfolio (A), Republican Portfolio (B).</a:t>
            </a:r>
            <a:endParaRPr/>
          </a:p>
          <a:p>
            <a:pPr marL="1085850" lvl="2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consists of 15 equally weighted stocks</a:t>
            </a:r>
            <a:endParaRPr/>
          </a:p>
          <a:p>
            <a:pPr marL="628650" lvl="1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Figure out whether election factor have influence on the performance of two portfolios</a:t>
            </a:r>
            <a:endParaRPr/>
          </a:p>
          <a:p>
            <a:pPr marL="628650" lvl="1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Construct Structured Notes for investors to hedging the potential effects brought by presidential election.</a:t>
            </a:r>
            <a:endParaRPr/>
          </a:p>
          <a:p>
            <a:pPr marL="0" lvl="0" indent="-6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What is the goal of the project?</a:t>
            </a:r>
            <a:endParaRPr sz="1500"/>
          </a:p>
          <a:p>
            <a:pPr marL="628650" lvl="1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/>
              <a:t>Formulate different strategies for investors who want to participate into the stock market based on their opinions on the US presidential election</a:t>
            </a:r>
            <a:endParaRPr/>
          </a:p>
          <a:p>
            <a:pPr marL="0" lvl="0" indent="-6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T</a:t>
            </a:r>
            <a:r>
              <a:rPr lang="en" sz="1500" i="0" u="none">
                <a:solidFill>
                  <a:schemeClr val="dk1"/>
                </a:solidFill>
              </a:rPr>
              <a:t>he scope of the project.</a:t>
            </a:r>
            <a:endParaRPr sz="1500" i="0" u="none">
              <a:solidFill>
                <a:schemeClr val="dk1"/>
              </a:solidFill>
            </a:endParaRPr>
          </a:p>
          <a:p>
            <a:pPr marL="628650" lvl="1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data from year 2000 to year 2020</a:t>
            </a:r>
            <a:endParaRPr sz="1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7002000" y="228600"/>
            <a:ext cx="1914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Overview 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457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8315700" cy="31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2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Butterfly Spread Call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2109875" y="892250"/>
            <a:ext cx="46188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Performance evaluation</a:t>
            </a:r>
            <a:endParaRPr b="1"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00" y="1879275"/>
            <a:ext cx="4011875" cy="24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075" y="1879275"/>
            <a:ext cx="4011875" cy="24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3810900" cy="31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2"/>
          </p:nvPr>
        </p:nvSpPr>
        <p:spPr>
          <a:xfrm>
            <a:off x="4312702" y="712498"/>
            <a:ext cx="4480500" cy="44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 b="0"/>
              <a:t>Bear spread design:</a:t>
            </a:r>
            <a:endParaRPr sz="1200" b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Democratic portfolio: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Short Democratic portfolio call at strike price 126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Long Democratic portfolio call at strike price 142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Republican portfolio: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Short Republican portfolio call at strike price 440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Long Republican portfolio call at strike price 481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0"/>
              <a:t>Option payment = principal*participation rate * (option payoff + option value)</a:t>
            </a:r>
            <a:endParaRPr sz="1200" b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0"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3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Bear Spread Call</a:t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00" y="1430300"/>
            <a:ext cx="3810901" cy="1327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00" y="2845625"/>
            <a:ext cx="3810901" cy="1335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body" idx="1"/>
          </p:nvPr>
        </p:nvSpPr>
        <p:spPr>
          <a:xfrm>
            <a:off x="501792" y="1583857"/>
            <a:ext cx="8315700" cy="31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2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Bear Spread Call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2109875" y="892250"/>
            <a:ext cx="46188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Performance evaluation</a:t>
            </a:r>
            <a:endParaRPr b="1"/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00" y="1879275"/>
            <a:ext cx="4011875" cy="24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050" y="1879275"/>
            <a:ext cx="4011875" cy="24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3113726" y="2159850"/>
            <a:ext cx="3406200" cy="207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The End</a:t>
            </a:r>
            <a:endParaRPr sz="5200"/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2"/>
          </p:nvPr>
        </p:nvSpPr>
        <p:spPr>
          <a:xfrm>
            <a:off x="6831201" y="2461224"/>
            <a:ext cx="2201400" cy="24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3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4997450" y="1584325"/>
            <a:ext cx="3737100" cy="3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Section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UcPeriod"/>
            </a:pPr>
            <a:r>
              <a:rPr lang="en" sz="2000">
                <a:solidFill>
                  <a:schemeClr val="lt1"/>
                </a:solidFill>
              </a:rPr>
              <a:t>Quantitative Differences</a:t>
            </a:r>
            <a:endParaRPr sz="2000">
              <a:solidFill>
                <a:schemeClr val="lt1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UcPeriod"/>
            </a:pPr>
            <a:r>
              <a:rPr lang="en" sz="2000">
                <a:solidFill>
                  <a:schemeClr val="lt1"/>
                </a:solidFill>
              </a:rPr>
              <a:t>Effects of Election </a:t>
            </a:r>
            <a:endParaRPr sz="2000">
              <a:solidFill>
                <a:schemeClr val="lt1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UcPeriod"/>
            </a:pPr>
            <a:r>
              <a:rPr lang="en" sz="2000">
                <a:solidFill>
                  <a:schemeClr val="lt1"/>
                </a:solidFill>
              </a:rPr>
              <a:t>Structured Notes</a:t>
            </a:r>
            <a:endParaRPr sz="2000">
              <a:solidFill>
                <a:schemeClr val="lt1"/>
              </a:solidFill>
            </a:endParaRPr>
          </a:p>
          <a:p>
            <a:pPr marL="342900" lvl="0" indent="-342900" algn="ctr" rtl="0">
              <a:spcBef>
                <a:spcPts val="280"/>
              </a:spcBef>
              <a:spcAft>
                <a:spcPts val="0"/>
              </a:spcAft>
              <a:buNone/>
            </a:pPr>
            <a:endParaRPr sz="2000" i="0" u="none">
              <a:solidFill>
                <a:schemeClr val="lt1"/>
              </a:solidFill>
            </a:endParaRPr>
          </a:p>
        </p:txBody>
      </p:sp>
      <p:pic>
        <p:nvPicPr>
          <p:cNvPr id="59" name="Google Shape;59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7937"/>
            <a:ext cx="4492500" cy="51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140900" y="744575"/>
            <a:ext cx="8520600" cy="20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</a:t>
            </a:r>
            <a:r>
              <a:rPr lang="en" sz="3000"/>
              <a:t> </a:t>
            </a:r>
            <a:endParaRPr sz="3000"/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                            </a:t>
            </a:r>
            <a:r>
              <a:rPr lang="en"/>
              <a:t>Quantitative Differences</a:t>
            </a:r>
            <a:endParaRPr/>
          </a:p>
        </p:txBody>
      </p:sp>
      <p:sp>
        <p:nvSpPr>
          <p:cNvPr id="66" name="Google Shape;66;p11"/>
          <p:cNvSpPr txBox="1"/>
          <p:nvPr/>
        </p:nvSpPr>
        <p:spPr>
          <a:xfrm>
            <a:off x="5264050" y="121775"/>
            <a:ext cx="37068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UcPeriod"/>
            </a:pPr>
            <a:r>
              <a:rPr lang="en" sz="1800" b="1">
                <a:solidFill>
                  <a:schemeClr val="lt1"/>
                </a:solidFill>
              </a:rPr>
              <a:t>Quantitative Differences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3475875" y="1307825"/>
            <a:ext cx="5605800" cy="15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400" b="1">
                <a:solidFill>
                  <a:schemeClr val="dk1"/>
                </a:solidFill>
              </a:rPr>
              <a:t>Cumulative Return</a:t>
            </a:r>
            <a:endParaRPr sz="1400" b="1">
              <a:solidFill>
                <a:schemeClr val="dk1"/>
              </a:solidFill>
            </a:endParaRP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>
                <a:solidFill>
                  <a:schemeClr val="dk1"/>
                </a:solidFill>
              </a:rPr>
              <a:t>Aggregate change of stock price in a period of time for each portfolio</a:t>
            </a:r>
            <a:endParaRPr sz="1400">
              <a:solidFill>
                <a:schemeClr val="dk1"/>
              </a:solidFill>
            </a:endParaRP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>
                <a:solidFill>
                  <a:schemeClr val="dk1"/>
                </a:solidFill>
              </a:rPr>
              <a:t>Compare overall performance </a:t>
            </a:r>
            <a:endParaRPr sz="1400">
              <a:solidFill>
                <a:schemeClr val="dk1"/>
              </a:solidFill>
            </a:endParaRPr>
          </a:p>
          <a:p>
            <a:pPr marL="1371600" lvl="2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Similar growth trends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Republican portfolio is always greater than Democratic portfolio, especially after year 2012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3537000" y="2913925"/>
            <a:ext cx="4833900" cy="17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Volatility</a:t>
            </a:r>
            <a:endParaRPr sz="14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>
                <a:solidFill>
                  <a:schemeClr val="dk1"/>
                </a:solidFill>
              </a:rPr>
              <a:t>measure of the dispersion of return 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Higher the volatility, riskier the portfolio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Almost all the period, the volatility of the Republican portfolio is greater than that of the Democratic portfolio. 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Peaked in the 2018-2012 time period 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5123400" y="121775"/>
            <a:ext cx="38475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</a:rPr>
              <a:t>Cumulative Return &amp; Volatility</a:t>
            </a:r>
            <a:endParaRPr sz="1700" b="1">
              <a:solidFill>
                <a:schemeClr val="lt1"/>
              </a:solidFill>
            </a:endParaRPr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00" y="903350"/>
            <a:ext cx="3013775" cy="17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75" y="2834126"/>
            <a:ext cx="3154425" cy="193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 flipH="1">
            <a:off x="126600" y="1076600"/>
            <a:ext cx="4872300" cy="10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Sharpe ratio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Average return earned per unit of volatility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excess return of investments compared to risk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Similar trend, Democratic slightly better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4182850" y="3276150"/>
            <a:ext cx="4788000" cy="14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Sector</a:t>
            </a:r>
            <a:endParaRPr sz="14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>
                <a:solidFill>
                  <a:schemeClr val="dk1"/>
                </a:solidFill>
              </a:rPr>
              <a:t>Democratic portfolio:  consumer cyclical, consumer defensive and utility sectors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Republican portfolio: energy, financial service, communication service sectors.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5264050" y="121775"/>
            <a:ext cx="37068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Sharpe ratio &amp; Sector</a:t>
            </a:r>
            <a:endParaRPr sz="1200"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125" y="1076600"/>
            <a:ext cx="3790074" cy="181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300" y="2220150"/>
            <a:ext cx="3516075" cy="28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70600" y="843850"/>
            <a:ext cx="82875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Correlation</a:t>
            </a:r>
            <a:endParaRPr sz="14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>
                <a:solidFill>
                  <a:schemeClr val="dk1"/>
                </a:solidFill>
              </a:rPr>
              <a:t>Republican portfolio has stronger correlation than that of stocks in Democratic portfolios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Democratic more diversified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Republican more concentrated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366750" y="4441475"/>
            <a:ext cx="84105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Beta</a:t>
            </a:r>
            <a:endParaRPr sz="1400" b="1"/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Relationship between expected return for stocks and systematic risk. 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detailed in next part</a:t>
            </a:r>
            <a:endParaRPr sz="1400"/>
          </a:p>
        </p:txBody>
      </p:sp>
      <p:sp>
        <p:nvSpPr>
          <p:cNvPr id="91" name="Google Shape;91;p14"/>
          <p:cNvSpPr txBox="1"/>
          <p:nvPr/>
        </p:nvSpPr>
        <p:spPr>
          <a:xfrm>
            <a:off x="6439425" y="180825"/>
            <a:ext cx="2310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Correlation &amp; Beta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75" y="1838038"/>
            <a:ext cx="3225643" cy="22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1648100" y="4089100"/>
            <a:ext cx="12456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Democratic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843" y="1844350"/>
            <a:ext cx="30861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675500" y="4089088"/>
            <a:ext cx="1356300" cy="1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Republican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Multi-factors Model with Election factors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836650" y="120600"/>
            <a:ext cx="29958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</a:rPr>
              <a:t>B. Effects of Election </a:t>
            </a:r>
            <a:endParaRPr sz="19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ctrTitle"/>
          </p:nvPr>
        </p:nvSpPr>
        <p:spPr>
          <a:xfrm>
            <a:off x="4261924" y="179550"/>
            <a:ext cx="48090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Fama-French three factor model</a:t>
            </a:r>
            <a:endParaRPr sz="6100" b="1"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836650" y="120600"/>
            <a:ext cx="29958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0" y="913063"/>
            <a:ext cx="70122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Model:    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E[R</a:t>
            </a:r>
            <a:r>
              <a:rPr lang="en" sz="1600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]​−R</a:t>
            </a:r>
            <a:r>
              <a:rPr lang="en" sz="1600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ft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 = α</a:t>
            </a:r>
            <a:r>
              <a:rPr lang="en" sz="1600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​+ β</a:t>
            </a:r>
            <a:r>
              <a:rPr lang="en" sz="1600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​(R</a:t>
            </a:r>
            <a:r>
              <a:rPr lang="en" sz="1600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Mt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​−R</a:t>
            </a:r>
            <a:r>
              <a:rPr lang="en" sz="1600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ft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​) + β</a:t>
            </a:r>
            <a:r>
              <a:rPr lang="en" sz="1600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​SMB</a:t>
            </a:r>
            <a:r>
              <a:rPr lang="en" sz="1600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 + β</a:t>
            </a:r>
            <a:r>
              <a:rPr lang="en" sz="1600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​HML</a:t>
            </a:r>
            <a:r>
              <a:rPr lang="en" sz="1600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 + ϵ</a:t>
            </a:r>
            <a:r>
              <a:rPr lang="en" sz="1600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800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Mt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​−R</a:t>
            </a:r>
            <a:r>
              <a:rPr lang="en" sz="1800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ft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​: excess return on the market portfolio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HML: High-Minus-Low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SMB: Small-Minus-Big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20250" y="3058650"/>
            <a:ext cx="84918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Model:    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E[R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]​−R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ft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​= α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​+ β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​(R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Mt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​−R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ft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​) + β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​SMB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​+ β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​HML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 + β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θ(R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Mt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​−R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ft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​) + β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θ​SMB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 + β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​θHML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  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β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θ + ϵ</a:t>
            </a:r>
            <a:r>
              <a:rPr lang="en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800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Mt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​−R</a:t>
            </a:r>
            <a:r>
              <a:rPr lang="en" sz="1800" baseline="-25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ft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​: excess return on the market portfolio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HML: High-Minus-Low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SMB: Small-Minus-Big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Θ: Dummy Variable (1:Democrat; 0: Republican)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480875" y="2591250"/>
            <a:ext cx="2516100" cy="5436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   Consider Election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6196650" y="1035175"/>
            <a:ext cx="2142300" cy="11646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Fama-French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1044</Words>
  <Application>Microsoft Macintosh PowerPoint</Application>
  <PresentationFormat>全屏显示(16:9)</PresentationFormat>
  <Paragraphs>179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Noto Sans Symbols</vt:lpstr>
      <vt:lpstr>Arial</vt:lpstr>
      <vt:lpstr>Courier New</vt:lpstr>
      <vt:lpstr>Times New Roman</vt:lpstr>
      <vt:lpstr>NYU Master Template</vt:lpstr>
      <vt:lpstr>2_NYU Master Template</vt:lpstr>
      <vt:lpstr>PowerPoint 演示文稿</vt:lpstr>
      <vt:lpstr>PowerPoint 演示文稿</vt:lpstr>
      <vt:lpstr>PowerPoint 演示文稿</vt:lpstr>
      <vt:lpstr>Part A </vt:lpstr>
      <vt:lpstr>Cumulative Return Aggregate change of stock price in a period of time for each portfolio Compare overall performance  Similar growth trends Republican portfolio is always greater than Democratic portfolio, especially after year 2012</vt:lpstr>
      <vt:lpstr>Sharpe ratio Average return earned per unit of volatility excess return of investments compared to risk Similar trend, Democratic slightly better</vt:lpstr>
      <vt:lpstr>Correlation Republican portfolio has stronger correlation than that of stocks in Democratic portfolios Democratic more diversified Republican more concentrated</vt:lpstr>
      <vt:lpstr>Part B</vt:lpstr>
      <vt:lpstr>Fama-French three factor model</vt:lpstr>
      <vt:lpstr>Summary Table Analysis</vt:lpstr>
      <vt:lpstr>PowerPoint 演示文稿</vt:lpstr>
      <vt:lpstr>Summary Table Analysis</vt:lpstr>
      <vt:lpstr>PowerPoint 演示文稿</vt:lpstr>
      <vt:lpstr>PowerPoint 演示文稿</vt:lpstr>
      <vt:lpstr>Part 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YIPEI ZHANG</cp:lastModifiedBy>
  <cp:revision>2</cp:revision>
  <dcterms:modified xsi:type="dcterms:W3CDTF">2020-12-08T14:19:36Z</dcterms:modified>
</cp:coreProperties>
</file>