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2" r:id="rId3"/>
    <p:sldId id="288" r:id="rId4"/>
    <p:sldId id="289" r:id="rId5"/>
    <p:sldId id="290" r:id="rId6"/>
    <p:sldId id="291" r:id="rId7"/>
    <p:sldId id="292" r:id="rId8"/>
    <p:sldId id="293" r:id="rId9"/>
    <p:sldId id="314" r:id="rId10"/>
    <p:sldId id="318" r:id="rId11"/>
    <p:sldId id="298" r:id="rId12"/>
    <p:sldId id="299" r:id="rId13"/>
    <p:sldId id="297" r:id="rId14"/>
    <p:sldId id="295" r:id="rId15"/>
    <p:sldId id="319" r:id="rId16"/>
    <p:sldId id="321" r:id="rId17"/>
    <p:sldId id="323" r:id="rId18"/>
    <p:sldId id="296" r:id="rId19"/>
    <p:sldId id="300" r:id="rId20"/>
    <p:sldId id="315" r:id="rId21"/>
    <p:sldId id="302" r:id="rId22"/>
    <p:sldId id="316" r:id="rId23"/>
    <p:sldId id="304" r:id="rId24"/>
    <p:sldId id="305" r:id="rId25"/>
    <p:sldId id="306" r:id="rId26"/>
    <p:sldId id="307" r:id="rId27"/>
    <p:sldId id="308" r:id="rId28"/>
    <p:sldId id="317" r:id="rId29"/>
    <p:sldId id="310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485">
          <p15:clr>
            <a:srgbClr val="A4A3A4"/>
          </p15:clr>
        </p15:guide>
        <p15:guide id="6" pos="5248">
          <p15:clr>
            <a:srgbClr val="A4A3A4"/>
          </p15:clr>
        </p15:guide>
        <p15:guide id="7" pos="68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9">
          <p15:clr>
            <a:srgbClr val="A4A3A4"/>
          </p15:clr>
        </p15:guide>
        <p15:guide id="10" orient="horz" pos="2069" userDrawn="1">
          <p15:clr>
            <a:srgbClr val="A4A3A4"/>
          </p15:clr>
        </p15:guide>
        <p15:guide id="11" orient="horz" pos="1134">
          <p15:clr>
            <a:srgbClr val="A4A3A4"/>
          </p15:clr>
        </p15:guide>
        <p15:guide id="12" orient="horz" pos="2931" userDrawn="1">
          <p15:clr>
            <a:srgbClr val="A4A3A4"/>
          </p15:clr>
        </p15:guide>
        <p15:guide id="13" orient="horz" pos="1389" userDrawn="1">
          <p15:clr>
            <a:srgbClr val="A4A3A4"/>
          </p15:clr>
        </p15:guide>
        <p15:guide id="14" pos="2272">
          <p15:clr>
            <a:srgbClr val="A4A3A4"/>
          </p15:clr>
        </p15:guide>
        <p15:guide id="15" pos="490">
          <p15:clr>
            <a:srgbClr val="A4A3A4"/>
          </p15:clr>
        </p15:guide>
        <p15:guide id="16" pos="5243">
          <p15:clr>
            <a:srgbClr val="A4A3A4"/>
          </p15:clr>
        </p15:guide>
        <p15:guide id="17" pos="1429" userDrawn="1">
          <p15:clr>
            <a:srgbClr val="A4A3A4"/>
          </p15:clr>
        </p15:guide>
        <p15:guide id="18" pos="116">
          <p15:clr>
            <a:srgbClr val="A4A3A4"/>
          </p15:clr>
        </p15:guide>
        <p15:guide id="19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1E497D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27" autoAdjust="0"/>
  </p:normalViewPr>
  <p:slideViewPr>
    <p:cSldViewPr snapToGrid="0" showGuides="1">
      <p:cViewPr varScale="1">
        <p:scale>
          <a:sx n="112" d="100"/>
          <a:sy n="112" d="100"/>
        </p:scale>
        <p:origin x="-732" y="-42"/>
      </p:cViewPr>
      <p:guideLst>
        <p:guide orient="horz" pos="2137"/>
        <p:guide orient="horz" pos="1139"/>
        <p:guide orient="horz" pos="3952"/>
        <p:guide orient="horz" pos="2069"/>
        <p:guide orient="horz" pos="1134"/>
        <p:guide orient="horz" pos="2931"/>
        <p:guide orient="horz" pos="1389"/>
        <p:guide orient="horz" pos="1003"/>
        <p:guide pos="2880"/>
        <p:guide pos="485"/>
        <p:guide pos="5248"/>
        <p:guide pos="68"/>
        <p:guide pos="317"/>
        <p:guide pos="5449"/>
        <p:guide pos="2272"/>
        <p:guide pos="490"/>
        <p:guide pos="5243"/>
        <p:guide pos="1429"/>
        <p:guide pos="116"/>
      </p:guideLst>
    </p:cSldViewPr>
  </p:slideViewPr>
  <p:outlineViewPr>
    <p:cViewPr>
      <p:scale>
        <a:sx n="33" d="100"/>
        <a:sy n="33" d="100"/>
      </p:scale>
      <p:origin x="0" y="24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F Isotext Pro" panose="02000500000000020004" pitchFamily="2" charset="0"/>
              </a:defRPr>
            </a:lvl1pPr>
          </a:lstStyle>
          <a:p>
            <a:fld id="{9519BDBE-4875-4168-9F83-C285ECB28F2D}" type="datetimeFigureOut">
              <a:rPr lang="ru-RU" smtClean="0"/>
              <a:pPr/>
              <a:t>20.02.2015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F Isotext Pro" panose="02000500000000020004" pitchFamily="2" charset="0"/>
              </a:defRPr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F Isotext Pro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F Isotext Pro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F Isotext Pro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F Isotext Pro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F Isotext Pro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>
              <a:latin typeface="PF Isotext Pro" panose="02000500000000020004" pitchFamily="2" charset="0"/>
            </a:endParaRPr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 marL="363538" indent="-363538">
              <a:buFont typeface="Wingdings" panose="05000000000000000000" pitchFamily="2" charset="2"/>
              <a:buChar char="§"/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/>
            <a:r>
              <a:rPr lang="ru-RU" dirty="0" smtClean="0"/>
              <a:t>Образец текста</a:t>
            </a:r>
          </a:p>
          <a:p>
            <a:pPr marL="0" lvl="1" indent="0">
              <a:buNone/>
            </a:pPr>
            <a:r>
              <a:rPr lang="ru-RU" dirty="0" smtClean="0"/>
              <a:t>Второй уровень</a:t>
            </a:r>
          </a:p>
          <a:p>
            <a:pPr marL="0" lvl="2" indent="0">
              <a:buNone/>
            </a:pPr>
            <a:r>
              <a:rPr lang="ru-RU" dirty="0" smtClean="0"/>
              <a:t>Третий уровень</a:t>
            </a:r>
          </a:p>
          <a:p>
            <a:pPr marL="0" lvl="3" indent="0">
              <a:buNone/>
            </a:pPr>
            <a:r>
              <a:rPr lang="ru-RU" dirty="0" smtClean="0"/>
              <a:t>Четвертый уровень</a:t>
            </a:r>
          </a:p>
          <a:p>
            <a:pPr marL="0" lvl="4" indent="0">
              <a:buNone/>
            </a:pPr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 marL="363538" indent="-363538">
              <a:buFont typeface="Wingdings" panose="05000000000000000000" pitchFamily="2" charset="2"/>
              <a:buChar char="§"/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/>
            <a:r>
              <a:rPr lang="ru-RU" dirty="0" smtClean="0"/>
              <a:t>Образец текста</a:t>
            </a:r>
          </a:p>
          <a:p>
            <a:pPr marL="0" lvl="1" indent="0">
              <a:buNone/>
            </a:pPr>
            <a:r>
              <a:rPr lang="ru-RU" dirty="0" smtClean="0"/>
              <a:t>Второй уровень</a:t>
            </a:r>
          </a:p>
          <a:p>
            <a:pPr marL="0" lvl="2" indent="0">
              <a:buNone/>
            </a:pPr>
            <a:r>
              <a:rPr lang="ru-RU" dirty="0" smtClean="0"/>
              <a:t>Третий уровень</a:t>
            </a:r>
          </a:p>
          <a:p>
            <a:pPr marL="0" lvl="3" indent="0">
              <a:buNone/>
            </a:pPr>
            <a:r>
              <a:rPr lang="ru-RU" dirty="0" smtClean="0"/>
              <a:t>Четвертый уровень</a:t>
            </a:r>
          </a:p>
          <a:p>
            <a:pPr marL="0" lvl="4" indent="0">
              <a:buNone/>
            </a:pPr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>
              <a:latin typeface="PF Isotext Pro" panose="02000500000000020004" pitchFamily="2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>
              <a:latin typeface="PF Isotext Pro" panose="02000500000000020004" pitchFamily="2" charset="0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PF Isotext Pro" panose="02000500000000020004" pitchFamily="2" charset="0"/>
              </a:rPr>
              <a:t>В вашем распоряжении есть следующие слайды:</a:t>
            </a:r>
            <a:endParaRPr lang="ru-RU" sz="1600" dirty="0">
              <a:latin typeface="PF Isotext Pro" panose="02000500000000020004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>
                <a:latin typeface="PF Isotext Pro" panose="02000500000000020004" pitchFamily="2" charset="0"/>
              </a:rPr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>
                <a:latin typeface="PF Isotext Pro" panose="02000500000000020004" pitchFamily="2" charset="0"/>
              </a:rPr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>
              <a:latin typeface="PF Isotext Pro" panose="02000500000000020004" pitchFamily="2" charset="0"/>
            </a:endParaRP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PF Isotext Pro" panose="02000500000000020004" pitchFamily="2" charset="0"/>
              </a:rPr>
              <a:t>Для акцентов в коде и тексте на слайдах в настройках цвета у вас есть готовая палитра:</a:t>
            </a:r>
            <a:endParaRPr lang="ru-RU" sz="1600" b="1" dirty="0">
              <a:latin typeface="PF Isotext Pro" panose="02000500000000020004" pitchFamily="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PF Isotext Pro" panose="02000500000000020004" pitchFamily="2" charset="0"/>
              </a:rPr>
              <a:t>Используйте готовый набор иконок и элементов для создания ориентиров на слайде:</a:t>
            </a:r>
            <a:endParaRPr lang="ru-RU" sz="1600" b="1" dirty="0">
              <a:latin typeface="PF Isotext Pro" panose="02000500000000020004" pitchFamily="2" charset="0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>
              <a:latin typeface="PF Isotext Pro" panose="02000500000000020004" pitchFamily="2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9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717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1717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942F53-1C7E-4F9B-AF9E-8886A303B3D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9B16-F43A-40E7-8898-E151BD7BD5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8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  <a:lvl2pPr>
              <a:defRPr>
                <a:latin typeface="PF Isotext Pro" panose="02000500000000020004" pitchFamily="2" charset="0"/>
              </a:defRPr>
            </a:lvl2pPr>
            <a:lvl3pPr>
              <a:defRPr>
                <a:latin typeface="PF Isotext Pro" panose="02000500000000020004" pitchFamily="2" charset="0"/>
              </a:defRPr>
            </a:lvl3pPr>
            <a:lvl4pPr>
              <a:defRPr>
                <a:latin typeface="PF Isotext Pro" panose="02000500000000020004" pitchFamily="2" charset="0"/>
              </a:defRPr>
            </a:lvl4pPr>
            <a:lvl5pPr>
              <a:defRPr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7E6F98-C27E-4EBB-96BC-EADDD9E54D3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10313"/>
            <a:ext cx="2894013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PF Isotext Pro" panose="02000500000000020004" pitchFamily="2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FE00-FB7F-472F-B092-D912B7B5C1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27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Wingdings" panose="05000000000000000000" pitchFamily="2" charset="2"/>
              <a:buChar char="§"/>
              <a:defRPr sz="2400" b="0">
                <a:latin typeface="PF Isotext Pro" panose="02000500000000020004" pitchFamily="2" charset="0"/>
              </a:defRPr>
            </a:lvl1pPr>
            <a:lvl2pPr marL="711200" indent="-355600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90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>
              <a:latin typeface="PF Isotext Pro" panose="02000500000000020004" pitchFamily="2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>
                <a:latin typeface="PF Isotext Pro" panose="02000500000000020004" pitchFamily="2" charset="0"/>
              </a:rPr>
              <a:t>“</a:t>
            </a:r>
            <a:endParaRPr lang="ru-RU" sz="19900" b="0" dirty="0">
              <a:latin typeface="PF Isotext Pro" panose="02000500000000020004" pitchFamily="2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PF Isotext Pro" panose="02000500000000020004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>
                <a:latin typeface="PF Isotext Pro" panose="02000500000000020004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1" r:id="rId3"/>
    <p:sldLayoutId id="2147483668" r:id="rId4"/>
    <p:sldLayoutId id="2147483669" r:id="rId5"/>
    <p:sldLayoutId id="2147483679" r:id="rId6"/>
    <p:sldLayoutId id="2147483670" r:id="rId7"/>
    <p:sldLayoutId id="2147483666" r:id="rId8"/>
    <p:sldLayoutId id="2147483671" r:id="rId9"/>
    <p:sldLayoutId id="2147483667" r:id="rId10"/>
    <p:sldLayoutId id="2147483675" r:id="rId11"/>
    <p:sldLayoutId id="2147483680" r:id="rId12"/>
    <p:sldLayoutId id="2147483676" r:id="rId13"/>
    <p:sldLayoutId id="2147483677" r:id="rId14"/>
    <p:sldLayoutId id="2147483665" r:id="rId15"/>
    <p:sldLayoutId id="2147483678" r:id="rId16"/>
    <p:sldLayoutId id="2147483672" r:id="rId17"/>
    <p:sldLayoutId id="2147483673" r:id="rId18"/>
    <p:sldLayoutId id="2147483683" r:id="rId19"/>
    <p:sldLayoutId id="2147483685" r:id="rId20"/>
    <p:sldLayoutId id="2147483686" r:id="rId21"/>
    <p:sldLayoutId id="2147483687" r:id="rId22"/>
    <p:sldLayoutId id="2147483688" r:id="rId23"/>
    <p:sldLayoutId id="2147483690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Углубленное программирование на </a:t>
            </a:r>
            <a:r>
              <a:rPr lang="ru-RU" dirty="0" err="1" smtClean="0"/>
              <a:t>Java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</a:t>
            </a:r>
            <a:r>
              <a:rPr lang="en-US" dirty="0" smtClean="0"/>
              <a:t>1.2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267" y="2132513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67" y="1605362"/>
            <a:ext cx="8143021" cy="43200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 (templates)</a:t>
            </a:r>
            <a:endParaRPr lang="ru-RU" dirty="0"/>
          </a:p>
        </p:txBody>
      </p:sp>
      <p:sp>
        <p:nvSpPr>
          <p:cNvPr id="30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03238" y="1605362"/>
            <a:ext cx="2412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900" b="1" dirty="0" smtClean="0">
                <a:solidFill>
                  <a:schemeClr val="tx2"/>
                </a:solidFill>
                <a:latin typeface="PF Isotext Pro" panose="02000500000000020004" pitchFamily="2" charset="0"/>
              </a:rPr>
              <a:t>Generic programming</a:t>
            </a:r>
            <a:endParaRPr lang="ru-RU" sz="1900" b="1" dirty="0">
              <a:solidFill>
                <a:schemeClr val="tx2"/>
              </a:solidFill>
              <a:latin typeface="PF Isotext Pro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526" y="2491709"/>
            <a:ext cx="58935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Вставка разных типов в коллекцию – оши</a:t>
            </a:r>
            <a:r>
              <a:rPr lang="ru-RU" sz="1900" dirty="0">
                <a:latin typeface="PF Isotext Pro" panose="02000500000000020004" pitchFamily="2" charset="0"/>
              </a:rPr>
              <a:t>б</a:t>
            </a:r>
            <a:r>
              <a:rPr lang="ru-RU" sz="1900" dirty="0" smtClean="0">
                <a:latin typeface="PF Isotext Pro" panose="02000500000000020004" pitchFamily="2" charset="0"/>
              </a:rPr>
              <a:t>ка в </a:t>
            </a:r>
            <a:r>
              <a:rPr lang="en-US" sz="1900" dirty="0" smtClean="0">
                <a:latin typeface="PF Isotext Pro" panose="02000500000000020004" pitchFamily="2" charset="0"/>
              </a:rPr>
              <a:t>runtime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26" y="2899076"/>
            <a:ext cx="62303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Нет необходимости в использовании ключевого слова </a:t>
            </a:r>
            <a:r>
              <a:rPr lang="en-US" sz="1900" dirty="0" smtClean="0">
                <a:solidFill>
                  <a:srgbClr val="FF0000"/>
                </a:solidFill>
                <a:latin typeface="PF Isotext Pro" panose="02000500000000020004" pitchFamily="2" charset="0"/>
              </a:rPr>
              <a:t>cast</a:t>
            </a:r>
            <a:endParaRPr lang="ru-RU" sz="1900" dirty="0">
              <a:solidFill>
                <a:srgbClr val="FF0000"/>
              </a:solidFill>
              <a:latin typeface="PF Isotext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526" y="2132512"/>
            <a:ext cx="42226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Проверка типов во время компиляции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9210" y="1629002"/>
            <a:ext cx="60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F Isotext Pro" panose="02000500000000020004" pitchFamily="2" charset="0"/>
                <a:cs typeface="Arial"/>
              </a:rPr>
              <a:t>―</a:t>
            </a:r>
            <a:r>
              <a:rPr lang="en-US" dirty="0" smtClean="0">
                <a:latin typeface="PF Isotext Pro" panose="02000500000000020004" pitchFamily="2" charset="0"/>
              </a:rPr>
              <a:t> </a:t>
            </a:r>
            <a:r>
              <a:rPr lang="ru-RU" dirty="0" smtClean="0">
                <a:latin typeface="PF Isotext Pro" panose="02000500000000020004" pitchFamily="2" charset="0"/>
              </a:rPr>
              <a:t>тип переменной как параметр</a:t>
            </a:r>
            <a:endParaRPr lang="ru-RU" dirty="0">
              <a:latin typeface="PF Isotext Pro" panose="0200050000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67" y="3631112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1526" y="3990308"/>
            <a:ext cx="55426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anose="02000500000000020004" pitchFamily="2" charset="0"/>
              </a:rPr>
              <a:t>N </a:t>
            </a:r>
            <a:r>
              <a:rPr lang="ru-RU" sz="1900" dirty="0" smtClean="0">
                <a:latin typeface="PF Isotext Pro" panose="02000500000000020004" pitchFamily="2" charset="0"/>
              </a:rPr>
              <a:t>алгоритмов, </a:t>
            </a:r>
            <a:r>
              <a:rPr lang="en-US" sz="1900" dirty="0" smtClean="0">
                <a:latin typeface="PF Isotext Pro" panose="02000500000000020004" pitchFamily="2" charset="0"/>
              </a:rPr>
              <a:t>M </a:t>
            </a:r>
            <a:r>
              <a:rPr lang="ru-RU" sz="1900" dirty="0" smtClean="0">
                <a:latin typeface="PF Isotext Pro" panose="02000500000000020004" pitchFamily="2" charset="0"/>
              </a:rPr>
              <a:t>типов данных. </a:t>
            </a:r>
            <a:r>
              <a:rPr lang="en-US" sz="1900" dirty="0" smtClean="0">
                <a:latin typeface="PF Isotext Pro" panose="02000500000000020004" pitchFamily="2" charset="0"/>
              </a:rPr>
              <a:t>N * M </a:t>
            </a:r>
            <a:r>
              <a:rPr lang="ru-RU" sz="1900" dirty="0" smtClean="0">
                <a:latin typeface="PF Isotext Pro" panose="02000500000000020004" pitchFamily="2" charset="0"/>
              </a:rPr>
              <a:t>реализаций?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1526" y="4397675"/>
            <a:ext cx="54831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Алгоритмы работают с шаблонами =</a:t>
            </a:r>
            <a:r>
              <a:rPr lang="en-US" sz="1900" dirty="0" smtClean="0">
                <a:latin typeface="PF Isotext Pro" panose="02000500000000020004" pitchFamily="2" charset="0"/>
              </a:rPr>
              <a:t>&gt; N </a:t>
            </a:r>
            <a:r>
              <a:rPr lang="ru-RU" sz="1900" dirty="0" smtClean="0">
                <a:latin typeface="PF Isotext Pro" panose="02000500000000020004" pitchFamily="2" charset="0"/>
              </a:rPr>
              <a:t>реализаций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526" y="3631111"/>
            <a:ext cx="29225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Универсальные алгоритмы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238" y="5110407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7497" y="5469603"/>
            <a:ext cx="15335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Меньше кода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497" y="5876970"/>
            <a:ext cx="12057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Понятнее 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4497" y="5110406"/>
            <a:ext cx="18798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Упрощение кода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4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с шаблонным типом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69938" y="1815205"/>
            <a:ext cx="874507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class </a:t>
            </a:r>
            <a:r>
              <a:rPr lang="fr-FR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fr-FR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fr-FR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ru-RU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value;</a:t>
            </a:r>
          </a:p>
          <a:p>
            <a:pPr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>
              <a:lnSpc>
                <a:spcPct val="90000"/>
              </a:lnSpc>
            </a:pP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value){</a:t>
            </a:r>
          </a:p>
          <a:p>
            <a:pPr lvl="1">
              <a:lnSpc>
                <a:spcPct val="90000"/>
              </a:lnSpc>
            </a:pPr>
            <a:r>
              <a:rPr lang="ru-RU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200" dirty="0" err="1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value;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value;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}</a:t>
            </a:r>
          </a:p>
          <a:p>
            <a:pPr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ru-RU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static void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main(String[]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args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</a:p>
          <a:p>
            <a:pPr lvl="2">
              <a:lnSpc>
                <a:spcPct val="90000"/>
              </a:lnSpc>
            </a:pP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intObject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valueInteger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intObject.getT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lvl="2"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2">
              <a:lnSpc>
                <a:spcPct val="90000"/>
              </a:lnSpc>
            </a:pP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stringObject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"word"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valueString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stringObject.getT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}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2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96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 с шаблонным типом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5171" y="1800225"/>
            <a:ext cx="8496944" cy="357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fr-FR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class </a:t>
            </a:r>
            <a:r>
              <a:rPr lang="fr-FR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fr-FR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>
              <a:lnSpc>
                <a:spcPct val="95000"/>
              </a:lnSpc>
            </a:pP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static 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&lt;T&gt; T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getTheFirst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(List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list){</a:t>
            </a:r>
          </a:p>
          <a:p>
            <a:pPr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list.get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(0);</a:t>
            </a:r>
          </a:p>
          <a:p>
            <a:pPr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}</a:t>
            </a:r>
          </a:p>
          <a:p>
            <a:pPr>
              <a:lnSpc>
                <a:spcPct val="95000"/>
              </a:lnSpc>
            </a:pP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5000"/>
              </a:lnSpc>
            </a:pPr>
            <a:r>
              <a:rPr lang="ru-RU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static void 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main(String[]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args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</a:p>
          <a:p>
            <a:pPr lvl="2"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List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listOfInts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ArrayList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&lt;Integer&gt;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lvl="2"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listOfInts.add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5000"/>
              </a:lnSpc>
            </a:pP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Integer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intValue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getTheFirst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listOfInts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5000"/>
              </a:lnSpc>
            </a:pP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2"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List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listOfStrings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ArrayList</a:t>
            </a: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&lt;String&gt;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lvl="2"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listOfStrings.add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“Java is the best!”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5000"/>
              </a:lnSpc>
            </a:pPr>
            <a:r>
              <a:rPr lang="en-US" sz="14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String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stringValue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getTheFirst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listOfStrings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5000"/>
              </a:lnSpc>
            </a:pP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}</a:t>
            </a:r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5000"/>
              </a:lnSpc>
            </a:pP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365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 (templates)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2323" y="2408213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public static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Object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getFirstValue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(List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list){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return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list.get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(0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); 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}</a:t>
            </a:r>
          </a:p>
          <a:p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  <a:p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public static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String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getFirstStringValue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(List&lt;String&gt;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listOfStrings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){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return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listOfStrings.get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(0); 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}</a:t>
            </a:r>
          </a:p>
          <a:p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  <a:p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public static void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main(String[]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args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){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List&lt;Integer&gt;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listOfNumbers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 = new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ArrayList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&lt;Integer&gt;();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listOfNumbers.add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42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);</a:t>
            </a:r>
            <a:endParaRPr lang="ru-RU" sz="1200" dirty="0" smtClean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  <a:p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String name1 = (String)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getFirstValue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listOfNumbers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);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//Runtime error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	String name2 =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getFirstStringValue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(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listOfNumbers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);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//Compile error</a:t>
            </a:r>
          </a:p>
          <a:p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  <a:cs typeface="Calibri" pitchFamily="34" charset="0"/>
              </a:rPr>
              <a:t>}</a:t>
            </a:r>
            <a:endParaRPr lang="ru-RU" sz="1200" dirty="0">
              <a:latin typeface="PT Mono" panose="02060509020205020204" pitchFamily="49" charset="-52"/>
              <a:ea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5070" y="1600200"/>
            <a:ext cx="461197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Типизация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12726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07267" y="1661973"/>
            <a:ext cx="8143021" cy="289289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0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2733" y="1666474"/>
            <a:ext cx="3318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Примеры</a:t>
            </a:r>
            <a:r>
              <a:rPr lang="en-GB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 </a:t>
            </a:r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синтаксиса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085" y="2050352"/>
            <a:ext cx="5724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List&lt;String&gt; students = </a:t>
            </a:r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new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ArrayList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&lt;String&gt;();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085" y="2457719"/>
            <a:ext cx="78021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Map&lt;Integer, String&gt;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indexToName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= </a:t>
            </a:r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new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HashMap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&lt;Integer, String&gt;();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085" y="2889767"/>
            <a:ext cx="59554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void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printCollection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(List&lt;Integer&gt; collection){…};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085" y="3321815"/>
            <a:ext cx="5378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void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printCollection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(List&lt;?&gt; collection) {…};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085" y="3753863"/>
            <a:ext cx="46858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void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drawShape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(List&lt;Shape&gt; shapes) {…};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5085" y="4185911"/>
            <a:ext cx="58400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void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</a:t>
            </a:r>
            <a:r>
              <a:rPr lang="en-US" sz="1500" dirty="0" err="1" smtClean="0">
                <a:latin typeface="PT Mono" panose="02060509020205020204" pitchFamily="49" charset="-52"/>
                <a:cs typeface="Calibri" pitchFamily="34" charset="0"/>
              </a:rPr>
              <a:t>drawShape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(List&lt;? </a:t>
            </a:r>
            <a:r>
              <a:rPr lang="en-US" sz="1500" dirty="0" smtClean="0">
                <a:solidFill>
                  <a:srgbClr val="953735"/>
                </a:solidFill>
                <a:latin typeface="PT Mono" panose="02060509020205020204" pitchFamily="49" charset="-52"/>
                <a:cs typeface="Calibri" pitchFamily="34" charset="0"/>
              </a:rPr>
              <a:t>extends</a:t>
            </a:r>
            <a:r>
              <a:rPr lang="en-US" sz="1500" dirty="0" smtClean="0">
                <a:latin typeface="PT Mono" panose="02060509020205020204" pitchFamily="49" charset="-52"/>
                <a:cs typeface="Calibri" pitchFamily="34" charset="0"/>
              </a:rPr>
              <a:t> Shape&gt; shapes) {…};</a:t>
            </a:r>
            <a:endParaRPr lang="ru-RU" sz="1500" dirty="0">
              <a:latin typeface="PT Mono" panose="02060509020205020204" pitchFamily="49" charset="-5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6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Сужение области параметра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69938" y="1815205"/>
            <a:ext cx="8745073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class </a:t>
            </a:r>
            <a:r>
              <a:rPr lang="fr-FR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fr-FR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&lt;T</a:t>
            </a:r>
            <a:r>
              <a:rPr lang="ru-RU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 Number</a:t>
            </a:r>
            <a:r>
              <a:rPr lang="fr-FR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fr-FR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fr-FR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ru-RU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value;</a:t>
            </a:r>
          </a:p>
          <a:p>
            <a:pPr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>
              <a:lnSpc>
                <a:spcPct val="90000"/>
              </a:lnSpc>
            </a:pP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value){</a:t>
            </a:r>
          </a:p>
          <a:p>
            <a:pPr lvl="1">
              <a:lnSpc>
                <a:spcPct val="90000"/>
              </a:lnSpc>
            </a:pPr>
            <a:r>
              <a:rPr lang="ru-RU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200" dirty="0" err="1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value;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value;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}</a:t>
            </a:r>
          </a:p>
          <a:p>
            <a:pPr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ru-RU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static void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main(String[]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args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200" dirty="0" smtClean="0">
                <a:solidFill>
                  <a:schemeClr val="accent4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//Integer extends Number -- ok</a:t>
            </a:r>
            <a:endParaRPr lang="en-US" sz="1200" dirty="0" smtClean="0">
              <a:solidFill>
                <a:schemeClr val="accent4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2">
              <a:lnSpc>
                <a:spcPct val="90000"/>
              </a:lnSpc>
            </a:pP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intObject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&lt;Integer&gt;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valueInteger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intObject.getT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lvl="2">
              <a:lnSpc>
                <a:spcPct val="90000"/>
              </a:lnSpc>
            </a:pP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chemeClr val="accent4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//String does not extend </a:t>
            </a:r>
            <a:r>
              <a:rPr lang="en-US" sz="1200" dirty="0">
                <a:solidFill>
                  <a:schemeClr val="accent4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 -- </a:t>
            </a:r>
            <a:r>
              <a:rPr lang="en-US" sz="1200" dirty="0" smtClean="0">
                <a:solidFill>
                  <a:schemeClr val="accent4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error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2">
              <a:lnSpc>
                <a:spcPct val="90000"/>
              </a:lnSpc>
            </a:pP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stringObject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GenericExample</a:t>
            </a: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&lt;String&gt;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200" dirty="0" smtClean="0">
                <a:solidFill>
                  <a:schemeClr val="accent6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"word"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valueString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2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stringObject.getT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}</a:t>
            </a:r>
            <a:endParaRPr lang="en-US" sz="12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2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16125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267" y="1616026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Специфическое использование</a:t>
            </a:r>
            <a:endParaRPr lang="ru-RU" dirty="0"/>
          </a:p>
        </p:txBody>
      </p:sp>
      <p:sp>
        <p:nvSpPr>
          <p:cNvPr id="30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21526" y="1975222"/>
            <a:ext cx="5790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anose="02000500000000020004" pitchFamily="2" charset="0"/>
              </a:rPr>
              <a:t>List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26" y="2382589"/>
            <a:ext cx="76883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Можно передавать </a:t>
            </a:r>
            <a:r>
              <a:rPr lang="en-US" sz="1900" dirty="0" smtClean="0">
                <a:latin typeface="PF Isotext Pro" panose="02000500000000020004" pitchFamily="2" charset="0"/>
              </a:rPr>
              <a:t>List&lt;Object&gt;, </a:t>
            </a:r>
            <a:r>
              <a:rPr lang="en-US" sz="1900" dirty="0" err="1" smtClean="0">
                <a:latin typeface="PF Isotext Pro" panose="02000500000000020004" pitchFamily="2" charset="0"/>
              </a:rPr>
              <a:t>ArrayList</a:t>
            </a:r>
            <a:r>
              <a:rPr lang="en-US" sz="1900" dirty="0" smtClean="0">
                <a:latin typeface="PF Isotext Pro" panose="02000500000000020004" pitchFamily="2" charset="0"/>
              </a:rPr>
              <a:t>&lt;Integer&gt;, </a:t>
            </a:r>
            <a:r>
              <a:rPr lang="en-US" sz="1900" dirty="0" err="1" smtClean="0">
                <a:latin typeface="PF Isotext Pro" panose="02000500000000020004" pitchFamily="2" charset="0"/>
              </a:rPr>
              <a:t>LinkedList</a:t>
            </a:r>
            <a:r>
              <a:rPr lang="en-US" sz="1900" dirty="0" smtClean="0">
                <a:latin typeface="PF Isotext Pro" panose="02000500000000020004" pitchFamily="2" charset="0"/>
              </a:rPr>
              <a:t>&lt;String&gt;…</a:t>
            </a:r>
            <a:r>
              <a:rPr lang="en-US" sz="1900" dirty="0" smtClean="0">
                <a:latin typeface="PF Isotext Pro" panose="02000500000000020004" pitchFamily="2" charset="0"/>
              </a:rPr>
              <a:t> </a:t>
            </a:r>
            <a:endParaRPr lang="ru-RU" sz="1900" dirty="0">
              <a:solidFill>
                <a:srgbClr val="FF0000"/>
              </a:solidFill>
              <a:latin typeface="PF Isotext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526" y="1616025"/>
            <a:ext cx="46842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Использование без типизации – </a:t>
            </a:r>
            <a:r>
              <a:rPr lang="en-US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deprecated 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67" y="3114625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1526" y="3473821"/>
            <a:ext cx="14526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anose="02000500000000020004" pitchFamily="2" charset="0"/>
              </a:rPr>
              <a:t>List&lt;Object&gt;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1526" y="3881188"/>
            <a:ext cx="50433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Можно передавать только коллекции от </a:t>
            </a:r>
            <a:r>
              <a:rPr lang="en-US" sz="1900" dirty="0" smtClean="0">
                <a:latin typeface="PF Isotext Pro" panose="02000500000000020004" pitchFamily="2" charset="0"/>
              </a:rPr>
              <a:t>Object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526" y="3114624"/>
            <a:ext cx="47724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Использование </a:t>
            </a:r>
            <a:r>
              <a:rPr lang="en-US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Object </a:t>
            </a:r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в качестве параметра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238" y="4593920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7497" y="4953116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anose="02000500000000020004" pitchFamily="2" charset="0"/>
              </a:rPr>
              <a:t>List&lt;?&gt;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497" y="5360483"/>
            <a:ext cx="66084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Можно передавать любые коллекции, но вставка невозможна 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4497" y="4593919"/>
            <a:ext cx="44021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Произвольный тип в качестве параметра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267" y="1616026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ru-RU" dirty="0"/>
          </a:p>
        </p:txBody>
      </p:sp>
      <p:sp>
        <p:nvSpPr>
          <p:cNvPr id="30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30586" y="2050742"/>
            <a:ext cx="77316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Можно передавать </a:t>
            </a:r>
            <a:r>
              <a:rPr lang="en-US" sz="1900" dirty="0" smtClean="0">
                <a:latin typeface="PF Isotext Pro" panose="02000500000000020004" pitchFamily="2" charset="0"/>
              </a:rPr>
              <a:t>List&lt;Integer&gt;, </a:t>
            </a:r>
            <a:r>
              <a:rPr lang="en-US" sz="1900" dirty="0" err="1" smtClean="0">
                <a:latin typeface="PF Isotext Pro" panose="02000500000000020004" pitchFamily="2" charset="0"/>
              </a:rPr>
              <a:t>ArrayList</a:t>
            </a:r>
            <a:r>
              <a:rPr lang="en-US" sz="1900" dirty="0" smtClean="0">
                <a:latin typeface="PF Isotext Pro" panose="02000500000000020004" pitchFamily="2" charset="0"/>
              </a:rPr>
              <a:t>&lt;Long&gt;, </a:t>
            </a:r>
            <a:r>
              <a:rPr lang="en-US" sz="1900" dirty="0" err="1" smtClean="0">
                <a:latin typeface="PF Isotext Pro" panose="02000500000000020004" pitchFamily="2" charset="0"/>
              </a:rPr>
              <a:t>LinkedList</a:t>
            </a:r>
            <a:r>
              <a:rPr lang="en-US" sz="1900" dirty="0" smtClean="0">
                <a:latin typeface="PF Isotext Pro" panose="02000500000000020004" pitchFamily="2" charset="0"/>
              </a:rPr>
              <a:t>&lt;Number&gt;…</a:t>
            </a:r>
            <a:r>
              <a:rPr lang="en-US" sz="1900" dirty="0" smtClean="0">
                <a:latin typeface="PF Isotext Pro" panose="02000500000000020004" pitchFamily="2" charset="0"/>
              </a:rPr>
              <a:t> </a:t>
            </a:r>
            <a:endParaRPr lang="ru-RU" sz="1900" dirty="0">
              <a:solidFill>
                <a:srgbClr val="FF0000"/>
              </a:solidFill>
              <a:latin typeface="PF Isotext Pro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526" y="1616025"/>
            <a:ext cx="26164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List&lt;? </a:t>
            </a:r>
            <a:r>
              <a:rPr lang="en-US" sz="1900" dirty="0">
                <a:solidFill>
                  <a:schemeClr val="accent2"/>
                </a:solidFill>
                <a:latin typeface="PF Isotext Pro" panose="02000500000000020004" pitchFamily="2" charset="0"/>
              </a:rPr>
              <a:t>e</a:t>
            </a:r>
            <a:r>
              <a:rPr lang="en-US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xtends Number&gt;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67" y="3114625"/>
            <a:ext cx="8143021" cy="12541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526" y="3114624"/>
            <a:ext cx="2353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2"/>
                </a:solidFill>
                <a:latin typeface="PF Isotext Pro" panose="02000500000000020004" pitchFamily="2" charset="0"/>
              </a:rPr>
              <a:t>List&lt;? </a:t>
            </a:r>
            <a:r>
              <a:rPr lang="en-US" sz="1900" dirty="0" smtClean="0">
                <a:solidFill>
                  <a:schemeClr val="accent2"/>
                </a:solidFill>
                <a:latin typeface="PF Isotext Pro" panose="02000500000000020004" pitchFamily="2" charset="0"/>
              </a:rPr>
              <a:t>super Integer&gt;</a:t>
            </a:r>
            <a:endParaRPr lang="ru-RU" sz="1900" dirty="0">
              <a:solidFill>
                <a:schemeClr val="accent2"/>
              </a:solidFill>
              <a:latin typeface="PF Isotext Pro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497" y="3549341"/>
            <a:ext cx="78838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Можно передавать </a:t>
            </a:r>
            <a:r>
              <a:rPr lang="en-US" sz="1900" dirty="0" smtClean="0">
                <a:latin typeface="PF Isotext Pro" panose="02000500000000020004" pitchFamily="2" charset="0"/>
              </a:rPr>
              <a:t>List&lt;Integer&gt;, </a:t>
            </a:r>
            <a:r>
              <a:rPr lang="en-US" sz="1900" dirty="0" err="1" smtClean="0">
                <a:latin typeface="PF Isotext Pro" panose="02000500000000020004" pitchFamily="2" charset="0"/>
              </a:rPr>
              <a:t>ArrayList</a:t>
            </a:r>
            <a:r>
              <a:rPr lang="en-US" sz="1900" dirty="0" smtClean="0">
                <a:latin typeface="PF Isotext Pro" panose="02000500000000020004" pitchFamily="2" charset="0"/>
              </a:rPr>
              <a:t>&lt;Number&gt;, </a:t>
            </a:r>
            <a:r>
              <a:rPr lang="en-US" sz="1900" dirty="0" err="1" smtClean="0">
                <a:latin typeface="PF Isotext Pro" panose="02000500000000020004" pitchFamily="2" charset="0"/>
              </a:rPr>
              <a:t>LinkedList</a:t>
            </a:r>
            <a:r>
              <a:rPr lang="en-US" sz="1900" dirty="0" smtClean="0">
                <a:latin typeface="PF Isotext Pro" panose="02000500000000020004" pitchFamily="2" charset="0"/>
              </a:rPr>
              <a:t>&lt;Object&gt;…</a:t>
            </a:r>
            <a:r>
              <a:rPr lang="en-US" sz="1900" dirty="0" smtClean="0">
                <a:latin typeface="PF Isotext Pro" panose="02000500000000020004" pitchFamily="2" charset="0"/>
              </a:rPr>
              <a:t> </a:t>
            </a:r>
            <a:endParaRPr lang="ru-RU" sz="1900" dirty="0">
              <a:solidFill>
                <a:srgbClr val="FF0000"/>
              </a:solidFill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6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94651" y="4491142"/>
            <a:ext cx="7955637" cy="197204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651" y="1866936"/>
            <a:ext cx="7955637" cy="86963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r>
              <a:rPr lang="en-GB" smtClean="0"/>
              <a:t> vs inheritance</a:t>
            </a:r>
            <a:endParaRPr lang="ru-RU" dirty="0"/>
          </a:p>
        </p:txBody>
      </p:sp>
      <p:sp>
        <p:nvSpPr>
          <p:cNvPr id="1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80549" y="2261721"/>
            <a:ext cx="42386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>
                <a:latin typeface="PF Isotext Pro" panose="02000500000000020004" pitchFamily="2" charset="0"/>
              </a:rPr>
              <a:t>принцип «разновидность чего-то» (</a:t>
            </a:r>
            <a:r>
              <a:rPr lang="en-GB" sz="1900" dirty="0">
                <a:solidFill>
                  <a:srgbClr val="FF0000"/>
                </a:solidFill>
                <a:latin typeface="PF Isotext Pro" panose="02000500000000020004" pitchFamily="2" charset="0"/>
              </a:rPr>
              <a:t>is a</a:t>
            </a:r>
            <a:r>
              <a:rPr lang="en-GB" sz="1900" dirty="0">
                <a:latin typeface="PF Isotext Pro" panose="02000500000000020004" pitchFamily="2" charset="0"/>
              </a:rPr>
              <a:t>)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649" y="4986803"/>
            <a:ext cx="562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  <a:latin typeface="PF Isotext Pro" panose="02000500000000020004" pitchFamily="2" charset="0"/>
                <a:cs typeface="Calibri" pitchFamily="34" charset="0"/>
              </a:rPr>
              <a:t>c</a:t>
            </a:r>
            <a:r>
              <a:rPr lang="en-US" dirty="0" smtClean="0">
                <a:solidFill>
                  <a:srgbClr val="953735"/>
                </a:solidFill>
                <a:latin typeface="PF Isotext Pro" panose="02000500000000020004" pitchFamily="2" charset="0"/>
                <a:cs typeface="Calibri" pitchFamily="34" charset="0"/>
              </a:rPr>
              <a:t>lass</a:t>
            </a:r>
            <a:r>
              <a:rPr lang="en-US" dirty="0" smtClean="0">
                <a:latin typeface="PF Isotext Pro" panose="02000500000000020004" pitchFamily="2" charset="0"/>
                <a:cs typeface="Calibri" pitchFamily="34" charset="0"/>
              </a:rPr>
              <a:t> 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Ветеринар</a:t>
            </a:r>
            <a:r>
              <a:rPr lang="en-GB" dirty="0" smtClean="0">
                <a:latin typeface="PF Isotext Pro" panose="02000500000000020004" pitchFamily="2" charset="0"/>
                <a:cs typeface="Calibri" pitchFamily="34" charset="0"/>
              </a:rPr>
              <a:t>&lt;T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 </a:t>
            </a:r>
            <a:r>
              <a:rPr lang="en-GB" dirty="0" smtClean="0">
                <a:solidFill>
                  <a:srgbClr val="953735"/>
                </a:solidFill>
                <a:latin typeface="PF Isotext Pro" panose="02000500000000020004" pitchFamily="2" charset="0"/>
                <a:cs typeface="Calibri" pitchFamily="34" charset="0"/>
              </a:rPr>
              <a:t>extends</a:t>
            </a:r>
            <a:r>
              <a:rPr lang="en-GB" dirty="0" smtClean="0">
                <a:latin typeface="PF Isotext Pro" panose="02000500000000020004" pitchFamily="2" charset="0"/>
                <a:cs typeface="Calibri" pitchFamily="34" charset="0"/>
              </a:rPr>
              <a:t> 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Животное</a:t>
            </a:r>
            <a:r>
              <a:rPr lang="en-GB" dirty="0" smtClean="0">
                <a:latin typeface="PF Isotext Pro" panose="02000500000000020004" pitchFamily="2" charset="0"/>
                <a:cs typeface="Calibri" pitchFamily="34" charset="0"/>
              </a:rPr>
              <a:t>&gt; </a:t>
            </a:r>
            <a:r>
              <a:rPr lang="en-US" dirty="0" smtClean="0">
                <a:solidFill>
                  <a:srgbClr val="953735"/>
                </a:solidFill>
                <a:latin typeface="PF Isotext Pro" panose="02000500000000020004" pitchFamily="2" charset="0"/>
                <a:cs typeface="Calibri" pitchFamily="34" charset="0"/>
              </a:rPr>
              <a:t>extends</a:t>
            </a:r>
            <a:r>
              <a:rPr lang="en-US" dirty="0" smtClean="0">
                <a:latin typeface="PF Isotext Pro" panose="02000500000000020004" pitchFamily="2" charset="0"/>
                <a:cs typeface="Calibri" pitchFamily="34" charset="0"/>
              </a:rPr>
              <a:t> 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Человек</a:t>
            </a:r>
            <a:endParaRPr lang="ru-RU" dirty="0">
              <a:latin typeface="PF Isotext Pro" panose="02000500000000020004" pitchFamily="2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1649" y="5394170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PF Isotext Pro" panose="02000500000000020004" pitchFamily="2" charset="0"/>
                <a:cs typeface="Calibri" pitchFamily="34" charset="0"/>
              </a:rPr>
              <a:t>T: 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Слон, Собака, Мышь</a:t>
            </a:r>
            <a:endParaRPr lang="ru-RU" dirty="0">
              <a:latin typeface="PF Isotext Pro" panose="02000500000000020004" pitchFamily="2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290" y="3061370"/>
            <a:ext cx="7955637" cy="104105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548" y="3574857"/>
            <a:ext cx="50064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latin typeface="PF Isotext Pro" panose="02000500000000020004" pitchFamily="2" charset="0"/>
              </a:rPr>
              <a:t>принцип «специализируется на» (</a:t>
            </a:r>
            <a:r>
              <a:rPr lang="en-GB" sz="1900" dirty="0" smtClean="0">
                <a:solidFill>
                  <a:srgbClr val="FF0000"/>
                </a:solidFill>
                <a:latin typeface="PF Isotext Pro" panose="02000500000000020004" pitchFamily="2" charset="0"/>
              </a:rPr>
              <a:t>of something</a:t>
            </a:r>
            <a:r>
              <a:rPr lang="en-GB" sz="1900" dirty="0" smtClean="0">
                <a:latin typeface="PF Isotext Pro" panose="02000500000000020004" pitchFamily="2" charset="0"/>
              </a:rPr>
              <a:t>)</a:t>
            </a:r>
            <a:endParaRPr lang="ru-RU" sz="1900" dirty="0">
              <a:latin typeface="PF Isotext Pr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8789" y="5834668"/>
            <a:ext cx="781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В случае Т</a:t>
            </a:r>
            <a:r>
              <a:rPr lang="en-GB" dirty="0" smtClean="0">
                <a:latin typeface="PF Isotext Pro" panose="02000500000000020004" pitchFamily="2" charset="0"/>
                <a:cs typeface="Calibri" pitchFamily="34" charset="0"/>
              </a:rPr>
              <a:t>: </a:t>
            </a:r>
            <a:r>
              <a:rPr lang="ru-RU" dirty="0" smtClean="0">
                <a:latin typeface="PF Isotext Pro" panose="02000500000000020004" pitchFamily="2" charset="0"/>
                <a:cs typeface="Calibri" pitchFamily="34" charset="0"/>
              </a:rPr>
              <a:t>Человек, получаем ветеринара по людям – врача</a:t>
            </a:r>
            <a:endParaRPr lang="ru-RU" dirty="0">
              <a:latin typeface="PF Isotext Pro" panose="02000500000000020004" pitchFamily="2" charset="0"/>
              <a:cs typeface="Calibri" pitchFamily="34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503238" y="4380555"/>
            <a:ext cx="4938998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Пример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03238" y="2945481"/>
            <a:ext cx="4938998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Шаблон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503238" y="1632936"/>
            <a:ext cx="4938998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774331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LongId&lt;T&gt;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2323" y="1800225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class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LongId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&lt;T&gt; {</a:t>
            </a: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      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long id;</a:t>
            </a:r>
          </a:p>
          <a:p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LongId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long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id){</a:t>
            </a:r>
          </a:p>
          <a:p>
            <a:pPr lvl="1"/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.id = id;</a:t>
            </a:r>
          </a:p>
          <a:p>
            <a:pPr lvl="1"/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long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getLong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lvl="1"/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id;</a:t>
            </a:r>
          </a:p>
          <a:p>
            <a:pPr lvl="1"/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void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manyIdsInParams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long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long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serverId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long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address){…}</a:t>
            </a:r>
          </a:p>
          <a:p>
            <a:endParaRPr lang="en-US" sz="1400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srgbClr val="95373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void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manyIdsInParams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LongId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&lt;User&gt;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		 </a:t>
            </a:r>
            <a:r>
              <a:rPr lang="ru-RU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LongId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&lt;Server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serverId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</a:p>
          <a:p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		</a:t>
            </a:r>
            <a:r>
              <a:rPr lang="ru-RU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LongId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&lt;Address</a:t>
            </a:r>
            <a:r>
              <a:rPr lang="en-US" sz="1400" dirty="0" smtClean="0">
                <a:latin typeface="PT Mono" panose="02060509020205020204" pitchFamily="49" charset="-52"/>
                <a:ea typeface="PT Mono" panose="02060509020205020204" pitchFamily="49" charset="-52"/>
              </a:rPr>
              <a:t>&gt; address){…}</a:t>
            </a:r>
          </a:p>
          <a:p>
            <a:endParaRPr lang="ru-RU" sz="14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6942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/>
                </a:solidFill>
              </a:rPr>
              <a:t>Задача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Коллекции и карты</a:t>
            </a:r>
            <a:endParaRPr lang="en-US" dirty="0" smtClean="0"/>
          </a:p>
          <a:p>
            <a:r>
              <a:rPr lang="en-US" dirty="0" err="1" smtClean="0"/>
              <a:t>HttpSession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pic>
        <p:nvPicPr>
          <p:cNvPr id="11" name="Picture 4" descr="authentication.jpg (666×59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7180"/>
            <a:ext cx="3600000" cy="32270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5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 smtClean="0"/>
          </a:p>
          <a:p>
            <a:r>
              <a:rPr lang="en-US" dirty="0" smtClean="0"/>
              <a:t>Generics</a:t>
            </a:r>
          </a:p>
          <a:p>
            <a:r>
              <a:rPr lang="ru-RU" b="1" dirty="0" smtClean="0">
                <a:solidFill>
                  <a:schemeClr val="accent2"/>
                </a:solidFill>
              </a:rPr>
              <a:t>Коллекции и карты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HttpSession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pic>
        <p:nvPicPr>
          <p:cNvPr id="9" name="Picture 2" descr="typewriter_ribbon_tins_01.jpg (500×49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00226"/>
            <a:ext cx="3780000" cy="3772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785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33427" y="4229100"/>
            <a:ext cx="7916862" cy="180383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503238" y="395001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</a:t>
            </a:r>
            <a:r>
              <a:rPr lang="en-US" dirty="0" err="1"/>
              <a:t>Iterable</a:t>
            </a:r>
            <a:r>
              <a:rPr lang="en-US" dirty="0"/>
              <a:t>&lt;T&gt;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427" y="1907865"/>
            <a:ext cx="7916862" cy="180383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03238" y="16287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Iterator&lt;T&gt;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&amp;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>
                <a:latin typeface="PF Isotext Pro" panose="02000500000000020004" pitchFamily="2" charset="0"/>
              </a:rPr>
              <a:pPr/>
              <a:t>21</a:t>
            </a:fld>
            <a:endParaRPr lang="ru-RU" dirty="0">
              <a:latin typeface="PF Isotext Pro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150" y="4476750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Iterator</a:t>
            </a:r>
            <a:r>
              <a:rPr lang="en-US" sz="2000" dirty="0" smtClean="0">
                <a:latin typeface="PF Isotext Pro" pitchFamily="2" charset="0"/>
              </a:rPr>
              <a:t>&lt;T&gt; </a:t>
            </a:r>
            <a:r>
              <a:rPr lang="en-US" sz="2000" dirty="0" err="1" smtClean="0">
                <a:latin typeface="PF Isotext Pro" pitchFamily="2" charset="0"/>
              </a:rPr>
              <a:t>iterator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556" y="2161431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953735"/>
                </a:solidFill>
                <a:latin typeface="PF Isotext Pro" pitchFamily="2" charset="0"/>
              </a:rPr>
              <a:t>boolean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err="1" smtClean="0">
                <a:latin typeface="PF Isotext Pro" pitchFamily="2" charset="0"/>
              </a:rPr>
              <a:t>hasNext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556" y="316954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53735"/>
                </a:solidFill>
                <a:latin typeface="PF Isotext Pro" pitchFamily="2" charset="0"/>
              </a:rPr>
              <a:t>void </a:t>
            </a:r>
            <a:r>
              <a:rPr lang="en-US" sz="2000" dirty="0" smtClean="0">
                <a:latin typeface="PF Isotext Pro" pitchFamily="2" charset="0"/>
              </a:rPr>
              <a:t>remove()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556" y="2665487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PF Isotext Pro" pitchFamily="2" charset="0"/>
              </a:rPr>
              <a:t>T</a:t>
            </a:r>
            <a:r>
              <a:rPr lang="en-US" sz="2000" smtClean="0">
                <a:latin typeface="PF Isotext Pro" pitchFamily="2" charset="0"/>
              </a:rPr>
              <a:t> </a:t>
            </a:r>
            <a:r>
              <a:rPr lang="en-US" sz="2000" dirty="0" smtClean="0">
                <a:latin typeface="PF Isotext Pro" pitchFamily="2" charset="0"/>
              </a:rPr>
              <a:t>next()</a:t>
            </a:r>
            <a:endParaRPr lang="ru-RU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25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7" r="-19437"/>
          <a:stretch/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контейнеров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214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3427" y="2600325"/>
            <a:ext cx="7916862" cy="37456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503238" y="227135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Методы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238" y="1628775"/>
            <a:ext cx="8134777" cy="53265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>
                <a:latin typeface="PF Isotext Pro" panose="02000500000000020004" pitchFamily="2" charset="0"/>
              </a:rPr>
              <a:pPr/>
              <a:t>23</a:t>
            </a:fld>
            <a:endParaRPr lang="ru-RU" dirty="0">
              <a:latin typeface="PF Isotext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9" y="1702743"/>
            <a:ext cx="22445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953735"/>
                </a:solidFill>
                <a:latin typeface="PF Isotext Pro" pitchFamily="2" charset="0"/>
              </a:rPr>
              <a:t>extends</a:t>
            </a:r>
            <a:r>
              <a:rPr lang="en-US" sz="1900" dirty="0" smtClean="0">
                <a:latin typeface="PF Isotext Pro" pitchFamily="2" charset="0"/>
              </a:rPr>
              <a:t> </a:t>
            </a:r>
            <a:r>
              <a:rPr lang="en-US" sz="1900" dirty="0" err="1" smtClean="0">
                <a:latin typeface="PF Isotext Pro" pitchFamily="2" charset="0"/>
              </a:rPr>
              <a:t>Iterable</a:t>
            </a:r>
            <a:r>
              <a:rPr lang="en-US" sz="1900" dirty="0" smtClean="0">
                <a:latin typeface="PF Isotext Pro" pitchFamily="2" charset="0"/>
              </a:rPr>
              <a:t>&lt;T&gt;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426" y="2822559"/>
            <a:ext cx="14847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add(T object)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426" y="3262537"/>
            <a:ext cx="27999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addAll</a:t>
            </a:r>
            <a:r>
              <a:rPr lang="en-US" sz="1900" dirty="0" smtClean="0">
                <a:latin typeface="PF Isotext Pro" pitchFamily="2" charset="0"/>
              </a:rPr>
              <a:t>(Collection&lt;T&gt; </a:t>
            </a:r>
            <a:r>
              <a:rPr lang="en-US" sz="1900" dirty="0" err="1" smtClean="0">
                <a:latin typeface="PF Isotext Pro" pitchFamily="2" charset="0"/>
              </a:rPr>
              <a:t>coll</a:t>
            </a:r>
            <a:r>
              <a:rPr lang="en-US" sz="1900" dirty="0" smtClean="0">
                <a:latin typeface="PF Isotext Pro" pitchFamily="2" charset="0"/>
              </a:rPr>
              <a:t>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426" y="3702515"/>
            <a:ext cx="8066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clear()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3426" y="4142493"/>
            <a:ext cx="20008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contains(Object o)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426" y="4582471"/>
            <a:ext cx="18565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remove(Object o)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426" y="5022449"/>
            <a:ext cx="31558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removeAll</a:t>
            </a:r>
            <a:r>
              <a:rPr lang="en-US" sz="1900" dirty="0" smtClean="0">
                <a:latin typeface="PF Isotext Pro" pitchFamily="2" charset="0"/>
              </a:rPr>
              <a:t>(Collection&lt;T&gt; </a:t>
            </a:r>
            <a:r>
              <a:rPr lang="en-US" sz="1900" dirty="0" err="1" smtClean="0">
                <a:latin typeface="PF Isotext Pro" pitchFamily="2" charset="0"/>
              </a:rPr>
              <a:t>coll</a:t>
            </a:r>
            <a:r>
              <a:rPr lang="en-US" sz="1900" dirty="0" smtClean="0">
                <a:latin typeface="PF Isotext Pro" pitchFamily="2" charset="0"/>
              </a:rPr>
              <a:t>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426" y="5462427"/>
            <a:ext cx="7152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size()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426" y="5902406"/>
            <a:ext cx="11304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isEmpty</a:t>
            </a:r>
            <a:r>
              <a:rPr lang="en-US" sz="1900" dirty="0" smtClean="0">
                <a:latin typeface="PF Isotext Pro" pitchFamily="2" charset="0"/>
              </a:rPr>
              <a:t>()</a:t>
            </a:r>
            <a:endParaRPr lang="ru-RU" sz="19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39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List, Set, Queue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33427" y="1924050"/>
            <a:ext cx="7916862" cy="1514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503238" y="16287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065" y="2103140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anose="02000500000000020004" pitchFamily="2" charset="0"/>
              </a:rPr>
              <a:t>Список с очередностью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065" y="2558852"/>
            <a:ext cx="645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anose="02000500000000020004" pitchFamily="2" charset="0"/>
              </a:rPr>
              <a:t>LinkedList</a:t>
            </a:r>
            <a:r>
              <a:rPr lang="en-US" sz="2000" dirty="0" smtClean="0">
                <a:latin typeface="PF Isotext Pro" panose="02000500000000020004" pitchFamily="2" charset="0"/>
              </a:rPr>
              <a:t> </a:t>
            </a:r>
            <a:r>
              <a:rPr lang="en-US" sz="2000" dirty="0" smtClean="0">
                <a:latin typeface="PF Isotext Pro" panose="02000500000000020004" pitchFamily="2" charset="0"/>
                <a:cs typeface="Arial"/>
              </a:rPr>
              <a:t>―</a:t>
            </a:r>
            <a:r>
              <a:rPr lang="en-US" sz="2000" dirty="0" smtClean="0">
                <a:latin typeface="PF Isotext Pro" panose="02000500000000020004" pitchFamily="2" charset="0"/>
              </a:rPr>
              <a:t> </a:t>
            </a:r>
            <a:r>
              <a:rPr lang="ru-RU" sz="2000" dirty="0" smtClean="0">
                <a:latin typeface="PF Isotext Pro" panose="02000500000000020004" pitchFamily="2" charset="0"/>
              </a:rPr>
              <a:t>быстрое удаление и добавление элементов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9065" y="3014563"/>
            <a:ext cx="458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anose="02000500000000020004" pitchFamily="2" charset="0"/>
              </a:rPr>
              <a:t>ArrayList</a:t>
            </a:r>
            <a:r>
              <a:rPr lang="en-US" sz="2000" dirty="0" smtClean="0">
                <a:latin typeface="PF Isotext Pro" panose="02000500000000020004" pitchFamily="2" charset="0"/>
              </a:rPr>
              <a:t> </a:t>
            </a:r>
            <a:r>
              <a:rPr lang="en-US" sz="2000" dirty="0" smtClean="0">
                <a:latin typeface="PF Isotext Pro" panose="02000500000000020004" pitchFamily="2" charset="0"/>
                <a:cs typeface="Arial"/>
              </a:rPr>
              <a:t>―</a:t>
            </a:r>
            <a:r>
              <a:rPr lang="en-US" sz="2000" dirty="0" smtClean="0">
                <a:latin typeface="PF Isotext Pro" panose="02000500000000020004" pitchFamily="2" charset="0"/>
              </a:rPr>
              <a:t> </a:t>
            </a:r>
            <a:r>
              <a:rPr lang="ru-RU" sz="2000" dirty="0" smtClean="0">
                <a:latin typeface="PF Isotext Pro" panose="02000500000000020004" pitchFamily="2" charset="0"/>
              </a:rPr>
              <a:t>быстрый доступ по индексу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3427" y="3905250"/>
            <a:ext cx="7916862" cy="1514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503238" y="36099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065" y="4085158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anose="02000500000000020004" pitchFamily="2" charset="0"/>
              </a:rPr>
              <a:t>Без очередности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9065" y="453682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anose="02000500000000020004" pitchFamily="2" charset="0"/>
              </a:rPr>
              <a:t>Без индекса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9065" y="4988495"/>
            <a:ext cx="2834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anose="02000500000000020004" pitchFamily="2" charset="0"/>
              </a:rPr>
              <a:t>Быстрый поиск элемента</a:t>
            </a:r>
            <a:endParaRPr lang="ru-RU" sz="2000" dirty="0">
              <a:latin typeface="PF Isotext Pro" panose="02000500000000020004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427" y="5924549"/>
            <a:ext cx="7916862" cy="57600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03238" y="56292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Queue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065" y="611624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anose="02000500000000020004" pitchFamily="2" charset="0"/>
              </a:rPr>
              <a:t>FIFO</a:t>
            </a:r>
            <a:endParaRPr lang="ru-RU" sz="2000" dirty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3427" y="1878013"/>
            <a:ext cx="7916862" cy="4414642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03238" y="159226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Map&lt;key, value&gt;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>
                <a:latin typeface="PF Isotext Pro" panose="02000500000000020004" pitchFamily="2" charset="0"/>
              </a:rPr>
              <a:pPr/>
              <a:t>25</a:t>
            </a:fld>
            <a:endParaRPr lang="ru-RU" dirty="0">
              <a:latin typeface="PF Isotext Pr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426" y="2111822"/>
            <a:ext cx="3982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Быстрый поиск по ключу</a:t>
            </a:r>
            <a:r>
              <a:rPr lang="en-US" sz="2000" dirty="0" smtClean="0">
                <a:latin typeface="PF Isotext Pro" pitchFamily="2" charset="0"/>
              </a:rPr>
              <a:t> – get(key)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426" y="2615878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в качестве </a:t>
            </a:r>
            <a:r>
              <a:rPr lang="en-US" sz="2000" dirty="0" smtClean="0">
                <a:latin typeface="PF Isotext Pro" pitchFamily="2" charset="0"/>
              </a:rPr>
              <a:t>value. </a:t>
            </a:r>
            <a:r>
              <a:rPr lang="ru-RU" sz="2000" dirty="0" smtClean="0">
                <a:latin typeface="PF Isotext Pro" pitchFamily="2" charset="0"/>
              </a:rPr>
              <a:t>Например другой контейнер </a:t>
            </a:r>
            <a:br>
              <a:rPr lang="ru-RU" sz="2000" dirty="0" smtClean="0">
                <a:latin typeface="PF Isotext Pro" pitchFamily="2" charset="0"/>
              </a:rPr>
            </a:br>
            <a:r>
              <a:rPr lang="ru-RU" sz="2000" dirty="0" smtClean="0">
                <a:latin typeface="PF Isotext Pro" pitchFamily="2" charset="0"/>
              </a:rPr>
              <a:t>(</a:t>
            </a:r>
            <a:r>
              <a:rPr lang="en-US" sz="2000" dirty="0" smtClean="0">
                <a:latin typeface="PF Isotext Pro" pitchFamily="2" charset="0"/>
              </a:rPr>
              <a:t>Map&lt;Integer, List&lt;T&gt;&gt;)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640" y="3824229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Set&lt;</a:t>
            </a:r>
            <a:r>
              <a:rPr lang="en-US" sz="2000" dirty="0" err="1" smtClean="0">
                <a:latin typeface="PF Isotext Pro" pitchFamily="2" charset="0"/>
              </a:rPr>
              <a:t>keyType</a:t>
            </a:r>
            <a:r>
              <a:rPr lang="en-US" sz="2000" dirty="0" smtClean="0">
                <a:latin typeface="PF Isotext Pro" pitchFamily="2" charset="0"/>
              </a:rPr>
              <a:t>&gt; </a:t>
            </a:r>
            <a:r>
              <a:rPr lang="en-US" sz="2000" dirty="0" err="1" smtClean="0">
                <a:latin typeface="PF Isotext Pro" pitchFamily="2" charset="0"/>
              </a:rPr>
              <a:t>keySet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1640" y="4328285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Collection&lt;</a:t>
            </a:r>
            <a:r>
              <a:rPr lang="en-US" sz="2000" dirty="0" err="1" smtClean="0">
                <a:latin typeface="PF Isotext Pro" pitchFamily="2" charset="0"/>
              </a:rPr>
              <a:t>valueType</a:t>
            </a:r>
            <a:r>
              <a:rPr lang="en-US" sz="2000" dirty="0" smtClean="0">
                <a:latin typeface="PF Isotext Pro" pitchFamily="2" charset="0"/>
              </a:rPr>
              <a:t>&gt; values()</a:t>
            </a:r>
            <a:endParaRPr lang="ru-RU" sz="2000" dirty="0">
              <a:latin typeface="PF Isotext Pro" pitchFamily="2" charset="0"/>
            </a:endParaRPr>
          </a:p>
        </p:txBody>
      </p:sp>
      <p:pic>
        <p:nvPicPr>
          <p:cNvPr id="11" name="Picture 2" descr="450px-Hash_table_5_0_1_1_1_1_1_LL.svg.png (450×31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25" y="3392488"/>
            <a:ext cx="4094679" cy="28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07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3427" y="1859912"/>
            <a:ext cx="7916862" cy="44138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03238" y="1574163"/>
            <a:ext cx="576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Comparable&lt;T&gt;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39DFA6D-C532-469F-849C-776AA2547B17}" type="slidenum">
              <a:rPr lang="ru-RU" smtClean="0">
                <a:latin typeface="PF Isotext Pro" panose="02000500000000020004" pitchFamily="2" charset="0"/>
              </a:rPr>
              <a:pPr/>
              <a:t>26</a:t>
            </a:fld>
            <a:endParaRPr lang="ru-RU" dirty="0">
              <a:latin typeface="PF Isotext Pr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742" y="2125869"/>
            <a:ext cx="20986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int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(T o)</a:t>
            </a:r>
            <a:endParaRPr kumimoji="0" lang="ru-RU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426" y="2793834"/>
            <a:ext cx="60821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Возвращаемое значение типа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int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 </a:t>
            </a: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может быть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&gt;, =, &lt; </a:t>
            </a: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нуля</a:t>
            </a:r>
            <a:endParaRPr kumimoji="0" lang="ru-RU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7042" y="3418217"/>
            <a:ext cx="58327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Integer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a 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1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Integer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b =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2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a.compareTo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( b ) ==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-1;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//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a.compareTo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( a ) ==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0;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// true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b.compareTo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( a ) ==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1;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PF Isotext Pro" panose="02000500000000020004" pitchFamily="2" charset="0"/>
                <a:ea typeface="MingLiU_HKSCS" pitchFamily="18" charset="-120"/>
              </a:rPr>
              <a:t>// true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F Isotext Pro" panose="02000500000000020004" pitchFamily="2" charset="0"/>
              <a:ea typeface="MingLiU_HKSCS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250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66517" y="2600326"/>
            <a:ext cx="7883771" cy="374332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536329" y="2312929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Основные методы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283" y="1592163"/>
            <a:ext cx="7821005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Collections</a:t>
            </a:r>
            <a:endParaRPr lang="ru-RU" dirty="0"/>
          </a:p>
        </p:txBody>
      </p:sp>
      <p:sp>
        <p:nvSpPr>
          <p:cNvPr id="1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68254" y="1608108"/>
            <a:ext cx="645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― </a:t>
            </a:r>
            <a:r>
              <a:rPr lang="ru-RU" sz="2000" dirty="0" smtClean="0">
                <a:latin typeface="PF Isotext Pro" pitchFamily="2" charset="0"/>
              </a:rPr>
              <a:t>набор статических методов для работы с контейнерами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36329" y="1592163"/>
            <a:ext cx="1404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36000" rIns="0" bIns="36000" rtlCol="0" anchor="ctr">
            <a:noAutofit/>
          </a:bodyPr>
          <a:lstStyle>
            <a:defPPr>
              <a:defRPr lang="ru-RU"/>
            </a:defPPr>
            <a:lvl1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1">
                <a:solidFill>
                  <a:schemeClr val="accent6"/>
                </a:solidFill>
                <a:latin typeface="PF Isotext Pro" pitchFamily="2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Collections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517" y="329251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Object max(Collection </a:t>
            </a:r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coll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6517" y="2793778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copy 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dest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, 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src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6517" y="379125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Object min(Collection </a:t>
            </a:r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coll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6517" y="42899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reverse(List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517" y="478873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shuffle(List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517" y="52874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sort(List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6517" y="578621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swap(List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</a:rPr>
              <a:t> j)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9537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 smtClean="0"/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Коллекции и карты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HttpSession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pic>
        <p:nvPicPr>
          <p:cNvPr id="6" name="Picture 2" descr="cookiestanding.jpg (348×44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91" y="1808268"/>
            <a:ext cx="3393587" cy="43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1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66700" indent="-266700"/>
            <a:r>
              <a:rPr lang="en-US" dirty="0" err="1"/>
              <a:t>HttpSession</a:t>
            </a:r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29</a:t>
            </a:fld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7651" y="1811429"/>
            <a:ext cx="73532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HttpSession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session = </a:t>
            </a:r>
            <a:r>
              <a:rPr lang="en-US" dirty="0" err="1">
                <a:solidFill>
                  <a:srgbClr val="0070C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request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.getSession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fontAlgn="base"/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Long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= (Long)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session.</a:t>
            </a:r>
            <a:r>
              <a:rPr lang="en-US" dirty="0" err="1">
                <a:solidFill>
                  <a:srgbClr val="0070C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getAttribute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 smtClean="0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== null) {</a:t>
            </a:r>
          </a:p>
          <a:p>
            <a:pPr fontAlgn="base"/>
            <a:r>
              <a:rPr lang="ru-RU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userIdGenerator.getAndIncrement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fontAlgn="base"/>
            <a:r>
              <a:rPr lang="ru-RU" dirty="0" smtClean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session.</a:t>
            </a:r>
            <a:r>
              <a:rPr lang="en-US" dirty="0" err="1" smtClean="0">
                <a:solidFill>
                  <a:srgbClr val="0070C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setAttribute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>
                <a:solidFill>
                  <a:srgbClr val="00B05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userId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fontAlgn="base"/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endParaRPr lang="ru-RU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endParaRPr lang="ru-RU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String key = </a:t>
            </a:r>
            <a:r>
              <a:rPr lang="en-US" dirty="0" err="1" smtClean="0">
                <a:latin typeface="PT Mono" panose="02060509020205020204" pitchFamily="49" charset="-52"/>
                <a:ea typeface="PT Mono" panose="02060509020205020204" pitchFamily="49" charset="-52"/>
              </a:rPr>
              <a:t>session.toString</a:t>
            </a:r>
            <a:r>
              <a:rPr lang="en-US" dirty="0" smtClean="0"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  <a:endParaRPr lang="ru-RU" dirty="0" smtClean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fontAlgn="base"/>
            <a:endParaRPr lang="ru-RU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863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</a:t>
            </a:r>
            <a:endParaRPr lang="ru-RU" dirty="0"/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33427" y="1938165"/>
            <a:ext cx="7916861" cy="361544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T Mono" panose="02060509020205020204" pitchFamily="49" charset="-52"/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503238" y="1640423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smtClean="0"/>
              <a:t>Сессия пользователя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78220" y="2110616"/>
            <a:ext cx="4572000" cy="22441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Регистрация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Авторизация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bg2">
                    <a:lumMod val="75000"/>
                  </a:schemeClr>
                </a:solidFill>
                <a:latin typeface="PF Isotext Pro" panose="02000500000000020004" pitchFamily="2" charset="0"/>
              </a:rPr>
              <a:t>Игра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  <a:latin typeface="PF Isotext Pro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Выход </a:t>
            </a:r>
          </a:p>
        </p:txBody>
      </p:sp>
    </p:spTree>
    <p:extLst>
      <p:ext uri="{BB962C8B-B14F-4D97-AF65-F5344CB8AC3E}">
        <p14:creationId xmlns:p14="http://schemas.microsoft.com/office/powerpoint/2010/main" val="1101708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val="53558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</a:t>
            </a:r>
            <a:endParaRPr lang="ru-RU" dirty="0"/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33427" y="1928351"/>
            <a:ext cx="7916861" cy="361544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503238" y="1630609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smtClean="0"/>
              <a:t>Упрощения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89064" y="2098609"/>
            <a:ext cx="6057070" cy="224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Без записи в базу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Без интерфейсов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Потоками управляет </a:t>
            </a:r>
            <a:r>
              <a:rPr lang="en-US" sz="2400" dirty="0" smtClean="0">
                <a:latin typeface="PF Isotext Pro" panose="02000500000000020004" pitchFamily="2" charset="0"/>
              </a:rPr>
              <a:t>Jetty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«</a:t>
            </a:r>
            <a:r>
              <a:rPr lang="ru-RU" sz="2400" dirty="0" err="1" smtClean="0">
                <a:latin typeface="PF Isotext Pro" panose="02000500000000020004" pitchFamily="2" charset="0"/>
              </a:rPr>
              <a:t>Потокоопасные</a:t>
            </a:r>
            <a:r>
              <a:rPr lang="ru-RU" sz="2400" dirty="0" smtClean="0">
                <a:latin typeface="PF Isotext Pro" panose="02000500000000020004" pitchFamily="2" charset="0"/>
              </a:rPr>
              <a:t>» карты </a:t>
            </a:r>
          </a:p>
        </p:txBody>
      </p:sp>
    </p:spTree>
    <p:extLst>
      <p:ext uri="{BB962C8B-B14F-4D97-AF65-F5344CB8AC3E}">
        <p14:creationId xmlns:p14="http://schemas.microsoft.com/office/powerpoint/2010/main" val="328743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Регистрация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5</a:t>
            </a:fld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3427" y="1926517"/>
            <a:ext cx="7916861" cy="101108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3238" y="1628775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9" name="Rectangle 5"/>
          <p:cNvSpPr/>
          <p:nvPr/>
        </p:nvSpPr>
        <p:spPr>
          <a:xfrm>
            <a:off x="777817" y="2109843"/>
            <a:ext cx="6057070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Страница с вводом: логин, </a:t>
            </a:r>
            <a:r>
              <a:rPr lang="en-US" sz="2400" dirty="0" smtClean="0">
                <a:latin typeface="PF Isotext Pro" panose="02000500000000020004" pitchFamily="2" charset="0"/>
              </a:rPr>
              <a:t>email</a:t>
            </a:r>
            <a:r>
              <a:rPr lang="ru-RU" sz="2400" dirty="0" smtClean="0">
                <a:latin typeface="PF Isotext Pro" panose="02000500000000020004" pitchFamily="2" charset="0"/>
              </a:rPr>
              <a:t>, пароль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427" y="3463653"/>
            <a:ext cx="7916861" cy="2810147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03238" y="3143039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2" name="Rectangle 5"/>
          <p:cNvSpPr/>
          <p:nvPr/>
        </p:nvSpPr>
        <p:spPr>
          <a:xfrm>
            <a:off x="777817" y="3611039"/>
            <a:ext cx="7656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err="1" smtClean="0">
                <a:latin typeface="PF Isotext Pro" panose="02000500000000020004" pitchFamily="2" charset="0"/>
              </a:rPr>
              <a:t>Сервлет</a:t>
            </a:r>
            <a:r>
              <a:rPr lang="ru-RU" sz="2400" dirty="0" smtClean="0">
                <a:latin typeface="PF Isotext Pro" panose="02000500000000020004" pitchFamily="2" charset="0"/>
              </a:rPr>
              <a:t> обработки запроса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Класс </a:t>
            </a:r>
            <a:r>
              <a:rPr lang="en-US" sz="2400" dirty="0" err="1" smtClean="0">
                <a:latin typeface="PF Isotext Pro" panose="02000500000000020004" pitchFamily="2" charset="0"/>
              </a:rPr>
              <a:t>AccountService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с методом регистрации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Класс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с полями: </a:t>
            </a:r>
            <a:r>
              <a:rPr lang="ru-RU" sz="2400" dirty="0">
                <a:latin typeface="PF Isotext Pro" panose="02000500000000020004" pitchFamily="2" charset="0"/>
              </a:rPr>
              <a:t>логин, </a:t>
            </a:r>
            <a:r>
              <a:rPr lang="en-US" sz="2400" dirty="0">
                <a:latin typeface="PF Isotext Pro" panose="02000500000000020004" pitchFamily="2" charset="0"/>
              </a:rPr>
              <a:t>email</a:t>
            </a:r>
            <a:r>
              <a:rPr lang="ru-RU" sz="2400" dirty="0">
                <a:latin typeface="PF Isotext Pro" panose="02000500000000020004" pitchFamily="2" charset="0"/>
              </a:rPr>
              <a:t>, пароль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Карта логин -</a:t>
            </a:r>
            <a:r>
              <a:rPr lang="en-US" sz="2400" dirty="0" smtClean="0">
                <a:latin typeface="PF Isotext Pro" panose="02000500000000020004" pitchFamily="2" charset="0"/>
              </a:rPr>
              <a:t>&gt;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endParaRPr lang="ru-RU" sz="2400" dirty="0" smtClean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59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Авторизация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260999" y="6527394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6</a:t>
            </a:fld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938" y="1911533"/>
            <a:ext cx="7916861" cy="101108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3238" y="1631546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9" name="Rectangle 5"/>
          <p:cNvSpPr/>
          <p:nvPr/>
        </p:nvSpPr>
        <p:spPr>
          <a:xfrm>
            <a:off x="787101" y="2099546"/>
            <a:ext cx="6057070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Страница с вводом: логин, пароль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427" y="3443551"/>
            <a:ext cx="7916861" cy="283024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03238" y="3145810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2" name="Rectangle 5"/>
          <p:cNvSpPr/>
          <p:nvPr/>
        </p:nvSpPr>
        <p:spPr>
          <a:xfrm>
            <a:off x="784953" y="3618496"/>
            <a:ext cx="7656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err="1" smtClean="0">
                <a:latin typeface="PF Isotext Pro" panose="02000500000000020004" pitchFamily="2" charset="0"/>
              </a:rPr>
              <a:t>Сервлет</a:t>
            </a:r>
            <a:r>
              <a:rPr lang="ru-RU" sz="2400" dirty="0" smtClean="0">
                <a:latin typeface="PF Isotext Pro" panose="02000500000000020004" pitchFamily="2" charset="0"/>
              </a:rPr>
              <a:t> обработки запроса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Класс </a:t>
            </a:r>
            <a:r>
              <a:rPr lang="en-US" sz="2400" dirty="0" err="1" smtClean="0">
                <a:latin typeface="PF Isotext Pro" panose="02000500000000020004" pitchFamily="2" charset="0"/>
              </a:rPr>
              <a:t>AccountService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с методом авторизации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Поиск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в карте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по логину</a:t>
            </a:r>
            <a:endParaRPr lang="ru-RU" sz="2400" dirty="0">
              <a:latin typeface="PF Isotext Pro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Карта </a:t>
            </a:r>
            <a:r>
              <a:rPr lang="en-US" sz="2400" dirty="0" err="1" smtClean="0">
                <a:latin typeface="PF Isotext Pro" panose="02000500000000020004" pitchFamily="2" charset="0"/>
              </a:rPr>
              <a:t>HttpSession</a:t>
            </a:r>
            <a:r>
              <a:rPr lang="ru-RU" sz="2400" dirty="0" smtClean="0">
                <a:latin typeface="PF Isotext Pro" panose="02000500000000020004" pitchFamily="2" charset="0"/>
              </a:rPr>
              <a:t> -</a:t>
            </a:r>
            <a:r>
              <a:rPr lang="en-US" sz="2400" dirty="0" smtClean="0">
                <a:latin typeface="PF Isotext Pro" panose="02000500000000020004" pitchFamily="2" charset="0"/>
              </a:rPr>
              <a:t>&gt;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endParaRPr lang="ru-RU" sz="2400" dirty="0" smtClean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3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Учетная запись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260999" y="6524623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7</a:t>
            </a:fld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3427" y="1926517"/>
            <a:ext cx="7916861" cy="101108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3238" y="1628775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9" name="Rectangle 5"/>
          <p:cNvSpPr/>
          <p:nvPr/>
        </p:nvSpPr>
        <p:spPr>
          <a:xfrm>
            <a:off x="787097" y="2100508"/>
            <a:ext cx="786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Страница </a:t>
            </a:r>
            <a:r>
              <a:rPr lang="ru-RU" sz="2400" dirty="0" smtClean="0">
                <a:latin typeface="PF Isotext Pro" panose="02000500000000020004" pitchFamily="2" charset="0"/>
              </a:rPr>
              <a:t>после логина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427" y="3440780"/>
            <a:ext cx="7916861" cy="2828897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03238" y="3143039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2" name="Rectangle 5"/>
          <p:cNvSpPr/>
          <p:nvPr/>
        </p:nvSpPr>
        <p:spPr>
          <a:xfrm>
            <a:off x="784949" y="3610581"/>
            <a:ext cx="76561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err="1" smtClean="0">
                <a:latin typeface="PF Isotext Pro" panose="02000500000000020004" pitchFamily="2" charset="0"/>
              </a:rPr>
              <a:t>Сервлет</a:t>
            </a:r>
            <a:r>
              <a:rPr lang="ru-RU" sz="2400" dirty="0" smtClean="0">
                <a:latin typeface="PF Isotext Pro" panose="02000500000000020004" pitchFamily="2" charset="0"/>
              </a:rPr>
              <a:t> обработки запроса страницы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Получение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en-US" sz="2400" dirty="0" err="1">
                <a:latin typeface="PF Isotext Pro" panose="02000500000000020004" pitchFamily="2" charset="0"/>
              </a:rPr>
              <a:t>HttpSession</a:t>
            </a:r>
            <a:r>
              <a:rPr lang="ru-RU" sz="2400" dirty="0" smtClean="0">
                <a:latin typeface="PF Isotext Pro" panose="02000500000000020004" pitchFamily="2" charset="0"/>
              </a:rPr>
              <a:t> из </a:t>
            </a:r>
            <a:r>
              <a:rPr lang="en-US" sz="2400" dirty="0" smtClean="0">
                <a:latin typeface="PF Isotext Pro" panose="02000500000000020004" pitchFamily="2" charset="0"/>
              </a:rPr>
              <a:t>request-</a:t>
            </a:r>
            <a:r>
              <a:rPr lang="ru-RU" sz="2400" dirty="0" smtClean="0">
                <a:latin typeface="PF Isotext Pro" panose="02000500000000020004" pitchFamily="2" charset="0"/>
              </a:rPr>
              <a:t>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Поиск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в карте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по </a:t>
            </a:r>
            <a:r>
              <a:rPr lang="en-US" sz="2400" dirty="0" err="1" smtClean="0">
                <a:latin typeface="PF Isotext Pro" panose="02000500000000020004" pitchFamily="2" charset="0"/>
              </a:rPr>
              <a:t>HttpSession</a:t>
            </a:r>
            <a:endParaRPr lang="ru-RU" sz="2400" dirty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Выход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68383"/>
            <a:ext cx="1983288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8</a:t>
            </a:fld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3427" y="1926517"/>
            <a:ext cx="7916861" cy="101108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3238" y="1628775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9" name="Rectangle 5"/>
          <p:cNvSpPr/>
          <p:nvPr/>
        </p:nvSpPr>
        <p:spPr>
          <a:xfrm>
            <a:off x="787098" y="2100503"/>
            <a:ext cx="7860112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Кнопка выхода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427" y="3440781"/>
            <a:ext cx="7916861" cy="283302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endParaRPr lang="en-US" dirty="0">
              <a:latin typeface="PT Mono" panose="02060509020205020204" pitchFamily="49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03238" y="3143039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2" name="Rectangle 5"/>
          <p:cNvSpPr/>
          <p:nvPr/>
        </p:nvSpPr>
        <p:spPr>
          <a:xfrm>
            <a:off x="784950" y="3619454"/>
            <a:ext cx="76561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err="1" smtClean="0">
                <a:latin typeface="PF Isotext Pro" panose="02000500000000020004" pitchFamily="2" charset="0"/>
              </a:rPr>
              <a:t>Сервлет</a:t>
            </a:r>
            <a:r>
              <a:rPr lang="ru-RU" sz="2400" dirty="0" smtClean="0">
                <a:latin typeface="PF Isotext Pro" panose="02000500000000020004" pitchFamily="2" charset="0"/>
              </a:rPr>
              <a:t> обработки запроса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PF Isotext Pro" panose="02000500000000020004" pitchFamily="2" charset="0"/>
              </a:rPr>
              <a:t>Получение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en-US" sz="2400" dirty="0" err="1">
                <a:latin typeface="PF Isotext Pro" panose="02000500000000020004" pitchFamily="2" charset="0"/>
              </a:rPr>
              <a:t>HttpSession</a:t>
            </a:r>
            <a:r>
              <a:rPr lang="ru-RU" sz="2400" dirty="0" smtClean="0">
                <a:latin typeface="PF Isotext Pro" panose="02000500000000020004" pitchFamily="2" charset="0"/>
              </a:rPr>
              <a:t> из </a:t>
            </a:r>
            <a:r>
              <a:rPr lang="en-US" sz="2400" dirty="0" smtClean="0">
                <a:latin typeface="PF Isotext Pro" panose="02000500000000020004" pitchFamily="2" charset="0"/>
              </a:rPr>
              <a:t>request-</a:t>
            </a:r>
            <a:r>
              <a:rPr lang="ru-RU" sz="2400" dirty="0" smtClean="0">
                <a:latin typeface="PF Isotext Pro" panose="02000500000000020004" pitchFamily="2" charset="0"/>
              </a:rPr>
              <a:t>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latin typeface="PF Isotext Pro" panose="02000500000000020004" pitchFamily="2" charset="0"/>
              </a:rPr>
              <a:t>У</a:t>
            </a:r>
            <a:r>
              <a:rPr lang="ru-RU" sz="2400" dirty="0" smtClean="0">
                <a:latin typeface="PF Isotext Pro" panose="02000500000000020004" pitchFamily="2" charset="0"/>
              </a:rPr>
              <a:t>даление </a:t>
            </a:r>
            <a:r>
              <a:rPr lang="en-US" sz="2400" dirty="0" err="1" smtClean="0">
                <a:latin typeface="PF Isotext Pro" panose="02000500000000020004" pitchFamily="2" charset="0"/>
              </a:rPr>
              <a:t>UserProfile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в карте</a:t>
            </a:r>
            <a:r>
              <a:rPr lang="en-US" sz="2400" dirty="0" smtClean="0">
                <a:latin typeface="PF Isotext Pro" panose="02000500000000020004" pitchFamily="2" charset="0"/>
              </a:rPr>
              <a:t> </a:t>
            </a:r>
            <a:r>
              <a:rPr lang="ru-RU" sz="2400" dirty="0" smtClean="0">
                <a:latin typeface="PF Isotext Pro" panose="02000500000000020004" pitchFamily="2" charset="0"/>
              </a:rPr>
              <a:t>по </a:t>
            </a:r>
            <a:r>
              <a:rPr lang="en-US" sz="2400" dirty="0" err="1" smtClean="0">
                <a:latin typeface="PF Isotext Pro" panose="02000500000000020004" pitchFamily="2" charset="0"/>
              </a:rPr>
              <a:t>HttpSession</a:t>
            </a:r>
            <a:endParaRPr lang="ru-RU" sz="2400" dirty="0">
              <a:latin typeface="PF Isotext Pr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40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Generics</a:t>
            </a:r>
          </a:p>
          <a:p>
            <a:r>
              <a:rPr lang="ru-RU" dirty="0" smtClean="0"/>
              <a:t>Коллекции и карты</a:t>
            </a:r>
            <a:endParaRPr lang="en-US" dirty="0" smtClean="0"/>
          </a:p>
          <a:p>
            <a:r>
              <a:rPr lang="en-US" dirty="0" err="1" smtClean="0"/>
              <a:t>HttpSession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pic>
        <p:nvPicPr>
          <p:cNvPr id="6" name="Picture 2" descr="w31.jpg (450×33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34702"/>
            <a:ext cx="3780000" cy="2839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578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5ddeee59c6234165e2ec0eb77855edc6f38898e"/>
</p:tagLst>
</file>

<file path=ppt/theme/theme1.xml><?xml version="1.0" encoding="utf-8"?>
<a:theme xmlns:a="http://schemas.openxmlformats.org/drawingml/2006/main" name="Презентация1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2154</TotalTime>
  <Words>751</Words>
  <Application>Microsoft Office PowerPoint</Application>
  <PresentationFormat>Экран (4:3)</PresentationFormat>
  <Paragraphs>304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Презентация1</vt:lpstr>
      <vt:lpstr> Углубленное программирование на Java</vt:lpstr>
      <vt:lpstr>План лекции</vt:lpstr>
      <vt:lpstr>Задание</vt:lpstr>
      <vt:lpstr>Задание</vt:lpstr>
      <vt:lpstr>Регистрация</vt:lpstr>
      <vt:lpstr>Авторизация</vt:lpstr>
      <vt:lpstr>Учетная запись</vt:lpstr>
      <vt:lpstr>Выход</vt:lpstr>
      <vt:lpstr>План лекции</vt:lpstr>
      <vt:lpstr>generics (templates)</vt:lpstr>
      <vt:lpstr>Класс с шаблонным типом</vt:lpstr>
      <vt:lpstr>Метод с шаблонным типом</vt:lpstr>
      <vt:lpstr>generics (templates)</vt:lpstr>
      <vt:lpstr>Синтаксис</vt:lpstr>
      <vt:lpstr>Сужение области параметра</vt:lpstr>
      <vt:lpstr>Специфическое использование</vt:lpstr>
      <vt:lpstr>Wildcards</vt:lpstr>
      <vt:lpstr>generics vs inheritance</vt:lpstr>
      <vt:lpstr>class LongId&lt;T&gt;</vt:lpstr>
      <vt:lpstr>План лекции</vt:lpstr>
      <vt:lpstr>Iterator &amp; Iterable</vt:lpstr>
      <vt:lpstr>Иерархия контейнеров</vt:lpstr>
      <vt:lpstr>Collection</vt:lpstr>
      <vt:lpstr>List, Set, Queue</vt:lpstr>
      <vt:lpstr>Map</vt:lpstr>
      <vt:lpstr>Comparable</vt:lpstr>
      <vt:lpstr>class Collections</vt:lpstr>
      <vt:lpstr>План лекции</vt:lpstr>
      <vt:lpstr>HttpSession</vt:lpstr>
      <vt:lpstr>Виталий Чибриков chibrikov@corp.mail.ru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Квартира</dc:creator>
  <cp:lastModifiedBy>Vitaly Chibrikov</cp:lastModifiedBy>
  <cp:revision>146</cp:revision>
  <dcterms:created xsi:type="dcterms:W3CDTF">2015-01-21T13:19:38Z</dcterms:created>
  <dcterms:modified xsi:type="dcterms:W3CDTF">2015-02-20T19:36:12Z</dcterms:modified>
</cp:coreProperties>
</file>