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tiff" ContentType="image/tiff"/>
  <Override PartName="/ppt/media/image9.tiff" ContentType="image/tiff"/>
  <Override PartName="/ppt/media/image8.tiff" ContentType="image/tiff"/>
  <Override PartName="/ppt/media/image6.tiff" ContentType="image/tiff"/>
  <Override PartName="/ppt/media/image5.tiff" ContentType="image/tiff"/>
  <Override PartName="/ppt/media/image4.png" ContentType="image/png"/>
  <Override PartName="/ppt/media/image10.tiff" ContentType="image/tiff"/>
  <Override PartName="/ppt/media/image7.tiff" ContentType="image/tiff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6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6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5790960" cy="635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6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6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5790960" cy="635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rgbClr val="d1282e"/>
          </a:solidFill>
          <a:ln w="284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rgbClr val="000000"/>
          </a:solidFill>
          <a:ln w="2844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8800">
                <a:solidFill>
                  <a:srgbClr val="000000"/>
                </a:solidFill>
                <a:latin typeface="Arial Black"/>
              </a:rPr>
              <a:t>Click to edit the title text format</a:t>
            </a:r>
            <a:r>
              <a:rPr lang="en-US" sz="8800">
                <a:solidFill>
                  <a:srgbClr val="000000"/>
                </a:solidFill>
                <a:latin typeface="Arial Black"/>
              </a:rPr>
              <a:t>单击此处编辑母版标题样式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10/14/16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" name="CustomShape 6"/>
          <p:cNvSpPr/>
          <p:nvPr/>
        </p:nvSpPr>
        <p:spPr>
          <a:xfrm>
            <a:off x="9001080" y="4846320"/>
            <a:ext cx="142560" cy="2011320"/>
          </a:xfrm>
          <a:prstGeom prst="rect">
            <a:avLst/>
          </a:prstGeom>
          <a:solidFill>
            <a:srgbClr val="d1282e"/>
          </a:solidFill>
          <a:ln w="2844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9001080" y="0"/>
            <a:ext cx="142560" cy="4845960"/>
          </a:xfrm>
          <a:prstGeom prst="rect">
            <a:avLst/>
          </a:prstGeom>
          <a:solidFill>
            <a:srgbClr val="000000"/>
          </a:solidFill>
          <a:ln w="28440">
            <a:noFill/>
          </a:ln>
        </p:spPr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</p:spPr>
        <p:txBody>
          <a:bodyPr lIns="45720" rIns="45720" tIns="91440" bIns="91440" anchor="ctr"/>
          <a:p>
            <a:pPr>
              <a:lnSpc>
                <a:spcPct val="100000"/>
              </a:lnSpc>
            </a:pPr>
            <a:fld id="{FC41B7B1-3E67-4939-B917-C823FBE4B3A9}" type="slidenum">
              <a:rPr b="1" lang="en-US" sz="2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rgbClr val="d1282e"/>
          </a:solidFill>
          <a:ln w="2844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rgbClr val="000000"/>
          </a:solidFill>
          <a:ln w="28440">
            <a:noFill/>
          </a:ln>
        </p:spPr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1282e"/>
                </a:solidFill>
                <a:latin typeface="Arial Black"/>
              </a:rPr>
              <a:t>Click to edit the title text format</a:t>
            </a:r>
            <a:r>
              <a:rPr lang="en-US" sz="3600">
                <a:solidFill>
                  <a:srgbClr val="d1282e"/>
                </a:solidFill>
                <a:latin typeface="Arial Black"/>
              </a:rPr>
              <a:t>单击此处编辑母版标题样式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Seventh Outline Level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五级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10/14/16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</p:spPr>
        <p:txBody>
          <a:bodyPr lIns="45720" rIns="45720" tIns="91440" bIns="91440" anchor="ctr"/>
          <a:p>
            <a:pPr>
              <a:lnSpc>
                <a:spcPct val="100000"/>
              </a:lnSpc>
            </a:pPr>
            <a:fld id="{026371D5-20D9-49FF-8E28-52395E44D0BD}" type="slidenum">
              <a:rPr b="1" lang="en-US" sz="2400">
                <a:solidFill>
                  <a:srgbClr val="d1282e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tif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tif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tif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tiff"/><Relationship Id="rId2" Type="http://schemas.openxmlformats.org/officeDocument/2006/relationships/image" Target="../media/image9.tiff"/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6600">
                <a:solidFill>
                  <a:srgbClr val="000000"/>
                </a:solidFill>
                <a:latin typeface="Arial Black"/>
              </a:rPr>
              <a:t>web cache project</a:t>
            </a:r>
            <a:r>
              <a:rPr lang="en-US" sz="6600">
                <a:solidFill>
                  <a:srgbClr val="000000"/>
                </a:solidFill>
                <a:latin typeface="Arial Black"/>
              </a:rPr>
              <a:t>
</a:t>
            </a:r>
            <a:r>
              <a:rPr lang="en-US" sz="6600">
                <a:solidFill>
                  <a:srgbClr val="000000"/>
                </a:solidFill>
                <a:latin typeface="Arial Black"/>
              </a:rPr>
              <a:t>--</a:t>
            </a:r>
            <a:r>
              <a:rPr lang="en-US" sz="4400">
                <a:solidFill>
                  <a:srgbClr val="000000"/>
                </a:solidFill>
                <a:latin typeface="Arial Black"/>
              </a:rPr>
              <a:t>in</a:t>
            </a:r>
            <a:r>
              <a:rPr lang="en-US" sz="6600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4400">
                <a:solidFill>
                  <a:srgbClr val="000000"/>
                </a:solidFill>
                <a:latin typeface="Arial Black"/>
              </a:rPr>
              <a:t>python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4800600"/>
            <a:ext cx="685764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d1282e"/>
                </a:solidFill>
                <a:latin typeface="Arial Black"/>
              </a:rPr>
              <a:t>Gong linxia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1282e"/>
                </a:solidFill>
                <a:latin typeface="Arial Black"/>
              </a:rPr>
              <a:t>Zhang yiyi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1282e"/>
                </a:solidFill>
                <a:latin typeface="Arial Black"/>
              </a:rPr>
              <a:t>Caching and how to eat it properly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788480"/>
            <a:ext cx="808416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Why do we need to cache data and what problems can be expected while doing 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User is waiting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Eventually he will leave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That’s bad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1282e"/>
                </a:solidFill>
                <a:latin typeface="Arial Black"/>
              </a:rPr>
              <a:t>Make it faster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Usually it takes more time to retrieve data from DB than from cache.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Download multiple objects of the same webpage using separate threads would be a good idea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1282e"/>
                </a:solidFill>
                <a:latin typeface="Arial Black"/>
              </a:rPr>
              <a:t>Implement a proxy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What does a proxy do?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Acting as an interface between client and server.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Receive the request from client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Transfer the request to the 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Cache the result from the 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Respond the result to the client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1282e"/>
                </a:solidFill>
                <a:latin typeface="Arial Black"/>
              </a:rPr>
              <a:t>Receive the request from client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752480"/>
            <a:ext cx="86864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Proxy does what a server will do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class</a:t>
            </a:r>
            <a:r>
              <a:rPr b="1" lang="en-US">
                <a:solidFill>
                  <a:srgbClr val="000000"/>
                </a:solidFill>
                <a:latin typeface="Arial"/>
              </a:rPr>
              <a:t> BaseHTTPServer.HTTPServer(server_address, RequestHandlerClass)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08080"/>
                </a:solidFill>
                <a:latin typeface="Arial"/>
              </a:rPr>
              <a:t>This class builds on the TCPServer class by storing the server address as instance variables named server_name and server_port.</a:t>
            </a:r>
            <a:r>
              <a:rPr b="1"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000000"/>
                </a:solidFill>
                <a:latin typeface="Arial"/>
              </a:rPr>
              <a:t>class</a:t>
            </a:r>
            <a:r>
              <a:rPr b="1" i="1" lang="en-US" sz="2800">
                <a:solidFill>
                  <a:srgbClr val="000000"/>
                </a:solidFill>
                <a:latin typeface="Arial"/>
              </a:rPr>
              <a:t> </a:t>
            </a:r>
            <a:r>
              <a:rPr b="1" lang="en-US">
                <a:solidFill>
                  <a:srgbClr val="000000"/>
                </a:solidFill>
                <a:latin typeface="Arial"/>
              </a:rPr>
              <a:t>BaseHTTPServer.BaseHTTPRequestHandler(request, client_address, server)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08080"/>
                </a:solidFill>
                <a:latin typeface="Arial"/>
              </a:rPr>
              <a:t>This class is used to handle the HTTP requests that arrive at the server. By itself, it cannot respond to any actual HTTP requests.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000000"/>
                </a:solidFill>
                <a:latin typeface="Arial"/>
              </a:rPr>
              <a:t>rfile()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08080"/>
                </a:solidFill>
                <a:latin typeface="Arial"/>
              </a:rPr>
              <a:t>Contains an input stream, positioned at the start of the optional input data.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1282e"/>
                </a:solidFill>
                <a:latin typeface="Arial Black"/>
              </a:rPr>
              <a:t>Multi-threads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752480"/>
            <a:ext cx="8686440" cy="1972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class </a:t>
            </a:r>
            <a:r>
              <a:rPr b="1" lang="en-US">
                <a:solidFill>
                  <a:srgbClr val="000000"/>
                </a:solidFill>
                <a:latin typeface="Arial"/>
              </a:rPr>
              <a:t>ThreadingHTTPServer(</a:t>
            </a:r>
            <a:r>
              <a:rPr b="1" lang="en-US">
                <a:solidFill>
                  <a:srgbClr val="d1282f"/>
                </a:solidFill>
                <a:latin typeface="Arial"/>
              </a:rPr>
              <a:t>ThreadingMixIn</a:t>
            </a:r>
            <a:r>
              <a:rPr b="1" lang="en-US">
                <a:solidFill>
                  <a:srgbClr val="000000"/>
                </a:solidFill>
                <a:latin typeface="Arial"/>
              </a:rPr>
              <a:t>, HTTPServer):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08080"/>
                </a:solidFill>
                <a:latin typeface="Arial"/>
              </a:rPr>
              <a:t>Inherits from the ThreadingMixIn class(defining an attribute daemon_threads) in SocketServer module to create a separate thread to handle each request, to support asynchronous behaviour</a:t>
            </a:r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408120"/>
            <a:ext cx="9143640" cy="285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52640"/>
            <a:ext cx="655308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1282e"/>
                </a:solidFill>
                <a:latin typeface="Arial Black"/>
              </a:rPr>
              <a:t>Send request to server and get response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524240"/>
            <a:ext cx="8399880" cy="253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Arial"/>
              </a:rPr>
              <a:t>Httplib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7f7f"/>
                </a:solidFill>
                <a:latin typeface="Arial"/>
              </a:rPr>
              <a:t>This module defines classes which implement the client side of the HTTP and HTTPS protocols.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</a:rPr>
              <a:t>class </a:t>
            </a:r>
            <a:r>
              <a:rPr b="1" lang="en-US" sz="1900">
                <a:solidFill>
                  <a:srgbClr val="000000"/>
                </a:solidFill>
                <a:latin typeface="Arial"/>
              </a:rPr>
              <a:t>httplib.HTTPConnection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7f7f"/>
                </a:solidFill>
                <a:latin typeface="Arial"/>
              </a:rPr>
              <a:t>This class represents one transaction with an HTTP server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</a:rPr>
              <a:t>class </a:t>
            </a:r>
            <a:r>
              <a:rPr b="1" lang="en-US" sz="1900">
                <a:solidFill>
                  <a:srgbClr val="000000"/>
                </a:solidFill>
                <a:latin typeface="Arial"/>
              </a:rPr>
              <a:t>httplib.HTTPSConnection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7f7f"/>
                </a:solidFill>
                <a:latin typeface="Arial"/>
              </a:rPr>
              <a:t>This class uses SSL for communication with secure servers</a:t>
            </a:r>
            <a:endParaRPr/>
          </a:p>
        </p:txBody>
      </p:sp>
      <p:pic>
        <p:nvPicPr>
          <p:cNvPr id="99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196160"/>
            <a:ext cx="9143640" cy="239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1282e"/>
                </a:solidFill>
                <a:latin typeface="Arial Black"/>
              </a:rPr>
              <a:t>Respond the result to the client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752480"/>
            <a:ext cx="7619760" cy="148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000000"/>
                </a:solidFill>
                <a:latin typeface="Arial"/>
              </a:rPr>
              <a:t>wfile()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7f7f"/>
                </a:solidFill>
                <a:latin typeface="Arial"/>
              </a:rPr>
              <a:t>Contains the output stream for writing a response back to the client. Proper adherence to the HTTP protocol must be used when writing to this stream.</a:t>
            </a:r>
            <a:endParaRPr/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36720"/>
            <a:ext cx="9143640" cy="168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1282e"/>
                </a:solidFill>
                <a:latin typeface="Arial Black"/>
              </a:rPr>
              <a:t>How to cache </a:t>
            </a:r>
            <a:r>
              <a:rPr lang="en-US" sz="3600">
                <a:solidFill>
                  <a:srgbClr val="d1282e"/>
                </a:solidFill>
                <a:latin typeface="Arial Black"/>
              </a:rPr>
              <a:t>
</a:t>
            </a:r>
            <a:r>
              <a:rPr lang="en-US" sz="3600">
                <a:solidFill>
                  <a:srgbClr val="d1282e"/>
                </a:solidFill>
                <a:latin typeface="Arial Black"/>
              </a:rPr>
              <a:t>hash table</a:t>
            </a:r>
            <a:endParaRPr/>
          </a:p>
        </p:txBody>
      </p:sp>
      <p:pic>
        <p:nvPicPr>
          <p:cNvPr id="104" name="Picture 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720" y="4462920"/>
            <a:ext cx="4833360" cy="1828080"/>
          </a:xfrm>
          <a:prstGeom prst="rect">
            <a:avLst/>
          </a:prstGeom>
          <a:ln>
            <a:noFill/>
          </a:ln>
        </p:spPr>
      </p:pic>
      <p:pic>
        <p:nvPicPr>
          <p:cNvPr id="105" name="Picture 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8480" y="4462920"/>
            <a:ext cx="3888720" cy="1828080"/>
          </a:xfrm>
          <a:prstGeom prst="rect">
            <a:avLst/>
          </a:prstGeom>
          <a:ln>
            <a:noFill/>
          </a:ln>
        </p:spPr>
      </p:pic>
      <p:pic>
        <p:nvPicPr>
          <p:cNvPr id="106" name="Picture 2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720" y="1633320"/>
            <a:ext cx="4811760" cy="1778040"/>
          </a:xfrm>
          <a:prstGeom prst="rect">
            <a:avLst/>
          </a:prstGeom>
          <a:ln>
            <a:noFill/>
          </a:ln>
        </p:spPr>
      </p:pic>
      <p:pic>
        <p:nvPicPr>
          <p:cNvPr id="107" name="Picture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18480" y="1633680"/>
            <a:ext cx="3888720" cy="178164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4915440" y="2661480"/>
            <a:ext cx="202320" cy="45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a7a7a"/>
          </a:solidFill>
          <a:ln w="28440">
            <a:solidFill>
              <a:srgbClr val="5a5a5a"/>
            </a:solidFill>
            <a:round/>
          </a:ln>
        </p:spPr>
      </p:sp>
      <p:sp>
        <p:nvSpPr>
          <p:cNvPr id="109" name="CustomShape 3"/>
          <p:cNvSpPr/>
          <p:nvPr/>
        </p:nvSpPr>
        <p:spPr>
          <a:xfrm>
            <a:off x="6892200" y="3862440"/>
            <a:ext cx="45360" cy="532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a7a7a"/>
          </a:solidFill>
          <a:ln w="28440">
            <a:solidFill>
              <a:srgbClr val="5a5a5a"/>
            </a:solidFill>
            <a:round/>
          </a:ln>
        </p:spPr>
      </p:sp>
      <p:sp>
        <p:nvSpPr>
          <p:cNvPr id="110" name="CustomShape 4"/>
          <p:cNvSpPr/>
          <p:nvPr/>
        </p:nvSpPr>
        <p:spPr>
          <a:xfrm>
            <a:off x="4915440" y="5404680"/>
            <a:ext cx="202320" cy="453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a7a7a"/>
          </a:solidFill>
          <a:ln w="28440">
            <a:solidFill>
              <a:srgbClr val="5a5a5a"/>
            </a:solidFill>
            <a:round/>
          </a:ln>
        </p:spPr>
      </p:sp>
      <p:sp>
        <p:nvSpPr>
          <p:cNvPr id="111" name="CustomShape 5"/>
          <p:cNvSpPr/>
          <p:nvPr/>
        </p:nvSpPr>
        <p:spPr>
          <a:xfrm>
            <a:off x="475560" y="3493080"/>
            <a:ext cx="3174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1) Define cache content class</a:t>
            </a:r>
            <a:endParaRPr/>
          </a:p>
        </p:txBody>
      </p:sp>
      <p:sp>
        <p:nvSpPr>
          <p:cNvPr id="112" name="CustomShape 6"/>
          <p:cNvSpPr/>
          <p:nvPr/>
        </p:nvSpPr>
        <p:spPr>
          <a:xfrm>
            <a:off x="5519520" y="345420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2) Define key for cache table</a:t>
            </a:r>
            <a:endParaRPr/>
          </a:p>
        </p:txBody>
      </p:sp>
      <p:sp>
        <p:nvSpPr>
          <p:cNvPr id="113" name="CustomShape 7"/>
          <p:cNvSpPr/>
          <p:nvPr/>
        </p:nvSpPr>
        <p:spPr>
          <a:xfrm>
            <a:off x="5841000" y="6359400"/>
            <a:ext cx="2147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3) Store new cache</a:t>
            </a:r>
            <a:endParaRPr/>
          </a:p>
        </p:txBody>
      </p:sp>
      <p:sp>
        <p:nvSpPr>
          <p:cNvPr id="114" name="CustomShape 8"/>
          <p:cNvSpPr/>
          <p:nvPr/>
        </p:nvSpPr>
        <p:spPr>
          <a:xfrm>
            <a:off x="735120" y="6359400"/>
            <a:ext cx="2654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4) Load data from cache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