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6" r:id="rId4"/>
    <p:sldMasterId id="2147483699" r:id="rId5"/>
    <p:sldMasterId id="2147483712" r:id="rId6"/>
    <p:sldMasterId id="2147483725" r:id="rId7"/>
    <p:sldMasterId id="2147483738" r:id="rId8"/>
  </p:sldMasterIdLst>
  <p:notesMasterIdLst>
    <p:notesMasterId r:id="rId58"/>
  </p:notesMasterIdLst>
  <p:handoutMasterIdLst>
    <p:handoutMasterId r:id="rId59"/>
  </p:handoutMasterIdLst>
  <p:sldIdLst>
    <p:sldId id="286" r:id="rId9"/>
    <p:sldId id="287" r:id="rId10"/>
    <p:sldId id="288" r:id="rId11"/>
    <p:sldId id="289" r:id="rId12"/>
    <p:sldId id="290" r:id="rId13"/>
    <p:sldId id="291" r:id="rId14"/>
    <p:sldId id="292" r:id="rId15"/>
    <p:sldId id="293" r:id="rId16"/>
    <p:sldId id="294" r:id="rId17"/>
    <p:sldId id="295" r:id="rId18"/>
    <p:sldId id="296" r:id="rId19"/>
    <p:sldId id="297" r:id="rId20"/>
    <p:sldId id="313"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1" r:id="rId34"/>
    <p:sldId id="298" r:id="rId35"/>
    <p:sldId id="270" r:id="rId36"/>
    <p:sldId id="272" r:id="rId37"/>
    <p:sldId id="299" r:id="rId38"/>
    <p:sldId id="300" r:id="rId39"/>
    <p:sldId id="274" r:id="rId40"/>
    <p:sldId id="275" r:id="rId41"/>
    <p:sldId id="276" r:id="rId42"/>
    <p:sldId id="277" r:id="rId43"/>
    <p:sldId id="278" r:id="rId44"/>
    <p:sldId id="279" r:id="rId45"/>
    <p:sldId id="280" r:id="rId46"/>
    <p:sldId id="310" r:id="rId47"/>
    <p:sldId id="311" r:id="rId48"/>
    <p:sldId id="312" r:id="rId49"/>
    <p:sldId id="281" r:id="rId50"/>
    <p:sldId id="301" r:id="rId51"/>
    <p:sldId id="302" r:id="rId52"/>
    <p:sldId id="303" r:id="rId53"/>
    <p:sldId id="305" r:id="rId54"/>
    <p:sldId id="306" r:id="rId55"/>
    <p:sldId id="307" r:id="rId56"/>
    <p:sldId id="308" r:id="rId57"/>
  </p:sldIdLst>
  <p:sldSz cx="12192000" cy="6858000"/>
  <p:notesSz cx="9882188" cy="67611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01"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microsoft.com/office/2016/11/relationships/changesInfo" Target="changesInfos/changesInfo1.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handoutMaster" Target="handoutMasters/handout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qing Lai" userId="b4a54d52d9e48938" providerId="LiveId" clId="{DDF77A38-E747-4BB3-82D0-B496E9FB06F2}"/>
    <pc:docChg chg="custSel delSld modSld">
      <pc:chgData name="Puqing Lai" userId="b4a54d52d9e48938" providerId="LiveId" clId="{DDF77A38-E747-4BB3-82D0-B496E9FB06F2}" dt="2023-12-04T10:10:49.475" v="225" actId="47"/>
      <pc:docMkLst>
        <pc:docMk/>
      </pc:docMkLst>
      <pc:sldChg chg="modSp mod">
        <pc:chgData name="Puqing Lai" userId="b4a54d52d9e48938" providerId="LiveId" clId="{DDF77A38-E747-4BB3-82D0-B496E9FB06F2}" dt="2023-12-04T09:45:56.055" v="8" actId="20577"/>
        <pc:sldMkLst>
          <pc:docMk/>
          <pc:sldMk cId="3781579967" sldId="264"/>
        </pc:sldMkLst>
        <pc:spChg chg="mod">
          <ac:chgData name="Puqing Lai" userId="b4a54d52d9e48938" providerId="LiveId" clId="{DDF77A38-E747-4BB3-82D0-B496E9FB06F2}" dt="2023-12-04T09:45:56.055" v="8" actId="20577"/>
          <ac:spMkLst>
            <pc:docMk/>
            <pc:sldMk cId="3781579967" sldId="264"/>
            <ac:spMk id="3" creationId="{00000000-0000-0000-0000-000000000000}"/>
          </ac:spMkLst>
        </pc:spChg>
      </pc:sldChg>
      <pc:sldChg chg="delSp modSp mod">
        <pc:chgData name="Puqing Lai" userId="b4a54d52d9e48938" providerId="LiveId" clId="{DDF77A38-E747-4BB3-82D0-B496E9FB06F2}" dt="2023-12-04T09:58:29.936" v="72"/>
        <pc:sldMkLst>
          <pc:docMk/>
          <pc:sldMk cId="1032351201" sldId="271"/>
        </pc:sldMkLst>
        <pc:spChg chg="del">
          <ac:chgData name="Puqing Lai" userId="b4a54d52d9e48938" providerId="LiveId" clId="{DDF77A38-E747-4BB3-82D0-B496E9FB06F2}" dt="2023-12-04T09:55:51.532" v="9" actId="478"/>
          <ac:spMkLst>
            <pc:docMk/>
            <pc:sldMk cId="1032351201" sldId="271"/>
            <ac:spMk id="2" creationId="{00000000-0000-0000-0000-000000000000}"/>
          </ac:spMkLst>
        </pc:spChg>
        <pc:spChg chg="mod">
          <ac:chgData name="Puqing Lai" userId="b4a54d52d9e48938" providerId="LiveId" clId="{DDF77A38-E747-4BB3-82D0-B496E9FB06F2}" dt="2023-12-04T09:58:29.936" v="72"/>
          <ac:spMkLst>
            <pc:docMk/>
            <pc:sldMk cId="1032351201" sldId="271"/>
            <ac:spMk id="3" creationId="{00000000-0000-0000-0000-000000000000}"/>
          </ac:spMkLst>
        </pc:spChg>
        <pc:cxnChg chg="del">
          <ac:chgData name="Puqing Lai" userId="b4a54d52d9e48938" providerId="LiveId" clId="{DDF77A38-E747-4BB3-82D0-B496E9FB06F2}" dt="2023-12-04T09:55:55.048" v="10" actId="478"/>
          <ac:cxnSpMkLst>
            <pc:docMk/>
            <pc:sldMk cId="1032351201" sldId="271"/>
            <ac:cxnSpMk id="9" creationId="{00000000-0000-0000-0000-000000000000}"/>
          </ac:cxnSpMkLst>
        </pc:cxnChg>
      </pc:sldChg>
      <pc:sldChg chg="modSp">
        <pc:chgData name="Puqing Lai" userId="b4a54d52d9e48938" providerId="LiveId" clId="{DDF77A38-E747-4BB3-82D0-B496E9FB06F2}" dt="2023-12-04T10:09:22.652" v="224"/>
        <pc:sldMkLst>
          <pc:docMk/>
          <pc:sldMk cId="2660971721" sldId="278"/>
        </pc:sldMkLst>
        <pc:spChg chg="mod">
          <ac:chgData name="Puqing Lai" userId="b4a54d52d9e48938" providerId="LiveId" clId="{DDF77A38-E747-4BB3-82D0-B496E9FB06F2}" dt="2023-12-04T10:09:22.652" v="224"/>
          <ac:spMkLst>
            <pc:docMk/>
            <pc:sldMk cId="2660971721" sldId="278"/>
            <ac:spMk id="12" creationId="{00000000-0000-0000-0000-000000000000}"/>
          </ac:spMkLst>
        </pc:spChg>
        <pc:spChg chg="mod">
          <ac:chgData name="Puqing Lai" userId="b4a54d52d9e48938" providerId="LiveId" clId="{DDF77A38-E747-4BB3-82D0-B496E9FB06F2}" dt="2023-12-04T10:06:46.763" v="180" actId="20577"/>
          <ac:spMkLst>
            <pc:docMk/>
            <pc:sldMk cId="2660971721" sldId="278"/>
            <ac:spMk id="13" creationId="{00000000-0000-0000-0000-000000000000}"/>
          </ac:spMkLst>
        </pc:spChg>
      </pc:sldChg>
      <pc:sldChg chg="modSp mod">
        <pc:chgData name="Puqing Lai" userId="b4a54d52d9e48938" providerId="LiveId" clId="{DDF77A38-E747-4BB3-82D0-B496E9FB06F2}" dt="2023-12-04T09:40:24.358" v="2" actId="115"/>
        <pc:sldMkLst>
          <pc:docMk/>
          <pc:sldMk cId="1481658928" sldId="287"/>
        </pc:sldMkLst>
        <pc:spChg chg="mod">
          <ac:chgData name="Puqing Lai" userId="b4a54d52d9e48938" providerId="LiveId" clId="{DDF77A38-E747-4BB3-82D0-B496E9FB06F2}" dt="2023-12-04T09:40:24.358" v="2" actId="115"/>
          <ac:spMkLst>
            <pc:docMk/>
            <pc:sldMk cId="1481658928" sldId="287"/>
            <ac:spMk id="9219" creationId="{00000000-0000-0000-0000-000000000000}"/>
          </ac:spMkLst>
        </pc:spChg>
      </pc:sldChg>
      <pc:sldChg chg="del">
        <pc:chgData name="Puqing Lai" userId="b4a54d52d9e48938" providerId="LiveId" clId="{DDF77A38-E747-4BB3-82D0-B496E9FB06F2}" dt="2023-12-04T10:10:49.475" v="225" actId="47"/>
        <pc:sldMkLst>
          <pc:docMk/>
          <pc:sldMk cId="3916307448" sldId="30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1">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4">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2">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3">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5">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1#6">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F88C065-003F-4790-BF43-4CB5B649DF45}" type="doc">
      <dgm:prSet loTypeId="urn:microsoft.com/office/officeart/2005/8/layout/hProcess9#1" loCatId="process" qsTypeId="urn:microsoft.com/office/officeart/2005/8/quickstyle/simple2#1" qsCatId="3D" csTypeId="urn:microsoft.com/office/officeart/2005/8/colors/accent1_1#1" csCatId="accent1"/>
      <dgm:spPr/>
      <dgm:t>
        <a:bodyPr/>
        <a:lstStyle/>
        <a:p>
          <a:endParaRPr lang="zh-CN" altLang="en-US"/>
        </a:p>
      </dgm:t>
    </dgm:pt>
    <dgm:pt modelId="{ED0D2717-DB6C-4D7D-B6AA-99D482C782ED}">
      <dgm:prSet phldr="0" custT="1"/>
      <dgm:spPr/>
      <dgm:t>
        <a:bodyPr vert="horz" wrap="square"/>
        <a:lstStyle/>
        <a:p>
          <a:pPr algn="ctr" rtl="0">
            <a:lnSpc>
              <a:spcPct val="100000"/>
            </a:lnSpc>
            <a:spcBef>
              <a:spcPct val="0"/>
            </a:spcBef>
            <a:spcAft>
              <a:spcPct val="35000"/>
            </a:spcAft>
          </a:pPr>
          <a:r>
            <a:rPr lang="zh-CN" sz="2400" dirty="0">
              <a:latin typeface="微软雅黑" panose="020B0503020204020204" pitchFamily="34" charset="-122"/>
              <a:ea typeface="微软雅黑" panose="020B0503020204020204" pitchFamily="34" charset="-122"/>
              <a:sym typeface="+mn-ea"/>
            </a:rPr>
            <a:t>完全竞争企业的要素使用原则</a:t>
          </a:r>
          <a:endParaRPr lang="en-US" sz="2400" b="0" dirty="0">
            <a:latin typeface="微软雅黑" panose="020B0503020204020204" pitchFamily="34" charset="-122"/>
            <a:ea typeface="微软雅黑" panose="020B0503020204020204" pitchFamily="34" charset="-122"/>
          </a:endParaRPr>
        </a:p>
      </dgm:t>
    </dgm:pt>
    <dgm:pt modelId="{69A76DE8-6CAB-4845-96E7-DC3409A0268C}" type="parTrans" cxnId="{AA3DD53E-07E3-4353-A6EC-EB8977CD22FC}">
      <dgm:prSet/>
      <dgm:spPr/>
      <dgm:t>
        <a:bodyPr/>
        <a:lstStyle/>
        <a:p>
          <a:pPr algn="ctr"/>
          <a:endParaRPr lang="zh-CN" altLang="en-US" b="0"/>
        </a:p>
      </dgm:t>
    </dgm:pt>
    <dgm:pt modelId="{05F2D6A7-6300-44D8-8798-991104000CE8}" type="sibTrans" cxnId="{AA3DD53E-07E3-4353-A6EC-EB8977CD22FC}">
      <dgm:prSet/>
      <dgm:spPr/>
      <dgm:t>
        <a:bodyPr/>
        <a:lstStyle/>
        <a:p>
          <a:pPr algn="ctr"/>
          <a:endParaRPr lang="zh-CN" altLang="en-US" b="0"/>
        </a:p>
      </dgm:t>
    </dgm:pt>
    <dgm:pt modelId="{0B0AF3AF-DE31-4547-A0F7-D36212DD2E17}">
      <dgm:prSet phldr="0" custT="1"/>
      <dgm:spPr/>
      <dgm:t>
        <a:bodyPr vert="horz" wrap="square"/>
        <a:lstStyle/>
        <a:p>
          <a:pPr algn="ctr" rtl="0">
            <a:lnSpc>
              <a:spcPct val="100000"/>
            </a:lnSpc>
            <a:spcBef>
              <a:spcPct val="0"/>
            </a:spcBef>
            <a:spcAft>
              <a:spcPct val="35000"/>
            </a:spcAft>
          </a:pPr>
          <a:r>
            <a:rPr lang="zh-CN" sz="2400" dirty="0">
              <a:latin typeface="微软雅黑" panose="020B0503020204020204" pitchFamily="34" charset="-122"/>
              <a:ea typeface="微软雅黑" panose="020B0503020204020204" pitchFamily="34" charset="-122"/>
              <a:sym typeface="+mn-ea"/>
            </a:rPr>
            <a:t>完全竞争企业的要素需求曲线</a:t>
          </a:r>
          <a:endParaRPr lang="en-US" sz="2400" b="0" dirty="0">
            <a:latin typeface="微软雅黑" panose="020B0503020204020204" pitchFamily="34" charset="-122"/>
            <a:ea typeface="微软雅黑" panose="020B0503020204020204" pitchFamily="34" charset="-122"/>
          </a:endParaRPr>
        </a:p>
      </dgm:t>
    </dgm:pt>
    <dgm:pt modelId="{E226BCAC-F6FD-4D76-A9D8-A7A8AF0AD4C6}" type="parTrans" cxnId="{282C4A7F-8849-4E9D-8536-1A8552D919FB}">
      <dgm:prSet/>
      <dgm:spPr/>
      <dgm:t>
        <a:bodyPr/>
        <a:lstStyle/>
        <a:p>
          <a:pPr algn="ctr"/>
          <a:endParaRPr lang="zh-CN" altLang="en-US" b="0"/>
        </a:p>
      </dgm:t>
    </dgm:pt>
    <dgm:pt modelId="{BD5F7B2F-23A5-4B51-A499-08EE39BDAB74}" type="sibTrans" cxnId="{282C4A7F-8849-4E9D-8536-1A8552D919FB}">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pt>
    <dgm:pt modelId="{3237A41F-B002-448E-968F-D3500FEE4354}" type="pres">
      <dgm:prSet presAssocID="{6F88C065-003F-4790-BF43-4CB5B649DF45}" presName="arrow" presStyleLbl="bgShp" presStyleIdx="0" presStyleCnt="1"/>
      <dgm:spPr/>
    </dgm:pt>
    <dgm:pt modelId="{3654A4F6-7CD3-41AE-810B-82A46383B383}" type="pres">
      <dgm:prSet presAssocID="{6F88C065-003F-4790-BF43-4CB5B649DF45}" presName="linearProcess" presStyleCnt="0"/>
      <dgm:spPr/>
    </dgm:pt>
    <dgm:pt modelId="{C4168185-FE0D-47D1-A741-C7BB169928DD}" type="pres">
      <dgm:prSet presAssocID="{ED0D2717-DB6C-4D7D-B6AA-99D482C782ED}" presName="textNode" presStyleLbl="node1" presStyleIdx="0" presStyleCnt="2">
        <dgm:presLayoutVars>
          <dgm:bulletEnabled val="1"/>
        </dgm:presLayoutVars>
      </dgm:prSet>
      <dgm:spPr/>
    </dgm:pt>
    <dgm:pt modelId="{8FB4CDBA-14B6-43F9-AF4B-4E7D9E81B55A}" type="pres">
      <dgm:prSet presAssocID="{05F2D6A7-6300-44D8-8798-991104000CE8}" presName="sibTrans" presStyleCnt="0"/>
      <dgm:spPr/>
    </dgm:pt>
    <dgm:pt modelId="{373DD85F-74CC-4633-8056-FEF497171B75}" type="pres">
      <dgm:prSet presAssocID="{0B0AF3AF-DE31-4547-A0F7-D36212DD2E17}" presName="textNode" presStyleLbl="node1" presStyleIdx="1" presStyleCnt="2">
        <dgm:presLayoutVars>
          <dgm:bulletEnabled val="1"/>
        </dgm:presLayoutVars>
      </dgm:prSet>
      <dgm:spPr/>
    </dgm:pt>
  </dgm:ptLst>
  <dgm:cxnLst>
    <dgm:cxn modelId="{AA3DD53E-07E3-4353-A6EC-EB8977CD22FC}" srcId="{6F88C065-003F-4790-BF43-4CB5B649DF45}" destId="{ED0D2717-DB6C-4D7D-B6AA-99D482C782ED}" srcOrd="0" destOrd="0" parTransId="{69A76DE8-6CAB-4845-96E7-DC3409A0268C}" sibTransId="{05F2D6A7-6300-44D8-8798-991104000CE8}"/>
    <dgm:cxn modelId="{76967E70-2F1F-4A08-B62D-64F423C4A9CB}" type="presOf" srcId="{0B0AF3AF-DE31-4547-A0F7-D36212DD2E17}" destId="{373DD85F-74CC-4633-8056-FEF497171B75}" srcOrd="0" destOrd="0" presId="urn:microsoft.com/office/officeart/2005/8/layout/hProcess9#1"/>
    <dgm:cxn modelId="{282C4A7F-8849-4E9D-8536-1A8552D919FB}" srcId="{6F88C065-003F-4790-BF43-4CB5B649DF45}" destId="{0B0AF3AF-DE31-4547-A0F7-D36212DD2E17}" srcOrd="1" destOrd="0" parTransId="{E226BCAC-F6FD-4D76-A9D8-A7A8AF0AD4C6}" sibTransId="{BD5F7B2F-23A5-4B51-A499-08EE39BDAB74}"/>
    <dgm:cxn modelId="{E8B5F1A1-BAC5-42CA-831D-1B5393C7A6E8}" type="presOf" srcId="{6F88C065-003F-4790-BF43-4CB5B649DF45}" destId="{5DD264B3-6856-4C5C-8263-9C21106FF5A2}" srcOrd="0" destOrd="0" presId="urn:microsoft.com/office/officeart/2005/8/layout/hProcess9#1"/>
    <dgm:cxn modelId="{64BF3DDA-EDF5-4326-95B6-D8A446977490}" type="presOf" srcId="{ED0D2717-DB6C-4D7D-B6AA-99D482C782ED}" destId="{C4168185-FE0D-47D1-A741-C7BB169928DD}" srcOrd="0" destOrd="0" presId="urn:microsoft.com/office/officeart/2005/8/layout/hProcess9#1"/>
    <dgm:cxn modelId="{3732AB17-8D59-4C96-9A2D-FD93BB3E9A89}" type="presParOf" srcId="{5DD264B3-6856-4C5C-8263-9C21106FF5A2}" destId="{3237A41F-B002-448E-968F-D3500FEE4354}" srcOrd="0" destOrd="0" presId="urn:microsoft.com/office/officeart/2005/8/layout/hProcess9#1"/>
    <dgm:cxn modelId="{7995A599-DEB3-4595-B99F-338CF66F5473}" type="presParOf" srcId="{5DD264B3-6856-4C5C-8263-9C21106FF5A2}" destId="{3654A4F6-7CD3-41AE-810B-82A46383B383}" srcOrd="1" destOrd="0" presId="urn:microsoft.com/office/officeart/2005/8/layout/hProcess9#1"/>
    <dgm:cxn modelId="{AEB63E97-EC19-4DFB-939F-394884452DD9}" type="presParOf" srcId="{3654A4F6-7CD3-41AE-810B-82A46383B383}" destId="{C4168185-FE0D-47D1-A741-C7BB169928DD}" srcOrd="0" destOrd="0" presId="urn:microsoft.com/office/officeart/2005/8/layout/hProcess9#1"/>
    <dgm:cxn modelId="{E58E4B30-A93A-46AA-8D7A-77433D68FCB1}" type="presParOf" srcId="{3654A4F6-7CD3-41AE-810B-82A46383B383}" destId="{8FB4CDBA-14B6-43F9-AF4B-4E7D9E81B55A}" srcOrd="1" destOrd="0" presId="urn:microsoft.com/office/officeart/2005/8/layout/hProcess9#1"/>
    <dgm:cxn modelId="{7CF8EAB2-6C0B-45B2-AA5D-D1EEBA11F40E}" type="presParOf" srcId="{3654A4F6-7CD3-41AE-810B-82A46383B383}" destId="{373DD85F-74CC-4633-8056-FEF497171B75}" srcOrd="2" destOrd="0" presId="urn:microsoft.com/office/officeart/2005/8/layout/hProcess9#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5EA0BA-FF60-42C1-B142-AB25112ED4ED}" type="doc">
      <dgm:prSet loTypeId="urn:microsoft.com/office/officeart/2005/8/layout/target3" loCatId="relationship" qsTypeId="urn:microsoft.com/office/officeart/2005/8/quickstyle/simple5#1" qsCatId="simple" csTypeId="urn:microsoft.com/office/officeart/2005/8/colors/accent6_1#1" csCatId="accent1"/>
      <dgm:spPr/>
      <dgm:t>
        <a:bodyPr/>
        <a:lstStyle/>
        <a:p>
          <a:endParaRPr lang="zh-CN" altLang="en-US"/>
        </a:p>
      </dgm:t>
    </dgm:pt>
    <dgm:pt modelId="{F9E878DF-E796-45AD-A865-F349964393CE}" type="pres">
      <dgm:prSet presAssocID="{B05EA0BA-FF60-42C1-B142-AB25112ED4ED}" presName="Name0" presStyleCnt="0">
        <dgm:presLayoutVars>
          <dgm:chMax val="7"/>
          <dgm:dir/>
          <dgm:animLvl val="lvl"/>
          <dgm:resizeHandles val="exact"/>
        </dgm:presLayoutVars>
      </dgm:prSet>
      <dgm:spPr/>
    </dgm:pt>
  </dgm:ptLst>
  <dgm:cxnLst>
    <dgm:cxn modelId="{3A73A080-F70B-4257-B83B-D42B974D768D}" type="presOf" srcId="{B05EA0BA-FF60-42C1-B142-AB25112ED4ED}" destId="{F9E878DF-E796-45AD-A865-F349964393CE}" srcOrd="0"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88C065-003F-4790-BF43-4CB5B649DF45}" type="doc">
      <dgm:prSet loTypeId="urn:microsoft.com/office/officeart/2005/8/layout/hProcess9#4" loCatId="process" qsTypeId="urn:microsoft.com/office/officeart/2005/8/quickstyle/simple2#4" qsCatId="3D" csTypeId="urn:microsoft.com/office/officeart/2005/8/colors/accent1_1#4" csCatId="accent1"/>
      <dgm:spPr/>
      <dgm:t>
        <a:bodyPr/>
        <a:lstStyle/>
        <a:p>
          <a:endParaRPr lang="zh-CN" altLang="en-US"/>
        </a:p>
      </dgm:t>
    </dgm:pt>
    <dgm:pt modelId="{ED0D2717-DB6C-4D7D-B6AA-99D482C782ED}">
      <dgm:prSet phldr="0" custT="1"/>
      <dgm:spPr/>
      <dgm:t>
        <a:bodyPr vert="horz" wrap="square"/>
        <a:lstStyle/>
        <a:p>
          <a:pPr algn="ctr" rtl="0">
            <a:lnSpc>
              <a:spcPct val="100000"/>
            </a:lnSpc>
            <a:spcBef>
              <a:spcPct val="0"/>
            </a:spcBef>
            <a:spcAft>
              <a:spcPct val="35000"/>
            </a:spcAft>
          </a:pPr>
          <a:r>
            <a:rPr lang="zh-CN" sz="2400" b="0" dirty="0">
              <a:latin typeface="微软雅黑" panose="020B0503020204020204" pitchFamily="34" charset="-122"/>
              <a:ea typeface="微软雅黑" panose="020B0503020204020204" pitchFamily="34" charset="-122"/>
            </a:rPr>
            <a:t>要素供给问题</a:t>
          </a:r>
          <a:endParaRPr lang="en-US" altLang="zh-CN" sz="2400" b="0" dirty="0">
            <a:latin typeface="微软雅黑" panose="020B0503020204020204" pitchFamily="34" charset="-122"/>
            <a:ea typeface="微软雅黑" panose="020B0503020204020204" pitchFamily="34" charset="-122"/>
          </a:endParaRPr>
        </a:p>
      </dgm:t>
    </dgm:pt>
    <dgm:pt modelId="{69A76DE8-6CAB-4845-96E7-DC3409A0268C}" type="parTrans" cxnId="{9C11CC37-1DF1-4267-8FAF-4E08361EF243}">
      <dgm:prSet/>
      <dgm:spPr/>
      <dgm:t>
        <a:bodyPr/>
        <a:lstStyle/>
        <a:p>
          <a:pPr algn="ctr"/>
          <a:endParaRPr lang="zh-CN" altLang="en-US" b="0"/>
        </a:p>
      </dgm:t>
    </dgm:pt>
    <dgm:pt modelId="{05F2D6A7-6300-44D8-8798-991104000CE8}" type="sibTrans" cxnId="{9C11CC37-1DF1-4267-8FAF-4E08361EF243}">
      <dgm:prSet/>
      <dgm:spPr/>
      <dgm:t>
        <a:bodyPr/>
        <a:lstStyle/>
        <a:p>
          <a:pPr algn="ctr"/>
          <a:endParaRPr lang="zh-CN" altLang="en-US" b="0"/>
        </a:p>
      </dgm:t>
    </dgm:pt>
    <dgm:pt modelId="{0B0AF3AF-DE31-4547-A0F7-D36212DD2E17}">
      <dgm:prSet phldr="0" custT="1"/>
      <dgm:spPr/>
      <dgm:t>
        <a:bodyPr vert="horz" wrap="square"/>
        <a:lstStyle/>
        <a:p>
          <a:pPr algn="ctr" rtl="0">
            <a:lnSpc>
              <a:spcPct val="100000"/>
            </a:lnSpc>
            <a:spcBef>
              <a:spcPct val="0"/>
            </a:spcBef>
            <a:spcAft>
              <a:spcPct val="35000"/>
            </a:spcAft>
          </a:pPr>
          <a:r>
            <a:rPr lang="zh-CN" sz="2400" b="0" dirty="0">
              <a:latin typeface="微软雅黑" panose="020B0503020204020204" pitchFamily="34" charset="-122"/>
              <a:ea typeface="微软雅黑" panose="020B0503020204020204" pitchFamily="34" charset="-122"/>
            </a:rPr>
            <a:t>要素供给原则</a:t>
          </a:r>
          <a:endParaRPr lang="en-US" sz="2400" b="0" dirty="0">
            <a:latin typeface="微软雅黑" panose="020B0503020204020204" pitchFamily="34" charset="-122"/>
            <a:ea typeface="微软雅黑" panose="020B0503020204020204" pitchFamily="34" charset="-122"/>
          </a:endParaRPr>
        </a:p>
      </dgm:t>
    </dgm:pt>
    <dgm:pt modelId="{E226BCAC-F6FD-4D76-A9D8-A7A8AF0AD4C6}" type="parTrans" cxnId="{E08C6251-65CC-4F08-85E1-A90F4412D705}">
      <dgm:prSet/>
      <dgm:spPr/>
      <dgm:t>
        <a:bodyPr/>
        <a:lstStyle/>
        <a:p>
          <a:pPr algn="ctr"/>
          <a:endParaRPr lang="zh-CN" altLang="en-US" b="0"/>
        </a:p>
      </dgm:t>
    </dgm:pt>
    <dgm:pt modelId="{BD5F7B2F-23A5-4B51-A499-08EE39BDAB74}" type="sibTrans" cxnId="{E08C6251-65CC-4F08-85E1-A90F4412D705}">
      <dgm:prSet/>
      <dgm:spPr/>
      <dgm:t>
        <a:bodyPr/>
        <a:lstStyle/>
        <a:p>
          <a:pPr algn="ctr"/>
          <a:endParaRPr lang="zh-CN" altLang="en-US" b="0"/>
        </a:p>
      </dgm:t>
    </dgm:pt>
    <dgm:pt modelId="{7433E9F9-088F-4D76-B7B2-621DAABF9CB5}">
      <dgm:prSet phldr="0" custT="1"/>
      <dgm:spPr/>
      <dgm:t>
        <a:bodyPr vert="horz" wrap="square"/>
        <a:lstStyle/>
        <a:p>
          <a:pPr algn="ctr" rtl="0">
            <a:lnSpc>
              <a:spcPct val="100000"/>
            </a:lnSpc>
            <a:spcBef>
              <a:spcPct val="0"/>
            </a:spcBef>
            <a:spcAft>
              <a:spcPct val="35000"/>
            </a:spcAft>
          </a:pP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预算线</a:t>
          </a:r>
          <a:r>
            <a:rPr lang="en-US" sz="24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400" dirty="0">
              <a:latin typeface="微软雅黑" panose="020B0503020204020204" pitchFamily="34" charset="-122"/>
              <a:ea typeface="微软雅黑" panose="020B0503020204020204" pitchFamily="34" charset="-122"/>
              <a:cs typeface="微软雅黑" panose="020B0503020204020204" pitchFamily="34" charset="-122"/>
              <a:sym typeface="+mn-ea"/>
            </a:rPr>
            <a:t>无差异曲线分析</a:t>
          </a:r>
          <a:endParaRPr lang="en-US" sz="24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FF7C1FDA-F389-426C-88D0-0CD684748EC3}" type="parTrans" cxnId="{E76F9438-13E6-48FD-B9FF-E2096E09E656}">
      <dgm:prSet/>
      <dgm:spPr/>
      <dgm:t>
        <a:bodyPr/>
        <a:lstStyle/>
        <a:p>
          <a:pPr algn="ctr"/>
          <a:endParaRPr lang="zh-CN" altLang="en-US" b="0"/>
        </a:p>
      </dgm:t>
    </dgm:pt>
    <dgm:pt modelId="{63CFB2A0-A54E-4B24-AE9A-A2A91D9E379A}" type="sibTrans" cxnId="{E76F9438-13E6-48FD-B9FF-E2096E09E656}">
      <dgm:prSet/>
      <dgm:spPr/>
      <dgm:t>
        <a:bodyPr/>
        <a:lstStyle/>
        <a:p>
          <a:pPr algn="ctr"/>
          <a:endParaRPr lang="zh-CN" altLang="en-US" b="0"/>
        </a:p>
      </dgm:t>
    </dgm:pt>
    <dgm:pt modelId="{F0F01969-D9B4-4868-AAAB-428DB35D5650}">
      <dgm:prSet phldr="0" custT="1"/>
      <dgm:spPr/>
      <dgm:t>
        <a:bodyPr vert="horz" wrap="square"/>
        <a:lstStyle/>
        <a:p>
          <a:pPr algn="ctr" rtl="0">
            <a:lnSpc>
              <a:spcPct val="100000"/>
            </a:lnSpc>
            <a:spcBef>
              <a:spcPct val="0"/>
            </a:spcBef>
            <a:spcAft>
              <a:spcPct val="35000"/>
            </a:spcAft>
          </a:pPr>
          <a:r>
            <a:rPr lang="zh-CN" sz="2400" b="0" dirty="0">
              <a:latin typeface="微软雅黑" panose="020B0503020204020204" pitchFamily="34" charset="-122"/>
              <a:ea typeface="微软雅黑" panose="020B0503020204020204" pitchFamily="34" charset="-122"/>
            </a:rPr>
            <a:t>要素供给曲线</a:t>
          </a:r>
          <a:endParaRPr lang="en-US" sz="2400" b="0" dirty="0">
            <a:latin typeface="微软雅黑" panose="020B0503020204020204" pitchFamily="34" charset="-122"/>
            <a:ea typeface="微软雅黑" panose="020B0503020204020204" pitchFamily="34" charset="-122"/>
          </a:endParaRPr>
        </a:p>
      </dgm:t>
    </dgm:pt>
    <dgm:pt modelId="{FB930270-07D8-42AD-B56E-2AC97B0A12A8}" type="parTrans" cxnId="{1E158B65-B9BB-462A-AF15-6DB5B6B0C9F1}">
      <dgm:prSet/>
      <dgm:spPr/>
      <dgm:t>
        <a:bodyPr/>
        <a:lstStyle/>
        <a:p>
          <a:pPr algn="ctr"/>
          <a:endParaRPr lang="zh-CN" altLang="en-US" b="0"/>
        </a:p>
      </dgm:t>
    </dgm:pt>
    <dgm:pt modelId="{6534D698-E277-42F5-BF18-6F87DDA5BB3F}" type="sibTrans" cxnId="{1E158B65-B9BB-462A-AF15-6DB5B6B0C9F1}">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pt>
    <dgm:pt modelId="{3237A41F-B002-448E-968F-D3500FEE4354}" type="pres">
      <dgm:prSet presAssocID="{6F88C065-003F-4790-BF43-4CB5B649DF45}" presName="arrow" presStyleLbl="bgShp" presStyleIdx="0" presStyleCnt="1"/>
      <dgm:spPr/>
    </dgm:pt>
    <dgm:pt modelId="{3654A4F6-7CD3-41AE-810B-82A46383B383}" type="pres">
      <dgm:prSet presAssocID="{6F88C065-003F-4790-BF43-4CB5B649DF45}" presName="linearProcess" presStyleCnt="0"/>
      <dgm:spPr/>
    </dgm:pt>
    <dgm:pt modelId="{C4168185-FE0D-47D1-A741-C7BB169928DD}" type="pres">
      <dgm:prSet presAssocID="{ED0D2717-DB6C-4D7D-B6AA-99D482C782ED}" presName="textNode" presStyleLbl="node1" presStyleIdx="0" presStyleCnt="4">
        <dgm:presLayoutVars>
          <dgm:bulletEnabled val="1"/>
        </dgm:presLayoutVars>
      </dgm:prSet>
      <dgm:spPr/>
    </dgm:pt>
    <dgm:pt modelId="{8FB4CDBA-14B6-43F9-AF4B-4E7D9E81B55A}" type="pres">
      <dgm:prSet presAssocID="{05F2D6A7-6300-44D8-8798-991104000CE8}" presName="sibTrans" presStyleCnt="0"/>
      <dgm:spPr/>
    </dgm:pt>
    <dgm:pt modelId="{373DD85F-74CC-4633-8056-FEF497171B75}" type="pres">
      <dgm:prSet presAssocID="{0B0AF3AF-DE31-4547-A0F7-D36212DD2E17}" presName="textNode" presStyleLbl="node1" presStyleIdx="1" presStyleCnt="4">
        <dgm:presLayoutVars>
          <dgm:bulletEnabled val="1"/>
        </dgm:presLayoutVars>
      </dgm:prSet>
      <dgm:spPr/>
    </dgm:pt>
    <dgm:pt modelId="{C17694D2-A105-4856-B16E-B260BAF00031}" type="pres">
      <dgm:prSet presAssocID="{BD5F7B2F-23A5-4B51-A499-08EE39BDAB74}" presName="sibTrans" presStyleCnt="0"/>
      <dgm:spPr/>
    </dgm:pt>
    <dgm:pt modelId="{85402E09-C3A8-45D3-9868-DCBCC6734990}" type="pres">
      <dgm:prSet presAssocID="{7433E9F9-088F-4D76-B7B2-621DAABF9CB5}" presName="textNode" presStyleLbl="node1" presStyleIdx="2" presStyleCnt="4">
        <dgm:presLayoutVars>
          <dgm:bulletEnabled val="1"/>
        </dgm:presLayoutVars>
      </dgm:prSet>
      <dgm:spPr/>
    </dgm:pt>
    <dgm:pt modelId="{E6FBB0E9-053B-40B7-A3AE-1DC455CA9DD8}" type="pres">
      <dgm:prSet presAssocID="{63CFB2A0-A54E-4B24-AE9A-A2A91D9E379A}" presName="sibTrans" presStyleCnt="0"/>
      <dgm:spPr/>
    </dgm:pt>
    <dgm:pt modelId="{08571B65-ED19-45F4-98FC-86B87C4F9276}" type="pres">
      <dgm:prSet presAssocID="{F0F01969-D9B4-4868-AAAB-428DB35D5650}" presName="textNode" presStyleLbl="node1" presStyleIdx="3" presStyleCnt="4">
        <dgm:presLayoutVars>
          <dgm:bulletEnabled val="1"/>
        </dgm:presLayoutVars>
      </dgm:prSet>
      <dgm:spPr/>
    </dgm:pt>
  </dgm:ptLst>
  <dgm:cxnLst>
    <dgm:cxn modelId="{4EF62408-CBE0-40E1-A45D-2AB3F1ABC86C}" type="presOf" srcId="{ED0D2717-DB6C-4D7D-B6AA-99D482C782ED}" destId="{C4168185-FE0D-47D1-A741-C7BB169928DD}" srcOrd="0" destOrd="0" presId="urn:microsoft.com/office/officeart/2005/8/layout/hProcess9#4"/>
    <dgm:cxn modelId="{7806950B-EF6E-40CC-A534-B4BC389FEC5F}" type="presOf" srcId="{F0F01969-D9B4-4868-AAAB-428DB35D5650}" destId="{08571B65-ED19-45F4-98FC-86B87C4F9276}" srcOrd="0" destOrd="0" presId="urn:microsoft.com/office/officeart/2005/8/layout/hProcess9#4"/>
    <dgm:cxn modelId="{9C11CC37-1DF1-4267-8FAF-4E08361EF243}" srcId="{6F88C065-003F-4790-BF43-4CB5B649DF45}" destId="{ED0D2717-DB6C-4D7D-B6AA-99D482C782ED}" srcOrd="0" destOrd="0" parTransId="{69A76DE8-6CAB-4845-96E7-DC3409A0268C}" sibTransId="{05F2D6A7-6300-44D8-8798-991104000CE8}"/>
    <dgm:cxn modelId="{E76F9438-13E6-48FD-B9FF-E2096E09E656}" srcId="{6F88C065-003F-4790-BF43-4CB5B649DF45}" destId="{7433E9F9-088F-4D76-B7B2-621DAABF9CB5}" srcOrd="2" destOrd="0" parTransId="{FF7C1FDA-F389-426C-88D0-0CD684748EC3}" sibTransId="{63CFB2A0-A54E-4B24-AE9A-A2A91D9E379A}"/>
    <dgm:cxn modelId="{1E158B65-B9BB-462A-AF15-6DB5B6B0C9F1}" srcId="{6F88C065-003F-4790-BF43-4CB5B649DF45}" destId="{F0F01969-D9B4-4868-AAAB-428DB35D5650}" srcOrd="3" destOrd="0" parTransId="{FB930270-07D8-42AD-B56E-2AC97B0A12A8}" sibTransId="{6534D698-E277-42F5-BF18-6F87DDA5BB3F}"/>
    <dgm:cxn modelId="{E08C6251-65CC-4F08-85E1-A90F4412D705}" srcId="{6F88C065-003F-4790-BF43-4CB5B649DF45}" destId="{0B0AF3AF-DE31-4547-A0F7-D36212DD2E17}" srcOrd="1" destOrd="0" parTransId="{E226BCAC-F6FD-4D76-A9D8-A7A8AF0AD4C6}" sibTransId="{BD5F7B2F-23A5-4B51-A499-08EE39BDAB74}"/>
    <dgm:cxn modelId="{359C4AB5-8E96-4BA5-8E94-3F2AA7E859B0}" type="presOf" srcId="{6F88C065-003F-4790-BF43-4CB5B649DF45}" destId="{5DD264B3-6856-4C5C-8263-9C21106FF5A2}" srcOrd="0" destOrd="0" presId="urn:microsoft.com/office/officeart/2005/8/layout/hProcess9#4"/>
    <dgm:cxn modelId="{E1337BED-DF5F-47F8-8249-7BAA0C462D37}" type="presOf" srcId="{0B0AF3AF-DE31-4547-A0F7-D36212DD2E17}" destId="{373DD85F-74CC-4633-8056-FEF497171B75}" srcOrd="0" destOrd="0" presId="urn:microsoft.com/office/officeart/2005/8/layout/hProcess9#4"/>
    <dgm:cxn modelId="{127D2EF0-2825-42A9-AEB7-11DE02839018}" type="presOf" srcId="{7433E9F9-088F-4D76-B7B2-621DAABF9CB5}" destId="{85402E09-C3A8-45D3-9868-DCBCC6734990}" srcOrd="0" destOrd="0" presId="urn:microsoft.com/office/officeart/2005/8/layout/hProcess9#4"/>
    <dgm:cxn modelId="{1C469C26-4C4B-41AB-A274-34FE6480B67D}" type="presParOf" srcId="{5DD264B3-6856-4C5C-8263-9C21106FF5A2}" destId="{3237A41F-B002-448E-968F-D3500FEE4354}" srcOrd="0" destOrd="0" presId="urn:microsoft.com/office/officeart/2005/8/layout/hProcess9#4"/>
    <dgm:cxn modelId="{DBFA0255-05C3-4E37-9472-FFF233630C68}" type="presParOf" srcId="{5DD264B3-6856-4C5C-8263-9C21106FF5A2}" destId="{3654A4F6-7CD3-41AE-810B-82A46383B383}" srcOrd="1" destOrd="0" presId="urn:microsoft.com/office/officeart/2005/8/layout/hProcess9#4"/>
    <dgm:cxn modelId="{5E36DE56-EBDF-4556-9692-2177B1169837}" type="presParOf" srcId="{3654A4F6-7CD3-41AE-810B-82A46383B383}" destId="{C4168185-FE0D-47D1-A741-C7BB169928DD}" srcOrd="0" destOrd="0" presId="urn:microsoft.com/office/officeart/2005/8/layout/hProcess9#4"/>
    <dgm:cxn modelId="{891AD96F-71B1-4B4E-B916-C61BBAF53D1B}" type="presParOf" srcId="{3654A4F6-7CD3-41AE-810B-82A46383B383}" destId="{8FB4CDBA-14B6-43F9-AF4B-4E7D9E81B55A}" srcOrd="1" destOrd="0" presId="urn:microsoft.com/office/officeart/2005/8/layout/hProcess9#4"/>
    <dgm:cxn modelId="{74511A96-9F85-4B8A-BC42-E513452EFE97}" type="presParOf" srcId="{3654A4F6-7CD3-41AE-810B-82A46383B383}" destId="{373DD85F-74CC-4633-8056-FEF497171B75}" srcOrd="2" destOrd="0" presId="urn:microsoft.com/office/officeart/2005/8/layout/hProcess9#4"/>
    <dgm:cxn modelId="{436F82EB-A561-4C72-BF74-5CE3B02114CC}" type="presParOf" srcId="{3654A4F6-7CD3-41AE-810B-82A46383B383}" destId="{C17694D2-A105-4856-B16E-B260BAF00031}" srcOrd="3" destOrd="0" presId="urn:microsoft.com/office/officeart/2005/8/layout/hProcess9#4"/>
    <dgm:cxn modelId="{70CC2358-BDB8-4D41-9B0D-E75B6772EF8C}" type="presParOf" srcId="{3654A4F6-7CD3-41AE-810B-82A46383B383}" destId="{85402E09-C3A8-45D3-9868-DCBCC6734990}" srcOrd="4" destOrd="0" presId="urn:microsoft.com/office/officeart/2005/8/layout/hProcess9#4"/>
    <dgm:cxn modelId="{A2A9F3EC-019B-4000-8402-EA783BADFF6E}" type="presParOf" srcId="{3654A4F6-7CD3-41AE-810B-82A46383B383}" destId="{E6FBB0E9-053B-40B7-A3AE-1DC455CA9DD8}" srcOrd="5" destOrd="0" presId="urn:microsoft.com/office/officeart/2005/8/layout/hProcess9#4"/>
    <dgm:cxn modelId="{F21E532B-C42E-493E-A2DE-362753974963}" type="presParOf" srcId="{3654A4F6-7CD3-41AE-810B-82A46383B383}" destId="{08571B65-ED19-45F4-98FC-86B87C4F9276}" srcOrd="6" destOrd="0" presId="urn:microsoft.com/office/officeart/2005/8/layout/hProcess9#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8EC480-6E56-48F7-92B4-47EF7A40935E}" type="doc">
      <dgm:prSet loTypeId="urn:microsoft.com/office/officeart/2005/8/layout/target3" loCatId="relationship" qsTypeId="urn:microsoft.com/office/officeart/2005/8/quickstyle/simple1#1" qsCatId="simple" csTypeId="urn:microsoft.com/office/officeart/2005/8/colors/accent1_2#1" csCatId="accent1"/>
      <dgm:spPr/>
      <dgm:t>
        <a:bodyPr/>
        <a:lstStyle/>
        <a:p>
          <a:endParaRPr lang="zh-CN" altLang="en-US"/>
        </a:p>
      </dgm:t>
    </dgm:pt>
    <dgm:pt modelId="{122165FE-A89A-4C87-A3A5-94580DEDD745}" type="pres">
      <dgm:prSet presAssocID="{A38EC480-6E56-48F7-92B4-47EF7A40935E}" presName="Name0" presStyleCnt="0">
        <dgm:presLayoutVars>
          <dgm:chMax val="7"/>
          <dgm:dir/>
          <dgm:animLvl val="lvl"/>
          <dgm:resizeHandles val="exact"/>
        </dgm:presLayoutVars>
      </dgm:prSet>
      <dgm:spPr/>
    </dgm:pt>
  </dgm:ptLst>
  <dgm:cxnLst>
    <dgm:cxn modelId="{C20B248B-90EF-42E5-8E33-D7338BD619BB}" type="presOf" srcId="{A38EC480-6E56-48F7-92B4-47EF7A40935E}" destId="{122165FE-A89A-4C87-A3A5-94580DEDD745}"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88C065-003F-4790-BF43-4CB5B649DF45}" type="doc">
      <dgm:prSet loTypeId="urn:microsoft.com/office/officeart/2005/8/layout/hProcess9#2" loCatId="process" qsTypeId="urn:microsoft.com/office/officeart/2005/8/quickstyle/simple2#2" qsCatId="3D" csTypeId="urn:microsoft.com/office/officeart/2005/8/colors/accent1_1#2" csCatId="accent1"/>
      <dgm:spPr/>
      <dgm:t>
        <a:bodyPr/>
        <a:lstStyle/>
        <a:p>
          <a:endParaRPr lang="zh-CN" altLang="en-US"/>
        </a:p>
      </dgm:t>
    </dgm:pt>
    <dgm:pt modelId="{ED0D2717-DB6C-4D7D-B6AA-99D482C782ED}">
      <dgm:prSet phldr="0" custT="1"/>
      <dgm:spPr/>
      <dgm:t>
        <a:bodyPr vert="horz" wrap="square"/>
        <a:lstStyle/>
        <a:p>
          <a:pPr algn="ctr" rtl="0">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sym typeface="+mn-ea"/>
            </a:rPr>
            <a:t>劳动供给和闲暇需求</a:t>
          </a:r>
          <a:endParaRPr lang="en-US" sz="2000" b="0" dirty="0">
            <a:latin typeface="微软雅黑" panose="020B0503020204020204" pitchFamily="34" charset="-122"/>
            <a:ea typeface="微软雅黑" panose="020B0503020204020204" pitchFamily="34" charset="-122"/>
          </a:endParaRPr>
        </a:p>
      </dgm:t>
    </dgm:pt>
    <dgm:pt modelId="{69A76DE8-6CAB-4845-96E7-DC3409A0268C}" type="parTrans" cxnId="{531E37A1-828C-469E-A773-00A5524AC1EE}">
      <dgm:prSet/>
      <dgm:spPr/>
      <dgm:t>
        <a:bodyPr/>
        <a:lstStyle/>
        <a:p>
          <a:pPr algn="ctr"/>
          <a:endParaRPr lang="zh-CN" altLang="en-US" b="0"/>
        </a:p>
      </dgm:t>
    </dgm:pt>
    <dgm:pt modelId="{05F2D6A7-6300-44D8-8798-991104000CE8}" type="sibTrans" cxnId="{531E37A1-828C-469E-A773-00A5524AC1EE}">
      <dgm:prSet/>
      <dgm:spPr/>
      <dgm:t>
        <a:bodyPr/>
        <a:lstStyle/>
        <a:p>
          <a:pPr algn="ctr"/>
          <a:endParaRPr lang="zh-CN" altLang="en-US" b="0"/>
        </a:p>
      </dgm:t>
    </dgm:pt>
    <dgm:pt modelId="{0B0AF3AF-DE31-4547-A0F7-D36212DD2E17}">
      <dgm:prSet phldr="0" custT="1"/>
      <dgm:spPr/>
      <dgm:t>
        <a:bodyPr vert="horz" wrap="square"/>
        <a:lstStyle/>
        <a:p>
          <a:pPr algn="ctr" rtl="0">
            <a:lnSpc>
              <a:spcPct val="100000"/>
            </a:lnSpc>
            <a:spcBef>
              <a:spcPct val="0"/>
            </a:spcBef>
            <a:spcAft>
              <a:spcPct val="35000"/>
            </a:spcAft>
          </a:pPr>
          <a:r>
            <a:rPr lang="zh-CN" sz="2000" dirty="0">
              <a:latin typeface="微软雅黑" panose="020B0503020204020204" pitchFamily="34" charset="-122"/>
              <a:ea typeface="微软雅黑" panose="020B0503020204020204" pitchFamily="34" charset="-122"/>
              <a:sym typeface="+mn-ea"/>
            </a:rPr>
            <a:t>劳动供给均衡</a:t>
          </a:r>
          <a:endParaRPr lang="en-US" sz="2000" b="0" dirty="0">
            <a:latin typeface="微软雅黑" panose="020B0503020204020204" pitchFamily="34" charset="-122"/>
            <a:ea typeface="微软雅黑" panose="020B0503020204020204" pitchFamily="34" charset="-122"/>
          </a:endParaRPr>
        </a:p>
      </dgm:t>
    </dgm:pt>
    <dgm:pt modelId="{E226BCAC-F6FD-4D76-A9D8-A7A8AF0AD4C6}" type="parTrans" cxnId="{6ACE0D6D-7C7E-4435-BEB1-CEE2F88718A1}">
      <dgm:prSet/>
      <dgm:spPr/>
      <dgm:t>
        <a:bodyPr/>
        <a:lstStyle/>
        <a:p>
          <a:pPr algn="ctr"/>
          <a:endParaRPr lang="zh-CN" altLang="en-US" b="0"/>
        </a:p>
      </dgm:t>
    </dgm:pt>
    <dgm:pt modelId="{BD5F7B2F-23A5-4B51-A499-08EE39BDAB74}" type="sibTrans" cxnId="{6ACE0D6D-7C7E-4435-BEB1-CEE2F88718A1}">
      <dgm:prSet/>
      <dgm:spPr/>
      <dgm:t>
        <a:bodyPr/>
        <a:lstStyle/>
        <a:p>
          <a:pPr algn="ctr"/>
          <a:endParaRPr lang="zh-CN" altLang="en-US" b="0"/>
        </a:p>
      </dgm:t>
    </dgm:pt>
    <dgm:pt modelId="{7433E9F9-088F-4D76-B7B2-621DAABF9CB5}">
      <dgm:prSet phldr="0" custT="1"/>
      <dgm:spPr/>
      <dgm:t>
        <a:bodyPr vert="horz" wrap="square"/>
        <a:lstStyle/>
        <a:p>
          <a:pPr algn="ctr" rtl="0">
            <a:lnSpc>
              <a:spcPct val="100000"/>
            </a:lnSpc>
            <a:spcBef>
              <a:spcPct val="0"/>
            </a:spcBef>
            <a:spcAft>
              <a:spcPct val="35000"/>
            </a:spcAft>
          </a:pPr>
          <a:r>
            <a:rPr lang="zh-CN" sz="2000" dirty="0">
              <a:latin typeface="微软雅黑" panose="020B0503020204020204" pitchFamily="34" charset="-122"/>
              <a:ea typeface="微软雅黑" panose="020B0503020204020204" pitchFamily="34" charset="-122"/>
              <a:sym typeface="+mn-ea"/>
            </a:rPr>
            <a:t>劳动供给曲线</a:t>
          </a:r>
          <a:endParaRPr lang="en-US" sz="2000" b="0" dirty="0">
            <a:latin typeface="微软雅黑" panose="020B0503020204020204" pitchFamily="34" charset="-122"/>
            <a:ea typeface="微软雅黑" panose="020B0503020204020204" pitchFamily="34" charset="-122"/>
          </a:endParaRPr>
        </a:p>
      </dgm:t>
    </dgm:pt>
    <dgm:pt modelId="{FF7C1FDA-F389-426C-88D0-0CD684748EC3}" type="parTrans" cxnId="{29F6EF59-6956-4EF5-943B-C04E7F9B5F99}">
      <dgm:prSet/>
      <dgm:spPr/>
      <dgm:t>
        <a:bodyPr/>
        <a:lstStyle/>
        <a:p>
          <a:pPr algn="ctr"/>
          <a:endParaRPr lang="zh-CN" altLang="en-US" b="0"/>
        </a:p>
      </dgm:t>
    </dgm:pt>
    <dgm:pt modelId="{63CFB2A0-A54E-4B24-AE9A-A2A91D9E379A}" type="sibTrans" cxnId="{29F6EF59-6956-4EF5-943B-C04E7F9B5F99}">
      <dgm:prSet/>
      <dgm:spPr/>
      <dgm:t>
        <a:bodyPr/>
        <a:lstStyle/>
        <a:p>
          <a:pPr algn="ctr"/>
          <a:endParaRPr lang="zh-CN" altLang="en-US" b="0"/>
        </a:p>
      </dgm:t>
    </dgm:pt>
    <dgm:pt modelId="{F0F01969-D9B4-4868-AAAB-428DB35D5650}">
      <dgm:prSet phldr="0" custT="1"/>
      <dgm:spPr/>
      <dgm:t>
        <a:bodyPr vert="horz" wrap="square"/>
        <a:lstStyle/>
        <a:p>
          <a:pPr algn="ctr" rtl="0">
            <a:lnSpc>
              <a:spcPct val="100000"/>
            </a:lnSpc>
            <a:spcBef>
              <a:spcPct val="0"/>
            </a:spcBef>
            <a:spcAft>
              <a:spcPct val="35000"/>
            </a:spcAft>
          </a:pPr>
          <a:r>
            <a:rPr lang="zh-CN" altLang="en-US" sz="2000" b="0" dirty="0">
              <a:latin typeface="微软雅黑" panose="020B0503020204020204" pitchFamily="34" charset="-122"/>
              <a:ea typeface="微软雅黑" panose="020B0503020204020204" pitchFamily="34" charset="-122"/>
            </a:rPr>
            <a:t>替代效应和收入效应</a:t>
          </a:r>
        </a:p>
      </dgm:t>
    </dgm:pt>
    <dgm:pt modelId="{FB930270-07D8-42AD-B56E-2AC97B0A12A8}" type="parTrans" cxnId="{3608AD48-66B7-4EBE-A989-F897595F68C8}">
      <dgm:prSet/>
      <dgm:spPr/>
      <dgm:t>
        <a:bodyPr/>
        <a:lstStyle/>
        <a:p>
          <a:pPr algn="ctr"/>
          <a:endParaRPr lang="zh-CN" altLang="en-US" b="0"/>
        </a:p>
      </dgm:t>
    </dgm:pt>
    <dgm:pt modelId="{6534D698-E277-42F5-BF18-6F87DDA5BB3F}" type="sibTrans" cxnId="{3608AD48-66B7-4EBE-A989-F897595F68C8}">
      <dgm:prSet/>
      <dgm:spPr/>
      <dgm:t>
        <a:bodyPr/>
        <a:lstStyle/>
        <a:p>
          <a:pPr algn="ctr"/>
          <a:endParaRPr lang="zh-CN" altLang="en-US" b="0"/>
        </a:p>
      </dgm:t>
    </dgm:pt>
    <dgm:pt modelId="{85642FC3-C322-43D3-895E-86B2355C2457}">
      <dgm:prSet phldr="0" custT="1"/>
      <dgm:spPr/>
      <dgm:t>
        <a:bodyPr vert="horz" wrap="square"/>
        <a:lstStyle/>
        <a:p>
          <a:pPr algn="ctr" rtl="0">
            <a:lnSpc>
              <a:spcPct val="100000"/>
            </a:lnSpc>
            <a:spcBef>
              <a:spcPct val="0"/>
            </a:spcBef>
            <a:spcAft>
              <a:spcPct val="35000"/>
            </a:spcAft>
          </a:pPr>
          <a:r>
            <a:rPr lang="zh-CN" sz="2000" b="0" dirty="0">
              <a:latin typeface="微软雅黑" panose="020B0503020204020204" pitchFamily="34" charset="-122"/>
              <a:ea typeface="微软雅黑" panose="020B0503020204020204" pitchFamily="34" charset="-122"/>
              <a:cs typeface="微软雅黑" panose="020B0503020204020204" pitchFamily="34" charset="-122"/>
            </a:rPr>
            <a:t>劳动市场的供求均衡和工资的决定</a:t>
          </a:r>
          <a:br>
            <a:rPr lang="zh-CN" sz="2000" b="0" dirty="0">
              <a:latin typeface="微软雅黑" panose="020B0503020204020204" pitchFamily="34" charset="-122"/>
              <a:ea typeface="微软雅黑" panose="020B0503020204020204" pitchFamily="34" charset="-122"/>
              <a:cs typeface="微软雅黑" panose="020B0503020204020204" pitchFamily="34" charset="-122"/>
            </a:rPr>
          </a:br>
          <a:endParaRPr lang="zh-CN" sz="2000" b="0" dirty="0">
            <a:latin typeface="微软雅黑" panose="020B0503020204020204" pitchFamily="34" charset="-122"/>
            <a:ea typeface="微软雅黑" panose="020B0503020204020204" pitchFamily="34" charset="-122"/>
            <a:cs typeface="微软雅黑" panose="020B0503020204020204" pitchFamily="34" charset="-122"/>
          </a:endParaRPr>
        </a:p>
      </dgm:t>
    </dgm:pt>
    <dgm:pt modelId="{BD065912-A604-4DB4-BF7E-C6F3D8B9255E}" type="parTrans" cxnId="{CCBC254C-82D7-49E9-ACDB-1D7A2D176019}">
      <dgm:prSet/>
      <dgm:spPr/>
      <dgm:t>
        <a:bodyPr/>
        <a:lstStyle/>
        <a:p>
          <a:pPr algn="ctr"/>
          <a:endParaRPr lang="zh-CN" altLang="en-US" b="0"/>
        </a:p>
      </dgm:t>
    </dgm:pt>
    <dgm:pt modelId="{633A99D4-FCEA-4932-9209-C80BEEB6AE83}" type="sibTrans" cxnId="{CCBC254C-82D7-49E9-ACDB-1D7A2D176019}">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pt>
    <dgm:pt modelId="{3237A41F-B002-448E-968F-D3500FEE4354}" type="pres">
      <dgm:prSet presAssocID="{6F88C065-003F-4790-BF43-4CB5B649DF45}" presName="arrow" presStyleLbl="bgShp" presStyleIdx="0" presStyleCnt="1"/>
      <dgm:spPr/>
    </dgm:pt>
    <dgm:pt modelId="{3654A4F6-7CD3-41AE-810B-82A46383B383}" type="pres">
      <dgm:prSet presAssocID="{6F88C065-003F-4790-BF43-4CB5B649DF45}" presName="linearProcess" presStyleCnt="0"/>
      <dgm:spPr/>
    </dgm:pt>
    <dgm:pt modelId="{C4168185-FE0D-47D1-A741-C7BB169928DD}" type="pres">
      <dgm:prSet presAssocID="{ED0D2717-DB6C-4D7D-B6AA-99D482C782ED}" presName="textNode" presStyleLbl="node1" presStyleIdx="0" presStyleCnt="5">
        <dgm:presLayoutVars>
          <dgm:bulletEnabled val="1"/>
        </dgm:presLayoutVars>
      </dgm:prSet>
      <dgm:spPr/>
    </dgm:pt>
    <dgm:pt modelId="{8FB4CDBA-14B6-43F9-AF4B-4E7D9E81B55A}" type="pres">
      <dgm:prSet presAssocID="{05F2D6A7-6300-44D8-8798-991104000CE8}" presName="sibTrans" presStyleCnt="0"/>
      <dgm:spPr/>
    </dgm:pt>
    <dgm:pt modelId="{373DD85F-74CC-4633-8056-FEF497171B75}" type="pres">
      <dgm:prSet presAssocID="{0B0AF3AF-DE31-4547-A0F7-D36212DD2E17}" presName="textNode" presStyleLbl="node1" presStyleIdx="1" presStyleCnt="5">
        <dgm:presLayoutVars>
          <dgm:bulletEnabled val="1"/>
        </dgm:presLayoutVars>
      </dgm:prSet>
      <dgm:spPr/>
    </dgm:pt>
    <dgm:pt modelId="{C17694D2-A105-4856-B16E-B260BAF00031}" type="pres">
      <dgm:prSet presAssocID="{BD5F7B2F-23A5-4B51-A499-08EE39BDAB74}" presName="sibTrans" presStyleCnt="0"/>
      <dgm:spPr/>
    </dgm:pt>
    <dgm:pt modelId="{85402E09-C3A8-45D3-9868-DCBCC6734990}" type="pres">
      <dgm:prSet presAssocID="{7433E9F9-088F-4D76-B7B2-621DAABF9CB5}" presName="textNode" presStyleLbl="node1" presStyleIdx="2" presStyleCnt="5">
        <dgm:presLayoutVars>
          <dgm:bulletEnabled val="1"/>
        </dgm:presLayoutVars>
      </dgm:prSet>
      <dgm:spPr/>
    </dgm:pt>
    <dgm:pt modelId="{E6FBB0E9-053B-40B7-A3AE-1DC455CA9DD8}" type="pres">
      <dgm:prSet presAssocID="{63CFB2A0-A54E-4B24-AE9A-A2A91D9E379A}" presName="sibTrans" presStyleCnt="0"/>
      <dgm:spPr/>
    </dgm:pt>
    <dgm:pt modelId="{08571B65-ED19-45F4-98FC-86B87C4F9276}" type="pres">
      <dgm:prSet presAssocID="{F0F01969-D9B4-4868-AAAB-428DB35D5650}" presName="textNode" presStyleLbl="node1" presStyleIdx="3" presStyleCnt="5">
        <dgm:presLayoutVars>
          <dgm:bulletEnabled val="1"/>
        </dgm:presLayoutVars>
      </dgm:prSet>
      <dgm:spPr/>
    </dgm:pt>
    <dgm:pt modelId="{95813412-8066-4F57-853E-C9218C3B33A5}" type="pres">
      <dgm:prSet presAssocID="{6534D698-E277-42F5-BF18-6F87DDA5BB3F}" presName="sibTrans" presStyleCnt="0"/>
      <dgm:spPr/>
    </dgm:pt>
    <dgm:pt modelId="{891DEFD3-5709-4F64-8954-39317A548FC1}" type="pres">
      <dgm:prSet presAssocID="{85642FC3-C322-43D3-895E-86B2355C2457}" presName="textNode" presStyleLbl="node1" presStyleIdx="4" presStyleCnt="5">
        <dgm:presLayoutVars>
          <dgm:bulletEnabled val="1"/>
        </dgm:presLayoutVars>
      </dgm:prSet>
      <dgm:spPr/>
    </dgm:pt>
  </dgm:ptLst>
  <dgm:cxnLst>
    <dgm:cxn modelId="{E39D2913-E3AE-47D2-B7A9-68F2BF3EADC8}" type="presOf" srcId="{F0F01969-D9B4-4868-AAAB-428DB35D5650}" destId="{08571B65-ED19-45F4-98FC-86B87C4F9276}" srcOrd="0" destOrd="0" presId="urn:microsoft.com/office/officeart/2005/8/layout/hProcess9#2"/>
    <dgm:cxn modelId="{6865BC17-C691-476A-9429-B968B8F8E0B0}" type="presOf" srcId="{6F88C065-003F-4790-BF43-4CB5B649DF45}" destId="{5DD264B3-6856-4C5C-8263-9C21106FF5A2}" srcOrd="0" destOrd="0" presId="urn:microsoft.com/office/officeart/2005/8/layout/hProcess9#2"/>
    <dgm:cxn modelId="{9F681C33-1492-4680-A305-7DD4068E1DAE}" type="presOf" srcId="{7433E9F9-088F-4D76-B7B2-621DAABF9CB5}" destId="{85402E09-C3A8-45D3-9868-DCBCC6734990}" srcOrd="0" destOrd="0" presId="urn:microsoft.com/office/officeart/2005/8/layout/hProcess9#2"/>
    <dgm:cxn modelId="{3608AD48-66B7-4EBE-A989-F897595F68C8}" srcId="{6F88C065-003F-4790-BF43-4CB5B649DF45}" destId="{F0F01969-D9B4-4868-AAAB-428DB35D5650}" srcOrd="3" destOrd="0" parTransId="{FB930270-07D8-42AD-B56E-2AC97B0A12A8}" sibTransId="{6534D698-E277-42F5-BF18-6F87DDA5BB3F}"/>
    <dgm:cxn modelId="{CCBC254C-82D7-49E9-ACDB-1D7A2D176019}" srcId="{6F88C065-003F-4790-BF43-4CB5B649DF45}" destId="{85642FC3-C322-43D3-895E-86B2355C2457}" srcOrd="4" destOrd="0" parTransId="{BD065912-A604-4DB4-BF7E-C6F3D8B9255E}" sibTransId="{633A99D4-FCEA-4932-9209-C80BEEB6AE83}"/>
    <dgm:cxn modelId="{6ACE0D6D-7C7E-4435-BEB1-CEE2F88718A1}" srcId="{6F88C065-003F-4790-BF43-4CB5B649DF45}" destId="{0B0AF3AF-DE31-4547-A0F7-D36212DD2E17}" srcOrd="1" destOrd="0" parTransId="{E226BCAC-F6FD-4D76-A9D8-A7A8AF0AD4C6}" sibTransId="{BD5F7B2F-23A5-4B51-A499-08EE39BDAB74}"/>
    <dgm:cxn modelId="{29F6EF59-6956-4EF5-943B-C04E7F9B5F99}" srcId="{6F88C065-003F-4790-BF43-4CB5B649DF45}" destId="{7433E9F9-088F-4D76-B7B2-621DAABF9CB5}" srcOrd="2" destOrd="0" parTransId="{FF7C1FDA-F389-426C-88D0-0CD684748EC3}" sibTransId="{63CFB2A0-A54E-4B24-AE9A-A2A91D9E379A}"/>
    <dgm:cxn modelId="{51B3B27B-ED1C-4D32-9C98-12CBE537958C}" type="presOf" srcId="{ED0D2717-DB6C-4D7D-B6AA-99D482C782ED}" destId="{C4168185-FE0D-47D1-A741-C7BB169928DD}" srcOrd="0" destOrd="0" presId="urn:microsoft.com/office/officeart/2005/8/layout/hProcess9#2"/>
    <dgm:cxn modelId="{25C6429C-2205-4CDE-A35A-6ABC8652EF9A}" type="presOf" srcId="{0B0AF3AF-DE31-4547-A0F7-D36212DD2E17}" destId="{373DD85F-74CC-4633-8056-FEF497171B75}" srcOrd="0" destOrd="0" presId="urn:microsoft.com/office/officeart/2005/8/layout/hProcess9#2"/>
    <dgm:cxn modelId="{531E37A1-828C-469E-A773-00A5524AC1EE}" srcId="{6F88C065-003F-4790-BF43-4CB5B649DF45}" destId="{ED0D2717-DB6C-4D7D-B6AA-99D482C782ED}" srcOrd="0" destOrd="0" parTransId="{69A76DE8-6CAB-4845-96E7-DC3409A0268C}" sibTransId="{05F2D6A7-6300-44D8-8798-991104000CE8}"/>
    <dgm:cxn modelId="{0DEFD2D2-6D35-4872-BD81-DB2F2966FB38}" type="presOf" srcId="{85642FC3-C322-43D3-895E-86B2355C2457}" destId="{891DEFD3-5709-4F64-8954-39317A548FC1}" srcOrd="0" destOrd="0" presId="urn:microsoft.com/office/officeart/2005/8/layout/hProcess9#2"/>
    <dgm:cxn modelId="{D820023A-3C25-4EB8-8479-9B9485CA58B1}" type="presParOf" srcId="{5DD264B3-6856-4C5C-8263-9C21106FF5A2}" destId="{3237A41F-B002-448E-968F-D3500FEE4354}" srcOrd="0" destOrd="0" presId="urn:microsoft.com/office/officeart/2005/8/layout/hProcess9#2"/>
    <dgm:cxn modelId="{0D0BAF6B-EA5B-407B-B1D4-E8A8DD0E58BF}" type="presParOf" srcId="{5DD264B3-6856-4C5C-8263-9C21106FF5A2}" destId="{3654A4F6-7CD3-41AE-810B-82A46383B383}" srcOrd="1" destOrd="0" presId="urn:microsoft.com/office/officeart/2005/8/layout/hProcess9#2"/>
    <dgm:cxn modelId="{EF737EF2-A977-409B-AC27-7AD2EAC5532B}" type="presParOf" srcId="{3654A4F6-7CD3-41AE-810B-82A46383B383}" destId="{C4168185-FE0D-47D1-A741-C7BB169928DD}" srcOrd="0" destOrd="0" presId="urn:microsoft.com/office/officeart/2005/8/layout/hProcess9#2"/>
    <dgm:cxn modelId="{F2D7BFFE-387C-41AA-8BC5-9A1EEE7514BE}" type="presParOf" srcId="{3654A4F6-7CD3-41AE-810B-82A46383B383}" destId="{8FB4CDBA-14B6-43F9-AF4B-4E7D9E81B55A}" srcOrd="1" destOrd="0" presId="urn:microsoft.com/office/officeart/2005/8/layout/hProcess9#2"/>
    <dgm:cxn modelId="{8EAB8636-EAC7-4CFF-8F06-EF3B58C820DE}" type="presParOf" srcId="{3654A4F6-7CD3-41AE-810B-82A46383B383}" destId="{373DD85F-74CC-4633-8056-FEF497171B75}" srcOrd="2" destOrd="0" presId="urn:microsoft.com/office/officeart/2005/8/layout/hProcess9#2"/>
    <dgm:cxn modelId="{75C814C7-9B95-40F4-A930-23DD188CDF69}" type="presParOf" srcId="{3654A4F6-7CD3-41AE-810B-82A46383B383}" destId="{C17694D2-A105-4856-B16E-B260BAF00031}" srcOrd="3" destOrd="0" presId="urn:microsoft.com/office/officeart/2005/8/layout/hProcess9#2"/>
    <dgm:cxn modelId="{1EE13A45-4A1C-4227-BB21-00F79C90960F}" type="presParOf" srcId="{3654A4F6-7CD3-41AE-810B-82A46383B383}" destId="{85402E09-C3A8-45D3-9868-DCBCC6734990}" srcOrd="4" destOrd="0" presId="urn:microsoft.com/office/officeart/2005/8/layout/hProcess9#2"/>
    <dgm:cxn modelId="{3810F154-86F8-4459-9FC7-770F13EB7DC2}" type="presParOf" srcId="{3654A4F6-7CD3-41AE-810B-82A46383B383}" destId="{E6FBB0E9-053B-40B7-A3AE-1DC455CA9DD8}" srcOrd="5" destOrd="0" presId="urn:microsoft.com/office/officeart/2005/8/layout/hProcess9#2"/>
    <dgm:cxn modelId="{77B83229-6527-423A-8DC3-FB58EF7BB3C2}" type="presParOf" srcId="{3654A4F6-7CD3-41AE-810B-82A46383B383}" destId="{08571B65-ED19-45F4-98FC-86B87C4F9276}" srcOrd="6" destOrd="0" presId="urn:microsoft.com/office/officeart/2005/8/layout/hProcess9#2"/>
    <dgm:cxn modelId="{8077BFA1-78E5-46E1-9AB6-13DB6A747053}" type="presParOf" srcId="{3654A4F6-7CD3-41AE-810B-82A46383B383}" destId="{95813412-8066-4F57-853E-C9218C3B33A5}" srcOrd="7" destOrd="0" presId="urn:microsoft.com/office/officeart/2005/8/layout/hProcess9#2"/>
    <dgm:cxn modelId="{C5D1EFC3-864F-4789-BFA3-6BBC39DFF557}" type="presParOf" srcId="{3654A4F6-7CD3-41AE-810B-82A46383B383}" destId="{891DEFD3-5709-4F64-8954-39317A548FC1}" srcOrd="8" destOrd="0" presId="urn:microsoft.com/office/officeart/2005/8/layout/hProcess9#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C755E6-6F8F-47D3-95D1-710AFDB600B8}" type="doc">
      <dgm:prSet loTypeId="urn:microsoft.com/office/officeart/2005/8/layout/target3" loCatId="relationship" qsTypeId="urn:microsoft.com/office/officeart/2005/8/quickstyle/3d2#1" qsCatId="3D" csTypeId="urn:microsoft.com/office/officeart/2005/8/colors/accent1_2#2" csCatId="accent1"/>
      <dgm:spPr/>
      <dgm:t>
        <a:bodyPr/>
        <a:lstStyle/>
        <a:p>
          <a:endParaRPr lang="zh-CN" altLang="en-US"/>
        </a:p>
      </dgm:t>
    </dgm:pt>
    <dgm:pt modelId="{0F52B30D-0748-4DFE-9877-AEF0C1F93F85}" type="pres">
      <dgm:prSet presAssocID="{A6C755E6-6F8F-47D3-95D1-710AFDB600B8}" presName="Name0" presStyleCnt="0">
        <dgm:presLayoutVars>
          <dgm:chMax val="7"/>
          <dgm:dir/>
          <dgm:animLvl val="lvl"/>
          <dgm:resizeHandles val="exact"/>
        </dgm:presLayoutVars>
      </dgm:prSet>
      <dgm:spPr/>
    </dgm:pt>
  </dgm:ptLst>
  <dgm:cxnLst>
    <dgm:cxn modelId="{F7765D2F-491A-4A22-B001-62582D4C1691}" type="presOf" srcId="{A6C755E6-6F8F-47D3-95D1-710AFDB600B8}" destId="{0F52B30D-0748-4DFE-9877-AEF0C1F93F85}" srcOrd="0"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F88C065-003F-4790-BF43-4CB5B649DF45}" type="doc">
      <dgm:prSet loTypeId="urn:microsoft.com/office/officeart/2005/8/layout/hProcess9#3" loCatId="process" qsTypeId="urn:microsoft.com/office/officeart/2005/8/quickstyle/simple2#3" qsCatId="3D" csTypeId="urn:microsoft.com/office/officeart/2005/8/colors/accent1_1#3" csCatId="accent1"/>
      <dgm:spPr/>
      <dgm:t>
        <a:bodyPr/>
        <a:lstStyle/>
        <a:p>
          <a:endParaRPr lang="zh-CN" altLang="en-US"/>
        </a:p>
      </dgm:t>
    </dgm:pt>
    <dgm:pt modelId="{ED0D2717-DB6C-4D7D-B6AA-99D482C782ED}">
      <dgm:prSet phldr="0" custT="1"/>
      <dgm:spPr/>
      <dgm:t>
        <a:bodyPr vert="horz" wrap="square"/>
        <a:lstStyle/>
        <a:p>
          <a:pPr algn="ctr" rtl="0">
            <a:lnSpc>
              <a:spcPct val="100000"/>
            </a:lnSpc>
            <a:spcBef>
              <a:spcPct val="0"/>
            </a:spcBef>
            <a:spcAft>
              <a:spcPct val="35000"/>
            </a:spcAft>
          </a:pPr>
          <a:r>
            <a:rPr lang="zh-CN" sz="2400" dirty="0">
              <a:latin typeface="微软雅黑" panose="020B0503020204020204" pitchFamily="34" charset="-122"/>
              <a:ea typeface="微软雅黑" panose="020B0503020204020204" pitchFamily="34" charset="-122"/>
              <a:sym typeface="+mn-ea"/>
            </a:rPr>
            <a:t>土地的供给曲线</a:t>
          </a:r>
          <a:endParaRPr lang="en-US" sz="2400" b="0" dirty="0">
            <a:latin typeface="微软雅黑" panose="020B0503020204020204" pitchFamily="34" charset="-122"/>
            <a:ea typeface="微软雅黑" panose="020B0503020204020204" pitchFamily="34" charset="-122"/>
          </a:endParaRPr>
        </a:p>
      </dgm:t>
    </dgm:pt>
    <dgm:pt modelId="{69A76DE8-6CAB-4845-96E7-DC3409A0268C}" type="parTrans" cxnId="{32A3B04A-DA26-4AA2-A53C-3D4292534F7C}">
      <dgm:prSet/>
      <dgm:spPr/>
      <dgm:t>
        <a:bodyPr/>
        <a:lstStyle/>
        <a:p>
          <a:pPr algn="ctr"/>
          <a:endParaRPr lang="zh-CN" altLang="en-US" b="0"/>
        </a:p>
      </dgm:t>
    </dgm:pt>
    <dgm:pt modelId="{05F2D6A7-6300-44D8-8798-991104000CE8}" type="sibTrans" cxnId="{32A3B04A-DA26-4AA2-A53C-3D4292534F7C}">
      <dgm:prSet/>
      <dgm:spPr/>
      <dgm:t>
        <a:bodyPr/>
        <a:lstStyle/>
        <a:p>
          <a:pPr algn="ctr"/>
          <a:endParaRPr lang="zh-CN" altLang="en-US" b="0"/>
        </a:p>
      </dgm:t>
    </dgm:pt>
    <dgm:pt modelId="{0B0AF3AF-DE31-4547-A0F7-D36212DD2E17}">
      <dgm:prSet phldr="0" custT="1"/>
      <dgm:spPr/>
      <dgm:t>
        <a:bodyPr vert="horz" wrap="square"/>
        <a:lstStyle/>
        <a:p>
          <a:pPr algn="ctr" rtl="0">
            <a:lnSpc>
              <a:spcPct val="100000"/>
            </a:lnSpc>
            <a:spcBef>
              <a:spcPct val="0"/>
            </a:spcBef>
            <a:spcAft>
              <a:spcPct val="35000"/>
            </a:spcAft>
          </a:pPr>
          <a:r>
            <a:rPr lang="zh-CN" sz="2400" dirty="0">
              <a:latin typeface="微软雅黑" panose="020B0503020204020204" pitchFamily="34" charset="-122"/>
              <a:ea typeface="微软雅黑" panose="020B0503020204020204" pitchFamily="34" charset="-122"/>
              <a:sym typeface="+mn-ea"/>
            </a:rPr>
            <a:t>使用土地的价格和地租</a:t>
          </a:r>
          <a:endParaRPr lang="zh-CN" sz="2400" b="0" dirty="0">
            <a:latin typeface="微软雅黑" panose="020B0503020204020204" pitchFamily="34" charset="-122"/>
            <a:ea typeface="微软雅黑" panose="020B0503020204020204" pitchFamily="34" charset="-122"/>
            <a:sym typeface="+mn-ea"/>
          </a:endParaRPr>
        </a:p>
      </dgm:t>
    </dgm:pt>
    <dgm:pt modelId="{E226BCAC-F6FD-4D76-A9D8-A7A8AF0AD4C6}" type="parTrans" cxnId="{55E48B57-6A3F-4C61-A17E-3EDC7DF2B5C3}">
      <dgm:prSet/>
      <dgm:spPr/>
      <dgm:t>
        <a:bodyPr/>
        <a:lstStyle/>
        <a:p>
          <a:pPr algn="ctr"/>
          <a:endParaRPr lang="zh-CN" altLang="en-US" b="0"/>
        </a:p>
      </dgm:t>
    </dgm:pt>
    <dgm:pt modelId="{BD5F7B2F-23A5-4B51-A499-08EE39BDAB74}" type="sibTrans" cxnId="{55E48B57-6A3F-4C61-A17E-3EDC7DF2B5C3}">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pt>
    <dgm:pt modelId="{3237A41F-B002-448E-968F-D3500FEE4354}" type="pres">
      <dgm:prSet presAssocID="{6F88C065-003F-4790-BF43-4CB5B649DF45}" presName="arrow" presStyleLbl="bgShp" presStyleIdx="0" presStyleCnt="1"/>
      <dgm:spPr/>
    </dgm:pt>
    <dgm:pt modelId="{3654A4F6-7CD3-41AE-810B-82A46383B383}" type="pres">
      <dgm:prSet presAssocID="{6F88C065-003F-4790-BF43-4CB5B649DF45}" presName="linearProcess" presStyleCnt="0"/>
      <dgm:spPr/>
    </dgm:pt>
    <dgm:pt modelId="{C4168185-FE0D-47D1-A741-C7BB169928DD}" type="pres">
      <dgm:prSet presAssocID="{ED0D2717-DB6C-4D7D-B6AA-99D482C782ED}" presName="textNode" presStyleLbl="node1" presStyleIdx="0" presStyleCnt="2">
        <dgm:presLayoutVars>
          <dgm:bulletEnabled val="1"/>
        </dgm:presLayoutVars>
      </dgm:prSet>
      <dgm:spPr/>
    </dgm:pt>
    <dgm:pt modelId="{8FB4CDBA-14B6-43F9-AF4B-4E7D9E81B55A}" type="pres">
      <dgm:prSet presAssocID="{05F2D6A7-6300-44D8-8798-991104000CE8}" presName="sibTrans" presStyleCnt="0"/>
      <dgm:spPr/>
    </dgm:pt>
    <dgm:pt modelId="{373DD85F-74CC-4633-8056-FEF497171B75}" type="pres">
      <dgm:prSet presAssocID="{0B0AF3AF-DE31-4547-A0F7-D36212DD2E17}" presName="textNode" presStyleLbl="node1" presStyleIdx="1" presStyleCnt="2">
        <dgm:presLayoutVars>
          <dgm:bulletEnabled val="1"/>
        </dgm:presLayoutVars>
      </dgm:prSet>
      <dgm:spPr/>
    </dgm:pt>
  </dgm:ptLst>
  <dgm:cxnLst>
    <dgm:cxn modelId="{ABC23763-A9F3-4DBB-A218-A0FB598FED91}" type="presOf" srcId="{ED0D2717-DB6C-4D7D-B6AA-99D482C782ED}" destId="{C4168185-FE0D-47D1-A741-C7BB169928DD}" srcOrd="0" destOrd="0" presId="urn:microsoft.com/office/officeart/2005/8/layout/hProcess9#3"/>
    <dgm:cxn modelId="{32A3B04A-DA26-4AA2-A53C-3D4292534F7C}" srcId="{6F88C065-003F-4790-BF43-4CB5B649DF45}" destId="{ED0D2717-DB6C-4D7D-B6AA-99D482C782ED}" srcOrd="0" destOrd="0" parTransId="{69A76DE8-6CAB-4845-96E7-DC3409A0268C}" sibTransId="{05F2D6A7-6300-44D8-8798-991104000CE8}"/>
    <dgm:cxn modelId="{55E48B57-6A3F-4C61-A17E-3EDC7DF2B5C3}" srcId="{6F88C065-003F-4790-BF43-4CB5B649DF45}" destId="{0B0AF3AF-DE31-4547-A0F7-D36212DD2E17}" srcOrd="1" destOrd="0" parTransId="{E226BCAC-F6FD-4D76-A9D8-A7A8AF0AD4C6}" sibTransId="{BD5F7B2F-23A5-4B51-A499-08EE39BDAB74}"/>
    <dgm:cxn modelId="{E1BA0BC9-EEF9-452D-B8C8-C03F11A6D567}" type="presOf" srcId="{6F88C065-003F-4790-BF43-4CB5B649DF45}" destId="{5DD264B3-6856-4C5C-8263-9C21106FF5A2}" srcOrd="0" destOrd="0" presId="urn:microsoft.com/office/officeart/2005/8/layout/hProcess9#3"/>
    <dgm:cxn modelId="{BA2111D5-8DDC-4CD6-BA67-334525BEDC9F}" type="presOf" srcId="{0B0AF3AF-DE31-4547-A0F7-D36212DD2E17}" destId="{373DD85F-74CC-4633-8056-FEF497171B75}" srcOrd="0" destOrd="0" presId="urn:microsoft.com/office/officeart/2005/8/layout/hProcess9#3"/>
    <dgm:cxn modelId="{33475680-9610-4612-A78E-AC3A7E9A3198}" type="presParOf" srcId="{5DD264B3-6856-4C5C-8263-9C21106FF5A2}" destId="{3237A41F-B002-448E-968F-D3500FEE4354}" srcOrd="0" destOrd="0" presId="urn:microsoft.com/office/officeart/2005/8/layout/hProcess9#3"/>
    <dgm:cxn modelId="{FA1FB892-9029-46EB-9017-2700707C9D15}" type="presParOf" srcId="{5DD264B3-6856-4C5C-8263-9C21106FF5A2}" destId="{3654A4F6-7CD3-41AE-810B-82A46383B383}" srcOrd="1" destOrd="0" presId="urn:microsoft.com/office/officeart/2005/8/layout/hProcess9#3"/>
    <dgm:cxn modelId="{2BF77898-EB03-4F91-8E3D-F8775480BE9E}" type="presParOf" srcId="{3654A4F6-7CD3-41AE-810B-82A46383B383}" destId="{C4168185-FE0D-47D1-A741-C7BB169928DD}" srcOrd="0" destOrd="0" presId="urn:microsoft.com/office/officeart/2005/8/layout/hProcess9#3"/>
    <dgm:cxn modelId="{5C0FDB07-D399-4870-90DD-1502963A5271}" type="presParOf" srcId="{3654A4F6-7CD3-41AE-810B-82A46383B383}" destId="{8FB4CDBA-14B6-43F9-AF4B-4E7D9E81B55A}" srcOrd="1" destOrd="0" presId="urn:microsoft.com/office/officeart/2005/8/layout/hProcess9#3"/>
    <dgm:cxn modelId="{92EBB55F-8A70-4F6D-AE80-A1086836C892}" type="presParOf" srcId="{3654A4F6-7CD3-41AE-810B-82A46383B383}" destId="{373DD85F-74CC-4633-8056-FEF497171B75}" srcOrd="2" destOrd="0" presId="urn:microsoft.com/office/officeart/2005/8/layout/hProcess9#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88C065-003F-4790-BF43-4CB5B649DF45}" type="doc">
      <dgm:prSet loTypeId="urn:microsoft.com/office/officeart/2005/8/layout/hProcess9#5" loCatId="process" qsTypeId="urn:microsoft.com/office/officeart/2005/8/quickstyle/simple2#5" qsCatId="3D" csTypeId="urn:microsoft.com/office/officeart/2005/8/colors/accent1_1#5" csCatId="accent1"/>
      <dgm:spPr/>
      <dgm:t>
        <a:bodyPr/>
        <a:lstStyle/>
        <a:p>
          <a:endParaRPr lang="zh-CN" altLang="en-US"/>
        </a:p>
      </dgm:t>
    </dgm:pt>
    <dgm:pt modelId="{ED0D2717-DB6C-4D7D-B6AA-99D482C782ED}">
      <dgm:prSet phldr="0" custT="1"/>
      <dgm:spPr/>
      <dgm:t>
        <a:bodyPr vert="horz" wrap="square"/>
        <a:lstStyle/>
        <a:p>
          <a:pPr algn="ctr" rtl="0">
            <a:lnSpc>
              <a:spcPct val="100000"/>
            </a:lnSpc>
            <a:spcBef>
              <a:spcPct val="0"/>
            </a:spcBef>
            <a:spcAft>
              <a:spcPct val="35000"/>
            </a:spcAft>
          </a:pPr>
          <a:r>
            <a:rPr lang="zh-CN" sz="2400" dirty="0">
              <a:latin typeface="微软雅黑" panose="020B0503020204020204" pitchFamily="34" charset="-122"/>
              <a:ea typeface="微软雅黑" panose="020B0503020204020204" pitchFamily="34" charset="-122"/>
              <a:sym typeface="+mn-ea"/>
            </a:rPr>
            <a:t>资本和利息的含义</a:t>
          </a:r>
          <a:endParaRPr lang="en-US" sz="2400" b="0" dirty="0">
            <a:latin typeface="微软雅黑" panose="020B0503020204020204" pitchFamily="34" charset="-122"/>
            <a:ea typeface="微软雅黑" panose="020B0503020204020204" pitchFamily="34" charset="-122"/>
          </a:endParaRPr>
        </a:p>
      </dgm:t>
    </dgm:pt>
    <dgm:pt modelId="{69A76DE8-6CAB-4845-96E7-DC3409A0268C}" type="parTrans" cxnId="{194F180C-9FFB-4A74-9E7A-FCE62DB463E1}">
      <dgm:prSet/>
      <dgm:spPr/>
      <dgm:t>
        <a:bodyPr/>
        <a:lstStyle/>
        <a:p>
          <a:pPr algn="ctr"/>
          <a:endParaRPr lang="zh-CN" altLang="en-US" b="0"/>
        </a:p>
      </dgm:t>
    </dgm:pt>
    <dgm:pt modelId="{05F2D6A7-6300-44D8-8798-991104000CE8}" type="sibTrans" cxnId="{194F180C-9FFB-4A74-9E7A-FCE62DB463E1}">
      <dgm:prSet/>
      <dgm:spPr/>
      <dgm:t>
        <a:bodyPr/>
        <a:lstStyle/>
        <a:p>
          <a:pPr algn="ctr"/>
          <a:endParaRPr lang="zh-CN" altLang="en-US" b="0"/>
        </a:p>
      </dgm:t>
    </dgm:pt>
    <dgm:pt modelId="{0B0AF3AF-DE31-4547-A0F7-D36212DD2E17}">
      <dgm:prSet phldr="0" custT="1"/>
      <dgm:spPr/>
      <dgm:t>
        <a:bodyPr vert="horz" wrap="square"/>
        <a:lstStyle/>
        <a:p>
          <a:pPr algn="ctr" rtl="0">
            <a:lnSpc>
              <a:spcPct val="100000"/>
            </a:lnSpc>
            <a:spcBef>
              <a:spcPct val="0"/>
            </a:spcBef>
            <a:spcAft>
              <a:spcPct val="35000"/>
            </a:spcAft>
          </a:pPr>
          <a:r>
            <a:rPr lang="zh-CN" altLang="en-US" sz="2400" b="0" dirty="0">
              <a:latin typeface="微软雅黑" panose="020B0503020204020204" pitchFamily="34" charset="-122"/>
              <a:ea typeface="微软雅黑" panose="020B0503020204020204" pitchFamily="34" charset="-122"/>
            </a:rPr>
            <a:t>资本的供给</a:t>
          </a:r>
        </a:p>
      </dgm:t>
    </dgm:pt>
    <dgm:pt modelId="{E226BCAC-F6FD-4D76-A9D8-A7A8AF0AD4C6}" type="parTrans" cxnId="{B187944A-A4C8-4065-8C6E-AB386FFCE520}">
      <dgm:prSet/>
      <dgm:spPr/>
      <dgm:t>
        <a:bodyPr/>
        <a:lstStyle/>
        <a:p>
          <a:pPr algn="ctr"/>
          <a:endParaRPr lang="zh-CN" altLang="en-US" b="0"/>
        </a:p>
      </dgm:t>
    </dgm:pt>
    <dgm:pt modelId="{BD5F7B2F-23A5-4B51-A499-08EE39BDAB74}" type="sibTrans" cxnId="{B187944A-A4C8-4065-8C6E-AB386FFCE520}">
      <dgm:prSet/>
      <dgm:spPr/>
      <dgm:t>
        <a:bodyPr/>
        <a:lstStyle/>
        <a:p>
          <a:pPr algn="ctr"/>
          <a:endParaRPr lang="zh-CN" altLang="en-US" b="0"/>
        </a:p>
      </dgm:t>
    </dgm:pt>
    <dgm:pt modelId="{7433E9F9-088F-4D76-B7B2-621DAABF9CB5}">
      <dgm:prSet phldr="0" custT="1"/>
      <dgm:spPr/>
      <dgm:t>
        <a:bodyPr vert="horz" wrap="square"/>
        <a:lstStyle/>
        <a:p>
          <a:pPr algn="ctr" rtl="0">
            <a:lnSpc>
              <a:spcPct val="100000"/>
            </a:lnSpc>
            <a:spcBef>
              <a:spcPct val="0"/>
            </a:spcBef>
            <a:spcAft>
              <a:spcPct val="35000"/>
            </a:spcAft>
          </a:pPr>
          <a:r>
            <a:rPr lang="zh-CN" altLang="en-US" sz="2400" b="0" dirty="0">
              <a:latin typeface="微软雅黑" panose="020B0503020204020204" pitchFamily="34" charset="-122"/>
              <a:ea typeface="微软雅黑" panose="020B0503020204020204" pitchFamily="34" charset="-122"/>
            </a:rPr>
            <a:t>资本市场的均衡</a:t>
          </a:r>
        </a:p>
      </dgm:t>
    </dgm:pt>
    <dgm:pt modelId="{FF7C1FDA-F389-426C-88D0-0CD684748EC3}" type="parTrans" cxnId="{B6BDBC46-8967-4CF9-94F5-1260EE7D6F49}">
      <dgm:prSet/>
      <dgm:spPr/>
      <dgm:t>
        <a:bodyPr/>
        <a:lstStyle/>
        <a:p>
          <a:pPr algn="ctr"/>
          <a:endParaRPr lang="zh-CN" altLang="en-US" b="0"/>
        </a:p>
      </dgm:t>
    </dgm:pt>
    <dgm:pt modelId="{63CFB2A0-A54E-4B24-AE9A-A2A91D9E379A}" type="sibTrans" cxnId="{B6BDBC46-8967-4CF9-94F5-1260EE7D6F49}">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pt>
    <dgm:pt modelId="{3237A41F-B002-448E-968F-D3500FEE4354}" type="pres">
      <dgm:prSet presAssocID="{6F88C065-003F-4790-BF43-4CB5B649DF45}" presName="arrow" presStyleLbl="bgShp" presStyleIdx="0" presStyleCnt="1"/>
      <dgm:spPr/>
    </dgm:pt>
    <dgm:pt modelId="{3654A4F6-7CD3-41AE-810B-82A46383B383}" type="pres">
      <dgm:prSet presAssocID="{6F88C065-003F-4790-BF43-4CB5B649DF45}" presName="linearProcess" presStyleCnt="0"/>
      <dgm:spPr/>
    </dgm:pt>
    <dgm:pt modelId="{C4168185-FE0D-47D1-A741-C7BB169928DD}" type="pres">
      <dgm:prSet presAssocID="{ED0D2717-DB6C-4D7D-B6AA-99D482C782ED}" presName="textNode" presStyleLbl="node1" presStyleIdx="0" presStyleCnt="3">
        <dgm:presLayoutVars>
          <dgm:bulletEnabled val="1"/>
        </dgm:presLayoutVars>
      </dgm:prSet>
      <dgm:spPr/>
    </dgm:pt>
    <dgm:pt modelId="{8FB4CDBA-14B6-43F9-AF4B-4E7D9E81B55A}" type="pres">
      <dgm:prSet presAssocID="{05F2D6A7-6300-44D8-8798-991104000CE8}" presName="sibTrans" presStyleCnt="0"/>
      <dgm:spPr/>
    </dgm:pt>
    <dgm:pt modelId="{373DD85F-74CC-4633-8056-FEF497171B75}" type="pres">
      <dgm:prSet presAssocID="{0B0AF3AF-DE31-4547-A0F7-D36212DD2E17}" presName="textNode" presStyleLbl="node1" presStyleIdx="1" presStyleCnt="3">
        <dgm:presLayoutVars>
          <dgm:bulletEnabled val="1"/>
        </dgm:presLayoutVars>
      </dgm:prSet>
      <dgm:spPr/>
    </dgm:pt>
    <dgm:pt modelId="{C17694D2-A105-4856-B16E-B260BAF00031}" type="pres">
      <dgm:prSet presAssocID="{BD5F7B2F-23A5-4B51-A499-08EE39BDAB74}" presName="sibTrans" presStyleCnt="0"/>
      <dgm:spPr/>
    </dgm:pt>
    <dgm:pt modelId="{85402E09-C3A8-45D3-9868-DCBCC6734990}" type="pres">
      <dgm:prSet presAssocID="{7433E9F9-088F-4D76-B7B2-621DAABF9CB5}" presName="textNode" presStyleLbl="node1" presStyleIdx="2" presStyleCnt="3">
        <dgm:presLayoutVars>
          <dgm:bulletEnabled val="1"/>
        </dgm:presLayoutVars>
      </dgm:prSet>
      <dgm:spPr/>
    </dgm:pt>
  </dgm:ptLst>
  <dgm:cxnLst>
    <dgm:cxn modelId="{194F180C-9FFB-4A74-9E7A-FCE62DB463E1}" srcId="{6F88C065-003F-4790-BF43-4CB5B649DF45}" destId="{ED0D2717-DB6C-4D7D-B6AA-99D482C782ED}" srcOrd="0" destOrd="0" parTransId="{69A76DE8-6CAB-4845-96E7-DC3409A0268C}" sibTransId="{05F2D6A7-6300-44D8-8798-991104000CE8}"/>
    <dgm:cxn modelId="{42FDA526-51E5-4B98-A236-5BB0A6469353}" type="presOf" srcId="{6F88C065-003F-4790-BF43-4CB5B649DF45}" destId="{5DD264B3-6856-4C5C-8263-9C21106FF5A2}" srcOrd="0" destOrd="0" presId="urn:microsoft.com/office/officeart/2005/8/layout/hProcess9#5"/>
    <dgm:cxn modelId="{0A6CDD36-6805-4202-BDE0-410C3450CBDF}" type="presOf" srcId="{ED0D2717-DB6C-4D7D-B6AA-99D482C782ED}" destId="{C4168185-FE0D-47D1-A741-C7BB169928DD}" srcOrd="0" destOrd="0" presId="urn:microsoft.com/office/officeart/2005/8/layout/hProcess9#5"/>
    <dgm:cxn modelId="{31EB9F46-8A81-404A-9266-41784574705E}" type="presOf" srcId="{0B0AF3AF-DE31-4547-A0F7-D36212DD2E17}" destId="{373DD85F-74CC-4633-8056-FEF497171B75}" srcOrd="0" destOrd="0" presId="urn:microsoft.com/office/officeart/2005/8/layout/hProcess9#5"/>
    <dgm:cxn modelId="{B6BDBC46-8967-4CF9-94F5-1260EE7D6F49}" srcId="{6F88C065-003F-4790-BF43-4CB5B649DF45}" destId="{7433E9F9-088F-4D76-B7B2-621DAABF9CB5}" srcOrd="2" destOrd="0" parTransId="{FF7C1FDA-F389-426C-88D0-0CD684748EC3}" sibTransId="{63CFB2A0-A54E-4B24-AE9A-A2A91D9E379A}"/>
    <dgm:cxn modelId="{B187944A-A4C8-4065-8C6E-AB386FFCE520}" srcId="{6F88C065-003F-4790-BF43-4CB5B649DF45}" destId="{0B0AF3AF-DE31-4547-A0F7-D36212DD2E17}" srcOrd="1" destOrd="0" parTransId="{E226BCAC-F6FD-4D76-A9D8-A7A8AF0AD4C6}" sibTransId="{BD5F7B2F-23A5-4B51-A499-08EE39BDAB74}"/>
    <dgm:cxn modelId="{0AE789CD-3649-4DF9-A07A-0A54CCABEE4A}" type="presOf" srcId="{7433E9F9-088F-4D76-B7B2-621DAABF9CB5}" destId="{85402E09-C3A8-45D3-9868-DCBCC6734990}" srcOrd="0" destOrd="0" presId="urn:microsoft.com/office/officeart/2005/8/layout/hProcess9#5"/>
    <dgm:cxn modelId="{FF3D4297-96AE-4425-A976-C2035B683D9C}" type="presParOf" srcId="{5DD264B3-6856-4C5C-8263-9C21106FF5A2}" destId="{3237A41F-B002-448E-968F-D3500FEE4354}" srcOrd="0" destOrd="0" presId="urn:microsoft.com/office/officeart/2005/8/layout/hProcess9#5"/>
    <dgm:cxn modelId="{9EDDC867-7872-4206-BCDC-9C33593BC0BD}" type="presParOf" srcId="{5DD264B3-6856-4C5C-8263-9C21106FF5A2}" destId="{3654A4F6-7CD3-41AE-810B-82A46383B383}" srcOrd="1" destOrd="0" presId="urn:microsoft.com/office/officeart/2005/8/layout/hProcess9#5"/>
    <dgm:cxn modelId="{429E91F0-6CEF-40A7-91B0-35D07317D67E}" type="presParOf" srcId="{3654A4F6-7CD3-41AE-810B-82A46383B383}" destId="{C4168185-FE0D-47D1-A741-C7BB169928DD}" srcOrd="0" destOrd="0" presId="urn:microsoft.com/office/officeart/2005/8/layout/hProcess9#5"/>
    <dgm:cxn modelId="{EA184737-D871-485E-9C1B-C52120E59ECC}" type="presParOf" srcId="{3654A4F6-7CD3-41AE-810B-82A46383B383}" destId="{8FB4CDBA-14B6-43F9-AF4B-4E7D9E81B55A}" srcOrd="1" destOrd="0" presId="urn:microsoft.com/office/officeart/2005/8/layout/hProcess9#5"/>
    <dgm:cxn modelId="{0D456575-8886-4330-B79D-298160F5C98C}" type="presParOf" srcId="{3654A4F6-7CD3-41AE-810B-82A46383B383}" destId="{373DD85F-74CC-4633-8056-FEF497171B75}" srcOrd="2" destOrd="0" presId="urn:microsoft.com/office/officeart/2005/8/layout/hProcess9#5"/>
    <dgm:cxn modelId="{4C2460A4-EA26-424C-965F-9B82705E3A5A}" type="presParOf" srcId="{3654A4F6-7CD3-41AE-810B-82A46383B383}" destId="{C17694D2-A105-4856-B16E-B260BAF00031}" srcOrd="3" destOrd="0" presId="urn:microsoft.com/office/officeart/2005/8/layout/hProcess9#5"/>
    <dgm:cxn modelId="{33C809D5-F00D-4ACA-88F1-2DC008780A67}" type="presParOf" srcId="{3654A4F6-7CD3-41AE-810B-82A46383B383}" destId="{85402E09-C3A8-45D3-9868-DCBCC6734990}" srcOrd="4" destOrd="0" presId="urn:microsoft.com/office/officeart/2005/8/layout/hProcess9#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F88C065-003F-4790-BF43-4CB5B649DF45}" type="doc">
      <dgm:prSet loTypeId="urn:microsoft.com/office/officeart/2005/8/layout/hProcess9#6" loCatId="process" qsTypeId="urn:microsoft.com/office/officeart/2005/8/quickstyle/simple2#6" qsCatId="3D" csTypeId="urn:microsoft.com/office/officeart/2005/8/colors/accent1_1#6" csCatId="accent1"/>
      <dgm:spPr/>
      <dgm:t>
        <a:bodyPr/>
        <a:lstStyle/>
        <a:p>
          <a:endParaRPr lang="zh-CN" altLang="en-US"/>
        </a:p>
      </dgm:t>
    </dgm:pt>
    <dgm:pt modelId="{ED0D2717-DB6C-4D7D-B6AA-99D482C782ED}">
      <dgm:prSet phldr="0" custT="1"/>
      <dgm:spPr/>
      <dgm:t>
        <a:bodyPr vert="horz" wrap="square"/>
        <a:lstStyle/>
        <a:p>
          <a:pPr algn="ctr" rtl="0">
            <a:lnSpc>
              <a:spcPct val="100000"/>
            </a:lnSpc>
            <a:spcBef>
              <a:spcPct val="0"/>
            </a:spcBef>
            <a:spcAft>
              <a:spcPct val="35000"/>
            </a:spcAft>
          </a:pPr>
          <a:r>
            <a:rPr lang="zh-CN" sz="2400" dirty="0">
              <a:latin typeface="微软雅黑" panose="020B0503020204020204" pitchFamily="34" charset="-122"/>
              <a:ea typeface="微软雅黑" panose="020B0503020204020204" pitchFamily="34" charset="-122"/>
              <a:sym typeface="+mn-ea"/>
            </a:rPr>
            <a:t>产品卖方垄断条件下的要素价格决定</a:t>
          </a:r>
          <a:endParaRPr lang="en-US" sz="2400" b="0" dirty="0">
            <a:latin typeface="微软雅黑" panose="020B0503020204020204" pitchFamily="34" charset="-122"/>
            <a:ea typeface="微软雅黑" panose="020B0503020204020204" pitchFamily="34" charset="-122"/>
          </a:endParaRPr>
        </a:p>
      </dgm:t>
    </dgm:pt>
    <dgm:pt modelId="{69A76DE8-6CAB-4845-96E7-DC3409A0268C}" type="parTrans" cxnId="{2E9D58BD-28DD-4093-8D56-E470A5004ECD}">
      <dgm:prSet/>
      <dgm:spPr/>
      <dgm:t>
        <a:bodyPr/>
        <a:lstStyle/>
        <a:p>
          <a:pPr algn="ctr"/>
          <a:endParaRPr lang="zh-CN" altLang="en-US" b="0"/>
        </a:p>
      </dgm:t>
    </dgm:pt>
    <dgm:pt modelId="{05F2D6A7-6300-44D8-8798-991104000CE8}" type="sibTrans" cxnId="{2E9D58BD-28DD-4093-8D56-E470A5004ECD}">
      <dgm:prSet/>
      <dgm:spPr/>
      <dgm:t>
        <a:bodyPr/>
        <a:lstStyle/>
        <a:p>
          <a:pPr algn="ctr"/>
          <a:endParaRPr lang="zh-CN" altLang="en-US" b="0"/>
        </a:p>
      </dgm:t>
    </dgm:pt>
    <dgm:pt modelId="{0B0AF3AF-DE31-4547-A0F7-D36212DD2E17}">
      <dgm:prSet phldr="0" custT="1"/>
      <dgm:spPr/>
      <dgm:t>
        <a:bodyPr vert="horz" wrap="square"/>
        <a:lstStyle/>
        <a:p>
          <a:pPr algn="ctr" rtl="0">
            <a:lnSpc>
              <a:spcPct val="10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sym typeface="+mn-ea"/>
            </a:rPr>
            <a:t>要素买方垄断条件下的要素价格决定</a:t>
          </a:r>
          <a:endParaRPr lang="en-US" sz="2400" b="0" dirty="0">
            <a:latin typeface="微软雅黑" panose="020B0503020204020204" pitchFamily="34" charset="-122"/>
            <a:ea typeface="微软雅黑" panose="020B0503020204020204" pitchFamily="34" charset="-122"/>
          </a:endParaRPr>
        </a:p>
      </dgm:t>
    </dgm:pt>
    <dgm:pt modelId="{E226BCAC-F6FD-4D76-A9D8-A7A8AF0AD4C6}" type="parTrans" cxnId="{CE7F5A54-28F6-4A9E-BE32-47D8C789E24D}">
      <dgm:prSet/>
      <dgm:spPr/>
      <dgm:t>
        <a:bodyPr/>
        <a:lstStyle/>
        <a:p>
          <a:pPr algn="ctr"/>
          <a:endParaRPr lang="zh-CN" altLang="en-US" b="0"/>
        </a:p>
      </dgm:t>
    </dgm:pt>
    <dgm:pt modelId="{BD5F7B2F-23A5-4B51-A499-08EE39BDAB74}" type="sibTrans" cxnId="{CE7F5A54-28F6-4A9E-BE32-47D8C789E24D}">
      <dgm:prSet/>
      <dgm:spPr/>
      <dgm:t>
        <a:bodyPr/>
        <a:lstStyle/>
        <a:p>
          <a:pPr algn="ctr"/>
          <a:endParaRPr lang="zh-CN" altLang="en-US" b="0"/>
        </a:p>
      </dgm:t>
    </dgm:pt>
    <dgm:pt modelId="{5DD264B3-6856-4C5C-8263-9C21106FF5A2}" type="pres">
      <dgm:prSet presAssocID="{6F88C065-003F-4790-BF43-4CB5B649DF45}" presName="CompostProcess" presStyleCnt="0">
        <dgm:presLayoutVars>
          <dgm:dir/>
          <dgm:resizeHandles val="exact"/>
        </dgm:presLayoutVars>
      </dgm:prSet>
      <dgm:spPr/>
    </dgm:pt>
    <dgm:pt modelId="{3237A41F-B002-448E-968F-D3500FEE4354}" type="pres">
      <dgm:prSet presAssocID="{6F88C065-003F-4790-BF43-4CB5B649DF45}" presName="arrow" presStyleLbl="bgShp" presStyleIdx="0" presStyleCnt="1"/>
      <dgm:spPr/>
    </dgm:pt>
    <dgm:pt modelId="{3654A4F6-7CD3-41AE-810B-82A46383B383}" type="pres">
      <dgm:prSet presAssocID="{6F88C065-003F-4790-BF43-4CB5B649DF45}" presName="linearProcess" presStyleCnt="0"/>
      <dgm:spPr/>
    </dgm:pt>
    <dgm:pt modelId="{C4168185-FE0D-47D1-A741-C7BB169928DD}" type="pres">
      <dgm:prSet presAssocID="{ED0D2717-DB6C-4D7D-B6AA-99D482C782ED}" presName="textNode" presStyleLbl="node1" presStyleIdx="0" presStyleCnt="2">
        <dgm:presLayoutVars>
          <dgm:bulletEnabled val="1"/>
        </dgm:presLayoutVars>
      </dgm:prSet>
      <dgm:spPr/>
    </dgm:pt>
    <dgm:pt modelId="{8FB4CDBA-14B6-43F9-AF4B-4E7D9E81B55A}" type="pres">
      <dgm:prSet presAssocID="{05F2D6A7-6300-44D8-8798-991104000CE8}" presName="sibTrans" presStyleCnt="0"/>
      <dgm:spPr/>
    </dgm:pt>
    <dgm:pt modelId="{373DD85F-74CC-4633-8056-FEF497171B75}" type="pres">
      <dgm:prSet presAssocID="{0B0AF3AF-DE31-4547-A0F7-D36212DD2E17}" presName="textNode" presStyleLbl="node1" presStyleIdx="1" presStyleCnt="2">
        <dgm:presLayoutVars>
          <dgm:bulletEnabled val="1"/>
        </dgm:presLayoutVars>
      </dgm:prSet>
      <dgm:spPr/>
    </dgm:pt>
  </dgm:ptLst>
  <dgm:cxnLst>
    <dgm:cxn modelId="{A7979F00-1CA7-4D90-81BE-92AFC925B1FF}" type="presOf" srcId="{0B0AF3AF-DE31-4547-A0F7-D36212DD2E17}" destId="{373DD85F-74CC-4633-8056-FEF497171B75}" srcOrd="0" destOrd="0" presId="urn:microsoft.com/office/officeart/2005/8/layout/hProcess9#6"/>
    <dgm:cxn modelId="{CE7F5A54-28F6-4A9E-BE32-47D8C789E24D}" srcId="{6F88C065-003F-4790-BF43-4CB5B649DF45}" destId="{0B0AF3AF-DE31-4547-A0F7-D36212DD2E17}" srcOrd="1" destOrd="0" parTransId="{E226BCAC-F6FD-4D76-A9D8-A7A8AF0AD4C6}" sibTransId="{BD5F7B2F-23A5-4B51-A499-08EE39BDAB74}"/>
    <dgm:cxn modelId="{6498598E-837E-492A-9E1F-0D84363BC754}" type="presOf" srcId="{6F88C065-003F-4790-BF43-4CB5B649DF45}" destId="{5DD264B3-6856-4C5C-8263-9C21106FF5A2}" srcOrd="0" destOrd="0" presId="urn:microsoft.com/office/officeart/2005/8/layout/hProcess9#6"/>
    <dgm:cxn modelId="{C48E7BB3-EB00-49F3-8DCE-CBCFB0C35559}" type="presOf" srcId="{ED0D2717-DB6C-4D7D-B6AA-99D482C782ED}" destId="{C4168185-FE0D-47D1-A741-C7BB169928DD}" srcOrd="0" destOrd="0" presId="urn:microsoft.com/office/officeart/2005/8/layout/hProcess9#6"/>
    <dgm:cxn modelId="{2E9D58BD-28DD-4093-8D56-E470A5004ECD}" srcId="{6F88C065-003F-4790-BF43-4CB5B649DF45}" destId="{ED0D2717-DB6C-4D7D-B6AA-99D482C782ED}" srcOrd="0" destOrd="0" parTransId="{69A76DE8-6CAB-4845-96E7-DC3409A0268C}" sibTransId="{05F2D6A7-6300-44D8-8798-991104000CE8}"/>
    <dgm:cxn modelId="{255D315E-E4C0-479F-A408-F73F260658C8}" type="presParOf" srcId="{5DD264B3-6856-4C5C-8263-9C21106FF5A2}" destId="{3237A41F-B002-448E-968F-D3500FEE4354}" srcOrd="0" destOrd="0" presId="urn:microsoft.com/office/officeart/2005/8/layout/hProcess9#6"/>
    <dgm:cxn modelId="{8C457DF0-8CDE-4BB1-B7B3-A3FF458B0A88}" type="presParOf" srcId="{5DD264B3-6856-4C5C-8263-9C21106FF5A2}" destId="{3654A4F6-7CD3-41AE-810B-82A46383B383}" srcOrd="1" destOrd="0" presId="urn:microsoft.com/office/officeart/2005/8/layout/hProcess9#6"/>
    <dgm:cxn modelId="{8AD9E6D4-3DF6-45D1-92E4-F36E6683E9FF}" type="presParOf" srcId="{3654A4F6-7CD3-41AE-810B-82A46383B383}" destId="{C4168185-FE0D-47D1-A741-C7BB169928DD}" srcOrd="0" destOrd="0" presId="urn:microsoft.com/office/officeart/2005/8/layout/hProcess9#6"/>
    <dgm:cxn modelId="{385B0886-6714-462C-953F-27A9319AE68B}" type="presParOf" srcId="{3654A4F6-7CD3-41AE-810B-82A46383B383}" destId="{8FB4CDBA-14B6-43F9-AF4B-4E7D9E81B55A}" srcOrd="1" destOrd="0" presId="urn:microsoft.com/office/officeart/2005/8/layout/hProcess9#6"/>
    <dgm:cxn modelId="{5EBC4E78-3D31-4818-B132-46FE6BB8E065}" type="presParOf" srcId="{3654A4F6-7CD3-41AE-810B-82A46383B383}" destId="{373DD85F-74CC-4633-8056-FEF497171B75}" srcOrd="2" destOrd="0" presId="urn:microsoft.com/office/officeart/2005/8/layout/hProcess9#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7A41F-B002-448E-968F-D3500FEE4354}">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68185-FE0D-47D1-A741-C7BB169928DD}">
      <dsp:nvSpPr>
        <dsp:cNvPr id="0" name=""/>
        <dsp:cNvSpPr/>
      </dsp:nvSpPr>
      <dsp:spPr>
        <a:xfrm>
          <a:off x="1840229" y="1305401"/>
          <a:ext cx="31546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kern="1200" dirty="0">
              <a:latin typeface="微软雅黑" panose="020B0503020204020204" pitchFamily="34" charset="-122"/>
              <a:ea typeface="微软雅黑" panose="020B0503020204020204" pitchFamily="34" charset="-122"/>
              <a:sym typeface="+mn-ea"/>
            </a:rPr>
            <a:t>完全竞争企业的要素使用原则</a:t>
          </a:r>
          <a:endParaRPr lang="en-US" sz="2400" b="0" kern="1200" dirty="0">
            <a:latin typeface="微软雅黑" panose="020B0503020204020204" pitchFamily="34" charset="-122"/>
            <a:ea typeface="微软雅黑" panose="020B0503020204020204" pitchFamily="34" charset="-122"/>
          </a:endParaRPr>
        </a:p>
      </dsp:txBody>
      <dsp:txXfrm>
        <a:off x="1925195" y="1390367"/>
        <a:ext cx="2984748" cy="1570603"/>
      </dsp:txXfrm>
    </dsp:sp>
    <dsp:sp modelId="{373DD85F-74CC-4633-8056-FEF497171B75}">
      <dsp:nvSpPr>
        <dsp:cNvPr id="0" name=""/>
        <dsp:cNvSpPr/>
      </dsp:nvSpPr>
      <dsp:spPr>
        <a:xfrm>
          <a:off x="5520690" y="1305401"/>
          <a:ext cx="31546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kern="1200" dirty="0">
              <a:latin typeface="微软雅黑" panose="020B0503020204020204" pitchFamily="34" charset="-122"/>
              <a:ea typeface="微软雅黑" panose="020B0503020204020204" pitchFamily="34" charset="-122"/>
              <a:sym typeface="+mn-ea"/>
            </a:rPr>
            <a:t>完全竞争企业的要素需求曲线</a:t>
          </a:r>
          <a:endParaRPr lang="en-US" sz="2400" b="0" kern="1200" dirty="0">
            <a:latin typeface="微软雅黑" panose="020B0503020204020204" pitchFamily="34" charset="-122"/>
            <a:ea typeface="微软雅黑" panose="020B0503020204020204" pitchFamily="34" charset="-122"/>
          </a:endParaRPr>
        </a:p>
      </dsp:txBody>
      <dsp:txXfrm>
        <a:off x="5605656" y="1390367"/>
        <a:ext cx="2984748"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7A41F-B002-448E-968F-D3500FEE4354}">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68185-FE0D-47D1-A741-C7BB169928DD}">
      <dsp:nvSpPr>
        <dsp:cNvPr id="0" name=""/>
        <dsp:cNvSpPr/>
      </dsp:nvSpPr>
      <dsp:spPr>
        <a:xfrm>
          <a:off x="3594" y="1305401"/>
          <a:ext cx="2335202"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b="0" kern="1200" dirty="0">
              <a:latin typeface="微软雅黑" panose="020B0503020204020204" pitchFamily="34" charset="-122"/>
              <a:ea typeface="微软雅黑" panose="020B0503020204020204" pitchFamily="34" charset="-122"/>
            </a:rPr>
            <a:t>要素供给问题</a:t>
          </a:r>
          <a:endParaRPr lang="en-US" altLang="zh-CN" sz="2400" b="0" kern="1200" dirty="0">
            <a:latin typeface="微软雅黑" panose="020B0503020204020204" pitchFamily="34" charset="-122"/>
            <a:ea typeface="微软雅黑" panose="020B0503020204020204" pitchFamily="34" charset="-122"/>
          </a:endParaRPr>
        </a:p>
      </dsp:txBody>
      <dsp:txXfrm>
        <a:off x="88560" y="1390367"/>
        <a:ext cx="2165270" cy="1570603"/>
      </dsp:txXfrm>
    </dsp:sp>
    <dsp:sp modelId="{373DD85F-74CC-4633-8056-FEF497171B75}">
      <dsp:nvSpPr>
        <dsp:cNvPr id="0" name=""/>
        <dsp:cNvSpPr/>
      </dsp:nvSpPr>
      <dsp:spPr>
        <a:xfrm>
          <a:off x="2727997" y="1305401"/>
          <a:ext cx="2335202"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b="0" kern="1200" dirty="0">
              <a:latin typeface="微软雅黑" panose="020B0503020204020204" pitchFamily="34" charset="-122"/>
              <a:ea typeface="微软雅黑" panose="020B0503020204020204" pitchFamily="34" charset="-122"/>
            </a:rPr>
            <a:t>要素供给原则</a:t>
          </a:r>
          <a:endParaRPr lang="en-US" sz="2400" b="0" kern="1200" dirty="0">
            <a:latin typeface="微软雅黑" panose="020B0503020204020204" pitchFamily="34" charset="-122"/>
            <a:ea typeface="微软雅黑" panose="020B0503020204020204" pitchFamily="34" charset="-122"/>
          </a:endParaRPr>
        </a:p>
      </dsp:txBody>
      <dsp:txXfrm>
        <a:off x="2812963" y="1390367"/>
        <a:ext cx="2165270" cy="1570603"/>
      </dsp:txXfrm>
    </dsp:sp>
    <dsp:sp modelId="{85402E09-C3A8-45D3-9868-DCBCC6734990}">
      <dsp:nvSpPr>
        <dsp:cNvPr id="0" name=""/>
        <dsp:cNvSpPr/>
      </dsp:nvSpPr>
      <dsp:spPr>
        <a:xfrm>
          <a:off x="5452400" y="1305401"/>
          <a:ext cx="2335202"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kern="1200" dirty="0">
              <a:latin typeface="微软雅黑" panose="020B0503020204020204" pitchFamily="34" charset="-122"/>
              <a:ea typeface="微软雅黑" panose="020B0503020204020204" pitchFamily="34" charset="-122"/>
              <a:cs typeface="微软雅黑" panose="020B0503020204020204" pitchFamily="34" charset="-122"/>
              <a:sym typeface="+mn-ea"/>
            </a:rPr>
            <a:t>预算线</a:t>
          </a:r>
          <a:r>
            <a:rPr lang="en-US" sz="2400" kern="12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400" kern="1200" dirty="0">
              <a:latin typeface="微软雅黑" panose="020B0503020204020204" pitchFamily="34" charset="-122"/>
              <a:ea typeface="微软雅黑" panose="020B0503020204020204" pitchFamily="34" charset="-122"/>
              <a:cs typeface="微软雅黑" panose="020B0503020204020204" pitchFamily="34" charset="-122"/>
              <a:sym typeface="+mn-ea"/>
            </a:rPr>
            <a:t>无差异曲线分析</a:t>
          </a:r>
          <a:endParaRPr lang="en-US" sz="24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5537366" y="1390367"/>
        <a:ext cx="2165270" cy="1570603"/>
      </dsp:txXfrm>
    </dsp:sp>
    <dsp:sp modelId="{08571B65-ED19-45F4-98FC-86B87C4F9276}">
      <dsp:nvSpPr>
        <dsp:cNvPr id="0" name=""/>
        <dsp:cNvSpPr/>
      </dsp:nvSpPr>
      <dsp:spPr>
        <a:xfrm>
          <a:off x="8176803" y="1305401"/>
          <a:ext cx="2335202"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b="0" kern="1200" dirty="0">
              <a:latin typeface="微软雅黑" panose="020B0503020204020204" pitchFamily="34" charset="-122"/>
              <a:ea typeface="微软雅黑" panose="020B0503020204020204" pitchFamily="34" charset="-122"/>
            </a:rPr>
            <a:t>要素供给曲线</a:t>
          </a:r>
          <a:endParaRPr lang="en-US" sz="2400" b="0" kern="1200" dirty="0">
            <a:latin typeface="微软雅黑" panose="020B0503020204020204" pitchFamily="34" charset="-122"/>
            <a:ea typeface="微软雅黑" panose="020B0503020204020204" pitchFamily="34" charset="-122"/>
          </a:endParaRPr>
        </a:p>
      </dsp:txBody>
      <dsp:txXfrm>
        <a:off x="8261769" y="1390367"/>
        <a:ext cx="2165270" cy="15706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7A41F-B002-448E-968F-D3500FEE4354}">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68185-FE0D-47D1-A741-C7BB169928DD}">
      <dsp:nvSpPr>
        <dsp:cNvPr id="0" name=""/>
        <dsp:cNvSpPr/>
      </dsp:nvSpPr>
      <dsp:spPr>
        <a:xfrm>
          <a:off x="3080"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10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sym typeface="+mn-ea"/>
            </a:rPr>
            <a:t>劳动供给和闲暇需求</a:t>
          </a:r>
          <a:endParaRPr lang="en-US" sz="2000" b="0" kern="1200" dirty="0">
            <a:latin typeface="微软雅黑" panose="020B0503020204020204" pitchFamily="34" charset="-122"/>
            <a:ea typeface="微软雅黑" panose="020B0503020204020204" pitchFamily="34" charset="-122"/>
          </a:endParaRPr>
        </a:p>
      </dsp:txBody>
      <dsp:txXfrm>
        <a:off x="88046" y="1390367"/>
        <a:ext cx="1684674" cy="1570603"/>
      </dsp:txXfrm>
    </dsp:sp>
    <dsp:sp modelId="{373DD85F-74CC-4633-8056-FEF497171B75}">
      <dsp:nvSpPr>
        <dsp:cNvPr id="0" name=""/>
        <dsp:cNvSpPr/>
      </dsp:nvSpPr>
      <dsp:spPr>
        <a:xfrm>
          <a:off x="2166788"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100000"/>
            </a:lnSpc>
            <a:spcBef>
              <a:spcPct val="0"/>
            </a:spcBef>
            <a:spcAft>
              <a:spcPct val="35000"/>
            </a:spcAft>
            <a:buNone/>
          </a:pPr>
          <a:r>
            <a:rPr lang="zh-CN" sz="2000" kern="1200" dirty="0">
              <a:latin typeface="微软雅黑" panose="020B0503020204020204" pitchFamily="34" charset="-122"/>
              <a:ea typeface="微软雅黑" panose="020B0503020204020204" pitchFamily="34" charset="-122"/>
              <a:sym typeface="+mn-ea"/>
            </a:rPr>
            <a:t>劳动供给均衡</a:t>
          </a:r>
          <a:endParaRPr lang="en-US" sz="2000" b="0" kern="1200" dirty="0">
            <a:latin typeface="微软雅黑" panose="020B0503020204020204" pitchFamily="34" charset="-122"/>
            <a:ea typeface="微软雅黑" panose="020B0503020204020204" pitchFamily="34" charset="-122"/>
          </a:endParaRPr>
        </a:p>
      </dsp:txBody>
      <dsp:txXfrm>
        <a:off x="2251754" y="1390367"/>
        <a:ext cx="1684674" cy="1570603"/>
      </dsp:txXfrm>
    </dsp:sp>
    <dsp:sp modelId="{85402E09-C3A8-45D3-9868-DCBCC6734990}">
      <dsp:nvSpPr>
        <dsp:cNvPr id="0" name=""/>
        <dsp:cNvSpPr/>
      </dsp:nvSpPr>
      <dsp:spPr>
        <a:xfrm>
          <a:off x="4330496"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100000"/>
            </a:lnSpc>
            <a:spcBef>
              <a:spcPct val="0"/>
            </a:spcBef>
            <a:spcAft>
              <a:spcPct val="35000"/>
            </a:spcAft>
            <a:buNone/>
          </a:pPr>
          <a:r>
            <a:rPr lang="zh-CN" sz="2000" kern="1200" dirty="0">
              <a:latin typeface="微软雅黑" panose="020B0503020204020204" pitchFamily="34" charset="-122"/>
              <a:ea typeface="微软雅黑" panose="020B0503020204020204" pitchFamily="34" charset="-122"/>
              <a:sym typeface="+mn-ea"/>
            </a:rPr>
            <a:t>劳动供给曲线</a:t>
          </a:r>
          <a:endParaRPr lang="en-US" sz="2000" b="0" kern="1200" dirty="0">
            <a:latin typeface="微软雅黑" panose="020B0503020204020204" pitchFamily="34" charset="-122"/>
            <a:ea typeface="微软雅黑" panose="020B0503020204020204" pitchFamily="34" charset="-122"/>
          </a:endParaRPr>
        </a:p>
      </dsp:txBody>
      <dsp:txXfrm>
        <a:off x="4415462" y="1390367"/>
        <a:ext cx="1684674" cy="1570603"/>
      </dsp:txXfrm>
    </dsp:sp>
    <dsp:sp modelId="{08571B65-ED19-45F4-98FC-86B87C4F9276}">
      <dsp:nvSpPr>
        <dsp:cNvPr id="0" name=""/>
        <dsp:cNvSpPr/>
      </dsp:nvSpPr>
      <dsp:spPr>
        <a:xfrm>
          <a:off x="6494204"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100000"/>
            </a:lnSpc>
            <a:spcBef>
              <a:spcPct val="0"/>
            </a:spcBef>
            <a:spcAft>
              <a:spcPct val="35000"/>
            </a:spcAft>
            <a:buNone/>
          </a:pPr>
          <a:r>
            <a:rPr lang="zh-CN" altLang="en-US" sz="2000" b="0" kern="1200" dirty="0">
              <a:latin typeface="微软雅黑" panose="020B0503020204020204" pitchFamily="34" charset="-122"/>
              <a:ea typeface="微软雅黑" panose="020B0503020204020204" pitchFamily="34" charset="-122"/>
            </a:rPr>
            <a:t>替代效应和收入效应</a:t>
          </a:r>
        </a:p>
      </dsp:txBody>
      <dsp:txXfrm>
        <a:off x="6579170" y="1390367"/>
        <a:ext cx="1684674" cy="1570603"/>
      </dsp:txXfrm>
    </dsp:sp>
    <dsp:sp modelId="{891DEFD3-5709-4F64-8954-39317A548FC1}">
      <dsp:nvSpPr>
        <dsp:cNvPr id="0" name=""/>
        <dsp:cNvSpPr/>
      </dsp:nvSpPr>
      <dsp:spPr>
        <a:xfrm>
          <a:off x="8657912" y="1305401"/>
          <a:ext cx="1854606"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100000"/>
            </a:lnSpc>
            <a:spcBef>
              <a:spcPct val="0"/>
            </a:spcBef>
            <a:spcAft>
              <a:spcPct val="35000"/>
            </a:spcAft>
            <a:buNone/>
          </a:pPr>
          <a:r>
            <a:rPr lang="zh-CN" sz="2000" b="0" kern="1200" dirty="0">
              <a:latin typeface="微软雅黑" panose="020B0503020204020204" pitchFamily="34" charset="-122"/>
              <a:ea typeface="微软雅黑" panose="020B0503020204020204" pitchFamily="34" charset="-122"/>
              <a:cs typeface="微软雅黑" panose="020B0503020204020204" pitchFamily="34" charset="-122"/>
            </a:rPr>
            <a:t>劳动市场的供求均衡和工资的决定</a:t>
          </a:r>
          <a:br>
            <a:rPr lang="zh-CN" sz="2000" b="0" kern="1200" dirty="0">
              <a:latin typeface="微软雅黑" panose="020B0503020204020204" pitchFamily="34" charset="-122"/>
              <a:ea typeface="微软雅黑" panose="020B0503020204020204" pitchFamily="34" charset="-122"/>
              <a:cs typeface="微软雅黑" panose="020B0503020204020204" pitchFamily="34" charset="-122"/>
            </a:rPr>
          </a:br>
          <a:endParaRPr lang="zh-CN" sz="2000" b="0" kern="1200" dirty="0">
            <a:latin typeface="微软雅黑" panose="020B0503020204020204" pitchFamily="34" charset="-122"/>
            <a:ea typeface="微软雅黑" panose="020B0503020204020204" pitchFamily="34" charset="-122"/>
            <a:cs typeface="微软雅黑" panose="020B0503020204020204" pitchFamily="34" charset="-122"/>
          </a:endParaRPr>
        </a:p>
      </dsp:txBody>
      <dsp:txXfrm>
        <a:off x="8742878" y="1390367"/>
        <a:ext cx="1684674" cy="15706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7A41F-B002-448E-968F-D3500FEE4354}">
      <dsp:nvSpPr>
        <dsp:cNvPr id="0" name=""/>
        <dsp:cNvSpPr/>
      </dsp:nvSpPr>
      <dsp:spPr>
        <a:xfrm>
          <a:off x="788669" y="0"/>
          <a:ext cx="8938260" cy="381571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68185-FE0D-47D1-A741-C7BB169928DD}">
      <dsp:nvSpPr>
        <dsp:cNvPr id="0" name=""/>
        <dsp:cNvSpPr/>
      </dsp:nvSpPr>
      <dsp:spPr>
        <a:xfrm>
          <a:off x="1840229" y="1144714"/>
          <a:ext cx="3154680" cy="1526286"/>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kern="1200" dirty="0">
              <a:latin typeface="微软雅黑" panose="020B0503020204020204" pitchFamily="34" charset="-122"/>
              <a:ea typeface="微软雅黑" panose="020B0503020204020204" pitchFamily="34" charset="-122"/>
              <a:sym typeface="+mn-ea"/>
            </a:rPr>
            <a:t>土地的供给曲线</a:t>
          </a:r>
          <a:endParaRPr lang="en-US" sz="2400" b="0" kern="1200" dirty="0">
            <a:latin typeface="微软雅黑" panose="020B0503020204020204" pitchFamily="34" charset="-122"/>
            <a:ea typeface="微软雅黑" panose="020B0503020204020204" pitchFamily="34" charset="-122"/>
          </a:endParaRPr>
        </a:p>
      </dsp:txBody>
      <dsp:txXfrm>
        <a:off x="1914736" y="1219221"/>
        <a:ext cx="3005666" cy="1377272"/>
      </dsp:txXfrm>
    </dsp:sp>
    <dsp:sp modelId="{373DD85F-74CC-4633-8056-FEF497171B75}">
      <dsp:nvSpPr>
        <dsp:cNvPr id="0" name=""/>
        <dsp:cNvSpPr/>
      </dsp:nvSpPr>
      <dsp:spPr>
        <a:xfrm>
          <a:off x="5520690" y="1144714"/>
          <a:ext cx="3154680" cy="1526286"/>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sym typeface="+mn-ea"/>
            </a:rPr>
            <a:t>使用土地的价格和地租</a:t>
          </a:r>
          <a:endParaRPr lang="zh-CN" altLang="en-US" sz="2400" b="0" kern="1200" dirty="0">
            <a:latin typeface="微软雅黑" panose="020B0503020204020204" pitchFamily="34" charset="-122"/>
            <a:ea typeface="微软雅黑" panose="020B0503020204020204" pitchFamily="34" charset="-122"/>
            <a:sym typeface="+mn-ea"/>
          </a:endParaRPr>
        </a:p>
      </dsp:txBody>
      <dsp:txXfrm>
        <a:off x="5595197" y="1219221"/>
        <a:ext cx="3005666" cy="13772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7A41F-B002-448E-968F-D3500FEE4354}">
      <dsp:nvSpPr>
        <dsp:cNvPr id="0" name=""/>
        <dsp:cNvSpPr/>
      </dsp:nvSpPr>
      <dsp:spPr>
        <a:xfrm>
          <a:off x="788669" y="0"/>
          <a:ext cx="8938260"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68185-FE0D-47D1-A741-C7BB169928DD}">
      <dsp:nvSpPr>
        <dsp:cNvPr id="0" name=""/>
        <dsp:cNvSpPr/>
      </dsp:nvSpPr>
      <dsp:spPr>
        <a:xfrm>
          <a:off x="0" y="1305401"/>
          <a:ext cx="31546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kern="1200" dirty="0">
              <a:latin typeface="微软雅黑" panose="020B0503020204020204" pitchFamily="34" charset="-122"/>
              <a:ea typeface="微软雅黑" panose="020B0503020204020204" pitchFamily="34" charset="-122"/>
              <a:sym typeface="+mn-ea"/>
            </a:rPr>
            <a:t>资本和利息的含义</a:t>
          </a:r>
          <a:endParaRPr lang="en-US" sz="2400" b="0" kern="1200" dirty="0">
            <a:latin typeface="微软雅黑" panose="020B0503020204020204" pitchFamily="34" charset="-122"/>
            <a:ea typeface="微软雅黑" panose="020B0503020204020204" pitchFamily="34" charset="-122"/>
          </a:endParaRPr>
        </a:p>
      </dsp:txBody>
      <dsp:txXfrm>
        <a:off x="84966" y="1390367"/>
        <a:ext cx="2984748" cy="1570603"/>
      </dsp:txXfrm>
    </dsp:sp>
    <dsp:sp modelId="{373DD85F-74CC-4633-8056-FEF497171B75}">
      <dsp:nvSpPr>
        <dsp:cNvPr id="0" name=""/>
        <dsp:cNvSpPr/>
      </dsp:nvSpPr>
      <dsp:spPr>
        <a:xfrm>
          <a:off x="3680459" y="1305401"/>
          <a:ext cx="31546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altLang="en-US" sz="2400" b="0" kern="1200" dirty="0">
              <a:latin typeface="微软雅黑" panose="020B0503020204020204" pitchFamily="34" charset="-122"/>
              <a:ea typeface="微软雅黑" panose="020B0503020204020204" pitchFamily="34" charset="-122"/>
            </a:rPr>
            <a:t>资本的供给</a:t>
          </a:r>
        </a:p>
      </dsp:txBody>
      <dsp:txXfrm>
        <a:off x="3765425" y="1390367"/>
        <a:ext cx="2984748" cy="1570603"/>
      </dsp:txXfrm>
    </dsp:sp>
    <dsp:sp modelId="{85402E09-C3A8-45D3-9868-DCBCC6734990}">
      <dsp:nvSpPr>
        <dsp:cNvPr id="0" name=""/>
        <dsp:cNvSpPr/>
      </dsp:nvSpPr>
      <dsp:spPr>
        <a:xfrm>
          <a:off x="7360920" y="1305401"/>
          <a:ext cx="3154680" cy="1740535"/>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altLang="en-US" sz="2400" b="0" kern="1200" dirty="0">
              <a:latin typeface="微软雅黑" panose="020B0503020204020204" pitchFamily="34" charset="-122"/>
              <a:ea typeface="微软雅黑" panose="020B0503020204020204" pitchFamily="34" charset="-122"/>
            </a:rPr>
            <a:t>资本市场的均衡</a:t>
          </a:r>
        </a:p>
      </dsp:txBody>
      <dsp:txXfrm>
        <a:off x="7445886" y="1390367"/>
        <a:ext cx="2984748" cy="157060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7A41F-B002-448E-968F-D3500FEE4354}">
      <dsp:nvSpPr>
        <dsp:cNvPr id="0" name=""/>
        <dsp:cNvSpPr/>
      </dsp:nvSpPr>
      <dsp:spPr>
        <a:xfrm>
          <a:off x="766476" y="0"/>
          <a:ext cx="8686736" cy="381571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68185-FE0D-47D1-A741-C7BB169928DD}">
      <dsp:nvSpPr>
        <dsp:cNvPr id="0" name=""/>
        <dsp:cNvSpPr/>
      </dsp:nvSpPr>
      <dsp:spPr>
        <a:xfrm>
          <a:off x="1788445" y="1144714"/>
          <a:ext cx="3065907" cy="1526286"/>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sz="2400" kern="1200" dirty="0">
              <a:latin typeface="微软雅黑" panose="020B0503020204020204" pitchFamily="34" charset="-122"/>
              <a:ea typeface="微软雅黑" panose="020B0503020204020204" pitchFamily="34" charset="-122"/>
              <a:sym typeface="+mn-ea"/>
            </a:rPr>
            <a:t>产品卖方垄断条件下的要素价格决定</a:t>
          </a:r>
          <a:endParaRPr lang="en-US" sz="2400" b="0" kern="1200" dirty="0">
            <a:latin typeface="微软雅黑" panose="020B0503020204020204" pitchFamily="34" charset="-122"/>
            <a:ea typeface="微软雅黑" panose="020B0503020204020204" pitchFamily="34" charset="-122"/>
          </a:endParaRPr>
        </a:p>
      </dsp:txBody>
      <dsp:txXfrm>
        <a:off x="1862952" y="1219221"/>
        <a:ext cx="2916893" cy="1377272"/>
      </dsp:txXfrm>
    </dsp:sp>
    <dsp:sp modelId="{373DD85F-74CC-4633-8056-FEF497171B75}">
      <dsp:nvSpPr>
        <dsp:cNvPr id="0" name=""/>
        <dsp:cNvSpPr/>
      </dsp:nvSpPr>
      <dsp:spPr>
        <a:xfrm>
          <a:off x="5365337" y="1144714"/>
          <a:ext cx="3065907" cy="1526286"/>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ct val="35000"/>
            </a:spcAft>
            <a:buNone/>
          </a:pPr>
          <a:r>
            <a:rPr lang="zh-CN" altLang="en-US" sz="2400" kern="1200" dirty="0">
              <a:latin typeface="微软雅黑" panose="020B0503020204020204" pitchFamily="34" charset="-122"/>
              <a:ea typeface="微软雅黑" panose="020B0503020204020204" pitchFamily="34" charset="-122"/>
              <a:sym typeface="+mn-ea"/>
            </a:rPr>
            <a:t>要素买方垄断条件下的要素价格决定</a:t>
          </a:r>
          <a:endParaRPr lang="en-US" sz="2400" b="0" kern="1200" dirty="0">
            <a:latin typeface="微软雅黑" panose="020B0503020204020204" pitchFamily="34" charset="-122"/>
            <a:ea typeface="微软雅黑" panose="020B0503020204020204" pitchFamily="34" charset="-122"/>
          </a:endParaRPr>
        </a:p>
      </dsp:txBody>
      <dsp:txXfrm>
        <a:off x="5439844" y="1219221"/>
        <a:ext cx="2916893" cy="13772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1">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4">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2">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3">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5">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6">
  <dgm:title val=""/>
  <dgm:desc val=""/>
  <dgm:catLst>
    <dgm:cat type="process" pri="5000"/>
    <dgm:cat type="convert" pri="1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4">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3">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5">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6">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82281"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597620" y="1"/>
            <a:ext cx="4282281" cy="339232"/>
          </a:xfrm>
          <a:prstGeom prst="rect">
            <a:avLst/>
          </a:prstGeom>
        </p:spPr>
        <p:txBody>
          <a:bodyPr vert="horz" lIns="91440" tIns="45720" rIns="91440" bIns="45720" rtlCol="0"/>
          <a:lstStyle>
            <a:lvl1pPr algn="r">
              <a:defRPr sz="1200"/>
            </a:lvl1pPr>
          </a:lstStyle>
          <a:p>
            <a:fld id="{F2FD6E39-3B96-493F-8255-4D2F147A3EDA}" type="datetimeFigureOut">
              <a:rPr lang="zh-CN" altLang="en-US" smtClean="0"/>
              <a:t>2023/12/4</a:t>
            </a:fld>
            <a:endParaRPr lang="zh-CN" altLang="en-US"/>
          </a:p>
        </p:txBody>
      </p:sp>
      <p:sp>
        <p:nvSpPr>
          <p:cNvPr id="4" name="页脚占位符 3"/>
          <p:cNvSpPr>
            <a:spLocks noGrp="1"/>
          </p:cNvSpPr>
          <p:nvPr>
            <p:ph type="ftr" sz="quarter" idx="2"/>
          </p:nvPr>
        </p:nvSpPr>
        <p:spPr>
          <a:xfrm>
            <a:off x="0" y="6421932"/>
            <a:ext cx="4282281"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597620" y="6421932"/>
            <a:ext cx="4282281" cy="339231"/>
          </a:xfrm>
          <a:prstGeom prst="rect">
            <a:avLst/>
          </a:prstGeom>
        </p:spPr>
        <p:txBody>
          <a:bodyPr vert="horz" lIns="91440" tIns="45720" rIns="91440" bIns="45720" rtlCol="0" anchor="b"/>
          <a:lstStyle>
            <a:lvl1pPr algn="r">
              <a:defRPr sz="1200"/>
            </a:lvl1pPr>
          </a:lstStyle>
          <a:p>
            <a:fld id="{0C8A2723-2BCA-4085-8B49-41C38388F7BA}" type="slidenum">
              <a:rPr lang="zh-CN" altLang="en-US" smtClean="0"/>
              <a:t>‹#›</a:t>
            </a:fld>
            <a:endParaRPr lang="zh-CN" altLang="en-US"/>
          </a:p>
        </p:txBody>
      </p:sp>
    </p:spTree>
    <p:extLst>
      <p:ext uri="{BB962C8B-B14F-4D97-AF65-F5344CB8AC3E}">
        <p14:creationId xmlns:p14="http://schemas.microsoft.com/office/powerpoint/2010/main" val="21995520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282281"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597620" y="1"/>
            <a:ext cx="4282281" cy="339232"/>
          </a:xfrm>
          <a:prstGeom prst="rect">
            <a:avLst/>
          </a:prstGeom>
        </p:spPr>
        <p:txBody>
          <a:bodyPr vert="horz" lIns="91440" tIns="45720" rIns="91440" bIns="45720" rtlCol="0"/>
          <a:lstStyle>
            <a:lvl1pPr algn="r">
              <a:defRPr sz="1200"/>
            </a:lvl1pPr>
          </a:lstStyle>
          <a:p>
            <a:fld id="{D8DD64CE-5EA7-4FCB-8455-FA3A737BD754}" type="datetimeFigureOut">
              <a:rPr lang="zh-CN" altLang="en-US" smtClean="0"/>
              <a:t>2023/12/4</a:t>
            </a:fld>
            <a:endParaRPr lang="zh-CN" altLang="en-US"/>
          </a:p>
        </p:txBody>
      </p:sp>
      <p:sp>
        <p:nvSpPr>
          <p:cNvPr id="4" name="幻灯片图像占位符 3"/>
          <p:cNvSpPr>
            <a:spLocks noGrp="1" noRot="1" noChangeAspect="1"/>
          </p:cNvSpPr>
          <p:nvPr>
            <p:ph type="sldImg" idx="2"/>
          </p:nvPr>
        </p:nvSpPr>
        <p:spPr>
          <a:xfrm>
            <a:off x="2911475" y="844550"/>
            <a:ext cx="4059238"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88219" y="3253809"/>
            <a:ext cx="7905750" cy="2662208"/>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282281"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597620" y="6421932"/>
            <a:ext cx="4282281" cy="339231"/>
          </a:xfrm>
          <a:prstGeom prst="rect">
            <a:avLst/>
          </a:prstGeom>
        </p:spPr>
        <p:txBody>
          <a:bodyPr vert="horz" lIns="91440" tIns="45720" rIns="91440" bIns="45720" rtlCol="0" anchor="b"/>
          <a:lstStyle>
            <a:lvl1pPr algn="r">
              <a:defRPr sz="1200"/>
            </a:lvl1pPr>
          </a:lstStyle>
          <a:p>
            <a:fld id="{1387D801-ADD8-402A-B8C1-10F423015658}" type="slidenum">
              <a:rPr lang="zh-CN" altLang="en-US" smtClean="0"/>
              <a:t>‹#›</a:t>
            </a:fld>
            <a:endParaRPr lang="zh-CN" altLang="en-US"/>
          </a:p>
        </p:txBody>
      </p:sp>
    </p:spTree>
    <p:extLst>
      <p:ext uri="{BB962C8B-B14F-4D97-AF65-F5344CB8AC3E}">
        <p14:creationId xmlns:p14="http://schemas.microsoft.com/office/powerpoint/2010/main" val="2622874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2AC3194-644E-4B3B-A115-584E1CCE1F89}"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4153396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4ECCD6B-E1CB-4768-A3B0-5F2B1A8C560E}"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4035" name="Rectangle 2"/>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4036" name="Rectangle 3"/>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53</a:t>
            </a:r>
          </a:p>
        </p:txBody>
      </p:sp>
      <p:sp>
        <p:nvSpPr>
          <p:cNvPr id="44037" name="Rectangle 4"/>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4038" name="Rectangle 5"/>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44039" name="Rectangle 6"/>
          <p:cNvSpPr>
            <a:spLocks noGrp="1" noRot="1" noChangeAspect="1" noChangeArrowheads="1" noTextEdit="1"/>
          </p:cNvSpPr>
          <p:nvPr>
            <p:ph type="sldImg"/>
          </p:nvPr>
        </p:nvSpPr>
        <p:spPr>
          <a:xfrm>
            <a:off x="103188" y="747713"/>
            <a:ext cx="6557962" cy="3689350"/>
          </a:xfrm>
          <a:solidFill>
            <a:srgbClr val="FFFFFF"/>
          </a:solidFill>
          <a:ln w="12700" cap="flat">
            <a:solidFill>
              <a:schemeClr val="tx1"/>
            </a:solidFill>
          </a:ln>
        </p:spPr>
      </p:sp>
      <p:sp>
        <p:nvSpPr>
          <p:cNvPr id="44040" name="Rectangle 7"/>
          <p:cNvSpPr>
            <a:spLocks noGrp="1" noChangeArrowheads="1"/>
          </p:cNvSpPr>
          <p:nvPr>
            <p:ph type="body" idx="1"/>
          </p:nvPr>
        </p:nvSpPr>
        <p:spPr>
          <a:xfrm>
            <a:off x="901293" y="4690557"/>
            <a:ext cx="4961683" cy="4444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2275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33</a:t>
            </a:fld>
            <a:endParaRPr lang="zh-CN" altLang="en-US"/>
          </a:p>
        </p:txBody>
      </p:sp>
    </p:spTree>
    <p:extLst>
      <p:ext uri="{BB962C8B-B14F-4D97-AF65-F5344CB8AC3E}">
        <p14:creationId xmlns:p14="http://schemas.microsoft.com/office/powerpoint/2010/main" val="548929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34</a:t>
            </a:fld>
            <a:endParaRPr lang="zh-CN" altLang="en-US"/>
          </a:p>
        </p:txBody>
      </p:sp>
    </p:spTree>
    <p:extLst>
      <p:ext uri="{BB962C8B-B14F-4D97-AF65-F5344CB8AC3E}">
        <p14:creationId xmlns:p14="http://schemas.microsoft.com/office/powerpoint/2010/main" val="344502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36</a:t>
            </a:fld>
            <a:endParaRPr lang="zh-CN" altLang="en-US"/>
          </a:p>
        </p:txBody>
      </p:sp>
    </p:spTree>
    <p:extLst>
      <p:ext uri="{BB962C8B-B14F-4D97-AF65-F5344CB8AC3E}">
        <p14:creationId xmlns:p14="http://schemas.microsoft.com/office/powerpoint/2010/main" val="868606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37</a:t>
            </a:fld>
            <a:endParaRPr lang="zh-CN" altLang="en-US"/>
          </a:p>
        </p:txBody>
      </p:sp>
    </p:spTree>
    <p:extLst>
      <p:ext uri="{BB962C8B-B14F-4D97-AF65-F5344CB8AC3E}">
        <p14:creationId xmlns:p14="http://schemas.microsoft.com/office/powerpoint/2010/main" val="523085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38</a:t>
            </a:fld>
            <a:endParaRPr lang="zh-CN" altLang="en-US"/>
          </a:p>
        </p:txBody>
      </p:sp>
    </p:spTree>
    <p:extLst>
      <p:ext uri="{BB962C8B-B14F-4D97-AF65-F5344CB8AC3E}">
        <p14:creationId xmlns:p14="http://schemas.microsoft.com/office/powerpoint/2010/main" val="650603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951606B-C507-4862-ACC9-44C4454603D0}"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243" name="Rectangle 2"/>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244" name="Rectangle 3"/>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8</a:t>
            </a:r>
          </a:p>
        </p:txBody>
      </p:sp>
      <p:sp>
        <p:nvSpPr>
          <p:cNvPr id="10245" name="Rectangle 4"/>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246" name="Rectangle 5"/>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247" name="Rectangle 6"/>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248" name="Rectangle 7"/>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p>
        </p:txBody>
      </p:sp>
      <p:sp>
        <p:nvSpPr>
          <p:cNvPr id="10249" name="Rectangle 8"/>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250" name="Rectangle 9"/>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0251" name="Rectangle 10"/>
          <p:cNvSpPr>
            <a:spLocks noGrp="1" noRot="1" noChangeAspect="1" noChangeArrowheads="1" noTextEdit="1"/>
          </p:cNvSpPr>
          <p:nvPr>
            <p:ph type="sldImg"/>
          </p:nvPr>
        </p:nvSpPr>
        <p:spPr>
          <a:xfrm>
            <a:off x="103188" y="747713"/>
            <a:ext cx="6557962" cy="3689350"/>
          </a:xfrm>
          <a:ln cap="flat"/>
        </p:spPr>
      </p:sp>
      <p:sp>
        <p:nvSpPr>
          <p:cNvPr id="10252" name="Rectangle 11"/>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286570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343868F-7D5F-4EB8-8DB5-AF323B3CEBAF}"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291" name="Rectangle 2"/>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292" name="Rectangle 3"/>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p>
        </p:txBody>
      </p:sp>
      <p:sp>
        <p:nvSpPr>
          <p:cNvPr id="12293" name="Rectangle 4"/>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294" name="Rectangle 5"/>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295" name="Rectangle 6"/>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296" name="Rectangle 7"/>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p>
        </p:txBody>
      </p:sp>
      <p:sp>
        <p:nvSpPr>
          <p:cNvPr id="12297" name="Rectangle 8"/>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298" name="Rectangle 9"/>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2299" name="Rectangle 10"/>
          <p:cNvSpPr>
            <a:spLocks noGrp="1" noRot="1" noChangeAspect="1" noChangeArrowheads="1" noTextEdit="1"/>
          </p:cNvSpPr>
          <p:nvPr>
            <p:ph type="sldImg"/>
          </p:nvPr>
        </p:nvSpPr>
        <p:spPr>
          <a:xfrm>
            <a:off x="103188" y="747713"/>
            <a:ext cx="6557962" cy="3689350"/>
          </a:xfrm>
          <a:ln cap="flat"/>
        </p:spPr>
      </p:sp>
      <p:sp>
        <p:nvSpPr>
          <p:cNvPr id="12300" name="Rectangle 11"/>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381743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E1F59E-748A-438F-88E4-57AEFF611AC8}"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387" name="Rectangle 2"/>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388" name="Rectangle 3"/>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11</a:t>
            </a:r>
          </a:p>
        </p:txBody>
      </p:sp>
      <p:sp>
        <p:nvSpPr>
          <p:cNvPr id="16389" name="Rectangle 4"/>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390" name="Rectangle 5"/>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391" name="Rectangle 6"/>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392" name="Rectangle 7"/>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p>
        </p:txBody>
      </p:sp>
      <p:sp>
        <p:nvSpPr>
          <p:cNvPr id="16393" name="Rectangle 8"/>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394" name="Rectangle 9"/>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6395" name="Rectangle 10"/>
          <p:cNvSpPr>
            <a:spLocks noGrp="1" noRot="1" noChangeAspect="1" noChangeArrowheads="1" noTextEdit="1"/>
          </p:cNvSpPr>
          <p:nvPr>
            <p:ph type="sldImg"/>
          </p:nvPr>
        </p:nvSpPr>
        <p:spPr>
          <a:xfrm>
            <a:off x="103188" y="747713"/>
            <a:ext cx="6557962" cy="3689350"/>
          </a:xfrm>
          <a:solidFill>
            <a:srgbClr val="FFFFFF"/>
          </a:solidFill>
          <a:ln w="12700" cap="flat"/>
        </p:spPr>
      </p:sp>
      <p:sp>
        <p:nvSpPr>
          <p:cNvPr id="16396" name="Rectangle 11"/>
          <p:cNvSpPr>
            <a:spLocks noGrp="1" noChangeArrowheads="1"/>
          </p:cNvSpPr>
          <p:nvPr>
            <p:ph type="body" idx="1"/>
          </p:nvPr>
        </p:nvSpPr>
        <p:spPr>
          <a:xfrm>
            <a:off x="901293" y="4690557"/>
            <a:ext cx="4961683" cy="4444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2952292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FE7D1AE-BF25-44F3-93C5-9CC5A9D0E11D}"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9459" name="Rectangle 1026"/>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9460" name="Rectangle 1027"/>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12</a:t>
            </a:r>
          </a:p>
        </p:txBody>
      </p:sp>
      <p:sp>
        <p:nvSpPr>
          <p:cNvPr id="19461" name="Rectangle 1028"/>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9462" name="Rectangle 1029"/>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9463" name="Rectangle 1030"/>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9464" name="Rectangle 1031"/>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a:t>
            </a:r>
          </a:p>
        </p:txBody>
      </p:sp>
      <p:sp>
        <p:nvSpPr>
          <p:cNvPr id="19465" name="Rectangle 1032"/>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9466" name="Rectangle 1033"/>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9467" name="Rectangle 1034"/>
          <p:cNvSpPr>
            <a:spLocks noGrp="1" noRot="1" noChangeAspect="1" noChangeArrowheads="1" noTextEdit="1"/>
          </p:cNvSpPr>
          <p:nvPr>
            <p:ph type="sldImg"/>
          </p:nvPr>
        </p:nvSpPr>
        <p:spPr>
          <a:xfrm>
            <a:off x="103188" y="747713"/>
            <a:ext cx="6557962" cy="3689350"/>
          </a:xfrm>
          <a:solidFill>
            <a:srgbClr val="FFFFFF"/>
          </a:solidFill>
          <a:ln w="12700" cap="flat"/>
        </p:spPr>
      </p:sp>
      <p:sp>
        <p:nvSpPr>
          <p:cNvPr id="19468" name="Rectangle 1035"/>
          <p:cNvSpPr>
            <a:spLocks noGrp="1" noChangeArrowheads="1"/>
          </p:cNvSpPr>
          <p:nvPr>
            <p:ph type="body" idx="1"/>
          </p:nvPr>
        </p:nvSpPr>
        <p:spPr>
          <a:xfrm>
            <a:off x="901293" y="4690557"/>
            <a:ext cx="4961683" cy="4444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3750311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EFD19E6-BA3E-48D5-9920-759FB41B81D2}"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531" name="Rectangle 2"/>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532" name="Rectangle 3"/>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19</a:t>
            </a:r>
          </a:p>
        </p:txBody>
      </p:sp>
      <p:sp>
        <p:nvSpPr>
          <p:cNvPr id="22533" name="Rectangle 4"/>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534" name="Rectangle 5"/>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535" name="Rectangle 6"/>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536" name="Rectangle 7"/>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10</a:t>
            </a:r>
          </a:p>
        </p:txBody>
      </p:sp>
      <p:sp>
        <p:nvSpPr>
          <p:cNvPr id="22537" name="Rectangle 8"/>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538" name="Rectangle 9"/>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2539" name="Rectangle 10"/>
          <p:cNvSpPr>
            <a:spLocks noGrp="1" noRot="1" noChangeAspect="1" noChangeArrowheads="1" noTextEdit="1"/>
          </p:cNvSpPr>
          <p:nvPr>
            <p:ph type="sldImg"/>
          </p:nvPr>
        </p:nvSpPr>
        <p:spPr>
          <a:xfrm>
            <a:off x="103188" y="747713"/>
            <a:ext cx="6557962" cy="3689350"/>
          </a:xfrm>
          <a:solidFill>
            <a:srgbClr val="FFFFFF"/>
          </a:solidFill>
          <a:ln w="12700" cap="flat"/>
        </p:spPr>
      </p:sp>
      <p:sp>
        <p:nvSpPr>
          <p:cNvPr id="22540" name="Rectangle 11"/>
          <p:cNvSpPr>
            <a:spLocks noGrp="1" noChangeArrowheads="1"/>
          </p:cNvSpPr>
          <p:nvPr>
            <p:ph type="body" idx="1"/>
          </p:nvPr>
        </p:nvSpPr>
        <p:spPr>
          <a:xfrm>
            <a:off x="901293" y="4690557"/>
            <a:ext cx="4961683" cy="4444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3119220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2CD52B2-D4E6-4250-8A96-0E1F56798FAE}"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4579" name="Rectangle 2"/>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4580" name="Rectangle 3"/>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23</a:t>
            </a:r>
          </a:p>
        </p:txBody>
      </p:sp>
      <p:sp>
        <p:nvSpPr>
          <p:cNvPr id="24581" name="Rectangle 4"/>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4582" name="Rectangle 5"/>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4583" name="Rectangle 6"/>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4584" name="Rectangle 7"/>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13</a:t>
            </a:r>
          </a:p>
        </p:txBody>
      </p:sp>
      <p:sp>
        <p:nvSpPr>
          <p:cNvPr id="24585" name="Rectangle 8"/>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4586" name="Rectangle 9"/>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24587" name="Rectangle 10"/>
          <p:cNvSpPr>
            <a:spLocks noGrp="1" noRot="1" noChangeAspect="1" noChangeArrowheads="1" noTextEdit="1"/>
          </p:cNvSpPr>
          <p:nvPr>
            <p:ph type="sldImg"/>
          </p:nvPr>
        </p:nvSpPr>
        <p:spPr>
          <a:xfrm>
            <a:off x="103188" y="747713"/>
            <a:ext cx="6557962" cy="3689350"/>
          </a:xfrm>
          <a:solidFill>
            <a:srgbClr val="FFFFFF"/>
          </a:solidFill>
          <a:ln w="12700" cap="flat"/>
        </p:spPr>
      </p:sp>
      <p:sp>
        <p:nvSpPr>
          <p:cNvPr id="24588" name="Rectangle 11"/>
          <p:cNvSpPr>
            <a:spLocks noGrp="1" noChangeArrowheads="1"/>
          </p:cNvSpPr>
          <p:nvPr>
            <p:ph type="body" idx="1"/>
          </p:nvPr>
        </p:nvSpPr>
        <p:spPr>
          <a:xfrm>
            <a:off x="901293" y="4690557"/>
            <a:ext cx="4961683" cy="4444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971232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348148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A5E2A2-473D-4BAC-AFE6-C3D14CA61854}" type="slidenum">
              <a:rPr kumimoji="0" lang="zh-CN" altLang="en-US" sz="1200" b="0" i="0" u="none" strike="noStrike" kern="1200" cap="none" spc="0" normalizeH="0" baseline="0" noProof="0" smtClean="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9939" name="Rectangle 1026"/>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9940" name="Rectangle 1027"/>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44</a:t>
            </a:r>
          </a:p>
        </p:txBody>
      </p:sp>
      <p:sp>
        <p:nvSpPr>
          <p:cNvPr id="39941" name="Rectangle 1028"/>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9942" name="Rectangle 1029"/>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9943" name="Rectangle 1030"/>
          <p:cNvSpPr>
            <a:spLocks noChangeArrowheads="1"/>
          </p:cNvSpPr>
          <p:nvPr/>
        </p:nvSpPr>
        <p:spPr bwMode="auto">
          <a:xfrm>
            <a:off x="3833924"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9944" name="Rectangle 1031"/>
          <p:cNvSpPr>
            <a:spLocks noChangeArrowheads="1"/>
          </p:cNvSpPr>
          <p:nvPr/>
        </p:nvSpPr>
        <p:spPr bwMode="auto">
          <a:xfrm>
            <a:off x="3833924"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000" b="0"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21</a:t>
            </a:r>
          </a:p>
        </p:txBody>
      </p:sp>
      <p:sp>
        <p:nvSpPr>
          <p:cNvPr id="39945" name="Rectangle 1032"/>
          <p:cNvSpPr>
            <a:spLocks noChangeArrowheads="1"/>
          </p:cNvSpPr>
          <p:nvPr/>
        </p:nvSpPr>
        <p:spPr bwMode="auto">
          <a:xfrm>
            <a:off x="2" y="9381114"/>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9946" name="Rectangle 1033"/>
          <p:cNvSpPr>
            <a:spLocks noChangeArrowheads="1"/>
          </p:cNvSpPr>
          <p:nvPr/>
        </p:nvSpPr>
        <p:spPr bwMode="auto">
          <a:xfrm>
            <a:off x="2" y="0"/>
            <a:ext cx="2932631" cy="49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39947" name="Rectangle 1034"/>
          <p:cNvSpPr>
            <a:spLocks noGrp="1" noRot="1" noChangeAspect="1" noChangeArrowheads="1" noTextEdit="1"/>
          </p:cNvSpPr>
          <p:nvPr>
            <p:ph type="sldImg"/>
          </p:nvPr>
        </p:nvSpPr>
        <p:spPr>
          <a:xfrm>
            <a:off x="103188" y="747713"/>
            <a:ext cx="6557962" cy="3689350"/>
          </a:xfrm>
          <a:solidFill>
            <a:srgbClr val="FFFFFF"/>
          </a:solidFill>
          <a:ln w="12700" cap="flat"/>
        </p:spPr>
      </p:sp>
      <p:sp>
        <p:nvSpPr>
          <p:cNvPr id="39948" name="Rectangle 1035"/>
          <p:cNvSpPr>
            <a:spLocks noGrp="1" noChangeArrowheads="1"/>
          </p:cNvSpPr>
          <p:nvPr>
            <p:ph type="body" idx="1"/>
          </p:nvPr>
        </p:nvSpPr>
        <p:spPr>
          <a:xfrm>
            <a:off x="901293" y="4690557"/>
            <a:ext cx="4961683" cy="444405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CN" altLang="en-US"/>
          </a:p>
        </p:txBody>
      </p:sp>
    </p:spTree>
    <p:extLst>
      <p:ext uri="{BB962C8B-B14F-4D97-AF65-F5344CB8AC3E}">
        <p14:creationId xmlns:p14="http://schemas.microsoft.com/office/powerpoint/2010/main" val="3370166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1801975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308230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793606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FEED02-7499-4716-8B88-1F2CF1540CE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499F186-FA1D-493B-94A3-ECC66A2A7C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473365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2182D88-268E-417A-9ED9-4384687DC2A4}"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882C5EE-1CBD-4CE2-B517-DD41C5197DD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971707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59475FE7-39E4-4E4E-97FE-6D245EFFB3B2}"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B9FC32B3-6992-45EC-BCF4-8A08C5F83524}"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789012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A09E1FE-04DE-4B08-8258-0CF154FA002A}"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36434426-DB4B-4FE1-90F7-3AEBEC8A3B5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182122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9804CA8-07A1-4F70-B752-CA31346726BE}"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27FE3321-65F7-414A-8BC0-82128191785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841221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8023EC3-653D-4498-A05B-A54DA4008278}"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4C3106D-1443-4357-A3EF-11098C09F93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463949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64E5D57-ED3F-4CFC-B785-06FE610E891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A3EBFE06-5378-46DB-8974-131464C46F7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2256075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C2ADAA3A-6BA5-4E32-BD9E-68E99ABB6D11}"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DD0E5991-D97C-4DF4-920F-8E6A6670206D}"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50724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42651587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81D0EF70-56F8-4099-988C-0193F671674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BA9B91B-344C-4FB5-8E29-1865447A436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681989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E23F721-3DE2-428B-B095-963A43AC4B0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EF181A1-3EE3-41C9-AC21-076E81FC151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254860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15C970B-979E-4AE2-AB3D-0FA73DD9C7A9}"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95E1930C-C0E9-466B-ACA1-EBAF2835551F}"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464406097"/>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1559984" y="1946275"/>
            <a:ext cx="10363200" cy="4114800"/>
          </a:xfrm>
        </p:spPr>
        <p:txBody>
          <a:bodyPr rtlCol="0">
            <a:normAutofit/>
          </a:bodyPr>
          <a:lstStyle/>
          <a:p>
            <a:pPr lvl="0"/>
            <a:endParaRPr lang="zh-CN" altLang="en-US" noProof="0"/>
          </a:p>
        </p:txBody>
      </p:sp>
      <p:sp>
        <p:nvSpPr>
          <p:cNvPr id="4" name="日期占位符 3"/>
          <p:cNvSpPr>
            <a:spLocks noGrp="1"/>
          </p:cNvSpPr>
          <p:nvPr>
            <p:ph type="dt" sz="half" idx="10"/>
          </p:nvPr>
        </p:nvSpPr>
        <p:spPr>
          <a:xfrm>
            <a:off x="1524000" y="6248400"/>
            <a:ext cx="2540000" cy="457200"/>
          </a:xfrm>
        </p:spPr>
        <p:txBody>
          <a:bodyPr/>
          <a:lstStyle>
            <a:lvl1pPr>
              <a:defRPr/>
            </a:lvl1pPr>
          </a:lstStyle>
          <a:p>
            <a:pPr>
              <a:defRPr/>
            </a:pPr>
            <a:fld id="{331232F6-59FB-4B95-AC17-A41077D7A1A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a:xfrm>
            <a:off x="4775200" y="6248400"/>
            <a:ext cx="3860800" cy="457200"/>
          </a:xfrm>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a:xfrm>
            <a:off x="9347200" y="6248400"/>
            <a:ext cx="2540000" cy="457200"/>
          </a:xfrm>
        </p:spPr>
        <p:txBody>
          <a:bodyPr/>
          <a:lstStyle>
            <a:lvl1pPr>
              <a:defRPr/>
            </a:lvl1pPr>
          </a:lstStyle>
          <a:p>
            <a:pPr fontAlgn="base">
              <a:spcBef>
                <a:spcPct val="0"/>
              </a:spcBef>
              <a:spcAft>
                <a:spcPct val="0"/>
              </a:spcAft>
            </a:pPr>
            <a:fld id="{07E6BC40-3678-4CE2-9A8E-0DAF010A136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5886465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FEED02-7499-4716-8B88-1F2CF1540CE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499F186-FA1D-493B-94A3-ECC66A2A7C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6252833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2182D88-268E-417A-9ED9-4384687DC2A4}"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882C5EE-1CBD-4CE2-B517-DD41C5197DD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067420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59475FE7-39E4-4E4E-97FE-6D245EFFB3B2}"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B9FC32B3-6992-45EC-BCF4-8A08C5F83524}"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054999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A09E1FE-04DE-4B08-8258-0CF154FA002A}"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36434426-DB4B-4FE1-90F7-3AEBEC8A3B5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07661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9804CA8-07A1-4F70-B752-CA31346726BE}"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27FE3321-65F7-414A-8BC0-82128191785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573929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8023EC3-653D-4498-A05B-A54DA4008278}"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4C3106D-1443-4357-A3EF-11098C09F93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6728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36123817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64E5D57-ED3F-4CFC-B785-06FE610E891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A3EBFE06-5378-46DB-8974-131464C46F7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7991207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C2ADAA3A-6BA5-4E32-BD9E-68E99ABB6D11}"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DD0E5991-D97C-4DF4-920F-8E6A6670206D}"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6923885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81D0EF70-56F8-4099-988C-0193F671674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BA9B91B-344C-4FB5-8E29-1865447A436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7659956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E23F721-3DE2-428B-B095-963A43AC4B0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EF181A1-3EE3-41C9-AC21-076E81FC151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40351466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15C970B-979E-4AE2-AB3D-0FA73DD9C7A9}"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95E1930C-C0E9-466B-ACA1-EBAF2835551F}"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854819032"/>
      </p:ext>
    </p:extLst>
  </p:cSld>
  <p:clrMapOvr>
    <a:masterClrMapping/>
  </p:clrMapOvr>
  <p:hf hdr="0" ftr="0"/>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1559984" y="1946275"/>
            <a:ext cx="10363200" cy="4114800"/>
          </a:xfrm>
        </p:spPr>
        <p:txBody>
          <a:bodyPr rtlCol="0">
            <a:normAutofit/>
          </a:bodyPr>
          <a:lstStyle/>
          <a:p>
            <a:pPr lvl="0"/>
            <a:endParaRPr lang="zh-CN" altLang="en-US" noProof="0"/>
          </a:p>
        </p:txBody>
      </p:sp>
      <p:sp>
        <p:nvSpPr>
          <p:cNvPr id="4" name="日期占位符 3"/>
          <p:cNvSpPr>
            <a:spLocks noGrp="1"/>
          </p:cNvSpPr>
          <p:nvPr>
            <p:ph type="dt" sz="half" idx="10"/>
          </p:nvPr>
        </p:nvSpPr>
        <p:spPr>
          <a:xfrm>
            <a:off x="1524000" y="6248400"/>
            <a:ext cx="2540000" cy="457200"/>
          </a:xfrm>
        </p:spPr>
        <p:txBody>
          <a:bodyPr/>
          <a:lstStyle>
            <a:lvl1pPr>
              <a:defRPr/>
            </a:lvl1pPr>
          </a:lstStyle>
          <a:p>
            <a:pPr>
              <a:defRPr/>
            </a:pPr>
            <a:fld id="{331232F6-59FB-4B95-AC17-A41077D7A1A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a:xfrm>
            <a:off x="4775200" y="6248400"/>
            <a:ext cx="3860800" cy="457200"/>
          </a:xfrm>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a:xfrm>
            <a:off x="9347200" y="6248400"/>
            <a:ext cx="2540000" cy="457200"/>
          </a:xfrm>
        </p:spPr>
        <p:txBody>
          <a:bodyPr/>
          <a:lstStyle>
            <a:lvl1pPr>
              <a:defRPr/>
            </a:lvl1pPr>
          </a:lstStyle>
          <a:p>
            <a:pPr fontAlgn="base">
              <a:spcBef>
                <a:spcPct val="0"/>
              </a:spcBef>
              <a:spcAft>
                <a:spcPct val="0"/>
              </a:spcAft>
            </a:pPr>
            <a:fld id="{07E6BC40-3678-4CE2-9A8E-0DAF010A136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5669864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FEED02-7499-4716-8B88-1F2CF1540CE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499F186-FA1D-493B-94A3-ECC66A2A7C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984050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2182D88-268E-417A-9ED9-4384687DC2A4}"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882C5EE-1CBD-4CE2-B517-DD41C5197DD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3347194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59475FE7-39E4-4E4E-97FE-6D245EFFB3B2}"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B9FC32B3-6992-45EC-BCF4-8A08C5F83524}"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9755102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A09E1FE-04DE-4B08-8258-0CF154FA002A}"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36434426-DB4B-4FE1-90F7-3AEBEC8A3B5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51306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10048873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9804CA8-07A1-4F70-B752-CA31346726BE}"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27FE3321-65F7-414A-8BC0-82128191785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64713931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8023EC3-653D-4498-A05B-A54DA4008278}"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4C3106D-1443-4357-A3EF-11098C09F93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520873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64E5D57-ED3F-4CFC-B785-06FE610E891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A3EBFE06-5378-46DB-8974-131464C46F7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4853934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C2ADAA3A-6BA5-4E32-BD9E-68E99ABB6D11}"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DD0E5991-D97C-4DF4-920F-8E6A6670206D}"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8520229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81D0EF70-56F8-4099-988C-0193F671674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BA9B91B-344C-4FB5-8E29-1865447A436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2646668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E23F721-3DE2-428B-B095-963A43AC4B0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EF181A1-3EE3-41C9-AC21-076E81FC151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1523192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15C970B-979E-4AE2-AB3D-0FA73DD9C7A9}"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95E1930C-C0E9-466B-ACA1-EBAF2835551F}"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051941566"/>
      </p:ext>
    </p:extLst>
  </p:cSld>
  <p:clrMapOvr>
    <a:masterClrMapping/>
  </p:clrMapOvr>
  <p:hf hdr="0" ftr="0"/>
</p:sldLayout>
</file>

<file path=ppt/slideLayouts/slideLayout4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1559984" y="1946275"/>
            <a:ext cx="10363200" cy="4114800"/>
          </a:xfrm>
        </p:spPr>
        <p:txBody>
          <a:bodyPr rtlCol="0">
            <a:normAutofit/>
          </a:bodyPr>
          <a:lstStyle/>
          <a:p>
            <a:pPr lvl="0"/>
            <a:endParaRPr lang="zh-CN" altLang="en-US" noProof="0"/>
          </a:p>
        </p:txBody>
      </p:sp>
      <p:sp>
        <p:nvSpPr>
          <p:cNvPr id="4" name="日期占位符 3"/>
          <p:cNvSpPr>
            <a:spLocks noGrp="1"/>
          </p:cNvSpPr>
          <p:nvPr>
            <p:ph type="dt" sz="half" idx="10"/>
          </p:nvPr>
        </p:nvSpPr>
        <p:spPr>
          <a:xfrm>
            <a:off x="1524000" y="6248400"/>
            <a:ext cx="2540000" cy="457200"/>
          </a:xfrm>
        </p:spPr>
        <p:txBody>
          <a:bodyPr/>
          <a:lstStyle>
            <a:lvl1pPr>
              <a:defRPr/>
            </a:lvl1pPr>
          </a:lstStyle>
          <a:p>
            <a:pPr>
              <a:defRPr/>
            </a:pPr>
            <a:fld id="{331232F6-59FB-4B95-AC17-A41077D7A1A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a:xfrm>
            <a:off x="4775200" y="6248400"/>
            <a:ext cx="3860800" cy="457200"/>
          </a:xfrm>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a:xfrm>
            <a:off x="9347200" y="6248400"/>
            <a:ext cx="2540000" cy="457200"/>
          </a:xfrm>
        </p:spPr>
        <p:txBody>
          <a:bodyPr/>
          <a:lstStyle>
            <a:lvl1pPr>
              <a:defRPr/>
            </a:lvl1pPr>
          </a:lstStyle>
          <a:p>
            <a:pPr fontAlgn="base">
              <a:spcBef>
                <a:spcPct val="0"/>
              </a:spcBef>
              <a:spcAft>
                <a:spcPct val="0"/>
              </a:spcAft>
            </a:pPr>
            <a:fld id="{07E6BC40-3678-4CE2-9A8E-0DAF010A136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9841412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FEED02-7499-4716-8B88-1F2CF1540CE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499F186-FA1D-493B-94A3-ECC66A2A7C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4581093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2182D88-268E-417A-9ED9-4384687DC2A4}"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882C5EE-1CBD-4CE2-B517-DD41C5197DD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33408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32301557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59475FE7-39E4-4E4E-97FE-6D245EFFB3B2}"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B9FC32B3-6992-45EC-BCF4-8A08C5F83524}"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41361971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A09E1FE-04DE-4B08-8258-0CF154FA002A}"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36434426-DB4B-4FE1-90F7-3AEBEC8A3B5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64738382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9804CA8-07A1-4F70-B752-CA31346726BE}"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27FE3321-65F7-414A-8BC0-82128191785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8026468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8023EC3-653D-4498-A05B-A54DA4008278}"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4C3106D-1443-4357-A3EF-11098C09F93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8266787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64E5D57-ED3F-4CFC-B785-06FE610E891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A3EBFE06-5378-46DB-8974-131464C46F7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05703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C2ADAA3A-6BA5-4E32-BD9E-68E99ABB6D11}"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DD0E5991-D97C-4DF4-920F-8E6A6670206D}"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3609034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81D0EF70-56F8-4099-988C-0193F671674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BA9B91B-344C-4FB5-8E29-1865447A436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0724162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E23F721-3DE2-428B-B095-963A43AC4B0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EF181A1-3EE3-41C9-AC21-076E81FC151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9886877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15C970B-979E-4AE2-AB3D-0FA73DD9C7A9}"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95E1930C-C0E9-466B-ACA1-EBAF2835551F}"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596053195"/>
      </p:ext>
    </p:extLst>
  </p:cSld>
  <p:clrMapOvr>
    <a:masterClrMapping/>
  </p:clrMapOvr>
  <p:hf hdr="0" ftr="0"/>
</p:sldLayout>
</file>

<file path=ppt/slideLayouts/slideLayout5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1559984" y="1946275"/>
            <a:ext cx="10363200" cy="4114800"/>
          </a:xfrm>
        </p:spPr>
        <p:txBody>
          <a:bodyPr rtlCol="0">
            <a:normAutofit/>
          </a:bodyPr>
          <a:lstStyle/>
          <a:p>
            <a:pPr lvl="0"/>
            <a:endParaRPr lang="zh-CN" altLang="en-US" noProof="0"/>
          </a:p>
        </p:txBody>
      </p:sp>
      <p:sp>
        <p:nvSpPr>
          <p:cNvPr id="4" name="日期占位符 3"/>
          <p:cNvSpPr>
            <a:spLocks noGrp="1"/>
          </p:cNvSpPr>
          <p:nvPr>
            <p:ph type="dt" sz="half" idx="10"/>
          </p:nvPr>
        </p:nvSpPr>
        <p:spPr>
          <a:xfrm>
            <a:off x="1524000" y="6248400"/>
            <a:ext cx="2540000" cy="457200"/>
          </a:xfrm>
        </p:spPr>
        <p:txBody>
          <a:bodyPr/>
          <a:lstStyle>
            <a:lvl1pPr>
              <a:defRPr/>
            </a:lvl1pPr>
          </a:lstStyle>
          <a:p>
            <a:pPr>
              <a:defRPr/>
            </a:pPr>
            <a:fld id="{331232F6-59FB-4B95-AC17-A41077D7A1A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a:xfrm>
            <a:off x="4775200" y="6248400"/>
            <a:ext cx="3860800" cy="457200"/>
          </a:xfrm>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a:xfrm>
            <a:off x="9347200" y="6248400"/>
            <a:ext cx="2540000" cy="457200"/>
          </a:xfrm>
        </p:spPr>
        <p:txBody>
          <a:bodyPr/>
          <a:lstStyle>
            <a:lvl1pPr>
              <a:defRPr/>
            </a:lvl1pPr>
          </a:lstStyle>
          <a:p>
            <a:pPr fontAlgn="base">
              <a:spcBef>
                <a:spcPct val="0"/>
              </a:spcBef>
              <a:spcAft>
                <a:spcPct val="0"/>
              </a:spcAft>
            </a:pPr>
            <a:fld id="{07E6BC40-3678-4CE2-9A8E-0DAF010A136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852794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10825223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9FEED02-7499-4716-8B88-1F2CF1540CE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E499F186-FA1D-493B-94A3-ECC66A2A7C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3010504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02182D88-268E-417A-9ED9-4384687DC2A4}"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0882C5EE-1CBD-4CE2-B517-DD41C5197DD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3830498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59475FE7-39E4-4E4E-97FE-6D245EFFB3B2}"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B9FC32B3-6992-45EC-BCF4-8A08C5F83524}"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1010359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BA09E1FE-04DE-4B08-8258-0CF154FA002A}"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36434426-DB4B-4FE1-90F7-3AEBEC8A3B5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8594103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C9804CA8-07A1-4F70-B752-CA31346726BE}"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27FE3321-65F7-414A-8BC0-82128191785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0459054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78023EC3-653D-4498-A05B-A54DA4008278}"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04C3106D-1443-4357-A3EF-11098C09F930}"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0520649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564E5D57-ED3F-4CFC-B785-06FE610E891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A3EBFE06-5378-46DB-8974-131464C46F7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41379885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C2ADAA3A-6BA5-4E32-BD9E-68E99ABB6D11}"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DD0E5991-D97C-4DF4-920F-8E6A6670206D}"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177373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81D0EF70-56F8-4099-988C-0193F671674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ABA9B91B-344C-4FB5-8E29-1865447A4368}"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9285044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E23F721-3DE2-428B-B095-963A43AC4B0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6EF181A1-3EE3-41C9-AC21-076E81FC151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49081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12136994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15C970B-979E-4AE2-AB3D-0FA73DD9C7A9}"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95E1930C-C0E9-466B-ACA1-EBAF2835551F}"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262136608"/>
      </p:ext>
    </p:extLst>
  </p:cSld>
  <p:clrMapOvr>
    <a:masterClrMapping/>
  </p:clrMapOvr>
  <p:hf hdr="0" ftr="0"/>
</p:sldLayout>
</file>

<file path=ppt/slideLayouts/slideLayout71.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1559984" y="1946275"/>
            <a:ext cx="10363200" cy="4114800"/>
          </a:xfrm>
        </p:spPr>
        <p:txBody>
          <a:bodyPr rtlCol="0">
            <a:normAutofit/>
          </a:bodyPr>
          <a:lstStyle/>
          <a:p>
            <a:pPr lvl="0"/>
            <a:endParaRPr lang="zh-CN" altLang="en-US" noProof="0"/>
          </a:p>
        </p:txBody>
      </p:sp>
      <p:sp>
        <p:nvSpPr>
          <p:cNvPr id="4" name="日期占位符 3"/>
          <p:cNvSpPr>
            <a:spLocks noGrp="1"/>
          </p:cNvSpPr>
          <p:nvPr>
            <p:ph type="dt" sz="half" idx="10"/>
          </p:nvPr>
        </p:nvSpPr>
        <p:spPr>
          <a:xfrm>
            <a:off x="1524000" y="6248400"/>
            <a:ext cx="2540000" cy="457200"/>
          </a:xfrm>
        </p:spPr>
        <p:txBody>
          <a:bodyPr/>
          <a:lstStyle>
            <a:lvl1pPr>
              <a:defRPr/>
            </a:lvl1pPr>
          </a:lstStyle>
          <a:p>
            <a:pPr>
              <a:defRPr/>
            </a:pPr>
            <a:fld id="{331232F6-59FB-4B95-AC17-A41077D7A1AD}"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a:xfrm>
            <a:off x="4775200" y="6248400"/>
            <a:ext cx="3860800" cy="457200"/>
          </a:xfrm>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a:xfrm>
            <a:off x="9347200" y="6248400"/>
            <a:ext cx="2540000" cy="457200"/>
          </a:xfrm>
        </p:spPr>
        <p:txBody>
          <a:bodyPr/>
          <a:lstStyle>
            <a:lvl1pPr>
              <a:defRPr/>
            </a:lvl1pPr>
          </a:lstStyle>
          <a:p>
            <a:pPr fontAlgn="base">
              <a:spcBef>
                <a:spcPct val="0"/>
              </a:spcBef>
              <a:spcAft>
                <a:spcPct val="0"/>
              </a:spcAft>
            </a:pPr>
            <a:fld id="{07E6BC40-3678-4CE2-9A8E-0DAF010A136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5869566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ED80080-AEA3-48FB-BFAC-A49BD2057611}"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5A4453D8-B3C0-4A19-BD75-0FC1603D366D}"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2359625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4084B7E-527C-4D08-8A34-BF5760939925}"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F3399E82-5A23-4472-8329-B0C1C5E84952}"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105008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97E91537-AE7E-4D39-ACF8-C67D0878D346}"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981AECF8-E864-48B7-84F5-9300AF0A03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42520885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80AD0F8-39B9-4B13-861F-C424211B3ED7}"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18A3BDFF-B517-4600-AA93-1B3AACBEEB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8443608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0B7269D-5241-442A-BADA-00928C76F962}"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049794C9-DD8C-47C3-A323-C813B70F33CF}"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688502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BAF12B8-EBAD-42D9-A547-707607E513A5}"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A5FBC645-F106-41D3-9AA8-486A747FF4A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3656136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A28141A-52AB-408C-B621-E1ECBF56227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B5AB8F4E-30CD-439E-9501-236CAE718A56}"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6143546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82D180D2-7666-4447-8D37-8D0049BE765E}"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BAEA4616-69E9-4E83-B658-8E25ACFFD0B2}"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06903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39678583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1A52059B-DD2D-49BB-BA29-9D7DCC9AA42E}"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3F662099-C0EF-4169-B1E3-005D73A779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29459794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A4BE2FC-A301-4A05-A9A2-35BC6DCD4095}"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AD2B51FD-AB1B-4FFB-9D23-E5DC6C4A0A09}"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01717138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F75C416-F9FC-4071-93BE-B3D4510AA08B}"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A7857989-946F-4B23-ACA7-64D9940675B3}"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721462333"/>
      </p:ext>
    </p:extLst>
  </p:cSld>
  <p:clrMapOvr>
    <a:masterClrMapping/>
  </p:clrMapOvr>
  <p:hf hdr="0" ftr="0"/>
</p:sldLayout>
</file>

<file path=ppt/slideLayouts/slideLayout8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1559984" y="1946275"/>
            <a:ext cx="10363200" cy="4114800"/>
          </a:xfrm>
        </p:spPr>
        <p:txBody>
          <a:bodyPr rtlCol="0">
            <a:normAutofit/>
          </a:bodyPr>
          <a:lstStyle/>
          <a:p>
            <a:pPr lvl="0"/>
            <a:endParaRPr lang="zh-CN" altLang="en-US" noProof="0"/>
          </a:p>
        </p:txBody>
      </p:sp>
      <p:sp>
        <p:nvSpPr>
          <p:cNvPr id="4" name="日期占位符 3"/>
          <p:cNvSpPr>
            <a:spLocks noGrp="1"/>
          </p:cNvSpPr>
          <p:nvPr>
            <p:ph type="dt" sz="half" idx="10"/>
          </p:nvPr>
        </p:nvSpPr>
        <p:spPr>
          <a:xfrm>
            <a:off x="1524000" y="6248400"/>
            <a:ext cx="2540000" cy="457200"/>
          </a:xfrm>
        </p:spPr>
        <p:txBody>
          <a:bodyPr/>
          <a:lstStyle>
            <a:lvl1pPr>
              <a:defRPr/>
            </a:lvl1pPr>
          </a:lstStyle>
          <a:p>
            <a:pPr>
              <a:defRPr/>
            </a:pPr>
            <a:fld id="{C072BB5F-F771-4217-8204-8EF0E25D5E3B}"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a:xfrm>
            <a:off x="4775200" y="6248400"/>
            <a:ext cx="3860800" cy="457200"/>
          </a:xfrm>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a:xfrm>
            <a:off x="9347200" y="6248400"/>
            <a:ext cx="2540000" cy="457200"/>
          </a:xfrm>
        </p:spPr>
        <p:txBody>
          <a:bodyPr/>
          <a:lstStyle>
            <a:lvl1pPr>
              <a:defRPr/>
            </a:lvl1pPr>
          </a:lstStyle>
          <a:p>
            <a:pPr fontAlgn="base">
              <a:spcBef>
                <a:spcPct val="0"/>
              </a:spcBef>
              <a:spcAft>
                <a:spcPct val="0"/>
              </a:spcAft>
            </a:pPr>
            <a:fld id="{C134DF6F-BDDC-4749-9F93-5E5C2DBDB36E}"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27748007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9ED80080-AEA3-48FB-BFAC-A49BD2057611}"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5A4453D8-B3C0-4A19-BD75-0FC1603D366D}"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31713346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4084B7E-527C-4D08-8A34-BF5760939925}"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F3399E82-5A23-4472-8329-B0C1C5E84952}"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50974448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pPr>
              <a:defRPr/>
            </a:pPr>
            <a:fld id="{97E91537-AE7E-4D39-ACF8-C67D0878D346}"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981AECF8-E864-48B7-84F5-9300AF0A03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80578702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280AD0F8-39B9-4B13-861F-C424211B3ED7}"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18A3BDFF-B517-4600-AA93-1B3AACBEEB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39491643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A0B7269D-5241-442A-BADA-00928C76F962}"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fontAlgn="base">
              <a:spcBef>
                <a:spcPct val="0"/>
              </a:spcBef>
              <a:spcAft>
                <a:spcPct val="0"/>
              </a:spcAft>
            </a:pPr>
            <a:fld id="{049794C9-DD8C-47C3-A323-C813B70F33CF}"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37714768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BAF12B8-EBAD-42D9-A547-707607E513A5}"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fontAlgn="base">
              <a:spcBef>
                <a:spcPct val="0"/>
              </a:spcBef>
              <a:spcAft>
                <a:spcPct val="0"/>
              </a:spcAft>
            </a:pPr>
            <a:fld id="{A5FBC645-F106-41D3-9AA8-486A747FF4A1}"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45308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61144E1-76F6-42A2-A104-538648FC9736}" type="datetimeFigureOut">
              <a:rPr lang="zh-CN" altLang="en-US" smtClean="0"/>
              <a:t>2023/12/4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10194766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A28141A-52AB-408C-B621-E1ECBF56227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fontAlgn="base">
              <a:spcBef>
                <a:spcPct val="0"/>
              </a:spcBef>
              <a:spcAft>
                <a:spcPct val="0"/>
              </a:spcAft>
            </a:pPr>
            <a:fld id="{B5AB8F4E-30CD-439E-9501-236CAE718A56}"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6265528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82D180D2-7666-4447-8D37-8D0049BE765E}"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BAEA4616-69E9-4E83-B658-8E25ACFFD0B2}"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88486607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p:cNvSpPr>
            <a:spLocks noGrp="1"/>
          </p:cNvSpPr>
          <p:nvPr>
            <p:ph type="dt" sz="half" idx="10"/>
          </p:nvPr>
        </p:nvSpPr>
        <p:spPr/>
        <p:txBody>
          <a:bodyPr/>
          <a:lstStyle>
            <a:lvl1pPr>
              <a:defRPr/>
            </a:lvl1pPr>
          </a:lstStyle>
          <a:p>
            <a:pPr>
              <a:defRPr/>
            </a:pPr>
            <a:fld id="{1A52059B-DD2D-49BB-BA29-9D7DCC9AA42E}"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fontAlgn="base">
              <a:spcBef>
                <a:spcPct val="0"/>
              </a:spcBef>
              <a:spcAft>
                <a:spcPct val="0"/>
              </a:spcAft>
            </a:pPr>
            <a:fld id="{3F662099-C0EF-4169-B1E3-005D73A7792C}"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7291773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A4BE2FC-A301-4A05-A9A2-35BC6DCD4095}"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AD2B51FD-AB1B-4FFB-9D23-E5DC6C4A0A09}"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422843500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F75C416-F9FC-4071-93BE-B3D4510AA08B}"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fontAlgn="base">
              <a:spcBef>
                <a:spcPct val="0"/>
              </a:spcBef>
              <a:spcAft>
                <a:spcPct val="0"/>
              </a:spcAft>
            </a:pPr>
            <a:fld id="{A7857989-946F-4B23-ACA7-64D9940675B3}"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102125594"/>
      </p:ext>
    </p:extLst>
  </p:cSld>
  <p:clrMapOvr>
    <a:masterClrMapping/>
  </p:clrMapOvr>
  <p:hf hdr="0" ftr="0"/>
</p:sldLayout>
</file>

<file path=ppt/slideLayouts/slideLayout9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24000" y="609600"/>
            <a:ext cx="10363200" cy="1143000"/>
          </a:xfrm>
        </p:spPr>
        <p:txBody>
          <a:bodyPr/>
          <a:lstStyle/>
          <a:p>
            <a:r>
              <a:rPr lang="zh-CN" altLang="en-US"/>
              <a:t>单击此处编辑母版标题样式</a:t>
            </a:r>
          </a:p>
        </p:txBody>
      </p:sp>
      <p:sp>
        <p:nvSpPr>
          <p:cNvPr id="3" name="表格占位符 2"/>
          <p:cNvSpPr>
            <a:spLocks noGrp="1"/>
          </p:cNvSpPr>
          <p:nvPr>
            <p:ph type="tbl" idx="1"/>
          </p:nvPr>
        </p:nvSpPr>
        <p:spPr>
          <a:xfrm>
            <a:off x="1559984" y="1946275"/>
            <a:ext cx="10363200" cy="4114800"/>
          </a:xfrm>
        </p:spPr>
        <p:txBody>
          <a:bodyPr rtlCol="0">
            <a:normAutofit/>
          </a:bodyPr>
          <a:lstStyle/>
          <a:p>
            <a:pPr lvl="0"/>
            <a:endParaRPr lang="zh-CN" altLang="en-US" noProof="0"/>
          </a:p>
        </p:txBody>
      </p:sp>
      <p:sp>
        <p:nvSpPr>
          <p:cNvPr id="4" name="日期占位符 3"/>
          <p:cNvSpPr>
            <a:spLocks noGrp="1"/>
          </p:cNvSpPr>
          <p:nvPr>
            <p:ph type="dt" sz="half" idx="10"/>
          </p:nvPr>
        </p:nvSpPr>
        <p:spPr>
          <a:xfrm>
            <a:off x="1524000" y="6248400"/>
            <a:ext cx="2540000" cy="457200"/>
          </a:xfrm>
        </p:spPr>
        <p:txBody>
          <a:bodyPr/>
          <a:lstStyle>
            <a:lvl1pPr>
              <a:defRPr/>
            </a:lvl1pPr>
          </a:lstStyle>
          <a:p>
            <a:pPr>
              <a:defRPr/>
            </a:pPr>
            <a:fld id="{C072BB5F-F771-4217-8204-8EF0E25D5E3B}"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11"/>
          </p:nvPr>
        </p:nvSpPr>
        <p:spPr>
          <a:xfrm>
            <a:off x="4775200" y="6248400"/>
            <a:ext cx="3860800" cy="457200"/>
          </a:xfrm>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a:xfrm>
            <a:off x="9347200" y="6248400"/>
            <a:ext cx="2540000" cy="457200"/>
          </a:xfrm>
        </p:spPr>
        <p:txBody>
          <a:bodyPr/>
          <a:lstStyle>
            <a:lvl1pPr>
              <a:defRPr/>
            </a:lvl1pPr>
          </a:lstStyle>
          <a:p>
            <a:pPr fontAlgn="base">
              <a:spcBef>
                <a:spcPct val="0"/>
              </a:spcBef>
              <a:spcAft>
                <a:spcPct val="0"/>
              </a:spcAft>
            </a:pPr>
            <a:fld id="{C134DF6F-BDDC-4749-9F93-5E5C2DBDB36E}"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72696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1144E1-76F6-42A2-A104-538648FC9736}" type="datetimeFigureOut">
              <a:rPr lang="zh-CN" altLang="en-US" smtClean="0"/>
              <a:t>2023/12/4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BC98B-1822-438B-9148-AB88B367BF37}" type="slidenum">
              <a:rPr lang="zh-CN" altLang="en-US" smtClean="0"/>
              <a:t>‹#›</a:t>
            </a:fld>
            <a:endParaRPr lang="zh-CN" altLang="en-US"/>
          </a:p>
        </p:txBody>
      </p:sp>
    </p:spTree>
    <p:extLst>
      <p:ext uri="{BB962C8B-B14F-4D97-AF65-F5344CB8AC3E}">
        <p14:creationId xmlns:p14="http://schemas.microsoft.com/office/powerpoint/2010/main" val="175399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536C4F12-0863-491F-8405-A006161B951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fontAlgn="base">
              <a:spcBef>
                <a:spcPct val="0"/>
              </a:spcBef>
              <a:spcAft>
                <a:spcPct val="0"/>
              </a:spcAft>
            </a:pPr>
            <a:fld id="{653A98A1-75A9-4946-BBBF-74E23170262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1831885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536C4F12-0863-491F-8405-A006161B951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fontAlgn="base">
              <a:spcBef>
                <a:spcPct val="0"/>
              </a:spcBef>
              <a:spcAft>
                <a:spcPct val="0"/>
              </a:spcAft>
            </a:pPr>
            <a:fld id="{653A98A1-75A9-4946-BBBF-74E23170262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9954246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536C4F12-0863-491F-8405-A006161B951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fontAlgn="base">
              <a:spcBef>
                <a:spcPct val="0"/>
              </a:spcBef>
              <a:spcAft>
                <a:spcPct val="0"/>
              </a:spcAft>
            </a:pPr>
            <a:fld id="{653A98A1-75A9-4946-BBBF-74E23170262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42648919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536C4F12-0863-491F-8405-A006161B951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fontAlgn="base">
              <a:spcBef>
                <a:spcPct val="0"/>
              </a:spcBef>
              <a:spcAft>
                <a:spcPct val="0"/>
              </a:spcAft>
            </a:pPr>
            <a:fld id="{653A98A1-75A9-4946-BBBF-74E23170262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69809487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536C4F12-0863-491F-8405-A006161B951F}"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fontAlgn="base">
              <a:spcBef>
                <a:spcPct val="0"/>
              </a:spcBef>
              <a:spcAft>
                <a:spcPct val="0"/>
              </a:spcAft>
            </a:pPr>
            <a:fld id="{653A98A1-75A9-4946-BBBF-74E23170262A}"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298553693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6406AC30-9023-4500-A5BA-2F42F478B13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fontAlgn="base">
              <a:spcBef>
                <a:spcPct val="0"/>
              </a:spcBef>
              <a:spcAft>
                <a:spcPct val="0"/>
              </a:spcAft>
            </a:pPr>
            <a:fld id="{BA04DA7E-4134-4621-9984-24C7DA31467B}"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345876746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a:defRPr/>
            </a:pPr>
            <a:fld id="{6406AC30-9023-4500-A5BA-2F42F478B130}" type="datetime1">
              <a:rPr lang="zh-CN" altLang="en-US" smtClean="0">
                <a:solidFill>
                  <a:prstClr val="black">
                    <a:tint val="75000"/>
                  </a:prstClr>
                </a:solidFill>
              </a:rPr>
              <a:pPr>
                <a:defRPr/>
              </a:pPr>
              <a:t>2023/12/4</a:t>
            </a:fld>
            <a:endParaRPr lang="en-US" altLang="zh-CN">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pPr fontAlgn="base">
              <a:spcBef>
                <a:spcPct val="0"/>
              </a:spcBef>
              <a:spcAft>
                <a:spcPct val="0"/>
              </a:spcAft>
            </a:pPr>
            <a:fld id="{BA04DA7E-4134-4621-9984-24C7DA31467B}" type="slidenum">
              <a:rPr lang="en-US" altLang="zh-CN" smtClean="0"/>
              <a:pPr fontAlgn="base">
                <a:spcBef>
                  <a:spcPct val="0"/>
                </a:spcBef>
                <a:spcAft>
                  <a:spcPct val="0"/>
                </a:spcAft>
              </a:pPr>
              <a:t>‹#›</a:t>
            </a:fld>
            <a:endParaRPr lang="en-US" altLang="zh-CN"/>
          </a:p>
        </p:txBody>
      </p:sp>
    </p:spTree>
    <p:extLst>
      <p:ext uri="{BB962C8B-B14F-4D97-AF65-F5344CB8AC3E}">
        <p14:creationId xmlns:p14="http://schemas.microsoft.com/office/powerpoint/2010/main" val="6275138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hf hdr="0" ftr="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GIF"/><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1.wmf"/><Relationship Id="rId1" Type="http://schemas.openxmlformats.org/officeDocument/2006/relationships/slideLayout" Target="../slideLayouts/slideLayout1.xml"/><Relationship Id="rId6" Type="http://schemas.openxmlformats.org/officeDocument/2006/relationships/oleObject" Target="../embeddings/oleObject2.bin"/><Relationship Id="rId5" Type="http://schemas.openxmlformats.org/officeDocument/2006/relationships/image" Target="NULL" TargetMode="External"/><Relationship Id="rId4" Type="http://schemas.openxmlformats.org/officeDocument/2006/relationships/image" Target="../media/image10.GI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2.wmf"/><Relationship Id="rId1" Type="http://schemas.openxmlformats.org/officeDocument/2006/relationships/slideLayout" Target="../slideLayouts/slideLayout1.xml"/><Relationship Id="rId4" Type="http://schemas.openxmlformats.org/officeDocument/2006/relationships/image" Target="../media/image13.wmf"/></Relationships>
</file>

<file path=ppt/slides/_rels/slide2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8.png"/><Relationship Id="rId7" Type="http://schemas.openxmlformats.org/officeDocument/2006/relationships/oleObject" Target="../embeddings/oleObject4.bin"/><Relationship Id="rId1" Type="http://schemas.openxmlformats.org/officeDocument/2006/relationships/slideLayout" Target="../slideLayouts/slideLayout1.xml"/><Relationship Id="rId6" Type="http://schemas.openxmlformats.org/officeDocument/2006/relationships/image" Target="NULL" TargetMode="External"/><Relationship Id="rId5" Type="http://schemas.openxmlformats.org/officeDocument/2006/relationships/image" Target="../media/image10.GIF"/><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0.png"/><Relationship Id="rId1" Type="http://schemas.openxmlformats.org/officeDocument/2006/relationships/slideLayout" Target="../slideLayouts/slideLayout1.xml"/><Relationship Id="rId5" Type="http://schemas.openxmlformats.org/officeDocument/2006/relationships/image" Target="../media/image9.GIF"/><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5.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33.xml.rels><?xml version="1.0" encoding="UTF-8" standalone="yes"?>
<Relationships xmlns="http://schemas.openxmlformats.org/package/2006/relationships"><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GIF"/></Relationships>
</file>

<file path=ppt/slides/_rels/slide38.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5.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85.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3.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5123"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5124" name="Rectangle 4"/>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5125" name="Rectangle 5"/>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4102" name="Rectangle 6"/>
          <p:cNvSpPr>
            <a:spLocks noGrp="1" noChangeArrowheads="1"/>
          </p:cNvSpPr>
          <p:nvPr>
            <p:ph type="ctrTitle"/>
          </p:nvPr>
        </p:nvSpPr>
        <p:spPr>
          <a:xfrm>
            <a:off x="4800600" y="1196976"/>
            <a:ext cx="5867400" cy="3311525"/>
          </a:xfrm>
        </p:spPr>
        <p:txBody>
          <a:bodyPr rtlCol="0">
            <a:normAutofit/>
          </a:bodyPr>
          <a:lstStyle/>
          <a:p>
            <a:pPr eaLnBrk="1" fontAlgn="auto" hangingPunct="1">
              <a:spcAft>
                <a:spcPts val="0"/>
              </a:spcAft>
              <a:defRPr/>
            </a:pPr>
            <a:r>
              <a:rPr lang="en-US" altLang="zh-CN" sz="4000" dirty="0">
                <a:solidFill>
                  <a:srgbClr val="0432FF"/>
                </a:solidFill>
                <a:ea typeface="宋体" pitchFamily="2" charset="-122"/>
              </a:rPr>
              <a:t>The Markets for Factors of Production</a:t>
            </a:r>
            <a:br>
              <a:rPr lang="en-US" altLang="zh-CN" sz="4200" dirty="0">
                <a:solidFill>
                  <a:srgbClr val="0432FF"/>
                </a:solidFill>
                <a:ea typeface="宋体" pitchFamily="2" charset="-122"/>
              </a:rPr>
            </a:br>
            <a:br>
              <a:rPr lang="en-US" altLang="zh-CN" sz="4200" dirty="0">
                <a:solidFill>
                  <a:srgbClr val="0432FF"/>
                </a:solidFill>
                <a:ea typeface="宋体" pitchFamily="2" charset="-122"/>
              </a:rPr>
            </a:br>
            <a:r>
              <a:rPr lang="zh-CN" altLang="en-US" sz="4200" dirty="0">
                <a:solidFill>
                  <a:srgbClr val="0432FF"/>
                </a:solidFill>
                <a:ea typeface="宋体" pitchFamily="2" charset="-122"/>
              </a:rPr>
              <a:t>第</a:t>
            </a:r>
            <a:r>
              <a:rPr lang="en-US" altLang="zh-CN" sz="4200" dirty="0">
                <a:solidFill>
                  <a:srgbClr val="0432FF"/>
                </a:solidFill>
                <a:ea typeface="宋体" pitchFamily="2" charset="-122"/>
              </a:rPr>
              <a:t>11</a:t>
            </a:r>
            <a:r>
              <a:rPr lang="zh-CN" altLang="en-US" sz="4200" dirty="0">
                <a:solidFill>
                  <a:srgbClr val="0432FF"/>
                </a:solidFill>
                <a:ea typeface="宋体" pitchFamily="2" charset="-122"/>
              </a:rPr>
              <a:t>讲　要素市场</a:t>
            </a:r>
            <a:endParaRPr lang="zh-CN" altLang="en-US" sz="4200" dirty="0">
              <a:solidFill>
                <a:srgbClr val="0432FF"/>
              </a:solidFill>
              <a:effectLst>
                <a:outerShdw blurRad="38100" dist="38100" dir="2700000" algn="tl">
                  <a:srgbClr val="000000"/>
                </a:outerShdw>
              </a:effectLst>
              <a:latin typeface="Tahoma" pitchFamily="34" charset="0"/>
              <a:ea typeface="宋体" pitchFamily="2" charset="-122"/>
            </a:endParaRPr>
          </a:p>
        </p:txBody>
      </p:sp>
      <p:pic>
        <p:nvPicPr>
          <p:cNvPr id="5127" name="Picture 12" descr="A:\chap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3124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34316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57400" y="381000"/>
            <a:ext cx="8229600" cy="1143000"/>
          </a:xfrm>
        </p:spPr>
        <p:txBody>
          <a:bodyPr/>
          <a:lstStyle/>
          <a:p>
            <a:pPr algn="ctr" eaLnBrk="1" hangingPunct="1"/>
            <a:r>
              <a:rPr lang="zh-CN" altLang="en-US" sz="4000" b="1">
                <a:solidFill>
                  <a:srgbClr val="0432FF"/>
                </a:solidFill>
                <a:ea typeface="宋体" panose="02010600030101010101" pitchFamily="2" charset="-122"/>
              </a:rPr>
              <a:t>生产函数与劳动的边际产量</a:t>
            </a:r>
            <a:endParaRPr lang="en-US" altLang="zh-CN" sz="4000" b="1">
              <a:solidFill>
                <a:srgbClr val="0432FF"/>
              </a:solidFill>
              <a:ea typeface="宋体" panose="02010600030101010101" pitchFamily="2" charset="-122"/>
            </a:endParaRPr>
          </a:p>
        </p:txBody>
      </p:sp>
      <p:sp>
        <p:nvSpPr>
          <p:cNvPr id="20483" name="Rectangle 3"/>
          <p:cNvSpPr>
            <a:spLocks noGrp="1" noChangeArrowheads="1"/>
          </p:cNvSpPr>
          <p:nvPr>
            <p:ph idx="1"/>
          </p:nvPr>
        </p:nvSpPr>
        <p:spPr>
          <a:xfrm>
            <a:off x="2667000" y="1981200"/>
            <a:ext cx="7162800" cy="4114800"/>
          </a:xfrm>
        </p:spPr>
        <p:txBody>
          <a:bodyPr/>
          <a:lstStyle/>
          <a:p>
            <a:pPr eaLnBrk="1" hangingPunct="1">
              <a:lnSpc>
                <a:spcPct val="150000"/>
              </a:lnSpc>
              <a:buFont typeface="Wingdings" panose="05000000000000000000" pitchFamily="2" charset="2"/>
              <a:buChar char="l"/>
            </a:pPr>
            <a:r>
              <a:rPr lang="zh-CN" altLang="en-US" sz="2800">
                <a:solidFill>
                  <a:srgbClr val="474A81"/>
                </a:solidFill>
                <a:ea typeface="宋体" panose="02010600030101010101" pitchFamily="2" charset="-122"/>
              </a:rPr>
              <a:t> 投入要素边际产量递减</a:t>
            </a:r>
            <a:endParaRPr lang="en-US" altLang="zh-CN">
              <a:solidFill>
                <a:srgbClr val="474A81"/>
              </a:solidFill>
              <a:latin typeface="Tahoma" panose="020B0604030504040204" pitchFamily="34" charset="0"/>
              <a:ea typeface="宋体" panose="02010600030101010101" pitchFamily="2" charset="-122"/>
            </a:endParaRPr>
          </a:p>
          <a:p>
            <a:pPr lvl="1" eaLnBrk="1" hangingPunct="1">
              <a:lnSpc>
                <a:spcPct val="150000"/>
              </a:lnSpc>
              <a:buFont typeface="Wingdings" panose="05000000000000000000" pitchFamily="2" charset="2"/>
              <a:buChar char="Ø"/>
            </a:pPr>
            <a:r>
              <a:rPr lang="zh-CN" altLang="en-US" sz="2400">
                <a:solidFill>
                  <a:srgbClr val="474A81"/>
                </a:solidFill>
                <a:ea typeface="宋体" panose="02010600030101010101" pitchFamily="2" charset="-122"/>
              </a:rPr>
              <a:t>随着工人数量增加，劳动的边际产量递减。</a:t>
            </a:r>
            <a:r>
              <a:rPr lang="en-US" altLang="zh-CN" sz="2400">
                <a:solidFill>
                  <a:srgbClr val="474A81"/>
                </a:solidFill>
                <a:ea typeface="宋体" panose="02010600030101010101" pitchFamily="2" charset="-122"/>
              </a:rPr>
              <a:t>  </a:t>
            </a:r>
          </a:p>
          <a:p>
            <a:pPr lvl="1" eaLnBrk="1" hangingPunct="1">
              <a:lnSpc>
                <a:spcPct val="150000"/>
              </a:lnSpc>
              <a:buFont typeface="Wingdings" panose="05000000000000000000" pitchFamily="2" charset="2"/>
              <a:buChar char="Ø"/>
            </a:pPr>
            <a:r>
              <a:rPr lang="zh-CN" altLang="en-US" sz="2400">
                <a:solidFill>
                  <a:srgbClr val="474A81"/>
                </a:solidFill>
                <a:ea typeface="宋体" panose="02010600030101010101" pitchFamily="2" charset="-122"/>
              </a:rPr>
              <a:t>随着雇佣的工人越来越多，每个增加的工人对苹果产量的贡献越来越小。</a:t>
            </a:r>
            <a:endParaRPr lang="en-US" altLang="zh-CN" sz="2400">
              <a:solidFill>
                <a:srgbClr val="474A81"/>
              </a:solidFill>
              <a:ea typeface="宋体" panose="02010600030101010101" pitchFamily="2" charset="-122"/>
            </a:endParaRPr>
          </a:p>
          <a:p>
            <a:pPr lvl="1" eaLnBrk="1" hangingPunct="1">
              <a:lnSpc>
                <a:spcPct val="150000"/>
              </a:lnSpc>
              <a:buFont typeface="Wingdings" panose="05000000000000000000" pitchFamily="2" charset="2"/>
              <a:buChar char="Ø"/>
            </a:pPr>
            <a:r>
              <a:rPr lang="zh-CN" altLang="en-US" sz="2400">
                <a:solidFill>
                  <a:srgbClr val="474A81"/>
                </a:solidFill>
                <a:ea typeface="宋体" panose="02010600030101010101" pitchFamily="2" charset="-122"/>
              </a:rPr>
              <a:t>生产函数随着工人数量增加而变得越来越平坦。</a:t>
            </a:r>
            <a:endParaRPr lang="en-US" altLang="zh-CN" sz="2400">
              <a:ea typeface="宋体" panose="02010600030101010101" pitchFamily="2" charset="-122"/>
            </a:endParaRPr>
          </a:p>
          <a:p>
            <a:pPr lvl="1" eaLnBrk="1" hangingPunct="1">
              <a:lnSpc>
                <a:spcPct val="150000"/>
              </a:lnSpc>
              <a:buClr>
                <a:srgbClr val="000000"/>
              </a:buClr>
              <a:buFont typeface="Wingdings" panose="05000000000000000000" pitchFamily="2" charset="2"/>
              <a:buChar char="Ø"/>
            </a:pPr>
            <a:r>
              <a:rPr lang="zh-CN" altLang="en-US" sz="2400">
                <a:solidFill>
                  <a:srgbClr val="474A81"/>
                </a:solidFill>
                <a:ea typeface="宋体" panose="02010600030101010101" pitchFamily="2" charset="-122"/>
              </a:rPr>
              <a:t>这种性质被称为</a:t>
            </a:r>
            <a:r>
              <a:rPr lang="zh-CN" altLang="en-US" sz="2400">
                <a:solidFill>
                  <a:srgbClr val="A50021"/>
                </a:solidFill>
                <a:ea typeface="宋体" panose="02010600030101010101" pitchFamily="2" charset="-122"/>
              </a:rPr>
              <a:t>边际产量递减。</a:t>
            </a:r>
            <a:r>
              <a:rPr lang="en-US" altLang="zh-CN" sz="2400" i="1">
                <a:solidFill>
                  <a:srgbClr val="25A9A6"/>
                </a:solidFill>
                <a:ea typeface="宋体" panose="02010600030101010101" pitchFamily="2" charset="-122"/>
              </a:rPr>
              <a:t>.</a:t>
            </a:r>
          </a:p>
        </p:txBody>
      </p:sp>
    </p:spTree>
    <p:extLst>
      <p:ext uri="{BB962C8B-B14F-4D97-AF65-F5344CB8AC3E}">
        <p14:creationId xmlns:p14="http://schemas.microsoft.com/office/powerpoint/2010/main" val="422270676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4098" name="Rectangle 2"/>
          <p:cNvSpPr>
            <a:spLocks noGrp="1" noChangeArrowheads="1"/>
          </p:cNvSpPr>
          <p:nvPr>
            <p:ph type="title"/>
          </p:nvPr>
        </p:nvSpPr>
        <p:spPr>
          <a:xfrm>
            <a:off x="2286000" y="533400"/>
            <a:ext cx="7772400" cy="1143000"/>
          </a:xfrm>
        </p:spPr>
        <p:txBody>
          <a:bodyPr rtlCol="0">
            <a:normAutofit/>
          </a:bodyPr>
          <a:lstStyle/>
          <a:p>
            <a:pPr algn="ctr" eaLnBrk="1" fontAlgn="auto" hangingPunct="1">
              <a:spcAft>
                <a:spcPts val="0"/>
              </a:spcAft>
              <a:defRPr/>
            </a:pPr>
            <a:r>
              <a:rPr lang="zh-CN" altLang="en-US" sz="4000" b="1" dirty="0">
                <a:solidFill>
                  <a:srgbClr val="0432FF"/>
                </a:solidFill>
                <a:ea typeface="宋体" pitchFamily="2" charset="-122"/>
              </a:rPr>
              <a:t>劳动边际产品价值与劳动需求</a:t>
            </a:r>
            <a:endParaRPr lang="zh-CN" altLang="en-US" sz="4000" b="1" dirty="0">
              <a:solidFill>
                <a:srgbClr val="0432FF"/>
              </a:solidFill>
              <a:effectLst>
                <a:outerShdw blurRad="38100" dist="38100" dir="2700000" algn="tl">
                  <a:srgbClr val="000000"/>
                </a:outerShdw>
              </a:effectLst>
              <a:latin typeface="Tahoma" pitchFamily="34" charset="0"/>
              <a:ea typeface="宋体" pitchFamily="2" charset="-122"/>
            </a:endParaRPr>
          </a:p>
        </p:txBody>
      </p:sp>
      <p:sp>
        <p:nvSpPr>
          <p:cNvPr id="2564099" name="Rectangle 3"/>
          <p:cNvSpPr>
            <a:spLocks noGrp="1" noChangeArrowheads="1"/>
          </p:cNvSpPr>
          <p:nvPr>
            <p:ph idx="1"/>
          </p:nvPr>
        </p:nvSpPr>
        <p:spPr>
          <a:xfrm>
            <a:off x="2514600" y="1989138"/>
            <a:ext cx="7467600" cy="4030662"/>
          </a:xfrm>
        </p:spPr>
        <p:txBody>
          <a:bodyPr rtlCol="0">
            <a:normAutofit fontScale="77500" lnSpcReduction="20000"/>
          </a:bodyPr>
          <a:lstStyle/>
          <a:p>
            <a:pPr eaLnBrk="1" fontAlgn="auto" hangingPunct="1">
              <a:lnSpc>
                <a:spcPct val="160000"/>
              </a:lnSpc>
              <a:spcAft>
                <a:spcPts val="0"/>
              </a:spcAft>
              <a:buClr>
                <a:srgbClr val="F09A0E"/>
              </a:buClr>
              <a:buFont typeface="Wingdings" panose="05000000000000000000" pitchFamily="2" charset="2"/>
              <a:buChar char="l"/>
              <a:tabLst>
                <a:tab pos="333375" algn="l"/>
                <a:tab pos="742950" algn="l"/>
              </a:tabLst>
              <a:defRPr/>
            </a:pPr>
            <a:r>
              <a:rPr lang="zh-CN" altLang="en-US" sz="3600" dirty="0">
                <a:solidFill>
                  <a:srgbClr val="A50021"/>
                </a:solidFill>
                <a:ea typeface="宋体" pitchFamily="2" charset="-122"/>
              </a:rPr>
              <a:t> 边际产品价值：</a:t>
            </a:r>
            <a:r>
              <a:rPr lang="zh-CN" altLang="en-US" sz="3600" dirty="0">
                <a:solidFill>
                  <a:srgbClr val="474A81"/>
                </a:solidFill>
                <a:ea typeface="宋体" pitchFamily="2" charset="-122"/>
              </a:rPr>
              <a:t>一种投入的边际产量乘以该产品的价格。</a:t>
            </a:r>
            <a:endParaRPr lang="en-US" altLang="zh-CN" sz="3600" dirty="0">
              <a:solidFill>
                <a:srgbClr val="474A81"/>
              </a:solidFill>
              <a:ea typeface="宋体" pitchFamily="2" charset="-122"/>
            </a:endParaRPr>
          </a:p>
          <a:p>
            <a:pPr eaLnBrk="1" fontAlgn="auto" hangingPunct="1">
              <a:spcAft>
                <a:spcPts val="0"/>
              </a:spcAft>
              <a:buClr>
                <a:srgbClr val="F09A0E"/>
              </a:buClr>
              <a:buFont typeface="Wingdings" panose="05000000000000000000" pitchFamily="2" charset="2"/>
              <a:buChar char="l"/>
              <a:tabLst>
                <a:tab pos="333375" algn="l"/>
                <a:tab pos="742950" algn="l"/>
              </a:tabLst>
              <a:defRPr/>
            </a:pPr>
            <a:endParaRPr lang="en-US" altLang="zh-CN" sz="1400" dirty="0">
              <a:solidFill>
                <a:srgbClr val="474A81"/>
              </a:solidFill>
              <a:ea typeface="宋体" pitchFamily="2" charset="-122"/>
            </a:endParaRPr>
          </a:p>
          <a:p>
            <a:pPr algn="ctr" eaLnBrk="1" fontAlgn="auto" hangingPunct="1">
              <a:spcBef>
                <a:spcPct val="53000"/>
              </a:spcBef>
              <a:spcAft>
                <a:spcPts val="0"/>
              </a:spcAft>
              <a:buNone/>
              <a:tabLst>
                <a:tab pos="333375" algn="l"/>
                <a:tab pos="742950" algn="l"/>
              </a:tabLst>
              <a:defRPr/>
            </a:pPr>
            <a:r>
              <a:rPr lang="en-US" altLang="zh-CN" sz="3600" i="1" dirty="0">
                <a:solidFill>
                  <a:srgbClr val="A50021"/>
                </a:solidFill>
                <a:latin typeface="Tahoma" pitchFamily="34" charset="0"/>
                <a:ea typeface="宋体" pitchFamily="2" charset="-122"/>
              </a:rPr>
              <a:t>VMP</a:t>
            </a:r>
            <a:r>
              <a:rPr lang="en-US" altLang="zh-CN" sz="3600" i="1" baseline="-25000" dirty="0">
                <a:solidFill>
                  <a:srgbClr val="A50021"/>
                </a:solidFill>
                <a:latin typeface="Tahoma" pitchFamily="34" charset="0"/>
                <a:ea typeface="宋体" pitchFamily="2" charset="-122"/>
              </a:rPr>
              <a:t>L</a:t>
            </a:r>
            <a:r>
              <a:rPr lang="en-US" altLang="zh-CN" sz="3600" i="1" dirty="0">
                <a:solidFill>
                  <a:srgbClr val="A50021"/>
                </a:solidFill>
                <a:latin typeface="Tahoma" pitchFamily="34" charset="0"/>
                <a:ea typeface="宋体" pitchFamily="2" charset="-122"/>
              </a:rPr>
              <a:t> = MP</a:t>
            </a:r>
            <a:r>
              <a:rPr lang="en-US" altLang="zh-CN" sz="3600" i="1" baseline="-25000" dirty="0">
                <a:solidFill>
                  <a:srgbClr val="A50021"/>
                </a:solidFill>
                <a:latin typeface="Tahoma" pitchFamily="34" charset="0"/>
                <a:ea typeface="宋体" pitchFamily="2" charset="-122"/>
              </a:rPr>
              <a:t>L </a:t>
            </a:r>
            <a:r>
              <a:rPr lang="en-US" altLang="zh-CN" sz="3600" i="1" dirty="0">
                <a:solidFill>
                  <a:srgbClr val="A50021"/>
                </a:solidFill>
                <a:latin typeface="Tahoma" pitchFamily="34" charset="0"/>
                <a:ea typeface="宋体" pitchFamily="2" charset="-122"/>
              </a:rPr>
              <a:t>X P</a:t>
            </a:r>
            <a:r>
              <a:rPr lang="en-US" altLang="zh-CN" sz="3600" i="1" baseline="-25000" dirty="0">
                <a:solidFill>
                  <a:srgbClr val="A50021"/>
                </a:solidFill>
                <a:latin typeface="Arial" charset="0"/>
                <a:ea typeface="宋体" pitchFamily="2" charset="-122"/>
              </a:rPr>
              <a:t> </a:t>
            </a:r>
          </a:p>
          <a:p>
            <a:pPr algn="ctr" eaLnBrk="1" fontAlgn="auto" hangingPunct="1">
              <a:spcBef>
                <a:spcPct val="53000"/>
              </a:spcBef>
              <a:spcAft>
                <a:spcPts val="0"/>
              </a:spcAft>
              <a:buNone/>
              <a:tabLst>
                <a:tab pos="333375" algn="l"/>
                <a:tab pos="742950" algn="l"/>
              </a:tabLst>
              <a:defRPr/>
            </a:pPr>
            <a:endParaRPr lang="en-US" altLang="zh-CN" sz="3600" i="1" baseline="-25000" dirty="0">
              <a:solidFill>
                <a:srgbClr val="A50021"/>
              </a:solidFill>
              <a:latin typeface="Arial" charset="0"/>
              <a:ea typeface="宋体" pitchFamily="2" charset="-122"/>
            </a:endParaRPr>
          </a:p>
          <a:p>
            <a:pPr eaLnBrk="1" fontAlgn="auto" hangingPunct="1">
              <a:lnSpc>
                <a:spcPct val="170000"/>
              </a:lnSpc>
              <a:spcAft>
                <a:spcPts val="0"/>
              </a:spcAft>
              <a:buClr>
                <a:srgbClr val="F09A0E"/>
              </a:buClr>
              <a:buSzPct val="70000"/>
              <a:buFont typeface="Wingdings" pitchFamily="2" charset="2"/>
              <a:buChar char="l"/>
              <a:tabLst>
                <a:tab pos="333375" algn="l"/>
                <a:tab pos="742950" algn="l"/>
              </a:tabLst>
              <a:defRPr/>
            </a:pPr>
            <a:r>
              <a:rPr lang="zh-CN" altLang="en-US" sz="3600" dirty="0">
                <a:solidFill>
                  <a:srgbClr val="474A81"/>
                </a:solidFill>
                <a:ea typeface="宋体" pitchFamily="2" charset="-122"/>
              </a:rPr>
              <a:t> 如果产品价格不变，边际产品价值随着雇佣工人数量的增加而递减。</a:t>
            </a:r>
            <a:endParaRPr lang="en-US" altLang="zh-CN" sz="3600" dirty="0">
              <a:solidFill>
                <a:srgbClr val="474A81"/>
              </a:solidFill>
              <a:ea typeface="宋体" pitchFamily="2" charset="-122"/>
            </a:endParaRPr>
          </a:p>
          <a:p>
            <a:pPr algn="ctr" eaLnBrk="1" fontAlgn="auto" hangingPunct="1">
              <a:spcBef>
                <a:spcPct val="53000"/>
              </a:spcBef>
              <a:spcAft>
                <a:spcPts val="0"/>
              </a:spcAft>
              <a:buNone/>
              <a:tabLst>
                <a:tab pos="333375" algn="l"/>
                <a:tab pos="742950" algn="l"/>
              </a:tabLst>
              <a:defRPr/>
            </a:pPr>
            <a:endParaRPr lang="en-US" altLang="zh-CN" sz="3600" i="1" baseline="-25000" dirty="0">
              <a:solidFill>
                <a:srgbClr val="A50021"/>
              </a:solidFill>
              <a:latin typeface="Arial" charset="0"/>
              <a:ea typeface="宋体" pitchFamily="2" charset="-122"/>
            </a:endParaRPr>
          </a:p>
        </p:txBody>
      </p:sp>
    </p:spTree>
    <p:extLst>
      <p:ext uri="{BB962C8B-B14F-4D97-AF65-F5344CB8AC3E}">
        <p14:creationId xmlns:p14="http://schemas.microsoft.com/office/powerpoint/2010/main" val="281955613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564099">
                                            <p:txEl>
                                              <p:pRg st="0" end="0"/>
                                            </p:txEl>
                                          </p:spTgt>
                                        </p:tgtEl>
                                        <p:attrNameLst>
                                          <p:attrName>style.visibility</p:attrName>
                                        </p:attrNameLst>
                                      </p:cBhvr>
                                      <p:to>
                                        <p:strVal val="visible"/>
                                      </p:to>
                                    </p:set>
                                    <p:anim calcmode="lin" valueType="num">
                                      <p:cBhvr>
                                        <p:cTn id="7" dur="500" fill="hold"/>
                                        <p:tgtEl>
                                          <p:spTgt spid="256409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64099">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564099">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2564099">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4099">
                                            <p:txEl>
                                              <p:pRg st="0" end="0"/>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2564099">
                                            <p:txEl>
                                              <p:pRg st="2" end="2"/>
                                            </p:txEl>
                                          </p:spTgt>
                                        </p:tgtEl>
                                        <p:attrNameLst>
                                          <p:attrName>style.visibility</p:attrName>
                                        </p:attrNameLst>
                                      </p:cBhvr>
                                      <p:to>
                                        <p:strVal val="visible"/>
                                      </p:to>
                                    </p:set>
                                    <p:anim calcmode="lin" valueType="num">
                                      <p:cBhvr>
                                        <p:cTn id="15" dur="500" fill="hold"/>
                                        <p:tgtEl>
                                          <p:spTgt spid="2564099">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564099">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2564099">
                                            <p:txEl>
                                              <p:pRg st="2" end="2"/>
                                            </p:txEl>
                                          </p:spTgt>
                                        </p:tgtEl>
                                        <p:attrNameLst>
                                          <p:attrName>ppt_x</p:attrName>
                                        </p:attrNameLst>
                                      </p:cBhvr>
                                      <p:tavLst>
                                        <p:tav tm="0">
                                          <p:val>
                                            <p:fltVal val="0.5"/>
                                          </p:val>
                                        </p:tav>
                                        <p:tav tm="100000">
                                          <p:val>
                                            <p:strVal val="#ppt_x"/>
                                          </p:val>
                                        </p:tav>
                                      </p:tavLst>
                                    </p:anim>
                                    <p:anim calcmode="lin" valueType="num">
                                      <p:cBhvr>
                                        <p:cTn id="18" dur="500" fill="hold"/>
                                        <p:tgtEl>
                                          <p:spTgt spid="2564099">
                                            <p:txEl>
                                              <p:pRg st="2" end="2"/>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4099">
                                            <p:txEl>
                                              <p:pRg st="2" end="2"/>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2564099">
                                            <p:txEl>
                                              <p:pRg st="4" end="4"/>
                                            </p:txEl>
                                          </p:spTgt>
                                        </p:tgtEl>
                                        <p:attrNameLst>
                                          <p:attrName>style.visibility</p:attrName>
                                        </p:attrNameLst>
                                      </p:cBhvr>
                                      <p:to>
                                        <p:strVal val="visible"/>
                                      </p:to>
                                    </p:set>
                                    <p:anim calcmode="lin" valueType="num">
                                      <p:cBhvr>
                                        <p:cTn id="23" dur="500" fill="hold"/>
                                        <p:tgtEl>
                                          <p:spTgt spid="2564099">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2564099">
                                            <p:txEl>
                                              <p:pRg st="4" end="4"/>
                                            </p:txEl>
                                          </p:spTgt>
                                        </p:tgtEl>
                                        <p:attrNameLst>
                                          <p:attrName>ppt_h</p:attrName>
                                        </p:attrNameLst>
                                      </p:cBhvr>
                                      <p:tavLst>
                                        <p:tav tm="0">
                                          <p:val>
                                            <p:fltVal val="0"/>
                                          </p:val>
                                        </p:tav>
                                        <p:tav tm="100000">
                                          <p:val>
                                            <p:strVal val="#ppt_h"/>
                                          </p:val>
                                        </p:tav>
                                      </p:tavLst>
                                    </p:anim>
                                    <p:anim calcmode="lin" valueType="num">
                                      <p:cBhvr>
                                        <p:cTn id="25" dur="500" fill="hold"/>
                                        <p:tgtEl>
                                          <p:spTgt spid="2564099">
                                            <p:txEl>
                                              <p:pRg st="4" end="4"/>
                                            </p:txEl>
                                          </p:spTgt>
                                        </p:tgtEl>
                                        <p:attrNameLst>
                                          <p:attrName>ppt_x</p:attrName>
                                        </p:attrNameLst>
                                      </p:cBhvr>
                                      <p:tavLst>
                                        <p:tav tm="0">
                                          <p:val>
                                            <p:fltVal val="0.5"/>
                                          </p:val>
                                        </p:tav>
                                        <p:tav tm="100000">
                                          <p:val>
                                            <p:strVal val="#ppt_x"/>
                                          </p:val>
                                        </p:tav>
                                      </p:tavLst>
                                    </p:anim>
                                    <p:anim calcmode="lin" valueType="num">
                                      <p:cBhvr>
                                        <p:cTn id="26" dur="500" fill="hold"/>
                                        <p:tgtEl>
                                          <p:spTgt spid="2564099">
                                            <p:txEl>
                                              <p:pRg st="4" end="4"/>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4099">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409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8194" name="Rectangle 2050"/>
          <p:cNvSpPr>
            <a:spLocks noGrp="1" noChangeArrowheads="1"/>
          </p:cNvSpPr>
          <p:nvPr>
            <p:ph type="title"/>
          </p:nvPr>
        </p:nvSpPr>
        <p:spPr>
          <a:xfrm>
            <a:off x="1981200" y="533400"/>
            <a:ext cx="8229600" cy="1143000"/>
          </a:xfrm>
        </p:spPr>
        <p:txBody>
          <a:bodyPr rtlCol="0">
            <a:normAutofit/>
          </a:bodyPr>
          <a:lstStyle/>
          <a:p>
            <a:pPr algn="ctr" eaLnBrk="1" fontAlgn="auto" hangingPunct="1">
              <a:spcAft>
                <a:spcPts val="0"/>
              </a:spcAft>
              <a:defRPr/>
            </a:pPr>
            <a:r>
              <a:rPr lang="zh-CN" altLang="en-US" sz="3600" b="1" dirty="0">
                <a:solidFill>
                  <a:srgbClr val="0432FF"/>
                </a:solidFill>
                <a:ea typeface="宋体" pitchFamily="2" charset="-122"/>
              </a:rPr>
              <a:t>边际产品价值与劳动需求</a:t>
            </a:r>
            <a:endParaRPr lang="zh-CN" altLang="en-US" sz="3600" b="1" dirty="0">
              <a:solidFill>
                <a:srgbClr val="0432FF"/>
              </a:solidFill>
              <a:effectLst>
                <a:outerShdw blurRad="38100" dist="38100" dir="2700000" algn="tl">
                  <a:srgbClr val="000000"/>
                </a:outerShdw>
              </a:effectLst>
              <a:latin typeface="Tahoma" pitchFamily="34" charset="0"/>
              <a:ea typeface="宋体" pitchFamily="2" charset="-122"/>
            </a:endParaRPr>
          </a:p>
        </p:txBody>
      </p:sp>
      <p:sp>
        <p:nvSpPr>
          <p:cNvPr id="2568195" name="Rectangle 2051"/>
          <p:cNvSpPr>
            <a:spLocks noGrp="1" noChangeArrowheads="1"/>
          </p:cNvSpPr>
          <p:nvPr>
            <p:ph idx="1"/>
          </p:nvPr>
        </p:nvSpPr>
        <p:spPr>
          <a:xfrm>
            <a:off x="1992314" y="1676401"/>
            <a:ext cx="8218487" cy="4848225"/>
          </a:xfrm>
        </p:spPr>
        <p:txBody>
          <a:bodyPr rtlCol="0">
            <a:normAutofit fontScale="77500" lnSpcReduction="20000"/>
          </a:bodyPr>
          <a:lstStyle/>
          <a:p>
            <a:pPr eaLnBrk="1" fontAlgn="auto" hangingPunct="1">
              <a:lnSpc>
                <a:spcPct val="150000"/>
              </a:lnSpc>
              <a:spcAft>
                <a:spcPts val="0"/>
              </a:spcAft>
              <a:buClr>
                <a:srgbClr val="F09A0E"/>
              </a:buClr>
              <a:buFont typeface="Wingdings" pitchFamily="2" charset="2"/>
              <a:buChar char="l"/>
              <a:tabLst>
                <a:tab pos="333375" algn="l"/>
                <a:tab pos="742950" algn="l"/>
              </a:tabLst>
              <a:defRPr/>
            </a:pPr>
            <a:r>
              <a:rPr lang="zh-CN" altLang="en-US" sz="2800" dirty="0">
                <a:solidFill>
                  <a:srgbClr val="474A81"/>
                </a:solidFill>
                <a:ea typeface="宋体" pitchFamily="2" charset="-122"/>
              </a:rPr>
              <a:t> 为了实现利润最大化，一个竞争性的、追求利润最大化的企业雇佣工人人数到劳动的边际产品价值等于工资这一点上。</a:t>
            </a:r>
            <a:r>
              <a:rPr lang="en-US" altLang="zh-CN" sz="2800" dirty="0">
                <a:solidFill>
                  <a:srgbClr val="474A81"/>
                </a:solidFill>
                <a:ea typeface="宋体" pitchFamily="2" charset="-122"/>
              </a:rPr>
              <a:t> </a:t>
            </a:r>
          </a:p>
          <a:p>
            <a:pPr algn="ctr" eaLnBrk="1" fontAlgn="auto" hangingPunct="1">
              <a:lnSpc>
                <a:spcPct val="130000"/>
              </a:lnSpc>
              <a:spcBef>
                <a:spcPct val="53000"/>
              </a:spcBef>
              <a:spcAft>
                <a:spcPts val="0"/>
              </a:spcAft>
              <a:buNone/>
              <a:tabLst>
                <a:tab pos="333375" algn="l"/>
                <a:tab pos="742950" algn="l"/>
              </a:tabLst>
              <a:defRPr/>
            </a:pPr>
            <a:r>
              <a:rPr lang="zh-CN" altLang="en-US" sz="3600" b="1" dirty="0">
                <a:solidFill>
                  <a:srgbClr val="A50021"/>
                </a:solidFill>
                <a:latin typeface="Arial" charset="0"/>
                <a:ea typeface="宋体" pitchFamily="2" charset="-122"/>
              </a:rPr>
              <a:t>边际产品价值（</a:t>
            </a:r>
            <a:r>
              <a:rPr lang="en-US" altLang="zh-CN" sz="3600" b="1" dirty="0">
                <a:solidFill>
                  <a:srgbClr val="A50021"/>
                </a:solidFill>
                <a:latin typeface="Arial" charset="0"/>
                <a:ea typeface="宋体" pitchFamily="2" charset="-122"/>
              </a:rPr>
              <a:t>VMP</a:t>
            </a:r>
            <a:r>
              <a:rPr lang="en-US" altLang="zh-CN" sz="3600" b="1" baseline="-25000" dirty="0">
                <a:solidFill>
                  <a:srgbClr val="A50021"/>
                </a:solidFill>
                <a:latin typeface="Arial" charset="0"/>
                <a:ea typeface="宋体" pitchFamily="2" charset="-122"/>
              </a:rPr>
              <a:t>L</a:t>
            </a:r>
            <a:r>
              <a:rPr lang="zh-CN" altLang="en-US" sz="3600" b="1" dirty="0">
                <a:solidFill>
                  <a:srgbClr val="A50021"/>
                </a:solidFill>
                <a:latin typeface="Arial" charset="0"/>
                <a:ea typeface="宋体" pitchFamily="2" charset="-122"/>
              </a:rPr>
              <a:t>）</a:t>
            </a:r>
            <a:r>
              <a:rPr lang="zh-CN" altLang="en-US" sz="3600" b="1" i="1" dirty="0">
                <a:solidFill>
                  <a:srgbClr val="A50021"/>
                </a:solidFill>
                <a:latin typeface="Arial" charset="0"/>
                <a:ea typeface="宋体" pitchFamily="2" charset="-122"/>
              </a:rPr>
              <a:t> = </a:t>
            </a:r>
            <a:r>
              <a:rPr lang="zh-CN" altLang="en-US" sz="3600" b="1" dirty="0">
                <a:solidFill>
                  <a:srgbClr val="A50021"/>
                </a:solidFill>
                <a:latin typeface="Arial" charset="0"/>
                <a:ea typeface="宋体" pitchFamily="2" charset="-122"/>
              </a:rPr>
              <a:t>工资</a:t>
            </a:r>
            <a:endParaRPr lang="en-US" altLang="zh-CN" sz="1700" dirty="0">
              <a:solidFill>
                <a:srgbClr val="0066FF"/>
              </a:solidFill>
              <a:ea typeface="宋体" pitchFamily="2" charset="-122"/>
            </a:endParaRPr>
          </a:p>
          <a:p>
            <a:pPr marL="0" indent="0" eaLnBrk="1" fontAlgn="auto" hangingPunct="1">
              <a:lnSpc>
                <a:spcPct val="130000"/>
              </a:lnSpc>
              <a:spcBef>
                <a:spcPct val="53000"/>
              </a:spcBef>
              <a:spcAft>
                <a:spcPts val="0"/>
              </a:spcAft>
              <a:buNone/>
              <a:tabLst>
                <a:tab pos="333375" algn="l"/>
                <a:tab pos="742950" algn="l"/>
              </a:tabLst>
              <a:defRPr/>
            </a:pPr>
            <a:endParaRPr lang="en-US" altLang="zh-CN" sz="3000" b="1" dirty="0">
              <a:solidFill>
                <a:srgbClr val="0066FF"/>
              </a:solidFill>
              <a:ea typeface="宋体" pitchFamily="2" charset="-122"/>
            </a:endParaRPr>
          </a:p>
          <a:p>
            <a:pPr eaLnBrk="1" fontAlgn="auto" hangingPunct="1">
              <a:lnSpc>
                <a:spcPct val="130000"/>
              </a:lnSpc>
              <a:spcBef>
                <a:spcPct val="53000"/>
              </a:spcBef>
              <a:spcAft>
                <a:spcPts val="0"/>
              </a:spcAft>
              <a:tabLst>
                <a:tab pos="333375" algn="l"/>
                <a:tab pos="742950" algn="l"/>
              </a:tabLst>
              <a:defRPr/>
            </a:pPr>
            <a:r>
              <a:rPr lang="zh-CN" altLang="en-US" sz="3000" b="1" dirty="0">
                <a:solidFill>
                  <a:srgbClr val="0066FF"/>
                </a:solidFill>
                <a:ea typeface="宋体" pitchFamily="2" charset="-122"/>
              </a:rPr>
              <a:t>对一个竞争性的、追求利润最大化的企业来说，边际产品价值曲线就是</a:t>
            </a:r>
            <a:r>
              <a:rPr lang="zh-CN" altLang="en-US" sz="3000" b="1" dirty="0">
                <a:solidFill>
                  <a:srgbClr val="A50021"/>
                </a:solidFill>
                <a:ea typeface="宋体" pitchFamily="2" charset="-122"/>
              </a:rPr>
              <a:t>劳动需求曲线。</a:t>
            </a:r>
            <a:endParaRPr lang="en-US" altLang="zh-CN" sz="3000" b="1" dirty="0">
              <a:solidFill>
                <a:srgbClr val="A50021"/>
              </a:solidFill>
              <a:ea typeface="宋体" pitchFamily="2" charset="-122"/>
            </a:endParaRPr>
          </a:p>
          <a:p>
            <a:pPr eaLnBrk="1" fontAlgn="auto" hangingPunct="1">
              <a:lnSpc>
                <a:spcPct val="130000"/>
              </a:lnSpc>
              <a:spcBef>
                <a:spcPct val="53000"/>
              </a:spcBef>
              <a:spcAft>
                <a:spcPts val="0"/>
              </a:spcAft>
              <a:tabLst>
                <a:tab pos="333375" algn="l"/>
                <a:tab pos="742950" algn="l"/>
              </a:tabLst>
              <a:defRPr/>
            </a:pPr>
            <a:r>
              <a:rPr lang="en-US" altLang="zh-CN" sz="3200" dirty="0">
                <a:solidFill>
                  <a:srgbClr val="474A81"/>
                </a:solidFill>
                <a:ea typeface="宋体" pitchFamily="2" charset="-122"/>
              </a:rPr>
              <a:t>The value-of-marginal-product curve is the </a:t>
            </a:r>
            <a:r>
              <a:rPr lang="en-US" altLang="zh-CN" sz="3200" b="1" dirty="0">
                <a:solidFill>
                  <a:srgbClr val="A50021"/>
                </a:solidFill>
                <a:ea typeface="宋体" pitchFamily="2" charset="-122"/>
              </a:rPr>
              <a:t>labor demand curve</a:t>
            </a:r>
            <a:r>
              <a:rPr lang="en-US" altLang="zh-CN" sz="3200" dirty="0">
                <a:solidFill>
                  <a:srgbClr val="474A81"/>
                </a:solidFill>
                <a:ea typeface="宋体" pitchFamily="2" charset="-122"/>
              </a:rPr>
              <a:t> for a </a:t>
            </a:r>
            <a:r>
              <a:rPr lang="en-US" altLang="zh-CN" sz="3200" u="sng" dirty="0">
                <a:solidFill>
                  <a:srgbClr val="474A81"/>
                </a:solidFill>
                <a:ea typeface="宋体" pitchFamily="2" charset="-122"/>
              </a:rPr>
              <a:t>competitive, profit-maximizing </a:t>
            </a:r>
            <a:r>
              <a:rPr lang="en-US" altLang="zh-CN" sz="3200" dirty="0">
                <a:solidFill>
                  <a:srgbClr val="474A81"/>
                </a:solidFill>
                <a:ea typeface="宋体" pitchFamily="2" charset="-122"/>
              </a:rPr>
              <a:t>firm.</a:t>
            </a:r>
            <a:endParaRPr lang="zh-CN" altLang="en-US" sz="3000" b="1" dirty="0">
              <a:solidFill>
                <a:srgbClr val="A50021"/>
              </a:solidFill>
              <a:ea typeface="宋体" pitchFamily="2" charset="-122"/>
            </a:endParaRPr>
          </a:p>
        </p:txBody>
      </p:sp>
    </p:spTree>
    <p:extLst>
      <p:ext uri="{BB962C8B-B14F-4D97-AF65-F5344CB8AC3E}">
        <p14:creationId xmlns:p14="http://schemas.microsoft.com/office/powerpoint/2010/main" val="416128687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568195">
                                            <p:txEl>
                                              <p:pRg st="0" end="0"/>
                                            </p:txEl>
                                          </p:spTgt>
                                        </p:tgtEl>
                                        <p:attrNameLst>
                                          <p:attrName>style.visibility</p:attrName>
                                        </p:attrNameLst>
                                      </p:cBhvr>
                                      <p:to>
                                        <p:strVal val="visible"/>
                                      </p:to>
                                    </p:set>
                                    <p:anim calcmode="lin" valueType="num">
                                      <p:cBhvr>
                                        <p:cTn id="7" dur="500" fill="hold"/>
                                        <p:tgtEl>
                                          <p:spTgt spid="25681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68195">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568195">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2568195">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8195">
                                            <p:txEl>
                                              <p:pRg st="0" end="0"/>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2568195">
                                            <p:txEl>
                                              <p:pRg st="1" end="1"/>
                                            </p:txEl>
                                          </p:spTgt>
                                        </p:tgtEl>
                                        <p:attrNameLst>
                                          <p:attrName>style.visibility</p:attrName>
                                        </p:attrNameLst>
                                      </p:cBhvr>
                                      <p:to>
                                        <p:strVal val="visible"/>
                                      </p:to>
                                    </p:set>
                                    <p:anim calcmode="lin" valueType="num">
                                      <p:cBhvr>
                                        <p:cTn id="15" dur="500" fill="hold"/>
                                        <p:tgtEl>
                                          <p:spTgt spid="2568195">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568195">
                                            <p:txEl>
                                              <p:pRg st="1" end="1"/>
                                            </p:txEl>
                                          </p:spTgt>
                                        </p:tgtEl>
                                        <p:attrNameLst>
                                          <p:attrName>ppt_h</p:attrName>
                                        </p:attrNameLst>
                                      </p:cBhvr>
                                      <p:tavLst>
                                        <p:tav tm="0">
                                          <p:val>
                                            <p:fltVal val="0"/>
                                          </p:val>
                                        </p:tav>
                                        <p:tav tm="100000">
                                          <p:val>
                                            <p:strVal val="#ppt_h"/>
                                          </p:val>
                                        </p:tav>
                                      </p:tavLst>
                                    </p:anim>
                                    <p:anim calcmode="lin" valueType="num">
                                      <p:cBhvr>
                                        <p:cTn id="17" dur="500" fill="hold"/>
                                        <p:tgtEl>
                                          <p:spTgt spid="2568195">
                                            <p:txEl>
                                              <p:pRg st="1" end="1"/>
                                            </p:txEl>
                                          </p:spTgt>
                                        </p:tgtEl>
                                        <p:attrNameLst>
                                          <p:attrName>ppt_x</p:attrName>
                                        </p:attrNameLst>
                                      </p:cBhvr>
                                      <p:tavLst>
                                        <p:tav tm="0">
                                          <p:val>
                                            <p:fltVal val="0.5"/>
                                          </p:val>
                                        </p:tav>
                                        <p:tav tm="100000">
                                          <p:val>
                                            <p:strVal val="#ppt_x"/>
                                          </p:val>
                                        </p:tav>
                                      </p:tavLst>
                                    </p:anim>
                                    <p:anim calcmode="lin" valueType="num">
                                      <p:cBhvr>
                                        <p:cTn id="18" dur="500" fill="hold"/>
                                        <p:tgtEl>
                                          <p:spTgt spid="2568195">
                                            <p:txEl>
                                              <p:pRg st="1" end="1"/>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8195">
                                            <p:txEl>
                                              <p:pRg st="1" end="1"/>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2568195">
                                            <p:txEl>
                                              <p:pRg st="3" end="3"/>
                                            </p:txEl>
                                          </p:spTgt>
                                        </p:tgtEl>
                                        <p:attrNameLst>
                                          <p:attrName>style.visibility</p:attrName>
                                        </p:attrNameLst>
                                      </p:cBhvr>
                                      <p:to>
                                        <p:strVal val="visible"/>
                                      </p:to>
                                    </p:set>
                                    <p:anim calcmode="lin" valueType="num">
                                      <p:cBhvr>
                                        <p:cTn id="23" dur="500" fill="hold"/>
                                        <p:tgtEl>
                                          <p:spTgt spid="2568195">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2568195">
                                            <p:txEl>
                                              <p:pRg st="3" end="3"/>
                                            </p:txEl>
                                          </p:spTgt>
                                        </p:tgtEl>
                                        <p:attrNameLst>
                                          <p:attrName>ppt_h</p:attrName>
                                        </p:attrNameLst>
                                      </p:cBhvr>
                                      <p:tavLst>
                                        <p:tav tm="0">
                                          <p:val>
                                            <p:fltVal val="0"/>
                                          </p:val>
                                        </p:tav>
                                        <p:tav tm="100000">
                                          <p:val>
                                            <p:strVal val="#ppt_h"/>
                                          </p:val>
                                        </p:tav>
                                      </p:tavLst>
                                    </p:anim>
                                    <p:anim calcmode="lin" valueType="num">
                                      <p:cBhvr>
                                        <p:cTn id="25" dur="500" fill="hold"/>
                                        <p:tgtEl>
                                          <p:spTgt spid="2568195">
                                            <p:txEl>
                                              <p:pRg st="3" end="3"/>
                                            </p:txEl>
                                          </p:spTgt>
                                        </p:tgtEl>
                                        <p:attrNameLst>
                                          <p:attrName>ppt_x</p:attrName>
                                        </p:attrNameLst>
                                      </p:cBhvr>
                                      <p:tavLst>
                                        <p:tav tm="0">
                                          <p:val>
                                            <p:fltVal val="0.5"/>
                                          </p:val>
                                        </p:tav>
                                        <p:tav tm="100000">
                                          <p:val>
                                            <p:strVal val="#ppt_x"/>
                                          </p:val>
                                        </p:tav>
                                      </p:tavLst>
                                    </p:anim>
                                    <p:anim calcmode="lin" valueType="num">
                                      <p:cBhvr>
                                        <p:cTn id="26" dur="500" fill="hold"/>
                                        <p:tgtEl>
                                          <p:spTgt spid="2568195">
                                            <p:txEl>
                                              <p:pRg st="3" end="3"/>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8195">
                                            <p:txEl>
                                              <p:pRg st="3" end="3"/>
                                            </p:txEl>
                                          </p:spTgt>
                                        </p:tgtEl>
                                        <p:attrNameLst>
                                          <p:attrName>ppt_c</p:attrName>
                                        </p:attrNameLst>
                                      </p:cBhvr>
                                      <p:to>
                                        <a:schemeClr val="bg2"/>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528" fill="hold" grpId="0" nodeType="clickEffect">
                                  <p:stCondLst>
                                    <p:cond delay="0"/>
                                  </p:stCondLst>
                                  <p:childTnLst>
                                    <p:set>
                                      <p:cBhvr>
                                        <p:cTn id="30" dur="1" fill="hold">
                                          <p:stCondLst>
                                            <p:cond delay="0"/>
                                          </p:stCondLst>
                                        </p:cTn>
                                        <p:tgtEl>
                                          <p:spTgt spid="2568195">
                                            <p:txEl>
                                              <p:pRg st="4" end="4"/>
                                            </p:txEl>
                                          </p:spTgt>
                                        </p:tgtEl>
                                        <p:attrNameLst>
                                          <p:attrName>style.visibility</p:attrName>
                                        </p:attrNameLst>
                                      </p:cBhvr>
                                      <p:to>
                                        <p:strVal val="visible"/>
                                      </p:to>
                                    </p:set>
                                    <p:anim calcmode="lin" valueType="num">
                                      <p:cBhvr>
                                        <p:cTn id="31" dur="500" fill="hold"/>
                                        <p:tgtEl>
                                          <p:spTgt spid="256819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568195">
                                            <p:txEl>
                                              <p:pRg st="4" end="4"/>
                                            </p:txEl>
                                          </p:spTgt>
                                        </p:tgtEl>
                                        <p:attrNameLst>
                                          <p:attrName>ppt_h</p:attrName>
                                        </p:attrNameLst>
                                      </p:cBhvr>
                                      <p:tavLst>
                                        <p:tav tm="0">
                                          <p:val>
                                            <p:fltVal val="0"/>
                                          </p:val>
                                        </p:tav>
                                        <p:tav tm="100000">
                                          <p:val>
                                            <p:strVal val="#ppt_h"/>
                                          </p:val>
                                        </p:tav>
                                      </p:tavLst>
                                    </p:anim>
                                    <p:anim calcmode="lin" valueType="num">
                                      <p:cBhvr>
                                        <p:cTn id="33" dur="500" fill="hold"/>
                                        <p:tgtEl>
                                          <p:spTgt spid="2568195">
                                            <p:txEl>
                                              <p:pRg st="4" end="4"/>
                                            </p:txEl>
                                          </p:spTgt>
                                        </p:tgtEl>
                                        <p:attrNameLst>
                                          <p:attrName>ppt_x</p:attrName>
                                        </p:attrNameLst>
                                      </p:cBhvr>
                                      <p:tavLst>
                                        <p:tav tm="0">
                                          <p:val>
                                            <p:fltVal val="0.5"/>
                                          </p:val>
                                        </p:tav>
                                        <p:tav tm="100000">
                                          <p:val>
                                            <p:strVal val="#ppt_x"/>
                                          </p:val>
                                        </p:tav>
                                      </p:tavLst>
                                    </p:anim>
                                    <p:anim calcmode="lin" valueType="num">
                                      <p:cBhvr>
                                        <p:cTn id="34" dur="500" fill="hold"/>
                                        <p:tgtEl>
                                          <p:spTgt spid="2568195">
                                            <p:txEl>
                                              <p:pRg st="4" end="4"/>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8195">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819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a:graphicFrameLocks noGrp="1"/>
          </p:cNvGraphicFramePr>
          <p:nvPr/>
        </p:nvGraphicFramePr>
        <p:xfrm>
          <a:off x="747395" y="1797050"/>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标题 1"/>
          <p:cNvSpPr>
            <a:spLocks noGrp="1"/>
          </p:cNvSpPr>
          <p:nvPr>
            <p:ph type="title"/>
          </p:nvPr>
        </p:nvSpPr>
        <p:spPr>
          <a:xfrm>
            <a:off x="1088570" y="365125"/>
            <a:ext cx="10265229" cy="1325563"/>
          </a:xfrm>
        </p:spPr>
        <p:txBody>
          <a:bodyPr/>
          <a:lstStyle/>
          <a:p>
            <a:r>
              <a:rPr lang="zh-CN" altLang="en-US" dirty="0">
                <a:solidFill>
                  <a:srgbClr val="002060"/>
                </a:solidFill>
                <a:latin typeface="华文行楷" panose="02010800040101010101" pitchFamily="2" charset="-122"/>
                <a:ea typeface="华文行楷" panose="02010800040101010101" pitchFamily="2" charset="-122"/>
              </a:rPr>
              <a:t>第一节   完全竞争和要素需求</a:t>
            </a:r>
            <a:br>
              <a:rPr lang="zh-CN" altLang="en-US" dirty="0">
                <a:solidFill>
                  <a:srgbClr val="002060"/>
                </a:solidFill>
                <a:latin typeface="华文行楷" panose="02010800040101010101" pitchFamily="2" charset="-122"/>
                <a:ea typeface="华文行楷" panose="02010800040101010101" pitchFamily="2" charset="-122"/>
              </a:rPr>
            </a:br>
            <a:endParaRPr lang="zh-CN" altLang="en-US" dirty="0"/>
          </a:p>
        </p:txBody>
      </p:sp>
      <p:graphicFrame>
        <p:nvGraphicFramePr>
          <p:cNvPr id="4" name="内容占位符 3"/>
          <p:cNvGraphicFramePr>
            <a:graphicFrameLocks noGrp="1"/>
          </p:cNvGraphicFramePr>
          <p:nvPr>
            <p:ph idx="1"/>
          </p:nvPr>
        </p:nvGraphicFramePr>
        <p:xfrm>
          <a:off x="2559050" y="3854450"/>
          <a:ext cx="8724265" cy="51308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cxnSp>
        <p:nvCxnSpPr>
          <p:cNvPr id="7" name="直接连接符 6"/>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869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67475"/>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完全竞争企业的要素使用原则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927803" y="1048363"/>
            <a:ext cx="9572455" cy="5810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完全竞争企业使用要素的边际收益：边际产品价值（</a:t>
            </a:r>
            <a:r>
              <a:rPr lang="en-US" altLang="zh-CN" sz="2400" b="1" dirty="0">
                <a:latin typeface="微软雅黑" panose="020B0503020204020204" pitchFamily="34" charset="-122"/>
                <a:ea typeface="微软雅黑" panose="020B0503020204020204" pitchFamily="34" charset="-122"/>
              </a:rPr>
              <a:t>VMP</a:t>
            </a:r>
            <a:r>
              <a:rPr lang="zh-CN" altLang="en-US" sz="2400" b="1"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4037947" y="5464150"/>
            <a:ext cx="2297539" cy="461665"/>
          </a:xfrm>
          <a:prstGeom prst="rect">
            <a:avLst/>
          </a:prstGeom>
          <a:noFill/>
        </p:spPr>
        <p:txBody>
          <a:bodyPr wrap="squar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VMP=P·MP</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036473" y="1538652"/>
            <a:ext cx="10404009" cy="1689052"/>
          </a:xfrm>
          <a:prstGeom prst="rect">
            <a:avLst/>
          </a:prstGeom>
          <a:noFill/>
        </p:spPr>
        <p:txBody>
          <a:bodyPr wrap="square" rtlCol="0">
            <a:spAutoFit/>
          </a:bodyPr>
          <a:lstStyle/>
          <a:p>
            <a:pPr indent="457200">
              <a:lnSpc>
                <a:spcPct val="150000"/>
              </a:lnSpc>
            </a:pPr>
            <a:r>
              <a:rPr lang="zh-CN" altLang="en-US" sz="2400" dirty="0">
                <a:latin typeface="微软雅黑" panose="020B0503020204020204" pitchFamily="34" charset="-122"/>
                <a:ea typeface="微软雅黑" panose="020B0503020204020204" pitchFamily="34" charset="-122"/>
              </a:rPr>
              <a:t>在完全竞争的条件下，由于企业的数量很多且产品毫无差别，故任何一家企业单独增加或减少其产量都不会影响产品价格，从而产品价格是一个固定不变的参数。</a:t>
            </a:r>
          </a:p>
        </p:txBody>
      </p:sp>
      <p:sp>
        <p:nvSpPr>
          <p:cNvPr id="15" name="文本框 14"/>
          <p:cNvSpPr txBox="1"/>
          <p:nvPr/>
        </p:nvSpPr>
        <p:spPr>
          <a:xfrm>
            <a:off x="4183407" y="3265661"/>
            <a:ext cx="2182506" cy="400110"/>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R(Q(L))=P·Q</a:t>
            </a:r>
            <a:r>
              <a:rPr lang="zh-CN" altLang="en-US" sz="2000" b="1" dirty="0">
                <a:solidFill>
                  <a:srgbClr val="FF0000"/>
                </a:solidFill>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L</a:t>
            </a:r>
            <a:r>
              <a:rPr lang="zh-CN" altLang="en-US" sz="2000" b="1" dirty="0">
                <a:solidFill>
                  <a:srgbClr val="FF0000"/>
                </a:solidFill>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17" name="文本框 16"/>
              <p:cNvSpPr txBox="1"/>
              <p:nvPr/>
            </p:nvSpPr>
            <p:spPr>
              <a:xfrm>
                <a:off x="7860674" y="3187482"/>
                <a:ext cx="3450427" cy="575157"/>
              </a:xfrm>
              <a:prstGeom prst="rect">
                <a:avLst/>
              </a:prstGeom>
              <a:noFill/>
            </p:spPr>
            <p:txBody>
              <a:bodyPr wrap="square" rtlCol="0">
                <a:spAutoFit/>
              </a:bodyPr>
              <a:lstStyle/>
              <a:p>
                <a14:m>
                  <m:oMath xmlns:m="http://schemas.openxmlformats.org/officeDocument/2006/math">
                    <m:f>
                      <m:fPr>
                        <m:ctrlPr>
                          <a:rPr lang="en-US" altLang="zh-CN" sz="2000" b="1" i="1">
                            <a:solidFill>
                              <a:srgbClr val="FF0000"/>
                            </a:solidFill>
                            <a:latin typeface="Cambria Math" panose="02040503050406030204" pitchFamily="18" charset="0"/>
                            <a:ea typeface="微软雅黑" panose="020B0503020204020204" pitchFamily="34" charset="-122"/>
                          </a:rPr>
                        </m:ctrlPr>
                      </m:fPr>
                      <m:num>
                        <m:r>
                          <a:rPr lang="en-US" altLang="zh-CN" sz="2000" b="1">
                            <a:solidFill>
                              <a:srgbClr val="FF0000"/>
                            </a:solidFill>
                            <a:latin typeface="Cambria Math"/>
                            <a:ea typeface="微软雅黑" panose="020B0503020204020204" pitchFamily="34" charset="-122"/>
                          </a:rPr>
                          <m:t>𝒅𝑹</m:t>
                        </m:r>
                      </m:num>
                      <m:den>
                        <m:r>
                          <a:rPr lang="en-US" altLang="zh-CN" sz="2000" b="1">
                            <a:solidFill>
                              <a:srgbClr val="FF0000"/>
                            </a:solidFill>
                            <a:latin typeface="Cambria Math"/>
                            <a:ea typeface="微软雅黑" panose="020B0503020204020204" pitchFamily="34" charset="-122"/>
                          </a:rPr>
                          <m:t>𝒅𝑳</m:t>
                        </m:r>
                      </m:den>
                    </m:f>
                  </m:oMath>
                </a14:m>
                <a:r>
                  <a:rPr lang="en-US" altLang="zh-CN" sz="2000" b="1" dirty="0">
                    <a:solidFill>
                      <a:srgbClr val="FF0000"/>
                    </a:solidFill>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2000" b="1" i="1" dirty="0">
                            <a:solidFill>
                              <a:srgbClr val="FF0000"/>
                            </a:solidFill>
                            <a:latin typeface="Cambria Math" panose="02040503050406030204" pitchFamily="18" charset="0"/>
                            <a:ea typeface="微软雅黑" panose="020B0503020204020204" pitchFamily="34" charset="-122"/>
                          </a:rPr>
                        </m:ctrlPr>
                      </m:fPr>
                      <m:num>
                        <m:r>
                          <a:rPr lang="en-US" altLang="zh-CN" sz="2000" b="1" dirty="0">
                            <a:solidFill>
                              <a:srgbClr val="FF0000"/>
                            </a:solidFill>
                            <a:latin typeface="Cambria Math"/>
                            <a:ea typeface="微软雅黑" panose="020B0503020204020204" pitchFamily="34" charset="-122"/>
                          </a:rPr>
                          <m:t>𝒅𝑹</m:t>
                        </m:r>
                      </m:num>
                      <m:den>
                        <m:r>
                          <a:rPr lang="en-US" altLang="zh-CN" sz="2000" b="1" dirty="0">
                            <a:solidFill>
                              <a:srgbClr val="FF0000"/>
                            </a:solidFill>
                            <a:latin typeface="Cambria Math"/>
                            <a:ea typeface="微软雅黑" panose="020B0503020204020204" pitchFamily="34" charset="-122"/>
                          </a:rPr>
                          <m:t>𝒅𝑸</m:t>
                        </m:r>
                      </m:den>
                    </m:f>
                    <m:f>
                      <m:fPr>
                        <m:ctrlPr>
                          <a:rPr lang="en-US" altLang="zh-CN" sz="2000" b="1" i="1" dirty="0">
                            <a:solidFill>
                              <a:srgbClr val="FF0000"/>
                            </a:solidFill>
                            <a:latin typeface="Cambria Math" panose="02040503050406030204" pitchFamily="18" charset="0"/>
                            <a:ea typeface="微软雅黑" panose="020B0503020204020204" pitchFamily="34" charset="-122"/>
                          </a:rPr>
                        </m:ctrlPr>
                      </m:fPr>
                      <m:num>
                        <m:r>
                          <a:rPr lang="en-US" altLang="zh-CN" sz="2000" b="1" dirty="0">
                            <a:solidFill>
                              <a:srgbClr val="FF0000"/>
                            </a:solidFill>
                            <a:latin typeface="Cambria Math"/>
                            <a:ea typeface="微软雅黑" panose="020B0503020204020204" pitchFamily="34" charset="-122"/>
                          </a:rPr>
                          <m:t>𝒅𝑸</m:t>
                        </m:r>
                      </m:num>
                      <m:den>
                        <m:r>
                          <a:rPr lang="en-US" altLang="zh-CN" sz="2000" b="1" dirty="0">
                            <a:solidFill>
                              <a:srgbClr val="FF0000"/>
                            </a:solidFill>
                            <a:latin typeface="Cambria Math"/>
                            <a:ea typeface="微软雅黑" panose="020B0503020204020204" pitchFamily="34" charset="-122"/>
                          </a:rPr>
                          <m:t>𝒅𝑳</m:t>
                        </m:r>
                      </m:den>
                    </m:f>
                  </m:oMath>
                </a14:m>
                <a:r>
                  <a:rPr lang="en-US" altLang="zh-CN" sz="2000" b="1" dirty="0">
                    <a:solidFill>
                      <a:srgbClr val="FF0000"/>
                    </a:solidFill>
                    <a:latin typeface="微软雅黑" panose="020B0503020204020204" pitchFamily="34" charset="-122"/>
                    <a:ea typeface="微软雅黑" panose="020B0503020204020204" pitchFamily="34" charset="-122"/>
                  </a:rPr>
                  <a:t>=P </a:t>
                </a:r>
                <a14:m>
                  <m:oMath xmlns:m="http://schemas.openxmlformats.org/officeDocument/2006/math">
                    <m:f>
                      <m:fPr>
                        <m:ctrlPr>
                          <a:rPr lang="en-US" altLang="zh-CN" sz="2000" b="1" i="1" dirty="0">
                            <a:solidFill>
                              <a:srgbClr val="FF0000"/>
                            </a:solidFill>
                            <a:latin typeface="Cambria Math" panose="02040503050406030204" pitchFamily="18" charset="0"/>
                            <a:ea typeface="微软雅黑" panose="020B0503020204020204" pitchFamily="34" charset="-122"/>
                          </a:rPr>
                        </m:ctrlPr>
                      </m:fPr>
                      <m:num>
                        <m:r>
                          <a:rPr lang="en-US" altLang="zh-CN" sz="2000" b="1" dirty="0">
                            <a:solidFill>
                              <a:srgbClr val="FF0000"/>
                            </a:solidFill>
                            <a:latin typeface="Cambria Math"/>
                            <a:ea typeface="微软雅黑" panose="020B0503020204020204" pitchFamily="34" charset="-122"/>
                          </a:rPr>
                          <m:t>𝒅𝑸</m:t>
                        </m:r>
                      </m:num>
                      <m:den>
                        <m:r>
                          <a:rPr lang="en-US" altLang="zh-CN" sz="2000" b="1" dirty="0">
                            <a:solidFill>
                              <a:srgbClr val="FF0000"/>
                            </a:solidFill>
                            <a:latin typeface="Cambria Math"/>
                            <a:ea typeface="微软雅黑" panose="020B0503020204020204" pitchFamily="34" charset="-122"/>
                          </a:rPr>
                          <m:t>𝒅𝑳</m:t>
                        </m:r>
                      </m:den>
                    </m:f>
                  </m:oMath>
                </a14:m>
                <a:r>
                  <a:rPr lang="en-US" altLang="zh-CN" sz="2000" b="1" dirty="0">
                    <a:solidFill>
                      <a:srgbClr val="FF0000"/>
                    </a:solidFill>
                    <a:latin typeface="微软雅黑" panose="020B0503020204020204" pitchFamily="34" charset="-122"/>
                    <a:ea typeface="微软雅黑" panose="020B0503020204020204" pitchFamily="34" charset="-122"/>
                  </a:rPr>
                  <a:t>=P·MP</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7860674" y="3187482"/>
                <a:ext cx="3450427" cy="575157"/>
              </a:xfrm>
              <a:prstGeom prst="rect">
                <a:avLst/>
              </a:prstGeom>
              <a:blipFill rotWithShape="1">
                <a:blip r:embed="rId2"/>
                <a:stretch>
                  <a:fillRect b="-1064"/>
                </a:stretch>
              </a:blipFill>
            </p:spPr>
            <p:txBody>
              <a:bodyPr/>
              <a:lstStyle/>
              <a:p>
                <a:r>
                  <a:rPr lang="zh-CN" altLang="en-US">
                    <a:noFill/>
                  </a:rPr>
                  <a:t> </a:t>
                </a:r>
                <a:endParaRPr lang="zh-CN" altLang="en-US">
                  <a:noFill/>
                </a:endParaRPr>
              </a:p>
            </p:txBody>
          </p:sp>
        </mc:Fallback>
      </mc:AlternateContent>
      <p:sp>
        <p:nvSpPr>
          <p:cNvPr id="18" name="文本框 17"/>
          <p:cNvSpPr txBox="1"/>
          <p:nvPr/>
        </p:nvSpPr>
        <p:spPr>
          <a:xfrm>
            <a:off x="927803" y="4231395"/>
            <a:ext cx="2468946" cy="461665"/>
          </a:xfrm>
          <a:prstGeom prst="rect">
            <a:avLst/>
          </a:prstGeom>
          <a:noFill/>
        </p:spPr>
        <p:txBody>
          <a:bodyPr wrap="none" rtlCol="0">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边际产品价值 </a:t>
            </a:r>
          </a:p>
        </p:txBody>
      </p:sp>
      <p:sp>
        <p:nvSpPr>
          <p:cNvPr id="19" name="文本框 18"/>
          <p:cNvSpPr txBox="1"/>
          <p:nvPr/>
        </p:nvSpPr>
        <p:spPr>
          <a:xfrm>
            <a:off x="2059023" y="4826422"/>
            <a:ext cx="9132628"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完全竞争企业增加使用一单位要素所带来的收益的增加量 </a:t>
            </a:r>
            <a:r>
              <a:rPr lang="en-US" altLang="zh-CN" sz="2400" b="1" dirty="0">
                <a:solidFill>
                  <a:srgbClr val="FF0000"/>
                </a:solidFill>
                <a:latin typeface="微软雅黑" panose="020B0503020204020204" pitchFamily="34" charset="-122"/>
                <a:ea typeface="微软雅黑" panose="020B0503020204020204" pitchFamily="34" charset="-122"/>
              </a:rPr>
              <a:t>P·MP</a:t>
            </a:r>
            <a:r>
              <a:rPr lang="zh-CN" altLang="en-US" sz="2400" b="1" dirty="0">
                <a:solidFill>
                  <a:srgbClr val="FF0000"/>
                </a:solidFill>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2" name="右箭头 1"/>
          <p:cNvSpPr/>
          <p:nvPr/>
        </p:nvSpPr>
        <p:spPr>
          <a:xfrm>
            <a:off x="6659990" y="3265661"/>
            <a:ext cx="790019" cy="400110"/>
          </a:xfrm>
          <a:prstGeom prst="rightArrow">
            <a:avLst/>
          </a:prstGeom>
          <a:solidFill>
            <a:srgbClr val="FFFF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
        <p:nvSpPr>
          <p:cNvPr id="7" name="TextBox 6"/>
          <p:cNvSpPr txBox="1"/>
          <p:nvPr/>
        </p:nvSpPr>
        <p:spPr>
          <a:xfrm>
            <a:off x="1535406" y="3249895"/>
            <a:ext cx="1796636" cy="400110"/>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R(Q)=PQ</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sp>
        <p:nvSpPr>
          <p:cNvPr id="16" name="右箭头 15"/>
          <p:cNvSpPr/>
          <p:nvPr/>
        </p:nvSpPr>
        <p:spPr>
          <a:xfrm>
            <a:off x="3131694" y="3275005"/>
            <a:ext cx="790019" cy="400110"/>
          </a:xfrm>
          <a:prstGeom prst="rightArrow">
            <a:avLst/>
          </a:prstGeom>
          <a:solidFill>
            <a:srgbClr val="FFFF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94330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完全竞争企业的要素使用原则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6196965" y="2074075"/>
                <a:ext cx="1868557" cy="6914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zh-CN" sz="2000" b="1" i="1" dirty="0" smtClean="0">
                              <a:solidFill>
                                <a:srgbClr val="FF0000"/>
                              </a:solidFill>
                              <a:latin typeface="Cambria Math" panose="02040503050406030204" pitchFamily="18" charset="0"/>
                              <a:ea typeface="微软雅黑" panose="020B0503020204020204" pitchFamily="34" charset="-122"/>
                            </a:rPr>
                          </m:ctrlPr>
                        </m:fPr>
                        <m:num>
                          <m:r>
                            <a:rPr lang="en-US" altLang="zh-CN" sz="2000" b="1" i="1" dirty="0" smtClean="0">
                              <a:solidFill>
                                <a:srgbClr val="FF0000"/>
                              </a:solidFill>
                              <a:latin typeface="Cambria Math" panose="02040503050406030204" pitchFamily="18" charset="0"/>
                              <a:ea typeface="微软雅黑" panose="020B0503020204020204" pitchFamily="34" charset="-122"/>
                            </a:rPr>
                            <m:t>𝒅𝑪</m:t>
                          </m:r>
                          <m:r>
                            <a:rPr lang="en-US" altLang="zh-CN" sz="2000" b="1" i="1" dirty="0" smtClean="0">
                              <a:solidFill>
                                <a:srgbClr val="FF0000"/>
                              </a:solidFill>
                              <a:latin typeface="Cambria Math"/>
                              <a:ea typeface="微软雅黑" panose="020B0503020204020204" pitchFamily="34" charset="-122"/>
                            </a:rPr>
                            <m:t>(</m:t>
                          </m:r>
                          <m:r>
                            <a:rPr lang="en-US" altLang="zh-CN" sz="2000" b="1" i="1" dirty="0" smtClean="0">
                              <a:solidFill>
                                <a:srgbClr val="FF0000"/>
                              </a:solidFill>
                              <a:latin typeface="Cambria Math" panose="02040503050406030204" pitchFamily="18" charset="0"/>
                              <a:ea typeface="微软雅黑" panose="020B0503020204020204" pitchFamily="34" charset="-122"/>
                            </a:rPr>
                            <m:t>𝑳</m:t>
                          </m:r>
                          <m:r>
                            <a:rPr lang="en-US" altLang="zh-CN" sz="2000" b="1" i="1" dirty="0" smtClean="0">
                              <a:solidFill>
                                <a:srgbClr val="FF0000"/>
                              </a:solidFill>
                              <a:latin typeface="Cambria Math"/>
                              <a:ea typeface="微软雅黑" panose="020B0503020204020204" pitchFamily="34" charset="-122"/>
                            </a:rPr>
                            <m:t>)</m:t>
                          </m:r>
                        </m:num>
                        <m:den>
                          <m:r>
                            <a:rPr lang="en-US" altLang="zh-CN" sz="2000" b="1" i="1" dirty="0" smtClean="0">
                              <a:solidFill>
                                <a:srgbClr val="FF0000"/>
                              </a:solidFill>
                              <a:latin typeface="Cambria Math" panose="02040503050406030204" pitchFamily="18" charset="0"/>
                              <a:ea typeface="微软雅黑" panose="020B0503020204020204" pitchFamily="34" charset="-122"/>
                            </a:rPr>
                            <m:t>𝒅𝑳</m:t>
                          </m:r>
                        </m:den>
                      </m:f>
                      <m:r>
                        <a:rPr lang="en-US" altLang="zh-CN" sz="2000" b="1" i="1" dirty="0" smtClean="0">
                          <a:solidFill>
                            <a:srgbClr val="FF0000"/>
                          </a:solidFill>
                          <a:latin typeface="Cambria Math" panose="02040503050406030204" pitchFamily="18" charset="0"/>
                          <a:ea typeface="微软雅黑" panose="020B0503020204020204" pitchFamily="34" charset="-122"/>
                        </a:rPr>
                        <m:t>=</m:t>
                      </m:r>
                      <m:r>
                        <a:rPr lang="en-US" altLang="zh-CN" sz="2000" b="1" i="1" dirty="0" smtClean="0">
                          <a:solidFill>
                            <a:srgbClr val="FF0000"/>
                          </a:solidFill>
                          <a:latin typeface="Cambria Math"/>
                          <a:ea typeface="微软雅黑" panose="020B0503020204020204" pitchFamily="34" charset="-122"/>
                        </a:rPr>
                        <m:t>𝑾</m:t>
                      </m:r>
                    </m:oMath>
                  </m:oMathPara>
                </a14:m>
                <a:endParaRPr lang="zh-CN" altLang="en-US" sz="2000" b="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196965" y="2074075"/>
                <a:ext cx="1868557" cy="691408"/>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2" name="文本框 11"/>
          <p:cNvSpPr txBox="1"/>
          <p:nvPr/>
        </p:nvSpPr>
        <p:spPr>
          <a:xfrm>
            <a:off x="1150504" y="1261527"/>
            <a:ext cx="9572455"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完全竞争企业使用要素的边际成本：要素价格</a:t>
            </a:r>
          </a:p>
        </p:txBody>
      </p:sp>
      <p:sp>
        <p:nvSpPr>
          <p:cNvPr id="13" name="矩形 12"/>
          <p:cNvSpPr/>
          <p:nvPr/>
        </p:nvSpPr>
        <p:spPr>
          <a:xfrm>
            <a:off x="4030682" y="2272633"/>
            <a:ext cx="1534394" cy="461665"/>
          </a:xfrm>
          <a:prstGeom prst="rect">
            <a:avLst/>
          </a:prstGeom>
        </p:spPr>
        <p:txBody>
          <a:bodyPr wrap="none">
            <a:spAutoFit/>
          </a:bodyPr>
          <a:lstStyle/>
          <a:p>
            <a:pPr algn="ctr"/>
            <a:r>
              <a:rPr lang="en-US" altLang="zh-CN" sz="2400" b="1" dirty="0">
                <a:solidFill>
                  <a:srgbClr val="FF0000"/>
                </a:solidFill>
                <a:latin typeface="微软雅黑" panose="020B0503020204020204" pitchFamily="34" charset="-122"/>
                <a:ea typeface="微软雅黑" panose="020B0503020204020204" pitchFamily="34" charset="-122"/>
              </a:rPr>
              <a:t>C(L)=WL</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4" name="箭头: 右 13"/>
          <p:cNvSpPr/>
          <p:nvPr/>
        </p:nvSpPr>
        <p:spPr>
          <a:xfrm>
            <a:off x="5626003" y="2368785"/>
            <a:ext cx="570962" cy="27318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9" name="文本框 18"/>
          <p:cNvSpPr txBox="1"/>
          <p:nvPr/>
        </p:nvSpPr>
        <p:spPr>
          <a:xfrm>
            <a:off x="1245939" y="4366594"/>
            <a:ext cx="9572455" cy="461665"/>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400" b="1" dirty="0">
                <a:latin typeface="微软雅黑" panose="020B0503020204020204" pitchFamily="34" charset="-122"/>
                <a:ea typeface="微软雅黑" panose="020B0503020204020204" pitchFamily="34" charset="-122"/>
              </a:rPr>
              <a:t>完全竞争企业使用的要素使用原则：边际产品价值</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要素价格</a:t>
            </a:r>
          </a:p>
        </p:txBody>
      </p:sp>
      <p:sp>
        <p:nvSpPr>
          <p:cNvPr id="17" name="文本框 16"/>
          <p:cNvSpPr txBox="1"/>
          <p:nvPr/>
        </p:nvSpPr>
        <p:spPr>
          <a:xfrm>
            <a:off x="4657977" y="5133564"/>
            <a:ext cx="3855543" cy="461665"/>
          </a:xfrm>
          <a:prstGeom prst="rect">
            <a:avLst/>
          </a:prstGeom>
          <a:noFill/>
        </p:spPr>
        <p:txBody>
          <a:bodyPr wrap="non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VMP=W   </a:t>
            </a:r>
            <a:r>
              <a:rPr lang="zh-CN" altLang="en-US" sz="2400" dirty="0">
                <a:latin typeface="微软雅黑" panose="020B0503020204020204" pitchFamily="34" charset="-122"/>
                <a:ea typeface="微软雅黑" panose="020B0503020204020204" pitchFamily="34" charset="-122"/>
              </a:rPr>
              <a:t>或</a:t>
            </a:r>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P·MP=W</a:t>
            </a:r>
            <a:endParaRPr lang="zh-CN" altLang="en-US" sz="2400" dirty="0"/>
          </a:p>
        </p:txBody>
      </p:sp>
      <p:sp>
        <p:nvSpPr>
          <p:cNvPr id="15" name="Rectangle 47" descr="5%"/>
          <p:cNvSpPr>
            <a:spLocks noChangeArrowheads="1"/>
          </p:cNvSpPr>
          <p:nvPr/>
        </p:nvSpPr>
        <p:spPr bwMode="auto">
          <a:xfrm>
            <a:off x="1930380" y="3169812"/>
            <a:ext cx="8837699" cy="761267"/>
          </a:xfrm>
          <a:prstGeom prst="rect">
            <a:avLst/>
          </a:prstGeom>
          <a:pattFill prst="pct5">
            <a:fgClr>
              <a:srgbClr val="CC6600"/>
            </a:fgClr>
            <a:bgClr>
              <a:sysClr val="window" lastClr="FFFFFF"/>
            </a:bgClr>
          </a:pattFill>
          <a:ln w="3175">
            <a:solidFill>
              <a:srgbClr val="FF9966"/>
            </a:solidFill>
            <a:miter lim="800000"/>
          </a:ln>
          <a:effectLst/>
        </p:spPr>
        <p:txBody>
          <a:bodyPr lIns="90000" tIns="46800" rIns="90000" bIns="46800" anchor="ctr"/>
          <a:lstStyle/>
          <a:p>
            <a:pPr lvl="0" defTabSz="914400">
              <a:lnSpc>
                <a:spcPct val="150000"/>
              </a:lnSpc>
            </a:pPr>
            <a:r>
              <a:rPr lang="zh-CN" altLang="en-US" sz="2400" kern="0" dirty="0">
                <a:solidFill>
                  <a:prstClr val="black"/>
                </a:solidFill>
                <a:latin typeface="微软雅黑" panose="020B0503020204020204" pitchFamily="34" charset="-122"/>
                <a:ea typeface="微软雅黑" panose="020B0503020204020204" pitchFamily="34" charset="-122"/>
              </a:rPr>
              <a:t>在完全竞争条件下，企业使用要素的边际成本等于固定不变的要素价格。</a:t>
            </a:r>
          </a:p>
        </p:txBody>
      </p:sp>
    </p:spTree>
    <p:extLst>
      <p:ext uri="{BB962C8B-B14F-4D97-AF65-F5344CB8AC3E}">
        <p14:creationId xmlns:p14="http://schemas.microsoft.com/office/powerpoint/2010/main" val="227385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down)">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1000"/>
                                        <p:tgtEl>
                                          <p:spTgt spid="19"/>
                                        </p:tgtEl>
                                      </p:cBhvr>
                                    </p:animEffect>
                                    <p:anim calcmode="lin" valueType="num">
                                      <p:cBhvr>
                                        <p:cTn id="35" dur="1000" fill="hold"/>
                                        <p:tgtEl>
                                          <p:spTgt spid="19"/>
                                        </p:tgtEl>
                                        <p:attrNameLst>
                                          <p:attrName>ppt_x</p:attrName>
                                        </p:attrNameLst>
                                      </p:cBhvr>
                                      <p:tavLst>
                                        <p:tav tm="0">
                                          <p:val>
                                            <p:strVal val="#ppt_x"/>
                                          </p:val>
                                        </p:tav>
                                        <p:tav tm="100000">
                                          <p:val>
                                            <p:strVal val="#ppt_x"/>
                                          </p:val>
                                        </p:tav>
                                      </p:tavLst>
                                    </p:anim>
                                    <p:anim calcmode="lin" valueType="num">
                                      <p:cBhvr>
                                        <p:cTn id="36" dur="1000" fill="hold"/>
                                        <p:tgtEl>
                                          <p:spTgt spid="1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1000"/>
                                        <p:tgtEl>
                                          <p:spTgt spid="17"/>
                                        </p:tgtEl>
                                      </p:cBhvr>
                                    </p:animEffect>
                                    <p:anim calcmode="lin" valueType="num">
                                      <p:cBhvr>
                                        <p:cTn id="40" dur="1000" fill="hold"/>
                                        <p:tgtEl>
                                          <p:spTgt spid="17"/>
                                        </p:tgtEl>
                                        <p:attrNameLst>
                                          <p:attrName>ppt_x</p:attrName>
                                        </p:attrNameLst>
                                      </p:cBhvr>
                                      <p:tavLst>
                                        <p:tav tm="0">
                                          <p:val>
                                            <p:strVal val="#ppt_x"/>
                                          </p:val>
                                        </p:tav>
                                        <p:tav tm="100000">
                                          <p:val>
                                            <p:strVal val="#ppt_x"/>
                                          </p:val>
                                        </p:tav>
                                      </p:tavLst>
                                    </p:anim>
                                    <p:anim calcmode="lin" valueType="num">
                                      <p:cBhvr>
                                        <p:cTn id="4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p:bldP spid="14" grpId="0" animBg="1"/>
      <p:bldP spid="19" grpId="0"/>
      <p:bldP spid="17" grpId="0"/>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91"/>
          <p:cNvSpPr>
            <a:spLocks noChangeArrowheads="1"/>
          </p:cNvSpPr>
          <p:nvPr/>
        </p:nvSpPr>
        <p:spPr bwMode="auto">
          <a:xfrm>
            <a:off x="6129784" y="2533281"/>
            <a:ext cx="5007338" cy="389167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a:solidFill>
                  <a:prstClr val="black"/>
                </a:solidFill>
                <a:ea typeface="宋体" panose="02010600030101010101" pitchFamily="2" charset="-122"/>
              </a:rPr>
              <a:t>   </a:t>
            </a:r>
            <a:endParaRPr lang="en-US" altLang="zh-CN">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39" name="Rectangle 2" descr="10%"/>
          <p:cNvSpPr>
            <a:spLocks noChangeArrowheads="1"/>
          </p:cNvSpPr>
          <p:nvPr/>
        </p:nvSpPr>
        <p:spPr bwMode="auto">
          <a:xfrm>
            <a:off x="1007770" y="1231299"/>
            <a:ext cx="10129353" cy="1228382"/>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sz="2400" dirty="0"/>
          </a:p>
        </p:txBody>
      </p:sp>
      <p:sp>
        <p:nvSpPr>
          <p:cNvPr id="36" name="Rectangle 89"/>
          <p:cNvSpPr>
            <a:spLocks noChangeArrowheads="1"/>
          </p:cNvSpPr>
          <p:nvPr/>
        </p:nvSpPr>
        <p:spPr bwMode="auto">
          <a:xfrm>
            <a:off x="1007769" y="2533281"/>
            <a:ext cx="5072877" cy="3891677"/>
          </a:xfrm>
          <a:prstGeom prst="rect">
            <a:avLst/>
          </a:prstGeom>
          <a:solidFill>
            <a:srgbClr val="F7FCFF"/>
          </a:solidFill>
          <a:ln w="9525">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完全竞争企业的要素需求曲线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1239414" y="1347543"/>
            <a:ext cx="3120572"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要素需求曲线</a:t>
            </a:r>
          </a:p>
        </p:txBody>
      </p:sp>
      <p:sp>
        <p:nvSpPr>
          <p:cNvPr id="3" name="文本框 2"/>
          <p:cNvSpPr txBox="1"/>
          <p:nvPr/>
        </p:nvSpPr>
        <p:spPr>
          <a:xfrm>
            <a:off x="1150504" y="1728656"/>
            <a:ext cx="10159812" cy="719556"/>
          </a:xfrm>
          <a:prstGeom prst="rect">
            <a:avLst/>
          </a:prstGeom>
          <a:noFill/>
        </p:spPr>
        <p:txBody>
          <a:bodyPr wrap="square" rtlCol="0">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完全竞争企业对要素的需求曲线与要素的边际产品价值曲线恰好重合。</a:t>
            </a:r>
          </a:p>
        </p:txBody>
      </p:sp>
      <p:grpSp>
        <p:nvGrpSpPr>
          <p:cNvPr id="9" name="Group 15"/>
          <p:cNvGrpSpPr/>
          <p:nvPr/>
        </p:nvGrpSpPr>
        <p:grpSpPr bwMode="auto">
          <a:xfrm>
            <a:off x="1087014" y="2583858"/>
            <a:ext cx="4579495" cy="3915147"/>
            <a:chOff x="432" y="816"/>
            <a:chExt cx="2826" cy="2572"/>
          </a:xfrm>
        </p:grpSpPr>
        <p:sp>
          <p:nvSpPr>
            <p:cNvPr id="10" name="Line 16"/>
            <p:cNvSpPr>
              <a:spLocks noChangeShapeType="1"/>
            </p:cNvSpPr>
            <p:nvPr/>
          </p:nvSpPr>
          <p:spPr bwMode="auto">
            <a:xfrm flipV="1">
              <a:off x="767" y="958"/>
              <a:ext cx="0" cy="2160"/>
            </a:xfrm>
            <a:prstGeom prst="line">
              <a:avLst/>
            </a:prstGeom>
            <a:noFill/>
            <a:ln w="22225" cap="sq">
              <a:solidFill>
                <a:srgbClr val="00206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sp>
          <p:nvSpPr>
            <p:cNvPr id="11" name="Line 17"/>
            <p:cNvSpPr>
              <a:spLocks noChangeShapeType="1"/>
            </p:cNvSpPr>
            <p:nvPr/>
          </p:nvSpPr>
          <p:spPr bwMode="auto">
            <a:xfrm>
              <a:off x="768" y="3120"/>
              <a:ext cx="2490" cy="8"/>
            </a:xfrm>
            <a:prstGeom prst="line">
              <a:avLst/>
            </a:prstGeom>
            <a:noFill/>
            <a:ln w="22225" cap="sq">
              <a:solidFill>
                <a:srgbClr val="00206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sp>
          <p:nvSpPr>
            <p:cNvPr id="12" name="Rectangle 18"/>
            <p:cNvSpPr>
              <a:spLocks noChangeArrowheads="1"/>
            </p:cNvSpPr>
            <p:nvPr/>
          </p:nvSpPr>
          <p:spPr bwMode="auto">
            <a:xfrm>
              <a:off x="432" y="816"/>
              <a:ext cx="672" cy="33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endParaRPr lang="en-US" altLang="zh-CN" sz="1200" dirty="0">
                <a:solidFill>
                  <a:schemeClr val="tx1"/>
                </a:solidFill>
              </a:endParaRPr>
            </a:p>
          </p:txBody>
        </p:sp>
        <p:sp>
          <p:nvSpPr>
            <p:cNvPr id="13" name="Rectangle 19"/>
            <p:cNvSpPr>
              <a:spLocks noChangeArrowheads="1"/>
            </p:cNvSpPr>
            <p:nvPr/>
          </p:nvSpPr>
          <p:spPr bwMode="auto">
            <a:xfrm>
              <a:off x="2967" y="3052"/>
              <a:ext cx="240" cy="33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L</a:t>
              </a:r>
              <a:endParaRPr lang="en-US" altLang="zh-CN" sz="1200" dirty="0">
                <a:solidFill>
                  <a:schemeClr val="tx1"/>
                </a:solidFill>
              </a:endParaRPr>
            </a:p>
          </p:txBody>
        </p:sp>
        <p:sp>
          <p:nvSpPr>
            <p:cNvPr id="14" name="Rectangle 20"/>
            <p:cNvSpPr>
              <a:spLocks noChangeArrowheads="1"/>
            </p:cNvSpPr>
            <p:nvPr/>
          </p:nvSpPr>
          <p:spPr bwMode="auto">
            <a:xfrm>
              <a:off x="528" y="3022"/>
              <a:ext cx="240" cy="336"/>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O</a:t>
              </a:r>
              <a:endParaRPr lang="en-US" altLang="zh-CN" sz="1200" dirty="0">
                <a:solidFill>
                  <a:schemeClr val="tx1"/>
                </a:solidFill>
              </a:endParaRPr>
            </a:p>
          </p:txBody>
        </p:sp>
      </p:grpSp>
      <p:grpSp>
        <p:nvGrpSpPr>
          <p:cNvPr id="15" name="Group 29"/>
          <p:cNvGrpSpPr/>
          <p:nvPr/>
        </p:nvGrpSpPr>
        <p:grpSpPr bwMode="auto">
          <a:xfrm>
            <a:off x="985357" y="3499526"/>
            <a:ext cx="3213664" cy="442605"/>
            <a:chOff x="3020" y="1366"/>
            <a:chExt cx="1012" cy="192"/>
          </a:xfrm>
        </p:grpSpPr>
        <p:sp>
          <p:nvSpPr>
            <p:cNvPr id="16" name="Rectangle 30"/>
            <p:cNvSpPr>
              <a:spLocks noChangeArrowheads="1"/>
            </p:cNvSpPr>
            <p:nvPr/>
          </p:nvSpPr>
          <p:spPr bwMode="auto">
            <a:xfrm>
              <a:off x="3020" y="1366"/>
              <a:ext cx="194" cy="19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r>
                <a:rPr lang="en-US" altLang="zh-CN" sz="1200" dirty="0">
                  <a:solidFill>
                    <a:schemeClr val="tx1"/>
                  </a:solidFill>
                </a:rPr>
                <a:t>0</a:t>
              </a:r>
            </a:p>
          </p:txBody>
        </p:sp>
        <p:sp>
          <p:nvSpPr>
            <p:cNvPr id="17" name="Line 31"/>
            <p:cNvSpPr>
              <a:spLocks noChangeShapeType="1"/>
            </p:cNvSpPr>
            <p:nvPr/>
          </p:nvSpPr>
          <p:spPr bwMode="auto">
            <a:xfrm>
              <a:off x="3219" y="1484"/>
              <a:ext cx="813" cy="4"/>
            </a:xfrm>
            <a:prstGeom prst="line">
              <a:avLst/>
            </a:prstGeom>
            <a:noFill/>
            <a:ln w="22225" cap="rnd">
              <a:solidFill>
                <a:srgbClr val="00206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grpSp>
      <p:grpSp>
        <p:nvGrpSpPr>
          <p:cNvPr id="18" name="Group 32"/>
          <p:cNvGrpSpPr/>
          <p:nvPr/>
        </p:nvGrpSpPr>
        <p:grpSpPr bwMode="auto">
          <a:xfrm>
            <a:off x="2601486" y="3742935"/>
            <a:ext cx="347160" cy="2682024"/>
            <a:chOff x="3868" y="1488"/>
            <a:chExt cx="192" cy="1774"/>
          </a:xfrm>
        </p:grpSpPr>
        <p:sp>
          <p:nvSpPr>
            <p:cNvPr id="19" name="Line 33"/>
            <p:cNvSpPr>
              <a:spLocks noChangeShapeType="1"/>
            </p:cNvSpPr>
            <p:nvPr/>
          </p:nvSpPr>
          <p:spPr bwMode="auto">
            <a:xfrm>
              <a:off x="4032" y="1488"/>
              <a:ext cx="14" cy="1539"/>
            </a:xfrm>
            <a:prstGeom prst="line">
              <a:avLst/>
            </a:prstGeom>
            <a:noFill/>
            <a:ln w="22225" cap="rnd">
              <a:solidFill>
                <a:srgbClr val="0033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sp>
          <p:nvSpPr>
            <p:cNvPr id="22" name="Rectangle 34"/>
            <p:cNvSpPr>
              <a:spLocks noChangeArrowheads="1"/>
            </p:cNvSpPr>
            <p:nvPr/>
          </p:nvSpPr>
          <p:spPr bwMode="auto">
            <a:xfrm>
              <a:off x="3868" y="3022"/>
              <a:ext cx="192"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ea typeface="楷体_GB2312" pitchFamily="49" charset="-122"/>
                </a:rPr>
                <a:t>L</a:t>
              </a:r>
              <a:r>
                <a:rPr lang="en-US" altLang="zh-CN" sz="1200" dirty="0">
                  <a:solidFill>
                    <a:schemeClr val="tx1"/>
                  </a:solidFill>
                </a:rPr>
                <a:t>0</a:t>
              </a:r>
            </a:p>
          </p:txBody>
        </p:sp>
      </p:grpSp>
      <p:sp>
        <p:nvSpPr>
          <p:cNvPr id="23" name="Oval 35"/>
          <p:cNvSpPr>
            <a:spLocks noChangeArrowheads="1"/>
          </p:cNvSpPr>
          <p:nvPr/>
        </p:nvSpPr>
        <p:spPr bwMode="auto">
          <a:xfrm>
            <a:off x="2790056" y="3666734"/>
            <a:ext cx="152400" cy="152400"/>
          </a:xfrm>
          <a:prstGeom prst="ellipse">
            <a:avLst/>
          </a:prstGeom>
          <a:solidFill>
            <a:schemeClr val="tx1"/>
          </a:solidFill>
          <a:ln>
            <a:noFill/>
          </a:ln>
          <a:effectLst/>
          <a:extLst>
            <a:ext uri="{91240B29-F687-4F45-9708-019B960494DF}">
              <a14:hiddenLine xmlns:a14="http://schemas.microsoft.com/office/drawing/2010/main" w="22225">
                <a:solidFill>
                  <a:srgbClr val="008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a:p>
        </p:txBody>
      </p:sp>
      <p:grpSp>
        <p:nvGrpSpPr>
          <p:cNvPr id="24" name="Group 43"/>
          <p:cNvGrpSpPr/>
          <p:nvPr/>
        </p:nvGrpSpPr>
        <p:grpSpPr bwMode="auto">
          <a:xfrm>
            <a:off x="1007771" y="4619235"/>
            <a:ext cx="3191249" cy="332454"/>
            <a:chOff x="2981" y="2043"/>
            <a:chExt cx="1531" cy="192"/>
          </a:xfrm>
        </p:grpSpPr>
        <p:sp>
          <p:nvSpPr>
            <p:cNvPr id="25" name="Rectangle 44"/>
            <p:cNvSpPr>
              <a:spLocks noChangeArrowheads="1"/>
            </p:cNvSpPr>
            <p:nvPr/>
          </p:nvSpPr>
          <p:spPr bwMode="auto">
            <a:xfrm>
              <a:off x="2981" y="2043"/>
              <a:ext cx="336" cy="19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r>
                <a:rPr lang="en-US" altLang="zh-CN" sz="1200" dirty="0">
                  <a:solidFill>
                    <a:schemeClr val="tx1"/>
                  </a:solidFill>
                </a:rPr>
                <a:t>1</a:t>
              </a:r>
            </a:p>
          </p:txBody>
        </p:sp>
        <p:sp>
          <p:nvSpPr>
            <p:cNvPr id="26" name="Line 45"/>
            <p:cNvSpPr>
              <a:spLocks noChangeShapeType="1"/>
            </p:cNvSpPr>
            <p:nvPr/>
          </p:nvSpPr>
          <p:spPr bwMode="auto">
            <a:xfrm>
              <a:off x="3312" y="2160"/>
              <a:ext cx="1200" cy="0"/>
            </a:xfrm>
            <a:prstGeom prst="line">
              <a:avLst/>
            </a:prstGeom>
            <a:noFill/>
            <a:ln w="22225" cap="rnd">
              <a:solidFill>
                <a:srgbClr val="00206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grpSp>
      <p:grpSp>
        <p:nvGrpSpPr>
          <p:cNvPr id="27" name="Group 46"/>
          <p:cNvGrpSpPr/>
          <p:nvPr/>
        </p:nvGrpSpPr>
        <p:grpSpPr bwMode="auto">
          <a:xfrm>
            <a:off x="2957040" y="4809734"/>
            <a:ext cx="466700" cy="1608197"/>
            <a:chOff x="4374" y="2112"/>
            <a:chExt cx="192" cy="1141"/>
          </a:xfrm>
        </p:grpSpPr>
        <p:sp>
          <p:nvSpPr>
            <p:cNvPr id="28" name="Line 47"/>
            <p:cNvSpPr>
              <a:spLocks noChangeShapeType="1"/>
            </p:cNvSpPr>
            <p:nvPr/>
          </p:nvSpPr>
          <p:spPr bwMode="auto">
            <a:xfrm flipH="1">
              <a:off x="4463" y="2112"/>
              <a:ext cx="1" cy="906"/>
            </a:xfrm>
            <a:prstGeom prst="line">
              <a:avLst/>
            </a:prstGeom>
            <a:noFill/>
            <a:ln w="22225" cap="rnd">
              <a:solidFill>
                <a:srgbClr val="003366"/>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dirty="0"/>
            </a:p>
          </p:txBody>
        </p:sp>
        <p:sp>
          <p:nvSpPr>
            <p:cNvPr id="29" name="Rectangle 48"/>
            <p:cNvSpPr>
              <a:spLocks noChangeArrowheads="1"/>
            </p:cNvSpPr>
            <p:nvPr/>
          </p:nvSpPr>
          <p:spPr bwMode="auto">
            <a:xfrm>
              <a:off x="4374" y="3013"/>
              <a:ext cx="192" cy="24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ea typeface="楷体_GB2312" pitchFamily="49" charset="-122"/>
                </a:rPr>
                <a:t>L</a:t>
              </a:r>
              <a:r>
                <a:rPr lang="en-US" altLang="zh-CN" sz="1200" dirty="0">
                  <a:ea typeface="楷体_GB2312" pitchFamily="49" charset="-122"/>
                </a:rPr>
                <a:t>1</a:t>
              </a:r>
              <a:endParaRPr lang="en-US" altLang="zh-CN" sz="1200" dirty="0">
                <a:solidFill>
                  <a:schemeClr val="tx1"/>
                </a:solidFill>
              </a:endParaRPr>
            </a:p>
          </p:txBody>
        </p:sp>
      </p:grpSp>
      <p:sp>
        <p:nvSpPr>
          <p:cNvPr id="30" name="Oval 49"/>
          <p:cNvSpPr>
            <a:spLocks noChangeArrowheads="1"/>
          </p:cNvSpPr>
          <p:nvPr/>
        </p:nvSpPr>
        <p:spPr bwMode="auto">
          <a:xfrm>
            <a:off x="3094856" y="4733534"/>
            <a:ext cx="152400" cy="152400"/>
          </a:xfrm>
          <a:prstGeom prst="ellipse">
            <a:avLst/>
          </a:prstGeom>
          <a:solidFill>
            <a:schemeClr val="tx1"/>
          </a:solidFill>
          <a:ln>
            <a:noFill/>
          </a:ln>
          <a:effectLst/>
          <a:extLst>
            <a:ext uri="{91240B29-F687-4F45-9708-019B960494DF}">
              <a14:hiddenLine xmlns:a14="http://schemas.microsoft.com/office/drawing/2010/main" w="22225">
                <a:solidFill>
                  <a:srgbClr val="008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zh-CN" altLang="en-US"/>
          </a:p>
        </p:txBody>
      </p:sp>
      <p:sp>
        <p:nvSpPr>
          <p:cNvPr id="31" name="Line 50"/>
          <p:cNvSpPr>
            <a:spLocks noChangeShapeType="1"/>
          </p:cNvSpPr>
          <p:nvPr/>
        </p:nvSpPr>
        <p:spPr bwMode="auto">
          <a:xfrm>
            <a:off x="2637656" y="3057134"/>
            <a:ext cx="914400" cy="2971800"/>
          </a:xfrm>
          <a:prstGeom prst="line">
            <a:avLst/>
          </a:prstGeom>
          <a:ln w="28575"/>
        </p:spPr>
        <p:style>
          <a:lnRef idx="1">
            <a:schemeClr val="accent1"/>
          </a:lnRef>
          <a:fillRef idx="0">
            <a:schemeClr val="accent1"/>
          </a:fillRef>
          <a:effectRef idx="0">
            <a:schemeClr val="accent1"/>
          </a:effectRef>
          <a:fontRef idx="minor">
            <a:schemeClr val="tx1"/>
          </a:fontRef>
        </p:style>
        <p:txBody>
          <a:bodyPr wrap="none" lIns="306000" tIns="46800" rIns="306000" bIns="46800" anchor="ctr"/>
          <a:lstStyle/>
          <a:p>
            <a:endParaRPr lang="zh-CN" altLang="en-US" dirty="0"/>
          </a:p>
        </p:txBody>
      </p:sp>
      <p:sp>
        <p:nvSpPr>
          <p:cNvPr id="32" name="Rectangle 51"/>
          <p:cNvSpPr>
            <a:spLocks noChangeArrowheads="1"/>
          </p:cNvSpPr>
          <p:nvPr/>
        </p:nvSpPr>
        <p:spPr bwMode="auto">
          <a:xfrm>
            <a:off x="3552056" y="5647934"/>
            <a:ext cx="4572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effectLst>
                  <a:outerShdw blurRad="38100" dist="38100" dir="2700000" algn="tl">
                    <a:srgbClr val="C0C0C0"/>
                  </a:outerShdw>
                </a:effectLst>
              </a:rPr>
              <a:t>VMP=d</a:t>
            </a:r>
          </a:p>
        </p:txBody>
      </p:sp>
      <p:sp>
        <p:nvSpPr>
          <p:cNvPr id="33" name="Rectangle 30"/>
          <p:cNvSpPr>
            <a:spLocks noChangeArrowheads="1"/>
          </p:cNvSpPr>
          <p:nvPr/>
        </p:nvSpPr>
        <p:spPr bwMode="auto">
          <a:xfrm>
            <a:off x="3982084" y="3622841"/>
            <a:ext cx="621306" cy="3048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r>
              <a:rPr lang="en-US" altLang="zh-CN" sz="1200" dirty="0">
                <a:solidFill>
                  <a:schemeClr val="tx1"/>
                </a:solidFill>
              </a:rPr>
              <a:t>0</a:t>
            </a:r>
          </a:p>
        </p:txBody>
      </p:sp>
      <p:sp>
        <p:nvSpPr>
          <p:cNvPr id="35" name="Rectangle 44"/>
          <p:cNvSpPr>
            <a:spLocks noChangeArrowheads="1"/>
          </p:cNvSpPr>
          <p:nvPr/>
        </p:nvSpPr>
        <p:spPr bwMode="auto">
          <a:xfrm>
            <a:off x="3948294" y="4635387"/>
            <a:ext cx="649520" cy="3048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w</a:t>
            </a:r>
            <a:r>
              <a:rPr lang="en-US" altLang="zh-CN" sz="1200" dirty="0">
                <a:solidFill>
                  <a:schemeClr val="tx1"/>
                </a:solidFill>
              </a:rPr>
              <a:t>1</a:t>
            </a:r>
          </a:p>
        </p:txBody>
      </p:sp>
      <p:sp>
        <p:nvSpPr>
          <p:cNvPr id="50" name="Rectangle 51"/>
          <p:cNvSpPr>
            <a:spLocks noChangeArrowheads="1"/>
          </p:cNvSpPr>
          <p:nvPr/>
        </p:nvSpPr>
        <p:spPr bwMode="auto">
          <a:xfrm>
            <a:off x="2692924" y="3211389"/>
            <a:ext cx="706732" cy="49317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effectLst>
                  <a:outerShdw blurRad="38100" dist="38100" dir="2700000" algn="tl">
                    <a:srgbClr val="C0C0C0"/>
                  </a:outerShdw>
                </a:effectLst>
              </a:rPr>
              <a:t>A</a:t>
            </a:r>
            <a:endParaRPr lang="en-US" altLang="zh-CN" dirty="0">
              <a:solidFill>
                <a:schemeClr val="tx1"/>
              </a:solidFill>
              <a:effectLst>
                <a:outerShdw blurRad="38100" dist="38100" dir="2700000" algn="tl">
                  <a:srgbClr val="C0C0C0"/>
                </a:outerShdw>
              </a:effectLst>
            </a:endParaRPr>
          </a:p>
        </p:txBody>
      </p:sp>
      <p:sp>
        <p:nvSpPr>
          <p:cNvPr id="51" name="Rectangle 51"/>
          <p:cNvSpPr>
            <a:spLocks noChangeArrowheads="1"/>
          </p:cNvSpPr>
          <p:nvPr/>
        </p:nvSpPr>
        <p:spPr bwMode="auto">
          <a:xfrm>
            <a:off x="3016802" y="4360285"/>
            <a:ext cx="706732" cy="49317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222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effectLst>
                  <a:outerShdw blurRad="38100" dist="38100" dir="2700000" algn="tl">
                    <a:srgbClr val="C0C0C0"/>
                  </a:outerShdw>
                </a:effectLst>
              </a:rPr>
              <a:t>B</a:t>
            </a:r>
            <a:endParaRPr lang="en-US" altLang="zh-CN" dirty="0">
              <a:solidFill>
                <a:schemeClr val="tx1"/>
              </a:solidFill>
              <a:effectLst>
                <a:outerShdw blurRad="38100" dist="38100" dir="2700000" algn="tl">
                  <a:srgbClr val="C0C0C0"/>
                </a:outerShdw>
              </a:effectLst>
            </a:endParaRPr>
          </a:p>
        </p:txBody>
      </p:sp>
      <p:sp>
        <p:nvSpPr>
          <p:cNvPr id="8" name="矩形 7"/>
          <p:cNvSpPr/>
          <p:nvPr/>
        </p:nvSpPr>
        <p:spPr>
          <a:xfrm>
            <a:off x="6237747" y="3283800"/>
            <a:ext cx="4899377" cy="2243050"/>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点</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表明，当要素价格为</a:t>
            </a:r>
            <a:r>
              <a:rPr lang="en-US" altLang="zh-CN" sz="2400" dirty="0">
                <a:latin typeface="微软雅黑" panose="020B0503020204020204" pitchFamily="34" charset="-122"/>
                <a:ea typeface="微软雅黑" panose="020B0503020204020204" pitchFamily="34" charset="-122"/>
              </a:rPr>
              <a:t>W0</a:t>
            </a:r>
            <a:r>
              <a:rPr lang="zh-CN" altLang="en-US" sz="2400" dirty="0">
                <a:latin typeface="微软雅黑" panose="020B0503020204020204" pitchFamily="34" charset="-122"/>
                <a:ea typeface="微软雅黑" panose="020B0503020204020204" pitchFamily="34" charset="-122"/>
              </a:rPr>
              <a:t>时，要素需求量为</a:t>
            </a:r>
            <a:r>
              <a:rPr lang="en-US" altLang="zh-CN" sz="2400" dirty="0">
                <a:latin typeface="微软雅黑" panose="020B0503020204020204" pitchFamily="34" charset="-122"/>
                <a:ea typeface="微软雅黑" panose="020B0503020204020204" pitchFamily="34" charset="-122"/>
              </a:rPr>
              <a:t>L0</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点</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表明，当要素价格为</a:t>
            </a:r>
            <a:r>
              <a:rPr lang="en-US" altLang="zh-CN" sz="2400" dirty="0">
                <a:latin typeface="微软雅黑" panose="020B0503020204020204" pitchFamily="34" charset="-122"/>
                <a:ea typeface="微软雅黑" panose="020B0503020204020204" pitchFamily="34" charset="-122"/>
              </a:rPr>
              <a:t>W1</a:t>
            </a:r>
            <a:r>
              <a:rPr lang="zh-CN" altLang="en-US" sz="2400" dirty="0">
                <a:latin typeface="微软雅黑" panose="020B0503020204020204" pitchFamily="34" charset="-122"/>
                <a:ea typeface="微软雅黑" panose="020B0503020204020204" pitchFamily="34" charset="-122"/>
              </a:rPr>
              <a:t>时，要素需求量为</a:t>
            </a:r>
            <a:r>
              <a:rPr lang="en-US" altLang="zh-CN" sz="2400" dirty="0">
                <a:latin typeface="微软雅黑" panose="020B0503020204020204" pitchFamily="34" charset="-122"/>
                <a:ea typeface="微软雅黑" panose="020B0503020204020204" pitchFamily="34" charset="-122"/>
              </a:rPr>
              <a:t>L1</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733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91"/>
          <p:cNvSpPr>
            <a:spLocks noChangeArrowheads="1"/>
          </p:cNvSpPr>
          <p:nvPr/>
        </p:nvSpPr>
        <p:spPr bwMode="auto">
          <a:xfrm>
            <a:off x="632114" y="2184603"/>
            <a:ext cx="5384272" cy="4194750"/>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a:solidFill>
                  <a:prstClr val="black"/>
                </a:solidFill>
                <a:ea typeface="宋体" panose="02010600030101010101" pitchFamily="2" charset="-122"/>
              </a:rPr>
              <a:t>   </a:t>
            </a:r>
            <a:endParaRPr lang="en-US" altLang="zh-CN">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3" name="Rectangle 89"/>
          <p:cNvSpPr>
            <a:spLocks noChangeArrowheads="1"/>
          </p:cNvSpPr>
          <p:nvPr/>
        </p:nvSpPr>
        <p:spPr bwMode="auto">
          <a:xfrm>
            <a:off x="6199750" y="2196890"/>
            <a:ext cx="4850598" cy="4194750"/>
          </a:xfrm>
          <a:prstGeom prst="rect">
            <a:avLst/>
          </a:prstGeom>
          <a:solidFill>
            <a:srgbClr val="F7FCFF"/>
          </a:solidFill>
          <a:ln w="19050">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708093"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完全竞争市场的要素需求曲线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705102" y="1003414"/>
            <a:ext cx="10311314" cy="1754326"/>
          </a:xfrm>
          <a:prstGeom prst="rect">
            <a:avLst/>
          </a:prstGeom>
          <a:noFill/>
        </p:spPr>
        <p:txBody>
          <a:bodyPr wrap="square" rtlCol="0">
            <a:spAutoFit/>
          </a:bodyPr>
          <a:lstStyle/>
          <a:p>
            <a:pPr indent="457200">
              <a:lnSpc>
                <a:spcPct val="150000"/>
              </a:lnSpc>
            </a:pPr>
            <a:r>
              <a:rPr lang="zh-CN" altLang="en-US" sz="2400" dirty="0">
                <a:latin typeface="微软雅黑" panose="020B0503020204020204" pitchFamily="34" charset="-122"/>
                <a:ea typeface="微软雅黑" panose="020B0503020204020204" pitchFamily="34" charset="-122"/>
              </a:rPr>
              <a:t>单个企业的要素需求曲线在面对行业调整时会变得更陡峭，而整个完全竞争市场的要素需求曲线</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就是所有这些完全竞争企业的行业调整曲线的简单水平相加。</a:t>
            </a:r>
          </a:p>
        </p:txBody>
      </p:sp>
      <mc:AlternateContent xmlns:mc="http://schemas.openxmlformats.org/markup-compatibility/2006" xmlns:a14="http://schemas.microsoft.com/office/drawing/2010/main">
        <mc:Choice Requires="a14">
          <p:sp>
            <p:nvSpPr>
              <p:cNvPr id="34" name="文本框 33"/>
              <p:cNvSpPr txBox="1"/>
              <p:nvPr/>
            </p:nvSpPr>
            <p:spPr>
              <a:xfrm>
                <a:off x="4169147" y="3708760"/>
                <a:ext cx="2106952" cy="461665"/>
              </a:xfrm>
              <a:prstGeom prst="rect">
                <a:avLst/>
              </a:prstGeom>
              <a:noFill/>
            </p:spPr>
            <p:txBody>
              <a:bodyPr wrap="square" rtlCol="0">
                <a:spAutoFit/>
              </a:bodyPr>
              <a:lstStyle/>
              <a:p>
                <a:r>
                  <a:rPr lang="en-US" altLang="zh-CN" sz="2400" b="1" i="1" dirty="0">
                    <a:solidFill>
                      <a:schemeClr val="tx1"/>
                    </a:solidFill>
                  </a:rPr>
                  <a:t>D</a:t>
                </a:r>
                <a14:m>
                  <m:oMath xmlns:m="http://schemas.openxmlformats.org/officeDocument/2006/math">
                    <m:r>
                      <a:rPr lang="pt-BR" altLang="zh-CN" sz="2400" b="1" i="1" smtClean="0">
                        <a:solidFill>
                          <a:schemeClr val="tx1"/>
                        </a:solidFill>
                        <a:latin typeface="Cambria Math" panose="02040503050406030204" pitchFamily="18" charset="0"/>
                      </a:rPr>
                      <m:t>=</m:t>
                    </m:r>
                    <m:nary>
                      <m:naryPr>
                        <m:chr m:val="∑"/>
                        <m:ctrlPr>
                          <a:rPr lang="pt-BR" altLang="zh-CN" sz="2400" b="1" i="1" smtClean="0">
                            <a:solidFill>
                              <a:schemeClr val="tx1"/>
                            </a:solidFill>
                            <a:latin typeface="Cambria Math" panose="02040503050406030204" pitchFamily="18" charset="0"/>
                          </a:rPr>
                        </m:ctrlPr>
                      </m:naryPr>
                      <m:sub>
                        <m:r>
                          <m:rPr>
                            <m:brk m:alnAt="23"/>
                          </m:rPr>
                          <a:rPr lang="en-US" altLang="zh-CN" sz="2400" b="1" i="1" smtClean="0">
                            <a:solidFill>
                              <a:schemeClr val="tx1"/>
                            </a:solidFill>
                            <a:latin typeface="Cambria Math" panose="02040503050406030204" pitchFamily="18" charset="0"/>
                          </a:rPr>
                          <m:t>𝒊</m:t>
                        </m:r>
                        <m:r>
                          <a:rPr lang="pt-BR"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sub>
                      <m:sup>
                        <m:r>
                          <a:rPr lang="pt-BR" altLang="zh-CN" sz="2400" b="1" i="1" smtClean="0">
                            <a:solidFill>
                              <a:schemeClr val="tx1"/>
                            </a:solidFill>
                            <a:latin typeface="Cambria Math" panose="02040503050406030204" pitchFamily="18" charset="0"/>
                          </a:rPr>
                          <m:t>𝒏</m:t>
                        </m:r>
                      </m:sup>
                      <m:e>
                        <m:r>
                          <a:rPr lang="en-US" altLang="zh-CN" sz="2400" b="1" i="1" smtClean="0">
                            <a:solidFill>
                              <a:schemeClr val="tx1"/>
                            </a:solidFill>
                            <a:latin typeface="Cambria Math" panose="02040503050406030204" pitchFamily="18" charset="0"/>
                          </a:rPr>
                          <m:t>𝒅</m:t>
                        </m:r>
                        <m:r>
                          <a:rPr lang="en-US" altLang="zh-CN" sz="2400" b="1" i="1" baseline="-25000" smtClean="0">
                            <a:solidFill>
                              <a:schemeClr val="tx1"/>
                            </a:solidFill>
                            <a:latin typeface="Cambria Math" panose="02040503050406030204" pitchFamily="18" charset="0"/>
                          </a:rPr>
                          <m:t>𝒊</m:t>
                        </m:r>
                      </m:e>
                    </m:nary>
                  </m:oMath>
                </a14:m>
                <a:endParaRPr lang="zh-CN" altLang="en-US" sz="2000" b="1" i="1" dirty="0">
                  <a:solidFill>
                    <a:schemeClr val="tx1"/>
                  </a:solidFill>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4169147" y="3708760"/>
                <a:ext cx="2106952" cy="461665"/>
              </a:xfrm>
              <a:prstGeom prst="rect">
                <a:avLst/>
              </a:prstGeom>
              <a:blipFill rotWithShape="1">
                <a:blip r:embed="rId2"/>
                <a:stretch>
                  <a:fillRect l="-4624" t="-130263" b="-194737"/>
                </a:stretch>
              </a:blipFill>
            </p:spPr>
            <p:txBody>
              <a:bodyPr/>
              <a:lstStyle/>
              <a:p>
                <a:r>
                  <a:rPr lang="zh-CN" altLang="en-US">
                    <a:noFill/>
                  </a:rPr>
                  <a:t> </a:t>
                </a:r>
                <a:endParaRPr lang="zh-CN" altLang="en-US">
                  <a:noFill/>
                </a:endParaRPr>
              </a:p>
            </p:txBody>
          </p:sp>
        </mc:Fallback>
      </mc:AlternateContent>
      <p:grpSp>
        <p:nvGrpSpPr>
          <p:cNvPr id="35" name="Group 73"/>
          <p:cNvGrpSpPr/>
          <p:nvPr/>
        </p:nvGrpSpPr>
        <p:grpSpPr bwMode="auto">
          <a:xfrm>
            <a:off x="6916227" y="2859577"/>
            <a:ext cx="3810000" cy="2286000"/>
            <a:chOff x="1296" y="1200"/>
            <a:chExt cx="2400" cy="1440"/>
          </a:xfrm>
        </p:grpSpPr>
        <p:sp>
          <p:nvSpPr>
            <p:cNvPr id="36" name="Line 71"/>
            <p:cNvSpPr>
              <a:spLocks noChangeShapeType="1"/>
            </p:cNvSpPr>
            <p:nvPr/>
          </p:nvSpPr>
          <p:spPr bwMode="auto">
            <a:xfrm>
              <a:off x="1296" y="1200"/>
              <a:ext cx="2112" cy="1296"/>
            </a:xfrm>
            <a:prstGeom prst="line">
              <a:avLst/>
            </a:prstGeom>
            <a:noFill/>
            <a:ln w="19050">
              <a:solidFill>
                <a:srgbClr val="09572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37" name="Rectangle 72"/>
            <p:cNvSpPr>
              <a:spLocks noChangeArrowheads="1"/>
            </p:cNvSpPr>
            <p:nvPr/>
          </p:nvSpPr>
          <p:spPr bwMode="auto">
            <a:xfrm>
              <a:off x="3408" y="2352"/>
              <a:ext cx="288"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085728"/>
                  </a:solidFill>
                  <a:effectLst>
                    <a:outerShdw blurRad="38100" dist="38100" dir="2700000" algn="tl">
                      <a:srgbClr val="C0C0C0"/>
                    </a:outerShdw>
                  </a:effectLst>
                </a:rPr>
                <a:t>P</a:t>
              </a:r>
              <a:r>
                <a:rPr lang="en-US" altLang="zh-CN" baseline="-25000" dirty="0">
                  <a:solidFill>
                    <a:srgbClr val="085728"/>
                  </a:solidFill>
                  <a:effectLst>
                    <a:outerShdw blurRad="38100" dist="38100" dir="2700000" algn="tl">
                      <a:srgbClr val="C0C0C0"/>
                    </a:outerShdw>
                  </a:effectLst>
                </a:rPr>
                <a:t>0</a:t>
              </a:r>
              <a:r>
                <a:rPr lang="en-US" altLang="zh-CN" dirty="0">
                  <a:solidFill>
                    <a:srgbClr val="085728"/>
                  </a:solidFill>
                  <a:effectLst>
                    <a:outerShdw blurRad="38100" dist="38100" dir="2700000" algn="tl">
                      <a:srgbClr val="C0C0C0"/>
                    </a:outerShdw>
                  </a:effectLst>
                </a:rPr>
                <a:t>·MP</a:t>
              </a:r>
            </a:p>
          </p:txBody>
        </p:sp>
      </p:grpSp>
      <p:sp>
        <p:nvSpPr>
          <p:cNvPr id="38" name="Line 48"/>
          <p:cNvSpPr>
            <a:spLocks noChangeShapeType="1"/>
          </p:cNvSpPr>
          <p:nvPr/>
        </p:nvSpPr>
        <p:spPr bwMode="auto">
          <a:xfrm flipH="1" flipV="1">
            <a:off x="6687626" y="2607335"/>
            <a:ext cx="25" cy="3071642"/>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39" name="Line 49"/>
          <p:cNvSpPr>
            <a:spLocks noChangeShapeType="1"/>
          </p:cNvSpPr>
          <p:nvPr/>
        </p:nvSpPr>
        <p:spPr bwMode="auto">
          <a:xfrm flipV="1">
            <a:off x="6687627" y="5673251"/>
            <a:ext cx="4328789" cy="5726"/>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0" name="Rectangle 50"/>
          <p:cNvSpPr>
            <a:spLocks noChangeArrowheads="1"/>
          </p:cNvSpPr>
          <p:nvPr/>
        </p:nvSpPr>
        <p:spPr bwMode="auto">
          <a:xfrm>
            <a:off x="6154590" y="2436158"/>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000" dirty="0"/>
              <a:t>W</a:t>
            </a:r>
          </a:p>
        </p:txBody>
      </p:sp>
      <p:sp>
        <p:nvSpPr>
          <p:cNvPr id="41" name="Rectangle 51"/>
          <p:cNvSpPr>
            <a:spLocks noChangeArrowheads="1"/>
          </p:cNvSpPr>
          <p:nvPr/>
        </p:nvSpPr>
        <p:spPr bwMode="auto">
          <a:xfrm>
            <a:off x="10657633" y="5664293"/>
            <a:ext cx="392716" cy="398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t>L</a:t>
            </a:r>
          </a:p>
        </p:txBody>
      </p:sp>
      <p:sp>
        <p:nvSpPr>
          <p:cNvPr id="42" name="Rectangle 52"/>
          <p:cNvSpPr>
            <a:spLocks noChangeArrowheads="1"/>
          </p:cNvSpPr>
          <p:nvPr/>
        </p:nvSpPr>
        <p:spPr bwMode="auto">
          <a:xfrm>
            <a:off x="6306627" y="5526577"/>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t>O</a:t>
            </a:r>
          </a:p>
        </p:txBody>
      </p:sp>
      <p:sp>
        <p:nvSpPr>
          <p:cNvPr id="44" name="Line 53"/>
          <p:cNvSpPr>
            <a:spLocks noChangeShapeType="1"/>
          </p:cNvSpPr>
          <p:nvPr/>
        </p:nvSpPr>
        <p:spPr bwMode="auto">
          <a:xfrm>
            <a:off x="6975224" y="2630977"/>
            <a:ext cx="1828800" cy="2286000"/>
          </a:xfrm>
          <a:prstGeom prst="line">
            <a:avLst/>
          </a:prstGeom>
          <a:noFill/>
          <a:ln w="19050">
            <a:solidFill>
              <a:srgbClr val="FF66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nvGrpSpPr>
          <p:cNvPr id="46" name="Group 62"/>
          <p:cNvGrpSpPr/>
          <p:nvPr/>
        </p:nvGrpSpPr>
        <p:grpSpPr bwMode="auto">
          <a:xfrm>
            <a:off x="6154227" y="2935777"/>
            <a:ext cx="1447800" cy="3124200"/>
            <a:chOff x="816" y="1248"/>
            <a:chExt cx="912" cy="1968"/>
          </a:xfrm>
        </p:grpSpPr>
        <p:sp>
          <p:nvSpPr>
            <p:cNvPr id="47" name="Line 55"/>
            <p:cNvSpPr>
              <a:spLocks noChangeShapeType="1"/>
            </p:cNvSpPr>
            <p:nvPr/>
          </p:nvSpPr>
          <p:spPr bwMode="auto">
            <a:xfrm flipH="1">
              <a:off x="1152" y="1392"/>
              <a:ext cx="432" cy="0"/>
            </a:xfrm>
            <a:prstGeom prst="line">
              <a:avLst/>
            </a:prstGeom>
            <a:noFill/>
            <a:ln w="9525" cap="rnd">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8" name="Line 56"/>
            <p:cNvSpPr>
              <a:spLocks noChangeShapeType="1"/>
            </p:cNvSpPr>
            <p:nvPr/>
          </p:nvSpPr>
          <p:spPr bwMode="auto">
            <a:xfrm flipH="1">
              <a:off x="1584" y="1392"/>
              <a:ext cx="0" cy="1584"/>
            </a:xfrm>
            <a:prstGeom prst="line">
              <a:avLst/>
            </a:prstGeom>
            <a:noFill/>
            <a:ln w="9525" cap="rnd">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9" name="Rectangle 57"/>
            <p:cNvSpPr>
              <a:spLocks noChangeArrowheads="1"/>
            </p:cNvSpPr>
            <p:nvPr/>
          </p:nvSpPr>
          <p:spPr bwMode="auto">
            <a:xfrm>
              <a:off x="816" y="1248"/>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solidFill>
                    <a:srgbClr val="FE761B"/>
                  </a:solidFill>
                  <a:effectLst>
                    <a:outerShdw blurRad="38100" dist="38100" dir="2700000" algn="tl">
                      <a:srgbClr val="C0C0C0"/>
                    </a:outerShdw>
                  </a:effectLst>
                </a:rPr>
                <a:t>W</a:t>
              </a:r>
              <a:r>
                <a:rPr lang="en-US" altLang="zh-CN" sz="2200" baseline="-25000" dirty="0">
                  <a:solidFill>
                    <a:srgbClr val="FE761B"/>
                  </a:solidFill>
                  <a:effectLst>
                    <a:outerShdw blurRad="38100" dist="38100" dir="2700000" algn="tl">
                      <a:srgbClr val="C0C0C0"/>
                    </a:outerShdw>
                  </a:effectLst>
                </a:rPr>
                <a:t>1</a:t>
              </a:r>
              <a:endParaRPr lang="en-US" altLang="zh-CN" sz="2200" dirty="0">
                <a:solidFill>
                  <a:srgbClr val="FE761B"/>
                </a:solidFill>
                <a:effectLst>
                  <a:outerShdw blurRad="38100" dist="38100" dir="2700000" algn="tl">
                    <a:srgbClr val="C0C0C0"/>
                  </a:outerShdw>
                </a:effectLst>
              </a:endParaRPr>
            </a:p>
          </p:txBody>
        </p:sp>
        <p:sp>
          <p:nvSpPr>
            <p:cNvPr id="50" name="Rectangle 58"/>
            <p:cNvSpPr>
              <a:spLocks noChangeArrowheads="1"/>
            </p:cNvSpPr>
            <p:nvPr/>
          </p:nvSpPr>
          <p:spPr bwMode="auto">
            <a:xfrm>
              <a:off x="1440" y="2976"/>
              <a:ext cx="288"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solidFill>
                    <a:srgbClr val="FE761B"/>
                  </a:solidFill>
                  <a:effectLst>
                    <a:outerShdw blurRad="38100" dist="38100" dir="2700000" algn="tl">
                      <a:srgbClr val="C0C0C0"/>
                    </a:outerShdw>
                  </a:effectLst>
                </a:rPr>
                <a:t>L</a:t>
              </a:r>
              <a:r>
                <a:rPr lang="en-US" altLang="zh-CN" sz="2200" baseline="-25000" dirty="0">
                  <a:solidFill>
                    <a:srgbClr val="FE761B"/>
                  </a:solidFill>
                  <a:effectLst>
                    <a:outerShdw blurRad="38100" dist="38100" dir="2700000" algn="tl">
                      <a:srgbClr val="C0C0C0"/>
                    </a:outerShdw>
                  </a:effectLst>
                </a:rPr>
                <a:t>1</a:t>
              </a:r>
              <a:endParaRPr lang="en-US" altLang="zh-CN" sz="2200" dirty="0">
                <a:solidFill>
                  <a:srgbClr val="FE761B"/>
                </a:solidFill>
                <a:effectLst>
                  <a:outerShdw blurRad="38100" dist="38100" dir="2700000" algn="tl">
                    <a:srgbClr val="C0C0C0"/>
                  </a:outerShdw>
                </a:effectLst>
              </a:endParaRPr>
            </a:p>
          </p:txBody>
        </p:sp>
        <p:pic>
          <p:nvPicPr>
            <p:cNvPr id="51" name="Picture 59"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6" y="1355"/>
              <a:ext cx="85" cy="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69"/>
          <p:cNvGrpSpPr/>
          <p:nvPr/>
        </p:nvGrpSpPr>
        <p:grpSpPr bwMode="auto">
          <a:xfrm>
            <a:off x="6199749" y="4091478"/>
            <a:ext cx="2095562" cy="381000"/>
            <a:chOff x="1139" y="1976"/>
            <a:chExt cx="1645" cy="240"/>
          </a:xfrm>
        </p:grpSpPr>
        <p:sp>
          <p:nvSpPr>
            <p:cNvPr id="53" name="Line 64"/>
            <p:cNvSpPr>
              <a:spLocks noChangeShapeType="1"/>
            </p:cNvSpPr>
            <p:nvPr/>
          </p:nvSpPr>
          <p:spPr bwMode="auto">
            <a:xfrm flipH="1">
              <a:off x="1522" y="2112"/>
              <a:ext cx="1262" cy="0"/>
            </a:xfrm>
            <a:prstGeom prst="line">
              <a:avLst/>
            </a:prstGeom>
            <a:noFill/>
            <a:ln w="9525" cap="rnd">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54" name="Rectangle 66"/>
            <p:cNvSpPr>
              <a:spLocks noChangeArrowheads="1"/>
            </p:cNvSpPr>
            <p:nvPr/>
          </p:nvSpPr>
          <p:spPr bwMode="auto">
            <a:xfrm>
              <a:off x="1139" y="1976"/>
              <a:ext cx="288" cy="24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solidFill>
                    <a:srgbClr val="FE761B"/>
                  </a:solidFill>
                  <a:effectLst>
                    <a:outerShdw blurRad="38100" dist="38100" dir="2700000" algn="tl">
                      <a:srgbClr val="C0C0C0"/>
                    </a:outerShdw>
                  </a:effectLst>
                </a:rPr>
                <a:t>W</a:t>
              </a:r>
              <a:r>
                <a:rPr lang="en-US" altLang="zh-CN" sz="2200" baseline="-25000" dirty="0">
                  <a:solidFill>
                    <a:srgbClr val="FE761B"/>
                  </a:solidFill>
                  <a:effectLst>
                    <a:outerShdw blurRad="38100" dist="38100" dir="2700000" algn="tl">
                      <a:srgbClr val="C0C0C0"/>
                    </a:outerShdw>
                  </a:effectLst>
                </a:rPr>
                <a:t>2</a:t>
              </a:r>
              <a:endParaRPr lang="en-US" altLang="zh-CN" sz="2200" dirty="0">
                <a:solidFill>
                  <a:srgbClr val="FE761B"/>
                </a:solidFill>
                <a:effectLst>
                  <a:outerShdw blurRad="38100" dist="38100" dir="2700000" algn="tl">
                    <a:srgbClr val="C0C0C0"/>
                  </a:outerShdw>
                </a:effectLst>
              </a:endParaRPr>
            </a:p>
          </p:txBody>
        </p:sp>
      </p:grpSp>
      <p:grpSp>
        <p:nvGrpSpPr>
          <p:cNvPr id="55" name="Group 70"/>
          <p:cNvGrpSpPr/>
          <p:nvPr/>
        </p:nvGrpSpPr>
        <p:grpSpPr bwMode="auto">
          <a:xfrm>
            <a:off x="8077616" y="4231177"/>
            <a:ext cx="457200" cy="1828800"/>
            <a:chOff x="2640" y="2064"/>
            <a:chExt cx="288" cy="1152"/>
          </a:xfrm>
        </p:grpSpPr>
        <p:sp>
          <p:nvSpPr>
            <p:cNvPr id="56" name="Line 65"/>
            <p:cNvSpPr>
              <a:spLocks noChangeShapeType="1"/>
            </p:cNvSpPr>
            <p:nvPr/>
          </p:nvSpPr>
          <p:spPr bwMode="auto">
            <a:xfrm flipH="1">
              <a:off x="2784" y="2112"/>
              <a:ext cx="0" cy="888"/>
            </a:xfrm>
            <a:prstGeom prst="line">
              <a:avLst/>
            </a:prstGeom>
            <a:noFill/>
            <a:ln w="9525" cap="rnd">
              <a:solidFill>
                <a:srgbClr val="FF66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7" name="Rectangle 67"/>
            <p:cNvSpPr>
              <a:spLocks noChangeArrowheads="1"/>
            </p:cNvSpPr>
            <p:nvPr/>
          </p:nvSpPr>
          <p:spPr bwMode="auto">
            <a:xfrm>
              <a:off x="2640" y="2976"/>
              <a:ext cx="288" cy="24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sz="2200" dirty="0">
                  <a:solidFill>
                    <a:srgbClr val="FE761B"/>
                  </a:solidFill>
                  <a:effectLst>
                    <a:outerShdw blurRad="38100" dist="38100" dir="2700000" algn="tl">
                      <a:srgbClr val="C0C0C0"/>
                    </a:outerShdw>
                  </a:effectLst>
                </a:rPr>
                <a:t>L</a:t>
              </a:r>
              <a:r>
                <a:rPr lang="en-US" altLang="zh-CN" sz="2200" baseline="-25000" dirty="0">
                  <a:solidFill>
                    <a:srgbClr val="FE761B"/>
                  </a:solidFill>
                  <a:effectLst>
                    <a:outerShdw blurRad="38100" dist="38100" dir="2700000" algn="tl">
                      <a:srgbClr val="C0C0C0"/>
                    </a:outerShdw>
                  </a:effectLst>
                </a:rPr>
                <a:t>2</a:t>
              </a:r>
              <a:endParaRPr lang="en-US" altLang="zh-CN" sz="2200" dirty="0">
                <a:solidFill>
                  <a:srgbClr val="FE761B"/>
                </a:solidFill>
                <a:effectLst>
                  <a:outerShdw blurRad="38100" dist="38100" dir="2700000" algn="tl">
                    <a:srgbClr val="C0C0C0"/>
                  </a:outerShdw>
                </a:effectLst>
              </a:endParaRPr>
            </a:p>
          </p:txBody>
        </p:sp>
        <p:pic>
          <p:nvPicPr>
            <p:cNvPr id="58" name="Picture 60" descr="2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7" y="2064"/>
              <a:ext cx="85" cy="85"/>
            </a:xfrm>
            <a:prstGeom prst="rect">
              <a:avLst/>
            </a:prstGeom>
            <a:noFill/>
            <a:ln>
              <a:noFill/>
              <a:prstDash val="dash"/>
            </a:ln>
            <a:extLst>
              <a:ext uri="{909E8E84-426E-40DD-AFC4-6F175D3DCCD1}">
                <a14:hiddenFill xmlns:a14="http://schemas.microsoft.com/office/drawing/2010/main">
                  <a:solidFill>
                    <a:srgbClr val="FFFFFF"/>
                  </a:solidFill>
                </a14:hiddenFill>
              </a:ext>
            </a:extLst>
          </p:spPr>
        </p:pic>
      </p:grpSp>
      <p:sp>
        <p:nvSpPr>
          <p:cNvPr id="84" name="Line 71"/>
          <p:cNvSpPr>
            <a:spLocks noChangeShapeType="1"/>
          </p:cNvSpPr>
          <p:nvPr/>
        </p:nvSpPr>
        <p:spPr bwMode="auto">
          <a:xfrm>
            <a:off x="3830321" y="3363609"/>
            <a:ext cx="3352800" cy="2057400"/>
          </a:xfrm>
          <a:prstGeom prst="line">
            <a:avLst/>
          </a:prstGeom>
          <a:noFill/>
          <a:ln w="9525">
            <a:no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grpSp>
        <p:nvGrpSpPr>
          <p:cNvPr id="86" name="Group 73"/>
          <p:cNvGrpSpPr/>
          <p:nvPr/>
        </p:nvGrpSpPr>
        <p:grpSpPr bwMode="auto">
          <a:xfrm>
            <a:off x="6840027" y="3378293"/>
            <a:ext cx="3810000" cy="2286000"/>
            <a:chOff x="1296" y="1200"/>
            <a:chExt cx="2400" cy="1440"/>
          </a:xfrm>
        </p:grpSpPr>
        <p:sp>
          <p:nvSpPr>
            <p:cNvPr id="87" name="Line 71"/>
            <p:cNvSpPr>
              <a:spLocks noChangeShapeType="1"/>
            </p:cNvSpPr>
            <p:nvPr/>
          </p:nvSpPr>
          <p:spPr bwMode="auto">
            <a:xfrm>
              <a:off x="1296" y="1200"/>
              <a:ext cx="2112" cy="1296"/>
            </a:xfrm>
            <a:prstGeom prst="line">
              <a:avLst/>
            </a:prstGeom>
            <a:noFill/>
            <a:ln w="19050">
              <a:solidFill>
                <a:srgbClr val="09572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88" name="Rectangle 72"/>
            <p:cNvSpPr>
              <a:spLocks noChangeArrowheads="1"/>
            </p:cNvSpPr>
            <p:nvPr/>
          </p:nvSpPr>
          <p:spPr bwMode="auto">
            <a:xfrm>
              <a:off x="3408" y="2352"/>
              <a:ext cx="288" cy="28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dirty="0">
                  <a:solidFill>
                    <a:srgbClr val="085728"/>
                  </a:solidFill>
                  <a:effectLst>
                    <a:outerShdw blurRad="38100" dist="38100" dir="2700000" algn="tl">
                      <a:srgbClr val="C0C0C0"/>
                    </a:outerShdw>
                  </a:effectLst>
                </a:rPr>
                <a:t>P</a:t>
              </a:r>
              <a:r>
                <a:rPr lang="en-US" altLang="zh-CN" baseline="-25000" dirty="0">
                  <a:solidFill>
                    <a:srgbClr val="085728"/>
                  </a:solidFill>
                  <a:effectLst>
                    <a:outerShdw blurRad="38100" dist="38100" dir="2700000" algn="tl">
                      <a:srgbClr val="C0C0C0"/>
                    </a:outerShdw>
                  </a:effectLst>
                </a:rPr>
                <a:t>1</a:t>
              </a:r>
              <a:r>
                <a:rPr lang="en-US" altLang="zh-CN" dirty="0">
                  <a:solidFill>
                    <a:srgbClr val="085728"/>
                  </a:solidFill>
                  <a:effectLst>
                    <a:outerShdw blurRad="38100" dist="38100" dir="2700000" algn="tl">
                      <a:srgbClr val="C0C0C0"/>
                    </a:outerShdw>
                  </a:effectLst>
                </a:rPr>
                <a:t>·MP</a:t>
              </a:r>
            </a:p>
          </p:txBody>
        </p:sp>
      </p:grpSp>
      <p:sp>
        <p:nvSpPr>
          <p:cNvPr id="90" name="文本框 89"/>
          <p:cNvSpPr txBox="1"/>
          <p:nvPr/>
        </p:nvSpPr>
        <p:spPr>
          <a:xfrm>
            <a:off x="8315042" y="3966567"/>
            <a:ext cx="914400" cy="369332"/>
          </a:xfrm>
          <a:prstGeom prst="rect">
            <a:avLst/>
          </a:prstGeom>
          <a:noFill/>
        </p:spPr>
        <p:txBody>
          <a:bodyPr wrap="square" rtlCol="0">
            <a:spAutoFit/>
          </a:bodyPr>
          <a:lstStyle/>
          <a:p>
            <a:r>
              <a:rPr lang="en-US" altLang="zh-CN" dirty="0">
                <a:solidFill>
                  <a:srgbClr val="085728"/>
                </a:solidFill>
              </a:rPr>
              <a:t>B</a:t>
            </a:r>
            <a:endParaRPr lang="zh-CN" altLang="en-US" dirty="0">
              <a:solidFill>
                <a:srgbClr val="085728"/>
              </a:solidFill>
            </a:endParaRPr>
          </a:p>
        </p:txBody>
      </p:sp>
      <p:sp>
        <p:nvSpPr>
          <p:cNvPr id="91" name="文本框 90"/>
          <p:cNvSpPr txBox="1"/>
          <p:nvPr/>
        </p:nvSpPr>
        <p:spPr>
          <a:xfrm>
            <a:off x="7428121" y="2889141"/>
            <a:ext cx="897709" cy="369332"/>
          </a:xfrm>
          <a:prstGeom prst="rect">
            <a:avLst/>
          </a:prstGeom>
          <a:noFill/>
        </p:spPr>
        <p:txBody>
          <a:bodyPr wrap="square" rtlCol="0">
            <a:spAutoFit/>
          </a:bodyPr>
          <a:lstStyle/>
          <a:p>
            <a:r>
              <a:rPr lang="en-US" altLang="zh-CN" dirty="0">
                <a:solidFill>
                  <a:srgbClr val="085728"/>
                </a:solidFill>
              </a:rPr>
              <a:t>A</a:t>
            </a:r>
            <a:endParaRPr lang="zh-CN" altLang="en-US" dirty="0">
              <a:solidFill>
                <a:srgbClr val="085728"/>
              </a:solidFill>
            </a:endParaRPr>
          </a:p>
        </p:txBody>
      </p:sp>
      <p:sp>
        <p:nvSpPr>
          <p:cNvPr id="95" name="文本框 94"/>
          <p:cNvSpPr txBox="1"/>
          <p:nvPr/>
        </p:nvSpPr>
        <p:spPr>
          <a:xfrm>
            <a:off x="7183121" y="2586924"/>
            <a:ext cx="341760" cy="369332"/>
          </a:xfrm>
          <a:prstGeom prst="rect">
            <a:avLst/>
          </a:prstGeom>
          <a:noFill/>
        </p:spPr>
        <p:txBody>
          <a:bodyPr wrap="none" rtlCol="0">
            <a:spAutoFit/>
          </a:bodyPr>
          <a:lstStyle/>
          <a:p>
            <a:r>
              <a:rPr lang="en-US" altLang="zh-CN" dirty="0">
                <a:solidFill>
                  <a:srgbClr val="085728"/>
                </a:solidFill>
              </a:rPr>
              <a:t>d</a:t>
            </a:r>
            <a:r>
              <a:rPr lang="en-US" altLang="zh-CN" baseline="-25000" dirty="0">
                <a:solidFill>
                  <a:srgbClr val="085728"/>
                </a:solidFill>
              </a:rPr>
              <a:t>i</a:t>
            </a:r>
            <a:endParaRPr lang="zh-CN" altLang="en-US" baseline="-25000" dirty="0">
              <a:solidFill>
                <a:srgbClr val="085728"/>
              </a:solidFill>
            </a:endParaRPr>
          </a:p>
        </p:txBody>
      </p:sp>
      <mc:AlternateContent xmlns:mc="http://schemas.openxmlformats.org/markup-compatibility/2006" xmlns:a14="http://schemas.microsoft.com/office/drawing/2010/main">
        <mc:Choice Requires="a14">
          <p:sp>
            <p:nvSpPr>
              <p:cNvPr id="2" name="TextBox 1"/>
              <p:cNvSpPr txBox="1"/>
              <p:nvPr/>
            </p:nvSpPr>
            <p:spPr>
              <a:xfrm>
                <a:off x="477522" y="3484946"/>
                <a:ext cx="1466189" cy="9367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a:rPr>
                        <m:t>𝑫</m:t>
                      </m:r>
                      <m:r>
                        <a:rPr lang="en-US" altLang="zh-CN" sz="2000" b="1" i="1" smtClean="0">
                          <a:latin typeface="Cambria Math"/>
                        </a:rPr>
                        <m:t>=</m:t>
                      </m:r>
                      <m:nary>
                        <m:naryPr>
                          <m:chr m:val="∑"/>
                          <m:ctrlPr>
                            <a:rPr lang="en-US" altLang="zh-CN" sz="2000" b="1" i="1" smtClean="0">
                              <a:latin typeface="Cambria Math" panose="02040503050406030204" pitchFamily="18" charset="0"/>
                            </a:rPr>
                          </m:ctrlPr>
                        </m:naryPr>
                        <m:sub/>
                        <m:sup>
                          <m:r>
                            <a:rPr lang="en-US" altLang="zh-CN" sz="2000" b="1" i="1" smtClean="0">
                              <a:latin typeface="Cambria Math"/>
                            </a:rPr>
                            <m:t>𝒏</m:t>
                          </m:r>
                        </m:sup>
                        <m:e>
                          <m:sSub>
                            <m:sSubPr>
                              <m:ctrlPr>
                                <a:rPr lang="en-US" altLang="zh-CN" sz="2000" b="1" i="1" smtClean="0">
                                  <a:latin typeface="Cambria Math" panose="02040503050406030204" pitchFamily="18" charset="0"/>
                                </a:rPr>
                              </m:ctrlPr>
                            </m:sSubPr>
                            <m:e>
                              <m:r>
                                <a:rPr lang="en-US" altLang="zh-CN" sz="2000" b="1" i="1" smtClean="0">
                                  <a:latin typeface="Cambria Math"/>
                                </a:rPr>
                                <m:t>𝒅</m:t>
                              </m:r>
                            </m:e>
                            <m:sub>
                              <m:r>
                                <a:rPr lang="en-US" altLang="zh-CN" sz="2000" b="1" i="1" smtClean="0">
                                  <a:latin typeface="Cambria Math"/>
                                </a:rPr>
                                <m:t>𝒊</m:t>
                              </m:r>
                            </m:sub>
                          </m:sSub>
                        </m:e>
                      </m:nary>
                    </m:oMath>
                  </m:oMathPara>
                </a14:m>
                <a:endParaRPr lang="zh-CN" altLang="en-US" sz="20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477522" y="3484946"/>
                <a:ext cx="1466189" cy="936731"/>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
        <p:nvSpPr>
          <p:cNvPr id="7" name="右箭头 6"/>
          <p:cNvSpPr/>
          <p:nvPr/>
        </p:nvSpPr>
        <p:spPr>
          <a:xfrm>
            <a:off x="2002448" y="3967314"/>
            <a:ext cx="1846942" cy="351684"/>
          </a:xfrm>
          <a:prstGeom prst="rightArrow">
            <a:avLst/>
          </a:prstGeom>
          <a:solidFill>
            <a:srgbClr val="FFFF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711" y="3484946"/>
            <a:ext cx="1951662" cy="44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 name="Picture 39" descr="0233"/>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566158" y="4926899"/>
            <a:ext cx="1074737" cy="101758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1737731" y="2802255"/>
            <a:ext cx="178403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公式：</a:t>
            </a:r>
          </a:p>
        </p:txBody>
      </p:sp>
    </p:spTree>
    <p:extLst>
      <p:ext uri="{BB962C8B-B14F-4D97-AF65-F5344CB8AC3E}">
        <p14:creationId xmlns:p14="http://schemas.microsoft.com/office/powerpoint/2010/main" val="2385780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示 2"/>
          <p:cNvGraphicFramePr>
            <a:graphicFrameLocks noGrp="1"/>
          </p:cNvGraphicFramePr>
          <p:nvPr/>
        </p:nvGraphicFramePr>
        <p:xfrm>
          <a:off x="747395" y="181102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121228" y="103861"/>
            <a:ext cx="10232571" cy="1325563"/>
          </a:xfrm>
        </p:spPr>
        <p:txBody>
          <a:bodyPr/>
          <a:lstStyle/>
          <a:p>
            <a:r>
              <a:rPr lang="zh-CN" altLang="en-US" dirty="0">
                <a:solidFill>
                  <a:srgbClr val="002060"/>
                </a:solidFill>
                <a:latin typeface="华文行楷" panose="02010800040101010101" pitchFamily="2" charset="-122"/>
                <a:ea typeface="华文行楷" panose="02010800040101010101" pitchFamily="2" charset="-122"/>
              </a:rPr>
              <a:t>第二节   要素供给的一般理论</a:t>
            </a:r>
            <a:endParaRPr lang="zh-CN" altLang="en-US" dirty="0"/>
          </a:p>
        </p:txBody>
      </p:sp>
    </p:spTree>
    <p:extLst>
      <p:ext uri="{BB962C8B-B14F-4D97-AF65-F5344CB8AC3E}">
        <p14:creationId xmlns:p14="http://schemas.microsoft.com/office/powerpoint/2010/main" val="842402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91"/>
          <p:cNvSpPr>
            <a:spLocks noChangeArrowheads="1"/>
          </p:cNvSpPr>
          <p:nvPr/>
        </p:nvSpPr>
        <p:spPr bwMode="auto">
          <a:xfrm>
            <a:off x="368374" y="1842128"/>
            <a:ext cx="5433015" cy="448543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a:solidFill>
                  <a:prstClr val="black"/>
                </a:solidFill>
                <a:ea typeface="宋体" panose="02010600030101010101" pitchFamily="2" charset="-122"/>
              </a:rPr>
              <a:t>   </a:t>
            </a:r>
            <a:endParaRPr lang="en-US" altLang="zh-CN">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3" name="Rectangle 89"/>
          <p:cNvSpPr>
            <a:spLocks noChangeArrowheads="1"/>
          </p:cNvSpPr>
          <p:nvPr/>
        </p:nvSpPr>
        <p:spPr bwMode="auto">
          <a:xfrm>
            <a:off x="6146003" y="1889183"/>
            <a:ext cx="5527833" cy="4514862"/>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4" name="矩形 3"/>
          <p:cNvSpPr/>
          <p:nvPr/>
        </p:nvSpPr>
        <p:spPr>
          <a:xfrm rot="18868453" flipV="1">
            <a:off x="400258"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211350" y="432097"/>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要素供给问题</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grpSp>
        <p:nvGrpSpPr>
          <p:cNvPr id="52" name="Group 21"/>
          <p:cNvGrpSpPr/>
          <p:nvPr/>
        </p:nvGrpSpPr>
        <p:grpSpPr bwMode="auto">
          <a:xfrm>
            <a:off x="6503418" y="1874786"/>
            <a:ext cx="5067669" cy="4529259"/>
            <a:chOff x="747" y="3061"/>
            <a:chExt cx="4701" cy="1079"/>
          </a:xfrm>
        </p:grpSpPr>
        <p:sp>
          <p:nvSpPr>
            <p:cNvPr id="53" name="Rectangle 5"/>
            <p:cNvSpPr>
              <a:spLocks noChangeArrowheads="1"/>
            </p:cNvSpPr>
            <p:nvPr/>
          </p:nvSpPr>
          <p:spPr bwMode="auto">
            <a:xfrm>
              <a:off x="747" y="3061"/>
              <a:ext cx="4701" cy="29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lstStyle/>
            <a:p>
              <a:r>
                <a:rPr lang="zh-CN" altLang="en-US" sz="2200" b="0" dirty="0">
                  <a:solidFill>
                    <a:srgbClr val="FF0000"/>
                  </a:solidFill>
                  <a:effectLst>
                    <a:outerShdw blurRad="38100" dist="38100" dir="2700000" algn="tl">
                      <a:srgbClr val="C0C0C0"/>
                    </a:outerShdw>
                  </a:effectLst>
                  <a:ea typeface="华文新魏" panose="02010800040101010101" pitchFamily="2" charset="-122"/>
                </a:rPr>
                <a:t>要素供给曲线一般特征是向右上方倾斜</a:t>
              </a:r>
            </a:p>
          </p:txBody>
        </p:sp>
        <p:sp>
          <p:nvSpPr>
            <p:cNvPr id="54" name="Line 8"/>
            <p:cNvSpPr>
              <a:spLocks noChangeShapeType="1"/>
            </p:cNvSpPr>
            <p:nvPr/>
          </p:nvSpPr>
          <p:spPr bwMode="auto">
            <a:xfrm flipV="1">
              <a:off x="1680" y="3367"/>
              <a:ext cx="0" cy="672"/>
            </a:xfrm>
            <a:prstGeom prst="line">
              <a:avLst/>
            </a:prstGeom>
            <a:noFill/>
            <a:ln w="19050"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55" name="Line 9"/>
            <p:cNvSpPr>
              <a:spLocks noChangeShapeType="1"/>
            </p:cNvSpPr>
            <p:nvPr/>
          </p:nvSpPr>
          <p:spPr bwMode="auto">
            <a:xfrm flipV="1">
              <a:off x="1680" y="4032"/>
              <a:ext cx="2835" cy="7"/>
            </a:xfrm>
            <a:prstGeom prst="line">
              <a:avLst/>
            </a:prstGeom>
            <a:noFill/>
            <a:ln w="19050"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56" name="Rectangle 10"/>
            <p:cNvSpPr>
              <a:spLocks noChangeArrowheads="1"/>
            </p:cNvSpPr>
            <p:nvPr/>
          </p:nvSpPr>
          <p:spPr bwMode="auto">
            <a:xfrm>
              <a:off x="1090" y="3352"/>
              <a:ext cx="289" cy="144"/>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zh-CN" altLang="en-US" sz="1600" dirty="0">
                  <a:effectLst>
                    <a:outerShdw blurRad="38100" dist="38100" dir="2700000" algn="tl">
                      <a:srgbClr val="C0C0C0"/>
                    </a:outerShdw>
                  </a:effectLst>
                  <a:ea typeface="楷体_GB2312" pitchFamily="49" charset="-122"/>
                </a:rPr>
                <a:t>价</a:t>
              </a:r>
            </a:p>
            <a:p>
              <a:r>
                <a:rPr lang="zh-CN" altLang="en-US" sz="1600" dirty="0">
                  <a:effectLst>
                    <a:outerShdw blurRad="38100" dist="38100" dir="2700000" algn="tl">
                      <a:srgbClr val="C0C0C0"/>
                    </a:outerShdw>
                  </a:effectLst>
                  <a:ea typeface="楷体_GB2312" pitchFamily="49" charset="-122"/>
                </a:rPr>
                <a:t>格</a:t>
              </a:r>
            </a:p>
          </p:txBody>
        </p:sp>
        <p:sp>
          <p:nvSpPr>
            <p:cNvPr id="57" name="Rectangle 11"/>
            <p:cNvSpPr>
              <a:spLocks noChangeArrowheads="1"/>
            </p:cNvSpPr>
            <p:nvPr/>
          </p:nvSpPr>
          <p:spPr bwMode="auto">
            <a:xfrm>
              <a:off x="4504" y="3996"/>
              <a:ext cx="192" cy="144"/>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zh-CN" altLang="en-US" sz="1600" dirty="0">
                  <a:effectLst>
                    <a:outerShdw blurRad="38100" dist="38100" dir="2700000" algn="tl">
                      <a:srgbClr val="C0C0C0"/>
                    </a:outerShdw>
                  </a:effectLst>
                  <a:ea typeface="楷体_GB2312" pitchFamily="49" charset="-122"/>
                </a:rPr>
                <a:t>数量</a:t>
              </a:r>
            </a:p>
          </p:txBody>
        </p:sp>
        <p:sp>
          <p:nvSpPr>
            <p:cNvPr id="58" name="Rectangle 12"/>
            <p:cNvSpPr>
              <a:spLocks noChangeArrowheads="1"/>
            </p:cNvSpPr>
            <p:nvPr/>
          </p:nvSpPr>
          <p:spPr bwMode="auto">
            <a:xfrm>
              <a:off x="1450" y="3996"/>
              <a:ext cx="96" cy="144"/>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O</a:t>
              </a:r>
            </a:p>
          </p:txBody>
        </p:sp>
        <p:sp>
          <p:nvSpPr>
            <p:cNvPr id="59" name="Line 13"/>
            <p:cNvSpPr>
              <a:spLocks noChangeShapeType="1"/>
            </p:cNvSpPr>
            <p:nvPr/>
          </p:nvSpPr>
          <p:spPr bwMode="auto">
            <a:xfrm flipV="1">
              <a:off x="2180" y="3586"/>
              <a:ext cx="1615" cy="373"/>
            </a:xfrm>
            <a:prstGeom prst="line">
              <a:avLst/>
            </a:prstGeom>
            <a:noFill/>
            <a:ln w="19050" cap="sq">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grpSp>
      <p:grpSp>
        <p:nvGrpSpPr>
          <p:cNvPr id="23" name="组合 22"/>
          <p:cNvGrpSpPr/>
          <p:nvPr/>
        </p:nvGrpSpPr>
        <p:grpSpPr>
          <a:xfrm>
            <a:off x="588645" y="2290952"/>
            <a:ext cx="3454898" cy="2462023"/>
            <a:chOff x="644" y="864"/>
            <a:chExt cx="8416" cy="1622"/>
          </a:xfrm>
        </p:grpSpPr>
        <p:sp>
          <p:nvSpPr>
            <p:cNvPr id="24" name="矩形 23"/>
            <p:cNvSpPr/>
            <p:nvPr/>
          </p:nvSpPr>
          <p:spPr>
            <a:xfrm>
              <a:off x="644" y="1932"/>
              <a:ext cx="1305" cy="554"/>
            </a:xfrm>
            <a:prstGeom prst="rect">
              <a:avLst/>
            </a:prstGeom>
            <a:noFill/>
            <a:ln w="9525">
              <a:noFill/>
            </a:ln>
          </p:spPr>
          <p:txBody>
            <a:bodyPr wrap="none" lIns="90000" tIns="46800" rIns="90000" bIns="46800" anchor="ctr"/>
            <a:lstStyle/>
            <a:p>
              <a:pPr lvl="0" algn="ctr"/>
              <a:endParaRPr lang="zh-CN" altLang="en-US" sz="3200" b="1" dirty="0">
                <a:solidFill>
                  <a:schemeClr val="tx1"/>
                </a:solidFill>
                <a:effectLst>
                  <a:outerShdw blurRad="38100" dist="38100" dir="2700000">
                    <a:srgbClr val="C0C0C0"/>
                  </a:outerShdw>
                </a:effectLst>
                <a:latin typeface="Times New Roman" panose="02020603050405020304" pitchFamily="18" charset="0"/>
                <a:ea typeface="华文新魏" panose="02010800040101010101" pitchFamily="2" charset="-122"/>
              </a:endParaRPr>
            </a:p>
          </p:txBody>
        </p:sp>
        <p:sp>
          <p:nvSpPr>
            <p:cNvPr id="26" name="矩形 25"/>
            <p:cNvSpPr/>
            <p:nvPr/>
          </p:nvSpPr>
          <p:spPr>
            <a:xfrm>
              <a:off x="7764" y="1161"/>
              <a:ext cx="1296" cy="336"/>
            </a:xfrm>
            <a:prstGeom prst="rect">
              <a:avLst/>
            </a:prstGeom>
            <a:noFill/>
            <a:ln w="9525">
              <a:noFill/>
            </a:ln>
          </p:spPr>
          <p:txBody>
            <a:bodyPr wrap="none" lIns="90000" tIns="46800" rIns="90000" bIns="46800" anchor="ctr"/>
            <a:lstStyle/>
            <a:p>
              <a:pPr lvl="0" algn="ctr"/>
              <a:r>
                <a:rPr lang="zh-CN" altLang="en-US" sz="2400" b="1" dirty="0">
                  <a:effectLst>
                    <a:outerShdw blurRad="38100" dist="38100" dir="2700000">
                      <a:srgbClr val="C0C0C0"/>
                    </a:outerShdw>
                  </a:effectLst>
                  <a:latin typeface="微软雅黑" panose="020B0503020204020204" pitchFamily="34" charset="-122"/>
                  <a:ea typeface="微软雅黑" panose="020B0503020204020204" pitchFamily="34" charset="-122"/>
                </a:rPr>
                <a:t>利润最大化</a:t>
              </a:r>
              <a:endParaRPr lang="zh-CN" altLang="en-US" sz="2400" b="1" dirty="0">
                <a:solidFill>
                  <a:schemeClr val="tx1"/>
                </a:solidFill>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sp>
          <p:nvSpPr>
            <p:cNvPr id="27" name="矩形 26"/>
            <p:cNvSpPr/>
            <p:nvPr/>
          </p:nvSpPr>
          <p:spPr>
            <a:xfrm>
              <a:off x="3648" y="864"/>
              <a:ext cx="1440" cy="480"/>
            </a:xfrm>
            <a:prstGeom prst="rect">
              <a:avLst/>
            </a:prstGeom>
            <a:noFill/>
            <a:ln w="9525">
              <a:noFill/>
            </a:ln>
          </p:spPr>
          <p:txBody>
            <a:bodyPr wrap="none" lIns="90000" tIns="46800" rIns="90000" bIns="46800" anchor="ctr"/>
            <a:lstStyle/>
            <a:p>
              <a:pPr lvl="0" algn="ctr"/>
              <a:endParaRPr lang="zh-CN" altLang="en-US" sz="4000" b="1" dirty="0">
                <a:solidFill>
                  <a:schemeClr val="tx1"/>
                </a:solidFill>
                <a:effectLst>
                  <a:outerShdw blurRad="38100" dist="38100" dir="2700000">
                    <a:srgbClr val="C0C0C0"/>
                  </a:outerShdw>
                </a:effectLst>
                <a:latin typeface="Times New Roman" panose="02020603050405020304" pitchFamily="18" charset="0"/>
                <a:ea typeface="宋体" panose="02010600030101010101" pitchFamily="2" charset="-122"/>
              </a:endParaRPr>
            </a:p>
          </p:txBody>
        </p:sp>
      </p:grpSp>
      <p:cxnSp>
        <p:nvCxnSpPr>
          <p:cNvPr id="32" name="肘形连接符 31"/>
          <p:cNvCxnSpPr/>
          <p:nvPr/>
        </p:nvCxnSpPr>
        <p:spPr>
          <a:xfrm rot="5400000">
            <a:off x="944244" y="3465159"/>
            <a:ext cx="952501" cy="912813"/>
          </a:xfrm>
          <a:prstGeom prst="bentConnector3">
            <a:avLst>
              <a:gd name="adj1" fmla="val 50000"/>
            </a:avLst>
          </a:prstGeom>
          <a:ln w="38100" cap="flat" cmpd="sng">
            <a:solidFill>
              <a:sysClr val="windowText" lastClr="000000"/>
            </a:solidFill>
            <a:prstDash val="sysDot"/>
            <a:miter/>
            <a:headEnd type="none" w="med" len="med"/>
            <a:tailEnd type="triangle" w="med" len="med"/>
          </a:ln>
        </p:spPr>
      </p:cxnSp>
      <p:cxnSp>
        <p:nvCxnSpPr>
          <p:cNvPr id="33" name="肘形连接符 32"/>
          <p:cNvCxnSpPr/>
          <p:nvPr/>
        </p:nvCxnSpPr>
        <p:spPr>
          <a:xfrm rot="5400000" flipV="1">
            <a:off x="3557050" y="3531823"/>
            <a:ext cx="1048354" cy="900419"/>
          </a:xfrm>
          <a:prstGeom prst="bentConnector3">
            <a:avLst>
              <a:gd name="adj1" fmla="val 50000"/>
            </a:avLst>
          </a:prstGeom>
          <a:ln w="38100" cap="flat" cmpd="sng">
            <a:solidFill>
              <a:sysClr val="windowText" lastClr="000000"/>
            </a:solidFill>
            <a:prstDash val="sysDot"/>
            <a:miter/>
            <a:headEnd type="none" w="med" len="med"/>
            <a:tailEnd type="triangle" w="med" len="med"/>
          </a:ln>
        </p:spPr>
      </p:cxnSp>
      <p:sp>
        <p:nvSpPr>
          <p:cNvPr id="3" name="文本框 2"/>
          <p:cNvSpPr txBox="1"/>
          <p:nvPr/>
        </p:nvSpPr>
        <p:spPr>
          <a:xfrm>
            <a:off x="2381498" y="2720962"/>
            <a:ext cx="38100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5" name="Rectangle 17"/>
          <p:cNvSpPr>
            <a:spLocks noChangeArrowheads="1"/>
          </p:cNvSpPr>
          <p:nvPr/>
        </p:nvSpPr>
        <p:spPr bwMode="auto">
          <a:xfrm>
            <a:off x="3536091" y="4436252"/>
            <a:ext cx="2288201" cy="1317074"/>
          </a:xfrm>
          <a:prstGeom prst="rect">
            <a:avLst/>
          </a:prstGeom>
          <a:noFill/>
          <a:ln w="3175"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8000" tIns="46800" rIns="198000" bIns="46800" anchor="ctr"/>
          <a:lstStyle/>
          <a:p>
            <a:r>
              <a:rPr lang="zh-CN" altLang="en-US" sz="2000" dirty="0">
                <a:solidFill>
                  <a:srgbClr val="FF0000"/>
                </a:solidFill>
                <a:effectLst>
                  <a:outerShdw blurRad="38100" dist="38100" dir="2700000" algn="tl">
                    <a:srgbClr val="C0C0C0"/>
                  </a:outerShdw>
                </a:effectLst>
                <a:ea typeface="华文行楷" panose="02010800040101010101" pitchFamily="2" charset="-122"/>
              </a:rPr>
              <a:t>资本品和中间产品供给</a:t>
            </a:r>
          </a:p>
          <a:p>
            <a:pPr algn="dist">
              <a:lnSpc>
                <a:spcPct val="130000"/>
              </a:lnSpc>
            </a:pPr>
            <a:r>
              <a:rPr lang="zh-CN" altLang="en-US" sz="1800" b="0" dirty="0">
                <a:solidFill>
                  <a:schemeClr val="tx1"/>
                </a:solidFill>
                <a:effectLst>
                  <a:outerShdw blurRad="38100" dist="38100" dir="2700000" algn="tl">
                    <a:srgbClr val="C0C0C0"/>
                  </a:outerShdw>
                </a:effectLst>
                <a:ea typeface="楷体_GB2312" pitchFamily="49" charset="-122"/>
              </a:rPr>
              <a:t>利润最大化</a:t>
            </a:r>
          </a:p>
        </p:txBody>
      </p:sp>
      <p:sp>
        <p:nvSpPr>
          <p:cNvPr id="37" name="Rectangle 3"/>
          <p:cNvSpPr>
            <a:spLocks noChangeArrowheads="1"/>
          </p:cNvSpPr>
          <p:nvPr/>
        </p:nvSpPr>
        <p:spPr bwMode="auto">
          <a:xfrm>
            <a:off x="494955" y="4422647"/>
            <a:ext cx="2993673" cy="1893309"/>
          </a:xfrm>
          <a:prstGeom prst="rect">
            <a:avLst/>
          </a:prstGeom>
          <a:noFill/>
          <a:ln w="3175"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r>
              <a:rPr lang="zh-CN" altLang="en-US" sz="2000" dirty="0">
                <a:solidFill>
                  <a:srgbClr val="FF0000"/>
                </a:solidFill>
                <a:effectLst>
                  <a:outerShdw blurRad="38100" dist="38100" dir="2700000" algn="tl">
                    <a:srgbClr val="C0C0C0"/>
                  </a:outerShdw>
                </a:effectLst>
                <a:ea typeface="华文行楷" panose="02010800040101010101" pitchFamily="2" charset="-122"/>
              </a:rPr>
              <a:t>原始要素供给</a:t>
            </a:r>
          </a:p>
          <a:p>
            <a:pPr algn="dist">
              <a:lnSpc>
                <a:spcPct val="130000"/>
              </a:lnSpc>
            </a:pPr>
            <a:r>
              <a:rPr lang="zh-CN" altLang="en-US" sz="1800" b="0" dirty="0">
                <a:solidFill>
                  <a:schemeClr val="tx1"/>
                </a:solidFill>
                <a:effectLst>
                  <a:outerShdw blurRad="38100" dist="38100" dir="2700000" algn="tl">
                    <a:srgbClr val="C0C0C0"/>
                  </a:outerShdw>
                </a:effectLst>
                <a:ea typeface="楷体_GB2312" pitchFamily="49" charset="-122"/>
              </a:rPr>
              <a:t>消费者在一定的要素价格水平下将全部资源在要素供给和保留自用两种用途上进行分配以获得最大效用</a:t>
            </a:r>
          </a:p>
        </p:txBody>
      </p:sp>
      <p:sp>
        <p:nvSpPr>
          <p:cNvPr id="39" name="矩形 38"/>
          <p:cNvSpPr/>
          <p:nvPr/>
        </p:nvSpPr>
        <p:spPr>
          <a:xfrm>
            <a:off x="722297" y="2148035"/>
            <a:ext cx="3570208" cy="461665"/>
          </a:xfrm>
          <a:prstGeom prst="rect">
            <a:avLst/>
          </a:prstGeom>
        </p:spPr>
        <p:txBody>
          <a:bodyPr wrap="none">
            <a:spAutoFit/>
          </a:bodyPr>
          <a:lstStyle/>
          <a:p>
            <a:pPr lvl="0" algn="dist"/>
            <a:r>
              <a:rPr lang="zh-CN" altLang="en-US" sz="240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要素所有者的行为目的：</a:t>
            </a:r>
          </a:p>
        </p:txBody>
      </p:sp>
      <p:sp>
        <p:nvSpPr>
          <p:cNvPr id="42" name="矩形 41"/>
          <p:cNvSpPr/>
          <p:nvPr/>
        </p:nvSpPr>
        <p:spPr>
          <a:xfrm>
            <a:off x="920992" y="2420616"/>
            <a:ext cx="1216727" cy="1000802"/>
          </a:xfrm>
          <a:prstGeom prst="rect">
            <a:avLst/>
          </a:prstGeom>
          <a:noFill/>
          <a:ln w="9525">
            <a:noFill/>
          </a:ln>
        </p:spPr>
        <p:txBody>
          <a:bodyPr wrap="none" lIns="90000" tIns="46800" rIns="90000" bIns="46800" anchor="ctr"/>
          <a:lstStyle/>
          <a:p>
            <a:pPr lvl="0" algn="ctr"/>
            <a:r>
              <a:rPr lang="zh-CN" altLang="en-US" sz="2400" b="1" dirty="0">
                <a:effectLst>
                  <a:outerShdw blurRad="38100" dist="38100" dir="2700000">
                    <a:srgbClr val="C0C0C0"/>
                  </a:outerShdw>
                </a:effectLst>
                <a:latin typeface="微软雅黑" panose="020B0503020204020204" pitchFamily="34" charset="-122"/>
                <a:ea typeface="微软雅黑" panose="020B0503020204020204" pitchFamily="34" charset="-122"/>
              </a:rPr>
              <a:t>效用最大化</a:t>
            </a:r>
            <a:endParaRPr lang="zh-CN" altLang="en-US" sz="2400" b="1" dirty="0">
              <a:solidFill>
                <a:schemeClr val="tx1"/>
              </a:solidFill>
              <a:effectLst>
                <a:outerShdw blurRad="38100" dist="38100" dir="2700000">
                  <a:srgbClr val="C0C0C0"/>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082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anim calcmode="lin" valueType="num">
                                      <p:cBhvr>
                                        <p:cTn id="13" dur="1000" fill="hold"/>
                                        <p:tgtEl>
                                          <p:spTgt spid="32"/>
                                        </p:tgtEl>
                                        <p:attrNameLst>
                                          <p:attrName>ppt_x</p:attrName>
                                        </p:attrNameLst>
                                      </p:cBhvr>
                                      <p:tavLst>
                                        <p:tav tm="0">
                                          <p:val>
                                            <p:strVal val="#ppt_x"/>
                                          </p:val>
                                        </p:tav>
                                        <p:tav tm="100000">
                                          <p:val>
                                            <p:strVal val="#ppt_x"/>
                                          </p:val>
                                        </p:tav>
                                      </p:tavLst>
                                    </p:anim>
                                    <p:anim calcmode="lin" valueType="num">
                                      <p:cBhvr>
                                        <p:cTn id="14" dur="1000" fill="hold"/>
                                        <p:tgtEl>
                                          <p:spTgt spid="3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1000"/>
                                        <p:tgtEl>
                                          <p:spTgt spid="43"/>
                                        </p:tgtEl>
                                      </p:cBhvr>
                                    </p:animEffect>
                                    <p:anim calcmode="lin" valueType="num">
                                      <p:cBhvr>
                                        <p:cTn id="37" dur="1000" fill="hold"/>
                                        <p:tgtEl>
                                          <p:spTgt spid="43"/>
                                        </p:tgtEl>
                                        <p:attrNameLst>
                                          <p:attrName>ppt_x</p:attrName>
                                        </p:attrNameLst>
                                      </p:cBhvr>
                                      <p:tavLst>
                                        <p:tav tm="0">
                                          <p:val>
                                            <p:strVal val="#ppt_x"/>
                                          </p:val>
                                        </p:tav>
                                        <p:tav tm="100000">
                                          <p:val>
                                            <p:strVal val="#ppt_x"/>
                                          </p:val>
                                        </p:tav>
                                      </p:tavLst>
                                    </p:anim>
                                    <p:anim calcmode="lin" valueType="num">
                                      <p:cBhvr>
                                        <p:cTn id="38" dur="1000" fill="hold"/>
                                        <p:tgtEl>
                                          <p:spTgt spid="4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35" grpId="0"/>
      <p:bldP spid="3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57400" y="576263"/>
            <a:ext cx="7772400" cy="609600"/>
          </a:xfrm>
        </p:spPr>
        <p:txBody>
          <a:bodyPr/>
          <a:lstStyle/>
          <a:p>
            <a:pPr eaLnBrk="1" hangingPunct="1"/>
            <a:r>
              <a:rPr lang="zh-CN" altLang="en-US" b="1" dirty="0">
                <a:solidFill>
                  <a:srgbClr val="0432FF"/>
                </a:solidFill>
              </a:rPr>
              <a:t>生产要素需求是一种派生需求</a:t>
            </a:r>
          </a:p>
        </p:txBody>
      </p:sp>
      <p:sp>
        <p:nvSpPr>
          <p:cNvPr id="9219" name="Rectangle 3"/>
          <p:cNvSpPr>
            <a:spLocks noGrp="1"/>
          </p:cNvSpPr>
          <p:nvPr>
            <p:ph idx="1"/>
          </p:nvPr>
        </p:nvSpPr>
        <p:spPr>
          <a:xfrm>
            <a:off x="1981200" y="1576388"/>
            <a:ext cx="8833200" cy="4876800"/>
          </a:xfrm>
        </p:spPr>
        <p:txBody>
          <a:bodyPr rtlCol="0">
            <a:normAutofit/>
          </a:bodyPr>
          <a:lstStyle/>
          <a:p>
            <a:pPr eaLnBrk="1" fontAlgn="auto" hangingPunct="1">
              <a:lnSpc>
                <a:spcPct val="150000"/>
              </a:lnSpc>
              <a:spcAft>
                <a:spcPts val="0"/>
              </a:spcAft>
              <a:buFont typeface="Wingdings" panose="05000000000000000000" pitchFamily="2" charset="2"/>
              <a:buChar char="l"/>
              <a:defRPr/>
            </a:pPr>
            <a:r>
              <a:rPr lang="zh-CN" altLang="en-US" b="1" dirty="0"/>
              <a:t>   派生需求</a:t>
            </a:r>
            <a:endParaRPr lang="en-US" altLang="zh-CN" b="1" dirty="0"/>
          </a:p>
          <a:p>
            <a:pPr eaLnBrk="1" fontAlgn="auto" hangingPunct="1">
              <a:lnSpc>
                <a:spcPct val="200000"/>
              </a:lnSpc>
              <a:spcAft>
                <a:spcPts val="0"/>
              </a:spcAft>
              <a:buFont typeface="Wingdings" panose="05000000000000000000" pitchFamily="2" charset="2"/>
              <a:buChar char="Ø"/>
              <a:defRPr/>
            </a:pPr>
            <a:r>
              <a:rPr lang="zh-CN" altLang="en-US" b="1" dirty="0"/>
              <a:t>厂商生产产品需要使用多种生产要素，从而产生对生产要素的</a:t>
            </a:r>
            <a:r>
              <a:rPr lang="zh-CN" altLang="en-US" b="1" u="sng" dirty="0"/>
              <a:t>派生需求</a:t>
            </a:r>
            <a:r>
              <a:rPr lang="zh-CN" altLang="en-US" b="1" dirty="0"/>
              <a:t>。</a:t>
            </a:r>
            <a:endParaRPr lang="en-US" altLang="zh-CN" b="1" dirty="0"/>
          </a:p>
          <a:p>
            <a:pPr eaLnBrk="1" fontAlgn="auto" hangingPunct="1">
              <a:lnSpc>
                <a:spcPct val="200000"/>
              </a:lnSpc>
              <a:spcAft>
                <a:spcPts val="0"/>
              </a:spcAft>
              <a:buFont typeface="Wingdings" panose="05000000000000000000" pitchFamily="2" charset="2"/>
              <a:buChar char="Ø"/>
              <a:defRPr/>
            </a:pPr>
            <a:endParaRPr lang="en-US" altLang="zh-CN" b="1" dirty="0"/>
          </a:p>
          <a:p>
            <a:pPr eaLnBrk="1" fontAlgn="auto" hangingPunct="1">
              <a:lnSpc>
                <a:spcPct val="200000"/>
              </a:lnSpc>
              <a:spcAft>
                <a:spcPts val="0"/>
              </a:spcAft>
              <a:buFont typeface="Wingdings" panose="05000000000000000000" pitchFamily="2" charset="2"/>
              <a:buChar char="Ø"/>
              <a:defRPr/>
            </a:pPr>
            <a:r>
              <a:rPr lang="zh-CN" altLang="en-US" b="1" dirty="0"/>
              <a:t>生产要素</a:t>
            </a:r>
            <a:r>
              <a:rPr lang="en-US" altLang="zh-CN" b="1" dirty="0"/>
              <a:t>(Product Factor)</a:t>
            </a:r>
            <a:r>
              <a:rPr lang="zh-CN" altLang="en-US" b="1" dirty="0"/>
              <a:t>：生产过程中的各种投入。</a:t>
            </a:r>
            <a:endParaRPr lang="en-US" altLang="zh-CN" b="1" dirty="0"/>
          </a:p>
          <a:p>
            <a:pPr eaLnBrk="1" fontAlgn="auto" hangingPunct="1">
              <a:lnSpc>
                <a:spcPct val="200000"/>
              </a:lnSpc>
              <a:spcAft>
                <a:spcPts val="0"/>
              </a:spcAft>
              <a:buFont typeface="Wingdings" panose="05000000000000000000" pitchFamily="2" charset="2"/>
              <a:buChar char="Ø"/>
              <a:defRPr/>
            </a:pPr>
            <a:r>
              <a:rPr lang="zh-CN" altLang="en-US" b="1" dirty="0"/>
              <a:t>生产要素种类：劳动、资本、土地、企业家才能。</a:t>
            </a:r>
          </a:p>
        </p:txBody>
      </p:sp>
      <p:sp>
        <p:nvSpPr>
          <p:cNvPr id="5" name="日期占位符 3"/>
          <p:cNvSpPr>
            <a:spLocks noGrp="1"/>
          </p:cNvSpPr>
          <p:nvPr>
            <p:ph type="dt" sz="quarter" idx="10"/>
          </p:nvPr>
        </p:nvSpPr>
        <p:spPr/>
        <p:txBody>
          <a:bodyPr/>
          <a:lstStyle/>
          <a:p>
            <a:pPr>
              <a:defRPr/>
            </a:pPr>
            <a:fld id="{2341098D-93E8-4557-B868-6051EB4E90C6}" type="datetime1">
              <a:rPr lang="zh-CN" altLang="en-US">
                <a:solidFill>
                  <a:prstClr val="black">
                    <a:tint val="75000"/>
                  </a:prstClr>
                </a:solidFill>
                <a:latin typeface="等线" panose="020F0502020204030204"/>
                <a:ea typeface="等线" panose="02010600030101010101" pitchFamily="2" charset="-122"/>
              </a:rPr>
              <a:pPr>
                <a:defRPr/>
              </a:pPr>
              <a:t>2023/12/4</a:t>
            </a:fld>
            <a:endParaRPr lang="en-US" altLang="zh-CN">
              <a:solidFill>
                <a:prstClr val="black">
                  <a:tint val="75000"/>
                </a:prstClr>
              </a:solidFill>
              <a:latin typeface="等线" panose="020F0502020204030204"/>
              <a:ea typeface="等线" panose="02010600030101010101" pitchFamily="2" charset="-122"/>
            </a:endParaRPr>
          </a:p>
        </p:txBody>
      </p:sp>
      <p:sp>
        <p:nvSpPr>
          <p:cNvPr id="819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D8E8B482-E5F9-4A15-A0EB-063A50819CBD}" type="slidenum">
              <a:rPr lang="en-US" altLang="zh-CN" sz="1200">
                <a:solidFill>
                  <a:srgbClr val="045C75"/>
                </a:solidFill>
                <a:latin typeface="Times New Roman" panose="02020603050405020304" pitchFamily="18" charset="0"/>
                <a:ea typeface="宋体" panose="02010600030101010101" pitchFamily="2" charset="-122"/>
              </a:rPr>
              <a:pPr fontAlgn="base">
                <a:spcBef>
                  <a:spcPct val="0"/>
                </a:spcBef>
                <a:spcAft>
                  <a:spcPct val="0"/>
                </a:spcAft>
              </a:pPr>
              <a:t>2</a:t>
            </a:fld>
            <a:endParaRPr lang="en-US" altLang="zh-CN" sz="1200">
              <a:solidFill>
                <a:srgbClr val="045C75"/>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481658928"/>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47" descr="5%"/>
          <p:cNvSpPr>
            <a:spLocks noChangeArrowheads="1"/>
          </p:cNvSpPr>
          <p:nvPr/>
        </p:nvSpPr>
        <p:spPr bwMode="auto">
          <a:xfrm>
            <a:off x="1183161" y="2356089"/>
            <a:ext cx="9111027" cy="3322816"/>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r>
              <a:rPr lang="zh-CN" altLang="en-US" sz="2000" dirty="0"/>
              <a:t>                                                                   </a:t>
            </a: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要素供给原则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1098719" y="1677951"/>
            <a:ext cx="2031325"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要素供给原则</a:t>
            </a:r>
          </a:p>
        </p:txBody>
      </p:sp>
      <p:sp>
        <p:nvSpPr>
          <p:cNvPr id="3" name="文本框 2"/>
          <p:cNvSpPr txBox="1"/>
          <p:nvPr/>
        </p:nvSpPr>
        <p:spPr>
          <a:xfrm>
            <a:off x="1696720" y="2743886"/>
            <a:ext cx="10272364"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自用资源</a:t>
            </a:r>
            <a:r>
              <a:rPr lang="en-US" altLang="zh-CN" sz="2400" dirty="0">
                <a:latin typeface="微软雅黑" panose="020B0503020204020204" pitchFamily="34" charset="-122"/>
                <a:ea typeface="微软雅黑" panose="020B0503020204020204" pitchFamily="34" charset="-122"/>
              </a:rPr>
              <a:t>(H)</a:t>
            </a:r>
            <a:r>
              <a:rPr lang="zh-CN" altLang="en-US" sz="2400" dirty="0">
                <a:latin typeface="微软雅黑" panose="020B0503020204020204" pitchFamily="34" charset="-122"/>
                <a:ea typeface="微软雅黑" panose="020B0503020204020204" pitchFamily="34" charset="-122"/>
              </a:rPr>
              <a:t>的边际效用与消费</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的边际效用的比率必须等于要素的价格。</a:t>
            </a:r>
          </a:p>
        </p:txBody>
      </p:sp>
      <mc:AlternateContent xmlns:mc="http://schemas.openxmlformats.org/markup-compatibility/2006" xmlns:a14="http://schemas.microsoft.com/office/drawing/2010/main">
        <mc:Choice Requires="a14">
          <p:sp>
            <p:nvSpPr>
              <p:cNvPr id="7" name="文本框 6"/>
              <p:cNvSpPr txBox="1"/>
              <p:nvPr/>
            </p:nvSpPr>
            <p:spPr>
              <a:xfrm>
                <a:off x="4872154" y="4482664"/>
                <a:ext cx="2959166" cy="677430"/>
              </a:xfrm>
              <a:prstGeom prst="rect">
                <a:avLst/>
              </a:prstGeom>
              <a:noFill/>
            </p:spPr>
            <p:txBody>
              <a:bodyPr wrap="square" rtlCol="0">
                <a:spAutoFit/>
              </a:bodyPr>
              <a:lstStyle/>
              <a:p>
                <a:r>
                  <a:rPr lang="en-US" altLang="zh-CN" sz="2400" b="1" dirty="0">
                    <a:solidFill>
                      <a:srgbClr val="FF0000"/>
                    </a:solidFill>
                  </a:rPr>
                  <a:t>MRS</a:t>
                </a:r>
                <a:r>
                  <a:rPr lang="en-US" altLang="zh-CN" sz="2400" b="1" baseline="-25000" dirty="0">
                    <a:solidFill>
                      <a:srgbClr val="FF0000"/>
                    </a:solidFill>
                  </a:rPr>
                  <a:t>H,C</a:t>
                </a:r>
                <a:r>
                  <a:rPr lang="en-US" altLang="zh-CN" sz="2400" b="1" dirty="0">
                    <a:solidFill>
                      <a:srgbClr val="FF0000"/>
                    </a:solidFill>
                  </a:rPr>
                  <a:t>=</a:t>
                </a:r>
                <a14:m>
                  <m:oMath xmlns:m="http://schemas.openxmlformats.org/officeDocument/2006/math">
                    <m:f>
                      <m:fPr>
                        <m:ctrlPr>
                          <a:rPr lang="en-US" altLang="zh-CN" sz="2400" b="1" i="1" smtClean="0">
                            <a:solidFill>
                              <a:srgbClr val="FF0000"/>
                            </a:solidFill>
                            <a:latin typeface="Cambria Math" panose="02040503050406030204" pitchFamily="18" charset="0"/>
                          </a:rPr>
                        </m:ctrlPr>
                      </m:fPr>
                      <m:num>
                        <m:r>
                          <a:rPr lang="en-US" altLang="zh-CN" sz="2400" b="1" i="1">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𝑼</m:t>
                        </m:r>
                        <m:r>
                          <a:rPr lang="en-US" altLang="zh-CN" sz="2400" b="1" i="1" smtClean="0">
                            <a:solidFill>
                              <a:srgbClr val="FF0000"/>
                            </a:solidFill>
                            <a:latin typeface="Cambria Math" panose="02040503050406030204" pitchFamily="18" charset="0"/>
                            <a:ea typeface="Cambria Math" panose="02040503050406030204" pitchFamily="18" charset="0"/>
                          </a:rPr>
                          <m:t>/</m:t>
                        </m:r>
                        <m:r>
                          <a:rPr lang="zh-CN" altLang="en-US" sz="2400" b="1" i="1" smtClean="0">
                            <a:solidFill>
                              <a:srgbClr val="FF0000"/>
                            </a:solidFill>
                            <a:latin typeface="Cambria Math"/>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𝑯</m:t>
                        </m:r>
                      </m:num>
                      <m:den>
                        <m:r>
                          <a:rPr lang="en-US" altLang="zh-CN" sz="2400" b="1" i="1">
                            <a:solidFill>
                              <a:srgbClr val="FF0000"/>
                            </a:solidFill>
                            <a:latin typeface="Cambria Math" panose="02040503050406030204" pitchFamily="18" charset="0"/>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𝑼</m:t>
                        </m:r>
                        <m:r>
                          <a:rPr lang="en-US" altLang="zh-CN" sz="2400" b="1" i="1" smtClean="0">
                            <a:solidFill>
                              <a:srgbClr val="FF0000"/>
                            </a:solidFill>
                            <a:latin typeface="Cambria Math" panose="02040503050406030204" pitchFamily="18" charset="0"/>
                            <a:ea typeface="Cambria Math" panose="02040503050406030204" pitchFamily="18" charset="0"/>
                          </a:rPr>
                          <m:t>/</m:t>
                        </m:r>
                        <m:r>
                          <a:rPr lang="zh-CN" altLang="en-US" sz="2400" b="1" i="1" smtClean="0">
                            <a:solidFill>
                              <a:srgbClr val="FF0000"/>
                            </a:solidFill>
                            <a:latin typeface="Cambria Math"/>
                            <a:ea typeface="Cambria Math" panose="02040503050406030204" pitchFamily="18" charset="0"/>
                          </a:rPr>
                          <m:t>𝝏</m:t>
                        </m:r>
                        <m:r>
                          <a:rPr lang="en-US" altLang="zh-CN" sz="2400" b="1" i="1" smtClean="0">
                            <a:solidFill>
                              <a:srgbClr val="FF0000"/>
                            </a:solidFill>
                            <a:latin typeface="Cambria Math" panose="02040503050406030204" pitchFamily="18" charset="0"/>
                            <a:ea typeface="Cambria Math" panose="02040503050406030204" pitchFamily="18" charset="0"/>
                          </a:rPr>
                          <m:t>𝑪</m:t>
                        </m:r>
                      </m:den>
                    </m:f>
                  </m:oMath>
                </a14:m>
                <a:r>
                  <a:rPr lang="en-US" altLang="zh-CN" sz="2400" b="1" dirty="0">
                    <a:solidFill>
                      <a:srgbClr val="FF0000"/>
                    </a:solidFill>
                  </a:rPr>
                  <a:t>=W</a:t>
                </a:r>
                <a:endParaRPr lang="zh-CN" altLang="en-US" sz="2400" b="1" dirty="0">
                  <a:solidFill>
                    <a:srgbClr val="FF0000"/>
                  </a:solidFill>
                </a:endParaRPr>
              </a:p>
            </p:txBody>
          </p:sp>
        </mc:Choice>
        <mc:Fallback xmlns="">
          <p:sp>
            <p:nvSpPr>
              <p:cNvPr id="7" name="文本框 6">
                <a:extLst/>
              </p:cNvPr>
              <p:cNvSpPr txBox="1">
                <a:spLocks noRot="1" noChangeAspect="1" noMove="1" noResize="1" noEditPoints="1" noAdjustHandles="1" noChangeArrowheads="1" noChangeShapeType="1" noTextEdit="1"/>
              </p:cNvSpPr>
              <p:nvPr/>
            </p:nvSpPr>
            <p:spPr>
              <a:xfrm>
                <a:off x="4872154" y="4482664"/>
                <a:ext cx="2959166" cy="677430"/>
              </a:xfrm>
              <a:prstGeom prst="rect">
                <a:avLst/>
              </a:prstGeom>
              <a:blipFill>
                <a:blip r:embed="rId3"/>
                <a:stretch>
                  <a:fillRect l="-3086" b="-2703"/>
                </a:stretch>
              </a:blipFill>
            </p:spPr>
            <p:txBody>
              <a:bodyPr/>
              <a:lstStyle/>
              <a:p>
                <a:r>
                  <a:rPr lang="zh-CN" altLang="en-US">
                    <a:noFill/>
                  </a:rPr>
                  <a:t> </a:t>
                </a:r>
              </a:p>
            </p:txBody>
          </p:sp>
        </mc:Fallback>
      </mc:AlternateContent>
      <p:sp>
        <p:nvSpPr>
          <p:cNvPr id="8" name="文本框 7"/>
          <p:cNvSpPr txBox="1"/>
          <p:nvPr/>
        </p:nvSpPr>
        <p:spPr>
          <a:xfrm>
            <a:off x="1700138" y="3591503"/>
            <a:ext cx="6083147" cy="52322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效用函数：</a:t>
            </a:r>
            <a:r>
              <a:rPr lang="en-US" altLang="zh-CN" sz="2400" dirty="0">
                <a:latin typeface="微软雅黑" panose="020B0503020204020204" pitchFamily="34" charset="-122"/>
                <a:ea typeface="微软雅黑" panose="020B0503020204020204" pitchFamily="34" charset="-122"/>
              </a:rPr>
              <a:t>U=U</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zh-CN" altLang="en-US" sz="2400" dirty="0">
                <a:latin typeface="微软雅黑" panose="020B0503020204020204" pitchFamily="34" charset="-122"/>
                <a:ea typeface="微软雅黑" panose="020B0503020204020204" pitchFamily="34" charset="-122"/>
              </a:rPr>
              <a:t>）   约束条件</a:t>
            </a:r>
            <a:r>
              <a:rPr lang="zh-CN" altLang="en-US" sz="2800" dirty="0"/>
              <a:t>：</a:t>
            </a:r>
            <a:r>
              <a:rPr lang="zh-CN" altLang="en-US" sz="2400" dirty="0"/>
              <a:t> </a:t>
            </a:r>
            <a:endParaRPr lang="zh-CN" altLang="en-US" sz="24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1685834" y="4566541"/>
            <a:ext cx="3318888" cy="461665"/>
          </a:xfrm>
          <a:prstGeom prst="rect">
            <a:avLst/>
          </a:prstGeom>
          <a:noFill/>
        </p:spPr>
        <p:txBody>
          <a:bodyPr wrap="squar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约束条件下效用最大化：</a:t>
            </a:r>
          </a:p>
        </p:txBody>
      </p:sp>
      <p:pic>
        <p:nvPicPr>
          <p:cNvPr id="14" name="Picture 7" descr="http://image.cn.tom.com/cntom/images/snail.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831320" y="4735049"/>
            <a:ext cx="4038600" cy="1711325"/>
          </a:xfrm>
          <a:prstGeom prst="rect">
            <a:avLst/>
          </a:prstGeom>
          <a:noFill/>
          <a:extLst>
            <a:ext uri="{909E8E84-426E-40DD-AFC4-6F175D3DCCD1}">
              <a14:hiddenFill xmlns:a14="http://schemas.microsoft.com/office/drawing/2010/main">
                <a:solidFill>
                  <a:srgbClr val="FFFFFF"/>
                </a:solidFill>
              </a14:hiddenFill>
            </a:ext>
          </a:extLst>
        </p:spPr>
      </p:pic>
      <p:sp>
        <p:nvSpPr>
          <p:cNvPr id="4505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45057" name="Object 1"/>
          <p:cNvGraphicFramePr>
            <a:graphicFrameLocks noChangeAspect="1"/>
          </p:cNvGraphicFramePr>
          <p:nvPr/>
        </p:nvGraphicFramePr>
        <p:xfrm>
          <a:off x="7249891" y="3624939"/>
          <a:ext cx="1802856" cy="413657"/>
        </p:xfrm>
        <a:graphic>
          <a:graphicData uri="http://schemas.openxmlformats.org/presentationml/2006/ole">
            <mc:AlternateContent xmlns:mc="http://schemas.openxmlformats.org/markup-compatibility/2006">
              <mc:Choice xmlns:v="urn:schemas-microsoft-com:vml" Requires="v">
                <p:oleObj r:id="rId6" imgW="19812000" imgH="4572000" progId="Equation.DSMT4">
                  <p:embed/>
                </p:oleObj>
              </mc:Choice>
              <mc:Fallback>
                <p:oleObj r:id="rId6" imgW="19812000" imgH="4572000" progId="Equation.DSMT4">
                  <p:embed/>
                  <p:pic>
                    <p:nvPicPr>
                      <p:cNvPr id="45057" name="Object 1"/>
                      <p:cNvPicPr>
                        <a:picLocks noChangeAspect="1"/>
                      </p:cNvPicPr>
                      <p:nvPr/>
                    </p:nvPicPr>
                    <p:blipFill>
                      <a:blip r:embed="rId7"/>
                      <a:stretch>
                        <a:fillRect/>
                      </a:stretch>
                    </p:blipFill>
                    <p:spPr>
                      <a:xfrm>
                        <a:off x="7249891" y="3624939"/>
                        <a:ext cx="1802856" cy="413657"/>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3781579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9"/>
          <p:cNvSpPr>
            <a:spLocks noChangeArrowheads="1"/>
          </p:cNvSpPr>
          <p:nvPr/>
        </p:nvSpPr>
        <p:spPr bwMode="auto">
          <a:xfrm>
            <a:off x="6063953" y="1874621"/>
            <a:ext cx="5376529" cy="2267888"/>
          </a:xfrm>
          <a:prstGeom prst="wedgeRectCallout">
            <a:avLst/>
          </a:prstGeom>
          <a:solidFill>
            <a:srgbClr val="F7FCFF"/>
          </a:solidFill>
          <a:ln w="19050">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10" name="Rectangle 91"/>
          <p:cNvSpPr>
            <a:spLocks noChangeArrowheads="1"/>
          </p:cNvSpPr>
          <p:nvPr/>
        </p:nvSpPr>
        <p:spPr bwMode="auto">
          <a:xfrm>
            <a:off x="705102" y="1874621"/>
            <a:ext cx="5016825" cy="4194750"/>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a:solidFill>
                  <a:prstClr val="black"/>
                </a:solidFill>
                <a:ea typeface="宋体" panose="02010600030101010101" pitchFamily="2" charset="-122"/>
              </a:rPr>
              <a:t>   </a:t>
            </a:r>
            <a:endParaRPr lang="en-US" altLang="zh-CN">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预算线</a:t>
            </a:r>
            <a:r>
              <a:rPr lang="en-US" altLang="zh-CN" sz="3200" dirty="0">
                <a:solidFill>
                  <a:srgbClr val="002060"/>
                </a:solidFill>
                <a:latin typeface="华文行楷" panose="02010800040101010101" pitchFamily="2" charset="-122"/>
                <a:ea typeface="华文行楷" panose="02010800040101010101" pitchFamily="2" charset="-122"/>
                <a:cs typeface="+mn-cs"/>
                <a:sym typeface="+mn-ea"/>
              </a:rPr>
              <a:t>-</a:t>
            </a: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无差异曲线分析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6063953" y="1902316"/>
            <a:ext cx="5376529" cy="230832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同一条曲线上，不同的点代表着相同的效用水平。</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较高的无差异曲线代表较高的效用</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U</a:t>
            </a:r>
            <a:r>
              <a:rPr lang="en-US" altLang="zh-CN" sz="16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U</a:t>
            </a:r>
            <a:r>
              <a:rPr lang="en-US" altLang="zh-CN" sz="16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U</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a:t>
            </a:r>
          </a:p>
        </p:txBody>
      </p:sp>
      <p:pic>
        <p:nvPicPr>
          <p:cNvPr id="1026" name="图片 924" descr="E:\XXWWJJ\TL\西方经济学上册\转曲-西方经济学（上册）图稿-20180521-二改发排\6-6.eps"/>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6473" y="2131149"/>
            <a:ext cx="3732969" cy="3343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346303" y="5587414"/>
            <a:ext cx="3423139"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要素供给原则：无差异曲线分析</a:t>
            </a:r>
          </a:p>
        </p:txBody>
      </p:sp>
      <p:graphicFrame>
        <p:nvGraphicFramePr>
          <p:cNvPr id="11" name="Object 140"/>
          <p:cNvGraphicFramePr>
            <a:graphicFrameLocks noChangeAspect="1"/>
          </p:cNvGraphicFramePr>
          <p:nvPr/>
        </p:nvGraphicFramePr>
        <p:xfrm>
          <a:off x="8703925" y="4413609"/>
          <a:ext cx="1619250" cy="1655762"/>
        </p:xfrm>
        <a:graphic>
          <a:graphicData uri="http://schemas.openxmlformats.org/presentationml/2006/ole">
            <mc:AlternateContent xmlns:mc="http://schemas.openxmlformats.org/markup-compatibility/2006">
              <mc:Choice xmlns:v="urn:schemas-microsoft-com:vml" Requires="v">
                <p:oleObj name="Clip" r:id="rId3" imgW="19516725" imgH="20602575" progId="">
                  <p:embed/>
                </p:oleObj>
              </mc:Choice>
              <mc:Fallback>
                <p:oleObj name="Clip" r:id="rId3" imgW="19516725" imgH="20602575" progId="">
                  <p:embed/>
                  <p:pic>
                    <p:nvPicPr>
                      <p:cNvPr id="11" name="Object 140"/>
                      <p:cNvPicPr>
                        <a:picLocks noChangeAspect="1"/>
                      </p:cNvPicPr>
                      <p:nvPr/>
                    </p:nvPicPr>
                    <p:blipFill>
                      <a:blip r:embed="rId4"/>
                      <a:stretch>
                        <a:fillRect/>
                      </a:stretch>
                    </p:blipFill>
                    <p:spPr>
                      <a:xfrm>
                        <a:off x="8703925" y="4413609"/>
                        <a:ext cx="1619250" cy="1655762"/>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47381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7" descr="5%"/>
          <p:cNvSpPr>
            <a:spLocks noChangeArrowheads="1"/>
          </p:cNvSpPr>
          <p:nvPr/>
        </p:nvSpPr>
        <p:spPr bwMode="auto">
          <a:xfrm>
            <a:off x="1668173" y="1204458"/>
            <a:ext cx="9111027" cy="737152"/>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9" name="Rectangle 89"/>
          <p:cNvSpPr>
            <a:spLocks noChangeArrowheads="1"/>
          </p:cNvSpPr>
          <p:nvPr/>
        </p:nvSpPr>
        <p:spPr bwMode="auto">
          <a:xfrm>
            <a:off x="3466823" y="2291887"/>
            <a:ext cx="5448577" cy="4126607"/>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要素供给曲线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 name="文本框 1"/>
          <p:cNvSpPr txBox="1">
            <a:spLocks noRot="1" noChangeAspect="1" noMove="1" noResize="1" noEditPoints="1" noAdjustHandles="1" noChangeArrowheads="1" noChangeShapeType="1" noTextEdit="1"/>
          </p:cNvSpPr>
          <p:nvPr/>
        </p:nvSpPr>
        <p:spPr>
          <a:xfrm>
            <a:off x="1513526" y="1043078"/>
            <a:ext cx="9420319" cy="913199"/>
          </a:xfrm>
          <a:prstGeom prst="rect">
            <a:avLst/>
          </a:prstGeom>
          <a:blipFill rotWithShape="1">
            <a:blip r:embed="rId2"/>
            <a:stretch>
              <a:fillRect/>
            </a:stretch>
          </a:blipFill>
        </p:spPr>
        <p:txBody>
          <a:bodyPr/>
          <a:lstStyle/>
          <a:p>
            <a:r>
              <a:rPr lang="zh-CN" altLang="en-US" sz="2400">
                <a:noFill/>
              </a:rPr>
              <a:t> </a:t>
            </a:r>
          </a:p>
        </p:txBody>
      </p:sp>
      <p:pic>
        <p:nvPicPr>
          <p:cNvPr id="2051" name="图片 941" descr="E:\XXWWJJ\TL\西方经济学上册\转曲-西方经济学（上册）图稿-20180521-二改发排\6-8.eps"/>
          <p:cNvPicPr>
            <a:picLocks noChangeAspect="1" noChangeArrowheads="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898800" y="2596729"/>
            <a:ext cx="3760725" cy="351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164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4148" y="92975"/>
            <a:ext cx="10515600" cy="1325563"/>
          </a:xfrm>
        </p:spPr>
        <p:txBody>
          <a:bodyPr/>
          <a:lstStyle/>
          <a:p>
            <a:r>
              <a:rPr lang="zh-CN" altLang="en-US" dirty="0">
                <a:solidFill>
                  <a:srgbClr val="002060"/>
                </a:solidFill>
                <a:latin typeface="华文行楷" panose="02010800040101010101" pitchFamily="2" charset="-122"/>
                <a:ea typeface="华文行楷" panose="02010800040101010101" pitchFamily="2" charset="-122"/>
              </a:rPr>
              <a:t>第三节   劳动和工资</a:t>
            </a:r>
            <a:endParaRPr lang="zh-CN" altLang="en-US" dirty="0"/>
          </a:p>
        </p:txBody>
      </p:sp>
      <p:graphicFrame>
        <p:nvGraphicFramePr>
          <p:cNvPr id="6" name="内容占位符 5"/>
          <p:cNvGraphicFramePr>
            <a:graphicFrameLocks noGrp="1"/>
          </p:cNvGraphicFramePr>
          <p:nvPr>
            <p:ph idx="1"/>
          </p:nvPr>
        </p:nvGraphicFramePr>
        <p:xfrm>
          <a:off x="838200" y="1349828"/>
          <a:ext cx="10515600" cy="5050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 name="图示 2"/>
          <p:cNvGraphicFramePr>
            <a:graphicFrameLocks noGrp="1"/>
          </p:cNvGraphicFramePr>
          <p:nvPr>
            <p:extLst>
              <p:ext uri="{D42A27DB-BD31-4B8C-83A1-F6EECF244321}">
                <p14:modId xmlns:p14="http://schemas.microsoft.com/office/powerpoint/2010/main" val="2448963818"/>
              </p:ext>
            </p:extLst>
          </p:nvPr>
        </p:nvGraphicFramePr>
        <p:xfrm>
          <a:off x="648335" y="164211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90742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劳动供给和闲暇需求</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1293437" y="1216593"/>
            <a:ext cx="9420319" cy="1754326"/>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劳动供给问题可以看做是消费者如何决定其固定的时间资源中闲暇所占的部分，或者如何决定其全部资源在闲暇和劳动供给两种用途上的分配。</a:t>
            </a:r>
          </a:p>
        </p:txBody>
      </p:sp>
      <p:sp>
        <p:nvSpPr>
          <p:cNvPr id="3" name="文本框 2"/>
          <p:cNvSpPr txBox="1"/>
          <p:nvPr/>
        </p:nvSpPr>
        <p:spPr>
          <a:xfrm>
            <a:off x="1293437" y="3870380"/>
            <a:ext cx="9420318" cy="2196883"/>
          </a:xfrm>
          <a:prstGeom prst="rect">
            <a:avLst/>
          </a:prstGeom>
          <a:noFill/>
        </p:spPr>
        <p:txBody>
          <a:bodyPr wrap="square" rtlCol="0">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rgbClr val="C9923B"/>
                </a:solidFill>
                <a:latin typeface="微软雅黑" panose="020B0503020204020204" pitchFamily="34" charset="-122"/>
                <a:ea typeface="微软雅黑" panose="020B0503020204020204" pitchFamily="34" charset="-122"/>
              </a:rPr>
              <a:t>从实质上说，消费者并非是在闲暇和劳动二者之间进行选择，而在</a:t>
            </a:r>
            <a:r>
              <a:rPr lang="zh-CN" altLang="en-US" sz="2400" dirty="0">
                <a:solidFill>
                  <a:srgbClr val="FF0000"/>
                </a:solidFill>
                <a:latin typeface="微软雅黑" panose="020B0503020204020204" pitchFamily="34" charset="-122"/>
                <a:ea typeface="微软雅黑" panose="020B0503020204020204" pitchFamily="34" charset="-122"/>
              </a:rPr>
              <a:t>闲暇</a:t>
            </a:r>
            <a:r>
              <a:rPr lang="zh-CN" altLang="en-US" sz="2400" dirty="0">
                <a:solidFill>
                  <a:srgbClr val="C9923B"/>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消费</a:t>
            </a:r>
            <a:r>
              <a:rPr lang="zh-CN" altLang="en-US" sz="2400" dirty="0">
                <a:solidFill>
                  <a:srgbClr val="C9923B"/>
                </a:solidFill>
                <a:latin typeface="微软雅黑" panose="020B0503020204020204" pitchFamily="34" charset="-122"/>
                <a:ea typeface="微软雅黑" panose="020B0503020204020204" pitchFamily="34" charset="-122"/>
              </a:rPr>
              <a:t>之间进行选择，或者说，是在</a:t>
            </a:r>
            <a:r>
              <a:rPr lang="zh-CN" altLang="en-US" sz="2400" dirty="0">
                <a:solidFill>
                  <a:srgbClr val="FF0000"/>
                </a:solidFill>
                <a:latin typeface="微软雅黑" panose="020B0503020204020204" pitchFamily="34" charset="-122"/>
                <a:ea typeface="微软雅黑" panose="020B0503020204020204" pitchFamily="34" charset="-122"/>
              </a:rPr>
              <a:t>自用资源</a:t>
            </a:r>
            <a:r>
              <a:rPr lang="zh-CN" altLang="en-US" sz="2400" dirty="0">
                <a:solidFill>
                  <a:srgbClr val="C9923B"/>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消费</a:t>
            </a:r>
            <a:r>
              <a:rPr lang="zh-CN" altLang="en-US" sz="2400" dirty="0">
                <a:solidFill>
                  <a:srgbClr val="C9923B"/>
                </a:solidFill>
                <a:latin typeface="微软雅黑" panose="020B0503020204020204" pitchFamily="34" charset="-122"/>
                <a:ea typeface="微软雅黑" panose="020B0503020204020204" pitchFamily="34" charset="-122"/>
              </a:rPr>
              <a:t>之间进行选择。</a:t>
            </a:r>
          </a:p>
        </p:txBody>
      </p:sp>
      <p:cxnSp>
        <p:nvCxnSpPr>
          <p:cNvPr id="9" name="直接连接符 8"/>
          <p:cNvCxnSpPr/>
          <p:nvPr/>
        </p:nvCxnSpPr>
        <p:spPr>
          <a:xfrm>
            <a:off x="1293437" y="3404602"/>
            <a:ext cx="9442841"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9820745" y="2368324"/>
            <a:ext cx="893011" cy="893011"/>
          </a:xfrm>
          <a:prstGeom prst="rect">
            <a:avLst/>
          </a:prstGeom>
        </p:spPr>
      </p:pic>
    </p:spTree>
    <p:extLst>
      <p:ext uri="{BB962C8B-B14F-4D97-AF65-F5344CB8AC3E}">
        <p14:creationId xmlns:p14="http://schemas.microsoft.com/office/powerpoint/2010/main" val="1763349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劳动供给均衡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1949136" y="1695306"/>
                <a:ext cx="6938872" cy="4346575"/>
              </a:xfrm>
              <a:prstGeom prst="rect">
                <a:avLst/>
              </a:prstGeom>
              <a:noFill/>
            </p:spPr>
            <p:txBody>
              <a:bodyPr wrap="square" rtlCol="0">
                <a:spAutoFit/>
              </a:bodyPr>
              <a:lstStyle/>
              <a:p>
                <a:pPr marL="342900" lvl="0" indent="-342900" defTabSz="914400">
                  <a:lnSpc>
                    <a:spcPct val="200000"/>
                  </a:lnSpc>
                  <a:buFont typeface="Wingdings" panose="05000000000000000000" pitchFamily="2" charset="2"/>
                  <a:buChar char="ü"/>
                </a:pP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建立拉格朗日函数：</a:t>
                </a:r>
                <a:endPar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a:lnSpc>
                    <a:spcPct val="200000"/>
                  </a:lnSpc>
                </a:pPr>
                <a:endParaRPr lang="en-US" altLang="zh-CN" sz="2000" b="1" dirty="0">
                  <a:solidFill>
                    <a:srgbClr val="FF0000"/>
                  </a:solidFill>
                  <a:latin typeface="微软雅黑" panose="020B0503020204020204" pitchFamily="34" charset="-122"/>
                  <a:ea typeface="微软雅黑" panose="020B0503020204020204" pitchFamily="34" charset="-122"/>
                </a:endParaRPr>
              </a:p>
              <a:p>
                <a:pPr marL="342900" lvl="0" indent="-342900">
                  <a:lnSpc>
                    <a:spcPct val="200000"/>
                  </a:lnSpc>
                  <a:buFont typeface="Wingdings" panose="05000000000000000000" pitchFamily="2" charset="2"/>
                  <a:buChar char="ü"/>
                </a:pP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效用最大化的必要条件：</a:t>
                </a:r>
                <a:endPar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200000"/>
                  </a:lnSpc>
                </a:pPr>
                <a:endParaRPr lang="en-US" altLang="zh-CN" sz="2000" dirty="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Ø"/>
                </a:pP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得出</a:t>
                </a:r>
                <a:r>
                  <a:rPr lang="zh-CN"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劳动供给的均衡条件</a:t>
                </a: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14:m>
                  <m:oMath xmlns:m="http://schemas.openxmlformats.org/officeDocument/2006/math">
                    <m:r>
                      <a:rPr lang="en-US" altLang="zh-CN" sz="2400" i="1" smtClean="0">
                        <a:latin typeface="Cambria Math"/>
                        <a:ea typeface="Cambria Math"/>
                      </a:rPr>
                      <m:t>−</m:t>
                    </m:r>
                    <m:f>
                      <m:fPr>
                        <m:ctrlPr>
                          <a:rPr lang="en-US" altLang="zh-CN" sz="2400" i="1" smtClean="0">
                            <a:latin typeface="Cambria Math" panose="02040503050406030204" pitchFamily="18" charset="0"/>
                            <a:ea typeface="微软雅黑" panose="020B0503020204020204" pitchFamily="34" charset="-122"/>
                          </a:rPr>
                        </m:ctrlPr>
                      </m:fPr>
                      <m:num>
                        <m:r>
                          <a:rPr lang="zh-CN" altLang="en-US" sz="240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𝑈</m:t>
                        </m:r>
                        <m:r>
                          <a:rPr lang="en-US" altLang="zh-CN" sz="2400" b="0" i="1" smtClean="0">
                            <a:latin typeface="Cambria Math"/>
                            <a:ea typeface="微软雅黑" panose="020B0503020204020204" pitchFamily="34" charset="-122"/>
                          </a:rPr>
                          <m:t>/</m:t>
                        </m:r>
                        <m:r>
                          <a:rPr lang="zh-CN" altLang="en-US"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𝐿</m:t>
                        </m:r>
                      </m:num>
                      <m:den>
                        <m:r>
                          <a:rPr lang="zh-CN" altLang="en-US" sz="240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𝑈</m:t>
                        </m:r>
                        <m:r>
                          <a:rPr lang="en-US" altLang="zh-CN" sz="2400" b="0" i="1" smtClean="0">
                            <a:latin typeface="Cambria Math"/>
                            <a:ea typeface="微软雅黑" panose="020B0503020204020204" pitchFamily="34" charset="-122"/>
                          </a:rPr>
                          <m:t>/</m:t>
                        </m:r>
                        <m:r>
                          <a:rPr lang="zh-CN" altLang="en-US"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𝐶</m:t>
                        </m:r>
                      </m:den>
                    </m:f>
                  </m:oMath>
                </a14:m>
                <a:r>
                  <a:rPr lang="en-US" altLang="zh-CN" sz="2000" dirty="0">
                    <a:latin typeface="微软雅黑" panose="020B0503020204020204" pitchFamily="34" charset="-122"/>
                    <a:ea typeface="微软雅黑" panose="020B0503020204020204" pitchFamily="34" charset="-122"/>
                  </a:rPr>
                  <a:t>=W</a:t>
                </a:r>
              </a:p>
              <a:p>
                <a:pPr>
                  <a:lnSpc>
                    <a:spcPct val="200000"/>
                  </a:lnSpc>
                </a:pP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1949136" y="1695306"/>
                <a:ext cx="6938872" cy="4346575"/>
              </a:xfrm>
              <a:prstGeom prst="rect">
                <a:avLst/>
              </a:prstGeom>
              <a:blipFill rotWithShape="1">
                <a:blip r:embed="rId3"/>
                <a:stretch>
                  <a:fillRect l="-879"/>
                </a:stretch>
              </a:blipFill>
            </p:spPr>
            <p:txBody>
              <a:bodyPr/>
              <a:lstStyle/>
              <a:p>
                <a:r>
                  <a:rPr lang="zh-CN" altLang="en-US" sz="2000">
                    <a:noFill/>
                    <a:latin typeface="微软雅黑" panose="020B0503020204020204" pitchFamily="34" charset="-122"/>
                    <a:ea typeface="微软雅黑" panose="020B0503020204020204" pitchFamily="34" charset="-122"/>
                  </a:rPr>
                  <a:t> </a:t>
                </a:r>
                <a:endParaRPr lang="zh-CN" altLang="en-US" sz="2000">
                  <a:noFill/>
                  <a:latin typeface="微软雅黑" panose="020B0503020204020204" pitchFamily="34" charset="-122"/>
                  <a:ea typeface="微软雅黑" panose="020B0503020204020204" pitchFamily="34" charset="-122"/>
                </a:endParaRPr>
              </a:p>
            </p:txBody>
          </p:sp>
        </mc:Fallback>
      </mc:AlternateContent>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8826" y="1891553"/>
            <a:ext cx="3184668" cy="38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2057400" y="1743075"/>
            <a:ext cx="7122795" cy="690245"/>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013984" y="2703695"/>
            <a:ext cx="7079215" cy="1311675"/>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013983" y="4619252"/>
            <a:ext cx="7079215" cy="560044"/>
          </a:xfrm>
          <a:prstGeom prst="rect">
            <a:avLst/>
          </a:prstGeom>
          <a:noFill/>
          <a:ln>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Picture 7" descr="http://image.cn.tom.com/cntom/images/snail.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7650847" y="4168096"/>
            <a:ext cx="4038600" cy="1711325"/>
          </a:xfrm>
          <a:prstGeom prst="rect">
            <a:avLst/>
          </a:prstGeom>
          <a:noFill/>
          <a:extLst>
            <a:ext uri="{909E8E84-426E-40DD-AFC4-6F175D3DCCD1}">
              <a14:hiddenFill xmlns:a14="http://schemas.microsoft.com/office/drawing/2010/main">
                <a:solidFill>
                  <a:srgbClr val="FFFFFF"/>
                </a:solidFill>
              </a14:hiddenFill>
            </a:ext>
          </a:extLst>
        </p:spPr>
      </p:pic>
      <p:sp>
        <p:nvSpPr>
          <p:cNvPr id="16" name="左大括号 15"/>
          <p:cNvSpPr/>
          <p:nvPr/>
        </p:nvSpPr>
        <p:spPr>
          <a:xfrm>
            <a:off x="1239520" y="1910080"/>
            <a:ext cx="584200" cy="309054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Rectangle 2"/>
          <p:cNvSpPr>
            <a:spLocks noChangeArrowheads="1"/>
          </p:cNvSpPr>
          <p:nvPr/>
        </p:nvSpPr>
        <p:spPr bwMode="auto">
          <a:xfrm>
            <a:off x="3394595" y="25980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5553590" y="2715112"/>
          <a:ext cx="1872422" cy="1270572"/>
        </p:xfrm>
        <a:graphic>
          <a:graphicData uri="http://schemas.openxmlformats.org/presentationml/2006/ole">
            <mc:AlternateContent xmlns:mc="http://schemas.openxmlformats.org/markup-compatibility/2006">
              <mc:Choice xmlns:v="urn:schemas-microsoft-com:vml" Requires="v">
                <p:oleObj r:id="rId7" imgW="25603200" imgH="17373600" progId="">
                  <p:embed/>
                </p:oleObj>
              </mc:Choice>
              <mc:Fallback>
                <p:oleObj r:id="rId7" imgW="25603200" imgH="17373600" progId="">
                  <p:embed/>
                  <p:pic>
                    <p:nvPicPr>
                      <p:cNvPr id="7" name="对象 6"/>
                      <p:cNvPicPr>
                        <a:picLocks noChangeAspect="1"/>
                      </p:cNvPicPr>
                      <p:nvPr/>
                    </p:nvPicPr>
                    <p:blipFill>
                      <a:blip r:embed="rId8"/>
                      <a:stretch>
                        <a:fillRect/>
                      </a:stretch>
                    </p:blipFill>
                    <p:spPr>
                      <a:xfrm>
                        <a:off x="5553590" y="2715112"/>
                        <a:ext cx="1872422" cy="1270572"/>
                      </a:xfrm>
                      <a:prstGeom prst="rect">
                        <a:avLst/>
                      </a:prstGeom>
                      <a:noFill/>
                      <a:ln w="9525">
                        <a:noFill/>
                      </a:ln>
                    </p:spPr>
                  </p:pic>
                </p:oleObj>
              </mc:Fallback>
            </mc:AlternateContent>
          </a:graphicData>
        </a:graphic>
      </p:graphicFrame>
    </p:spTree>
    <p:extLst>
      <p:ext uri="{BB962C8B-B14F-4D97-AF65-F5344CB8AC3E}">
        <p14:creationId xmlns:p14="http://schemas.microsoft.com/office/powerpoint/2010/main" val="150493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animBg="1"/>
      <p:bldP spid="14" grpId="0" animBg="1"/>
      <p:bldP spid="16"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替代效应和收入效应</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150504" y="1771779"/>
            <a:ext cx="6711896" cy="3351046"/>
          </a:xfrm>
          <a:prstGeom prst="rect">
            <a:avLst/>
          </a:prstGeom>
          <a:noFill/>
        </p:spPr>
        <p:txBody>
          <a:bodyPr wrap="square" rtlCol="0">
            <a:spAutoFit/>
          </a:bodyPr>
          <a:lstStyle/>
          <a:p>
            <a:pPr>
              <a:lnSpc>
                <a:spcPct val="150000"/>
              </a:lnSpc>
            </a:pPr>
            <a:r>
              <a:rPr lang="zh-CN" altLang="en-US" sz="2400" dirty="0">
                <a:solidFill>
                  <a:srgbClr val="C9923B"/>
                </a:solidFill>
                <a:latin typeface="微软雅黑" panose="020B0503020204020204" pitchFamily="34" charset="-122"/>
                <a:ea typeface="微软雅黑" panose="020B0503020204020204" pitchFamily="34" charset="-122"/>
              </a:rPr>
              <a:t>      闲暇商品的需求受到</a:t>
            </a:r>
            <a:r>
              <a:rPr lang="zh-CN" altLang="en-US" sz="2400" dirty="0">
                <a:solidFill>
                  <a:srgbClr val="FF0000"/>
                </a:solidFill>
                <a:latin typeface="微软雅黑" panose="020B0503020204020204" pitchFamily="34" charset="-122"/>
                <a:ea typeface="微软雅黑" panose="020B0503020204020204" pitchFamily="34" charset="-122"/>
              </a:rPr>
              <a:t>替代效应</a:t>
            </a:r>
            <a:r>
              <a:rPr lang="zh-CN" altLang="en-US" sz="2400" dirty="0">
                <a:solidFill>
                  <a:srgbClr val="C9923B"/>
                </a:solidFill>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收入效应的</a:t>
            </a:r>
            <a:r>
              <a:rPr lang="zh-CN" altLang="en-US" sz="2400" dirty="0">
                <a:solidFill>
                  <a:srgbClr val="C9923B"/>
                </a:solidFill>
                <a:latin typeface="微软雅黑" panose="020B0503020204020204" pitchFamily="34" charset="-122"/>
                <a:ea typeface="微软雅黑" panose="020B0503020204020204" pitchFamily="34" charset="-122"/>
              </a:rPr>
              <a:t>影响。</a:t>
            </a:r>
            <a:endParaRPr lang="en-US" altLang="zh-CN" sz="2400" dirty="0">
              <a:solidFill>
                <a:srgbClr val="C9923B"/>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C9923B"/>
                </a:solidFill>
                <a:latin typeface="微软雅黑" panose="020B0503020204020204" pitchFamily="34" charset="-122"/>
                <a:ea typeface="微软雅黑" panose="020B0503020204020204" pitchFamily="34" charset="-122"/>
              </a:rPr>
              <a:t>如果替代效应大于收入效应，劳动供给随其工资上升而增加；</a:t>
            </a:r>
            <a:endParaRPr lang="en-US" altLang="zh-CN" sz="2400" dirty="0">
              <a:solidFill>
                <a:srgbClr val="C9923B"/>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kumimoji="0" lang="zh-CN" altLang="en-US" sz="2400" b="0" i="0" u="none" strike="noStrike" kern="1200" cap="none" spc="0" normalizeH="0" baseline="0" noProof="0" dirty="0">
                <a:ln>
                  <a:noFill/>
                </a:ln>
                <a:solidFill>
                  <a:srgbClr val="C9923B"/>
                </a:solidFill>
                <a:effectLst/>
                <a:uLnTx/>
                <a:uFillTx/>
                <a:latin typeface="微软雅黑" panose="020B0503020204020204" pitchFamily="34" charset="-122"/>
                <a:ea typeface="微软雅黑" panose="020B0503020204020204" pitchFamily="34" charset="-122"/>
                <a:cs typeface="+mn-cs"/>
              </a:rPr>
              <a:t>如果</a:t>
            </a:r>
            <a:r>
              <a:rPr lang="zh-CN" altLang="en-US" sz="2400" dirty="0">
                <a:solidFill>
                  <a:srgbClr val="C9923B"/>
                </a:solidFill>
                <a:latin typeface="微软雅黑" panose="020B0503020204020204" pitchFamily="34" charset="-122"/>
                <a:ea typeface="微软雅黑" panose="020B0503020204020204" pitchFamily="34" charset="-122"/>
              </a:rPr>
              <a:t>收入</a:t>
            </a:r>
            <a:r>
              <a:rPr kumimoji="0" lang="zh-CN" altLang="en-US" sz="2400" b="0" i="0" u="none" strike="noStrike" kern="1200" cap="none" spc="0" normalizeH="0" baseline="0" noProof="0" dirty="0">
                <a:ln>
                  <a:noFill/>
                </a:ln>
                <a:solidFill>
                  <a:srgbClr val="C9923B"/>
                </a:solidFill>
                <a:effectLst/>
                <a:uLnTx/>
                <a:uFillTx/>
                <a:latin typeface="微软雅黑" panose="020B0503020204020204" pitchFamily="34" charset="-122"/>
                <a:ea typeface="微软雅黑" panose="020B0503020204020204" pitchFamily="34" charset="-122"/>
                <a:cs typeface="+mn-cs"/>
              </a:rPr>
              <a:t>效应大于替代效应，劳动供给</a:t>
            </a:r>
            <a:r>
              <a:rPr lang="zh-CN" altLang="en-US" sz="2400" dirty="0">
                <a:solidFill>
                  <a:srgbClr val="C9923B"/>
                </a:solidFill>
                <a:latin typeface="微软雅黑" panose="020B0503020204020204" pitchFamily="34" charset="-122"/>
                <a:ea typeface="微软雅黑" panose="020B0503020204020204" pitchFamily="34" charset="-122"/>
              </a:rPr>
              <a:t>随其工资上升而减少。</a:t>
            </a:r>
          </a:p>
        </p:txBody>
      </p:sp>
      <p:pic>
        <p:nvPicPr>
          <p:cNvPr id="7" name="图片 6"/>
          <p:cNvPicPr>
            <a:picLocks noChangeAspect="1"/>
          </p:cNvPicPr>
          <p:nvPr/>
        </p:nvPicPr>
        <p:blipFill>
          <a:blip r:embed="rId2"/>
          <a:stretch>
            <a:fillRect/>
          </a:stretch>
        </p:blipFill>
        <p:spPr>
          <a:xfrm>
            <a:off x="8154660" y="3927589"/>
            <a:ext cx="2630713" cy="1672382"/>
          </a:xfrm>
          <a:prstGeom prst="rect">
            <a:avLst/>
          </a:prstGeom>
        </p:spPr>
      </p:pic>
    </p:spTree>
    <p:extLst>
      <p:ext uri="{BB962C8B-B14F-4D97-AF65-F5344CB8AC3E}">
        <p14:creationId xmlns:p14="http://schemas.microsoft.com/office/powerpoint/2010/main" val="1032351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noChangeArrowheads="1"/>
          </p:cNvSpPr>
          <p:nvPr>
            <p:ph type="title"/>
          </p:nvPr>
        </p:nvSpPr>
        <p:spPr>
          <a:xfrm>
            <a:off x="538294" y="131764"/>
            <a:ext cx="8229600" cy="936625"/>
          </a:xfrm>
        </p:spPr>
        <p:txBody>
          <a:bodyPr/>
          <a:lstStyle/>
          <a:p>
            <a:pPr marL="457200" indent="-457200" eaLnBrk="1" hangingPunct="1">
              <a:buFontTx/>
              <a:buChar char="•"/>
            </a:pPr>
            <a:r>
              <a:rPr lang="zh-CN" altLang="en-US" sz="3200" b="1" dirty="0">
                <a:solidFill>
                  <a:srgbClr val="0432FF"/>
                </a:solidFill>
              </a:rPr>
              <a:t>单个消费者的劳动供给曲线</a:t>
            </a:r>
          </a:p>
        </p:txBody>
      </p:sp>
      <p:sp>
        <p:nvSpPr>
          <p:cNvPr id="3" name="内容占位符 2"/>
          <p:cNvSpPr>
            <a:spLocks noGrp="1"/>
          </p:cNvSpPr>
          <p:nvPr>
            <p:ph idx="1"/>
          </p:nvPr>
        </p:nvSpPr>
        <p:spPr>
          <a:xfrm>
            <a:off x="2152650" y="1825626"/>
            <a:ext cx="7886700" cy="4879975"/>
          </a:xfrm>
        </p:spPr>
        <p:txBody>
          <a:bodyPr rtlCol="0">
            <a:normAutofit/>
          </a:bodyPr>
          <a:lstStyle/>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spcAft>
                <a:spcPts val="0"/>
              </a:spcAft>
              <a:defRPr/>
            </a:pPr>
            <a:endParaRPr lang="en-US" altLang="zh-CN" dirty="0"/>
          </a:p>
          <a:p>
            <a:pPr marL="0" indent="0" eaLnBrk="1" fontAlgn="auto" hangingPunct="1">
              <a:spcAft>
                <a:spcPts val="0"/>
              </a:spcAft>
              <a:buNone/>
              <a:defRPr/>
            </a:pPr>
            <a:endParaRPr lang="en-US" altLang="zh-CN" dirty="0"/>
          </a:p>
          <a:p>
            <a:pPr eaLnBrk="1" fontAlgn="auto" hangingPunct="1">
              <a:spcAft>
                <a:spcPts val="0"/>
              </a:spcAft>
              <a:defRPr/>
            </a:pPr>
            <a:endParaRPr lang="en-US" altLang="zh-CN" sz="2000" dirty="0"/>
          </a:p>
          <a:p>
            <a:pPr eaLnBrk="1" fontAlgn="auto" hangingPunct="1">
              <a:spcAft>
                <a:spcPts val="0"/>
              </a:spcAft>
              <a:defRPr/>
            </a:pPr>
            <a:endParaRPr lang="en-US" altLang="zh-CN" sz="2000" dirty="0"/>
          </a:p>
          <a:p>
            <a:pPr eaLnBrk="1" fontAlgn="auto" hangingPunct="1">
              <a:spcAft>
                <a:spcPts val="0"/>
              </a:spcAft>
              <a:defRPr/>
            </a:pPr>
            <a:endParaRPr lang="en-US" altLang="zh-CN" sz="2000" dirty="0"/>
          </a:p>
          <a:p>
            <a:pPr eaLnBrk="1" fontAlgn="auto" hangingPunct="1">
              <a:spcAft>
                <a:spcPts val="0"/>
              </a:spcAft>
              <a:defRPr/>
            </a:pPr>
            <a:r>
              <a:rPr lang="en-US" altLang="zh-CN" sz="2000" b="1" dirty="0"/>
              <a:t>Y</a:t>
            </a:r>
            <a:r>
              <a:rPr lang="zh-CN" altLang="en-US" sz="2000" b="1" dirty="0"/>
              <a:t>：收入；</a:t>
            </a:r>
            <a:r>
              <a:rPr lang="en-US" altLang="zh-CN" sz="2000" b="1" dirty="0"/>
              <a:t>H</a:t>
            </a:r>
            <a:r>
              <a:rPr lang="zh-CN" altLang="en-US" sz="2000" b="1" dirty="0"/>
              <a:t>：闲暇时间；</a:t>
            </a:r>
            <a:r>
              <a:rPr lang="en-US" altLang="zh-CN" sz="2000" b="1" dirty="0"/>
              <a:t>w</a:t>
            </a:r>
            <a:r>
              <a:rPr lang="zh-CN" altLang="en-US" sz="2000" b="1" dirty="0"/>
              <a:t>：工资；预算线：</a:t>
            </a:r>
            <a:r>
              <a:rPr lang="en-US" altLang="zh-CN" sz="2000" b="1" dirty="0"/>
              <a:t>Y=M+(16-H)w</a:t>
            </a:r>
          </a:p>
          <a:p>
            <a:pPr eaLnBrk="1" fontAlgn="auto" hangingPunct="1">
              <a:spcAft>
                <a:spcPts val="0"/>
              </a:spcAft>
              <a:defRPr/>
            </a:pPr>
            <a:r>
              <a:rPr lang="en-US" altLang="zh-CN" sz="2000" b="1" dirty="0"/>
              <a:t>w0</a:t>
            </a:r>
            <a:r>
              <a:rPr lang="en-US" altLang="zh-CN" sz="2000" b="1" dirty="0">
                <a:latin typeface="Times New Roman"/>
                <a:cs typeface="Times New Roman"/>
              </a:rPr>
              <a:t>→</a:t>
            </a:r>
            <a:r>
              <a:rPr lang="en-US" altLang="zh-CN" sz="2000" b="1" dirty="0"/>
              <a:t>w1</a:t>
            </a:r>
            <a:r>
              <a:rPr lang="en-US" altLang="zh-CN" sz="2000" b="1" dirty="0">
                <a:latin typeface="Times New Roman"/>
                <a:cs typeface="Times New Roman"/>
              </a:rPr>
              <a:t> → </a:t>
            </a:r>
            <a:r>
              <a:rPr lang="en-US" altLang="zh-CN" sz="2000" b="1" dirty="0"/>
              <a:t>w2, 16-H0</a:t>
            </a:r>
            <a:r>
              <a:rPr lang="en-US" altLang="zh-CN" sz="2000" b="1" dirty="0">
                <a:latin typeface="Times New Roman"/>
                <a:cs typeface="Times New Roman"/>
              </a:rPr>
              <a:t> →</a:t>
            </a:r>
            <a:r>
              <a:rPr lang="en-US" altLang="zh-CN" sz="2000" b="1" dirty="0"/>
              <a:t> 16-H1</a:t>
            </a:r>
            <a:r>
              <a:rPr lang="en-US" altLang="zh-CN" sz="2000" b="1" dirty="0">
                <a:latin typeface="Times New Roman"/>
                <a:cs typeface="Times New Roman"/>
              </a:rPr>
              <a:t>→</a:t>
            </a:r>
            <a:r>
              <a:rPr lang="en-US" altLang="zh-CN" sz="2000" b="1" dirty="0"/>
              <a:t> 16-H2</a:t>
            </a:r>
          </a:p>
          <a:p>
            <a:pPr eaLnBrk="1" fontAlgn="auto" hangingPunct="1">
              <a:spcAft>
                <a:spcPts val="0"/>
              </a:spcAft>
              <a:defRPr/>
            </a:pPr>
            <a:r>
              <a:rPr lang="zh-CN" altLang="en-US" sz="2000" b="1" dirty="0"/>
              <a:t>替代效应：工资上涨，减少闲暇消费转而增加其他商品消费</a:t>
            </a:r>
            <a:endParaRPr lang="en-US" altLang="zh-CN" sz="2000" b="1" dirty="0"/>
          </a:p>
          <a:p>
            <a:pPr eaLnBrk="1" fontAlgn="auto" hangingPunct="1">
              <a:spcAft>
                <a:spcPts val="0"/>
              </a:spcAft>
              <a:defRPr/>
            </a:pPr>
            <a:r>
              <a:rPr lang="zh-CN" altLang="en-US" sz="2000" b="1" dirty="0"/>
              <a:t>收入效应：工资上涨，收入增加，对闲暇需求增加</a:t>
            </a:r>
          </a:p>
          <a:p>
            <a:pPr eaLnBrk="1" fontAlgn="auto" hangingPunct="1">
              <a:spcAft>
                <a:spcPts val="0"/>
              </a:spcAft>
              <a:defRPr/>
            </a:pPr>
            <a:endParaRPr lang="zh-CN" altLang="en-US" dirty="0"/>
          </a:p>
        </p:txBody>
      </p:sp>
      <p:sp>
        <p:nvSpPr>
          <p:cNvPr id="4" name="日期占位符 3"/>
          <p:cNvSpPr>
            <a:spLocks noGrp="1"/>
          </p:cNvSpPr>
          <p:nvPr>
            <p:ph type="dt" sz="quarter" idx="10"/>
          </p:nvPr>
        </p:nvSpPr>
        <p:spPr/>
        <p:txBody>
          <a:bodyPr/>
          <a:lstStyle/>
          <a:p>
            <a:pPr>
              <a:defRPr/>
            </a:pPr>
            <a:fld id="{ABC6B14A-72E9-4831-8EF0-02F32D4E96AD}" type="datetime1">
              <a:rPr lang="zh-CN" altLang="en-US">
                <a:solidFill>
                  <a:prstClr val="black">
                    <a:tint val="75000"/>
                  </a:prstClr>
                </a:solidFill>
                <a:latin typeface="等线" panose="020F0502020204030204"/>
                <a:ea typeface="等线" panose="02010600030101010101" pitchFamily="2" charset="-122"/>
              </a:rPr>
              <a:pPr>
                <a:defRPr/>
              </a:pPr>
              <a:t>2023/12/4</a:t>
            </a:fld>
            <a:endParaRPr lang="en-US" altLang="zh-CN" dirty="0">
              <a:solidFill>
                <a:prstClr val="black">
                  <a:tint val="75000"/>
                </a:prstClr>
              </a:solidFill>
              <a:latin typeface="等线" panose="020F0502020204030204"/>
              <a:ea typeface="等线" panose="02010600030101010101" pitchFamily="2" charset="-122"/>
            </a:endParaRPr>
          </a:p>
        </p:txBody>
      </p:sp>
      <p:sp>
        <p:nvSpPr>
          <p:cNvPr id="3072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0DF4CAC8-DCDD-42DC-83BE-35068550BA54}" type="slidenum">
              <a:rPr lang="en-US" altLang="zh-CN" sz="1200">
                <a:solidFill>
                  <a:srgbClr val="045C75"/>
                </a:solidFill>
                <a:latin typeface="Times New Roman" panose="02020603050405020304" pitchFamily="18" charset="0"/>
                <a:ea typeface="宋体" panose="02010600030101010101" pitchFamily="2" charset="-122"/>
              </a:rPr>
              <a:pPr fontAlgn="base">
                <a:spcBef>
                  <a:spcPct val="0"/>
                </a:spcBef>
                <a:spcAft>
                  <a:spcPct val="0"/>
                </a:spcAft>
              </a:pPr>
              <a:t>27</a:t>
            </a:fld>
            <a:endParaRPr lang="en-US" altLang="zh-CN" sz="1200">
              <a:solidFill>
                <a:srgbClr val="045C75"/>
              </a:solidFill>
              <a:latin typeface="Times New Roman" panose="02020603050405020304" pitchFamily="18" charset="0"/>
              <a:ea typeface="宋体" panose="02010600030101010101" pitchFamily="2" charset="-122"/>
            </a:endParaRPr>
          </a:p>
        </p:txBody>
      </p:sp>
      <p:sp>
        <p:nvSpPr>
          <p:cNvPr id="30726" name="Rectangle 2"/>
          <p:cNvSpPr>
            <a:spLocks noChangeArrowheads="1"/>
          </p:cNvSpPr>
          <p:nvPr/>
        </p:nvSpPr>
        <p:spPr bwMode="auto">
          <a:xfrm>
            <a:off x="10486178" y="-231923"/>
            <a:ext cx="18182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endParaRPr lang="zh-CN" altLang="en-US" sz="2400">
              <a:solidFill>
                <a:srgbClr val="FF00FF"/>
              </a:solidFill>
              <a:latin typeface="Times New Roman" panose="02020603050405020304" pitchFamily="18" charset="0"/>
              <a:ea typeface="宋体" panose="02010600030101010101" pitchFamily="2" charset="-122"/>
            </a:endParaRPr>
          </a:p>
        </p:txBody>
      </p:sp>
      <p:sp>
        <p:nvSpPr>
          <p:cNvPr id="30727" name="Rectangle 4"/>
          <p:cNvSpPr>
            <a:spLocks noChangeArrowheads="1"/>
          </p:cNvSpPr>
          <p:nvPr/>
        </p:nvSpPr>
        <p:spPr bwMode="auto">
          <a:xfrm>
            <a:off x="10638578" y="-79523"/>
            <a:ext cx="18182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endParaRPr lang="zh-CN" altLang="en-US" sz="2400">
              <a:solidFill>
                <a:srgbClr val="FF00FF"/>
              </a:solidFill>
              <a:latin typeface="Times New Roman" panose="02020603050405020304" pitchFamily="18" charset="0"/>
              <a:ea typeface="宋体" panose="02010600030101010101" pitchFamily="2" charset="-122"/>
            </a:endParaRPr>
          </a:p>
        </p:txBody>
      </p:sp>
      <p:pic>
        <p:nvPicPr>
          <p:cNvPr id="30728" name="Picture 11" descr="http://wgjjx.jpkc.cc/site/images1/WEB/9.3/5b06677e0de498d1efcde5424567-111100801145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950" y="1247776"/>
            <a:ext cx="74549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18759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91"/>
          <p:cNvSpPr>
            <a:spLocks noChangeArrowheads="1"/>
          </p:cNvSpPr>
          <p:nvPr/>
        </p:nvSpPr>
        <p:spPr bwMode="auto">
          <a:xfrm>
            <a:off x="1140452" y="1353917"/>
            <a:ext cx="4816021" cy="412660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a:solidFill>
                  <a:prstClr val="black"/>
                </a:solidFill>
                <a:ea typeface="宋体" panose="02010600030101010101" pitchFamily="2" charset="-122"/>
              </a:rPr>
              <a:t>   </a:t>
            </a:r>
            <a:endParaRPr lang="en-US" altLang="zh-CN" dirty="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32" name="Rectangle 89"/>
          <p:cNvSpPr>
            <a:spLocks noChangeArrowheads="1"/>
          </p:cNvSpPr>
          <p:nvPr/>
        </p:nvSpPr>
        <p:spPr bwMode="auto">
          <a:xfrm>
            <a:off x="6177052" y="1353916"/>
            <a:ext cx="4874885" cy="4126607"/>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407295" cy="317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403200" y="453593"/>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劳动供给曲线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88" name="文本框 87"/>
          <p:cNvSpPr txBox="1"/>
          <p:nvPr/>
        </p:nvSpPr>
        <p:spPr>
          <a:xfrm>
            <a:off x="6503775" y="2924575"/>
            <a:ext cx="524323" cy="369332"/>
          </a:xfrm>
          <a:prstGeom prst="rect">
            <a:avLst/>
          </a:prstGeom>
          <a:noFill/>
        </p:spPr>
        <p:txBody>
          <a:bodyPr wrap="square" rtlCol="0">
            <a:spAutoFit/>
          </a:bodyPr>
          <a:lstStyle/>
          <a:p>
            <a:r>
              <a:rPr lang="en-US" altLang="zh-CN" dirty="0"/>
              <a:t>w</a:t>
            </a:r>
            <a:r>
              <a:rPr lang="en-US" altLang="zh-CN" baseline="-25000" dirty="0"/>
              <a:t>1</a:t>
            </a:r>
          </a:p>
        </p:txBody>
      </p:sp>
      <p:sp>
        <p:nvSpPr>
          <p:cNvPr id="2" name="文本框 1"/>
          <p:cNvSpPr txBox="1"/>
          <p:nvPr/>
        </p:nvSpPr>
        <p:spPr>
          <a:xfrm>
            <a:off x="1485922" y="2093578"/>
            <a:ext cx="4191408" cy="2862322"/>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一般而言，工资水平的提高会提高消费者的劳动供给量，但是，当工资水平已经非常高时，它的进一步提高反而可能会使消费者减少其劳动供给量。</a:t>
            </a:r>
          </a:p>
        </p:txBody>
      </p:sp>
      <p:cxnSp>
        <p:nvCxnSpPr>
          <p:cNvPr id="8" name="直接箭头连接符 7"/>
          <p:cNvCxnSpPr/>
          <p:nvPr/>
        </p:nvCxnSpPr>
        <p:spPr>
          <a:xfrm>
            <a:off x="6905419" y="4616375"/>
            <a:ext cx="39274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6905419" y="1708284"/>
            <a:ext cx="0" cy="2908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任意多边形: 形状 16"/>
          <p:cNvSpPr/>
          <p:nvPr/>
        </p:nvSpPr>
        <p:spPr>
          <a:xfrm>
            <a:off x="8269525" y="2033417"/>
            <a:ext cx="1499019" cy="2158583"/>
          </a:xfrm>
          <a:custGeom>
            <a:avLst/>
            <a:gdLst>
              <a:gd name="connsiteX0" fmla="*/ 0 w 1499019"/>
              <a:gd name="connsiteY0" fmla="*/ 0 h 2158583"/>
              <a:gd name="connsiteX1" fmla="*/ 1499016 w 1499019"/>
              <a:gd name="connsiteY1" fmla="*/ 1094282 h 2158583"/>
              <a:gd name="connsiteX2" fmla="*/ 14990 w 1499019"/>
              <a:gd name="connsiteY2" fmla="*/ 2158583 h 2158583"/>
              <a:gd name="connsiteX3" fmla="*/ 14990 w 1499019"/>
              <a:gd name="connsiteY3" fmla="*/ 2158583 h 2158583"/>
            </a:gdLst>
            <a:ahLst/>
            <a:cxnLst>
              <a:cxn ang="0">
                <a:pos x="connsiteX0" y="connsiteY0"/>
              </a:cxn>
              <a:cxn ang="0">
                <a:pos x="connsiteX1" y="connsiteY1"/>
              </a:cxn>
              <a:cxn ang="0">
                <a:pos x="connsiteX2" y="connsiteY2"/>
              </a:cxn>
              <a:cxn ang="0">
                <a:pos x="connsiteX3" y="connsiteY3"/>
              </a:cxn>
            </a:cxnLst>
            <a:rect l="l" t="t" r="r" b="b"/>
            <a:pathLst>
              <a:path w="1499019" h="2158583">
                <a:moveTo>
                  <a:pt x="0" y="0"/>
                </a:moveTo>
                <a:cubicBezTo>
                  <a:pt x="748259" y="367259"/>
                  <a:pt x="1496518" y="734518"/>
                  <a:pt x="1499016" y="1094282"/>
                </a:cubicBezTo>
                <a:cubicBezTo>
                  <a:pt x="1501514" y="1454046"/>
                  <a:pt x="14990" y="2158583"/>
                  <a:pt x="14990" y="2158583"/>
                </a:cubicBezTo>
                <a:lnTo>
                  <a:pt x="14990" y="2158583"/>
                </a:lnTo>
              </a:path>
            </a:pathLst>
          </a:custGeom>
          <a:noFill/>
          <a:ln w="19050">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7979061" y="1708284"/>
            <a:ext cx="290464" cy="369332"/>
          </a:xfrm>
          <a:prstGeom prst="rect">
            <a:avLst/>
          </a:prstGeom>
          <a:noFill/>
        </p:spPr>
        <p:txBody>
          <a:bodyPr wrap="none" rtlCol="0">
            <a:spAutoFit/>
          </a:bodyPr>
          <a:lstStyle/>
          <a:p>
            <a:r>
              <a:rPr lang="en-US" altLang="zh-CN" dirty="0">
                <a:solidFill>
                  <a:srgbClr val="3366FF"/>
                </a:solidFill>
              </a:rPr>
              <a:t>S</a:t>
            </a:r>
            <a:endParaRPr lang="zh-CN" altLang="en-US" dirty="0">
              <a:solidFill>
                <a:srgbClr val="3366FF"/>
              </a:solidFill>
            </a:endParaRPr>
          </a:p>
        </p:txBody>
      </p:sp>
      <p:sp>
        <p:nvSpPr>
          <p:cNvPr id="19" name="文本框 18"/>
          <p:cNvSpPr txBox="1"/>
          <p:nvPr/>
        </p:nvSpPr>
        <p:spPr>
          <a:xfrm>
            <a:off x="9903388" y="2928042"/>
            <a:ext cx="309700" cy="369332"/>
          </a:xfrm>
          <a:prstGeom prst="rect">
            <a:avLst/>
          </a:prstGeom>
          <a:noFill/>
        </p:spPr>
        <p:txBody>
          <a:bodyPr wrap="none" rtlCol="0">
            <a:spAutoFit/>
          </a:bodyPr>
          <a:lstStyle/>
          <a:p>
            <a:r>
              <a:rPr lang="en-US" altLang="zh-CN" dirty="0">
                <a:solidFill>
                  <a:srgbClr val="FF0066"/>
                </a:solidFill>
              </a:rPr>
              <a:t>B</a:t>
            </a:r>
            <a:endParaRPr lang="zh-CN" altLang="en-US" dirty="0">
              <a:solidFill>
                <a:srgbClr val="FF0066"/>
              </a:solidFill>
            </a:endParaRPr>
          </a:p>
        </p:txBody>
      </p:sp>
      <p:sp>
        <p:nvSpPr>
          <p:cNvPr id="20" name="文本框 19"/>
          <p:cNvSpPr txBox="1"/>
          <p:nvPr/>
        </p:nvSpPr>
        <p:spPr>
          <a:xfrm>
            <a:off x="8656888" y="3645746"/>
            <a:ext cx="317716" cy="369332"/>
          </a:xfrm>
          <a:prstGeom prst="rect">
            <a:avLst/>
          </a:prstGeom>
          <a:noFill/>
        </p:spPr>
        <p:txBody>
          <a:bodyPr wrap="none" rtlCol="0">
            <a:spAutoFit/>
          </a:bodyPr>
          <a:lstStyle/>
          <a:p>
            <a:r>
              <a:rPr lang="en-US" altLang="zh-CN" dirty="0">
                <a:solidFill>
                  <a:srgbClr val="FF0066"/>
                </a:solidFill>
              </a:rPr>
              <a:t>A</a:t>
            </a:r>
            <a:endParaRPr lang="zh-CN" altLang="en-US" dirty="0">
              <a:solidFill>
                <a:srgbClr val="FF0066"/>
              </a:solidFill>
            </a:endParaRPr>
          </a:p>
        </p:txBody>
      </p:sp>
      <mc:AlternateContent xmlns:mc="http://schemas.openxmlformats.org/markup-compatibility/2006" xmlns:a14="http://schemas.microsoft.com/office/drawing/2010/main">
        <mc:Choice Requires="a14">
          <p:sp>
            <p:nvSpPr>
              <p:cNvPr id="21" name="文本框 20"/>
              <p:cNvSpPr txBox="1"/>
              <p:nvPr/>
            </p:nvSpPr>
            <p:spPr>
              <a:xfrm>
                <a:off x="8391810" y="4616363"/>
                <a:ext cx="744050" cy="369332"/>
              </a:xfrm>
              <a:prstGeom prst="rect">
                <a:avLst/>
              </a:prstGeom>
              <a:noFill/>
            </p:spPr>
            <p:txBody>
              <a:bodyPr wrap="none" rtlCol="0">
                <a:spAutoFit/>
              </a:bodyPr>
              <a:lstStyle/>
              <a:p>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𝐿</m:t>
                        </m:r>
                      </m:e>
                    </m:acc>
                  </m:oMath>
                </a14:m>
                <a:r>
                  <a:rPr lang="en-US" altLang="zh-CN" dirty="0"/>
                  <a:t>—H</a:t>
                </a:r>
                <a:r>
                  <a:rPr lang="en-US" altLang="zh-CN" baseline="-25000" dirty="0"/>
                  <a:t>0</a:t>
                </a:r>
                <a:endParaRPr lang="zh-CN" altLang="en-US" baseline="-250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8391810" y="4616363"/>
                <a:ext cx="744050" cy="369332"/>
              </a:xfrm>
              <a:prstGeom prst="rect">
                <a:avLst/>
              </a:prstGeom>
              <a:blipFill rotWithShape="1">
                <a:blip r:embed="rId2"/>
                <a:stretch>
                  <a:fillRect t="-8197" b="-2459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9988075" y="3755909"/>
                <a:ext cx="744050" cy="369332"/>
              </a:xfrm>
              <a:prstGeom prst="rect">
                <a:avLst/>
              </a:prstGeom>
              <a:noFill/>
            </p:spPr>
            <p:txBody>
              <a:bodyPr wrap="none" rtlCol="0">
                <a:spAutoFit/>
              </a:bodyPr>
              <a:lstStyle/>
              <a:p>
                <a14:m>
                  <m:oMath xmlns:m="http://schemas.openxmlformats.org/officeDocument/2006/math">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𝐿</m:t>
                        </m:r>
                      </m:e>
                    </m:acc>
                  </m:oMath>
                </a14:m>
                <a:r>
                  <a:rPr lang="en-US" altLang="zh-CN" dirty="0"/>
                  <a:t>—H</a:t>
                </a:r>
                <a:r>
                  <a:rPr lang="en-US" altLang="zh-CN" baseline="-25000" dirty="0"/>
                  <a:t>1</a:t>
                </a:r>
                <a:endParaRPr lang="zh-CN" altLang="en-US" baseline="-250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9988075" y="3755909"/>
                <a:ext cx="744050" cy="369332"/>
              </a:xfrm>
              <a:prstGeom prst="rect">
                <a:avLst/>
              </a:prstGeom>
              <a:blipFill rotWithShape="1">
                <a:blip r:embed="rId3"/>
                <a:stretch>
                  <a:fillRect t="-8197" b="-24590"/>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9396519" y="4650114"/>
                <a:ext cx="744050" cy="369332"/>
              </a:xfrm>
              <a:prstGeom prst="rect">
                <a:avLst/>
              </a:prstGeom>
              <a:noFill/>
            </p:spPr>
            <p:txBody>
              <a:bodyPr wrap="none" rtlCol="0">
                <a:spAutoFit/>
              </a:bodyPr>
              <a:lstStyle/>
              <a:p>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𝐿</m:t>
                        </m:r>
                      </m:e>
                    </m:acc>
                  </m:oMath>
                </a14:m>
                <a:r>
                  <a:rPr lang="en-US" altLang="zh-CN" dirty="0"/>
                  <a:t>—H</a:t>
                </a:r>
                <a:r>
                  <a:rPr lang="en-US" altLang="zh-CN" baseline="-25000" dirty="0"/>
                  <a:t>2</a:t>
                </a:r>
                <a:endParaRPr lang="zh-CN" altLang="en-US" baseline="-250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9396519" y="4650114"/>
                <a:ext cx="744050" cy="369332"/>
              </a:xfrm>
              <a:prstGeom prst="rect">
                <a:avLst/>
              </a:prstGeom>
              <a:blipFill rotWithShape="1">
                <a:blip r:embed="rId4"/>
                <a:stretch>
                  <a:fillRect t="-10000" r="-820" b="-26667"/>
                </a:stretch>
              </a:blipFill>
            </p:spPr>
            <p:txBody>
              <a:bodyPr/>
              <a:lstStyle/>
              <a:p>
                <a:r>
                  <a:rPr lang="zh-CN" altLang="en-US">
                    <a:noFill/>
                  </a:rPr>
                  <a:t> </a:t>
                </a:r>
                <a:endParaRPr lang="zh-CN" altLang="en-US">
                  <a:noFill/>
                </a:endParaRPr>
              </a:p>
            </p:txBody>
          </p:sp>
        </mc:Fallback>
      </mc:AlternateContent>
      <p:sp>
        <p:nvSpPr>
          <p:cNvPr id="3" name="文本框 2"/>
          <p:cNvSpPr txBox="1"/>
          <p:nvPr/>
        </p:nvSpPr>
        <p:spPr>
          <a:xfrm>
            <a:off x="9273866" y="2094856"/>
            <a:ext cx="308098" cy="369332"/>
          </a:xfrm>
          <a:prstGeom prst="rect">
            <a:avLst/>
          </a:prstGeom>
          <a:noFill/>
        </p:spPr>
        <p:txBody>
          <a:bodyPr wrap="none" rtlCol="0">
            <a:spAutoFit/>
          </a:bodyPr>
          <a:lstStyle/>
          <a:p>
            <a:r>
              <a:rPr lang="en-US" altLang="zh-CN" dirty="0">
                <a:solidFill>
                  <a:srgbClr val="FF0066"/>
                </a:solidFill>
              </a:rPr>
              <a:t>C</a:t>
            </a:r>
            <a:endParaRPr lang="zh-CN" altLang="en-US" dirty="0">
              <a:solidFill>
                <a:srgbClr val="FF0066"/>
              </a:solidFill>
            </a:endParaRPr>
          </a:p>
        </p:txBody>
      </p:sp>
      <p:cxnSp>
        <p:nvCxnSpPr>
          <p:cNvPr id="10" name="直接连接符 9"/>
          <p:cNvCxnSpPr/>
          <p:nvPr/>
        </p:nvCxnSpPr>
        <p:spPr>
          <a:xfrm>
            <a:off x="9135860" y="2464188"/>
            <a:ext cx="0" cy="2152187"/>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9768544" y="3184663"/>
            <a:ext cx="0" cy="1431712"/>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763835" y="4015078"/>
            <a:ext cx="0" cy="591553"/>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6905419" y="2464188"/>
            <a:ext cx="2230441" cy="0"/>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905419" y="3112708"/>
            <a:ext cx="2822425" cy="0"/>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6905419" y="3940575"/>
            <a:ext cx="1866063" cy="0"/>
          </a:xfrm>
          <a:prstGeom prst="line">
            <a:avLst/>
          </a:prstGeom>
          <a:ln w="19050">
            <a:solidFill>
              <a:srgbClr val="FF0066"/>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3" idx="1"/>
          </p:cNvCxnSpPr>
          <p:nvPr/>
        </p:nvCxnSpPr>
        <p:spPr>
          <a:xfrm flipH="1">
            <a:off x="9273866" y="3940575"/>
            <a:ext cx="714209" cy="603846"/>
          </a:xfrm>
          <a:prstGeom prst="straightConnector1">
            <a:avLst/>
          </a:prstGeom>
          <a:ln w="1905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6509757" y="4554664"/>
            <a:ext cx="336952" cy="369332"/>
          </a:xfrm>
          <a:prstGeom prst="rect">
            <a:avLst/>
          </a:prstGeom>
          <a:noFill/>
        </p:spPr>
        <p:txBody>
          <a:bodyPr wrap="none" rtlCol="0">
            <a:spAutoFit/>
          </a:bodyPr>
          <a:lstStyle/>
          <a:p>
            <a:r>
              <a:rPr lang="en-US" altLang="zh-CN" dirty="0"/>
              <a:t>O</a:t>
            </a:r>
            <a:endParaRPr lang="zh-CN" altLang="en-US" dirty="0"/>
          </a:p>
        </p:txBody>
      </p:sp>
      <p:sp>
        <p:nvSpPr>
          <p:cNvPr id="38" name="文本框 37"/>
          <p:cNvSpPr txBox="1"/>
          <p:nvPr/>
        </p:nvSpPr>
        <p:spPr>
          <a:xfrm>
            <a:off x="10811051" y="4616363"/>
            <a:ext cx="282450" cy="369332"/>
          </a:xfrm>
          <a:prstGeom prst="rect">
            <a:avLst/>
          </a:prstGeom>
          <a:noFill/>
        </p:spPr>
        <p:txBody>
          <a:bodyPr wrap="none" rtlCol="0">
            <a:spAutoFit/>
          </a:bodyPr>
          <a:lstStyle/>
          <a:p>
            <a:r>
              <a:rPr lang="en-US" altLang="zh-CN" dirty="0"/>
              <a:t>L</a:t>
            </a:r>
            <a:endParaRPr lang="zh-CN" altLang="en-US" dirty="0"/>
          </a:p>
        </p:txBody>
      </p:sp>
      <p:sp>
        <p:nvSpPr>
          <p:cNvPr id="39" name="文本框 38"/>
          <p:cNvSpPr txBox="1"/>
          <p:nvPr/>
        </p:nvSpPr>
        <p:spPr>
          <a:xfrm>
            <a:off x="6503775" y="1590024"/>
            <a:ext cx="342934" cy="369332"/>
          </a:xfrm>
          <a:prstGeom prst="rect">
            <a:avLst/>
          </a:prstGeom>
          <a:noFill/>
        </p:spPr>
        <p:txBody>
          <a:bodyPr wrap="square" rtlCol="0">
            <a:spAutoFit/>
          </a:bodyPr>
          <a:lstStyle/>
          <a:p>
            <a:r>
              <a:rPr lang="en-US" altLang="zh-CN" dirty="0"/>
              <a:t>w</a:t>
            </a:r>
          </a:p>
        </p:txBody>
      </p:sp>
      <p:sp>
        <p:nvSpPr>
          <p:cNvPr id="42" name="文本框 41"/>
          <p:cNvSpPr txBox="1"/>
          <p:nvPr/>
        </p:nvSpPr>
        <p:spPr>
          <a:xfrm>
            <a:off x="6492204" y="3706759"/>
            <a:ext cx="491183" cy="369332"/>
          </a:xfrm>
          <a:prstGeom prst="rect">
            <a:avLst/>
          </a:prstGeom>
          <a:noFill/>
        </p:spPr>
        <p:txBody>
          <a:bodyPr wrap="square" rtlCol="0">
            <a:spAutoFit/>
          </a:bodyPr>
          <a:lstStyle/>
          <a:p>
            <a:r>
              <a:rPr lang="en-US" altLang="zh-CN" dirty="0"/>
              <a:t>w</a:t>
            </a:r>
            <a:r>
              <a:rPr lang="en-US" altLang="zh-CN" baseline="-25000" dirty="0"/>
              <a:t>0</a:t>
            </a:r>
          </a:p>
        </p:txBody>
      </p:sp>
      <p:sp>
        <p:nvSpPr>
          <p:cNvPr id="43" name="文本框 42"/>
          <p:cNvSpPr txBox="1"/>
          <p:nvPr/>
        </p:nvSpPr>
        <p:spPr>
          <a:xfrm>
            <a:off x="6503774" y="2261336"/>
            <a:ext cx="524323" cy="369332"/>
          </a:xfrm>
          <a:prstGeom prst="rect">
            <a:avLst/>
          </a:prstGeom>
          <a:noFill/>
        </p:spPr>
        <p:txBody>
          <a:bodyPr wrap="square" rtlCol="0">
            <a:spAutoFit/>
          </a:bodyPr>
          <a:lstStyle/>
          <a:p>
            <a:r>
              <a:rPr lang="en-US" altLang="zh-CN" dirty="0"/>
              <a:t>w</a:t>
            </a:r>
            <a:r>
              <a:rPr lang="en-US" altLang="zh-CN" baseline="-25000" dirty="0"/>
              <a:t>2</a:t>
            </a:r>
          </a:p>
        </p:txBody>
      </p:sp>
      <p:sp>
        <p:nvSpPr>
          <p:cNvPr id="36" name="文本框 35"/>
          <p:cNvSpPr txBox="1"/>
          <p:nvPr/>
        </p:nvSpPr>
        <p:spPr>
          <a:xfrm>
            <a:off x="7299197" y="5038389"/>
            <a:ext cx="2749471"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消费者的劳动供给曲线</a:t>
            </a:r>
          </a:p>
        </p:txBody>
      </p:sp>
      <p:pic>
        <p:nvPicPr>
          <p:cNvPr id="40" name="Picture 39" descr="0233"/>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1299342" y="1845124"/>
            <a:ext cx="904051" cy="855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437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89"/>
          <p:cNvSpPr>
            <a:spLocks noChangeArrowheads="1"/>
          </p:cNvSpPr>
          <p:nvPr/>
        </p:nvSpPr>
        <p:spPr bwMode="auto">
          <a:xfrm>
            <a:off x="6447223" y="1466832"/>
            <a:ext cx="5309348" cy="4095148"/>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black"/>
              </a:solidFill>
              <a:effectLst/>
              <a:uLnTx/>
              <a:uFillTx/>
              <a:ea typeface="宋体" panose="02010600030101010101" pitchFamily="2" charset="-122"/>
            </a:endParaRPr>
          </a:p>
        </p:txBody>
      </p:sp>
      <p:sp>
        <p:nvSpPr>
          <p:cNvPr id="10" name="Rectangle 91"/>
          <p:cNvSpPr>
            <a:spLocks noChangeArrowheads="1"/>
          </p:cNvSpPr>
          <p:nvPr/>
        </p:nvSpPr>
        <p:spPr bwMode="auto">
          <a:xfrm>
            <a:off x="446314" y="1466832"/>
            <a:ext cx="5911021" cy="4063687"/>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a:solidFill>
                  <a:prstClr val="black"/>
                </a:solidFill>
                <a:ea typeface="宋体" panose="02010600030101010101" pitchFamily="2" charset="-122"/>
              </a:rPr>
              <a:t>   </a:t>
            </a:r>
            <a:endParaRPr lang="en-US" altLang="zh-CN" dirty="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noProof="0" dirty="0">
                <a:solidFill>
                  <a:srgbClr val="002060"/>
                </a:solidFill>
                <a:latin typeface="华文行楷" panose="02010800040101010101" pitchFamily="2" charset="-122"/>
                <a:ea typeface="华文行楷" panose="02010800040101010101" pitchFamily="2" charset="-122"/>
                <a:cs typeface="+mn-cs"/>
                <a:sym typeface="+mn-ea"/>
              </a:rPr>
              <a:t>劳动市场的供求均衡和工资的决定</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2" name="文本框 1"/>
          <p:cNvSpPr txBox="1"/>
          <p:nvPr/>
        </p:nvSpPr>
        <p:spPr>
          <a:xfrm>
            <a:off x="544286" y="1226588"/>
            <a:ext cx="5813048" cy="4524315"/>
          </a:xfrm>
          <a:prstGeom prst="rect">
            <a:avLst/>
          </a:prstGeom>
          <a:noFill/>
        </p:spPr>
        <p:txBody>
          <a:bodyPr wrap="square" rtlCol="0">
            <a:spAutoFit/>
          </a:bodyPr>
          <a:lstStyle/>
          <a:p>
            <a:pPr>
              <a:lnSpc>
                <a:spcPct val="200000"/>
              </a:lnSpc>
            </a:pPr>
            <a:r>
              <a:rPr lang="zh-CN" altLang="en-US" sz="2400" dirty="0">
                <a:latin typeface="微软雅黑" panose="020B0503020204020204" pitchFamily="34" charset="-122"/>
                <a:ea typeface="微软雅黑" panose="020B0503020204020204" pitchFamily="34" charset="-122"/>
              </a:rPr>
              <a:t>       市场的劳动供给曲线是所有单个消费者的劳动供给曲线的水平</a:t>
            </a:r>
            <a:r>
              <a:rPr lang="zh-CN" altLang="en-US" sz="2400" dirty="0">
                <a:solidFill>
                  <a:srgbClr val="FF0000"/>
                </a:solidFill>
                <a:latin typeface="微软雅黑" panose="020B0503020204020204" pitchFamily="34" charset="-122"/>
                <a:ea typeface="微软雅黑" panose="020B0503020204020204" pitchFamily="34" charset="-122"/>
              </a:rPr>
              <a:t>相加</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200000"/>
              </a:lnSpc>
            </a:pPr>
            <a:r>
              <a:rPr lang="zh-CN" altLang="en-US" sz="2400" dirty="0">
                <a:latin typeface="微软雅黑" panose="020B0503020204020204" pitchFamily="34" charset="-122"/>
                <a:ea typeface="微软雅黑" panose="020B0503020204020204" pitchFamily="34" charset="-122"/>
              </a:rPr>
              <a:t>       均衡的工资水平由劳动市场的供求曲线决定，且随这两条曲线的变化而变化，特别是，它随劳动</a:t>
            </a:r>
            <a:r>
              <a:rPr lang="zh-CN" altLang="en-US" sz="2400" dirty="0">
                <a:solidFill>
                  <a:srgbClr val="FF0000"/>
                </a:solidFill>
                <a:latin typeface="微软雅黑" panose="020B0503020204020204" pitchFamily="34" charset="-122"/>
                <a:ea typeface="微软雅黑" panose="020B0503020204020204" pitchFamily="34" charset="-122"/>
              </a:rPr>
              <a:t>供给</a:t>
            </a:r>
            <a:r>
              <a:rPr lang="zh-CN" altLang="en-US" sz="2400" dirty="0">
                <a:latin typeface="微软雅黑" panose="020B0503020204020204" pitchFamily="34" charset="-122"/>
                <a:ea typeface="微软雅黑" panose="020B0503020204020204" pitchFamily="34" charset="-122"/>
              </a:rPr>
              <a:t>曲线的右移而</a:t>
            </a:r>
            <a:r>
              <a:rPr lang="zh-CN" altLang="en-US" sz="2400" dirty="0">
                <a:solidFill>
                  <a:srgbClr val="FF0000"/>
                </a:solidFill>
                <a:latin typeface="微软雅黑" panose="020B0503020204020204" pitchFamily="34" charset="-122"/>
                <a:ea typeface="微软雅黑" panose="020B0503020204020204" pitchFamily="34" charset="-122"/>
              </a:rPr>
              <a:t>下降</a:t>
            </a:r>
            <a:r>
              <a:rPr lang="zh-CN" altLang="en-US" sz="2400" dirty="0">
                <a:latin typeface="微软雅黑" panose="020B0503020204020204" pitchFamily="34" charset="-122"/>
                <a:ea typeface="微软雅黑" panose="020B0503020204020204" pitchFamily="34" charset="-122"/>
              </a:rPr>
              <a:t>，随劳动</a:t>
            </a:r>
            <a:r>
              <a:rPr lang="zh-CN" altLang="en-US" sz="2400" dirty="0">
                <a:solidFill>
                  <a:srgbClr val="FF0000"/>
                </a:solidFill>
                <a:latin typeface="微软雅黑" panose="020B0503020204020204" pitchFamily="34" charset="-122"/>
                <a:ea typeface="微软雅黑" panose="020B0503020204020204" pitchFamily="34" charset="-122"/>
              </a:rPr>
              <a:t>需求</a:t>
            </a:r>
            <a:r>
              <a:rPr lang="zh-CN" altLang="en-US" sz="2400" dirty="0">
                <a:latin typeface="微软雅黑" panose="020B0503020204020204" pitchFamily="34" charset="-122"/>
                <a:ea typeface="微软雅黑" panose="020B0503020204020204" pitchFamily="34" charset="-122"/>
              </a:rPr>
              <a:t>曲线的右移而</a:t>
            </a:r>
            <a:r>
              <a:rPr lang="zh-CN" altLang="en-US" sz="2400" dirty="0">
                <a:solidFill>
                  <a:srgbClr val="FF0000"/>
                </a:solidFill>
                <a:latin typeface="微软雅黑" panose="020B0503020204020204" pitchFamily="34" charset="-122"/>
                <a:ea typeface="微软雅黑" panose="020B0503020204020204" pitchFamily="34" charset="-122"/>
              </a:rPr>
              <a:t>上升</a:t>
            </a:r>
            <a:r>
              <a:rPr lang="zh-CN" altLang="en-US" sz="2400" dirty="0">
                <a:latin typeface="微软雅黑" panose="020B0503020204020204" pitchFamily="34" charset="-122"/>
                <a:ea typeface="微软雅黑" panose="020B0503020204020204" pitchFamily="34" charset="-122"/>
              </a:rPr>
              <a:t>。</a:t>
            </a:r>
          </a:p>
        </p:txBody>
      </p:sp>
      <p:sp>
        <p:nvSpPr>
          <p:cNvPr id="7" name="TextBox 6"/>
          <p:cNvSpPr txBox="1"/>
          <p:nvPr/>
        </p:nvSpPr>
        <p:spPr>
          <a:xfrm>
            <a:off x="6980416" y="5074068"/>
            <a:ext cx="3849293" cy="400110"/>
          </a:xfrm>
          <a:prstGeom prst="rect">
            <a:avLst/>
          </a:prstGeom>
          <a:noFill/>
        </p:spPr>
        <p:txBody>
          <a:bodyPr wrap="square" rtlCol="0">
            <a:spAutoFit/>
          </a:bodyPr>
          <a:lstStyle/>
          <a:p>
            <a:pPr algn="ctr"/>
            <a:r>
              <a:rPr lang="zh-CN" altLang="zh-CN" sz="2000" dirty="0">
                <a:latin typeface="微软雅黑" panose="020B0503020204020204" pitchFamily="34" charset="-122"/>
                <a:ea typeface="微软雅黑" panose="020B0503020204020204" pitchFamily="34" charset="-122"/>
              </a:rPr>
              <a:t>均衡工资的决定</a:t>
            </a:r>
            <a:endParaRPr lang="zh-CN" altLang="en-US" sz="2000" dirty="0">
              <a:latin typeface="微软雅黑" panose="020B0503020204020204" pitchFamily="34" charset="-122"/>
              <a:ea typeface="微软雅黑" panose="020B0503020204020204" pitchFamily="34" charset="-122"/>
            </a:endParaRPr>
          </a:p>
        </p:txBody>
      </p:sp>
      <p:grpSp>
        <p:nvGrpSpPr>
          <p:cNvPr id="11" name="Group 18"/>
          <p:cNvGrpSpPr/>
          <p:nvPr/>
        </p:nvGrpSpPr>
        <p:grpSpPr bwMode="auto">
          <a:xfrm>
            <a:off x="6447224" y="1447920"/>
            <a:ext cx="4887931" cy="3943350"/>
            <a:chOff x="1108" y="912"/>
            <a:chExt cx="3501" cy="2484"/>
          </a:xfrm>
        </p:grpSpPr>
        <p:sp>
          <p:nvSpPr>
            <p:cNvPr id="12" name="Line 19"/>
            <p:cNvSpPr>
              <a:spLocks noChangeShapeType="1"/>
            </p:cNvSpPr>
            <p:nvPr/>
          </p:nvSpPr>
          <p:spPr bwMode="auto">
            <a:xfrm flipV="1">
              <a:off x="1537" y="958"/>
              <a:ext cx="0" cy="216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3" name="Line 20"/>
            <p:cNvSpPr>
              <a:spLocks noChangeShapeType="1"/>
            </p:cNvSpPr>
            <p:nvPr/>
          </p:nvSpPr>
          <p:spPr bwMode="auto">
            <a:xfrm>
              <a:off x="1536" y="3120"/>
              <a:ext cx="2976"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4" name="Rectangle 21"/>
            <p:cNvSpPr>
              <a:spLocks noChangeArrowheads="1"/>
            </p:cNvSpPr>
            <p:nvPr/>
          </p:nvSpPr>
          <p:spPr bwMode="auto">
            <a:xfrm>
              <a:off x="1108" y="91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2000" dirty="0"/>
                <a:t>W</a:t>
              </a:r>
              <a:endParaRPr lang="en-US" altLang="zh-CN" sz="2000" dirty="0">
                <a:solidFill>
                  <a:schemeClr val="tx1"/>
                </a:solidFill>
              </a:endParaRPr>
            </a:p>
          </p:txBody>
        </p:sp>
        <p:sp>
          <p:nvSpPr>
            <p:cNvPr id="15" name="Rectangle 22"/>
            <p:cNvSpPr>
              <a:spLocks noChangeArrowheads="1"/>
            </p:cNvSpPr>
            <p:nvPr/>
          </p:nvSpPr>
          <p:spPr bwMode="auto">
            <a:xfrm>
              <a:off x="4369" y="3108"/>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L</a:t>
              </a:r>
              <a:endParaRPr lang="en-US" altLang="zh-CN" dirty="0">
                <a:solidFill>
                  <a:schemeClr val="tx1"/>
                </a:solidFill>
              </a:endParaRPr>
            </a:p>
          </p:txBody>
        </p:sp>
        <p:sp>
          <p:nvSpPr>
            <p:cNvPr id="16" name="Rectangle 23"/>
            <p:cNvSpPr>
              <a:spLocks noChangeArrowheads="1"/>
            </p:cNvSpPr>
            <p:nvPr/>
          </p:nvSpPr>
          <p:spPr bwMode="auto">
            <a:xfrm>
              <a:off x="1248" y="307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O</a:t>
              </a:r>
            </a:p>
          </p:txBody>
        </p:sp>
      </p:grpSp>
      <p:grpSp>
        <p:nvGrpSpPr>
          <p:cNvPr id="17" name="Group 24"/>
          <p:cNvGrpSpPr/>
          <p:nvPr/>
        </p:nvGrpSpPr>
        <p:grpSpPr bwMode="auto">
          <a:xfrm>
            <a:off x="7298274" y="2585355"/>
            <a:ext cx="3607382" cy="1866255"/>
            <a:chOff x="1920" y="2016"/>
            <a:chExt cx="2011" cy="766"/>
          </a:xfrm>
        </p:grpSpPr>
        <p:sp>
          <p:nvSpPr>
            <p:cNvPr id="18" name="Line 25"/>
            <p:cNvSpPr>
              <a:spLocks noChangeShapeType="1"/>
            </p:cNvSpPr>
            <p:nvPr/>
          </p:nvSpPr>
          <p:spPr bwMode="auto">
            <a:xfrm>
              <a:off x="1920" y="2016"/>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19" name="Rectangle 26"/>
            <p:cNvSpPr>
              <a:spLocks noChangeArrowheads="1"/>
            </p:cNvSpPr>
            <p:nvPr/>
          </p:nvSpPr>
          <p:spPr bwMode="auto">
            <a:xfrm>
              <a:off x="3691" y="2590"/>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D</a:t>
              </a:r>
              <a:endParaRPr lang="en-US" altLang="zh-CN" sz="1200" dirty="0">
                <a:solidFill>
                  <a:schemeClr val="tx1"/>
                </a:solidFill>
              </a:endParaRPr>
            </a:p>
          </p:txBody>
        </p:sp>
      </p:grpSp>
      <p:sp>
        <p:nvSpPr>
          <p:cNvPr id="3" name="弧形 2"/>
          <p:cNvSpPr/>
          <p:nvPr/>
        </p:nvSpPr>
        <p:spPr>
          <a:xfrm flipV="1">
            <a:off x="5610724" y="587563"/>
            <a:ext cx="3551001" cy="3494075"/>
          </a:xfrm>
          <a:prstGeom prst="arc">
            <a:avLst>
              <a:gd name="adj1" fmla="val 16200000"/>
              <a:gd name="adj2" fmla="val 36965"/>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Rectangle 26"/>
          <p:cNvSpPr>
            <a:spLocks noChangeArrowheads="1"/>
          </p:cNvSpPr>
          <p:nvPr/>
        </p:nvSpPr>
        <p:spPr bwMode="auto">
          <a:xfrm>
            <a:off x="8858515" y="1859295"/>
            <a:ext cx="430518" cy="46778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S</a:t>
            </a:r>
            <a:endParaRPr lang="en-US" altLang="zh-CN" sz="1200" dirty="0">
              <a:solidFill>
                <a:schemeClr val="tx1"/>
              </a:solidFill>
            </a:endParaRPr>
          </a:p>
        </p:txBody>
      </p:sp>
      <p:grpSp>
        <p:nvGrpSpPr>
          <p:cNvPr id="23" name="Group 27"/>
          <p:cNvGrpSpPr/>
          <p:nvPr/>
        </p:nvGrpSpPr>
        <p:grpSpPr bwMode="auto">
          <a:xfrm>
            <a:off x="6276469" y="3156819"/>
            <a:ext cx="2541903" cy="217320"/>
            <a:chOff x="1540" y="2189"/>
            <a:chExt cx="1340" cy="192"/>
          </a:xfrm>
        </p:grpSpPr>
        <p:sp>
          <p:nvSpPr>
            <p:cNvPr id="24"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5"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sp>
        <p:nvSpPr>
          <p:cNvPr id="26" name="矩形 25"/>
          <p:cNvSpPr/>
          <p:nvPr/>
        </p:nvSpPr>
        <p:spPr>
          <a:xfrm>
            <a:off x="6536292" y="3130278"/>
            <a:ext cx="468398" cy="369332"/>
          </a:xfrm>
          <a:prstGeom prst="rect">
            <a:avLst/>
          </a:prstGeom>
        </p:spPr>
        <p:txBody>
          <a:bodyPr wrap="none">
            <a:spAutoFit/>
          </a:bodyPr>
          <a:lstStyle/>
          <a:p>
            <a:pPr lvl="0"/>
            <a:r>
              <a:rPr lang="en-US" altLang="zh-CN" dirty="0">
                <a:solidFill>
                  <a:prstClr val="black"/>
                </a:solidFill>
              </a:rPr>
              <a:t>W</a:t>
            </a:r>
            <a:r>
              <a:rPr lang="en-US" altLang="zh-CN" sz="1200" dirty="0">
                <a:solidFill>
                  <a:prstClr val="black"/>
                </a:solidFill>
              </a:rPr>
              <a:t>0</a:t>
            </a:r>
          </a:p>
        </p:txBody>
      </p:sp>
      <p:grpSp>
        <p:nvGrpSpPr>
          <p:cNvPr id="27" name="Group 27"/>
          <p:cNvGrpSpPr/>
          <p:nvPr/>
        </p:nvGrpSpPr>
        <p:grpSpPr bwMode="auto">
          <a:xfrm rot="16200000">
            <a:off x="7675598" y="4425246"/>
            <a:ext cx="2270324" cy="88219"/>
            <a:chOff x="1540" y="2189"/>
            <a:chExt cx="1340" cy="192"/>
          </a:xfrm>
        </p:grpSpPr>
        <p:sp>
          <p:nvSpPr>
            <p:cNvPr id="28"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9"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endParaRPr lang="en-US" altLang="zh-CN" sz="1200" dirty="0">
                <a:solidFill>
                  <a:schemeClr val="tx1"/>
                </a:solidFill>
              </a:endParaRPr>
            </a:p>
          </p:txBody>
        </p:sp>
      </p:grpSp>
      <p:sp>
        <p:nvSpPr>
          <p:cNvPr id="30" name="Rectangle 29"/>
          <p:cNvSpPr>
            <a:spLocks noChangeArrowheads="1"/>
          </p:cNvSpPr>
          <p:nvPr/>
        </p:nvSpPr>
        <p:spPr bwMode="auto">
          <a:xfrm>
            <a:off x="8724301" y="4451610"/>
            <a:ext cx="613020" cy="553439"/>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t>L</a:t>
            </a:r>
            <a:r>
              <a:rPr lang="en-US" altLang="zh-CN" sz="1200" dirty="0"/>
              <a:t>0</a:t>
            </a:r>
            <a:endParaRPr lang="en-US" altLang="zh-CN" sz="1200" dirty="0">
              <a:solidFill>
                <a:schemeClr val="tx1"/>
              </a:solidFill>
            </a:endParaRPr>
          </a:p>
        </p:txBody>
      </p:sp>
      <p:pic>
        <p:nvPicPr>
          <p:cNvPr id="32" name="图片 31"/>
          <p:cNvPicPr>
            <a:picLocks noChangeAspect="1"/>
          </p:cNvPicPr>
          <p:nvPr/>
        </p:nvPicPr>
        <p:blipFill>
          <a:blip r:embed="rId2"/>
          <a:stretch>
            <a:fillRect/>
          </a:stretch>
        </p:blipFill>
        <p:spPr>
          <a:xfrm>
            <a:off x="807231" y="5759150"/>
            <a:ext cx="10386718" cy="601548"/>
          </a:xfrm>
          <a:prstGeom prst="rect">
            <a:avLst/>
          </a:prstGeom>
        </p:spPr>
      </p:pic>
      <p:pic>
        <p:nvPicPr>
          <p:cNvPr id="33" name="Picture 39" descr="0233"/>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40375" y="1423287"/>
            <a:ext cx="865517" cy="81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69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1000"/>
                                        <p:tgtEl>
                                          <p:spTgt spid="23"/>
                                        </p:tgtEl>
                                      </p:cBhvr>
                                    </p:animEffect>
                                    <p:anim calcmode="lin" valueType="num">
                                      <p:cBhvr>
                                        <p:cTn id="28" dur="1000" fill="hold"/>
                                        <p:tgtEl>
                                          <p:spTgt spid="23"/>
                                        </p:tgtEl>
                                        <p:attrNameLst>
                                          <p:attrName>ppt_x</p:attrName>
                                        </p:attrNameLst>
                                      </p:cBhvr>
                                      <p:tavLst>
                                        <p:tav tm="0">
                                          <p:val>
                                            <p:strVal val="#ppt_x"/>
                                          </p:val>
                                        </p:tav>
                                        <p:tav tm="100000">
                                          <p:val>
                                            <p:strVal val="#ppt_x"/>
                                          </p:val>
                                        </p:tav>
                                      </p:tavLst>
                                    </p:anim>
                                    <p:anim calcmode="lin" valueType="num">
                                      <p:cBhvr>
                                        <p:cTn id="29" dur="1000" fill="hold"/>
                                        <p:tgtEl>
                                          <p:spTgt spid="2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1000"/>
                                        <p:tgtEl>
                                          <p:spTgt spid="30"/>
                                        </p:tgtEl>
                                      </p:cBhvr>
                                    </p:animEffect>
                                    <p:anim calcmode="lin" valueType="num">
                                      <p:cBhvr>
                                        <p:cTn id="38" dur="1000" fill="hold"/>
                                        <p:tgtEl>
                                          <p:spTgt spid="30"/>
                                        </p:tgtEl>
                                        <p:attrNameLst>
                                          <p:attrName>ppt_x</p:attrName>
                                        </p:attrNameLst>
                                      </p:cBhvr>
                                      <p:tavLst>
                                        <p:tav tm="0">
                                          <p:val>
                                            <p:strVal val="#ppt_x"/>
                                          </p:val>
                                        </p:tav>
                                        <p:tav tm="100000">
                                          <p:val>
                                            <p:strVal val="#ppt_x"/>
                                          </p:val>
                                        </p:tav>
                                      </p:tavLst>
                                    </p:anim>
                                    <p:anim calcmode="lin" valueType="num">
                                      <p:cBhvr>
                                        <p:cTn id="39" dur="1000" fill="hold"/>
                                        <p:tgtEl>
                                          <p:spTgt spid="3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ppt_x</p:attrName>
                                        </p:attrNameLst>
                                      </p:cBhvr>
                                      <p:tavLst>
                                        <p:tav tm="0">
                                          <p:val>
                                            <p:strVal val="#ppt_x"/>
                                          </p:val>
                                        </p:tav>
                                        <p:tav tm="100000">
                                          <p:val>
                                            <p:strVal val="#ppt_x"/>
                                          </p:val>
                                        </p:tav>
                                      </p:tavLst>
                                    </p:anim>
                                    <p:anim calcmode="lin" valueType="num">
                                      <p:cBhvr>
                                        <p:cTn id="44" dur="1000" fill="hold"/>
                                        <p:tgtEl>
                                          <p:spTgt spid="31"/>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circle(in)">
                                      <p:cBhvr>
                                        <p:cTn id="54" dur="2000"/>
                                        <p:tgtEl>
                                          <p:spTgt spid="7"/>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1000"/>
                                        <p:tgtEl>
                                          <p:spTgt spid="2"/>
                                        </p:tgtEl>
                                      </p:cBhvr>
                                    </p:animEffect>
                                    <p:anim calcmode="lin" valueType="num">
                                      <p:cBhvr>
                                        <p:cTn id="60" dur="1000" fill="hold"/>
                                        <p:tgtEl>
                                          <p:spTgt spid="2"/>
                                        </p:tgtEl>
                                        <p:attrNameLst>
                                          <p:attrName>ppt_x</p:attrName>
                                        </p:attrNameLst>
                                      </p:cBhvr>
                                      <p:tavLst>
                                        <p:tav tm="0">
                                          <p:val>
                                            <p:strVal val="#ppt_x"/>
                                          </p:val>
                                        </p:tav>
                                        <p:tav tm="100000">
                                          <p:val>
                                            <p:strVal val="#ppt_x"/>
                                          </p:val>
                                        </p:tav>
                                      </p:tavLst>
                                    </p:anim>
                                    <p:anim calcmode="lin" valueType="num">
                                      <p:cBhvr>
                                        <p:cTn id="61" dur="1000" fill="hold"/>
                                        <p:tgtEl>
                                          <p:spTgt spid="2"/>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 grpId="0" animBg="1"/>
      <p:bldP spid="2" grpId="0"/>
      <p:bldP spid="7" grpId="0"/>
      <p:bldP spid="3" grpId="0" animBg="1"/>
      <p:bldP spid="22" grpId="0"/>
      <p:bldP spid="26" grpId="0"/>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9960" name="Rectangle 8"/>
          <p:cNvSpPr>
            <a:spLocks noGrp="1" noChangeArrowheads="1"/>
          </p:cNvSpPr>
          <p:nvPr>
            <p:ph type="ctrTitle"/>
          </p:nvPr>
        </p:nvSpPr>
        <p:spPr>
          <a:xfrm>
            <a:off x="2209800" y="533400"/>
            <a:ext cx="8001000" cy="1143000"/>
          </a:xfrm>
        </p:spPr>
        <p:txBody>
          <a:bodyPr rtlCol="0">
            <a:normAutofit fontScale="90000"/>
          </a:bodyPr>
          <a:lstStyle/>
          <a:p>
            <a:pPr eaLnBrk="1" fontAlgn="auto" hangingPunct="1">
              <a:lnSpc>
                <a:spcPct val="110000"/>
              </a:lnSpc>
              <a:spcAft>
                <a:spcPts val="0"/>
              </a:spcAft>
              <a:defRPr/>
            </a:pPr>
            <a:r>
              <a:rPr lang="en-US" altLang="zh-CN" sz="4000" b="1" dirty="0">
                <a:ea typeface="宋体" pitchFamily="2" charset="-122"/>
              </a:rPr>
              <a:t>The Demand For Labor</a:t>
            </a:r>
            <a:br>
              <a:rPr lang="en-US" altLang="zh-CN" sz="4000" b="1" dirty="0">
                <a:solidFill>
                  <a:srgbClr val="0432FF"/>
                </a:solidFill>
                <a:ea typeface="宋体" pitchFamily="2" charset="-122"/>
              </a:rPr>
            </a:br>
            <a:r>
              <a:rPr lang="zh-CN" altLang="en-US" sz="4000" b="1" dirty="0">
                <a:solidFill>
                  <a:srgbClr val="0432FF"/>
                </a:solidFill>
                <a:ea typeface="宋体" pitchFamily="2" charset="-122"/>
              </a:rPr>
              <a:t>劳动需求</a:t>
            </a:r>
            <a:endParaRPr lang="zh-CN" altLang="en-US" sz="4000" b="1" dirty="0">
              <a:solidFill>
                <a:srgbClr val="0432FF"/>
              </a:solidFill>
              <a:effectLst>
                <a:outerShdw blurRad="38100" dist="38100" dir="2700000" algn="tl">
                  <a:srgbClr val="000000"/>
                </a:outerShdw>
              </a:effectLst>
              <a:latin typeface="Tahoma" pitchFamily="34" charset="0"/>
              <a:ea typeface="宋体" pitchFamily="2" charset="-122"/>
            </a:endParaRPr>
          </a:p>
        </p:txBody>
      </p:sp>
      <p:sp>
        <p:nvSpPr>
          <p:cNvPr id="2429961" name="Rectangle 9"/>
          <p:cNvSpPr>
            <a:spLocks noGrp="1" noChangeArrowheads="1"/>
          </p:cNvSpPr>
          <p:nvPr>
            <p:ph type="subTitle" idx="1"/>
          </p:nvPr>
        </p:nvSpPr>
        <p:spPr>
          <a:xfrm>
            <a:off x="2133600" y="2362200"/>
            <a:ext cx="8153400" cy="3886200"/>
          </a:xfrm>
          <a:ln w="57150">
            <a:solidFill>
              <a:srgbClr val="474A81"/>
            </a:solidFill>
            <a:miter lim="800000"/>
            <a:headEnd/>
            <a:tailEnd/>
          </a:ln>
          <a:extLst>
            <a:ext uri="{909E8E84-426E-40DD-AFC4-6F175D3DCCD1}">
              <a14:hiddenFill xmlns:a14="http://schemas.microsoft.com/office/drawing/2010/main">
                <a:solidFill>
                  <a:schemeClr val="bg1"/>
                </a:solidFill>
              </a14:hiddenFill>
            </a:ext>
          </a:extLst>
        </p:spPr>
        <p:txBody>
          <a:bodyPr/>
          <a:lstStyle/>
          <a:p>
            <a:pPr eaLnBrk="1" hangingPunct="1"/>
            <a:r>
              <a:rPr lang="en-US" altLang="zh-CN" sz="3600">
                <a:solidFill>
                  <a:srgbClr val="474A81"/>
                </a:solidFill>
                <a:ea typeface="宋体" panose="02010600030101010101" pitchFamily="2" charset="-122"/>
              </a:rPr>
              <a:t>Most labor services, rather than being final goods ready to be enjoyed by consumers, are inputs into the production of other goods or services.</a:t>
            </a:r>
          </a:p>
          <a:p>
            <a:pPr eaLnBrk="1" hangingPunct="1"/>
            <a:endParaRPr lang="en-US" altLang="zh-CN">
              <a:solidFill>
                <a:srgbClr val="0066FF"/>
              </a:solidFill>
              <a:ea typeface="宋体" panose="02010600030101010101" pitchFamily="2" charset="-122"/>
            </a:endParaRPr>
          </a:p>
          <a:p>
            <a:pPr eaLnBrk="1" hangingPunct="1">
              <a:lnSpc>
                <a:spcPct val="150000"/>
              </a:lnSpc>
            </a:pPr>
            <a:r>
              <a:rPr lang="zh-CN" altLang="en-US" sz="2800" b="1">
                <a:solidFill>
                  <a:srgbClr val="0432FF"/>
                </a:solidFill>
                <a:ea typeface="宋体" panose="02010600030101010101" pitchFamily="2" charset="-122"/>
              </a:rPr>
              <a:t>大多数劳动服务不是作为最终产品供消费者享用的，而是投入到其它物品或服务的生产中。</a:t>
            </a:r>
          </a:p>
        </p:txBody>
      </p:sp>
    </p:spTree>
    <p:extLst>
      <p:ext uri="{BB962C8B-B14F-4D97-AF65-F5344CB8AC3E}">
        <p14:creationId xmlns:p14="http://schemas.microsoft.com/office/powerpoint/2010/main" val="17960969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429961">
                                            <p:txEl>
                                              <p:pRg st="0" end="0"/>
                                            </p:txEl>
                                          </p:spTgt>
                                        </p:tgtEl>
                                        <p:attrNameLst>
                                          <p:attrName>style.visibility</p:attrName>
                                        </p:attrNameLst>
                                      </p:cBhvr>
                                      <p:to>
                                        <p:strVal val="visible"/>
                                      </p:to>
                                    </p:set>
                                    <p:animEffect transition="in" filter="barn(outHorizontal)">
                                      <p:cBhvr>
                                        <p:cTn id="7" dur="500"/>
                                        <p:tgtEl>
                                          <p:spTgt spid="24299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2429961">
                                            <p:txEl>
                                              <p:pRg st="2" end="2"/>
                                            </p:txEl>
                                          </p:spTgt>
                                        </p:tgtEl>
                                        <p:attrNameLst>
                                          <p:attrName>style.visibility</p:attrName>
                                        </p:attrNameLst>
                                      </p:cBhvr>
                                      <p:to>
                                        <p:strVal val="visible"/>
                                      </p:to>
                                    </p:set>
                                    <p:animEffect transition="in" filter="barn(outHorizontal)">
                                      <p:cBhvr>
                                        <p:cTn id="12" dur="500"/>
                                        <p:tgtEl>
                                          <p:spTgt spid="24299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996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2209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38915" name="Rectangle 3"/>
          <p:cNvSpPr>
            <a:spLocks noChangeArrowheads="1"/>
          </p:cNvSpPr>
          <p:nvPr/>
        </p:nvSpPr>
        <p:spPr bwMode="auto">
          <a:xfrm>
            <a:off x="4648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2576388" name="Rectangle 4"/>
          <p:cNvSpPr>
            <a:spLocks noGrp="1" noChangeArrowheads="1"/>
          </p:cNvSpPr>
          <p:nvPr>
            <p:ph type="title"/>
          </p:nvPr>
        </p:nvSpPr>
        <p:spPr>
          <a:xfrm>
            <a:off x="2057400" y="381000"/>
            <a:ext cx="8153400" cy="1143000"/>
          </a:xfrm>
        </p:spPr>
        <p:txBody>
          <a:bodyPr rtlCol="0">
            <a:normAutofit/>
          </a:bodyPr>
          <a:lstStyle/>
          <a:p>
            <a:pPr algn="ctr" eaLnBrk="1" fontAlgn="auto" hangingPunct="1">
              <a:spcAft>
                <a:spcPts val="0"/>
              </a:spcAft>
              <a:defRPr/>
            </a:pPr>
            <a:r>
              <a:rPr lang="zh-CN" altLang="en-US" sz="4000" b="1" dirty="0">
                <a:solidFill>
                  <a:srgbClr val="0432FF"/>
                </a:solidFill>
                <a:ea typeface="宋体" pitchFamily="2" charset="-122"/>
              </a:rPr>
              <a:t>劳动供给的移动</a:t>
            </a:r>
            <a:endParaRPr lang="zh-CN" altLang="en-US" sz="4000" b="1" dirty="0">
              <a:solidFill>
                <a:srgbClr val="0432FF"/>
              </a:solidFill>
              <a:effectLst>
                <a:outerShdw blurRad="38100" dist="38100" dir="2700000" algn="tl">
                  <a:srgbClr val="000000"/>
                </a:outerShdw>
              </a:effectLst>
              <a:latin typeface="Tahoma" pitchFamily="34" charset="0"/>
              <a:ea typeface="宋体" pitchFamily="2" charset="-122"/>
            </a:endParaRPr>
          </a:p>
        </p:txBody>
      </p:sp>
      <p:grpSp>
        <p:nvGrpSpPr>
          <p:cNvPr id="38917" name="Group 5"/>
          <p:cNvGrpSpPr>
            <a:grpSpLocks/>
          </p:cNvGrpSpPr>
          <p:nvPr/>
        </p:nvGrpSpPr>
        <p:grpSpPr bwMode="auto">
          <a:xfrm>
            <a:off x="1905001" y="1905001"/>
            <a:ext cx="1316791" cy="752475"/>
            <a:chOff x="580" y="1188"/>
            <a:chExt cx="541" cy="474"/>
          </a:xfrm>
        </p:grpSpPr>
        <p:sp>
          <p:nvSpPr>
            <p:cNvPr id="38957" name="Rectangle 6"/>
            <p:cNvSpPr>
              <a:spLocks noChangeArrowheads="1"/>
            </p:cNvSpPr>
            <p:nvPr/>
          </p:nvSpPr>
          <p:spPr bwMode="auto">
            <a:xfrm>
              <a:off x="784" y="1188"/>
              <a:ext cx="19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工资</a:t>
              </a:r>
            </a:p>
          </p:txBody>
        </p:sp>
        <p:sp>
          <p:nvSpPr>
            <p:cNvPr id="38958" name="Rectangle 7"/>
            <p:cNvSpPr>
              <a:spLocks noChangeArrowheads="1"/>
            </p:cNvSpPr>
            <p:nvPr/>
          </p:nvSpPr>
          <p:spPr bwMode="auto">
            <a:xfrm>
              <a:off x="580" y="1338"/>
              <a:ext cx="541"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(劳动的价格)</a:t>
              </a:r>
            </a:p>
          </p:txBody>
        </p:sp>
        <p:sp>
          <p:nvSpPr>
            <p:cNvPr id="38959" name="Rectangle 8"/>
            <p:cNvSpPr>
              <a:spLocks noChangeArrowheads="1"/>
            </p:cNvSpPr>
            <p:nvPr/>
          </p:nvSpPr>
          <p:spPr bwMode="auto">
            <a:xfrm>
              <a:off x="767" y="1488"/>
              <a:ext cx="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en-US" altLang="zh-CN" b="1">
                <a:solidFill>
                  <a:srgbClr val="000000"/>
                </a:solidFill>
                <a:ea typeface="宋体" panose="02010600030101010101" pitchFamily="2" charset="-122"/>
              </a:endParaRPr>
            </a:p>
          </p:txBody>
        </p:sp>
      </p:grpSp>
      <p:sp>
        <p:nvSpPr>
          <p:cNvPr id="38918" name="Rectangle 9"/>
          <p:cNvSpPr>
            <a:spLocks noChangeArrowheads="1"/>
          </p:cNvSpPr>
          <p:nvPr/>
        </p:nvSpPr>
        <p:spPr bwMode="auto">
          <a:xfrm>
            <a:off x="3124201" y="3581401"/>
            <a:ext cx="3077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W</a:t>
            </a:r>
            <a:r>
              <a:rPr lang="en-US" altLang="zh-CN" b="1" i="1" baseline="-25000">
                <a:solidFill>
                  <a:srgbClr val="000000"/>
                </a:solidFill>
                <a:ea typeface="宋体" panose="02010600030101010101" pitchFamily="2" charset="-122"/>
              </a:rPr>
              <a:t>1</a:t>
            </a:r>
          </a:p>
        </p:txBody>
      </p:sp>
      <p:sp>
        <p:nvSpPr>
          <p:cNvPr id="38919" name="Rectangle 10"/>
          <p:cNvSpPr>
            <a:spLocks noChangeArrowheads="1"/>
          </p:cNvSpPr>
          <p:nvPr/>
        </p:nvSpPr>
        <p:spPr bwMode="auto">
          <a:xfrm>
            <a:off x="3321050" y="6105526"/>
            <a:ext cx="1282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0</a:t>
            </a:r>
          </a:p>
        </p:txBody>
      </p:sp>
      <p:grpSp>
        <p:nvGrpSpPr>
          <p:cNvPr id="38920" name="Group 11"/>
          <p:cNvGrpSpPr>
            <a:grpSpLocks/>
          </p:cNvGrpSpPr>
          <p:nvPr/>
        </p:nvGrpSpPr>
        <p:grpSpPr bwMode="auto">
          <a:xfrm>
            <a:off x="8223256" y="6105525"/>
            <a:ext cx="696913" cy="515938"/>
            <a:chOff x="4220" y="3846"/>
            <a:chExt cx="439" cy="325"/>
          </a:xfrm>
        </p:grpSpPr>
        <p:sp>
          <p:nvSpPr>
            <p:cNvPr id="38955" name="Rectangle 12"/>
            <p:cNvSpPr>
              <a:spLocks noChangeArrowheads="1"/>
            </p:cNvSpPr>
            <p:nvPr/>
          </p:nvSpPr>
          <p:spPr bwMode="auto">
            <a:xfrm>
              <a:off x="4220" y="3846"/>
              <a:ext cx="43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劳动量</a:t>
              </a:r>
            </a:p>
          </p:txBody>
        </p:sp>
        <p:sp>
          <p:nvSpPr>
            <p:cNvPr id="38956" name="Rectangle 13"/>
            <p:cNvSpPr>
              <a:spLocks noChangeArrowheads="1"/>
            </p:cNvSpPr>
            <p:nvPr/>
          </p:nvSpPr>
          <p:spPr bwMode="auto">
            <a:xfrm>
              <a:off x="4620" y="3997"/>
              <a:ext cx="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en-US" altLang="zh-CN" b="1">
                <a:solidFill>
                  <a:srgbClr val="000000"/>
                </a:solidFill>
                <a:ea typeface="宋体" panose="02010600030101010101" pitchFamily="2" charset="-122"/>
              </a:endParaRPr>
            </a:p>
          </p:txBody>
        </p:sp>
      </p:grpSp>
      <p:sp>
        <p:nvSpPr>
          <p:cNvPr id="38921" name="Rectangle 14"/>
          <p:cNvSpPr>
            <a:spLocks noChangeArrowheads="1"/>
          </p:cNvSpPr>
          <p:nvPr/>
        </p:nvSpPr>
        <p:spPr bwMode="auto">
          <a:xfrm>
            <a:off x="5562600" y="6096001"/>
            <a:ext cx="1971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L</a:t>
            </a:r>
            <a:r>
              <a:rPr lang="en-US" altLang="zh-CN" b="1" i="1" baseline="-25000">
                <a:solidFill>
                  <a:srgbClr val="000000"/>
                </a:solidFill>
                <a:ea typeface="宋体" panose="02010600030101010101" pitchFamily="2" charset="-122"/>
              </a:rPr>
              <a:t>1</a:t>
            </a:r>
          </a:p>
        </p:txBody>
      </p:sp>
      <p:sp>
        <p:nvSpPr>
          <p:cNvPr id="38922" name="Rectangle 15"/>
          <p:cNvSpPr>
            <a:spLocks noChangeArrowheads="1"/>
          </p:cNvSpPr>
          <p:nvPr/>
        </p:nvSpPr>
        <p:spPr bwMode="auto">
          <a:xfrm>
            <a:off x="6578600" y="2043114"/>
            <a:ext cx="85921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供给, </a:t>
            </a:r>
            <a:r>
              <a:rPr lang="en-US" altLang="zh-CN" b="1" i="1">
                <a:solidFill>
                  <a:srgbClr val="000000"/>
                </a:solidFill>
                <a:ea typeface="宋体" panose="02010600030101010101" pitchFamily="2" charset="-122"/>
              </a:rPr>
              <a:t>S</a:t>
            </a:r>
            <a:r>
              <a:rPr lang="en-US" altLang="zh-CN" b="1" i="1" baseline="-25000">
                <a:solidFill>
                  <a:srgbClr val="000000"/>
                </a:solidFill>
                <a:ea typeface="宋体" panose="02010600030101010101" pitchFamily="2" charset="-122"/>
              </a:rPr>
              <a:t>1</a:t>
            </a:r>
            <a:r>
              <a:rPr lang="en-US" altLang="zh-CN" b="1">
                <a:solidFill>
                  <a:srgbClr val="000000"/>
                </a:solidFill>
                <a:ea typeface="宋体" panose="02010600030101010101" pitchFamily="2" charset="-122"/>
              </a:rPr>
              <a:t> </a:t>
            </a:r>
          </a:p>
        </p:txBody>
      </p:sp>
      <p:sp>
        <p:nvSpPr>
          <p:cNvPr id="38923" name="Rectangle 16"/>
          <p:cNvSpPr>
            <a:spLocks noChangeArrowheads="1"/>
          </p:cNvSpPr>
          <p:nvPr/>
        </p:nvSpPr>
        <p:spPr bwMode="auto">
          <a:xfrm>
            <a:off x="8161339" y="5143501"/>
            <a:ext cx="4648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需求</a:t>
            </a:r>
          </a:p>
        </p:txBody>
      </p:sp>
      <p:sp>
        <p:nvSpPr>
          <p:cNvPr id="38924" name="Freeform 17"/>
          <p:cNvSpPr>
            <a:spLocks/>
          </p:cNvSpPr>
          <p:nvPr/>
        </p:nvSpPr>
        <p:spPr bwMode="auto">
          <a:xfrm>
            <a:off x="3511550" y="1909764"/>
            <a:ext cx="6153150" cy="4149725"/>
          </a:xfrm>
          <a:custGeom>
            <a:avLst/>
            <a:gdLst>
              <a:gd name="T0" fmla="*/ 0 w 3876"/>
              <a:gd name="T1" fmla="*/ 0 h 2614"/>
              <a:gd name="T2" fmla="*/ 0 w 3876"/>
              <a:gd name="T3" fmla="*/ 2147483646 h 2614"/>
              <a:gd name="T4" fmla="*/ 2147483646 w 3876"/>
              <a:gd name="T5" fmla="*/ 2147483646 h 2614"/>
              <a:gd name="T6" fmla="*/ 0 60000 65536"/>
              <a:gd name="T7" fmla="*/ 0 60000 65536"/>
              <a:gd name="T8" fmla="*/ 0 60000 65536"/>
            </a:gdLst>
            <a:ahLst/>
            <a:cxnLst>
              <a:cxn ang="T6">
                <a:pos x="T0" y="T1"/>
              </a:cxn>
              <a:cxn ang="T7">
                <a:pos x="T2" y="T3"/>
              </a:cxn>
              <a:cxn ang="T8">
                <a:pos x="T4" y="T5"/>
              </a:cxn>
            </a:cxnLst>
            <a:rect l="0" t="0" r="r" b="b"/>
            <a:pathLst>
              <a:path w="3876" h="2614">
                <a:moveTo>
                  <a:pt x="0" y="0"/>
                </a:moveTo>
                <a:lnTo>
                  <a:pt x="0" y="2613"/>
                </a:lnTo>
                <a:lnTo>
                  <a:pt x="3875" y="2613"/>
                </a:lnTo>
              </a:path>
            </a:pathLst>
          </a:custGeom>
          <a:noFill/>
          <a:ln w="2857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38925" name="Line 18"/>
          <p:cNvSpPr>
            <a:spLocks noChangeShapeType="1"/>
          </p:cNvSpPr>
          <p:nvPr/>
        </p:nvSpPr>
        <p:spPr bwMode="auto">
          <a:xfrm>
            <a:off x="3973514" y="2633664"/>
            <a:ext cx="4116387" cy="2757487"/>
          </a:xfrm>
          <a:prstGeom prst="line">
            <a:avLst/>
          </a:prstGeom>
          <a:noFill/>
          <a:ln w="38100">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38926" name="Freeform 19"/>
          <p:cNvSpPr>
            <a:spLocks/>
          </p:cNvSpPr>
          <p:nvPr/>
        </p:nvSpPr>
        <p:spPr bwMode="auto">
          <a:xfrm>
            <a:off x="3511550" y="3770314"/>
            <a:ext cx="2147888" cy="2289175"/>
          </a:xfrm>
          <a:custGeom>
            <a:avLst/>
            <a:gdLst>
              <a:gd name="T0" fmla="*/ 2147483646 w 1353"/>
              <a:gd name="T1" fmla="*/ 2147483646 h 1442"/>
              <a:gd name="T2" fmla="*/ 2147483646 w 1353"/>
              <a:gd name="T3" fmla="*/ 0 h 1442"/>
              <a:gd name="T4" fmla="*/ 0 w 1353"/>
              <a:gd name="T5" fmla="*/ 0 h 1442"/>
              <a:gd name="T6" fmla="*/ 0 60000 65536"/>
              <a:gd name="T7" fmla="*/ 0 60000 65536"/>
              <a:gd name="T8" fmla="*/ 0 60000 65536"/>
            </a:gdLst>
            <a:ahLst/>
            <a:cxnLst>
              <a:cxn ang="T6">
                <a:pos x="T0" y="T1"/>
              </a:cxn>
              <a:cxn ang="T7">
                <a:pos x="T2" y="T3"/>
              </a:cxn>
              <a:cxn ang="T8">
                <a:pos x="T4" y="T5"/>
              </a:cxn>
            </a:cxnLst>
            <a:rect l="0" t="0" r="r" b="b"/>
            <a:pathLst>
              <a:path w="1353" h="1442">
                <a:moveTo>
                  <a:pt x="1352" y="1441"/>
                </a:moveTo>
                <a:lnTo>
                  <a:pt x="1352" y="0"/>
                </a:lnTo>
                <a:lnTo>
                  <a:pt x="0" y="0"/>
                </a:lnTo>
              </a:path>
            </a:pathLst>
          </a:custGeom>
          <a:noFill/>
          <a:ln w="38100" cap="flat" cmpd="sng">
            <a:solidFill>
              <a:srgbClr val="FF33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nvGrpSpPr>
          <p:cNvPr id="2576404" name="Group 20"/>
          <p:cNvGrpSpPr>
            <a:grpSpLocks/>
          </p:cNvGrpSpPr>
          <p:nvPr/>
        </p:nvGrpSpPr>
        <p:grpSpPr bwMode="auto">
          <a:xfrm>
            <a:off x="1895476" y="4016377"/>
            <a:ext cx="1330325" cy="1189038"/>
            <a:chOff x="234" y="2530"/>
            <a:chExt cx="838" cy="749"/>
          </a:xfrm>
        </p:grpSpPr>
        <p:sp>
          <p:nvSpPr>
            <p:cNvPr id="38951" name="Line 21"/>
            <p:cNvSpPr>
              <a:spLocks noChangeShapeType="1"/>
            </p:cNvSpPr>
            <p:nvPr/>
          </p:nvSpPr>
          <p:spPr bwMode="auto">
            <a:xfrm flipH="1">
              <a:off x="687" y="2530"/>
              <a:ext cx="385" cy="385"/>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nvGrpSpPr>
            <p:cNvPr id="38952" name="Group 22"/>
            <p:cNvGrpSpPr>
              <a:grpSpLocks/>
            </p:cNvGrpSpPr>
            <p:nvPr/>
          </p:nvGrpSpPr>
          <p:grpSpPr bwMode="auto">
            <a:xfrm>
              <a:off x="234" y="2930"/>
              <a:ext cx="567" cy="349"/>
              <a:chOff x="234" y="2930"/>
              <a:chExt cx="567" cy="349"/>
            </a:xfrm>
          </p:grpSpPr>
          <p:sp>
            <p:nvSpPr>
              <p:cNvPr id="38953" name="Rectangle 23"/>
              <p:cNvSpPr>
                <a:spLocks noChangeArrowheads="1"/>
              </p:cNvSpPr>
              <p:nvPr/>
            </p:nvSpPr>
            <p:spPr bwMode="auto">
              <a:xfrm>
                <a:off x="234" y="2930"/>
                <a:ext cx="56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2. …工资</a:t>
                </a:r>
              </a:p>
              <a:p>
                <a:pPr fontAlgn="base">
                  <a:spcBef>
                    <a:spcPct val="0"/>
                  </a:spcBef>
                  <a:spcAft>
                    <a:spcPct val="0"/>
                  </a:spcAft>
                </a:pPr>
                <a:r>
                  <a:rPr lang="zh-CN" altLang="en-US" b="1">
                    <a:solidFill>
                      <a:srgbClr val="000000"/>
                    </a:solidFill>
                    <a:ea typeface="宋体" panose="02010600030101010101" pitchFamily="2" charset="-122"/>
                  </a:rPr>
                  <a:t>  下降…</a:t>
                </a:r>
              </a:p>
            </p:txBody>
          </p:sp>
          <p:sp>
            <p:nvSpPr>
              <p:cNvPr id="38954" name="Rectangle 24"/>
              <p:cNvSpPr>
                <a:spLocks noChangeArrowheads="1"/>
              </p:cNvSpPr>
              <p:nvPr/>
            </p:nvSpPr>
            <p:spPr bwMode="auto">
              <a:xfrm>
                <a:off x="234" y="3080"/>
                <a:ext cx="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en-US" altLang="zh-CN" b="1">
                  <a:solidFill>
                    <a:srgbClr val="000000"/>
                  </a:solidFill>
                  <a:ea typeface="宋体" panose="02010600030101010101" pitchFamily="2" charset="-122"/>
                </a:endParaRPr>
              </a:p>
            </p:txBody>
          </p:sp>
        </p:grpSp>
      </p:grpSp>
      <p:grpSp>
        <p:nvGrpSpPr>
          <p:cNvPr id="2576409" name="Group 25"/>
          <p:cNvGrpSpPr>
            <a:grpSpLocks/>
          </p:cNvGrpSpPr>
          <p:nvPr/>
        </p:nvGrpSpPr>
        <p:grpSpPr bwMode="auto">
          <a:xfrm>
            <a:off x="6096001" y="5621338"/>
            <a:ext cx="2878138" cy="550862"/>
            <a:chOff x="2880" y="3541"/>
            <a:chExt cx="1813" cy="347"/>
          </a:xfrm>
        </p:grpSpPr>
        <p:sp>
          <p:nvSpPr>
            <p:cNvPr id="38949" name="Line 26"/>
            <p:cNvSpPr>
              <a:spLocks noChangeShapeType="1"/>
            </p:cNvSpPr>
            <p:nvPr/>
          </p:nvSpPr>
          <p:spPr bwMode="auto">
            <a:xfrm flipV="1">
              <a:off x="2880" y="3626"/>
              <a:ext cx="476" cy="26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38950" name="Rectangle 27"/>
            <p:cNvSpPr>
              <a:spLocks noChangeArrowheads="1"/>
            </p:cNvSpPr>
            <p:nvPr/>
          </p:nvSpPr>
          <p:spPr bwMode="auto">
            <a:xfrm>
              <a:off x="3393" y="3541"/>
              <a:ext cx="130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3. …以及就业增加。</a:t>
              </a:r>
            </a:p>
          </p:txBody>
        </p:sp>
      </p:grpSp>
      <p:grpSp>
        <p:nvGrpSpPr>
          <p:cNvPr id="2576412" name="Group 28"/>
          <p:cNvGrpSpPr>
            <a:grpSpLocks/>
          </p:cNvGrpSpPr>
          <p:nvPr/>
        </p:nvGrpSpPr>
        <p:grpSpPr bwMode="auto">
          <a:xfrm>
            <a:off x="6781800" y="2052638"/>
            <a:ext cx="3207902" cy="1071562"/>
            <a:chOff x="3264" y="1293"/>
            <a:chExt cx="2066" cy="723"/>
          </a:xfrm>
        </p:grpSpPr>
        <p:sp>
          <p:nvSpPr>
            <p:cNvPr id="38945" name="Line 29"/>
            <p:cNvSpPr>
              <a:spLocks noChangeShapeType="1"/>
            </p:cNvSpPr>
            <p:nvPr/>
          </p:nvSpPr>
          <p:spPr bwMode="auto">
            <a:xfrm flipH="1">
              <a:off x="3264" y="1463"/>
              <a:ext cx="842" cy="553"/>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nvGrpSpPr>
            <p:cNvPr id="38946" name="Group 30"/>
            <p:cNvGrpSpPr>
              <a:grpSpLocks/>
            </p:cNvGrpSpPr>
            <p:nvPr/>
          </p:nvGrpSpPr>
          <p:grpSpPr bwMode="auto">
            <a:xfrm>
              <a:off x="4151" y="1293"/>
              <a:ext cx="1179" cy="337"/>
              <a:chOff x="4151" y="1293"/>
              <a:chExt cx="1179" cy="337"/>
            </a:xfrm>
          </p:grpSpPr>
          <p:sp>
            <p:nvSpPr>
              <p:cNvPr id="38947" name="Rectangle 31"/>
              <p:cNvSpPr>
                <a:spLocks noChangeArrowheads="1"/>
              </p:cNvSpPr>
              <p:nvPr/>
            </p:nvSpPr>
            <p:spPr bwMode="auto">
              <a:xfrm>
                <a:off x="4151" y="1293"/>
                <a:ext cx="1179"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1. 劳动供给增加…</a:t>
                </a:r>
              </a:p>
            </p:txBody>
          </p:sp>
          <p:sp>
            <p:nvSpPr>
              <p:cNvPr id="38948" name="Rectangle 32"/>
              <p:cNvSpPr>
                <a:spLocks noChangeArrowheads="1"/>
              </p:cNvSpPr>
              <p:nvPr/>
            </p:nvSpPr>
            <p:spPr bwMode="auto">
              <a:xfrm>
                <a:off x="4152" y="1443"/>
                <a:ext cx="0"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en-US" altLang="zh-CN" b="1">
                  <a:solidFill>
                    <a:srgbClr val="000000"/>
                  </a:solidFill>
                  <a:ea typeface="宋体" panose="02010600030101010101" pitchFamily="2" charset="-122"/>
                </a:endParaRPr>
              </a:p>
            </p:txBody>
          </p:sp>
        </p:grpSp>
      </p:grpSp>
      <p:grpSp>
        <p:nvGrpSpPr>
          <p:cNvPr id="2576417" name="Group 33"/>
          <p:cNvGrpSpPr>
            <a:grpSpLocks/>
          </p:cNvGrpSpPr>
          <p:nvPr/>
        </p:nvGrpSpPr>
        <p:grpSpPr bwMode="auto">
          <a:xfrm>
            <a:off x="5546726" y="2578100"/>
            <a:ext cx="2581275" cy="3384550"/>
            <a:chOff x="2534" y="1624"/>
            <a:chExt cx="1626" cy="2132"/>
          </a:xfrm>
        </p:grpSpPr>
        <p:sp>
          <p:nvSpPr>
            <p:cNvPr id="38943" name="Line 34"/>
            <p:cNvSpPr>
              <a:spLocks noChangeShapeType="1"/>
            </p:cNvSpPr>
            <p:nvPr/>
          </p:nvSpPr>
          <p:spPr bwMode="auto">
            <a:xfrm flipH="1">
              <a:off x="2534" y="1719"/>
              <a:ext cx="1437" cy="2037"/>
            </a:xfrm>
            <a:prstGeom prst="line">
              <a:avLst/>
            </a:prstGeom>
            <a:noFill/>
            <a:ln w="38100">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38944" name="Rectangle 35"/>
            <p:cNvSpPr>
              <a:spLocks noChangeArrowheads="1"/>
            </p:cNvSpPr>
            <p:nvPr/>
          </p:nvSpPr>
          <p:spPr bwMode="auto">
            <a:xfrm>
              <a:off x="4001" y="1624"/>
              <a:ext cx="15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S</a:t>
              </a:r>
              <a:r>
                <a:rPr lang="en-US" altLang="zh-CN" b="1" i="1" baseline="-25000">
                  <a:solidFill>
                    <a:srgbClr val="000000"/>
                  </a:solidFill>
                  <a:ea typeface="宋体" panose="02010600030101010101" pitchFamily="2" charset="-122"/>
                </a:rPr>
                <a:t>2 </a:t>
              </a:r>
            </a:p>
          </p:txBody>
        </p:sp>
      </p:grpSp>
      <p:grpSp>
        <p:nvGrpSpPr>
          <p:cNvPr id="2576420" name="Group 36"/>
          <p:cNvGrpSpPr>
            <a:grpSpLocks/>
          </p:cNvGrpSpPr>
          <p:nvPr/>
        </p:nvGrpSpPr>
        <p:grpSpPr bwMode="auto">
          <a:xfrm>
            <a:off x="3511551" y="4341814"/>
            <a:ext cx="3173413" cy="1717675"/>
            <a:chOff x="1252" y="2735"/>
            <a:chExt cx="1999" cy="1082"/>
          </a:xfrm>
        </p:grpSpPr>
        <p:sp>
          <p:nvSpPr>
            <p:cNvPr id="38941" name="Freeform 37"/>
            <p:cNvSpPr>
              <a:spLocks/>
            </p:cNvSpPr>
            <p:nvPr/>
          </p:nvSpPr>
          <p:spPr bwMode="auto">
            <a:xfrm>
              <a:off x="1252" y="2780"/>
              <a:ext cx="1969" cy="1037"/>
            </a:xfrm>
            <a:custGeom>
              <a:avLst/>
              <a:gdLst>
                <a:gd name="T0" fmla="*/ 1968 w 1969"/>
                <a:gd name="T1" fmla="*/ 1036 h 1037"/>
                <a:gd name="T2" fmla="*/ 1968 w 1969"/>
                <a:gd name="T3" fmla="*/ 0 h 1037"/>
                <a:gd name="T4" fmla="*/ 0 w 1969"/>
                <a:gd name="T5" fmla="*/ 0 h 1037"/>
                <a:gd name="T6" fmla="*/ 0 60000 65536"/>
                <a:gd name="T7" fmla="*/ 0 60000 65536"/>
                <a:gd name="T8" fmla="*/ 0 60000 65536"/>
              </a:gdLst>
              <a:ahLst/>
              <a:cxnLst>
                <a:cxn ang="T6">
                  <a:pos x="T0" y="T1"/>
                </a:cxn>
                <a:cxn ang="T7">
                  <a:pos x="T2" y="T3"/>
                </a:cxn>
                <a:cxn ang="T8">
                  <a:pos x="T4" y="T5"/>
                </a:cxn>
              </a:cxnLst>
              <a:rect l="0" t="0" r="r" b="b"/>
              <a:pathLst>
                <a:path w="1969" h="1037">
                  <a:moveTo>
                    <a:pt x="1968" y="1036"/>
                  </a:moveTo>
                  <a:lnTo>
                    <a:pt x="1968" y="0"/>
                  </a:lnTo>
                  <a:lnTo>
                    <a:pt x="0" y="0"/>
                  </a:lnTo>
                </a:path>
              </a:pathLst>
            </a:custGeom>
            <a:noFill/>
            <a:ln w="38100" cap="flat" cmpd="sng">
              <a:solidFill>
                <a:srgbClr val="FF33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38942" name="Freeform 38"/>
            <p:cNvSpPr>
              <a:spLocks/>
            </p:cNvSpPr>
            <p:nvPr/>
          </p:nvSpPr>
          <p:spPr bwMode="auto">
            <a:xfrm>
              <a:off x="3175" y="2735"/>
              <a:ext cx="76" cy="76"/>
            </a:xfrm>
            <a:custGeom>
              <a:avLst/>
              <a:gdLst>
                <a:gd name="T0" fmla="*/ 45 w 76"/>
                <a:gd name="T1" fmla="*/ 75 h 76"/>
                <a:gd name="T2" fmla="*/ 60 w 76"/>
                <a:gd name="T3" fmla="*/ 75 h 76"/>
                <a:gd name="T4" fmla="*/ 75 w 76"/>
                <a:gd name="T5" fmla="*/ 60 h 76"/>
                <a:gd name="T6" fmla="*/ 75 w 76"/>
                <a:gd name="T7" fmla="*/ 45 h 76"/>
                <a:gd name="T8" fmla="*/ 75 w 76"/>
                <a:gd name="T9" fmla="*/ 30 h 76"/>
                <a:gd name="T10" fmla="*/ 60 w 76"/>
                <a:gd name="T11" fmla="*/ 15 h 76"/>
                <a:gd name="T12" fmla="*/ 45 w 76"/>
                <a:gd name="T13" fmla="*/ 0 h 76"/>
                <a:gd name="T14" fmla="*/ 15 w 76"/>
                <a:gd name="T15" fmla="*/ 15 h 76"/>
                <a:gd name="T16" fmla="*/ 0 w 76"/>
                <a:gd name="T17" fmla="*/ 30 h 76"/>
                <a:gd name="T18" fmla="*/ 0 w 76"/>
                <a:gd name="T19" fmla="*/ 45 h 76"/>
                <a:gd name="T20" fmla="*/ 0 w 76"/>
                <a:gd name="T21" fmla="*/ 60 h 76"/>
                <a:gd name="T22" fmla="*/ 15 w 76"/>
                <a:gd name="T23" fmla="*/ 75 h 76"/>
                <a:gd name="T24" fmla="*/ 45 w 76"/>
                <a:gd name="T25" fmla="*/ 75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76">
                  <a:moveTo>
                    <a:pt x="45" y="75"/>
                  </a:moveTo>
                  <a:lnTo>
                    <a:pt x="60" y="75"/>
                  </a:lnTo>
                  <a:lnTo>
                    <a:pt x="75" y="60"/>
                  </a:lnTo>
                  <a:lnTo>
                    <a:pt x="75" y="45"/>
                  </a:lnTo>
                  <a:lnTo>
                    <a:pt x="75" y="30"/>
                  </a:lnTo>
                  <a:lnTo>
                    <a:pt x="60" y="15"/>
                  </a:lnTo>
                  <a:lnTo>
                    <a:pt x="45" y="0"/>
                  </a:lnTo>
                  <a:lnTo>
                    <a:pt x="15" y="15"/>
                  </a:lnTo>
                  <a:lnTo>
                    <a:pt x="0" y="30"/>
                  </a:lnTo>
                  <a:lnTo>
                    <a:pt x="0" y="45"/>
                  </a:lnTo>
                  <a:lnTo>
                    <a:pt x="0" y="60"/>
                  </a:lnTo>
                  <a:lnTo>
                    <a:pt x="15" y="75"/>
                  </a:lnTo>
                  <a:lnTo>
                    <a:pt x="45" y="7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sp>
        <p:nvSpPr>
          <p:cNvPr id="38932" name="Line 39"/>
          <p:cNvSpPr>
            <a:spLocks noChangeShapeType="1"/>
          </p:cNvSpPr>
          <p:nvPr/>
        </p:nvSpPr>
        <p:spPr bwMode="auto">
          <a:xfrm flipH="1">
            <a:off x="4259263" y="2370138"/>
            <a:ext cx="2400300" cy="3402012"/>
          </a:xfrm>
          <a:prstGeom prst="line">
            <a:avLst/>
          </a:prstGeom>
          <a:noFill/>
          <a:ln w="38100">
            <a:solidFill>
              <a:srgbClr val="0066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38933" name="Freeform 40"/>
          <p:cNvSpPr>
            <a:spLocks/>
          </p:cNvSpPr>
          <p:nvPr/>
        </p:nvSpPr>
        <p:spPr bwMode="auto">
          <a:xfrm>
            <a:off x="5610225" y="3697289"/>
            <a:ext cx="120650" cy="122237"/>
          </a:xfrm>
          <a:custGeom>
            <a:avLst/>
            <a:gdLst>
              <a:gd name="T0" fmla="*/ 2147483646 w 76"/>
              <a:gd name="T1" fmla="*/ 2147483646 h 77"/>
              <a:gd name="T2" fmla="*/ 2147483646 w 76"/>
              <a:gd name="T3" fmla="*/ 2147483646 h 77"/>
              <a:gd name="T4" fmla="*/ 2147483646 w 76"/>
              <a:gd name="T5" fmla="*/ 2147483646 h 77"/>
              <a:gd name="T6" fmla="*/ 2147483646 w 76"/>
              <a:gd name="T7" fmla="*/ 2147483646 h 77"/>
              <a:gd name="T8" fmla="*/ 2147483646 w 76"/>
              <a:gd name="T9" fmla="*/ 2147483646 h 77"/>
              <a:gd name="T10" fmla="*/ 2147483646 w 76"/>
              <a:gd name="T11" fmla="*/ 2147483646 h 77"/>
              <a:gd name="T12" fmla="*/ 2147483646 w 76"/>
              <a:gd name="T13" fmla="*/ 0 h 77"/>
              <a:gd name="T14" fmla="*/ 2147483646 w 76"/>
              <a:gd name="T15" fmla="*/ 2147483646 h 77"/>
              <a:gd name="T16" fmla="*/ 0 w 76"/>
              <a:gd name="T17" fmla="*/ 2147483646 h 77"/>
              <a:gd name="T18" fmla="*/ 0 w 76"/>
              <a:gd name="T19" fmla="*/ 2147483646 h 77"/>
              <a:gd name="T20" fmla="*/ 0 w 76"/>
              <a:gd name="T21" fmla="*/ 2147483646 h 77"/>
              <a:gd name="T22" fmla="*/ 2147483646 w 76"/>
              <a:gd name="T23" fmla="*/ 2147483646 h 77"/>
              <a:gd name="T24" fmla="*/ 2147483646 w 76"/>
              <a:gd name="T25" fmla="*/ 2147483646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77">
                <a:moveTo>
                  <a:pt x="30" y="76"/>
                </a:moveTo>
                <a:lnTo>
                  <a:pt x="60" y="76"/>
                </a:lnTo>
                <a:lnTo>
                  <a:pt x="75" y="61"/>
                </a:lnTo>
                <a:lnTo>
                  <a:pt x="75" y="46"/>
                </a:lnTo>
                <a:lnTo>
                  <a:pt x="75" y="30"/>
                </a:lnTo>
                <a:lnTo>
                  <a:pt x="60" y="15"/>
                </a:lnTo>
                <a:lnTo>
                  <a:pt x="30" y="0"/>
                </a:lnTo>
                <a:lnTo>
                  <a:pt x="15" y="15"/>
                </a:lnTo>
                <a:lnTo>
                  <a:pt x="0" y="30"/>
                </a:lnTo>
                <a:lnTo>
                  <a:pt x="0" y="46"/>
                </a:lnTo>
                <a:lnTo>
                  <a:pt x="0" y="61"/>
                </a:lnTo>
                <a:lnTo>
                  <a:pt x="15" y="76"/>
                </a:lnTo>
                <a:lnTo>
                  <a:pt x="30" y="76"/>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nvGrpSpPr>
          <p:cNvPr id="2576425" name="Group 41"/>
          <p:cNvGrpSpPr>
            <a:grpSpLocks/>
          </p:cNvGrpSpPr>
          <p:nvPr/>
        </p:nvGrpSpPr>
        <p:grpSpPr bwMode="auto">
          <a:xfrm>
            <a:off x="3124200" y="3886201"/>
            <a:ext cx="349250" cy="842963"/>
            <a:chOff x="1008" y="2448"/>
            <a:chExt cx="220" cy="531"/>
          </a:xfrm>
        </p:grpSpPr>
        <p:sp>
          <p:nvSpPr>
            <p:cNvPr id="38939" name="Rectangle 42"/>
            <p:cNvSpPr>
              <a:spLocks noChangeArrowheads="1"/>
            </p:cNvSpPr>
            <p:nvPr/>
          </p:nvSpPr>
          <p:spPr bwMode="auto">
            <a:xfrm>
              <a:off x="1008" y="2688"/>
              <a:ext cx="22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W</a:t>
              </a:r>
              <a:r>
                <a:rPr lang="en-US" altLang="zh-CN" b="1" i="1" baseline="-25000">
                  <a:solidFill>
                    <a:srgbClr val="000000"/>
                  </a:solidFill>
                  <a:ea typeface="宋体" panose="02010600030101010101" pitchFamily="2" charset="-122"/>
                </a:rPr>
                <a:t>2 </a:t>
              </a:r>
            </a:p>
            <a:p>
              <a:pPr fontAlgn="base">
                <a:spcBef>
                  <a:spcPct val="0"/>
                </a:spcBef>
                <a:spcAft>
                  <a:spcPct val="0"/>
                </a:spcAft>
              </a:pPr>
              <a:endParaRPr lang="zh-CN" altLang="en-US" b="1" i="1" baseline="-25000">
                <a:solidFill>
                  <a:srgbClr val="000000"/>
                </a:solidFill>
                <a:ea typeface="宋体" panose="02010600030101010101" pitchFamily="2" charset="-122"/>
              </a:endParaRPr>
            </a:p>
          </p:txBody>
        </p:sp>
        <p:sp>
          <p:nvSpPr>
            <p:cNvPr id="38940" name="AutoShape 43"/>
            <p:cNvSpPr>
              <a:spLocks noChangeArrowheads="1"/>
            </p:cNvSpPr>
            <p:nvPr/>
          </p:nvSpPr>
          <p:spPr bwMode="auto">
            <a:xfrm>
              <a:off x="1056" y="2448"/>
              <a:ext cx="96" cy="240"/>
            </a:xfrm>
            <a:prstGeom prst="downArrow">
              <a:avLst>
                <a:gd name="adj1" fmla="val 50000"/>
                <a:gd name="adj2" fmla="val 62500"/>
              </a:avLst>
            </a:prstGeom>
            <a:solidFill>
              <a:srgbClr val="FF3300"/>
            </a:solidFill>
            <a:ln w="12700">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grpSp>
      <p:grpSp>
        <p:nvGrpSpPr>
          <p:cNvPr id="2576428" name="Group 44"/>
          <p:cNvGrpSpPr>
            <a:grpSpLocks/>
          </p:cNvGrpSpPr>
          <p:nvPr/>
        </p:nvGrpSpPr>
        <p:grpSpPr bwMode="auto">
          <a:xfrm>
            <a:off x="5867400" y="6105526"/>
            <a:ext cx="869950" cy="276225"/>
            <a:chOff x="2736" y="3846"/>
            <a:chExt cx="548" cy="174"/>
          </a:xfrm>
        </p:grpSpPr>
        <p:sp>
          <p:nvSpPr>
            <p:cNvPr id="38937" name="Rectangle 45"/>
            <p:cNvSpPr>
              <a:spLocks noChangeArrowheads="1"/>
            </p:cNvSpPr>
            <p:nvPr/>
          </p:nvSpPr>
          <p:spPr bwMode="auto">
            <a:xfrm>
              <a:off x="3160" y="3846"/>
              <a:ext cx="124"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L</a:t>
              </a:r>
              <a:r>
                <a:rPr lang="en-US" altLang="zh-CN" b="1" i="1" baseline="-25000">
                  <a:solidFill>
                    <a:srgbClr val="000000"/>
                  </a:solidFill>
                  <a:ea typeface="宋体" panose="02010600030101010101" pitchFamily="2" charset="-122"/>
                </a:rPr>
                <a:t>2</a:t>
              </a:r>
            </a:p>
          </p:txBody>
        </p:sp>
        <p:sp>
          <p:nvSpPr>
            <p:cNvPr id="38938" name="AutoShape 46"/>
            <p:cNvSpPr>
              <a:spLocks noChangeArrowheads="1"/>
            </p:cNvSpPr>
            <p:nvPr/>
          </p:nvSpPr>
          <p:spPr bwMode="auto">
            <a:xfrm>
              <a:off x="2736" y="3888"/>
              <a:ext cx="384" cy="96"/>
            </a:xfrm>
            <a:prstGeom prst="rightArrow">
              <a:avLst>
                <a:gd name="adj1" fmla="val 50000"/>
                <a:gd name="adj2" fmla="val 100000"/>
              </a:avLst>
            </a:prstGeom>
            <a:solidFill>
              <a:srgbClr val="FF3300"/>
            </a:solidFill>
            <a:ln w="12700">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grpSp>
      <p:sp>
        <p:nvSpPr>
          <p:cNvPr id="2576431" name="AutoShape 47"/>
          <p:cNvSpPr>
            <a:spLocks noChangeArrowheads="1"/>
          </p:cNvSpPr>
          <p:nvPr/>
        </p:nvSpPr>
        <p:spPr bwMode="auto">
          <a:xfrm>
            <a:off x="6172200" y="3124200"/>
            <a:ext cx="1219200" cy="152400"/>
          </a:xfrm>
          <a:prstGeom prst="rightArrow">
            <a:avLst>
              <a:gd name="adj1" fmla="val 50000"/>
              <a:gd name="adj2" fmla="val 200000"/>
            </a:avLst>
          </a:prstGeom>
          <a:solidFill>
            <a:srgbClr val="FF3300"/>
          </a:solidFill>
          <a:ln w="12700">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Tree>
    <p:extLst>
      <p:ext uri="{BB962C8B-B14F-4D97-AF65-F5344CB8AC3E}">
        <p14:creationId xmlns:p14="http://schemas.microsoft.com/office/powerpoint/2010/main" val="13883479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576431"/>
                                        </p:tgtEl>
                                        <p:attrNameLst>
                                          <p:attrName>style.visibility</p:attrName>
                                        </p:attrNameLst>
                                      </p:cBhvr>
                                      <p:to>
                                        <p:strVal val="visible"/>
                                      </p:to>
                                    </p:set>
                                    <p:anim calcmode="lin" valueType="num">
                                      <p:cBhvr>
                                        <p:cTn id="7" dur="500" fill="hold"/>
                                        <p:tgtEl>
                                          <p:spTgt spid="2576431"/>
                                        </p:tgtEl>
                                        <p:attrNameLst>
                                          <p:attrName>ppt_x</p:attrName>
                                        </p:attrNameLst>
                                      </p:cBhvr>
                                      <p:tavLst>
                                        <p:tav tm="0">
                                          <p:val>
                                            <p:strVal val="#ppt_x-#ppt_w/2"/>
                                          </p:val>
                                        </p:tav>
                                        <p:tav tm="100000">
                                          <p:val>
                                            <p:strVal val="#ppt_x"/>
                                          </p:val>
                                        </p:tav>
                                      </p:tavLst>
                                    </p:anim>
                                    <p:anim calcmode="lin" valueType="num">
                                      <p:cBhvr>
                                        <p:cTn id="8" dur="500" fill="hold"/>
                                        <p:tgtEl>
                                          <p:spTgt spid="2576431"/>
                                        </p:tgtEl>
                                        <p:attrNameLst>
                                          <p:attrName>ppt_y</p:attrName>
                                        </p:attrNameLst>
                                      </p:cBhvr>
                                      <p:tavLst>
                                        <p:tav tm="0">
                                          <p:val>
                                            <p:strVal val="#ppt_y"/>
                                          </p:val>
                                        </p:tav>
                                        <p:tav tm="100000">
                                          <p:val>
                                            <p:strVal val="#ppt_y"/>
                                          </p:val>
                                        </p:tav>
                                      </p:tavLst>
                                    </p:anim>
                                    <p:anim calcmode="lin" valueType="num">
                                      <p:cBhvr>
                                        <p:cTn id="9" dur="500" fill="hold"/>
                                        <p:tgtEl>
                                          <p:spTgt spid="2576431"/>
                                        </p:tgtEl>
                                        <p:attrNameLst>
                                          <p:attrName>ppt_w</p:attrName>
                                        </p:attrNameLst>
                                      </p:cBhvr>
                                      <p:tavLst>
                                        <p:tav tm="0">
                                          <p:val>
                                            <p:fltVal val="0"/>
                                          </p:val>
                                        </p:tav>
                                        <p:tav tm="100000">
                                          <p:val>
                                            <p:strVal val="#ppt_w"/>
                                          </p:val>
                                        </p:tav>
                                      </p:tavLst>
                                    </p:anim>
                                    <p:anim calcmode="lin" valueType="num">
                                      <p:cBhvr>
                                        <p:cTn id="10" dur="500" fill="hold"/>
                                        <p:tgtEl>
                                          <p:spTgt spid="2576431"/>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2576417"/>
                                        </p:tgtEl>
                                        <p:attrNameLst>
                                          <p:attrName>style.visibility</p:attrName>
                                        </p:attrNameLst>
                                      </p:cBhvr>
                                      <p:to>
                                        <p:strVal val="visible"/>
                                      </p:to>
                                    </p:set>
                                    <p:animEffect transition="in" filter="wipe(down)">
                                      <p:cBhvr>
                                        <p:cTn id="15" dur="500"/>
                                        <p:tgtEl>
                                          <p:spTgt spid="25764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nodeType="clickEffect">
                                  <p:stCondLst>
                                    <p:cond delay="0"/>
                                  </p:stCondLst>
                                  <p:childTnLst>
                                    <p:set>
                                      <p:cBhvr>
                                        <p:cTn id="19" dur="1" fill="hold">
                                          <p:stCondLst>
                                            <p:cond delay="0"/>
                                          </p:stCondLst>
                                        </p:cTn>
                                        <p:tgtEl>
                                          <p:spTgt spid="2576412"/>
                                        </p:tgtEl>
                                        <p:attrNameLst>
                                          <p:attrName>style.visibility</p:attrName>
                                        </p:attrNameLst>
                                      </p:cBhvr>
                                      <p:to>
                                        <p:strVal val="visible"/>
                                      </p:to>
                                    </p:set>
                                    <p:animEffect transition="in" filter="dissolve">
                                      <p:cBhvr>
                                        <p:cTn id="20" dur="500"/>
                                        <p:tgtEl>
                                          <p:spTgt spid="25764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9" fill="hold" nodeType="clickEffect">
                                  <p:stCondLst>
                                    <p:cond delay="0"/>
                                  </p:stCondLst>
                                  <p:childTnLst>
                                    <p:set>
                                      <p:cBhvr>
                                        <p:cTn id="24" dur="1" fill="hold">
                                          <p:stCondLst>
                                            <p:cond delay="0"/>
                                          </p:stCondLst>
                                        </p:cTn>
                                        <p:tgtEl>
                                          <p:spTgt spid="2576420"/>
                                        </p:tgtEl>
                                        <p:attrNameLst>
                                          <p:attrName>style.visibility</p:attrName>
                                        </p:attrNameLst>
                                      </p:cBhvr>
                                      <p:to>
                                        <p:strVal val="visible"/>
                                      </p:to>
                                    </p:set>
                                    <p:animEffect transition="in" filter="strips(upLeft)">
                                      <p:cBhvr>
                                        <p:cTn id="25" dur="500"/>
                                        <p:tgtEl>
                                          <p:spTgt spid="257642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576425"/>
                                        </p:tgtEl>
                                        <p:attrNameLst>
                                          <p:attrName>style.visibility</p:attrName>
                                        </p:attrNameLst>
                                      </p:cBhvr>
                                      <p:to>
                                        <p:strVal val="visible"/>
                                      </p:to>
                                    </p:set>
                                    <p:animEffect transition="in" filter="wipe(up)">
                                      <p:cBhvr>
                                        <p:cTn id="30" dur="500"/>
                                        <p:tgtEl>
                                          <p:spTgt spid="25764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2576404"/>
                                        </p:tgtEl>
                                        <p:attrNameLst>
                                          <p:attrName>style.visibility</p:attrName>
                                        </p:attrNameLst>
                                      </p:cBhvr>
                                      <p:to>
                                        <p:strVal val="visible"/>
                                      </p:to>
                                    </p:set>
                                    <p:animEffect transition="in" filter="dissolve">
                                      <p:cBhvr>
                                        <p:cTn id="35" dur="500"/>
                                        <p:tgtEl>
                                          <p:spTgt spid="257640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576428"/>
                                        </p:tgtEl>
                                        <p:attrNameLst>
                                          <p:attrName>style.visibility</p:attrName>
                                        </p:attrNameLst>
                                      </p:cBhvr>
                                      <p:to>
                                        <p:strVal val="visible"/>
                                      </p:to>
                                    </p:set>
                                    <p:animEffect transition="in" filter="wipe(left)">
                                      <p:cBhvr>
                                        <p:cTn id="40" dur="500"/>
                                        <p:tgtEl>
                                          <p:spTgt spid="257642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2576409"/>
                                        </p:tgtEl>
                                        <p:attrNameLst>
                                          <p:attrName>style.visibility</p:attrName>
                                        </p:attrNameLst>
                                      </p:cBhvr>
                                      <p:to>
                                        <p:strVal val="visible"/>
                                      </p:to>
                                    </p:set>
                                    <p:animEffect transition="in" filter="dissolve">
                                      <p:cBhvr>
                                        <p:cTn id="45" dur="500"/>
                                        <p:tgtEl>
                                          <p:spTgt spid="2576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64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82" name="Rectangle 2"/>
          <p:cNvSpPr>
            <a:spLocks noGrp="1" noChangeArrowheads="1"/>
          </p:cNvSpPr>
          <p:nvPr>
            <p:ph type="title"/>
          </p:nvPr>
        </p:nvSpPr>
        <p:spPr>
          <a:xfrm>
            <a:off x="2057400" y="381000"/>
            <a:ext cx="8229600" cy="1143000"/>
          </a:xfrm>
        </p:spPr>
        <p:txBody>
          <a:bodyPr rtlCol="0">
            <a:normAutofit/>
          </a:bodyPr>
          <a:lstStyle/>
          <a:p>
            <a:pPr algn="ctr" eaLnBrk="1" fontAlgn="auto" hangingPunct="1">
              <a:spcAft>
                <a:spcPts val="0"/>
              </a:spcAft>
              <a:defRPr/>
            </a:pPr>
            <a:r>
              <a:rPr lang="zh-CN" altLang="en-US" sz="4000" b="1" dirty="0">
                <a:solidFill>
                  <a:srgbClr val="0432FF"/>
                </a:solidFill>
                <a:ea typeface="宋体" pitchFamily="2" charset="-122"/>
              </a:rPr>
              <a:t>劳动需求的移动</a:t>
            </a:r>
            <a:endParaRPr lang="zh-CN" altLang="en-US" sz="4000" b="1" dirty="0">
              <a:solidFill>
                <a:srgbClr val="0432FF"/>
              </a:solidFill>
              <a:effectLst>
                <a:outerShdw blurRad="38100" dist="38100" dir="2700000" algn="tl">
                  <a:srgbClr val="000000"/>
                </a:outerShdw>
              </a:effectLst>
              <a:latin typeface="Tahoma" pitchFamily="34" charset="0"/>
              <a:ea typeface="宋体" pitchFamily="2" charset="-122"/>
            </a:endParaRPr>
          </a:p>
        </p:txBody>
      </p:sp>
      <p:grpSp>
        <p:nvGrpSpPr>
          <p:cNvPr id="43011" name="Group 3"/>
          <p:cNvGrpSpPr>
            <a:grpSpLocks/>
          </p:cNvGrpSpPr>
          <p:nvPr/>
        </p:nvGrpSpPr>
        <p:grpSpPr bwMode="auto">
          <a:xfrm>
            <a:off x="2286001" y="1676401"/>
            <a:ext cx="1471613" cy="752475"/>
            <a:chOff x="768" y="1104"/>
            <a:chExt cx="927" cy="474"/>
          </a:xfrm>
        </p:grpSpPr>
        <p:sp>
          <p:nvSpPr>
            <p:cNvPr id="43051" name="Rectangle 4"/>
            <p:cNvSpPr>
              <a:spLocks noChangeArrowheads="1"/>
            </p:cNvSpPr>
            <p:nvPr/>
          </p:nvSpPr>
          <p:spPr bwMode="auto">
            <a:xfrm>
              <a:off x="972" y="1104"/>
              <a:ext cx="29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工资</a:t>
              </a:r>
            </a:p>
          </p:txBody>
        </p:sp>
        <p:sp>
          <p:nvSpPr>
            <p:cNvPr id="43052" name="Rectangle 5"/>
            <p:cNvSpPr>
              <a:spLocks noChangeArrowheads="1"/>
            </p:cNvSpPr>
            <p:nvPr/>
          </p:nvSpPr>
          <p:spPr bwMode="auto">
            <a:xfrm>
              <a:off x="768" y="1254"/>
              <a:ext cx="927"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(劳动的价格）</a:t>
              </a:r>
            </a:p>
          </p:txBody>
        </p:sp>
        <p:sp>
          <p:nvSpPr>
            <p:cNvPr id="43053" name="Rectangle 6"/>
            <p:cNvSpPr>
              <a:spLocks noChangeArrowheads="1"/>
            </p:cNvSpPr>
            <p:nvPr/>
          </p:nvSpPr>
          <p:spPr bwMode="auto">
            <a:xfrm>
              <a:off x="955" y="1404"/>
              <a:ext cx="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en-US" altLang="zh-CN" b="1">
                <a:solidFill>
                  <a:srgbClr val="000000"/>
                </a:solidFill>
                <a:ea typeface="宋体" panose="02010600030101010101" pitchFamily="2" charset="-122"/>
              </a:endParaRPr>
            </a:p>
          </p:txBody>
        </p:sp>
      </p:grpSp>
      <p:sp>
        <p:nvSpPr>
          <p:cNvPr id="43012" name="Rectangle 7"/>
          <p:cNvSpPr>
            <a:spLocks noChangeArrowheads="1"/>
          </p:cNvSpPr>
          <p:nvPr/>
        </p:nvSpPr>
        <p:spPr bwMode="auto">
          <a:xfrm>
            <a:off x="3352801" y="4038601"/>
            <a:ext cx="30777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W</a:t>
            </a:r>
            <a:r>
              <a:rPr lang="en-US" altLang="zh-CN" b="1" i="1" baseline="-25000">
                <a:solidFill>
                  <a:srgbClr val="000000"/>
                </a:solidFill>
                <a:ea typeface="宋体" panose="02010600030101010101" pitchFamily="2" charset="-122"/>
              </a:rPr>
              <a:t>1</a:t>
            </a:r>
          </a:p>
        </p:txBody>
      </p:sp>
      <p:sp>
        <p:nvSpPr>
          <p:cNvPr id="43013" name="Rectangle 8"/>
          <p:cNvSpPr>
            <a:spLocks noChangeArrowheads="1"/>
          </p:cNvSpPr>
          <p:nvPr/>
        </p:nvSpPr>
        <p:spPr bwMode="auto">
          <a:xfrm>
            <a:off x="3619500" y="5895976"/>
            <a:ext cx="1282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0</a:t>
            </a:r>
          </a:p>
        </p:txBody>
      </p:sp>
      <p:grpSp>
        <p:nvGrpSpPr>
          <p:cNvPr id="43014" name="Group 9"/>
          <p:cNvGrpSpPr>
            <a:grpSpLocks/>
          </p:cNvGrpSpPr>
          <p:nvPr/>
        </p:nvGrpSpPr>
        <p:grpSpPr bwMode="auto">
          <a:xfrm>
            <a:off x="8686806" y="5867400"/>
            <a:ext cx="696913" cy="515938"/>
            <a:chOff x="4432" y="3762"/>
            <a:chExt cx="439" cy="325"/>
          </a:xfrm>
        </p:grpSpPr>
        <p:sp>
          <p:nvSpPr>
            <p:cNvPr id="43049" name="Rectangle 10"/>
            <p:cNvSpPr>
              <a:spLocks noChangeArrowheads="1"/>
            </p:cNvSpPr>
            <p:nvPr/>
          </p:nvSpPr>
          <p:spPr bwMode="auto">
            <a:xfrm>
              <a:off x="4432" y="3762"/>
              <a:ext cx="439"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劳动量</a:t>
              </a:r>
            </a:p>
          </p:txBody>
        </p:sp>
        <p:sp>
          <p:nvSpPr>
            <p:cNvPr id="43050" name="Rectangle 11"/>
            <p:cNvSpPr>
              <a:spLocks noChangeArrowheads="1"/>
            </p:cNvSpPr>
            <p:nvPr/>
          </p:nvSpPr>
          <p:spPr bwMode="auto">
            <a:xfrm>
              <a:off x="4832" y="3913"/>
              <a:ext cx="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en-US" altLang="zh-CN" b="1">
                <a:solidFill>
                  <a:srgbClr val="000000"/>
                </a:solidFill>
                <a:ea typeface="宋体" panose="02010600030101010101" pitchFamily="2" charset="-122"/>
              </a:endParaRPr>
            </a:p>
          </p:txBody>
        </p:sp>
      </p:grpSp>
      <p:sp>
        <p:nvSpPr>
          <p:cNvPr id="43015" name="Rectangle 12"/>
          <p:cNvSpPr>
            <a:spLocks noChangeArrowheads="1"/>
          </p:cNvSpPr>
          <p:nvPr/>
        </p:nvSpPr>
        <p:spPr bwMode="auto">
          <a:xfrm>
            <a:off x="5334001" y="5895976"/>
            <a:ext cx="347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L</a:t>
            </a:r>
            <a:r>
              <a:rPr lang="en-US" altLang="zh-CN" b="1" i="1" baseline="-25000">
                <a:solidFill>
                  <a:srgbClr val="000000"/>
                </a:solidFill>
                <a:ea typeface="宋体" panose="02010600030101010101" pitchFamily="2" charset="-122"/>
              </a:rPr>
              <a:t>1</a:t>
            </a:r>
          </a:p>
        </p:txBody>
      </p:sp>
      <p:sp>
        <p:nvSpPr>
          <p:cNvPr id="43016" name="Rectangle 13"/>
          <p:cNvSpPr>
            <a:spLocks noChangeArrowheads="1"/>
          </p:cNvSpPr>
          <p:nvPr/>
        </p:nvSpPr>
        <p:spPr bwMode="auto">
          <a:xfrm>
            <a:off x="7029451" y="1985964"/>
            <a:ext cx="46487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供给</a:t>
            </a:r>
          </a:p>
        </p:txBody>
      </p:sp>
      <p:sp>
        <p:nvSpPr>
          <p:cNvPr id="43017" name="Rectangle 14"/>
          <p:cNvSpPr>
            <a:spLocks noChangeArrowheads="1"/>
          </p:cNvSpPr>
          <p:nvPr/>
        </p:nvSpPr>
        <p:spPr bwMode="auto">
          <a:xfrm>
            <a:off x="7505701" y="5395914"/>
            <a:ext cx="8351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需求, </a:t>
            </a:r>
            <a:r>
              <a:rPr lang="en-US" altLang="zh-CN" b="1" i="1">
                <a:solidFill>
                  <a:srgbClr val="000000"/>
                </a:solidFill>
                <a:ea typeface="宋体" panose="02010600030101010101" pitchFamily="2" charset="-122"/>
              </a:rPr>
              <a:t>D</a:t>
            </a:r>
            <a:r>
              <a:rPr lang="en-US" altLang="zh-CN" b="1" i="1" baseline="-25000">
                <a:solidFill>
                  <a:srgbClr val="000000"/>
                </a:solidFill>
                <a:ea typeface="宋体" panose="02010600030101010101" pitchFamily="2" charset="-122"/>
              </a:rPr>
              <a:t>1</a:t>
            </a:r>
          </a:p>
        </p:txBody>
      </p:sp>
      <p:sp>
        <p:nvSpPr>
          <p:cNvPr id="43018" name="Freeform 15"/>
          <p:cNvSpPr>
            <a:spLocks/>
          </p:cNvSpPr>
          <p:nvPr/>
        </p:nvSpPr>
        <p:spPr bwMode="auto">
          <a:xfrm>
            <a:off x="3810000" y="1700214"/>
            <a:ext cx="6153150" cy="4149725"/>
          </a:xfrm>
          <a:custGeom>
            <a:avLst/>
            <a:gdLst>
              <a:gd name="T0" fmla="*/ 0 w 3876"/>
              <a:gd name="T1" fmla="*/ 0 h 2614"/>
              <a:gd name="T2" fmla="*/ 0 w 3876"/>
              <a:gd name="T3" fmla="*/ 2147483646 h 2614"/>
              <a:gd name="T4" fmla="*/ 2147483646 w 3876"/>
              <a:gd name="T5" fmla="*/ 2147483646 h 2614"/>
              <a:gd name="T6" fmla="*/ 0 60000 65536"/>
              <a:gd name="T7" fmla="*/ 0 60000 65536"/>
              <a:gd name="T8" fmla="*/ 0 60000 65536"/>
            </a:gdLst>
            <a:ahLst/>
            <a:cxnLst>
              <a:cxn ang="T6">
                <a:pos x="T0" y="T1"/>
              </a:cxn>
              <a:cxn ang="T7">
                <a:pos x="T2" y="T3"/>
              </a:cxn>
              <a:cxn ang="T8">
                <a:pos x="T4" y="T5"/>
              </a:cxn>
            </a:cxnLst>
            <a:rect l="0" t="0" r="r" b="b"/>
            <a:pathLst>
              <a:path w="3876" h="2614">
                <a:moveTo>
                  <a:pt x="0" y="0"/>
                </a:moveTo>
                <a:lnTo>
                  <a:pt x="0" y="2613"/>
                </a:lnTo>
                <a:lnTo>
                  <a:pt x="3875" y="2613"/>
                </a:lnTo>
              </a:path>
            </a:pathLst>
          </a:custGeom>
          <a:noFill/>
          <a:ln w="28575" cap="rnd" cmpd="sng">
            <a:solidFill>
              <a:srgbClr val="000000"/>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43019" name="Freeform 16"/>
          <p:cNvSpPr>
            <a:spLocks/>
          </p:cNvSpPr>
          <p:nvPr/>
        </p:nvSpPr>
        <p:spPr bwMode="auto">
          <a:xfrm>
            <a:off x="3810000" y="4203700"/>
            <a:ext cx="1695450" cy="1646238"/>
          </a:xfrm>
          <a:custGeom>
            <a:avLst/>
            <a:gdLst>
              <a:gd name="T0" fmla="*/ 2147483646 w 1068"/>
              <a:gd name="T1" fmla="*/ 2147483646 h 1037"/>
              <a:gd name="T2" fmla="*/ 2147483646 w 1068"/>
              <a:gd name="T3" fmla="*/ 0 h 1037"/>
              <a:gd name="T4" fmla="*/ 0 w 1068"/>
              <a:gd name="T5" fmla="*/ 0 h 1037"/>
              <a:gd name="T6" fmla="*/ 0 60000 65536"/>
              <a:gd name="T7" fmla="*/ 0 60000 65536"/>
              <a:gd name="T8" fmla="*/ 0 60000 65536"/>
            </a:gdLst>
            <a:ahLst/>
            <a:cxnLst>
              <a:cxn ang="T6">
                <a:pos x="T0" y="T1"/>
              </a:cxn>
              <a:cxn ang="T7">
                <a:pos x="T2" y="T3"/>
              </a:cxn>
              <a:cxn ang="T8">
                <a:pos x="T4" y="T5"/>
              </a:cxn>
            </a:cxnLst>
            <a:rect l="0" t="0" r="r" b="b"/>
            <a:pathLst>
              <a:path w="1068" h="1037">
                <a:moveTo>
                  <a:pt x="1067" y="1036"/>
                </a:moveTo>
                <a:lnTo>
                  <a:pt x="1067" y="0"/>
                </a:lnTo>
                <a:lnTo>
                  <a:pt x="0" y="0"/>
                </a:lnTo>
              </a:path>
            </a:pathLst>
          </a:custGeom>
          <a:noFill/>
          <a:ln w="38100" cap="flat" cmpd="sng">
            <a:solidFill>
              <a:srgbClr val="FF33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nvGrpSpPr>
          <p:cNvPr id="2580497" name="Group 17"/>
          <p:cNvGrpSpPr>
            <a:grpSpLocks/>
          </p:cNvGrpSpPr>
          <p:nvPr/>
        </p:nvGrpSpPr>
        <p:grpSpPr bwMode="auto">
          <a:xfrm>
            <a:off x="1981201" y="3810003"/>
            <a:ext cx="1425575" cy="1185863"/>
            <a:chOff x="350" y="2448"/>
            <a:chExt cx="850" cy="747"/>
          </a:xfrm>
        </p:grpSpPr>
        <p:sp>
          <p:nvSpPr>
            <p:cNvPr id="43045" name="Line 18"/>
            <p:cNvSpPr>
              <a:spLocks noChangeShapeType="1"/>
            </p:cNvSpPr>
            <p:nvPr/>
          </p:nvSpPr>
          <p:spPr bwMode="auto">
            <a:xfrm flipH="1">
              <a:off x="829" y="2448"/>
              <a:ext cx="371" cy="39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nvGrpSpPr>
            <p:cNvPr id="43046" name="Group 19"/>
            <p:cNvGrpSpPr>
              <a:grpSpLocks/>
            </p:cNvGrpSpPr>
            <p:nvPr/>
          </p:nvGrpSpPr>
          <p:grpSpPr bwMode="auto">
            <a:xfrm>
              <a:off x="350" y="2846"/>
              <a:ext cx="537" cy="349"/>
              <a:chOff x="350" y="2846"/>
              <a:chExt cx="537" cy="349"/>
            </a:xfrm>
          </p:grpSpPr>
          <p:sp>
            <p:nvSpPr>
              <p:cNvPr id="43047" name="Rectangle 20"/>
              <p:cNvSpPr>
                <a:spLocks noChangeArrowheads="1"/>
              </p:cNvSpPr>
              <p:nvPr/>
            </p:nvSpPr>
            <p:spPr bwMode="auto">
              <a:xfrm>
                <a:off x="350" y="2846"/>
                <a:ext cx="53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2. …工资</a:t>
                </a:r>
              </a:p>
              <a:p>
                <a:pPr fontAlgn="base">
                  <a:spcBef>
                    <a:spcPct val="0"/>
                  </a:spcBef>
                  <a:spcAft>
                    <a:spcPct val="0"/>
                  </a:spcAft>
                </a:pPr>
                <a:r>
                  <a:rPr lang="zh-CN" altLang="en-US" b="1">
                    <a:solidFill>
                      <a:srgbClr val="000000"/>
                    </a:solidFill>
                    <a:ea typeface="宋体" panose="02010600030101010101" pitchFamily="2" charset="-122"/>
                  </a:rPr>
                  <a:t>上升…</a:t>
                </a:r>
              </a:p>
            </p:txBody>
          </p:sp>
          <p:sp>
            <p:nvSpPr>
              <p:cNvPr id="43048" name="Rectangle 21"/>
              <p:cNvSpPr>
                <a:spLocks noChangeArrowheads="1"/>
              </p:cNvSpPr>
              <p:nvPr/>
            </p:nvSpPr>
            <p:spPr bwMode="auto">
              <a:xfrm>
                <a:off x="350" y="2996"/>
                <a:ext cx="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en-US" altLang="zh-CN" b="1">
                  <a:solidFill>
                    <a:srgbClr val="000000"/>
                  </a:solidFill>
                  <a:ea typeface="宋体" panose="02010600030101010101" pitchFamily="2" charset="-122"/>
                </a:endParaRPr>
              </a:p>
            </p:txBody>
          </p:sp>
        </p:grpSp>
      </p:grpSp>
      <p:grpSp>
        <p:nvGrpSpPr>
          <p:cNvPr id="2580502" name="Group 22"/>
          <p:cNvGrpSpPr>
            <a:grpSpLocks/>
          </p:cNvGrpSpPr>
          <p:nvPr/>
        </p:nvGrpSpPr>
        <p:grpSpPr bwMode="auto">
          <a:xfrm>
            <a:off x="5791200" y="6096001"/>
            <a:ext cx="2114550" cy="582613"/>
            <a:chOff x="2688" y="3888"/>
            <a:chExt cx="1332" cy="367"/>
          </a:xfrm>
        </p:grpSpPr>
        <p:sp>
          <p:nvSpPr>
            <p:cNvPr id="43043" name="Line 23"/>
            <p:cNvSpPr>
              <a:spLocks noChangeShapeType="1"/>
            </p:cNvSpPr>
            <p:nvPr/>
          </p:nvSpPr>
          <p:spPr bwMode="auto">
            <a:xfrm>
              <a:off x="2688" y="3888"/>
              <a:ext cx="192" cy="192"/>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43044" name="Rectangle 24"/>
            <p:cNvSpPr>
              <a:spLocks noChangeArrowheads="1"/>
            </p:cNvSpPr>
            <p:nvPr/>
          </p:nvSpPr>
          <p:spPr bwMode="auto">
            <a:xfrm>
              <a:off x="2867" y="4081"/>
              <a:ext cx="115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3. …以及就业增加</a:t>
              </a:r>
            </a:p>
          </p:txBody>
        </p:sp>
      </p:grpSp>
      <p:grpSp>
        <p:nvGrpSpPr>
          <p:cNvPr id="2580505" name="Group 25"/>
          <p:cNvGrpSpPr>
            <a:grpSpLocks/>
          </p:cNvGrpSpPr>
          <p:nvPr/>
        </p:nvGrpSpPr>
        <p:grpSpPr bwMode="auto">
          <a:xfrm>
            <a:off x="7391401" y="3479800"/>
            <a:ext cx="2532063" cy="1320800"/>
            <a:chOff x="3696" y="2240"/>
            <a:chExt cx="1595" cy="832"/>
          </a:xfrm>
        </p:grpSpPr>
        <p:sp>
          <p:nvSpPr>
            <p:cNvPr id="43039" name="Line 26"/>
            <p:cNvSpPr>
              <a:spLocks noChangeShapeType="1"/>
            </p:cNvSpPr>
            <p:nvPr/>
          </p:nvSpPr>
          <p:spPr bwMode="auto">
            <a:xfrm flipH="1">
              <a:off x="3696" y="2431"/>
              <a:ext cx="387" cy="641"/>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nvGrpSpPr>
            <p:cNvPr id="43040" name="Group 27"/>
            <p:cNvGrpSpPr>
              <a:grpSpLocks/>
            </p:cNvGrpSpPr>
            <p:nvPr/>
          </p:nvGrpSpPr>
          <p:grpSpPr bwMode="auto">
            <a:xfrm>
              <a:off x="4138" y="2240"/>
              <a:ext cx="1153" cy="324"/>
              <a:chOff x="4138" y="2240"/>
              <a:chExt cx="1153" cy="324"/>
            </a:xfrm>
          </p:grpSpPr>
          <p:sp>
            <p:nvSpPr>
              <p:cNvPr id="43041" name="Rectangle 28"/>
              <p:cNvSpPr>
                <a:spLocks noChangeArrowheads="1"/>
              </p:cNvSpPr>
              <p:nvPr/>
            </p:nvSpPr>
            <p:spPr bwMode="auto">
              <a:xfrm>
                <a:off x="4138" y="2240"/>
                <a:ext cx="115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b="1">
                    <a:solidFill>
                      <a:srgbClr val="000000"/>
                    </a:solidFill>
                    <a:ea typeface="宋体" panose="02010600030101010101" pitchFamily="2" charset="-122"/>
                  </a:rPr>
                  <a:t>1. 劳动需求增加…</a:t>
                </a:r>
              </a:p>
            </p:txBody>
          </p:sp>
          <p:sp>
            <p:nvSpPr>
              <p:cNvPr id="43042" name="Rectangle 29"/>
              <p:cNvSpPr>
                <a:spLocks noChangeArrowheads="1"/>
              </p:cNvSpPr>
              <p:nvPr/>
            </p:nvSpPr>
            <p:spPr bwMode="auto">
              <a:xfrm>
                <a:off x="4138" y="2390"/>
                <a:ext cx="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en-US" altLang="zh-CN" b="1">
                  <a:solidFill>
                    <a:srgbClr val="000000"/>
                  </a:solidFill>
                  <a:ea typeface="宋体" panose="02010600030101010101" pitchFamily="2" charset="-122"/>
                </a:endParaRPr>
              </a:p>
            </p:txBody>
          </p:sp>
        </p:grpSp>
      </p:grpSp>
      <p:grpSp>
        <p:nvGrpSpPr>
          <p:cNvPr id="2580510" name="Group 30"/>
          <p:cNvGrpSpPr>
            <a:grpSpLocks/>
          </p:cNvGrpSpPr>
          <p:nvPr/>
        </p:nvGrpSpPr>
        <p:grpSpPr bwMode="auto">
          <a:xfrm>
            <a:off x="4533901" y="2136776"/>
            <a:ext cx="4479925" cy="3101975"/>
            <a:chOff x="1896" y="1394"/>
            <a:chExt cx="2822" cy="1954"/>
          </a:xfrm>
        </p:grpSpPr>
        <p:sp>
          <p:nvSpPr>
            <p:cNvPr id="43037" name="Line 31"/>
            <p:cNvSpPr>
              <a:spLocks noChangeShapeType="1"/>
            </p:cNvSpPr>
            <p:nvPr/>
          </p:nvSpPr>
          <p:spPr bwMode="auto">
            <a:xfrm>
              <a:off x="1896" y="1394"/>
              <a:ext cx="2593" cy="1753"/>
            </a:xfrm>
            <a:prstGeom prst="line">
              <a:avLst/>
            </a:prstGeom>
            <a:noFill/>
            <a:ln w="38100">
              <a:solidFill>
                <a:srgbClr val="80008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43038" name="Rectangle 32"/>
            <p:cNvSpPr>
              <a:spLocks noChangeArrowheads="1"/>
            </p:cNvSpPr>
            <p:nvPr/>
          </p:nvSpPr>
          <p:spPr bwMode="auto">
            <a:xfrm>
              <a:off x="4534" y="3057"/>
              <a:ext cx="1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D</a:t>
              </a:r>
              <a:r>
                <a:rPr lang="en-US" altLang="zh-CN" b="1" i="1" baseline="-25000">
                  <a:solidFill>
                    <a:srgbClr val="000000"/>
                  </a:solidFill>
                  <a:ea typeface="宋体" panose="02010600030101010101" pitchFamily="2" charset="-122"/>
                </a:rPr>
                <a:t>2 </a:t>
              </a:r>
            </a:p>
            <a:p>
              <a:pPr fontAlgn="base">
                <a:spcBef>
                  <a:spcPct val="0"/>
                </a:spcBef>
                <a:spcAft>
                  <a:spcPct val="0"/>
                </a:spcAft>
              </a:pPr>
              <a:endParaRPr lang="zh-CN" altLang="en-US" b="1" i="1" baseline="-25000">
                <a:solidFill>
                  <a:srgbClr val="000000"/>
                </a:solidFill>
                <a:ea typeface="宋体" panose="02010600030101010101" pitchFamily="2" charset="-122"/>
              </a:endParaRPr>
            </a:p>
          </p:txBody>
        </p:sp>
      </p:grpSp>
      <p:sp>
        <p:nvSpPr>
          <p:cNvPr id="43024" name="Line 33"/>
          <p:cNvSpPr>
            <a:spLocks noChangeShapeType="1"/>
          </p:cNvSpPr>
          <p:nvPr/>
        </p:nvSpPr>
        <p:spPr bwMode="auto">
          <a:xfrm flipH="1">
            <a:off x="4557713" y="2160588"/>
            <a:ext cx="2400300" cy="3402012"/>
          </a:xfrm>
          <a:prstGeom prst="line">
            <a:avLst/>
          </a:prstGeom>
          <a:noFill/>
          <a:ln w="38100">
            <a:solidFill>
              <a:srgbClr val="4D9A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nvGrpSpPr>
          <p:cNvPr id="2580514" name="Group 34"/>
          <p:cNvGrpSpPr>
            <a:grpSpLocks/>
          </p:cNvGrpSpPr>
          <p:nvPr/>
        </p:nvGrpSpPr>
        <p:grpSpPr bwMode="auto">
          <a:xfrm>
            <a:off x="3810000" y="3178176"/>
            <a:ext cx="2433638" cy="2671763"/>
            <a:chOff x="1440" y="2050"/>
            <a:chExt cx="1533" cy="1683"/>
          </a:xfrm>
        </p:grpSpPr>
        <p:sp>
          <p:nvSpPr>
            <p:cNvPr id="43035" name="Freeform 35"/>
            <p:cNvSpPr>
              <a:spLocks/>
            </p:cNvSpPr>
            <p:nvPr/>
          </p:nvSpPr>
          <p:spPr bwMode="auto">
            <a:xfrm>
              <a:off x="1440" y="2095"/>
              <a:ext cx="1503" cy="1638"/>
            </a:xfrm>
            <a:custGeom>
              <a:avLst/>
              <a:gdLst>
                <a:gd name="T0" fmla="*/ 1502 w 1503"/>
                <a:gd name="T1" fmla="*/ 1637 h 1638"/>
                <a:gd name="T2" fmla="*/ 1502 w 1503"/>
                <a:gd name="T3" fmla="*/ 0 h 1638"/>
                <a:gd name="T4" fmla="*/ 0 w 1503"/>
                <a:gd name="T5" fmla="*/ 0 h 1638"/>
                <a:gd name="T6" fmla="*/ 0 60000 65536"/>
                <a:gd name="T7" fmla="*/ 0 60000 65536"/>
                <a:gd name="T8" fmla="*/ 0 60000 65536"/>
              </a:gdLst>
              <a:ahLst/>
              <a:cxnLst>
                <a:cxn ang="T6">
                  <a:pos x="T0" y="T1"/>
                </a:cxn>
                <a:cxn ang="T7">
                  <a:pos x="T2" y="T3"/>
                </a:cxn>
                <a:cxn ang="T8">
                  <a:pos x="T4" y="T5"/>
                </a:cxn>
              </a:cxnLst>
              <a:rect l="0" t="0" r="r" b="b"/>
              <a:pathLst>
                <a:path w="1503" h="1638">
                  <a:moveTo>
                    <a:pt x="1502" y="1637"/>
                  </a:moveTo>
                  <a:lnTo>
                    <a:pt x="1502" y="0"/>
                  </a:lnTo>
                  <a:lnTo>
                    <a:pt x="0" y="0"/>
                  </a:lnTo>
                </a:path>
              </a:pathLst>
            </a:custGeom>
            <a:noFill/>
            <a:ln w="38100" cap="flat" cmpd="sng">
              <a:solidFill>
                <a:srgbClr val="FF33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43036" name="Freeform 36"/>
            <p:cNvSpPr>
              <a:spLocks/>
            </p:cNvSpPr>
            <p:nvPr/>
          </p:nvSpPr>
          <p:spPr bwMode="auto">
            <a:xfrm>
              <a:off x="2897" y="2050"/>
              <a:ext cx="76" cy="76"/>
            </a:xfrm>
            <a:custGeom>
              <a:avLst/>
              <a:gdLst>
                <a:gd name="T0" fmla="*/ 45 w 76"/>
                <a:gd name="T1" fmla="*/ 75 h 76"/>
                <a:gd name="T2" fmla="*/ 60 w 76"/>
                <a:gd name="T3" fmla="*/ 75 h 76"/>
                <a:gd name="T4" fmla="*/ 75 w 76"/>
                <a:gd name="T5" fmla="*/ 60 h 76"/>
                <a:gd name="T6" fmla="*/ 75 w 76"/>
                <a:gd name="T7" fmla="*/ 45 h 76"/>
                <a:gd name="T8" fmla="*/ 75 w 76"/>
                <a:gd name="T9" fmla="*/ 15 h 76"/>
                <a:gd name="T10" fmla="*/ 60 w 76"/>
                <a:gd name="T11" fmla="*/ 15 h 76"/>
                <a:gd name="T12" fmla="*/ 45 w 76"/>
                <a:gd name="T13" fmla="*/ 0 h 76"/>
                <a:gd name="T14" fmla="*/ 15 w 76"/>
                <a:gd name="T15" fmla="*/ 15 h 76"/>
                <a:gd name="T16" fmla="*/ 0 w 76"/>
                <a:gd name="T17" fmla="*/ 15 h 76"/>
                <a:gd name="T18" fmla="*/ 0 w 76"/>
                <a:gd name="T19" fmla="*/ 45 h 76"/>
                <a:gd name="T20" fmla="*/ 0 w 76"/>
                <a:gd name="T21" fmla="*/ 60 h 76"/>
                <a:gd name="T22" fmla="*/ 15 w 76"/>
                <a:gd name="T23" fmla="*/ 75 h 76"/>
                <a:gd name="T24" fmla="*/ 45 w 76"/>
                <a:gd name="T25" fmla="*/ 75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6" h="76">
                  <a:moveTo>
                    <a:pt x="45" y="75"/>
                  </a:moveTo>
                  <a:lnTo>
                    <a:pt x="60" y="75"/>
                  </a:lnTo>
                  <a:lnTo>
                    <a:pt x="75" y="60"/>
                  </a:lnTo>
                  <a:lnTo>
                    <a:pt x="75" y="45"/>
                  </a:lnTo>
                  <a:lnTo>
                    <a:pt x="75" y="15"/>
                  </a:lnTo>
                  <a:lnTo>
                    <a:pt x="60" y="15"/>
                  </a:lnTo>
                  <a:lnTo>
                    <a:pt x="45" y="0"/>
                  </a:lnTo>
                  <a:lnTo>
                    <a:pt x="15" y="15"/>
                  </a:lnTo>
                  <a:lnTo>
                    <a:pt x="0" y="15"/>
                  </a:lnTo>
                  <a:lnTo>
                    <a:pt x="0" y="45"/>
                  </a:lnTo>
                  <a:lnTo>
                    <a:pt x="0" y="60"/>
                  </a:lnTo>
                  <a:lnTo>
                    <a:pt x="15" y="75"/>
                  </a:lnTo>
                  <a:lnTo>
                    <a:pt x="45" y="7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sp>
        <p:nvSpPr>
          <p:cNvPr id="43026" name="Line 37"/>
          <p:cNvSpPr>
            <a:spLocks noChangeShapeType="1"/>
          </p:cNvSpPr>
          <p:nvPr/>
        </p:nvSpPr>
        <p:spPr bwMode="auto">
          <a:xfrm>
            <a:off x="3960813" y="3138489"/>
            <a:ext cx="3497262" cy="2376487"/>
          </a:xfrm>
          <a:prstGeom prst="line">
            <a:avLst/>
          </a:prstGeom>
          <a:noFill/>
          <a:ln w="38100">
            <a:solidFill>
              <a:srgbClr val="4D9A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43027" name="Freeform 38"/>
          <p:cNvSpPr>
            <a:spLocks/>
          </p:cNvSpPr>
          <p:nvPr/>
        </p:nvSpPr>
        <p:spPr bwMode="auto">
          <a:xfrm>
            <a:off x="5454650" y="4132263"/>
            <a:ext cx="122238" cy="120650"/>
          </a:xfrm>
          <a:custGeom>
            <a:avLst/>
            <a:gdLst>
              <a:gd name="T0" fmla="*/ 2147483646 w 77"/>
              <a:gd name="T1" fmla="*/ 2147483646 h 76"/>
              <a:gd name="T2" fmla="*/ 2147483646 w 77"/>
              <a:gd name="T3" fmla="*/ 2147483646 h 76"/>
              <a:gd name="T4" fmla="*/ 2147483646 w 77"/>
              <a:gd name="T5" fmla="*/ 2147483646 h 76"/>
              <a:gd name="T6" fmla="*/ 2147483646 w 77"/>
              <a:gd name="T7" fmla="*/ 2147483646 h 76"/>
              <a:gd name="T8" fmla="*/ 2147483646 w 77"/>
              <a:gd name="T9" fmla="*/ 2147483646 h 76"/>
              <a:gd name="T10" fmla="*/ 2147483646 w 77"/>
              <a:gd name="T11" fmla="*/ 2147483646 h 76"/>
              <a:gd name="T12" fmla="*/ 2147483646 w 77"/>
              <a:gd name="T13" fmla="*/ 0 h 76"/>
              <a:gd name="T14" fmla="*/ 2147483646 w 77"/>
              <a:gd name="T15" fmla="*/ 2147483646 h 76"/>
              <a:gd name="T16" fmla="*/ 0 w 77"/>
              <a:gd name="T17" fmla="*/ 2147483646 h 76"/>
              <a:gd name="T18" fmla="*/ 0 w 77"/>
              <a:gd name="T19" fmla="*/ 2147483646 h 76"/>
              <a:gd name="T20" fmla="*/ 0 w 77"/>
              <a:gd name="T21" fmla="*/ 2147483646 h 76"/>
              <a:gd name="T22" fmla="*/ 2147483646 w 77"/>
              <a:gd name="T23" fmla="*/ 2147483646 h 76"/>
              <a:gd name="T24" fmla="*/ 2147483646 w 77"/>
              <a:gd name="T25" fmla="*/ 2147483646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7" h="76">
                <a:moveTo>
                  <a:pt x="30" y="75"/>
                </a:moveTo>
                <a:lnTo>
                  <a:pt x="61" y="75"/>
                </a:lnTo>
                <a:lnTo>
                  <a:pt x="76" y="60"/>
                </a:lnTo>
                <a:lnTo>
                  <a:pt x="76" y="45"/>
                </a:lnTo>
                <a:lnTo>
                  <a:pt x="76" y="30"/>
                </a:lnTo>
                <a:lnTo>
                  <a:pt x="61" y="15"/>
                </a:lnTo>
                <a:lnTo>
                  <a:pt x="30" y="0"/>
                </a:lnTo>
                <a:lnTo>
                  <a:pt x="15" y="15"/>
                </a:lnTo>
                <a:lnTo>
                  <a:pt x="0" y="30"/>
                </a:lnTo>
                <a:lnTo>
                  <a:pt x="0" y="45"/>
                </a:lnTo>
                <a:lnTo>
                  <a:pt x="0" y="60"/>
                </a:lnTo>
                <a:lnTo>
                  <a:pt x="15" y="75"/>
                </a:lnTo>
                <a:lnTo>
                  <a:pt x="30" y="75"/>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2580519" name="AutoShape 39"/>
          <p:cNvSpPr>
            <a:spLocks noChangeArrowheads="1"/>
          </p:cNvSpPr>
          <p:nvPr/>
        </p:nvSpPr>
        <p:spPr bwMode="auto">
          <a:xfrm>
            <a:off x="6781800" y="4800600"/>
            <a:ext cx="1600200" cy="152400"/>
          </a:xfrm>
          <a:prstGeom prst="rightArrow">
            <a:avLst>
              <a:gd name="adj1" fmla="val 50000"/>
              <a:gd name="adj2" fmla="val 262500"/>
            </a:avLst>
          </a:prstGeom>
          <a:solidFill>
            <a:srgbClr val="FF3300"/>
          </a:solidFill>
          <a:ln w="12700">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grpSp>
        <p:nvGrpSpPr>
          <p:cNvPr id="2580520" name="Group 40"/>
          <p:cNvGrpSpPr>
            <a:grpSpLocks/>
          </p:cNvGrpSpPr>
          <p:nvPr/>
        </p:nvGrpSpPr>
        <p:grpSpPr bwMode="auto">
          <a:xfrm>
            <a:off x="3352800" y="3048000"/>
            <a:ext cx="349250" cy="990600"/>
            <a:chOff x="1152" y="1968"/>
            <a:chExt cx="220" cy="624"/>
          </a:xfrm>
        </p:grpSpPr>
        <p:sp>
          <p:nvSpPr>
            <p:cNvPr id="43033" name="Rectangle 41"/>
            <p:cNvSpPr>
              <a:spLocks noChangeArrowheads="1"/>
            </p:cNvSpPr>
            <p:nvPr/>
          </p:nvSpPr>
          <p:spPr bwMode="auto">
            <a:xfrm>
              <a:off x="1152" y="1968"/>
              <a:ext cx="22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W</a:t>
              </a:r>
              <a:r>
                <a:rPr lang="en-US" altLang="zh-CN" b="1" i="1" baseline="-25000">
                  <a:solidFill>
                    <a:srgbClr val="000000"/>
                  </a:solidFill>
                  <a:ea typeface="宋体" panose="02010600030101010101" pitchFamily="2" charset="-122"/>
                </a:rPr>
                <a:t>2 </a:t>
              </a:r>
            </a:p>
          </p:txBody>
        </p:sp>
        <p:sp>
          <p:nvSpPr>
            <p:cNvPr id="43034" name="AutoShape 42"/>
            <p:cNvSpPr>
              <a:spLocks noChangeArrowheads="1"/>
            </p:cNvSpPr>
            <p:nvPr/>
          </p:nvSpPr>
          <p:spPr bwMode="auto">
            <a:xfrm>
              <a:off x="1248" y="2208"/>
              <a:ext cx="96" cy="384"/>
            </a:xfrm>
            <a:prstGeom prst="upArrow">
              <a:avLst>
                <a:gd name="adj1" fmla="val 50000"/>
                <a:gd name="adj2" fmla="val 100000"/>
              </a:avLst>
            </a:prstGeom>
            <a:solidFill>
              <a:srgbClr val="FF3300"/>
            </a:solidFill>
            <a:ln w="12700">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grpSp>
      <p:grpSp>
        <p:nvGrpSpPr>
          <p:cNvPr id="2580523" name="Group 43"/>
          <p:cNvGrpSpPr>
            <a:grpSpLocks/>
          </p:cNvGrpSpPr>
          <p:nvPr/>
        </p:nvGrpSpPr>
        <p:grpSpPr bwMode="auto">
          <a:xfrm>
            <a:off x="5638801" y="5895976"/>
            <a:ext cx="722313" cy="276225"/>
            <a:chOff x="2592" y="3762"/>
            <a:chExt cx="455" cy="174"/>
          </a:xfrm>
        </p:grpSpPr>
        <p:sp>
          <p:nvSpPr>
            <p:cNvPr id="43031" name="Rectangle 44"/>
            <p:cNvSpPr>
              <a:spLocks noChangeArrowheads="1"/>
            </p:cNvSpPr>
            <p:nvPr/>
          </p:nvSpPr>
          <p:spPr bwMode="auto">
            <a:xfrm>
              <a:off x="2897" y="3762"/>
              <a:ext cx="15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b="1" i="1">
                  <a:solidFill>
                    <a:srgbClr val="000000"/>
                  </a:solidFill>
                  <a:ea typeface="宋体" panose="02010600030101010101" pitchFamily="2" charset="-122"/>
                </a:rPr>
                <a:t>L</a:t>
              </a:r>
              <a:r>
                <a:rPr lang="en-US" altLang="zh-CN" b="1" i="1" baseline="-25000">
                  <a:solidFill>
                    <a:srgbClr val="000000"/>
                  </a:solidFill>
                  <a:ea typeface="宋体" panose="02010600030101010101" pitchFamily="2" charset="-122"/>
                </a:rPr>
                <a:t>2 </a:t>
              </a:r>
            </a:p>
          </p:txBody>
        </p:sp>
        <p:sp>
          <p:nvSpPr>
            <p:cNvPr id="43032" name="AutoShape 45"/>
            <p:cNvSpPr>
              <a:spLocks noChangeArrowheads="1"/>
            </p:cNvSpPr>
            <p:nvPr/>
          </p:nvSpPr>
          <p:spPr bwMode="auto">
            <a:xfrm>
              <a:off x="2592" y="3792"/>
              <a:ext cx="288" cy="96"/>
            </a:xfrm>
            <a:prstGeom prst="rightArrow">
              <a:avLst>
                <a:gd name="adj1" fmla="val 50000"/>
                <a:gd name="adj2" fmla="val 75000"/>
              </a:avLst>
            </a:prstGeom>
            <a:solidFill>
              <a:srgbClr val="FF3300"/>
            </a:solidFill>
            <a:ln w="12700">
              <a:solidFill>
                <a:srgbClr val="FF33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grpSp>
    </p:spTree>
    <p:extLst>
      <p:ext uri="{BB962C8B-B14F-4D97-AF65-F5344CB8AC3E}">
        <p14:creationId xmlns:p14="http://schemas.microsoft.com/office/powerpoint/2010/main" val="226181821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580519"/>
                                        </p:tgtEl>
                                        <p:attrNameLst>
                                          <p:attrName>style.visibility</p:attrName>
                                        </p:attrNameLst>
                                      </p:cBhvr>
                                      <p:to>
                                        <p:strVal val="visible"/>
                                      </p:to>
                                    </p:set>
                                    <p:anim calcmode="lin" valueType="num">
                                      <p:cBhvr>
                                        <p:cTn id="7" dur="500" fill="hold"/>
                                        <p:tgtEl>
                                          <p:spTgt spid="2580519"/>
                                        </p:tgtEl>
                                        <p:attrNameLst>
                                          <p:attrName>ppt_x</p:attrName>
                                        </p:attrNameLst>
                                      </p:cBhvr>
                                      <p:tavLst>
                                        <p:tav tm="0">
                                          <p:val>
                                            <p:strVal val="#ppt_x-#ppt_w/2"/>
                                          </p:val>
                                        </p:tav>
                                        <p:tav tm="100000">
                                          <p:val>
                                            <p:strVal val="#ppt_x"/>
                                          </p:val>
                                        </p:tav>
                                      </p:tavLst>
                                    </p:anim>
                                    <p:anim calcmode="lin" valueType="num">
                                      <p:cBhvr>
                                        <p:cTn id="8" dur="500" fill="hold"/>
                                        <p:tgtEl>
                                          <p:spTgt spid="2580519"/>
                                        </p:tgtEl>
                                        <p:attrNameLst>
                                          <p:attrName>ppt_y</p:attrName>
                                        </p:attrNameLst>
                                      </p:cBhvr>
                                      <p:tavLst>
                                        <p:tav tm="0">
                                          <p:val>
                                            <p:strVal val="#ppt_y"/>
                                          </p:val>
                                        </p:tav>
                                        <p:tav tm="100000">
                                          <p:val>
                                            <p:strVal val="#ppt_y"/>
                                          </p:val>
                                        </p:tav>
                                      </p:tavLst>
                                    </p:anim>
                                    <p:anim calcmode="lin" valueType="num">
                                      <p:cBhvr>
                                        <p:cTn id="9" dur="500" fill="hold"/>
                                        <p:tgtEl>
                                          <p:spTgt spid="2580519"/>
                                        </p:tgtEl>
                                        <p:attrNameLst>
                                          <p:attrName>ppt_w</p:attrName>
                                        </p:attrNameLst>
                                      </p:cBhvr>
                                      <p:tavLst>
                                        <p:tav tm="0">
                                          <p:val>
                                            <p:fltVal val="0"/>
                                          </p:val>
                                        </p:tav>
                                        <p:tav tm="100000">
                                          <p:val>
                                            <p:strVal val="#ppt_w"/>
                                          </p:val>
                                        </p:tav>
                                      </p:tavLst>
                                    </p:anim>
                                    <p:anim calcmode="lin" valueType="num">
                                      <p:cBhvr>
                                        <p:cTn id="10" dur="500" fill="hold"/>
                                        <p:tgtEl>
                                          <p:spTgt spid="2580519"/>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2580510"/>
                                        </p:tgtEl>
                                        <p:attrNameLst>
                                          <p:attrName>style.visibility</p:attrName>
                                        </p:attrNameLst>
                                      </p:cBhvr>
                                      <p:to>
                                        <p:strVal val="visible"/>
                                      </p:to>
                                    </p:set>
                                    <p:anim calcmode="lin" valueType="num">
                                      <p:cBhvr>
                                        <p:cTn id="15" dur="500" fill="hold"/>
                                        <p:tgtEl>
                                          <p:spTgt spid="2580510"/>
                                        </p:tgtEl>
                                        <p:attrNameLst>
                                          <p:attrName>ppt_x</p:attrName>
                                        </p:attrNameLst>
                                      </p:cBhvr>
                                      <p:tavLst>
                                        <p:tav tm="0">
                                          <p:val>
                                            <p:strVal val="#ppt_x"/>
                                          </p:val>
                                        </p:tav>
                                        <p:tav tm="100000">
                                          <p:val>
                                            <p:strVal val="#ppt_x"/>
                                          </p:val>
                                        </p:tav>
                                      </p:tavLst>
                                    </p:anim>
                                    <p:anim calcmode="lin" valueType="num">
                                      <p:cBhvr>
                                        <p:cTn id="16" dur="500" fill="hold"/>
                                        <p:tgtEl>
                                          <p:spTgt spid="2580510"/>
                                        </p:tgtEl>
                                        <p:attrNameLst>
                                          <p:attrName>ppt_y</p:attrName>
                                        </p:attrNameLst>
                                      </p:cBhvr>
                                      <p:tavLst>
                                        <p:tav tm="0">
                                          <p:val>
                                            <p:strVal val="#ppt_y-#ppt_h/2"/>
                                          </p:val>
                                        </p:tav>
                                        <p:tav tm="100000">
                                          <p:val>
                                            <p:strVal val="#ppt_y"/>
                                          </p:val>
                                        </p:tav>
                                      </p:tavLst>
                                    </p:anim>
                                    <p:anim calcmode="lin" valueType="num">
                                      <p:cBhvr>
                                        <p:cTn id="17" dur="500" fill="hold"/>
                                        <p:tgtEl>
                                          <p:spTgt spid="2580510"/>
                                        </p:tgtEl>
                                        <p:attrNameLst>
                                          <p:attrName>ppt_w</p:attrName>
                                        </p:attrNameLst>
                                      </p:cBhvr>
                                      <p:tavLst>
                                        <p:tav tm="0">
                                          <p:val>
                                            <p:strVal val="#ppt_w"/>
                                          </p:val>
                                        </p:tav>
                                        <p:tav tm="100000">
                                          <p:val>
                                            <p:strVal val="#ppt_w"/>
                                          </p:val>
                                        </p:tav>
                                      </p:tavLst>
                                    </p:anim>
                                    <p:anim calcmode="lin" valueType="num">
                                      <p:cBhvr>
                                        <p:cTn id="18" dur="500" fill="hold"/>
                                        <p:tgtEl>
                                          <p:spTgt spid="258051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580505"/>
                                        </p:tgtEl>
                                        <p:attrNameLst>
                                          <p:attrName>style.visibility</p:attrName>
                                        </p:attrNameLst>
                                      </p:cBhvr>
                                      <p:to>
                                        <p:strVal val="visible"/>
                                      </p:to>
                                    </p:set>
                                    <p:animEffect transition="in" filter="dissolve">
                                      <p:cBhvr>
                                        <p:cTn id="23" dur="500"/>
                                        <p:tgtEl>
                                          <p:spTgt spid="258050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9" fill="hold" nodeType="clickEffect">
                                  <p:stCondLst>
                                    <p:cond delay="0"/>
                                  </p:stCondLst>
                                  <p:childTnLst>
                                    <p:set>
                                      <p:cBhvr>
                                        <p:cTn id="27" dur="1" fill="hold">
                                          <p:stCondLst>
                                            <p:cond delay="0"/>
                                          </p:stCondLst>
                                        </p:cTn>
                                        <p:tgtEl>
                                          <p:spTgt spid="2580514"/>
                                        </p:tgtEl>
                                        <p:attrNameLst>
                                          <p:attrName>style.visibility</p:attrName>
                                        </p:attrNameLst>
                                      </p:cBhvr>
                                      <p:to>
                                        <p:strVal val="visible"/>
                                      </p:to>
                                    </p:set>
                                    <p:animEffect transition="in" filter="strips(upLeft)">
                                      <p:cBhvr>
                                        <p:cTn id="28" dur="500"/>
                                        <p:tgtEl>
                                          <p:spTgt spid="258051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2580520"/>
                                        </p:tgtEl>
                                        <p:attrNameLst>
                                          <p:attrName>style.visibility</p:attrName>
                                        </p:attrNameLst>
                                      </p:cBhvr>
                                      <p:to>
                                        <p:strVal val="visible"/>
                                      </p:to>
                                    </p:set>
                                    <p:animEffect transition="in" filter="wipe(down)">
                                      <p:cBhvr>
                                        <p:cTn id="33" dur="500"/>
                                        <p:tgtEl>
                                          <p:spTgt spid="258052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nodeType="clickEffect">
                                  <p:stCondLst>
                                    <p:cond delay="0"/>
                                  </p:stCondLst>
                                  <p:childTnLst>
                                    <p:set>
                                      <p:cBhvr>
                                        <p:cTn id="37" dur="1" fill="hold">
                                          <p:stCondLst>
                                            <p:cond delay="0"/>
                                          </p:stCondLst>
                                        </p:cTn>
                                        <p:tgtEl>
                                          <p:spTgt spid="2580497"/>
                                        </p:tgtEl>
                                        <p:attrNameLst>
                                          <p:attrName>style.visibility</p:attrName>
                                        </p:attrNameLst>
                                      </p:cBhvr>
                                      <p:to>
                                        <p:strVal val="visible"/>
                                      </p:to>
                                    </p:set>
                                    <p:animEffect transition="in" filter="dissolve">
                                      <p:cBhvr>
                                        <p:cTn id="38" dur="500"/>
                                        <p:tgtEl>
                                          <p:spTgt spid="258049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2580523"/>
                                        </p:tgtEl>
                                        <p:attrNameLst>
                                          <p:attrName>style.visibility</p:attrName>
                                        </p:attrNameLst>
                                      </p:cBhvr>
                                      <p:to>
                                        <p:strVal val="visible"/>
                                      </p:to>
                                    </p:set>
                                    <p:animEffect transition="in" filter="wipe(left)">
                                      <p:cBhvr>
                                        <p:cTn id="43" dur="500"/>
                                        <p:tgtEl>
                                          <p:spTgt spid="258052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2580502"/>
                                        </p:tgtEl>
                                        <p:attrNameLst>
                                          <p:attrName>style.visibility</p:attrName>
                                        </p:attrNameLst>
                                      </p:cBhvr>
                                      <p:to>
                                        <p:strVal val="visible"/>
                                      </p:to>
                                    </p:set>
                                    <p:animEffect transition="in" filter="dissolve">
                                      <p:cBhvr>
                                        <p:cTn id="48" dur="500"/>
                                        <p:tgtEl>
                                          <p:spTgt spid="25805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6" y="125633"/>
            <a:ext cx="10515600" cy="1325563"/>
          </a:xfrm>
        </p:spPr>
        <p:txBody>
          <a:bodyPr/>
          <a:lstStyle/>
          <a:p>
            <a:r>
              <a:rPr lang="zh-CN" altLang="en-US" dirty="0">
                <a:solidFill>
                  <a:srgbClr val="002060"/>
                </a:solidFill>
                <a:latin typeface="华文行楷" panose="02010800040101010101" pitchFamily="2" charset="-122"/>
                <a:ea typeface="华文行楷" panose="02010800040101010101" pitchFamily="2" charset="-122"/>
              </a:rPr>
              <a:t>第四节   土地和地租</a:t>
            </a:r>
            <a:endParaRPr lang="zh-CN" altLang="en-US" dirty="0"/>
          </a:p>
        </p:txBody>
      </p:sp>
      <p:graphicFrame>
        <p:nvGraphicFramePr>
          <p:cNvPr id="4" name="内容占位符 3"/>
          <p:cNvGraphicFramePr>
            <a:graphicFrameLocks noGrp="1"/>
          </p:cNvGraphicFramePr>
          <p:nvPr>
            <p:ph idx="1"/>
          </p:nvPr>
        </p:nvGraphicFramePr>
        <p:xfrm>
          <a:off x="838200" y="1349829"/>
          <a:ext cx="10515600" cy="4827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 name="图示 2"/>
          <p:cNvGraphicFramePr>
            <a:graphicFrameLocks noGrp="1"/>
          </p:cNvGraphicFramePr>
          <p:nvPr/>
        </p:nvGraphicFramePr>
        <p:xfrm>
          <a:off x="860425" y="1655445"/>
          <a:ext cx="10515600" cy="38157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57582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descr="10%"/>
          <p:cNvSpPr>
            <a:spLocks noChangeArrowheads="1"/>
          </p:cNvSpPr>
          <p:nvPr/>
        </p:nvSpPr>
        <p:spPr bwMode="auto">
          <a:xfrm>
            <a:off x="1150504" y="1431454"/>
            <a:ext cx="10062928" cy="1302087"/>
          </a:xfrm>
          <a:prstGeom prst="rect">
            <a:avLst/>
          </a:prstGeom>
          <a:pattFill prst="pct10">
            <a:fgClr>
              <a:srgbClr val="FFCC66"/>
            </a:fgClr>
            <a:bgClr>
              <a:srgbClr val="FFFFFF"/>
            </a:bgClr>
          </a:pattFill>
          <a:ln w="22225">
            <a:solidFill>
              <a:schemeClr val="accent5">
                <a:lumMod val="20000"/>
                <a:lumOff val="80000"/>
              </a:schemeClr>
            </a:solidFill>
            <a:miter lim="800000"/>
          </a:ln>
          <a:effectLst/>
        </p:spPr>
        <p:txBody>
          <a:bodyPr wrap="none" lIns="90000" tIns="46800" rIns="90000" bIns="46800" anchor="ct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Rectangle 89"/>
          <p:cNvSpPr>
            <a:spLocks noChangeArrowheads="1"/>
          </p:cNvSpPr>
          <p:nvPr/>
        </p:nvSpPr>
        <p:spPr bwMode="auto">
          <a:xfrm>
            <a:off x="6431447" y="2939573"/>
            <a:ext cx="4781985" cy="3474873"/>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24" name="Rectangle 91"/>
          <p:cNvSpPr>
            <a:spLocks noChangeArrowheads="1"/>
          </p:cNvSpPr>
          <p:nvPr/>
        </p:nvSpPr>
        <p:spPr bwMode="auto">
          <a:xfrm>
            <a:off x="1179263" y="2939573"/>
            <a:ext cx="5059065" cy="3474873"/>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sz="2800" dirty="0">
                <a:solidFill>
                  <a:prstClr val="black"/>
                </a:solidFill>
                <a:ea typeface="宋体" panose="02010600030101010101" pitchFamily="2" charset="-122"/>
              </a:rPr>
              <a:t>   </a:t>
            </a:r>
            <a:endParaRPr lang="en-US" altLang="zh-CN" sz="2800" dirty="0">
              <a:solidFill>
                <a:prstClr val="black"/>
              </a:solidFill>
              <a:ea typeface="宋体" panose="02010600030101010101" pitchFamily="2" charset="-122"/>
            </a:endParaRPr>
          </a:p>
          <a:p>
            <a:pPr defTabSz="914400"/>
            <a:endParaRPr lang="zh-CN" altLang="en-US" sz="2800"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土地的供给曲线</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p:cNvSpPr txBox="1"/>
              <p:nvPr/>
            </p:nvSpPr>
            <p:spPr>
              <a:xfrm>
                <a:off x="1293782" y="4261448"/>
                <a:ext cx="4944546" cy="960776"/>
              </a:xfrm>
              <a:prstGeom prst="rect">
                <a:avLst/>
              </a:prstGeom>
              <a:noFill/>
            </p:spPr>
            <p:txBody>
              <a:bodyPr wrap="square" rtlCol="0">
                <a:spAutoFit/>
              </a:bodyPr>
              <a:lstStyle/>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土地所有者拥有的土地为既定的</a:t>
                </a:r>
                <a14:m>
                  <m:oMath xmlns:m="http://schemas.openxmlformats.org/officeDocument/2006/math">
                    <m:acc>
                      <m:accPr>
                        <m:chr m:val="̅"/>
                        <m:ctrlPr>
                          <a:rPr lang="zh-CN" altLang="en-US" sz="2000" i="1" smtClean="0">
                            <a:solidFill>
                              <a:schemeClr val="tx1"/>
                            </a:solidFill>
                            <a:latin typeface="Cambria Math" panose="02040503050406030204" pitchFamily="18" charset="0"/>
                          </a:rPr>
                        </m:ctrlPr>
                      </m:accPr>
                      <m:e>
                        <m:r>
                          <a:rPr lang="en-US" altLang="zh-CN" sz="2000" b="0" i="1" smtClean="0">
                            <a:solidFill>
                              <a:schemeClr val="tx1"/>
                            </a:solidFill>
                            <a:latin typeface="Cambria Math" panose="02040503050406030204" pitchFamily="18" charset="0"/>
                          </a:rPr>
                          <m:t>𝑀</m:t>
                        </m:r>
                      </m:e>
                    </m:acc>
                  </m:oMath>
                </a14:m>
                <a:r>
                  <a:rPr lang="zh-CN" altLang="en-US" sz="2000" dirty="0">
                    <a:solidFill>
                      <a:schemeClr val="tx1"/>
                    </a:solidFill>
                    <a:latin typeface="微软雅黑" panose="020B0503020204020204" pitchFamily="34" charset="-122"/>
                    <a:ea typeface="微软雅黑" panose="020B0503020204020204" pitchFamily="34" charset="-122"/>
                  </a:rPr>
                  <a:t>，故土地的供给曲线将在</a:t>
                </a:r>
                <a14:m>
                  <m:oMath xmlns:m="http://schemas.openxmlformats.org/officeDocument/2006/math">
                    <m:acc>
                      <m:accPr>
                        <m:chr m:val="̅"/>
                        <m:ctrlPr>
                          <a:rPr lang="zh-CN" altLang="en-US" sz="2000" i="1">
                            <a:solidFill>
                              <a:schemeClr val="tx1"/>
                            </a:solidFill>
                            <a:latin typeface="Cambria Math" panose="02040503050406030204" pitchFamily="18" charset="0"/>
                          </a:rPr>
                        </m:ctrlPr>
                      </m:accPr>
                      <m:e>
                        <m:r>
                          <a:rPr lang="en-US" altLang="zh-CN" sz="2000" i="1">
                            <a:solidFill>
                              <a:schemeClr val="tx1"/>
                            </a:solidFill>
                            <a:latin typeface="Cambria Math" panose="02040503050406030204" pitchFamily="18" charset="0"/>
                          </a:rPr>
                          <m:t>𝑀</m:t>
                        </m:r>
                      </m:e>
                    </m:acc>
                  </m:oMath>
                </a14:m>
                <a:r>
                  <a:rPr lang="zh-CN" altLang="en-US" sz="2000" dirty="0">
                    <a:solidFill>
                      <a:schemeClr val="tx1"/>
                    </a:solidFill>
                    <a:latin typeface="微软雅黑" panose="020B0503020204020204" pitchFamily="34" charset="-122"/>
                    <a:ea typeface="微软雅黑" panose="020B0503020204020204" pitchFamily="34" charset="-122"/>
                  </a:rPr>
                  <a:t>的位置上是垂直的</a:t>
                </a:r>
              </a:p>
            </p:txBody>
          </p:sp>
        </mc:Choice>
        <mc:Fallback xmlns="">
          <p:sp>
            <p:nvSpPr>
              <p:cNvPr id="2" name="文本框 1"/>
              <p:cNvSpPr txBox="1">
                <a:spLocks noRot="1" noChangeAspect="1" noMove="1" noResize="1" noEditPoints="1" noAdjustHandles="1" noChangeArrowheads="1" noChangeShapeType="1" noTextEdit="1"/>
              </p:cNvSpPr>
              <p:nvPr/>
            </p:nvSpPr>
            <p:spPr>
              <a:xfrm>
                <a:off x="1293782" y="4261448"/>
                <a:ext cx="4944546" cy="960776"/>
              </a:xfrm>
              <a:prstGeom prst="rect">
                <a:avLst/>
              </a:prstGeom>
              <a:blipFill rotWithShape="1">
                <a:blip r:embed="rId4"/>
                <a:stretch>
                  <a:fillRect l="-1233" b="-10127"/>
                </a:stretch>
              </a:blipFill>
            </p:spPr>
            <p:txBody>
              <a:bodyPr/>
              <a:lstStyle/>
              <a:p>
                <a:r>
                  <a:rPr lang="zh-CN" altLang="en-US">
                    <a:noFill/>
                  </a:rPr>
                  <a:t> </a:t>
                </a:r>
                <a:endParaRPr lang="zh-CN" altLang="en-US">
                  <a:noFill/>
                </a:endParaRPr>
              </a:p>
            </p:txBody>
          </p:sp>
        </mc:Fallback>
      </mc:AlternateContent>
      <p:sp>
        <p:nvSpPr>
          <p:cNvPr id="8" name="文本框 7"/>
          <p:cNvSpPr txBox="1"/>
          <p:nvPr/>
        </p:nvSpPr>
        <p:spPr>
          <a:xfrm>
            <a:off x="1336280" y="3602565"/>
            <a:ext cx="233910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土地的供给曲线</a:t>
            </a:r>
          </a:p>
        </p:txBody>
      </p:sp>
      <p:sp>
        <p:nvSpPr>
          <p:cNvPr id="17" name="文本框 7"/>
          <p:cNvSpPr txBox="1"/>
          <p:nvPr/>
        </p:nvSpPr>
        <p:spPr>
          <a:xfrm>
            <a:off x="1179263" y="1619093"/>
            <a:ext cx="3350597" cy="461665"/>
          </a:xfrm>
          <a:prstGeom prst="rect">
            <a:avLst/>
          </a:prstGeom>
          <a:noFill/>
        </p:spPr>
        <p:txBody>
          <a:bodyPr wrap="none" rtlCol="0">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土地所有者的效用函数</a:t>
            </a:r>
            <a:r>
              <a:rPr lang="en-US" altLang="zh-CN"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3"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335600" y="2106864"/>
          <a:ext cx="1902728" cy="372699"/>
        </p:xfrm>
        <a:graphic>
          <a:graphicData uri="http://schemas.openxmlformats.org/presentationml/2006/ole">
            <mc:AlternateContent xmlns:mc="http://schemas.openxmlformats.org/markup-compatibility/2006">
              <mc:Choice xmlns:v="urn:schemas-microsoft-com:vml" Requires="v">
                <p:oleObj r:id="rId5" imgW="22250400" imgH="4267200" progId="">
                  <p:embed/>
                </p:oleObj>
              </mc:Choice>
              <mc:Fallback>
                <p:oleObj r:id="rId5" imgW="22250400" imgH="4267200" progId="">
                  <p:embed/>
                  <p:pic>
                    <p:nvPicPr>
                      <p:cNvPr id="7" name="对象 6"/>
                      <p:cNvPicPr>
                        <a:picLocks noChangeAspect="1"/>
                      </p:cNvPicPr>
                      <p:nvPr/>
                    </p:nvPicPr>
                    <p:blipFill>
                      <a:blip r:embed="rId6"/>
                      <a:stretch>
                        <a:fillRect/>
                      </a:stretch>
                    </p:blipFill>
                    <p:spPr>
                      <a:xfrm>
                        <a:off x="4335600" y="2106864"/>
                        <a:ext cx="1902728" cy="372699"/>
                      </a:xfrm>
                      <a:prstGeom prst="rect">
                        <a:avLst/>
                      </a:prstGeom>
                      <a:noFill/>
                      <a:ln w="9525">
                        <a:noFill/>
                      </a:ln>
                    </p:spPr>
                  </p:pic>
                </p:oleObj>
              </mc:Fallback>
            </mc:AlternateContent>
          </a:graphicData>
        </a:graphic>
      </p:graphicFrame>
      <p:sp>
        <p:nvSpPr>
          <p:cNvPr id="14" name="Line 8"/>
          <p:cNvSpPr>
            <a:spLocks noChangeShapeType="1"/>
          </p:cNvSpPr>
          <p:nvPr/>
        </p:nvSpPr>
        <p:spPr bwMode="auto">
          <a:xfrm flipV="1">
            <a:off x="7112155" y="3428124"/>
            <a:ext cx="0" cy="2820817"/>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15" name="Line 9"/>
          <p:cNvSpPr>
            <a:spLocks noChangeShapeType="1"/>
          </p:cNvSpPr>
          <p:nvPr/>
        </p:nvSpPr>
        <p:spPr bwMode="auto">
          <a:xfrm flipV="1">
            <a:off x="7112155" y="6231278"/>
            <a:ext cx="3066568" cy="17663"/>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16" name="Rectangle 12"/>
          <p:cNvSpPr>
            <a:spLocks noChangeArrowheads="1"/>
          </p:cNvSpPr>
          <p:nvPr/>
        </p:nvSpPr>
        <p:spPr bwMode="auto">
          <a:xfrm>
            <a:off x="6691939" y="5946710"/>
            <a:ext cx="103488" cy="604461"/>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O</a:t>
            </a:r>
          </a:p>
        </p:txBody>
      </p:sp>
      <p:sp>
        <p:nvSpPr>
          <p:cNvPr id="18" name="Rectangle 12"/>
          <p:cNvSpPr>
            <a:spLocks noChangeArrowheads="1"/>
          </p:cNvSpPr>
          <p:nvPr/>
        </p:nvSpPr>
        <p:spPr bwMode="auto">
          <a:xfrm>
            <a:off x="6513127" y="3217370"/>
            <a:ext cx="357624" cy="56660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R</a:t>
            </a:r>
          </a:p>
        </p:txBody>
      </p:sp>
      <p:sp>
        <p:nvSpPr>
          <p:cNvPr id="19" name="Rectangle 12"/>
          <p:cNvSpPr>
            <a:spLocks noChangeArrowheads="1"/>
          </p:cNvSpPr>
          <p:nvPr/>
        </p:nvSpPr>
        <p:spPr bwMode="auto">
          <a:xfrm>
            <a:off x="10044886" y="5993705"/>
            <a:ext cx="460349" cy="626773"/>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M</a:t>
            </a:r>
          </a:p>
        </p:txBody>
      </p:sp>
      <p:sp>
        <p:nvSpPr>
          <p:cNvPr id="22" name="Line 13"/>
          <p:cNvSpPr>
            <a:spLocks noChangeShapeType="1"/>
          </p:cNvSpPr>
          <p:nvPr/>
        </p:nvSpPr>
        <p:spPr bwMode="auto">
          <a:xfrm flipV="1">
            <a:off x="8578519" y="3911123"/>
            <a:ext cx="4" cy="2308977"/>
          </a:xfrm>
          <a:prstGeom prst="line">
            <a:avLst/>
          </a:prstGeom>
          <a:noFill/>
          <a:ln w="28575" cap="sq">
            <a:solidFill>
              <a:srgbClr val="FF006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23" name="Rectangle 12"/>
          <p:cNvSpPr>
            <a:spLocks noChangeArrowheads="1"/>
          </p:cNvSpPr>
          <p:nvPr/>
        </p:nvSpPr>
        <p:spPr bwMode="auto">
          <a:xfrm>
            <a:off x="8681801" y="3519316"/>
            <a:ext cx="357624" cy="566609"/>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317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1600" dirty="0">
                <a:effectLst>
                  <a:outerShdw blurRad="38100" dist="38100" dir="2700000" algn="tl">
                    <a:srgbClr val="C0C0C0"/>
                  </a:outerShdw>
                </a:effectLst>
              </a:rPr>
              <a:t>S</a:t>
            </a:r>
          </a:p>
        </p:txBody>
      </p:sp>
      <mc:AlternateContent xmlns:mc="http://schemas.openxmlformats.org/markup-compatibility/2006" xmlns:a14="http://schemas.microsoft.com/office/drawing/2010/main">
        <mc:Choice Requires="a14">
          <p:sp>
            <p:nvSpPr>
              <p:cNvPr id="9" name="文本框 8"/>
              <p:cNvSpPr txBox="1"/>
              <p:nvPr/>
            </p:nvSpPr>
            <p:spPr>
              <a:xfrm>
                <a:off x="8758509" y="5967347"/>
                <a:ext cx="280916" cy="2815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zh-CN" altLang="en-US" i="1">
                              <a:latin typeface="Cambria Math" panose="02040503050406030204" pitchFamily="18" charset="0"/>
                            </a:rPr>
                            <m:t>𝑀</m:t>
                          </m:r>
                        </m:e>
                      </m:acc>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8758509" y="5967347"/>
                <a:ext cx="280916" cy="281593"/>
              </a:xfrm>
              <a:prstGeom prst="rect">
                <a:avLst/>
              </a:prstGeom>
              <a:blipFill rotWithShape="1">
                <a:blip r:embed="rId7"/>
                <a:stretch>
                  <a:fillRect l="-17391" t="-6522" r="-39130" b="-4348"/>
                </a:stretch>
              </a:blipFill>
            </p:spPr>
            <p:txBody>
              <a:bodyPr/>
              <a:lstStyle/>
              <a:p>
                <a:r>
                  <a:rPr lang="zh-CN" altLang="en-US">
                    <a:noFill/>
                  </a:rPr>
                  <a:t> </a:t>
                </a:r>
                <a:endParaRPr lang="zh-CN" altLang="en-US">
                  <a:noFill/>
                </a:endParaRPr>
              </a:p>
            </p:txBody>
          </p:sp>
        </mc:Fallback>
      </mc:AlternateContent>
    </p:spTree>
    <p:extLst>
      <p:ext uri="{BB962C8B-B14F-4D97-AF65-F5344CB8AC3E}">
        <p14:creationId xmlns:p14="http://schemas.microsoft.com/office/powerpoint/2010/main" val="28471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circle(in)">
                                      <p:cBhvr>
                                        <p:cTn id="24" dur="2000"/>
                                        <p:tgtEl>
                                          <p:spTgt spid="14"/>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ircle(in)">
                                      <p:cBhvr>
                                        <p:cTn id="30" dur="2000"/>
                                        <p:tgtEl>
                                          <p:spTgt spid="2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ircle(in)">
                                      <p:cBhvr>
                                        <p:cTn id="33" dur="2000"/>
                                        <p:tgtEl>
                                          <p:spTgt spid="2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2000"/>
                                        <p:tgtEl>
                                          <p:spTgt spid="23"/>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circle(in)">
                                      <p:cBhvr>
                                        <p:cTn id="39" dur="2000"/>
                                        <p:tgtEl>
                                          <p:spTgt spid="9"/>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circle(in)">
                                      <p:cBhvr>
                                        <p:cTn id="42" dur="2000"/>
                                        <p:tgtEl>
                                          <p:spTgt spid="19"/>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circle(in)">
                                      <p:cBhvr>
                                        <p:cTn id="45" dur="2000"/>
                                        <p:tgtEl>
                                          <p:spTgt spid="15"/>
                                        </p:tgtEl>
                                      </p:cBhvr>
                                    </p:animEffect>
                                  </p:childTnLst>
                                </p:cTn>
                              </p:par>
                              <p:par>
                                <p:cTn id="46" presetID="6" presetClass="entr" presetSubtype="16"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circle(in)">
                                      <p:cBhvr>
                                        <p:cTn id="48" dur="20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5" grpId="0" animBg="1"/>
      <p:bldP spid="24" grpId="0" animBg="1"/>
      <p:bldP spid="2" grpId="0" animBg="1"/>
      <p:bldP spid="8" grpId="0"/>
      <p:bldP spid="14" grpId="0" animBg="1"/>
      <p:bldP spid="15" grpId="0" animBg="1"/>
      <p:bldP spid="16" grpId="0"/>
      <p:bldP spid="18" grpId="0"/>
      <p:bldP spid="19" grpId="0"/>
      <p:bldP spid="22" grpId="0" animBg="1"/>
      <p:bldP spid="23" grpId="0"/>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89"/>
          <p:cNvSpPr>
            <a:spLocks noChangeArrowheads="1"/>
          </p:cNvSpPr>
          <p:nvPr/>
        </p:nvSpPr>
        <p:spPr bwMode="auto">
          <a:xfrm>
            <a:off x="6324494" y="1152106"/>
            <a:ext cx="4554603" cy="5366862"/>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35" name="Rectangle 91"/>
          <p:cNvSpPr>
            <a:spLocks noChangeArrowheads="1"/>
          </p:cNvSpPr>
          <p:nvPr/>
        </p:nvSpPr>
        <p:spPr bwMode="auto">
          <a:xfrm>
            <a:off x="859214" y="1142461"/>
            <a:ext cx="5208211" cy="395264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a:solidFill>
                  <a:prstClr val="black"/>
                </a:solidFill>
                <a:ea typeface="宋体" panose="02010600030101010101" pitchFamily="2" charset="-122"/>
              </a:rPr>
              <a:t>   </a:t>
            </a:r>
            <a:endParaRPr lang="en-US" altLang="zh-CN" dirty="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555221" y="1099004"/>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使用土地的价格和地租</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a:off x="1310779" y="4754989"/>
            <a:ext cx="45549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1310779" y="1243512"/>
            <a:ext cx="0" cy="35114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584600" y="3705677"/>
            <a:ext cx="1389433" cy="1389433"/>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122747" y="1797102"/>
            <a:ext cx="2385935" cy="2385935"/>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634255" y="2206661"/>
            <a:ext cx="0" cy="2548328"/>
          </a:xfrm>
          <a:prstGeom prst="line">
            <a:avLst/>
          </a:prstGeom>
          <a:ln w="28575">
            <a:solidFill>
              <a:srgbClr val="2C2494"/>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1310779" y="3300943"/>
            <a:ext cx="2323476" cy="0"/>
          </a:xfrm>
          <a:prstGeom prst="line">
            <a:avLst/>
          </a:prstGeom>
          <a:ln w="28575">
            <a:solidFill>
              <a:srgbClr val="C9923B"/>
            </a:solidFill>
            <a:prstDash val="lg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59215" y="1427770"/>
            <a:ext cx="309700" cy="369332"/>
          </a:xfrm>
          <a:prstGeom prst="rect">
            <a:avLst/>
          </a:prstGeom>
          <a:noFill/>
        </p:spPr>
        <p:txBody>
          <a:bodyPr wrap="none" rtlCol="0">
            <a:spAutoFit/>
          </a:bodyPr>
          <a:lstStyle/>
          <a:p>
            <a:r>
              <a:rPr lang="en-US" altLang="zh-CN" dirty="0"/>
              <a:t>R</a:t>
            </a:r>
            <a:endParaRPr lang="zh-CN" altLang="en-US" dirty="0"/>
          </a:p>
        </p:txBody>
      </p:sp>
      <p:sp>
        <p:nvSpPr>
          <p:cNvPr id="25" name="文本框 24"/>
          <p:cNvSpPr txBox="1"/>
          <p:nvPr/>
        </p:nvSpPr>
        <p:spPr>
          <a:xfrm>
            <a:off x="859987" y="3081799"/>
            <a:ext cx="388248" cy="369332"/>
          </a:xfrm>
          <a:prstGeom prst="rect">
            <a:avLst/>
          </a:prstGeom>
          <a:noFill/>
        </p:spPr>
        <p:txBody>
          <a:bodyPr wrap="none" rtlCol="0">
            <a:spAutoFit/>
          </a:bodyPr>
          <a:lstStyle/>
          <a:p>
            <a:r>
              <a:rPr lang="en-US" altLang="zh-CN" dirty="0">
                <a:solidFill>
                  <a:srgbClr val="C9923B"/>
                </a:solidFill>
              </a:rPr>
              <a:t>R</a:t>
            </a:r>
            <a:r>
              <a:rPr lang="en-US" altLang="zh-CN" baseline="-25000" dirty="0">
                <a:solidFill>
                  <a:srgbClr val="C9923B"/>
                </a:solidFill>
              </a:rPr>
              <a:t>0</a:t>
            </a:r>
            <a:endParaRPr lang="zh-CN" altLang="en-US" baseline="-25000" dirty="0">
              <a:solidFill>
                <a:srgbClr val="C9923B"/>
              </a:solidFill>
            </a:endParaRPr>
          </a:p>
        </p:txBody>
      </p:sp>
      <p:sp>
        <p:nvSpPr>
          <p:cNvPr id="26" name="文本框 25"/>
          <p:cNvSpPr txBox="1"/>
          <p:nvPr/>
        </p:nvSpPr>
        <p:spPr>
          <a:xfrm>
            <a:off x="865147" y="4681192"/>
            <a:ext cx="336952" cy="369332"/>
          </a:xfrm>
          <a:prstGeom prst="rect">
            <a:avLst/>
          </a:prstGeom>
          <a:noFill/>
        </p:spPr>
        <p:txBody>
          <a:bodyPr wrap="none" rtlCol="0">
            <a:spAutoFit/>
          </a:bodyPr>
          <a:lstStyle/>
          <a:p>
            <a:r>
              <a:rPr lang="en-US" altLang="zh-CN" dirty="0"/>
              <a:t>O</a:t>
            </a:r>
            <a:endParaRPr lang="zh-CN" altLang="en-US" dirty="0"/>
          </a:p>
        </p:txBody>
      </p:sp>
      <p:sp>
        <p:nvSpPr>
          <p:cNvPr id="27" name="文本框 26"/>
          <p:cNvSpPr txBox="1"/>
          <p:nvPr/>
        </p:nvSpPr>
        <p:spPr>
          <a:xfrm>
            <a:off x="5069972" y="4765066"/>
            <a:ext cx="381836" cy="369332"/>
          </a:xfrm>
          <a:prstGeom prst="rect">
            <a:avLst/>
          </a:prstGeom>
          <a:noFill/>
        </p:spPr>
        <p:txBody>
          <a:bodyPr wrap="none" rtlCol="0">
            <a:spAutoFit/>
          </a:bodyPr>
          <a:lstStyle/>
          <a:p>
            <a:r>
              <a:rPr lang="en-US" altLang="zh-CN" dirty="0"/>
              <a:t>M</a:t>
            </a:r>
            <a:endParaRPr lang="zh-CN" altLang="en-US" dirty="0"/>
          </a:p>
        </p:txBody>
      </p:sp>
      <p:sp>
        <p:nvSpPr>
          <p:cNvPr id="29" name="文本框 28"/>
          <p:cNvSpPr txBox="1"/>
          <p:nvPr/>
        </p:nvSpPr>
        <p:spPr>
          <a:xfrm>
            <a:off x="3709211" y="1912488"/>
            <a:ext cx="290464" cy="369332"/>
          </a:xfrm>
          <a:prstGeom prst="rect">
            <a:avLst/>
          </a:prstGeom>
          <a:noFill/>
        </p:spPr>
        <p:txBody>
          <a:bodyPr wrap="none" rtlCol="0">
            <a:spAutoFit/>
          </a:bodyPr>
          <a:lstStyle/>
          <a:p>
            <a:r>
              <a:rPr lang="en-US" altLang="zh-CN" dirty="0">
                <a:solidFill>
                  <a:srgbClr val="2C2494"/>
                </a:solidFill>
              </a:rPr>
              <a:t>S</a:t>
            </a:r>
            <a:endParaRPr lang="zh-CN" altLang="en-US" dirty="0">
              <a:solidFill>
                <a:srgbClr val="2C2494"/>
              </a:solidFill>
            </a:endParaRPr>
          </a:p>
        </p:txBody>
      </p:sp>
      <p:sp>
        <p:nvSpPr>
          <p:cNvPr id="30" name="文本框 29"/>
          <p:cNvSpPr txBox="1"/>
          <p:nvPr/>
        </p:nvSpPr>
        <p:spPr>
          <a:xfrm>
            <a:off x="1769513" y="1772027"/>
            <a:ext cx="163479" cy="369332"/>
          </a:xfrm>
          <a:prstGeom prst="rect">
            <a:avLst/>
          </a:prstGeom>
          <a:noFill/>
        </p:spPr>
        <p:txBody>
          <a:bodyPr wrap="square" rtlCol="0">
            <a:spAutoFit/>
          </a:bodyPr>
          <a:lstStyle/>
          <a:p>
            <a:r>
              <a:rPr lang="en-US" altLang="zh-CN" dirty="0">
                <a:solidFill>
                  <a:srgbClr val="FF0066"/>
                </a:solidFill>
              </a:rPr>
              <a:t>D</a:t>
            </a:r>
            <a:endParaRPr lang="zh-CN" altLang="en-US" dirty="0">
              <a:solidFill>
                <a:srgbClr val="FF0066"/>
              </a:solidFill>
            </a:endParaRPr>
          </a:p>
        </p:txBody>
      </p:sp>
      <p:sp>
        <p:nvSpPr>
          <p:cNvPr id="31" name="文本框 30"/>
          <p:cNvSpPr txBox="1"/>
          <p:nvPr/>
        </p:nvSpPr>
        <p:spPr>
          <a:xfrm>
            <a:off x="2199238" y="3625942"/>
            <a:ext cx="385362" cy="369332"/>
          </a:xfrm>
          <a:prstGeom prst="rect">
            <a:avLst/>
          </a:prstGeom>
          <a:noFill/>
        </p:spPr>
        <p:txBody>
          <a:bodyPr wrap="none" rtlCol="0">
            <a:spAutoFit/>
          </a:bodyPr>
          <a:lstStyle/>
          <a:p>
            <a:r>
              <a:rPr lang="en-US" altLang="zh-CN" dirty="0">
                <a:solidFill>
                  <a:srgbClr val="FF0066"/>
                </a:solidFill>
              </a:rPr>
              <a:t>D’</a:t>
            </a:r>
            <a:endParaRPr lang="zh-CN" altLang="en-US" dirty="0">
              <a:solidFill>
                <a:srgbClr val="FF0066"/>
              </a:solidFill>
            </a:endParaRPr>
          </a:p>
        </p:txBody>
      </p:sp>
      <mc:AlternateContent xmlns:mc="http://schemas.openxmlformats.org/markup-compatibility/2006" xmlns:a14="http://schemas.microsoft.com/office/drawing/2010/main">
        <mc:Choice Requires="a14">
          <p:sp>
            <p:nvSpPr>
              <p:cNvPr id="32" name="文本框 31"/>
              <p:cNvSpPr txBox="1"/>
              <p:nvPr/>
            </p:nvSpPr>
            <p:spPr>
              <a:xfrm>
                <a:off x="3460076" y="4765066"/>
                <a:ext cx="4403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32" name="文本框 31"/>
              <p:cNvSpPr txBox="1">
                <a:spLocks noRot="1" noChangeAspect="1" noMove="1" noResize="1" noEditPoints="1" noAdjustHandles="1" noChangeArrowheads="1" noChangeShapeType="1" noTextEdit="1"/>
              </p:cNvSpPr>
              <p:nvPr/>
            </p:nvSpPr>
            <p:spPr>
              <a:xfrm>
                <a:off x="3460076" y="4765066"/>
                <a:ext cx="440377" cy="369332"/>
              </a:xfrm>
              <a:prstGeom prst="rect">
                <a:avLst/>
              </a:prstGeom>
              <a:blipFill rotWithShape="1">
                <a:blip r:embed="rId3"/>
                <a:stretch>
                  <a:fillRect r="-2778"/>
                </a:stretch>
              </a:blipFill>
            </p:spPr>
            <p:txBody>
              <a:bodyPr/>
              <a:lstStyle/>
              <a:p>
                <a:r>
                  <a:rPr lang="zh-CN" altLang="en-US">
                    <a:noFill/>
                  </a:rPr>
                  <a:t> </a:t>
                </a:r>
                <a:endParaRPr lang="zh-CN" altLang="en-US">
                  <a:noFill/>
                </a:endParaRPr>
              </a:p>
            </p:txBody>
          </p:sp>
        </mc:Fallback>
      </mc:AlternateContent>
      <p:sp>
        <p:nvSpPr>
          <p:cNvPr id="28" name="矩形 27"/>
          <p:cNvSpPr/>
          <p:nvPr/>
        </p:nvSpPr>
        <p:spPr>
          <a:xfrm>
            <a:off x="6764297" y="2307899"/>
            <a:ext cx="4114800" cy="1781385"/>
          </a:xfrm>
          <a:prstGeom prst="rect">
            <a:avLst/>
          </a:prstGeom>
        </p:spPr>
        <p:txBody>
          <a:bodyPr>
            <a:spAutoFit/>
          </a:bodyPr>
          <a:lstStyle/>
          <a:p>
            <a:pPr>
              <a:lnSpc>
                <a:spcPct val="150000"/>
              </a:lnSpc>
            </a:pPr>
            <a:r>
              <a:rPr lang="zh-CN" altLang="en-US" sz="2800" b="1" dirty="0">
                <a:solidFill>
                  <a:srgbClr val="FF0000"/>
                </a:solidFill>
                <a:latin typeface="微软雅黑" panose="020B0503020204020204" pitchFamily="34" charset="-122"/>
                <a:ea typeface="微软雅黑" panose="020B0503020204020204" pitchFamily="34" charset="-122"/>
              </a:rPr>
              <a:t>结论：</a:t>
            </a:r>
            <a:r>
              <a:rPr lang="zh-CN" altLang="en-US" sz="2400" dirty="0">
                <a:latin typeface="微软雅黑" panose="020B0503020204020204" pitchFamily="34" charset="-122"/>
                <a:ea typeface="微软雅黑" panose="020B0503020204020204" pitchFamily="34" charset="-122"/>
              </a:rPr>
              <a:t>随着土地需求曲线的上升，地租将同比例上升；反之亦然。</a:t>
            </a:r>
          </a:p>
        </p:txBody>
      </p:sp>
      <p:pic>
        <p:nvPicPr>
          <p:cNvPr id="2" name="图片 1"/>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6890072" y="4697680"/>
            <a:ext cx="3385071" cy="1626211"/>
          </a:xfrm>
          <a:prstGeom prst="rect">
            <a:avLst/>
          </a:prstGeom>
        </p:spPr>
      </p:pic>
      <p:sp>
        <p:nvSpPr>
          <p:cNvPr id="33" name="Rectangle 47" descr="5%"/>
          <p:cNvSpPr>
            <a:spLocks noChangeArrowheads="1"/>
          </p:cNvSpPr>
          <p:nvPr/>
        </p:nvSpPr>
        <p:spPr bwMode="auto">
          <a:xfrm>
            <a:off x="859214" y="5149447"/>
            <a:ext cx="5208211" cy="1369520"/>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r>
              <a:rPr lang="zh-CN" altLang="en-US" sz="2000" dirty="0">
                <a:solidFill>
                  <a:prstClr val="black"/>
                </a:solidFill>
                <a:latin typeface="微软雅黑" panose="020B0503020204020204" pitchFamily="34" charset="-122"/>
                <a:ea typeface="微软雅黑" panose="020B0503020204020204" pitchFamily="34" charset="-122"/>
              </a:rPr>
              <a:t>由于土地的供给曲线是垂直的且固定不变，故地租的大小与土地的供给曲线没有关系，而完全由土地的需求曲线决定。</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3909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66806" y="92975"/>
            <a:ext cx="10515600" cy="1325563"/>
          </a:xfrm>
        </p:spPr>
        <p:txBody>
          <a:bodyPr/>
          <a:lstStyle/>
          <a:p>
            <a:r>
              <a:rPr lang="zh-CN" altLang="en-US" dirty="0">
                <a:solidFill>
                  <a:srgbClr val="002060"/>
                </a:solidFill>
                <a:latin typeface="华文行楷" panose="02010800040101010101" pitchFamily="2" charset="-122"/>
                <a:ea typeface="华文行楷" panose="02010800040101010101" pitchFamily="2" charset="-122"/>
              </a:rPr>
              <a:t>第五节   资本和利息</a:t>
            </a:r>
            <a:endParaRPr lang="zh-CN" altLang="en-US" dirty="0"/>
          </a:p>
        </p:txBody>
      </p:sp>
      <p:sp>
        <p:nvSpPr>
          <p:cNvPr id="5" name="矩形 4"/>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 name="图示 2"/>
          <p:cNvGraphicFramePr>
            <a:graphicFrameLocks noGrp="1"/>
          </p:cNvGraphicFramePr>
          <p:nvPr/>
        </p:nvGraphicFramePr>
        <p:xfrm>
          <a:off x="902335" y="155702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7657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47" descr="5%"/>
          <p:cNvSpPr>
            <a:spLocks noChangeArrowheads="1"/>
          </p:cNvSpPr>
          <p:nvPr/>
        </p:nvSpPr>
        <p:spPr bwMode="auto">
          <a:xfrm>
            <a:off x="2372125" y="3903987"/>
            <a:ext cx="8527579" cy="1757072"/>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57764"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cs"/>
                <a:sym typeface="+mn-ea"/>
              </a:rPr>
              <a:t>资本和利息的含义</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10" name="文本框 9"/>
          <p:cNvSpPr txBox="1"/>
          <p:nvPr/>
        </p:nvSpPr>
        <p:spPr>
          <a:xfrm>
            <a:off x="635154" y="2128825"/>
            <a:ext cx="1740412" cy="461665"/>
          </a:xfrm>
          <a:prstGeom prst="rect">
            <a:avLst/>
          </a:prstGeom>
          <a:noFill/>
        </p:spPr>
        <p:txBody>
          <a:bodyPr wrap="square" rtlCol="0">
            <a:spAutoFit/>
          </a:bodyPr>
          <a:lstStyle/>
          <a:p>
            <a:r>
              <a:rPr lang="zh-CN" altLang="en-US" sz="2400" b="1" dirty="0">
                <a:solidFill>
                  <a:srgbClr val="B74919"/>
                </a:solidFill>
                <a:latin typeface="微软雅黑" panose="020B0503020204020204" pitchFamily="34" charset="-122"/>
                <a:ea typeface="微软雅黑" panose="020B0503020204020204" pitchFamily="34" charset="-122"/>
              </a:rPr>
              <a:t>资本的特点</a:t>
            </a:r>
          </a:p>
        </p:txBody>
      </p:sp>
      <p:sp>
        <p:nvSpPr>
          <p:cNvPr id="12" name="文本框 11"/>
          <p:cNvSpPr txBox="1"/>
          <p:nvPr/>
        </p:nvSpPr>
        <p:spPr>
          <a:xfrm>
            <a:off x="2372126" y="1573463"/>
            <a:ext cx="8527579" cy="1689052"/>
          </a:xfrm>
          <a:prstGeom prst="rect">
            <a:avLst/>
          </a:prstGeom>
          <a:pattFill prst="pct10">
            <a:fgClr>
              <a:schemeClr val="accent4">
                <a:lumMod val="20000"/>
                <a:lumOff val="80000"/>
              </a:schemeClr>
            </a:fgClr>
            <a:bgClr>
              <a:schemeClr val="bg1"/>
            </a:bgClr>
          </a:pattFill>
          <a:ln>
            <a:solidFill>
              <a:srgbClr val="002060"/>
            </a:solidFill>
          </a:ln>
        </p:spPr>
        <p:txBody>
          <a:bodyPr wrap="square" rtlCol="0">
            <a:spAutoFit/>
          </a:bodyPr>
          <a:lstStyle/>
          <a:p>
            <a:pPr marL="342900" indent="-342900">
              <a:lnSpc>
                <a:spcPct val="150000"/>
              </a:lnSpc>
              <a:buFont typeface="Arial" panose="020B0604020202020204" pitchFamily="34" charset="0"/>
              <a:buChar char="•"/>
            </a:pPr>
            <a:r>
              <a:rPr lang="zh-CN" altLang="en-US" sz="2400" dirty="0">
                <a:solidFill>
                  <a:srgbClr val="B74919"/>
                </a:solidFill>
                <a:latin typeface="Arial" panose="020B0604020202020204" pitchFamily="34" charset="0"/>
                <a:ea typeface="微软雅黑" panose="020B0503020204020204" pitchFamily="34" charset="-122"/>
                <a:cs typeface="Arial" panose="020B0604020202020204" pitchFamily="34" charset="0"/>
              </a:rPr>
              <a:t>被生产出来的目的是为了以此作为投入要素用于生产过程中生产出更多的商品和服务：资本品。</a:t>
            </a:r>
            <a:endParaRPr lang="en-US" altLang="zh-CN" sz="2400" dirty="0">
              <a:solidFill>
                <a:srgbClr val="B74919"/>
              </a:solidFill>
              <a:latin typeface="Arial" panose="020B0604020202020204" pitchFamily="34" charset="0"/>
              <a:ea typeface="微软雅黑" panose="020B0503020204020204" pitchFamily="34" charset="-122"/>
              <a:cs typeface="Arial" panose="020B0604020202020204" pitchFamily="34" charset="0"/>
            </a:endParaRPr>
          </a:p>
          <a:p>
            <a:pPr marL="342900" indent="-342900">
              <a:lnSpc>
                <a:spcPct val="150000"/>
              </a:lnSpc>
              <a:buFont typeface="Arial" panose="020B0604020202020204" pitchFamily="34" charset="0"/>
              <a:buChar char="•"/>
            </a:pPr>
            <a:r>
              <a:rPr lang="zh-CN" altLang="en-US" sz="2400" dirty="0">
                <a:solidFill>
                  <a:srgbClr val="B74919"/>
                </a:solidFill>
                <a:latin typeface="Arial" panose="020B0604020202020204" pitchFamily="34" charset="0"/>
                <a:ea typeface="微软雅黑" panose="020B0503020204020204" pitchFamily="34" charset="-122"/>
                <a:cs typeface="Arial" panose="020B0604020202020204" pitchFamily="34" charset="0"/>
              </a:rPr>
              <a:t>用以购买生产要素的货币资金</a:t>
            </a:r>
            <a:endParaRPr lang="zh-CN" altLang="en-US" sz="2400" dirty="0">
              <a:solidFill>
                <a:srgbClr val="B74919"/>
              </a:solidFill>
              <a:latin typeface="微软雅黑" panose="020B0503020204020204" pitchFamily="34" charset="-122"/>
              <a:ea typeface="微软雅黑" panose="020B0503020204020204" pitchFamily="34" charset="-122"/>
            </a:endParaRPr>
          </a:p>
        </p:txBody>
      </p:sp>
      <p:sp>
        <p:nvSpPr>
          <p:cNvPr id="13" name="Rectangle 45"/>
          <p:cNvSpPr>
            <a:spLocks noChangeArrowheads="1"/>
          </p:cNvSpPr>
          <p:nvPr/>
        </p:nvSpPr>
        <p:spPr bwMode="auto">
          <a:xfrm>
            <a:off x="787559" y="4021544"/>
            <a:ext cx="8055264" cy="1521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pPr algn="l">
              <a:lnSpc>
                <a:spcPct val="150000"/>
              </a:lnSpc>
            </a:pPr>
            <a:r>
              <a:rPr lang="zh-CN" altLang="en-US" sz="2800" b="1" dirty="0">
                <a:solidFill>
                  <a:srgbClr val="2C2494"/>
                </a:solidFill>
                <a:latin typeface="微软雅黑" panose="020B0503020204020204" pitchFamily="34" charset="-122"/>
                <a:ea typeface="微软雅黑" panose="020B0503020204020204" pitchFamily="34" charset="-122"/>
              </a:rPr>
              <a:t>资本价值    </a:t>
            </a:r>
            <a:r>
              <a:rPr lang="en-US" altLang="zh-CN" sz="2800" b="1" dirty="0">
                <a:solidFill>
                  <a:srgbClr val="2C2494"/>
                </a:solidFill>
                <a:latin typeface="微软雅黑" panose="020B0503020204020204" pitchFamily="34" charset="-122"/>
                <a:ea typeface="微软雅黑" panose="020B0503020204020204" pitchFamily="34" charset="-122"/>
              </a:rPr>
              <a:t>Present discount value=cash flow/interest rate</a:t>
            </a:r>
          </a:p>
          <a:p>
            <a:pPr algn="l">
              <a:lnSpc>
                <a:spcPct val="150000"/>
              </a:lnSpc>
            </a:pPr>
            <a:r>
              <a:rPr lang="zh-CN" altLang="en-US" sz="2800" b="1" dirty="0">
                <a:solidFill>
                  <a:schemeClr val="accent4">
                    <a:lumMod val="75000"/>
                  </a:schemeClr>
                </a:solidFill>
                <a:latin typeface="微软雅黑" panose="020B0503020204020204" pitchFamily="34" charset="-122"/>
                <a:ea typeface="微软雅黑" panose="020B0503020204020204" pitchFamily="34" charset="-122"/>
              </a:rPr>
              <a:t>利息           货币资金或存款利息</a:t>
            </a:r>
            <a:r>
              <a:rPr lang="zh-CN" altLang="en-US" sz="2400" b="0" dirty="0">
                <a:solidFill>
                  <a:schemeClr val="accent4">
                    <a:lumMod val="75000"/>
                  </a:schemeClr>
                </a:solidFill>
                <a:latin typeface="微软雅黑" panose="020B0503020204020204" pitchFamily="34" charset="-122"/>
                <a:ea typeface="微软雅黑" panose="020B0503020204020204" pitchFamily="34" charset="-122"/>
              </a:rPr>
              <a:t>。</a:t>
            </a:r>
          </a:p>
        </p:txBody>
      </p:sp>
      <p:cxnSp>
        <p:nvCxnSpPr>
          <p:cNvPr id="7" name="直接连接符 6"/>
          <p:cNvCxnSpPr/>
          <p:nvPr/>
        </p:nvCxnSpPr>
        <p:spPr>
          <a:xfrm>
            <a:off x="787558" y="3343701"/>
            <a:ext cx="10223742" cy="13649"/>
          </a:xfrm>
          <a:prstGeom prst="line">
            <a:avLst/>
          </a:prstGeom>
          <a:ln w="28575">
            <a:solidFill>
              <a:srgbClr val="B74919">
                <a:alpha val="99000"/>
              </a:srgb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87558" y="5964072"/>
            <a:ext cx="10223742" cy="27295"/>
          </a:xfrm>
          <a:prstGeom prst="line">
            <a:avLst/>
          </a:prstGeom>
          <a:ln w="28575">
            <a:solidFill>
              <a:srgbClr val="2C2494">
                <a:alpha val="99000"/>
              </a:srgbClr>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b="3685"/>
          <a:stretch>
            <a:fillRect/>
          </a:stretch>
        </p:blipFill>
        <p:spPr>
          <a:xfrm>
            <a:off x="10009080" y="4939498"/>
            <a:ext cx="867371" cy="676678"/>
          </a:xfrm>
          <a:prstGeom prst="rect">
            <a:avLst/>
          </a:prstGeom>
        </p:spPr>
      </p:pic>
    </p:spTree>
    <p:extLst>
      <p:ext uri="{BB962C8B-B14F-4D97-AF65-F5344CB8AC3E}">
        <p14:creationId xmlns:p14="http://schemas.microsoft.com/office/powerpoint/2010/main" val="266097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 grpId="0"/>
      <p:bldP spid="12" grpId="0" animBg="1"/>
      <p:bldP spid="1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7" descr="5%"/>
          <p:cNvSpPr>
            <a:spLocks noChangeArrowheads="1"/>
          </p:cNvSpPr>
          <p:nvPr/>
        </p:nvSpPr>
        <p:spPr bwMode="auto">
          <a:xfrm>
            <a:off x="1150504" y="1114242"/>
            <a:ext cx="9507503" cy="1059068"/>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10" name="Rectangle 91"/>
          <p:cNvSpPr>
            <a:spLocks noChangeArrowheads="1"/>
          </p:cNvSpPr>
          <p:nvPr/>
        </p:nvSpPr>
        <p:spPr bwMode="auto">
          <a:xfrm>
            <a:off x="2745533" y="2377381"/>
            <a:ext cx="5898962" cy="4121261"/>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a:r>
              <a:rPr lang="zh-CN" altLang="en-US" dirty="0">
                <a:solidFill>
                  <a:prstClr val="black"/>
                </a:solidFill>
                <a:ea typeface="宋体" panose="02010600030101010101" pitchFamily="2" charset="-122"/>
              </a:rPr>
              <a:t>   </a:t>
            </a:r>
            <a:endParaRPr lang="en-US" altLang="zh-CN" dirty="0">
              <a:solidFill>
                <a:prstClr val="black"/>
              </a:solidFill>
              <a:ea typeface="宋体" panose="02010600030101010101" pitchFamily="2" charset="-122"/>
            </a:endParaRPr>
          </a:p>
          <a:p>
            <a:pPr defTabSz="914400"/>
            <a:endParaRPr lang="zh-CN" altLang="en-US" dirty="0">
              <a:solidFill>
                <a:prstClr val="black"/>
              </a:solidFill>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资本的供给</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1150504" y="1004818"/>
            <a:ext cx="9507503" cy="1135054"/>
          </a:xfrm>
          <a:prstGeom prst="rect">
            <a:avLst/>
          </a:prstGeom>
          <a:noFill/>
        </p:spPr>
        <p:txBody>
          <a:bodyPr wrap="square" rtlCol="0">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资本所有者的资本供给问题可以看成是如何将既定收入在</a:t>
            </a:r>
            <a:r>
              <a:rPr lang="zh-CN" altLang="en-US" sz="2400" dirty="0">
                <a:solidFill>
                  <a:srgbClr val="FF0000"/>
                </a:solidFill>
                <a:latin typeface="微软雅黑" panose="020B0503020204020204" pitchFamily="34" charset="-122"/>
                <a:ea typeface="微软雅黑" panose="020B0503020204020204" pitchFamily="34" charset="-122"/>
              </a:rPr>
              <a:t>消费</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FF0000"/>
                </a:solidFill>
                <a:latin typeface="微软雅黑" panose="020B0503020204020204" pitchFamily="34" charset="-122"/>
                <a:ea typeface="微软雅黑" panose="020B0503020204020204" pitchFamily="34" charset="-122"/>
              </a:rPr>
              <a:t>储蓄</a:t>
            </a:r>
            <a:r>
              <a:rPr lang="zh-CN" altLang="en-US" sz="2400" dirty="0">
                <a:latin typeface="微软雅黑" panose="020B0503020204020204" pitchFamily="34" charset="-122"/>
                <a:ea typeface="微软雅黑" panose="020B0503020204020204" pitchFamily="34" charset="-122"/>
              </a:rPr>
              <a:t>两方面进行分配的问题。</a:t>
            </a:r>
          </a:p>
        </p:txBody>
      </p:sp>
      <p:pic>
        <p:nvPicPr>
          <p:cNvPr id="6146" name="图片 966" descr="E:\XXWWJJ\TL\西方经济学上册\转曲-西方经济学（上册）图稿-20180521-二改发排\6-14.eps"/>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532692" y="2455497"/>
            <a:ext cx="4324644" cy="3480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3886996" y="6073351"/>
            <a:ext cx="3616037"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长期消费决策</a:t>
            </a:r>
          </a:p>
        </p:txBody>
      </p:sp>
      <p:pic>
        <p:nvPicPr>
          <p:cNvPr id="13" name="Picture 11" descr="angel_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9070135" y="4186941"/>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1" descr="angel_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3630" y="4195804"/>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803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1000"/>
                                        <p:tgtEl>
                                          <p:spTgt spid="6146"/>
                                        </p:tgtEl>
                                      </p:cBhvr>
                                    </p:animEffect>
                                    <p:anim calcmode="lin" valueType="num">
                                      <p:cBhvr>
                                        <p:cTn id="8" dur="1000" fill="hold"/>
                                        <p:tgtEl>
                                          <p:spTgt spid="6146"/>
                                        </p:tgtEl>
                                        <p:attrNameLst>
                                          <p:attrName>ppt_x</p:attrName>
                                        </p:attrNameLst>
                                      </p:cBhvr>
                                      <p:tavLst>
                                        <p:tav tm="0">
                                          <p:val>
                                            <p:strVal val="#ppt_x"/>
                                          </p:val>
                                        </p:tav>
                                        <p:tav tm="100000">
                                          <p:val>
                                            <p:strVal val="#ppt_x"/>
                                          </p:val>
                                        </p:tav>
                                      </p:tavLst>
                                    </p:anim>
                                    <p:anim calcmode="lin" valueType="num">
                                      <p:cBhvr>
                                        <p:cTn id="9" dur="1000" fill="hold"/>
                                        <p:tgtEl>
                                          <p:spTgt spid="614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7" descr="5%"/>
          <p:cNvSpPr>
            <a:spLocks noChangeArrowheads="1"/>
          </p:cNvSpPr>
          <p:nvPr/>
        </p:nvSpPr>
        <p:spPr bwMode="auto">
          <a:xfrm>
            <a:off x="1326624" y="1114765"/>
            <a:ext cx="9507503" cy="1059068"/>
          </a:xfrm>
          <a:prstGeom prst="rect">
            <a:avLst/>
          </a:prstGeom>
          <a:pattFill prst="pct5">
            <a:fgClr>
              <a:srgbClr val="CC6600"/>
            </a:fgClr>
            <a:bgClr>
              <a:schemeClr val="bg1"/>
            </a:bgClr>
          </a:pattFill>
          <a:ln w="3175">
            <a:solidFill>
              <a:srgbClr val="FF9966"/>
            </a:solidFill>
            <a:miter lim="800000"/>
          </a:ln>
          <a:effectLst/>
        </p:spPr>
        <p:txBody>
          <a:bodyPr lIns="90000" tIns="46800" rIns="90000" bIns="46800" anchor="ctr"/>
          <a:lstStyle/>
          <a:p>
            <a:pPr>
              <a:lnSpc>
                <a:spcPct val="150000"/>
              </a:lnSpc>
            </a:pPr>
            <a:endParaRPr lang="zh-CN" altLang="en-US" sz="2000" dirty="0">
              <a:latin typeface="微软雅黑" panose="020B0503020204020204" pitchFamily="34" charset="-122"/>
              <a:ea typeface="微软雅黑" panose="020B0503020204020204" pitchFamily="34" charset="-122"/>
            </a:endParaRPr>
          </a:p>
        </p:txBody>
      </p:sp>
      <p:sp>
        <p:nvSpPr>
          <p:cNvPr id="36" name="Rectangle 89"/>
          <p:cNvSpPr>
            <a:spLocks noChangeArrowheads="1"/>
          </p:cNvSpPr>
          <p:nvPr/>
        </p:nvSpPr>
        <p:spPr bwMode="auto">
          <a:xfrm>
            <a:off x="2914483" y="2316576"/>
            <a:ext cx="6331783" cy="4115484"/>
          </a:xfrm>
          <a:prstGeom prst="rect">
            <a:avLst/>
          </a:prstGeom>
          <a:solidFill>
            <a:srgbClr val="F7FCFF"/>
          </a:solidFill>
          <a:ln w="9525">
            <a:solidFill>
              <a:srgbClr val="0563C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资本市场的均衡</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grpSp>
        <p:nvGrpSpPr>
          <p:cNvPr id="16" name="Group 18"/>
          <p:cNvGrpSpPr/>
          <p:nvPr/>
        </p:nvGrpSpPr>
        <p:grpSpPr bwMode="auto">
          <a:xfrm>
            <a:off x="3390900" y="2464555"/>
            <a:ext cx="5338763" cy="3886200"/>
            <a:chOff x="1200" y="912"/>
            <a:chExt cx="3363" cy="2448"/>
          </a:xfrm>
        </p:grpSpPr>
        <p:sp>
          <p:nvSpPr>
            <p:cNvPr id="17" name="Line 19"/>
            <p:cNvSpPr>
              <a:spLocks noChangeShapeType="1"/>
            </p:cNvSpPr>
            <p:nvPr/>
          </p:nvSpPr>
          <p:spPr bwMode="auto">
            <a:xfrm flipV="1">
              <a:off x="1537" y="958"/>
              <a:ext cx="0" cy="216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8" name="Line 20"/>
            <p:cNvSpPr>
              <a:spLocks noChangeShapeType="1"/>
            </p:cNvSpPr>
            <p:nvPr/>
          </p:nvSpPr>
          <p:spPr bwMode="auto">
            <a:xfrm>
              <a:off x="1536" y="3120"/>
              <a:ext cx="2976" cy="0"/>
            </a:xfrm>
            <a:prstGeom prst="line">
              <a:avLst/>
            </a:prstGeom>
            <a:noFill/>
            <a:ln w="28575" cap="sq">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19" name="Rectangle 21"/>
            <p:cNvSpPr>
              <a:spLocks noChangeArrowheads="1"/>
            </p:cNvSpPr>
            <p:nvPr/>
          </p:nvSpPr>
          <p:spPr bwMode="auto">
            <a:xfrm>
              <a:off x="1200" y="91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sz="2000" dirty="0">
                  <a:solidFill>
                    <a:schemeClr val="tx1"/>
                  </a:solidFill>
                </a:rPr>
                <a:t>r</a:t>
              </a:r>
            </a:p>
          </p:txBody>
        </p:sp>
        <p:sp>
          <p:nvSpPr>
            <p:cNvPr id="22" name="Rectangle 22"/>
            <p:cNvSpPr>
              <a:spLocks noChangeArrowheads="1"/>
            </p:cNvSpPr>
            <p:nvPr/>
          </p:nvSpPr>
          <p:spPr bwMode="auto">
            <a:xfrm>
              <a:off x="4323" y="3056"/>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K</a:t>
              </a:r>
            </a:p>
          </p:txBody>
        </p:sp>
        <p:sp>
          <p:nvSpPr>
            <p:cNvPr id="23" name="Rectangle 23"/>
            <p:cNvSpPr>
              <a:spLocks noChangeArrowheads="1"/>
            </p:cNvSpPr>
            <p:nvPr/>
          </p:nvSpPr>
          <p:spPr bwMode="auto">
            <a:xfrm>
              <a:off x="1248" y="3072"/>
              <a:ext cx="240" cy="28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O</a:t>
              </a:r>
            </a:p>
          </p:txBody>
        </p:sp>
      </p:grpSp>
      <p:grpSp>
        <p:nvGrpSpPr>
          <p:cNvPr id="24" name="Group 24"/>
          <p:cNvGrpSpPr/>
          <p:nvPr/>
        </p:nvGrpSpPr>
        <p:grpSpPr bwMode="auto">
          <a:xfrm>
            <a:off x="4675187" y="3753605"/>
            <a:ext cx="3352800" cy="1219200"/>
            <a:chOff x="1920" y="2016"/>
            <a:chExt cx="2112" cy="768"/>
          </a:xfrm>
        </p:grpSpPr>
        <p:sp>
          <p:nvSpPr>
            <p:cNvPr id="25" name="Line 25"/>
            <p:cNvSpPr>
              <a:spLocks noChangeShapeType="1"/>
            </p:cNvSpPr>
            <p:nvPr/>
          </p:nvSpPr>
          <p:spPr bwMode="auto">
            <a:xfrm>
              <a:off x="1920" y="2016"/>
              <a:ext cx="1776" cy="624"/>
            </a:xfrm>
            <a:prstGeom prst="line">
              <a:avLst/>
            </a:prstGeom>
            <a:noFill/>
            <a:ln w="28575" cap="sq">
              <a:solidFill>
                <a:srgbClr val="00B0F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26" name="Rectangle 26"/>
            <p:cNvSpPr>
              <a:spLocks noChangeArrowheads="1"/>
            </p:cNvSpPr>
            <p:nvPr/>
          </p:nvSpPr>
          <p:spPr bwMode="auto">
            <a:xfrm>
              <a:off x="3792" y="2592"/>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a:solidFill>
                    <a:schemeClr val="tx1"/>
                  </a:solidFill>
                </a:rPr>
                <a:t>D</a:t>
              </a:r>
              <a:endParaRPr lang="en-US" altLang="zh-CN" sz="1200">
                <a:solidFill>
                  <a:schemeClr val="tx1"/>
                </a:solidFill>
              </a:endParaRPr>
            </a:p>
          </p:txBody>
        </p:sp>
      </p:grpSp>
      <p:grpSp>
        <p:nvGrpSpPr>
          <p:cNvPr id="27" name="Group 27"/>
          <p:cNvGrpSpPr/>
          <p:nvPr/>
        </p:nvGrpSpPr>
        <p:grpSpPr bwMode="auto">
          <a:xfrm>
            <a:off x="3532187" y="4069518"/>
            <a:ext cx="2667000" cy="304800"/>
            <a:chOff x="1200" y="2215"/>
            <a:chExt cx="1680" cy="192"/>
          </a:xfrm>
        </p:grpSpPr>
        <p:sp>
          <p:nvSpPr>
            <p:cNvPr id="28" name="Line 28"/>
            <p:cNvSpPr>
              <a:spLocks noChangeShapeType="1"/>
            </p:cNvSpPr>
            <p:nvPr/>
          </p:nvSpPr>
          <p:spPr bwMode="auto">
            <a:xfrm flipH="1">
              <a:off x="1536" y="2352"/>
              <a:ext cx="1344"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29" name="Rectangle 29"/>
            <p:cNvSpPr>
              <a:spLocks noChangeArrowheads="1"/>
            </p:cNvSpPr>
            <p:nvPr/>
          </p:nvSpPr>
          <p:spPr bwMode="auto">
            <a:xfrm>
              <a:off x="1200" y="2215"/>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r</a:t>
              </a:r>
              <a:r>
                <a:rPr lang="en-US" altLang="zh-CN" sz="1200" dirty="0">
                  <a:solidFill>
                    <a:schemeClr val="tx1"/>
                  </a:solidFill>
                </a:rPr>
                <a:t>0</a:t>
              </a:r>
            </a:p>
          </p:txBody>
        </p:sp>
      </p:grpSp>
      <p:sp>
        <p:nvSpPr>
          <p:cNvPr id="31" name="Rectangle 31"/>
          <p:cNvSpPr>
            <a:spLocks noChangeArrowheads="1"/>
          </p:cNvSpPr>
          <p:nvPr/>
        </p:nvSpPr>
        <p:spPr bwMode="auto">
          <a:xfrm>
            <a:off x="5829300" y="5860573"/>
            <a:ext cx="5334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K</a:t>
            </a:r>
            <a:r>
              <a:rPr lang="en-US" altLang="zh-CN" sz="1200" dirty="0">
                <a:solidFill>
                  <a:schemeClr val="tx1"/>
                </a:solidFill>
              </a:rPr>
              <a:t>0</a:t>
            </a:r>
          </a:p>
        </p:txBody>
      </p:sp>
      <p:sp>
        <p:nvSpPr>
          <p:cNvPr id="35" name="Rectangle 35"/>
          <p:cNvSpPr>
            <a:spLocks noChangeArrowheads="1"/>
          </p:cNvSpPr>
          <p:nvPr/>
        </p:nvSpPr>
        <p:spPr bwMode="auto">
          <a:xfrm>
            <a:off x="7113587" y="2962173"/>
            <a:ext cx="5334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S</a:t>
            </a:r>
            <a:endParaRPr lang="en-US" altLang="zh-CN" sz="1200" dirty="0">
              <a:solidFill>
                <a:schemeClr val="tx1"/>
              </a:solidFill>
            </a:endParaRPr>
          </a:p>
        </p:txBody>
      </p:sp>
      <p:cxnSp>
        <p:nvCxnSpPr>
          <p:cNvPr id="15" name="直接连接符 14"/>
          <p:cNvCxnSpPr/>
          <p:nvPr/>
        </p:nvCxnSpPr>
        <p:spPr>
          <a:xfrm flipV="1">
            <a:off x="5132387" y="2686805"/>
            <a:ext cx="0" cy="3273425"/>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6199187" y="2686805"/>
            <a:ext cx="1" cy="3276600"/>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7222790" y="2693155"/>
            <a:ext cx="0" cy="3273425"/>
          </a:xfrm>
          <a:prstGeom prst="line">
            <a:avLst/>
          </a:prstGeom>
          <a:ln w="28575">
            <a:solidFill>
              <a:srgbClr val="FF0066"/>
            </a:solidFill>
          </a:ln>
        </p:spPr>
        <p:style>
          <a:lnRef idx="1">
            <a:schemeClr val="accent1"/>
          </a:lnRef>
          <a:fillRef idx="0">
            <a:schemeClr val="accent1"/>
          </a:fillRef>
          <a:effectRef idx="0">
            <a:schemeClr val="accent1"/>
          </a:effectRef>
          <a:fontRef idx="minor">
            <a:schemeClr val="tx1"/>
          </a:fontRef>
        </p:style>
      </p:cxnSp>
      <p:grpSp>
        <p:nvGrpSpPr>
          <p:cNvPr id="40" name="Group 27"/>
          <p:cNvGrpSpPr/>
          <p:nvPr/>
        </p:nvGrpSpPr>
        <p:grpSpPr bwMode="auto">
          <a:xfrm>
            <a:off x="3438099" y="4459970"/>
            <a:ext cx="3784691" cy="446901"/>
            <a:chOff x="1254" y="2227"/>
            <a:chExt cx="1626" cy="192"/>
          </a:xfrm>
        </p:grpSpPr>
        <p:sp>
          <p:nvSpPr>
            <p:cNvPr id="41" name="Line 28"/>
            <p:cNvSpPr>
              <a:spLocks noChangeShapeType="1"/>
            </p:cNvSpPr>
            <p:nvPr/>
          </p:nvSpPr>
          <p:spPr bwMode="auto">
            <a:xfrm flipH="1">
              <a:off x="1524" y="2323"/>
              <a:ext cx="1356"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dirty="0"/>
            </a:p>
          </p:txBody>
        </p:sp>
        <p:sp>
          <p:nvSpPr>
            <p:cNvPr id="42" name="Rectangle 29"/>
            <p:cNvSpPr>
              <a:spLocks noChangeArrowheads="1"/>
            </p:cNvSpPr>
            <p:nvPr/>
          </p:nvSpPr>
          <p:spPr bwMode="auto">
            <a:xfrm>
              <a:off x="1254" y="2227"/>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r</a:t>
              </a:r>
              <a:r>
                <a:rPr lang="en-US" altLang="zh-CN" sz="1200" dirty="0">
                  <a:solidFill>
                    <a:schemeClr val="tx1"/>
                  </a:solidFill>
                </a:rPr>
                <a:t>2</a:t>
              </a:r>
            </a:p>
          </p:txBody>
        </p:sp>
      </p:grpSp>
      <p:grpSp>
        <p:nvGrpSpPr>
          <p:cNvPr id="43" name="Group 27"/>
          <p:cNvGrpSpPr/>
          <p:nvPr/>
        </p:nvGrpSpPr>
        <p:grpSpPr bwMode="auto">
          <a:xfrm>
            <a:off x="3585432" y="3744379"/>
            <a:ext cx="1514263" cy="216969"/>
            <a:chOff x="1540" y="2189"/>
            <a:chExt cx="1340" cy="192"/>
          </a:xfrm>
        </p:grpSpPr>
        <p:sp>
          <p:nvSpPr>
            <p:cNvPr id="44" name="Line 28"/>
            <p:cNvSpPr>
              <a:spLocks noChangeShapeType="1"/>
            </p:cNvSpPr>
            <p:nvPr/>
          </p:nvSpPr>
          <p:spPr bwMode="auto">
            <a:xfrm flipH="1">
              <a:off x="1965" y="2352"/>
              <a:ext cx="915" cy="0"/>
            </a:xfrm>
            <a:prstGeom prst="line">
              <a:avLst/>
            </a:prstGeom>
            <a:noFill/>
            <a:ln w="28575" cap="rnd">
              <a:solidFill>
                <a:srgbClr val="B7491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306000" tIns="46800" rIns="306000" bIns="46800" anchor="ctr"/>
            <a:lstStyle/>
            <a:p>
              <a:endParaRPr lang="zh-CN" altLang="en-US"/>
            </a:p>
          </p:txBody>
        </p:sp>
        <p:sp>
          <p:nvSpPr>
            <p:cNvPr id="45" name="Rectangle 29"/>
            <p:cNvSpPr>
              <a:spLocks noChangeArrowheads="1"/>
            </p:cNvSpPr>
            <p:nvPr/>
          </p:nvSpPr>
          <p:spPr bwMode="auto">
            <a:xfrm>
              <a:off x="1540" y="2189"/>
              <a:ext cx="240" cy="192"/>
            </a:xfrm>
            <a:prstGeom prst="rect">
              <a:avLst/>
            </a:prstGeom>
            <a:noFill/>
            <a:ln w="12700" cap="sq">
              <a:noFill/>
              <a:miter lim="800000"/>
            </a:ln>
            <a:effectLst/>
            <a:extLst>
              <a:ext uri="{909E8E84-426E-40DD-AFC4-6F175D3DCCD1}">
                <a14:hiddenFill xmlns:a14="http://schemas.microsoft.com/office/drawing/2010/main">
                  <a:solidFill>
                    <a:schemeClr val="bg1">
                      <a:alpha val="50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r</a:t>
              </a:r>
              <a:r>
                <a:rPr lang="en-US" altLang="zh-CN" sz="1200" dirty="0">
                  <a:solidFill>
                    <a:schemeClr val="tx1"/>
                  </a:solidFill>
                </a:rPr>
                <a:t>1</a:t>
              </a:r>
            </a:p>
          </p:txBody>
        </p:sp>
      </p:grpSp>
      <p:sp>
        <p:nvSpPr>
          <p:cNvPr id="46" name="Rectangle 31"/>
          <p:cNvSpPr>
            <a:spLocks noChangeArrowheads="1"/>
          </p:cNvSpPr>
          <p:nvPr/>
        </p:nvSpPr>
        <p:spPr bwMode="auto">
          <a:xfrm>
            <a:off x="6705601" y="5857398"/>
            <a:ext cx="5334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K</a:t>
            </a:r>
            <a:r>
              <a:rPr lang="en-US" altLang="zh-CN" sz="1200" dirty="0">
                <a:solidFill>
                  <a:schemeClr val="tx1"/>
                </a:solidFill>
              </a:rPr>
              <a:t>2</a:t>
            </a:r>
          </a:p>
        </p:txBody>
      </p:sp>
      <p:sp>
        <p:nvSpPr>
          <p:cNvPr id="47" name="Rectangle 31"/>
          <p:cNvSpPr>
            <a:spLocks noChangeArrowheads="1"/>
          </p:cNvSpPr>
          <p:nvPr/>
        </p:nvSpPr>
        <p:spPr bwMode="auto">
          <a:xfrm>
            <a:off x="4724401" y="5857398"/>
            <a:ext cx="53340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06000" tIns="46800" rIns="306000" bIns="46800" anchor="ctr"/>
          <a:lstStyle/>
          <a:p>
            <a:r>
              <a:rPr lang="en-US" altLang="zh-CN" dirty="0">
                <a:solidFill>
                  <a:schemeClr val="tx1"/>
                </a:solidFill>
              </a:rPr>
              <a:t>K</a:t>
            </a:r>
            <a:r>
              <a:rPr lang="en-US" altLang="zh-CN" sz="1200" dirty="0">
                <a:solidFill>
                  <a:schemeClr val="tx1"/>
                </a:solidFill>
              </a:rPr>
              <a:t>1</a:t>
            </a:r>
          </a:p>
        </p:txBody>
      </p:sp>
      <p:sp>
        <p:nvSpPr>
          <p:cNvPr id="7" name="矩形 6"/>
          <p:cNvSpPr/>
          <p:nvPr/>
        </p:nvSpPr>
        <p:spPr>
          <a:xfrm>
            <a:off x="1358580" y="971759"/>
            <a:ext cx="9681212" cy="1135054"/>
          </a:xfrm>
          <a:prstGeom prst="rect">
            <a:avLst/>
          </a:prstGeom>
        </p:spPr>
        <p:txBody>
          <a:bodyPr wrap="square">
            <a:spAutoFit/>
          </a:bodyPr>
          <a:lstStyle/>
          <a:p>
            <a:pPr>
              <a:lnSpc>
                <a:spcPct val="150000"/>
              </a:lnSpc>
            </a:pPr>
            <a:r>
              <a:rPr lang="en-US" altLang="zh-CN" sz="2400" kern="100" spc="-30" dirty="0">
                <a:solidFill>
                  <a:srgbClr val="000000"/>
                </a:solidFill>
                <a:latin typeface="微软雅黑" panose="020B0503020204020204" pitchFamily="34" charset="-122"/>
                <a:ea typeface="微软雅黑" panose="020B0503020204020204" pitchFamily="34" charset="-122"/>
                <a:cs typeface="Times New Roman" panose="02020603050405020304"/>
              </a:rPr>
              <a:t>       </a:t>
            </a:r>
            <a:r>
              <a:rPr lang="zh-CN" altLang="zh-CN" sz="2400" kern="100" spc="-30" dirty="0">
                <a:solidFill>
                  <a:srgbClr val="000000"/>
                </a:solidFill>
                <a:latin typeface="微软雅黑" panose="020B0503020204020204" pitchFamily="34" charset="-122"/>
                <a:ea typeface="微软雅黑" panose="020B0503020204020204" pitchFamily="34" charset="-122"/>
                <a:cs typeface="Times New Roman" panose="02020603050405020304"/>
              </a:rPr>
              <a:t>由于在短期中资本的数量不变，且不存在自用价值，故资本的短期供给曲线和土地一样，是一条垂直的直线。</a:t>
            </a:r>
            <a:endParaRPr lang="zh-CN" altLang="en-US" sz="2400" dirty="0">
              <a:latin typeface="微软雅黑" panose="020B0503020204020204" pitchFamily="34" charset="-122"/>
              <a:ea typeface="微软雅黑" panose="020B0503020204020204" pitchFamily="34" charset="-122"/>
            </a:endParaRPr>
          </a:p>
        </p:txBody>
      </p:sp>
      <p:pic>
        <p:nvPicPr>
          <p:cNvPr id="48" name="Picture 11" descr="angel_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652623" y="4044098"/>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1" descr="angel_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321" y="4044098"/>
            <a:ext cx="1295400" cy="102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672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circle(in)">
                                      <p:cBhvr>
                                        <p:cTn id="14" dur="2000"/>
                                        <p:tgtEl>
                                          <p:spTgt spid="16"/>
                                        </p:tgtEl>
                                      </p:cBhvr>
                                    </p:animEffect>
                                  </p:childTnLst>
                                </p:cTn>
                              </p:par>
                              <p:par>
                                <p:cTn id="15" presetID="6" presetClass="entr" presetSubtype="16"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circle(in)">
                                      <p:cBhvr>
                                        <p:cTn id="17" dur="2000"/>
                                        <p:tgtEl>
                                          <p:spTgt spid="27"/>
                                        </p:tgtEl>
                                      </p:cBhvr>
                                    </p:animEffect>
                                  </p:childTnLst>
                                </p:cTn>
                              </p:par>
                              <p:par>
                                <p:cTn id="18" presetID="6" presetClass="entr" presetSubtype="16" fill="hold" nodeType="with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circle(in)">
                                      <p:cBhvr>
                                        <p:cTn id="20" dur="2000"/>
                                        <p:tgtEl>
                                          <p:spTgt spid="43"/>
                                        </p:tgtEl>
                                      </p:cBhvr>
                                    </p:animEffect>
                                  </p:childTnLst>
                                </p:cTn>
                              </p:par>
                              <p:par>
                                <p:cTn id="21" presetID="6" presetClass="entr" presetSubtype="16"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circle(in)">
                                      <p:cBhvr>
                                        <p:cTn id="23" dur="2000"/>
                                        <p:tgtEl>
                                          <p:spTgt spid="40"/>
                                        </p:tgtEl>
                                      </p:cBhvr>
                                    </p:animEffect>
                                  </p:childTnLst>
                                </p:cTn>
                              </p:par>
                              <p:par>
                                <p:cTn id="24" presetID="6" presetClass="entr" presetSubtype="16"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circle(in)">
                                      <p:cBhvr>
                                        <p:cTn id="26" dur="2000"/>
                                        <p:tgtEl>
                                          <p:spTgt spid="15"/>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circle(in)">
                                      <p:cBhvr>
                                        <p:cTn id="29" dur="2000"/>
                                        <p:tgtEl>
                                          <p:spTgt spid="47"/>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circle(in)">
                                      <p:cBhvr>
                                        <p:cTn id="32" dur="2000"/>
                                        <p:tgtEl>
                                          <p:spTgt spid="31"/>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circle(in)">
                                      <p:cBhvr>
                                        <p:cTn id="35" dur="2000"/>
                                        <p:tgtEl>
                                          <p:spTgt spid="46"/>
                                        </p:tgtEl>
                                      </p:cBhvr>
                                    </p:animEffect>
                                  </p:childTnLst>
                                </p:cTn>
                              </p:par>
                              <p:par>
                                <p:cTn id="36" presetID="6" presetClass="entr" presetSubtype="16" fill="hold"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circle(in)">
                                      <p:cBhvr>
                                        <p:cTn id="38" dur="2000"/>
                                        <p:tgtEl>
                                          <p:spTgt spid="39"/>
                                        </p:tgtEl>
                                      </p:cBhvr>
                                    </p:animEffect>
                                  </p:childTnLst>
                                </p:cTn>
                              </p:par>
                              <p:par>
                                <p:cTn id="39" presetID="6" presetClass="entr" presetSubtype="16"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animEffect transition="in" filter="circle(in)">
                                      <p:cBhvr>
                                        <p:cTn id="41" dur="2000"/>
                                        <p:tgtEl>
                                          <p:spTgt spid="37"/>
                                        </p:tgtEl>
                                      </p:cBhvr>
                                    </p:animEffect>
                                  </p:childTnLst>
                                </p:cTn>
                              </p:par>
                              <p:par>
                                <p:cTn id="42" presetID="6" presetClass="entr" presetSubtype="16"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circle(in)">
                                      <p:cBhvr>
                                        <p:cTn id="44" dur="2000"/>
                                        <p:tgtEl>
                                          <p:spTgt spid="36"/>
                                        </p:tgtEl>
                                      </p:cBhvr>
                                    </p:animEffect>
                                  </p:childTnLst>
                                </p:cTn>
                              </p:par>
                              <p:par>
                                <p:cTn id="45" presetID="6" presetClass="entr" presetSubtype="16"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circle(in)">
                                      <p:cBhvr>
                                        <p:cTn id="47" dur="2000"/>
                                        <p:tgtEl>
                                          <p:spTgt spid="24"/>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circle(in)">
                                      <p:cBhvr>
                                        <p:cTn id="50"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1" grpId="0"/>
      <p:bldP spid="35" grpId="0"/>
      <p:bldP spid="46" grpId="0"/>
      <p:bldP spid="47"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4F10EEE-5980-4E57-B355-B6998BEA8120}" type="datetime1">
              <a:rPr lang="zh-CN" altLang="en-US">
                <a:solidFill>
                  <a:prstClr val="black">
                    <a:tint val="75000"/>
                  </a:prstClr>
                </a:solidFill>
                <a:latin typeface="等线" panose="020F0502020204030204"/>
                <a:ea typeface="等线" panose="02010600030101010101" pitchFamily="2" charset="-122"/>
              </a:rPr>
              <a:pPr>
                <a:defRPr/>
              </a:pPr>
              <a:t>2023/12/4</a:t>
            </a:fld>
            <a:endParaRPr lang="en-US" altLang="zh-CN">
              <a:solidFill>
                <a:prstClr val="black">
                  <a:tint val="75000"/>
                </a:prstClr>
              </a:solidFill>
              <a:latin typeface="等线" panose="020F0502020204030204"/>
              <a:ea typeface="等线" panose="02010600030101010101" pitchFamily="2" charset="-122"/>
            </a:endParaRPr>
          </a:p>
        </p:txBody>
      </p:sp>
      <p:sp>
        <p:nvSpPr>
          <p:cNvPr id="65539"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C3DECF07-6E08-4508-8495-C42249B9A030}" type="slidenum">
              <a:rPr lang="en-US" altLang="zh-CN">
                <a:solidFill>
                  <a:srgbClr val="898989"/>
                </a:solidFill>
              </a:rPr>
              <a:pPr fontAlgn="base">
                <a:spcBef>
                  <a:spcPct val="0"/>
                </a:spcBef>
                <a:spcAft>
                  <a:spcPct val="0"/>
                </a:spcAft>
              </a:pPr>
              <a:t>39</a:t>
            </a:fld>
            <a:endParaRPr lang="en-US" altLang="zh-CN">
              <a:solidFill>
                <a:srgbClr val="898989"/>
              </a:solidFill>
            </a:endParaRPr>
          </a:p>
        </p:txBody>
      </p:sp>
      <p:pic>
        <p:nvPicPr>
          <p:cNvPr id="6554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1" y="227014"/>
            <a:ext cx="8137525" cy="640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716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25864" name="Rectangle 8"/>
          <p:cNvSpPr>
            <a:spLocks noGrp="1" noChangeArrowheads="1"/>
          </p:cNvSpPr>
          <p:nvPr>
            <p:ph type="ctrTitle"/>
          </p:nvPr>
        </p:nvSpPr>
        <p:spPr>
          <a:xfrm>
            <a:off x="2206626" y="457200"/>
            <a:ext cx="7927975" cy="1600200"/>
          </a:xfrm>
        </p:spPr>
        <p:txBody>
          <a:bodyPr rtlCol="0">
            <a:normAutofit/>
          </a:bodyPr>
          <a:lstStyle/>
          <a:p>
            <a:pPr eaLnBrk="1" fontAlgn="auto" hangingPunct="1">
              <a:lnSpc>
                <a:spcPct val="120000"/>
              </a:lnSpc>
              <a:spcAft>
                <a:spcPts val="0"/>
              </a:spcAft>
              <a:defRPr/>
            </a:pPr>
            <a:r>
              <a:rPr lang="en-US" altLang="zh-CN" sz="4000" b="1" dirty="0">
                <a:ea typeface="宋体" pitchFamily="2" charset="-122"/>
              </a:rPr>
              <a:t>The Demand for Labor</a:t>
            </a:r>
            <a:br>
              <a:rPr lang="en-US" altLang="zh-CN" sz="4000" dirty="0">
                <a:ea typeface="宋体" pitchFamily="2" charset="-122"/>
              </a:rPr>
            </a:br>
            <a:r>
              <a:rPr lang="zh-CN" altLang="en-US" sz="4000" b="1" dirty="0">
                <a:solidFill>
                  <a:srgbClr val="0432FF"/>
                </a:solidFill>
                <a:ea typeface="宋体" pitchFamily="2" charset="-122"/>
              </a:rPr>
              <a:t>劳动需求</a:t>
            </a:r>
            <a:endParaRPr lang="zh-CN" altLang="en-US" sz="4000" b="1" dirty="0">
              <a:solidFill>
                <a:srgbClr val="0432FF"/>
              </a:solidFill>
              <a:effectLst>
                <a:outerShdw blurRad="38100" dist="38100" dir="2700000" algn="tl">
                  <a:srgbClr val="000000"/>
                </a:outerShdw>
              </a:effectLst>
              <a:latin typeface="Tahoma" pitchFamily="34" charset="0"/>
              <a:ea typeface="宋体" pitchFamily="2" charset="-122"/>
            </a:endParaRPr>
          </a:p>
        </p:txBody>
      </p:sp>
      <p:sp>
        <p:nvSpPr>
          <p:cNvPr id="2425865" name="Rectangle 9"/>
          <p:cNvSpPr>
            <a:spLocks noGrp="1" noChangeArrowheads="1"/>
          </p:cNvSpPr>
          <p:nvPr>
            <p:ph type="subTitle" idx="1"/>
          </p:nvPr>
        </p:nvSpPr>
        <p:spPr>
          <a:xfrm>
            <a:off x="2667000" y="2514601"/>
            <a:ext cx="7315200" cy="3465513"/>
          </a:xfrm>
          <a:ln w="38100">
            <a:solidFill>
              <a:srgbClr val="474A81"/>
            </a:solidFill>
            <a:miter lim="800000"/>
            <a:headEnd/>
            <a:tailEnd/>
          </a:ln>
          <a:extLst>
            <a:ext uri="{909E8E84-426E-40DD-AFC4-6F175D3DCCD1}">
              <a14:hiddenFill xmlns:a14="http://schemas.microsoft.com/office/drawing/2010/main">
                <a:solidFill>
                  <a:schemeClr val="bg1"/>
                </a:solidFill>
              </a14:hiddenFill>
            </a:ext>
          </a:extLst>
        </p:spPr>
        <p:txBody>
          <a:bodyPr/>
          <a:lstStyle/>
          <a:p>
            <a:pPr eaLnBrk="1" hangingPunct="1"/>
            <a:r>
              <a:rPr lang="en-US" altLang="zh-CN" sz="3600">
                <a:solidFill>
                  <a:srgbClr val="474A81"/>
                </a:solidFill>
                <a:ea typeface="宋体" panose="02010600030101010101" pitchFamily="2" charset="-122"/>
              </a:rPr>
              <a:t>Labor markets, like other markets in the economy, are governed by </a:t>
            </a:r>
            <a:r>
              <a:rPr lang="en-US" altLang="zh-CN" sz="3600" u="sng">
                <a:solidFill>
                  <a:srgbClr val="0432FF"/>
                </a:solidFill>
                <a:ea typeface="宋体" panose="02010600030101010101" pitchFamily="2" charset="-122"/>
              </a:rPr>
              <a:t>the forces of supply and demand</a:t>
            </a:r>
            <a:r>
              <a:rPr lang="en-US" altLang="zh-CN" sz="3600">
                <a:solidFill>
                  <a:srgbClr val="474A81"/>
                </a:solidFill>
                <a:ea typeface="宋体" panose="02010600030101010101" pitchFamily="2" charset="-122"/>
              </a:rPr>
              <a:t>.</a:t>
            </a:r>
          </a:p>
          <a:p>
            <a:pPr eaLnBrk="1" hangingPunct="1"/>
            <a:endParaRPr lang="en-US" altLang="zh-CN" sz="900">
              <a:solidFill>
                <a:srgbClr val="474A81"/>
              </a:solidFill>
              <a:ea typeface="宋体" panose="02010600030101010101" pitchFamily="2" charset="-122"/>
            </a:endParaRPr>
          </a:p>
          <a:p>
            <a:pPr eaLnBrk="1" hangingPunct="1">
              <a:lnSpc>
                <a:spcPct val="150000"/>
              </a:lnSpc>
            </a:pPr>
            <a:r>
              <a:rPr lang="zh-CN" altLang="en-US" sz="3600" b="1">
                <a:ea typeface="宋体" panose="02010600030101010101" pitchFamily="2" charset="-122"/>
              </a:rPr>
              <a:t>与经济中的其它市场一样，劳动市场也是由</a:t>
            </a:r>
            <a:r>
              <a:rPr lang="zh-CN" altLang="en-US" sz="3600" b="1" u="sng">
                <a:solidFill>
                  <a:srgbClr val="0432FF"/>
                </a:solidFill>
                <a:ea typeface="宋体" panose="02010600030101010101" pitchFamily="2" charset="-122"/>
              </a:rPr>
              <a:t>供求力量</a:t>
            </a:r>
            <a:r>
              <a:rPr lang="zh-CN" altLang="en-US" sz="3600" b="1">
                <a:ea typeface="宋体" panose="02010600030101010101" pitchFamily="2" charset="-122"/>
              </a:rPr>
              <a:t>支配的。</a:t>
            </a:r>
          </a:p>
        </p:txBody>
      </p:sp>
    </p:spTree>
    <p:extLst>
      <p:ext uri="{BB962C8B-B14F-4D97-AF65-F5344CB8AC3E}">
        <p14:creationId xmlns:p14="http://schemas.microsoft.com/office/powerpoint/2010/main" val="7801093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2425865">
                                            <p:txEl>
                                              <p:pRg st="0" end="0"/>
                                            </p:txEl>
                                          </p:spTgt>
                                        </p:tgtEl>
                                        <p:attrNameLst>
                                          <p:attrName>style.visibility</p:attrName>
                                        </p:attrNameLst>
                                      </p:cBhvr>
                                      <p:to>
                                        <p:strVal val="visible"/>
                                      </p:to>
                                    </p:set>
                                    <p:anim calcmode="lin" valueType="num">
                                      <p:cBhvr>
                                        <p:cTn id="7" dur="500" fill="hold"/>
                                        <p:tgtEl>
                                          <p:spTgt spid="2425865">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2425865">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2425865">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242586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2425865">
                                            <p:txEl>
                                              <p:pRg st="2" end="2"/>
                                            </p:txEl>
                                          </p:spTgt>
                                        </p:tgtEl>
                                        <p:attrNameLst>
                                          <p:attrName>style.visibility</p:attrName>
                                        </p:attrNameLst>
                                      </p:cBhvr>
                                      <p:to>
                                        <p:strVal val="visible"/>
                                      </p:to>
                                    </p:set>
                                    <p:anim calcmode="lin" valueType="num">
                                      <p:cBhvr>
                                        <p:cTn id="15" dur="500" fill="hold"/>
                                        <p:tgtEl>
                                          <p:spTgt spid="2425865">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2425865">
                                            <p:txEl>
                                              <p:pRg st="2" end="2"/>
                                            </p:txEl>
                                          </p:spTgt>
                                        </p:tgtEl>
                                        <p:attrNameLst>
                                          <p:attrName>ppt_y</p:attrName>
                                        </p:attrNameLst>
                                      </p:cBhvr>
                                      <p:tavLst>
                                        <p:tav tm="0">
                                          <p:val>
                                            <p:strVal val="#ppt_y+#ppt_h/2"/>
                                          </p:val>
                                        </p:tav>
                                        <p:tav tm="100000">
                                          <p:val>
                                            <p:strVal val="#ppt_y"/>
                                          </p:val>
                                        </p:tav>
                                      </p:tavLst>
                                    </p:anim>
                                    <p:anim calcmode="lin" valueType="num">
                                      <p:cBhvr>
                                        <p:cTn id="17" dur="500" fill="hold"/>
                                        <p:tgtEl>
                                          <p:spTgt spid="2425865">
                                            <p:txEl>
                                              <p:pRg st="2" end="2"/>
                                            </p:txEl>
                                          </p:spTgt>
                                        </p:tgtEl>
                                        <p:attrNameLst>
                                          <p:attrName>ppt_w</p:attrName>
                                        </p:attrNameLst>
                                      </p:cBhvr>
                                      <p:tavLst>
                                        <p:tav tm="0">
                                          <p:val>
                                            <p:strVal val="#ppt_w"/>
                                          </p:val>
                                        </p:tav>
                                        <p:tav tm="100000">
                                          <p:val>
                                            <p:strVal val="#ppt_w"/>
                                          </p:val>
                                        </p:tav>
                                      </p:tavLst>
                                    </p:anim>
                                    <p:anim calcmode="lin" valueType="num">
                                      <p:cBhvr>
                                        <p:cTn id="18" dur="500" fill="hold"/>
                                        <p:tgtEl>
                                          <p:spTgt spid="2425865">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586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noChangeArrowheads="1"/>
          </p:cNvSpPr>
          <p:nvPr>
            <p:ph type="title"/>
          </p:nvPr>
        </p:nvSpPr>
        <p:spPr/>
        <p:txBody>
          <a:bodyPr/>
          <a:lstStyle/>
          <a:p>
            <a:endParaRPr lang="zh-CN" altLang="en-US"/>
          </a:p>
        </p:txBody>
      </p:sp>
      <p:sp>
        <p:nvSpPr>
          <p:cNvPr id="4" name="日期占位符 3"/>
          <p:cNvSpPr>
            <a:spLocks noGrp="1"/>
          </p:cNvSpPr>
          <p:nvPr>
            <p:ph type="dt" sz="quarter" idx="10"/>
          </p:nvPr>
        </p:nvSpPr>
        <p:spPr/>
        <p:txBody>
          <a:bodyPr/>
          <a:lstStyle/>
          <a:p>
            <a:pPr>
              <a:defRPr/>
            </a:pPr>
            <a:fld id="{B4F10EEE-5980-4E57-B355-B6998BEA8120}" type="datetime1">
              <a:rPr lang="zh-CN" altLang="en-US">
                <a:solidFill>
                  <a:prstClr val="black">
                    <a:tint val="75000"/>
                  </a:prstClr>
                </a:solidFill>
                <a:latin typeface="等线" panose="020F0502020204030204"/>
                <a:ea typeface="等线" panose="02010600030101010101" pitchFamily="2" charset="-122"/>
              </a:rPr>
              <a:pPr>
                <a:defRPr/>
              </a:pPr>
              <a:t>2023/12/4</a:t>
            </a:fld>
            <a:endParaRPr lang="en-US" altLang="zh-CN">
              <a:solidFill>
                <a:prstClr val="black">
                  <a:tint val="75000"/>
                </a:prstClr>
              </a:solidFill>
              <a:latin typeface="等线" panose="020F0502020204030204"/>
              <a:ea typeface="等线" panose="02010600030101010101" pitchFamily="2" charset="-122"/>
            </a:endParaRPr>
          </a:p>
        </p:txBody>
      </p:sp>
      <p:sp>
        <p:nvSpPr>
          <p:cNvPr id="66564"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17054C2D-CAB9-4910-9E49-41C19FCFDBEF}" type="slidenum">
              <a:rPr lang="en-US" altLang="zh-CN">
                <a:solidFill>
                  <a:srgbClr val="898989"/>
                </a:solidFill>
              </a:rPr>
              <a:pPr fontAlgn="base">
                <a:spcBef>
                  <a:spcPct val="0"/>
                </a:spcBef>
                <a:spcAft>
                  <a:spcPct val="0"/>
                </a:spcAft>
              </a:pPr>
              <a:t>40</a:t>
            </a:fld>
            <a:endParaRPr lang="en-US" altLang="zh-CN">
              <a:solidFill>
                <a:srgbClr val="898989"/>
              </a:solidFill>
            </a:endParaRPr>
          </a:p>
        </p:txBody>
      </p:sp>
      <p:pic>
        <p:nvPicPr>
          <p:cNvPr id="66565"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400"/>
            <a:ext cx="9144000" cy="652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26380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fld id="{B4F10EEE-5980-4E57-B355-B6998BEA8120}" type="datetime1">
              <a:rPr lang="zh-CN" altLang="en-US">
                <a:solidFill>
                  <a:prstClr val="black">
                    <a:tint val="75000"/>
                  </a:prstClr>
                </a:solidFill>
                <a:latin typeface="等线" panose="020F0502020204030204"/>
                <a:ea typeface="等线" panose="02010600030101010101" pitchFamily="2" charset="-122"/>
              </a:rPr>
              <a:pPr>
                <a:defRPr/>
              </a:pPr>
              <a:t>2023/12/4</a:t>
            </a:fld>
            <a:endParaRPr lang="en-US" altLang="zh-CN">
              <a:solidFill>
                <a:prstClr val="black">
                  <a:tint val="75000"/>
                </a:prstClr>
              </a:solidFill>
              <a:latin typeface="等线" panose="020F0502020204030204"/>
              <a:ea typeface="等线" panose="02010600030101010101" pitchFamily="2" charset="-122"/>
            </a:endParaRPr>
          </a:p>
        </p:txBody>
      </p:sp>
      <p:sp>
        <p:nvSpPr>
          <p:cNvPr id="67587" name="灯片编号占位符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AA60419B-843D-432A-B1FB-116BD59C8451}" type="slidenum">
              <a:rPr lang="en-US" altLang="zh-CN">
                <a:solidFill>
                  <a:srgbClr val="898989"/>
                </a:solidFill>
              </a:rPr>
              <a:pPr fontAlgn="base">
                <a:spcBef>
                  <a:spcPct val="0"/>
                </a:spcBef>
                <a:spcAft>
                  <a:spcPct val="0"/>
                </a:spcAft>
              </a:pPr>
              <a:t>41</a:t>
            </a:fld>
            <a:endParaRPr lang="en-US" altLang="zh-CN">
              <a:solidFill>
                <a:srgbClr val="898989"/>
              </a:solidFill>
            </a:endParaRPr>
          </a:p>
        </p:txBody>
      </p:sp>
      <p:pic>
        <p:nvPicPr>
          <p:cNvPr id="67588"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95250"/>
            <a:ext cx="8351837" cy="676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6066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55920" y="212721"/>
            <a:ext cx="10515600" cy="1325563"/>
          </a:xfrm>
        </p:spPr>
        <p:txBody>
          <a:bodyPr/>
          <a:lstStyle/>
          <a:p>
            <a:r>
              <a:rPr lang="zh-CN" altLang="en-US" dirty="0">
                <a:solidFill>
                  <a:srgbClr val="002060"/>
                </a:solidFill>
                <a:latin typeface="华文行楷" panose="02010800040101010101" pitchFamily="2" charset="-122"/>
                <a:ea typeface="华文行楷" panose="02010800040101010101" pitchFamily="2" charset="-122"/>
              </a:rPr>
              <a:t>第六节   垄断条件下要素使用量</a:t>
            </a:r>
            <a:br>
              <a:rPr lang="en-US" altLang="zh-CN" dirty="0">
                <a:solidFill>
                  <a:srgbClr val="002060"/>
                </a:solidFill>
                <a:latin typeface="华文行楷" panose="02010800040101010101" pitchFamily="2" charset="-122"/>
                <a:ea typeface="华文行楷" panose="02010800040101010101" pitchFamily="2" charset="-122"/>
              </a:rPr>
            </a:br>
            <a:r>
              <a:rPr lang="en-US" altLang="zh-CN" dirty="0">
                <a:solidFill>
                  <a:srgbClr val="002060"/>
                </a:solidFill>
                <a:latin typeface="华文行楷" panose="02010800040101010101" pitchFamily="2" charset="-122"/>
                <a:ea typeface="华文行楷" panose="02010800040101010101" pitchFamily="2" charset="-122"/>
              </a:rPr>
              <a:t>               </a:t>
            </a:r>
            <a:r>
              <a:rPr lang="zh-CN" altLang="en-US" dirty="0">
                <a:solidFill>
                  <a:srgbClr val="002060"/>
                </a:solidFill>
                <a:latin typeface="华文行楷" panose="02010800040101010101" pitchFamily="2" charset="-122"/>
                <a:ea typeface="华文行楷" panose="02010800040101010101" pitchFamily="2" charset="-122"/>
              </a:rPr>
              <a:t>和价格的决定</a:t>
            </a:r>
            <a:endParaRPr lang="zh-CN" altLang="en-US" dirty="0"/>
          </a:p>
        </p:txBody>
      </p:sp>
      <p:sp>
        <p:nvSpPr>
          <p:cNvPr id="5" name="矩形 4"/>
          <p:cNvSpPr/>
          <p:nvPr/>
        </p:nvSpPr>
        <p:spPr>
          <a:xfrm rot="18868453" flipV="1">
            <a:off x="440599" y="924132"/>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68453">
            <a:off x="770323" y="1009048"/>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687424" y="1520006"/>
            <a:ext cx="103238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3" name="图示 2"/>
          <p:cNvGraphicFramePr>
            <a:graphicFrameLocks noGrp="1"/>
          </p:cNvGraphicFramePr>
          <p:nvPr/>
        </p:nvGraphicFramePr>
        <p:xfrm>
          <a:off x="959485" y="1895475"/>
          <a:ext cx="10219690" cy="38157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5988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noChangeArrowheads="1"/>
          </p:cNvSpPr>
          <p:nvPr>
            <p:ph type="title"/>
          </p:nvPr>
        </p:nvSpPr>
        <p:spPr>
          <a:xfrm>
            <a:off x="1724026" y="434975"/>
            <a:ext cx="8488363" cy="793750"/>
          </a:xfrm>
        </p:spPr>
        <p:txBody>
          <a:bodyPr/>
          <a:lstStyle/>
          <a:p>
            <a:pPr eaLnBrk="1" hangingPunct="1"/>
            <a:r>
              <a:rPr lang="zh-CN" altLang="en-US" sz="3200" b="1">
                <a:solidFill>
                  <a:srgbClr val="0432FF"/>
                </a:solidFill>
              </a:rPr>
              <a:t>产品市场不完全竞争：要素边际收益 </a:t>
            </a:r>
          </a:p>
        </p:txBody>
      </p:sp>
      <p:sp>
        <p:nvSpPr>
          <p:cNvPr id="3" name="内容占位符 2"/>
          <p:cNvSpPr>
            <a:spLocks noGrp="1"/>
          </p:cNvSpPr>
          <p:nvPr>
            <p:ph idx="1"/>
          </p:nvPr>
        </p:nvSpPr>
        <p:spPr>
          <a:xfrm>
            <a:off x="1949450" y="1557338"/>
            <a:ext cx="8229600" cy="4297362"/>
          </a:xfrm>
        </p:spPr>
        <p:txBody>
          <a:bodyPr rtlCol="0">
            <a:normAutofit/>
          </a:bodyPr>
          <a:lstStyle/>
          <a:p>
            <a:pPr marL="274320" indent="-274320" algn="just" eaLnBrk="1" fontAlgn="auto" hangingPunct="1">
              <a:spcBef>
                <a:spcPts val="1200"/>
              </a:spcBef>
              <a:spcAft>
                <a:spcPts val="0"/>
              </a:spcAft>
              <a:buClr>
                <a:schemeClr val="accent3"/>
              </a:buClr>
              <a:buFont typeface="Wingdings 2"/>
              <a:buChar char=""/>
              <a:defRPr/>
            </a:pPr>
            <a:r>
              <a:rPr lang="zh-CN" altLang="en-US" b="1" dirty="0"/>
              <a:t>边际产量（</a:t>
            </a:r>
            <a:r>
              <a:rPr lang="en-US" altLang="zh-CN" b="1" dirty="0"/>
              <a:t>Marginal Product, MP</a:t>
            </a:r>
            <a:r>
              <a:rPr lang="zh-CN" altLang="en-US" b="1" dirty="0"/>
              <a:t>）</a:t>
            </a:r>
            <a:r>
              <a:rPr lang="zh-CN" altLang="en-US" dirty="0"/>
              <a:t>：厂商增加一单位要素投入所增加的产量。</a:t>
            </a:r>
            <a:endParaRPr lang="en-US" altLang="zh-CN" dirty="0"/>
          </a:p>
          <a:p>
            <a:pPr marL="274320" indent="-274320" algn="just" eaLnBrk="1" fontAlgn="auto" hangingPunct="1">
              <a:spcBef>
                <a:spcPts val="1200"/>
              </a:spcBef>
              <a:spcAft>
                <a:spcPts val="0"/>
              </a:spcAft>
              <a:buClr>
                <a:schemeClr val="accent3"/>
              </a:buClr>
              <a:buFont typeface="Wingdings 2"/>
              <a:buChar char=""/>
              <a:defRPr/>
            </a:pPr>
            <a:r>
              <a:rPr lang="zh-CN" altLang="en-US" b="1" dirty="0"/>
              <a:t>边际产品价值（</a:t>
            </a:r>
            <a:r>
              <a:rPr lang="en-US" altLang="zh-CN" b="1" dirty="0"/>
              <a:t>Value of Marginal Product, VMP</a:t>
            </a:r>
            <a:r>
              <a:rPr lang="zh-CN" altLang="en-US" b="1" dirty="0"/>
              <a:t>）</a:t>
            </a:r>
            <a:r>
              <a:rPr lang="zh-CN" altLang="en-US" dirty="0"/>
              <a:t>：增加一单位要素投入所增加的产值，是要素的边际产量</a:t>
            </a:r>
            <a:r>
              <a:rPr lang="en-US" altLang="zh-CN" dirty="0"/>
              <a:t>(MP)</a:t>
            </a:r>
            <a:r>
              <a:rPr lang="zh-CN" altLang="en-US" dirty="0"/>
              <a:t>和产品市场价格</a:t>
            </a:r>
            <a:r>
              <a:rPr lang="en-US" altLang="zh-CN" dirty="0"/>
              <a:t>(P)</a:t>
            </a:r>
            <a:r>
              <a:rPr lang="zh-CN" altLang="en-US" dirty="0"/>
              <a:t>的乘积，即</a:t>
            </a:r>
            <a:r>
              <a:rPr lang="en-US" altLang="zh-CN" dirty="0"/>
              <a:t>VMP=MP*P</a:t>
            </a:r>
          </a:p>
          <a:p>
            <a:pPr marL="274320" indent="-274320" algn="just" eaLnBrk="1" fontAlgn="auto" hangingPunct="1">
              <a:spcBef>
                <a:spcPts val="1200"/>
              </a:spcBef>
              <a:spcAft>
                <a:spcPts val="0"/>
              </a:spcAft>
              <a:buClr>
                <a:schemeClr val="accent3"/>
              </a:buClr>
              <a:buFont typeface="Wingdings 2"/>
              <a:buChar char=""/>
              <a:defRPr/>
            </a:pPr>
            <a:r>
              <a:rPr lang="zh-CN" altLang="en-US" b="1" dirty="0"/>
              <a:t>边际产品收益（</a:t>
            </a:r>
            <a:r>
              <a:rPr lang="en-US" altLang="zh-CN" b="1" dirty="0"/>
              <a:t>Revenue of Marginal Product, MRP</a:t>
            </a:r>
            <a:r>
              <a:rPr lang="zh-CN" altLang="en-US" b="1" dirty="0"/>
              <a:t>）</a:t>
            </a:r>
            <a:r>
              <a:rPr lang="en-US" altLang="zh-CN" dirty="0"/>
              <a:t>: </a:t>
            </a:r>
            <a:r>
              <a:rPr lang="zh-CN" altLang="en-US" dirty="0"/>
              <a:t>增加一单位要素投入所增加的收益，是边际产量（</a:t>
            </a:r>
            <a:r>
              <a:rPr lang="en-US" altLang="zh-CN" dirty="0"/>
              <a:t>MP</a:t>
            </a:r>
            <a:r>
              <a:rPr lang="zh-CN" altLang="en-US" dirty="0"/>
              <a:t>）和产品的边际收益（</a:t>
            </a:r>
            <a:r>
              <a:rPr lang="en-US" altLang="zh-CN" dirty="0"/>
              <a:t>MR</a:t>
            </a:r>
            <a:r>
              <a:rPr lang="zh-CN" altLang="en-US" dirty="0"/>
              <a:t>）的乘积，即</a:t>
            </a:r>
            <a:r>
              <a:rPr lang="en-US" altLang="zh-CN" dirty="0"/>
              <a:t>MRP=MP*MR</a:t>
            </a:r>
          </a:p>
          <a:p>
            <a:pPr marL="274320" indent="-274320" algn="just" eaLnBrk="1" fontAlgn="auto" hangingPunct="1">
              <a:spcAft>
                <a:spcPts val="0"/>
              </a:spcAft>
              <a:buClr>
                <a:schemeClr val="accent3"/>
              </a:buClr>
              <a:buFont typeface="Wingdings 2"/>
              <a:buChar char=""/>
              <a:defRPr/>
            </a:pPr>
            <a:endParaRPr lang="en-US" altLang="zh-CN" dirty="0"/>
          </a:p>
          <a:p>
            <a:pPr marL="274320" indent="-274320" algn="just" eaLnBrk="1" fontAlgn="auto" hangingPunct="1">
              <a:spcAft>
                <a:spcPts val="0"/>
              </a:spcAft>
              <a:buClr>
                <a:schemeClr val="accent3"/>
              </a:buClr>
              <a:buFont typeface="Wingdings 2"/>
              <a:buChar char=""/>
              <a:defRPr/>
            </a:pPr>
            <a:endParaRPr lang="en-US" altLang="zh-CN" dirty="0"/>
          </a:p>
          <a:p>
            <a:pPr marL="274320" indent="-274320" algn="just" eaLnBrk="1" fontAlgn="auto" hangingPunct="1">
              <a:spcAft>
                <a:spcPts val="0"/>
              </a:spcAft>
              <a:buClr>
                <a:schemeClr val="accent3"/>
              </a:buClr>
              <a:buFont typeface="Wingdings 2"/>
              <a:buChar char=""/>
              <a:defRPr/>
            </a:pPr>
            <a:endParaRPr lang="en-US" altLang="zh-CN" dirty="0"/>
          </a:p>
          <a:p>
            <a:pPr marL="274320" indent="-274320" algn="just" eaLnBrk="1" fontAlgn="auto" hangingPunct="1">
              <a:spcAft>
                <a:spcPts val="0"/>
              </a:spcAft>
              <a:buClr>
                <a:schemeClr val="accent3"/>
              </a:buClr>
              <a:buFont typeface="Wingdings 2"/>
              <a:buChar char=""/>
              <a:defRPr/>
            </a:pPr>
            <a:endParaRPr lang="en-US" altLang="zh-CN" dirty="0"/>
          </a:p>
          <a:p>
            <a:pPr marL="274320" indent="-274320" algn="just" eaLnBrk="1" fontAlgn="auto" hangingPunct="1">
              <a:spcAft>
                <a:spcPts val="0"/>
              </a:spcAft>
              <a:buClr>
                <a:schemeClr val="accent3"/>
              </a:buClr>
              <a:buFont typeface="Wingdings 2"/>
              <a:buChar char=""/>
              <a:defRPr/>
            </a:pPr>
            <a:endParaRPr lang="en-US" altLang="zh-CN" dirty="0"/>
          </a:p>
          <a:p>
            <a:pPr marL="274320" indent="-274320" algn="just" eaLnBrk="1" fontAlgn="auto" hangingPunct="1">
              <a:spcAft>
                <a:spcPts val="0"/>
              </a:spcAft>
              <a:buClr>
                <a:schemeClr val="accent3"/>
              </a:buClr>
              <a:buFont typeface="Wingdings 2"/>
              <a:buChar char=""/>
              <a:defRPr/>
            </a:pPr>
            <a:endParaRPr lang="en-US" altLang="zh-CN" dirty="0"/>
          </a:p>
          <a:p>
            <a:pPr marL="274320" indent="-274320" algn="just" eaLnBrk="1" fontAlgn="auto" hangingPunct="1">
              <a:spcAft>
                <a:spcPts val="0"/>
              </a:spcAft>
              <a:buClr>
                <a:schemeClr val="accent3"/>
              </a:buClr>
              <a:buFont typeface="Wingdings 2"/>
              <a:buChar char=""/>
              <a:defRPr/>
            </a:pPr>
            <a:endParaRPr lang="en-US" altLang="zh-CN" dirty="0"/>
          </a:p>
          <a:p>
            <a:pPr marL="274320" indent="-274320" algn="just" eaLnBrk="1" fontAlgn="auto" hangingPunct="1">
              <a:spcAft>
                <a:spcPts val="0"/>
              </a:spcAft>
              <a:buClr>
                <a:schemeClr val="accent3"/>
              </a:buClr>
              <a:buFont typeface="Wingdings 2"/>
              <a:buChar char=""/>
              <a:defRPr/>
            </a:pPr>
            <a:endParaRPr lang="en-US" altLang="zh-CN" dirty="0"/>
          </a:p>
          <a:p>
            <a:pPr marL="0" indent="0" algn="just" eaLnBrk="1" fontAlgn="auto" hangingPunct="1">
              <a:spcAft>
                <a:spcPts val="0"/>
              </a:spcAft>
              <a:buClr>
                <a:schemeClr val="accent3"/>
              </a:buClr>
              <a:buNone/>
              <a:defRPr/>
            </a:pPr>
            <a:endParaRPr lang="en-US" altLang="zh-CN" dirty="0"/>
          </a:p>
          <a:p>
            <a:pPr marL="274320" indent="-274320" eaLnBrk="1" fontAlgn="auto" hangingPunct="1">
              <a:spcAft>
                <a:spcPts val="0"/>
              </a:spcAft>
              <a:buClr>
                <a:schemeClr val="accent3"/>
              </a:buClr>
              <a:buFont typeface="Wingdings 2"/>
              <a:buChar char=""/>
              <a:defRPr/>
            </a:pPr>
            <a:endParaRPr lang="zh-CN" altLang="en-US" dirty="0"/>
          </a:p>
        </p:txBody>
      </p:sp>
      <p:sp>
        <p:nvSpPr>
          <p:cNvPr id="47108"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D6C3D166-098E-4C03-BB60-F32FF4BAA819}" type="datetime1">
              <a:rPr lang="zh-CN" altLang="en-US">
                <a:solidFill>
                  <a:srgbClr val="898989"/>
                </a:solidFill>
              </a:rPr>
              <a:pPr fontAlgn="base">
                <a:spcBef>
                  <a:spcPct val="0"/>
                </a:spcBef>
                <a:spcAft>
                  <a:spcPct val="0"/>
                </a:spcAft>
              </a:pPr>
              <a:t>2023/12/4</a:t>
            </a:fld>
            <a:endParaRPr lang="en-US" altLang="zh-CN">
              <a:solidFill>
                <a:srgbClr val="898989"/>
              </a:solidFill>
            </a:endParaRPr>
          </a:p>
        </p:txBody>
      </p:sp>
      <p:sp>
        <p:nvSpPr>
          <p:cNvPr id="47109"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8581E20-25EC-4D77-930A-C5F2CDC109B5}" type="slidenum">
              <a:rPr lang="en-US" altLang="zh-CN" sz="1200">
                <a:solidFill>
                  <a:srgbClr val="045C75"/>
                </a:solidFill>
                <a:latin typeface="Times New Roman" panose="02020603050405020304" pitchFamily="18" charset="0"/>
                <a:ea typeface="宋体" panose="02010600030101010101" pitchFamily="2" charset="-122"/>
              </a:rPr>
              <a:pPr fontAlgn="base">
                <a:spcBef>
                  <a:spcPct val="0"/>
                </a:spcBef>
                <a:spcAft>
                  <a:spcPct val="0"/>
                </a:spcAft>
              </a:pPr>
              <a:t>43</a:t>
            </a:fld>
            <a:endParaRPr lang="en-US" altLang="zh-CN" sz="1200">
              <a:solidFill>
                <a:srgbClr val="045C75"/>
              </a:solidFill>
              <a:latin typeface="Times New Roman" panose="02020603050405020304" pitchFamily="18" charset="0"/>
              <a:ea typeface="宋体" panose="02010600030101010101" pitchFamily="2" charset="-122"/>
            </a:endParaRPr>
          </a:p>
        </p:txBody>
      </p:sp>
      <p:pic>
        <p:nvPicPr>
          <p:cNvPr id="471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975" y="4724401"/>
            <a:ext cx="481488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519783"/>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a:xfrm>
            <a:off x="1998663" y="1044575"/>
            <a:ext cx="8229600" cy="5200650"/>
          </a:xfrm>
        </p:spPr>
        <p:txBody>
          <a:bodyPr rtlCol="0">
            <a:normAutofit/>
          </a:bodyPr>
          <a:lstStyle/>
          <a:p>
            <a:pPr eaLnBrk="1" fontAlgn="auto" hangingPunct="1">
              <a:spcAft>
                <a:spcPts val="0"/>
              </a:spcAft>
              <a:defRPr/>
            </a:pPr>
            <a:r>
              <a:rPr lang="en-US" altLang="zh-CN" sz="3200" b="1" dirty="0">
                <a:solidFill>
                  <a:srgbClr val="0432FF"/>
                </a:solidFill>
              </a:rPr>
              <a:t>VMP</a:t>
            </a:r>
            <a:r>
              <a:rPr lang="zh-CN" altLang="en-US" sz="3200" b="1" dirty="0">
                <a:solidFill>
                  <a:srgbClr val="0432FF"/>
                </a:solidFill>
              </a:rPr>
              <a:t>和</a:t>
            </a:r>
            <a:r>
              <a:rPr lang="en-US" altLang="zh-CN" sz="3200" b="1" dirty="0">
                <a:solidFill>
                  <a:srgbClr val="0432FF"/>
                </a:solidFill>
              </a:rPr>
              <a:t>MRP</a:t>
            </a:r>
            <a:r>
              <a:rPr lang="zh-CN" altLang="en-US" sz="3200" b="1" dirty="0">
                <a:solidFill>
                  <a:srgbClr val="0432FF"/>
                </a:solidFill>
              </a:rPr>
              <a:t>的关系</a:t>
            </a:r>
            <a:r>
              <a:rPr lang="zh-CN" altLang="en-US" sz="3200" dirty="0"/>
              <a:t>：</a:t>
            </a:r>
            <a:endParaRPr lang="en-US" altLang="zh-CN" sz="3200" dirty="0"/>
          </a:p>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spcAft>
                <a:spcPts val="0"/>
              </a:spcAft>
              <a:defRPr/>
            </a:pPr>
            <a:endParaRPr lang="en-US" altLang="zh-CN" dirty="0"/>
          </a:p>
          <a:p>
            <a:pPr marL="0" indent="0" eaLnBrk="1" fontAlgn="auto" hangingPunct="1">
              <a:spcAft>
                <a:spcPts val="0"/>
              </a:spcAft>
              <a:buNone/>
              <a:defRPr/>
            </a:pPr>
            <a:endParaRPr lang="en-US" altLang="zh-CN" dirty="0"/>
          </a:p>
          <a:p>
            <a:pPr eaLnBrk="1" fontAlgn="auto" hangingPunct="1">
              <a:lnSpc>
                <a:spcPct val="150000"/>
              </a:lnSpc>
              <a:spcAft>
                <a:spcPts val="0"/>
              </a:spcAft>
              <a:buFont typeface="Wingdings" panose="05000000000000000000" pitchFamily="2" charset="2"/>
              <a:buChar char="Ø"/>
              <a:defRPr/>
            </a:pPr>
            <a:r>
              <a:rPr lang="zh-CN" altLang="en-US" sz="2800" b="1" dirty="0">
                <a:solidFill>
                  <a:srgbClr val="0432FF"/>
                </a:solidFill>
              </a:rPr>
              <a:t>产品市场完全竞争时</a:t>
            </a:r>
            <a:r>
              <a:rPr lang="zh-CN" altLang="en-US" sz="2800" dirty="0"/>
              <a:t>：</a:t>
            </a:r>
            <a:r>
              <a:rPr lang="en-US" altLang="zh-CN" sz="2800" b="1" dirty="0">
                <a:solidFill>
                  <a:srgbClr val="FF0000"/>
                </a:solidFill>
              </a:rPr>
              <a:t>P=MR</a:t>
            </a:r>
            <a:r>
              <a:rPr lang="en-US" altLang="zh-CN" sz="2800" dirty="0">
                <a:latin typeface="Times New Roman" panose="02020603050405020304" pitchFamily="18" charset="0"/>
                <a:cs typeface="Times New Roman" panose="02020603050405020304" pitchFamily="18" charset="0"/>
              </a:rPr>
              <a:t>→VMP=MRP</a:t>
            </a:r>
          </a:p>
          <a:p>
            <a:pPr eaLnBrk="1" fontAlgn="auto" hangingPunct="1">
              <a:lnSpc>
                <a:spcPct val="150000"/>
              </a:lnSpc>
              <a:spcAft>
                <a:spcPts val="0"/>
              </a:spcAft>
              <a:buFont typeface="Wingdings" panose="05000000000000000000" pitchFamily="2" charset="2"/>
              <a:buChar char="Ø"/>
              <a:defRPr/>
            </a:pPr>
            <a:r>
              <a:rPr lang="zh-CN" altLang="en-US" sz="2800" b="1" dirty="0">
                <a:solidFill>
                  <a:srgbClr val="0432FF"/>
                </a:solidFill>
                <a:latin typeface="Times New Roman" panose="02020603050405020304" pitchFamily="18" charset="0"/>
                <a:cs typeface="Times New Roman" panose="02020603050405020304" pitchFamily="18" charset="0"/>
              </a:rPr>
              <a:t>产品市场不完全竞争时</a:t>
            </a:r>
            <a:r>
              <a:rPr lang="zh-CN" altLang="en-US" sz="2800" dirty="0">
                <a:latin typeface="Times New Roman" panose="02020603050405020304" pitchFamily="18" charset="0"/>
                <a:cs typeface="Times New Roman" panose="02020603050405020304" pitchFamily="18" charset="0"/>
              </a:rPr>
              <a:t>：</a:t>
            </a:r>
            <a:r>
              <a:rPr lang="en-US" altLang="zh-CN" sz="2800" b="1" dirty="0">
                <a:solidFill>
                  <a:srgbClr val="FF0000"/>
                </a:solidFill>
                <a:latin typeface="Times New Roman" panose="02020603050405020304" pitchFamily="18" charset="0"/>
                <a:cs typeface="Times New Roman" panose="02020603050405020304" pitchFamily="18" charset="0"/>
              </a:rPr>
              <a:t>P&gt;MR</a:t>
            </a:r>
            <a:r>
              <a:rPr lang="en-US" altLang="zh-CN" sz="2800" dirty="0">
                <a:latin typeface="Times New Roman" panose="02020603050405020304" pitchFamily="18" charset="0"/>
                <a:cs typeface="Times New Roman" panose="02020603050405020304" pitchFamily="18" charset="0"/>
              </a:rPr>
              <a:t>→VMP&gt;MRP</a:t>
            </a:r>
            <a:endParaRPr lang="zh-CN" altLang="en-US" sz="2800" dirty="0"/>
          </a:p>
        </p:txBody>
      </p:sp>
      <p:sp>
        <p:nvSpPr>
          <p:cNvPr id="48131"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936F3624-235F-4B2B-9CDF-CDF4BFBF615D}" type="datetime1">
              <a:rPr lang="zh-CN" altLang="en-US">
                <a:solidFill>
                  <a:srgbClr val="898989"/>
                </a:solidFill>
              </a:rPr>
              <a:pPr fontAlgn="base">
                <a:spcBef>
                  <a:spcPct val="0"/>
                </a:spcBef>
                <a:spcAft>
                  <a:spcPct val="0"/>
                </a:spcAft>
              </a:pPr>
              <a:t>2023/12/4</a:t>
            </a:fld>
            <a:endParaRPr lang="en-US" altLang="zh-CN">
              <a:solidFill>
                <a:srgbClr val="898989"/>
              </a:solidFill>
            </a:endParaRPr>
          </a:p>
        </p:txBody>
      </p:sp>
      <p:sp>
        <p:nvSpPr>
          <p:cNvPr id="48132"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DD41F65A-7000-46E6-99D2-76B96540DB22}" type="slidenum">
              <a:rPr lang="en-US" altLang="zh-CN" sz="1200">
                <a:solidFill>
                  <a:srgbClr val="045C75"/>
                </a:solidFill>
                <a:latin typeface="Times New Roman" panose="02020603050405020304" pitchFamily="18" charset="0"/>
                <a:ea typeface="宋体" panose="02010600030101010101" pitchFamily="2" charset="-122"/>
              </a:rPr>
              <a:pPr fontAlgn="base">
                <a:spcBef>
                  <a:spcPct val="0"/>
                </a:spcBef>
                <a:spcAft>
                  <a:spcPct val="0"/>
                </a:spcAft>
              </a:pPr>
              <a:t>44</a:t>
            </a:fld>
            <a:endParaRPr lang="en-US" altLang="zh-CN" sz="1200">
              <a:solidFill>
                <a:srgbClr val="045C75"/>
              </a:solidFill>
              <a:latin typeface="Times New Roman" panose="02020603050405020304" pitchFamily="18" charset="0"/>
              <a:ea typeface="宋体" panose="02010600030101010101" pitchFamily="2" charset="-122"/>
            </a:endParaRPr>
          </a:p>
        </p:txBody>
      </p:sp>
      <p:pic>
        <p:nvPicPr>
          <p:cNvPr id="4813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263" y="1785938"/>
            <a:ext cx="49784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4264" y="2720975"/>
            <a:ext cx="1798637"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2625" y="4778375"/>
            <a:ext cx="270033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724706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a:xfrm>
            <a:off x="2041525" y="520701"/>
            <a:ext cx="8229600" cy="722313"/>
          </a:xfrm>
        </p:spPr>
        <p:txBody>
          <a:bodyPr/>
          <a:lstStyle/>
          <a:p>
            <a:pPr eaLnBrk="1" hangingPunct="1"/>
            <a:r>
              <a:rPr lang="zh-CN" altLang="en-US" sz="3600" b="1">
                <a:solidFill>
                  <a:srgbClr val="0432FF"/>
                </a:solidFill>
              </a:rPr>
              <a:t>要素市场不完全竞争：要素的边际成本</a:t>
            </a:r>
          </a:p>
        </p:txBody>
      </p:sp>
      <p:sp>
        <p:nvSpPr>
          <p:cNvPr id="13314" name="内容占位符 2"/>
          <p:cNvSpPr>
            <a:spLocks noGrp="1"/>
          </p:cNvSpPr>
          <p:nvPr>
            <p:ph idx="1"/>
          </p:nvPr>
        </p:nvSpPr>
        <p:spPr>
          <a:xfrm>
            <a:off x="2063750" y="1412875"/>
            <a:ext cx="8229600" cy="5308600"/>
          </a:xfrm>
        </p:spPr>
        <p:txBody>
          <a:bodyPr rtlCol="0">
            <a:normAutofit/>
          </a:bodyPr>
          <a:lstStyle/>
          <a:p>
            <a:pPr eaLnBrk="1" fontAlgn="auto" hangingPunct="1">
              <a:spcAft>
                <a:spcPts val="0"/>
              </a:spcAft>
              <a:defRPr/>
            </a:pPr>
            <a:r>
              <a:rPr lang="zh-CN" altLang="en-US" sz="2400" dirty="0"/>
              <a:t>要素的边际成本：</a:t>
            </a:r>
            <a:endParaRPr lang="en-US" altLang="zh-CN" sz="2400" dirty="0"/>
          </a:p>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lnSpc>
                <a:spcPct val="150000"/>
              </a:lnSpc>
              <a:spcAft>
                <a:spcPts val="0"/>
              </a:spcAft>
              <a:buFont typeface="Wingdings" panose="05000000000000000000" pitchFamily="2" charset="2"/>
              <a:buChar char="Ø"/>
              <a:defRPr/>
            </a:pPr>
            <a:r>
              <a:rPr lang="zh-CN" altLang="en-US" sz="2000" b="1" dirty="0">
                <a:solidFill>
                  <a:srgbClr val="0432FF"/>
                </a:solidFill>
              </a:rPr>
              <a:t>要素市场完全竞争时</a:t>
            </a:r>
            <a:r>
              <a:rPr lang="zh-CN" altLang="en-US" sz="2000" dirty="0"/>
              <a:t>，要素价格由市场决定，单个厂商是要素市场的价格接受者，因此，要素使用的边际成本等于要素的价格，即</a:t>
            </a:r>
            <a:r>
              <a:rPr lang="en-US" altLang="zh-CN" sz="2000" b="1" dirty="0" err="1">
                <a:solidFill>
                  <a:srgbClr val="FF0000"/>
                </a:solidFill>
              </a:rPr>
              <a:t>MC</a:t>
            </a:r>
            <a:r>
              <a:rPr lang="en-US" altLang="zh-CN" sz="2000" b="1" baseline="-25000" dirty="0" err="1">
                <a:solidFill>
                  <a:srgbClr val="FF0000"/>
                </a:solidFill>
              </a:rPr>
              <a:t>f</a:t>
            </a:r>
            <a:r>
              <a:rPr lang="en-US" altLang="zh-CN" sz="2000" b="1" dirty="0">
                <a:solidFill>
                  <a:srgbClr val="FF0000"/>
                </a:solidFill>
              </a:rPr>
              <a:t>=</a:t>
            </a:r>
            <a:r>
              <a:rPr lang="en-US" altLang="zh-CN" sz="2000" b="1" dirty="0" err="1">
                <a:solidFill>
                  <a:srgbClr val="FF0000"/>
                </a:solidFill>
              </a:rPr>
              <a:t>P</a:t>
            </a:r>
            <a:r>
              <a:rPr lang="en-US" altLang="zh-CN" sz="2000" b="1" baseline="-25000" dirty="0" err="1">
                <a:solidFill>
                  <a:srgbClr val="FF0000"/>
                </a:solidFill>
              </a:rPr>
              <a:t>f</a:t>
            </a:r>
            <a:endParaRPr lang="en-US" altLang="zh-CN" sz="2000" b="1" baseline="-25000" dirty="0">
              <a:solidFill>
                <a:srgbClr val="FF0000"/>
              </a:solidFill>
            </a:endParaRPr>
          </a:p>
          <a:p>
            <a:pPr marL="0" indent="0" eaLnBrk="1" fontAlgn="auto" hangingPunct="1">
              <a:lnSpc>
                <a:spcPct val="150000"/>
              </a:lnSpc>
              <a:spcAft>
                <a:spcPts val="0"/>
              </a:spcAft>
              <a:buNone/>
              <a:defRPr/>
            </a:pPr>
            <a:endParaRPr lang="en-US" altLang="zh-CN" sz="2000" b="1" baseline="-25000" dirty="0">
              <a:solidFill>
                <a:srgbClr val="FF0000"/>
              </a:solidFill>
            </a:endParaRPr>
          </a:p>
          <a:p>
            <a:pPr eaLnBrk="1" fontAlgn="auto" hangingPunct="1">
              <a:lnSpc>
                <a:spcPct val="150000"/>
              </a:lnSpc>
              <a:spcAft>
                <a:spcPts val="0"/>
              </a:spcAft>
              <a:buFont typeface="Wingdings" panose="05000000000000000000" pitchFamily="2" charset="2"/>
              <a:buChar char="Ø"/>
              <a:defRPr/>
            </a:pPr>
            <a:r>
              <a:rPr lang="zh-CN" altLang="en-US" sz="2000" b="1" dirty="0">
                <a:solidFill>
                  <a:srgbClr val="0432FF"/>
                </a:solidFill>
              </a:rPr>
              <a:t>要素市场不完全竞争时</a:t>
            </a:r>
            <a:r>
              <a:rPr lang="zh-CN" altLang="en-US" sz="2000" dirty="0"/>
              <a:t>，厂商要素使用量对要素价格有影响，即</a:t>
            </a:r>
            <a:r>
              <a:rPr lang="en-US" altLang="zh-CN" sz="2000" dirty="0" err="1"/>
              <a:t>dP</a:t>
            </a:r>
            <a:r>
              <a:rPr lang="en-US" altLang="zh-CN" sz="2000" baseline="-25000" dirty="0" err="1"/>
              <a:t>f</a:t>
            </a:r>
            <a:r>
              <a:rPr lang="en-US" altLang="zh-CN" sz="2000" dirty="0"/>
              <a:t>/dx&gt;0</a:t>
            </a:r>
            <a:r>
              <a:rPr lang="zh-CN" altLang="en-US" sz="2000" dirty="0"/>
              <a:t>，因此，厂商要素使用的边际成本大于要素价格，即</a:t>
            </a:r>
            <a:r>
              <a:rPr lang="en-US" altLang="zh-CN" sz="2000" b="1" dirty="0" err="1">
                <a:solidFill>
                  <a:srgbClr val="FF0000"/>
                </a:solidFill>
              </a:rPr>
              <a:t>MC</a:t>
            </a:r>
            <a:r>
              <a:rPr lang="en-US" altLang="zh-CN" sz="2000" b="1" baseline="-25000" dirty="0" err="1">
                <a:solidFill>
                  <a:srgbClr val="FF0000"/>
                </a:solidFill>
              </a:rPr>
              <a:t>f</a:t>
            </a:r>
            <a:r>
              <a:rPr lang="en-US" altLang="zh-CN" sz="2000" b="1" dirty="0">
                <a:solidFill>
                  <a:srgbClr val="FF0000"/>
                </a:solidFill>
              </a:rPr>
              <a:t>&gt;</a:t>
            </a:r>
            <a:r>
              <a:rPr lang="en-US" altLang="zh-CN" sz="2000" b="1" dirty="0" err="1">
                <a:solidFill>
                  <a:srgbClr val="FF0000"/>
                </a:solidFill>
              </a:rPr>
              <a:t>P</a:t>
            </a:r>
            <a:r>
              <a:rPr lang="en-US" altLang="zh-CN" sz="2000" b="1" baseline="-25000" dirty="0" err="1">
                <a:solidFill>
                  <a:srgbClr val="FF0000"/>
                </a:solidFill>
              </a:rPr>
              <a:t>f</a:t>
            </a:r>
            <a:endParaRPr lang="en-US" altLang="zh-CN" sz="2000" b="1" baseline="-25000" dirty="0">
              <a:solidFill>
                <a:srgbClr val="FF0000"/>
              </a:solidFill>
            </a:endParaRPr>
          </a:p>
          <a:p>
            <a:pPr marL="0" indent="0" eaLnBrk="1" fontAlgn="auto" hangingPunct="1">
              <a:spcAft>
                <a:spcPts val="0"/>
              </a:spcAft>
              <a:buNone/>
              <a:defRPr/>
            </a:pPr>
            <a:endParaRPr lang="en-US" altLang="zh-CN" sz="2000" dirty="0"/>
          </a:p>
          <a:p>
            <a:pPr eaLnBrk="1" fontAlgn="auto" hangingPunct="1">
              <a:spcAft>
                <a:spcPts val="0"/>
              </a:spcAft>
              <a:defRPr/>
            </a:pPr>
            <a:endParaRPr lang="en-US" altLang="zh-CN" dirty="0"/>
          </a:p>
          <a:p>
            <a:pPr eaLnBrk="1" fontAlgn="auto" hangingPunct="1">
              <a:spcAft>
                <a:spcPts val="0"/>
              </a:spcAft>
              <a:defRPr/>
            </a:pPr>
            <a:endParaRPr lang="en-US" altLang="zh-CN" dirty="0"/>
          </a:p>
          <a:p>
            <a:pPr eaLnBrk="1" fontAlgn="auto" hangingPunct="1">
              <a:spcAft>
                <a:spcPts val="0"/>
              </a:spcAft>
              <a:defRPr/>
            </a:pPr>
            <a:endParaRPr lang="zh-CN" altLang="en-US" dirty="0"/>
          </a:p>
        </p:txBody>
      </p:sp>
      <p:sp>
        <p:nvSpPr>
          <p:cNvPr id="49156"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28F32DD-39AB-4B58-B65D-0D3FAF913678}" type="datetime1">
              <a:rPr lang="zh-CN" altLang="en-US">
                <a:solidFill>
                  <a:srgbClr val="898989"/>
                </a:solidFill>
              </a:rPr>
              <a:pPr fontAlgn="base">
                <a:spcBef>
                  <a:spcPct val="0"/>
                </a:spcBef>
                <a:spcAft>
                  <a:spcPct val="0"/>
                </a:spcAft>
              </a:pPr>
              <a:t>2023/12/4</a:t>
            </a:fld>
            <a:endParaRPr lang="en-US" altLang="zh-CN">
              <a:solidFill>
                <a:srgbClr val="898989"/>
              </a:solidFill>
            </a:endParaRPr>
          </a:p>
        </p:txBody>
      </p:sp>
      <p:sp>
        <p:nvSpPr>
          <p:cNvPr id="4915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87EE16E7-198B-4759-BF76-222C2E38F25B}" type="slidenum">
              <a:rPr lang="en-US" altLang="zh-CN" sz="1200">
                <a:solidFill>
                  <a:srgbClr val="045C75"/>
                </a:solidFill>
                <a:latin typeface="Times New Roman" panose="02020603050405020304" pitchFamily="18" charset="0"/>
                <a:ea typeface="宋体" panose="02010600030101010101" pitchFamily="2" charset="-122"/>
              </a:rPr>
              <a:pPr fontAlgn="base">
                <a:spcBef>
                  <a:spcPct val="0"/>
                </a:spcBef>
                <a:spcAft>
                  <a:spcPct val="0"/>
                </a:spcAft>
              </a:pPr>
              <a:t>45</a:t>
            </a:fld>
            <a:endParaRPr lang="en-US" altLang="zh-CN" sz="1200">
              <a:solidFill>
                <a:srgbClr val="045C75"/>
              </a:solidFill>
              <a:latin typeface="Times New Roman" panose="02020603050405020304" pitchFamily="18" charset="0"/>
              <a:ea typeface="宋体" panose="02010600030101010101" pitchFamily="2" charset="-122"/>
            </a:endParaRPr>
          </a:p>
        </p:txBody>
      </p:sp>
      <p:pic>
        <p:nvPicPr>
          <p:cNvPr id="4915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4489" y="1989139"/>
            <a:ext cx="64230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1813448"/>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5C406BBD-79EE-483B-B764-235691DFB1E7}" type="datetime1">
              <a:rPr lang="zh-CN" altLang="en-US">
                <a:solidFill>
                  <a:srgbClr val="898989"/>
                </a:solidFill>
              </a:rPr>
              <a:pPr fontAlgn="base">
                <a:spcBef>
                  <a:spcPct val="0"/>
                </a:spcBef>
                <a:spcAft>
                  <a:spcPct val="0"/>
                </a:spcAft>
              </a:pPr>
              <a:t>2023/12/4</a:t>
            </a:fld>
            <a:endParaRPr lang="en-US" altLang="zh-CN">
              <a:solidFill>
                <a:srgbClr val="898989"/>
              </a:solidFill>
            </a:endParaRPr>
          </a:p>
        </p:txBody>
      </p:sp>
      <p:sp>
        <p:nvSpPr>
          <p:cNvPr id="51203"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EBA3FDB9-4640-40B6-B02A-344EBF5085C9}" type="slidenum">
              <a:rPr lang="en-US" altLang="zh-CN" sz="1200">
                <a:solidFill>
                  <a:srgbClr val="045C75"/>
                </a:solidFill>
                <a:latin typeface="Times New Roman" panose="02020603050405020304" pitchFamily="18" charset="0"/>
                <a:ea typeface="宋体" panose="02010600030101010101" pitchFamily="2" charset="-122"/>
              </a:rPr>
              <a:pPr fontAlgn="base">
                <a:spcBef>
                  <a:spcPct val="0"/>
                </a:spcBef>
                <a:spcAft>
                  <a:spcPct val="0"/>
                </a:spcAft>
              </a:pPr>
              <a:t>46</a:t>
            </a:fld>
            <a:endParaRPr lang="en-US" altLang="zh-CN" sz="1200">
              <a:solidFill>
                <a:srgbClr val="045C75"/>
              </a:solidFill>
              <a:latin typeface="Times New Roman" panose="02020603050405020304" pitchFamily="18" charset="0"/>
              <a:ea typeface="宋体" panose="02010600030101010101" pitchFamily="2" charset="-122"/>
            </a:endParaRPr>
          </a:p>
        </p:txBody>
      </p:sp>
      <p:grpSp>
        <p:nvGrpSpPr>
          <p:cNvPr id="51204" name="Group 5"/>
          <p:cNvGrpSpPr>
            <a:grpSpLocks/>
          </p:cNvGrpSpPr>
          <p:nvPr/>
        </p:nvGrpSpPr>
        <p:grpSpPr bwMode="auto">
          <a:xfrm>
            <a:off x="4440239" y="2636838"/>
            <a:ext cx="3455987" cy="2260600"/>
            <a:chOff x="1392" y="2448"/>
            <a:chExt cx="1680" cy="1200"/>
          </a:xfrm>
        </p:grpSpPr>
        <p:sp>
          <p:nvSpPr>
            <p:cNvPr id="51220" name="Line 6"/>
            <p:cNvSpPr>
              <a:spLocks noChangeShapeType="1"/>
            </p:cNvSpPr>
            <p:nvPr/>
          </p:nvSpPr>
          <p:spPr bwMode="auto">
            <a:xfrm>
              <a:off x="1392" y="2448"/>
              <a:ext cx="0" cy="1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1221" name="Line 7"/>
            <p:cNvSpPr>
              <a:spLocks noChangeShapeType="1"/>
            </p:cNvSpPr>
            <p:nvPr/>
          </p:nvSpPr>
          <p:spPr bwMode="auto">
            <a:xfrm>
              <a:off x="1392" y="3648"/>
              <a:ext cx="16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1222" name="Line 8"/>
            <p:cNvSpPr>
              <a:spLocks noChangeShapeType="1"/>
            </p:cNvSpPr>
            <p:nvPr/>
          </p:nvSpPr>
          <p:spPr bwMode="auto">
            <a:xfrm>
              <a:off x="1392" y="3120"/>
              <a:ext cx="15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1223" name="Line 9"/>
            <p:cNvSpPr>
              <a:spLocks noChangeShapeType="1"/>
            </p:cNvSpPr>
            <p:nvPr/>
          </p:nvSpPr>
          <p:spPr bwMode="auto">
            <a:xfrm>
              <a:off x="1392" y="2544"/>
              <a:ext cx="1296" cy="8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1224" name="Line 10"/>
            <p:cNvSpPr>
              <a:spLocks noChangeShapeType="1"/>
            </p:cNvSpPr>
            <p:nvPr/>
          </p:nvSpPr>
          <p:spPr bwMode="auto">
            <a:xfrm>
              <a:off x="2267" y="3120"/>
              <a:ext cx="0" cy="52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sp>
        <p:nvSpPr>
          <p:cNvPr id="51205" name="内容占位符 2"/>
          <p:cNvSpPr txBox="1">
            <a:spLocks/>
          </p:cNvSpPr>
          <p:nvPr/>
        </p:nvSpPr>
        <p:spPr bwMode="auto">
          <a:xfrm>
            <a:off x="1879601" y="3019425"/>
            <a:ext cx="17700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20000"/>
              </a:spcBef>
              <a:spcAft>
                <a:spcPct val="0"/>
              </a:spcAft>
              <a:buClr>
                <a:srgbClr val="0BD0D9"/>
              </a:buClr>
              <a:buSzPct val="95000"/>
              <a:buFont typeface="Wingdings 2" panose="05020102010507070707" pitchFamily="18" charset="2"/>
              <a:buChar char=""/>
            </a:pPr>
            <a:endParaRPr lang="zh-CN" altLang="en-US" sz="2600">
              <a:solidFill>
                <a:srgbClr val="000000"/>
              </a:solidFill>
              <a:latin typeface="Constantia" panose="02030602050306030303" pitchFamily="18" charset="0"/>
              <a:ea typeface="宋体" panose="02010600030101010101" pitchFamily="2" charset="-122"/>
            </a:endParaRPr>
          </a:p>
        </p:txBody>
      </p:sp>
      <p:sp>
        <p:nvSpPr>
          <p:cNvPr id="76806" name="TextBox 13"/>
          <p:cNvSpPr txBox="1">
            <a:spLocks noChangeArrowheads="1"/>
          </p:cNvSpPr>
          <p:nvPr/>
        </p:nvSpPr>
        <p:spPr bwMode="auto">
          <a:xfrm>
            <a:off x="3951288" y="2406651"/>
            <a:ext cx="43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w</a:t>
            </a:r>
            <a:endParaRPr lang="zh-CN" altLang="en-US" sz="2400">
              <a:solidFill>
                <a:srgbClr val="FF00FF"/>
              </a:solidFill>
              <a:latin typeface="Times New Roman" panose="02020603050405020304" pitchFamily="18" charset="0"/>
              <a:ea typeface="宋体" panose="02010600030101010101" pitchFamily="2" charset="-122"/>
            </a:endParaRPr>
          </a:p>
        </p:txBody>
      </p:sp>
      <p:sp>
        <p:nvSpPr>
          <p:cNvPr id="76807" name="TextBox 14"/>
          <p:cNvSpPr txBox="1">
            <a:spLocks noChangeArrowheads="1"/>
          </p:cNvSpPr>
          <p:nvPr/>
        </p:nvSpPr>
        <p:spPr bwMode="auto">
          <a:xfrm>
            <a:off x="3876675" y="3641726"/>
            <a:ext cx="603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w</a:t>
            </a:r>
            <a:r>
              <a:rPr lang="en-US" altLang="zh-CN" sz="2400" baseline="-25000">
                <a:solidFill>
                  <a:srgbClr val="FF00FF"/>
                </a:solidFill>
                <a:latin typeface="Times New Roman" panose="02020603050405020304" pitchFamily="18" charset="0"/>
                <a:ea typeface="宋体" panose="02010600030101010101" pitchFamily="2" charset="-122"/>
              </a:rPr>
              <a:t>0</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6808" name="TextBox 15"/>
          <p:cNvSpPr txBox="1">
            <a:spLocks noChangeArrowheads="1"/>
          </p:cNvSpPr>
          <p:nvPr/>
        </p:nvSpPr>
        <p:spPr bwMode="auto">
          <a:xfrm>
            <a:off x="7815264" y="4956176"/>
            <a:ext cx="433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L</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6809" name="TextBox 16"/>
          <p:cNvSpPr txBox="1">
            <a:spLocks noChangeArrowheads="1"/>
          </p:cNvSpPr>
          <p:nvPr/>
        </p:nvSpPr>
        <p:spPr bwMode="auto">
          <a:xfrm>
            <a:off x="3997325" y="489743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O</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6810" name="TextBox 17"/>
          <p:cNvSpPr txBox="1">
            <a:spLocks noChangeArrowheads="1"/>
          </p:cNvSpPr>
          <p:nvPr/>
        </p:nvSpPr>
        <p:spPr bwMode="auto">
          <a:xfrm>
            <a:off x="6069013" y="4970463"/>
            <a:ext cx="5318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L</a:t>
            </a:r>
            <a:r>
              <a:rPr lang="en-US" altLang="zh-CN" sz="2400" baseline="-25000">
                <a:solidFill>
                  <a:srgbClr val="FF00FF"/>
                </a:solidFill>
                <a:latin typeface="Times New Roman" panose="02020603050405020304" pitchFamily="18" charset="0"/>
                <a:ea typeface="宋体" panose="02010600030101010101" pitchFamily="2" charset="-122"/>
              </a:rPr>
              <a:t>0</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6811" name="TextBox 18"/>
          <p:cNvSpPr txBox="1">
            <a:spLocks noChangeArrowheads="1"/>
          </p:cNvSpPr>
          <p:nvPr/>
        </p:nvSpPr>
        <p:spPr bwMode="auto">
          <a:xfrm>
            <a:off x="6167439" y="3454401"/>
            <a:ext cx="433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E</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6812" name="TextBox 19"/>
          <p:cNvSpPr txBox="1">
            <a:spLocks noChangeArrowheads="1"/>
          </p:cNvSpPr>
          <p:nvPr/>
        </p:nvSpPr>
        <p:spPr bwMode="auto">
          <a:xfrm>
            <a:off x="7677151" y="3636964"/>
            <a:ext cx="5318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S</a:t>
            </a:r>
            <a:r>
              <a:rPr lang="en-US" altLang="zh-CN" sz="2400" baseline="-25000">
                <a:solidFill>
                  <a:srgbClr val="FF00FF"/>
                </a:solidFill>
                <a:latin typeface="Times New Roman" panose="02020603050405020304" pitchFamily="18" charset="0"/>
                <a:ea typeface="宋体" panose="02010600030101010101" pitchFamily="2" charset="-122"/>
              </a:rPr>
              <a:t>L</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6813" name="TextBox 20"/>
          <p:cNvSpPr txBox="1">
            <a:spLocks noChangeArrowheads="1"/>
          </p:cNvSpPr>
          <p:nvPr/>
        </p:nvSpPr>
        <p:spPr bwMode="auto">
          <a:xfrm>
            <a:off x="7086600" y="4356100"/>
            <a:ext cx="11826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a:solidFill>
                  <a:srgbClr val="FF00FF"/>
                </a:solidFill>
                <a:latin typeface="Times New Roman" panose="02020603050405020304" pitchFamily="18" charset="0"/>
                <a:ea typeface="宋体" panose="02010600030101010101" pitchFamily="2" charset="-122"/>
              </a:rPr>
              <a:t>VMP</a:t>
            </a:r>
            <a:r>
              <a:rPr lang="en-US" altLang="zh-CN" baseline="-25000">
                <a:solidFill>
                  <a:srgbClr val="FF00FF"/>
                </a:solidFill>
                <a:latin typeface="Times New Roman" panose="02020603050405020304" pitchFamily="18" charset="0"/>
                <a:ea typeface="宋体" panose="02010600030101010101" pitchFamily="2" charset="-122"/>
              </a:rPr>
              <a:t>L</a:t>
            </a:r>
            <a:r>
              <a:rPr lang="en-US" altLang="zh-CN">
                <a:solidFill>
                  <a:srgbClr val="FF00FF"/>
                </a:solidFill>
                <a:latin typeface="Times New Roman" panose="02020603050405020304" pitchFamily="18" charset="0"/>
                <a:ea typeface="宋体" panose="02010600030101010101" pitchFamily="2" charset="-122"/>
              </a:rPr>
              <a:t>=d</a:t>
            </a:r>
            <a:r>
              <a:rPr lang="en-US" altLang="zh-CN" baseline="-25000">
                <a:solidFill>
                  <a:srgbClr val="FF00FF"/>
                </a:solidFill>
                <a:latin typeface="Times New Roman" panose="02020603050405020304" pitchFamily="18" charset="0"/>
                <a:ea typeface="宋体" panose="02010600030101010101" pitchFamily="2" charset="-122"/>
              </a:rPr>
              <a:t>L</a:t>
            </a:r>
            <a:endParaRPr lang="zh-CN" altLang="en-US" baseline="-25000">
              <a:solidFill>
                <a:srgbClr val="FF00FF"/>
              </a:solidFill>
              <a:latin typeface="Times New Roman" panose="02020603050405020304" pitchFamily="18" charset="0"/>
              <a:ea typeface="宋体" panose="02010600030101010101" pitchFamily="2" charset="-122"/>
            </a:endParaRPr>
          </a:p>
        </p:txBody>
      </p:sp>
      <p:sp>
        <p:nvSpPr>
          <p:cNvPr id="51214" name="TextBox 21"/>
          <p:cNvSpPr txBox="1">
            <a:spLocks noChangeArrowheads="1"/>
          </p:cNvSpPr>
          <p:nvPr/>
        </p:nvSpPr>
        <p:spPr bwMode="auto">
          <a:xfrm>
            <a:off x="2341564" y="5691188"/>
            <a:ext cx="2808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完全竞争产品市场：要素边际收益</a:t>
            </a:r>
            <a:r>
              <a:rPr lang="en-US" altLang="zh-CN" sz="1600">
                <a:solidFill>
                  <a:srgbClr val="000000"/>
                </a:solidFill>
                <a:latin typeface="Times New Roman" panose="02020603050405020304" pitchFamily="18" charset="0"/>
                <a:ea typeface="宋体" panose="02010600030101010101" pitchFamily="2" charset="-122"/>
              </a:rPr>
              <a:t>VMP</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51215" name="TextBox 22"/>
          <p:cNvSpPr txBox="1">
            <a:spLocks noChangeArrowheads="1"/>
          </p:cNvSpPr>
          <p:nvPr/>
        </p:nvSpPr>
        <p:spPr bwMode="auto">
          <a:xfrm>
            <a:off x="5153025" y="5667375"/>
            <a:ext cx="2808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完全竞争要素市场：厂商是价格接受者，要素边际成本</a:t>
            </a:r>
            <a:r>
              <a:rPr lang="en-US" altLang="zh-CN" sz="1600">
                <a:solidFill>
                  <a:srgbClr val="000000"/>
                </a:solidFill>
                <a:latin typeface="Times New Roman" panose="02020603050405020304" pitchFamily="18" charset="0"/>
                <a:ea typeface="宋体" panose="02010600030101010101" pitchFamily="2" charset="-122"/>
              </a:rPr>
              <a:t>w</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16401" name="TextBox 21"/>
          <p:cNvSpPr txBox="1">
            <a:spLocks noChangeArrowheads="1"/>
          </p:cNvSpPr>
          <p:nvPr/>
        </p:nvSpPr>
        <p:spPr bwMode="auto">
          <a:xfrm>
            <a:off x="1919289" y="3019426"/>
            <a:ext cx="1730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完全竞争要素市场：厂商对要素的需求曲线即为</a:t>
            </a:r>
            <a:r>
              <a:rPr lang="en-US" altLang="zh-CN" sz="1600">
                <a:solidFill>
                  <a:srgbClr val="000000"/>
                </a:solidFill>
                <a:latin typeface="Times New Roman" panose="02020603050405020304" pitchFamily="18" charset="0"/>
                <a:ea typeface="宋体" panose="02010600030101010101" pitchFamily="2" charset="-122"/>
              </a:rPr>
              <a:t>VMP</a:t>
            </a:r>
            <a:r>
              <a:rPr lang="zh-CN" altLang="en-US" sz="1600">
                <a:solidFill>
                  <a:srgbClr val="000000"/>
                </a:solidFill>
                <a:latin typeface="Times New Roman" panose="02020603050405020304" pitchFamily="18" charset="0"/>
                <a:ea typeface="宋体" panose="02010600030101010101" pitchFamily="2" charset="-122"/>
              </a:rPr>
              <a:t>曲线</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51217" name="TextBox 22"/>
          <p:cNvSpPr txBox="1">
            <a:spLocks noChangeArrowheads="1"/>
          </p:cNvSpPr>
          <p:nvPr/>
        </p:nvSpPr>
        <p:spPr bwMode="auto">
          <a:xfrm>
            <a:off x="8177214" y="5649913"/>
            <a:ext cx="2808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厂商要素使用原则：</a:t>
            </a:r>
            <a:r>
              <a:rPr lang="en-US" altLang="zh-CN" sz="1600">
                <a:solidFill>
                  <a:srgbClr val="000000"/>
                </a:solidFill>
                <a:latin typeface="Times New Roman" panose="02020603050405020304" pitchFamily="18" charset="0"/>
                <a:ea typeface="宋体" panose="02010600030101010101" pitchFamily="2" charset="-122"/>
              </a:rPr>
              <a:t>VMP(L)=w</a:t>
            </a:r>
          </a:p>
        </p:txBody>
      </p:sp>
      <p:sp>
        <p:nvSpPr>
          <p:cNvPr id="51218" name="TextBox 22"/>
          <p:cNvSpPr txBox="1">
            <a:spLocks noChangeArrowheads="1"/>
          </p:cNvSpPr>
          <p:nvPr/>
        </p:nvSpPr>
        <p:spPr bwMode="auto">
          <a:xfrm>
            <a:off x="7518401" y="2460625"/>
            <a:ext cx="21066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3200" baseline="-25000">
                <a:solidFill>
                  <a:srgbClr val="000000"/>
                </a:solidFill>
                <a:latin typeface="Times New Roman" panose="02020603050405020304" pitchFamily="18" charset="0"/>
                <a:ea typeface="宋体" panose="02010600030101010101" pitchFamily="2" charset="-122"/>
              </a:rPr>
              <a:t>VMP=MP(x)*P</a:t>
            </a:r>
            <a:endParaRPr lang="zh-CN" altLang="en-US" sz="3200" baseline="-25000">
              <a:solidFill>
                <a:srgbClr val="000000"/>
              </a:solidFill>
              <a:latin typeface="Times New Roman" panose="02020603050405020304" pitchFamily="18" charset="0"/>
              <a:ea typeface="宋体" panose="02010600030101010101" pitchFamily="2" charset="-122"/>
            </a:endParaRPr>
          </a:p>
        </p:txBody>
      </p:sp>
      <p:sp>
        <p:nvSpPr>
          <p:cNvPr id="51219" name="标题 2"/>
          <p:cNvSpPr>
            <a:spLocks noGrp="1" noChangeArrowheads="1"/>
          </p:cNvSpPr>
          <p:nvPr>
            <p:ph type="title"/>
          </p:nvPr>
        </p:nvSpPr>
        <p:spPr>
          <a:xfrm>
            <a:off x="1919288" y="373063"/>
            <a:ext cx="7772400" cy="1143000"/>
          </a:xfrm>
        </p:spPr>
        <p:txBody>
          <a:bodyPr/>
          <a:lstStyle/>
          <a:p>
            <a:pPr eaLnBrk="1" hangingPunct="1"/>
            <a:r>
              <a:rPr lang="zh-CN" altLang="en-US" b="1">
                <a:solidFill>
                  <a:srgbClr val="0432FF"/>
                </a:solidFill>
              </a:rPr>
              <a:t>不同竞争条件下的供求均衡：</a:t>
            </a:r>
            <a:br>
              <a:rPr lang="en-US" altLang="zh-CN" b="1">
                <a:solidFill>
                  <a:srgbClr val="0432FF"/>
                </a:solidFill>
              </a:rPr>
            </a:br>
            <a:r>
              <a:rPr lang="zh-CN" altLang="en-US" b="1">
                <a:solidFill>
                  <a:srgbClr val="0432FF"/>
                </a:solidFill>
              </a:rPr>
              <a:t>完全竞争产品市场</a:t>
            </a:r>
            <a:r>
              <a:rPr lang="en-US" altLang="zh-CN" b="1">
                <a:solidFill>
                  <a:srgbClr val="0432FF"/>
                </a:solidFill>
              </a:rPr>
              <a:t>+</a:t>
            </a:r>
            <a:r>
              <a:rPr lang="zh-CN" altLang="en-US" b="1">
                <a:solidFill>
                  <a:srgbClr val="0432FF"/>
                </a:solidFill>
              </a:rPr>
              <a:t>完全竞争要素市场</a:t>
            </a:r>
          </a:p>
        </p:txBody>
      </p:sp>
    </p:spTree>
    <p:extLst>
      <p:ext uri="{BB962C8B-B14F-4D97-AF65-F5344CB8AC3E}">
        <p14:creationId xmlns:p14="http://schemas.microsoft.com/office/powerpoint/2010/main" val="3965541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8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81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1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681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8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8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6" grpId="0"/>
      <p:bldP spid="76807" grpId="0"/>
      <p:bldP spid="76808" grpId="0"/>
      <p:bldP spid="76809" grpId="0"/>
      <p:bldP spid="76810" grpId="0"/>
      <p:bldP spid="76811" grpId="0"/>
      <p:bldP spid="76812" grpId="0"/>
      <p:bldP spid="76813" grpId="0"/>
      <p:bldP spid="1640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CF019BF4-97A7-4DB3-ADAA-C519F5E75D33}" type="datetime1">
              <a:rPr lang="zh-CN" altLang="en-US">
                <a:solidFill>
                  <a:srgbClr val="898989"/>
                </a:solidFill>
              </a:rPr>
              <a:pPr fontAlgn="base">
                <a:spcBef>
                  <a:spcPct val="0"/>
                </a:spcBef>
                <a:spcAft>
                  <a:spcPct val="0"/>
                </a:spcAft>
              </a:pPr>
              <a:t>2023/12/4</a:t>
            </a:fld>
            <a:endParaRPr lang="en-US" altLang="zh-CN">
              <a:solidFill>
                <a:srgbClr val="898989"/>
              </a:solidFill>
            </a:endParaRPr>
          </a:p>
        </p:txBody>
      </p:sp>
      <p:sp>
        <p:nvSpPr>
          <p:cNvPr id="52227"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420F64E8-1423-4E78-9087-F69BA4475935}" type="slidenum">
              <a:rPr lang="en-US" altLang="zh-CN" sz="1200">
                <a:solidFill>
                  <a:srgbClr val="045C75"/>
                </a:solidFill>
                <a:latin typeface="Times New Roman" panose="02020603050405020304" pitchFamily="18" charset="0"/>
                <a:ea typeface="宋体" panose="02010600030101010101" pitchFamily="2" charset="-122"/>
              </a:rPr>
              <a:pPr fontAlgn="base">
                <a:spcBef>
                  <a:spcPct val="0"/>
                </a:spcBef>
                <a:spcAft>
                  <a:spcPct val="0"/>
                </a:spcAft>
              </a:pPr>
              <a:t>47</a:t>
            </a:fld>
            <a:endParaRPr lang="en-US" altLang="zh-CN" sz="1200">
              <a:solidFill>
                <a:srgbClr val="045C75"/>
              </a:solidFill>
              <a:latin typeface="Times New Roman" panose="02020603050405020304" pitchFamily="18" charset="0"/>
              <a:ea typeface="宋体" panose="02010600030101010101" pitchFamily="2" charset="-122"/>
            </a:endParaRPr>
          </a:p>
        </p:txBody>
      </p:sp>
      <p:grpSp>
        <p:nvGrpSpPr>
          <p:cNvPr id="52228" name="Group 5"/>
          <p:cNvGrpSpPr>
            <a:grpSpLocks/>
          </p:cNvGrpSpPr>
          <p:nvPr/>
        </p:nvGrpSpPr>
        <p:grpSpPr bwMode="auto">
          <a:xfrm>
            <a:off x="4430713" y="2127251"/>
            <a:ext cx="3465512" cy="2828925"/>
            <a:chOff x="1387" y="2178"/>
            <a:chExt cx="1685" cy="1501"/>
          </a:xfrm>
        </p:grpSpPr>
        <p:sp>
          <p:nvSpPr>
            <p:cNvPr id="52247" name="Line 6"/>
            <p:cNvSpPr>
              <a:spLocks noChangeShapeType="1"/>
            </p:cNvSpPr>
            <p:nvPr/>
          </p:nvSpPr>
          <p:spPr bwMode="auto">
            <a:xfrm>
              <a:off x="1387" y="2178"/>
              <a:ext cx="5" cy="147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2248" name="Line 7"/>
            <p:cNvSpPr>
              <a:spLocks noChangeShapeType="1"/>
            </p:cNvSpPr>
            <p:nvPr/>
          </p:nvSpPr>
          <p:spPr bwMode="auto">
            <a:xfrm>
              <a:off x="1392" y="3648"/>
              <a:ext cx="16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2249" name="Line 8"/>
            <p:cNvSpPr>
              <a:spLocks noChangeShapeType="1"/>
            </p:cNvSpPr>
            <p:nvPr/>
          </p:nvSpPr>
          <p:spPr bwMode="auto">
            <a:xfrm>
              <a:off x="1392" y="3120"/>
              <a:ext cx="15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2250" name="Line 9"/>
            <p:cNvSpPr>
              <a:spLocks noChangeShapeType="1"/>
            </p:cNvSpPr>
            <p:nvPr/>
          </p:nvSpPr>
          <p:spPr bwMode="auto">
            <a:xfrm>
              <a:off x="1952" y="2326"/>
              <a:ext cx="910" cy="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2251" name="Line 10"/>
            <p:cNvSpPr>
              <a:spLocks noChangeShapeType="1"/>
            </p:cNvSpPr>
            <p:nvPr/>
          </p:nvSpPr>
          <p:spPr bwMode="auto">
            <a:xfrm>
              <a:off x="2691" y="3151"/>
              <a:ext cx="0" cy="52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2252" name="Line 9"/>
            <p:cNvSpPr>
              <a:spLocks noChangeShapeType="1"/>
            </p:cNvSpPr>
            <p:nvPr/>
          </p:nvSpPr>
          <p:spPr bwMode="auto">
            <a:xfrm>
              <a:off x="1732" y="2341"/>
              <a:ext cx="736" cy="108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2253" name="Line 10"/>
            <p:cNvSpPr>
              <a:spLocks noChangeShapeType="1"/>
            </p:cNvSpPr>
            <p:nvPr/>
          </p:nvSpPr>
          <p:spPr bwMode="auto">
            <a:xfrm>
              <a:off x="2256" y="3127"/>
              <a:ext cx="0" cy="52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2254" name="Line 10"/>
            <p:cNvSpPr>
              <a:spLocks noChangeShapeType="1"/>
            </p:cNvSpPr>
            <p:nvPr/>
          </p:nvSpPr>
          <p:spPr bwMode="auto">
            <a:xfrm>
              <a:off x="2260" y="2639"/>
              <a:ext cx="0" cy="481"/>
            </a:xfrm>
            <a:prstGeom prst="line">
              <a:avLst/>
            </a:prstGeom>
            <a:noFill/>
            <a:ln w="38100">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2255" name="Line 10"/>
            <p:cNvSpPr>
              <a:spLocks noChangeShapeType="1"/>
            </p:cNvSpPr>
            <p:nvPr/>
          </p:nvSpPr>
          <p:spPr bwMode="auto">
            <a:xfrm flipH="1">
              <a:off x="1387" y="2639"/>
              <a:ext cx="869"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sp>
        <p:nvSpPr>
          <p:cNvPr id="52229" name="内容占位符 2"/>
          <p:cNvSpPr txBox="1">
            <a:spLocks/>
          </p:cNvSpPr>
          <p:nvPr/>
        </p:nvSpPr>
        <p:spPr bwMode="auto">
          <a:xfrm>
            <a:off x="1979613" y="539750"/>
            <a:ext cx="82296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20000"/>
              </a:spcBef>
              <a:spcAft>
                <a:spcPct val="0"/>
              </a:spcAft>
              <a:buClr>
                <a:srgbClr val="0BD0D9"/>
              </a:buClr>
              <a:buSzPct val="95000"/>
            </a:pPr>
            <a:r>
              <a:rPr lang="zh-CN" altLang="en-US" sz="3200" b="1">
                <a:solidFill>
                  <a:srgbClr val="0432FF"/>
                </a:solidFill>
                <a:latin typeface="Constantia" panose="02030602050306030303" pitchFamily="18" charset="0"/>
                <a:ea typeface="宋体" panose="02010600030101010101" pitchFamily="2" charset="-122"/>
              </a:rPr>
              <a:t>不完全竞争产品市场</a:t>
            </a:r>
            <a:r>
              <a:rPr lang="en-US" altLang="zh-CN" sz="3200" b="1">
                <a:solidFill>
                  <a:srgbClr val="0432FF"/>
                </a:solidFill>
                <a:latin typeface="Constantia" panose="02030602050306030303" pitchFamily="18" charset="0"/>
                <a:ea typeface="宋体" panose="02010600030101010101" pitchFamily="2" charset="-122"/>
              </a:rPr>
              <a:t>+</a:t>
            </a:r>
            <a:r>
              <a:rPr lang="zh-CN" altLang="en-US" sz="3200" b="1">
                <a:solidFill>
                  <a:srgbClr val="0432FF"/>
                </a:solidFill>
                <a:latin typeface="Constantia" panose="02030602050306030303" pitchFamily="18" charset="0"/>
                <a:ea typeface="宋体" panose="02010600030101010101" pitchFamily="2" charset="-122"/>
              </a:rPr>
              <a:t>完全竞争要素市场</a:t>
            </a:r>
          </a:p>
        </p:txBody>
      </p:sp>
      <p:sp>
        <p:nvSpPr>
          <p:cNvPr id="77830" name="TextBox 13"/>
          <p:cNvSpPr txBox="1">
            <a:spLocks noChangeArrowheads="1"/>
          </p:cNvSpPr>
          <p:nvPr/>
        </p:nvSpPr>
        <p:spPr bwMode="auto">
          <a:xfrm>
            <a:off x="3962400" y="1946276"/>
            <a:ext cx="43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w</a:t>
            </a:r>
            <a:endParaRPr lang="zh-CN" altLang="en-US" sz="2400">
              <a:solidFill>
                <a:srgbClr val="FF00FF"/>
              </a:solidFill>
              <a:latin typeface="Times New Roman" panose="02020603050405020304" pitchFamily="18" charset="0"/>
              <a:ea typeface="宋体" panose="02010600030101010101" pitchFamily="2" charset="-122"/>
            </a:endParaRPr>
          </a:p>
        </p:txBody>
      </p:sp>
      <p:sp>
        <p:nvSpPr>
          <p:cNvPr id="77831" name="TextBox 14"/>
          <p:cNvSpPr txBox="1">
            <a:spLocks noChangeArrowheads="1"/>
          </p:cNvSpPr>
          <p:nvPr/>
        </p:nvSpPr>
        <p:spPr bwMode="auto">
          <a:xfrm>
            <a:off x="3876675" y="3641726"/>
            <a:ext cx="603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w</a:t>
            </a:r>
            <a:r>
              <a:rPr lang="en-US" altLang="zh-CN" sz="2400" baseline="-25000">
                <a:solidFill>
                  <a:srgbClr val="FF00FF"/>
                </a:solidFill>
                <a:latin typeface="Times New Roman" panose="02020603050405020304" pitchFamily="18" charset="0"/>
                <a:ea typeface="宋体" panose="02010600030101010101" pitchFamily="2" charset="-122"/>
              </a:rPr>
              <a:t>0</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7832" name="TextBox 15"/>
          <p:cNvSpPr txBox="1">
            <a:spLocks noChangeArrowheads="1"/>
          </p:cNvSpPr>
          <p:nvPr/>
        </p:nvSpPr>
        <p:spPr bwMode="auto">
          <a:xfrm>
            <a:off x="7815264" y="4956175"/>
            <a:ext cx="433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L</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7833" name="TextBox 16"/>
          <p:cNvSpPr txBox="1">
            <a:spLocks noChangeArrowheads="1"/>
          </p:cNvSpPr>
          <p:nvPr/>
        </p:nvSpPr>
        <p:spPr bwMode="auto">
          <a:xfrm>
            <a:off x="3997325" y="489743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O</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7834" name="TextBox 17"/>
          <p:cNvSpPr txBox="1">
            <a:spLocks noChangeArrowheads="1"/>
          </p:cNvSpPr>
          <p:nvPr/>
        </p:nvSpPr>
        <p:spPr bwMode="auto">
          <a:xfrm>
            <a:off x="5926138" y="4970464"/>
            <a:ext cx="531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L</a:t>
            </a:r>
            <a:r>
              <a:rPr lang="en-US" altLang="zh-CN" sz="1600" baseline="-25000">
                <a:solidFill>
                  <a:srgbClr val="FF00FF"/>
                </a:solidFill>
                <a:latin typeface="Times New Roman" panose="02020603050405020304" pitchFamily="18" charset="0"/>
                <a:ea typeface="宋体" panose="02010600030101010101" pitchFamily="2" charset="-122"/>
              </a:rPr>
              <a:t>0</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7835" name="TextBox 18"/>
          <p:cNvSpPr txBox="1">
            <a:spLocks noChangeArrowheads="1"/>
          </p:cNvSpPr>
          <p:nvPr/>
        </p:nvSpPr>
        <p:spPr bwMode="auto">
          <a:xfrm>
            <a:off x="6094414" y="3622675"/>
            <a:ext cx="433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E</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7836" name="TextBox 19"/>
          <p:cNvSpPr txBox="1">
            <a:spLocks noChangeArrowheads="1"/>
          </p:cNvSpPr>
          <p:nvPr/>
        </p:nvSpPr>
        <p:spPr bwMode="auto">
          <a:xfrm>
            <a:off x="7618413" y="3763964"/>
            <a:ext cx="533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S</a:t>
            </a:r>
            <a:r>
              <a:rPr lang="en-US" altLang="zh-CN" sz="1600" baseline="-25000">
                <a:solidFill>
                  <a:srgbClr val="FF00FF"/>
                </a:solidFill>
                <a:latin typeface="Times New Roman" panose="02020603050405020304" pitchFamily="18" charset="0"/>
                <a:ea typeface="宋体" panose="02010600030101010101" pitchFamily="2" charset="-122"/>
              </a:rPr>
              <a:t>L</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7837" name="TextBox 20"/>
          <p:cNvSpPr txBox="1">
            <a:spLocks noChangeArrowheads="1"/>
          </p:cNvSpPr>
          <p:nvPr/>
        </p:nvSpPr>
        <p:spPr bwMode="auto">
          <a:xfrm>
            <a:off x="6832600" y="4148139"/>
            <a:ext cx="1182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VMP</a:t>
            </a:r>
            <a:r>
              <a:rPr lang="en-US" altLang="zh-CN" sz="1600" baseline="-25000">
                <a:solidFill>
                  <a:srgbClr val="FF00FF"/>
                </a:solidFill>
                <a:latin typeface="Times New Roman" panose="02020603050405020304" pitchFamily="18" charset="0"/>
                <a:ea typeface="宋体" panose="02010600030101010101" pitchFamily="2" charset="-122"/>
              </a:rPr>
              <a:t>L</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52238" name="TextBox 21"/>
          <p:cNvSpPr txBox="1">
            <a:spLocks noChangeArrowheads="1"/>
          </p:cNvSpPr>
          <p:nvPr/>
        </p:nvSpPr>
        <p:spPr bwMode="auto">
          <a:xfrm>
            <a:off x="2041525" y="5448300"/>
            <a:ext cx="2808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不完全竞争产品市场：要素边际收益</a:t>
            </a:r>
            <a:r>
              <a:rPr lang="en-US" altLang="zh-CN" sz="1600">
                <a:solidFill>
                  <a:srgbClr val="000000"/>
                </a:solidFill>
                <a:latin typeface="Times New Roman" panose="02020603050405020304" pitchFamily="18" charset="0"/>
                <a:ea typeface="宋体" panose="02010600030101010101" pitchFamily="2" charset="-122"/>
              </a:rPr>
              <a:t>MRP</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52239" name="TextBox 22"/>
          <p:cNvSpPr txBox="1">
            <a:spLocks noChangeArrowheads="1"/>
          </p:cNvSpPr>
          <p:nvPr/>
        </p:nvSpPr>
        <p:spPr bwMode="auto">
          <a:xfrm>
            <a:off x="5122864" y="5394325"/>
            <a:ext cx="2808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完全竞争要素市场：厂商是价格接受者，要素边际成本</a:t>
            </a:r>
            <a:r>
              <a:rPr lang="en-US" altLang="zh-CN" sz="1600">
                <a:solidFill>
                  <a:srgbClr val="000000"/>
                </a:solidFill>
                <a:latin typeface="Times New Roman" panose="02020603050405020304" pitchFamily="18" charset="0"/>
                <a:ea typeface="宋体" panose="02010600030101010101" pitchFamily="2" charset="-122"/>
              </a:rPr>
              <a:t>w</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77840" name="TextBox 20"/>
          <p:cNvSpPr txBox="1">
            <a:spLocks noChangeArrowheads="1"/>
          </p:cNvSpPr>
          <p:nvPr/>
        </p:nvSpPr>
        <p:spPr bwMode="auto">
          <a:xfrm>
            <a:off x="6043614" y="4413250"/>
            <a:ext cx="1182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MRP</a:t>
            </a:r>
            <a:r>
              <a:rPr lang="en-US" altLang="zh-CN" sz="1600" baseline="-25000">
                <a:solidFill>
                  <a:srgbClr val="FF00FF"/>
                </a:solidFill>
                <a:latin typeface="Times New Roman" panose="02020603050405020304" pitchFamily="18" charset="0"/>
                <a:ea typeface="宋体" panose="02010600030101010101" pitchFamily="2" charset="-122"/>
              </a:rPr>
              <a:t>L</a:t>
            </a:r>
            <a:r>
              <a:rPr lang="en-US" altLang="zh-CN" sz="1600">
                <a:solidFill>
                  <a:srgbClr val="FF00FF"/>
                </a:solidFill>
                <a:latin typeface="Times New Roman" panose="02020603050405020304" pitchFamily="18" charset="0"/>
                <a:ea typeface="宋体" panose="02010600030101010101" pitchFamily="2" charset="-122"/>
              </a:rPr>
              <a:t>=d</a:t>
            </a:r>
            <a:r>
              <a:rPr lang="en-US" altLang="zh-CN" sz="1600" baseline="-25000">
                <a:solidFill>
                  <a:srgbClr val="FF00FF"/>
                </a:solidFill>
                <a:latin typeface="Times New Roman" panose="02020603050405020304" pitchFamily="18" charset="0"/>
                <a:ea typeface="宋体" panose="02010600030101010101" pitchFamily="2" charset="-122"/>
              </a:rPr>
              <a:t>L</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7841" name="TextBox 17"/>
          <p:cNvSpPr txBox="1">
            <a:spLocks noChangeArrowheads="1"/>
          </p:cNvSpPr>
          <p:nvPr/>
        </p:nvSpPr>
        <p:spPr bwMode="auto">
          <a:xfrm>
            <a:off x="6846888" y="5000625"/>
            <a:ext cx="5318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L</a:t>
            </a:r>
            <a:r>
              <a:rPr lang="en-US" altLang="zh-CN" sz="1600" baseline="-25000">
                <a:solidFill>
                  <a:srgbClr val="FF00FF"/>
                </a:solidFill>
                <a:latin typeface="Times New Roman" panose="02020603050405020304" pitchFamily="18" charset="0"/>
                <a:ea typeface="宋体" panose="02010600030101010101" pitchFamily="2" charset="-122"/>
              </a:rPr>
              <a:t>1</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52242" name="TextBox 20"/>
          <p:cNvSpPr txBox="1">
            <a:spLocks noChangeArrowheads="1"/>
          </p:cNvSpPr>
          <p:nvPr/>
        </p:nvSpPr>
        <p:spPr bwMode="auto">
          <a:xfrm>
            <a:off x="7666038" y="2562225"/>
            <a:ext cx="20637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baseline="-25000">
                <a:solidFill>
                  <a:srgbClr val="000000"/>
                </a:solidFill>
                <a:latin typeface="Times New Roman" panose="02020603050405020304" pitchFamily="18" charset="0"/>
                <a:ea typeface="宋体" panose="02010600030101010101" pitchFamily="2" charset="-122"/>
              </a:rPr>
              <a:t>FE</a:t>
            </a:r>
            <a:r>
              <a:rPr lang="zh-CN" altLang="en-US" sz="2400" baseline="-25000">
                <a:solidFill>
                  <a:srgbClr val="000000"/>
                </a:solidFill>
                <a:latin typeface="Times New Roman" panose="02020603050405020304" pitchFamily="18" charset="0"/>
                <a:ea typeface="宋体" panose="02010600030101010101" pitchFamily="2" charset="-122"/>
              </a:rPr>
              <a:t>：垄断厂商剩余</a:t>
            </a:r>
          </a:p>
        </p:txBody>
      </p:sp>
      <p:sp>
        <p:nvSpPr>
          <p:cNvPr id="77843" name="TextBox 18"/>
          <p:cNvSpPr txBox="1">
            <a:spLocks noChangeArrowheads="1"/>
          </p:cNvSpPr>
          <p:nvPr/>
        </p:nvSpPr>
        <p:spPr bwMode="auto">
          <a:xfrm>
            <a:off x="6167438" y="2774950"/>
            <a:ext cx="2905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F</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7844" name="TextBox 14"/>
          <p:cNvSpPr txBox="1">
            <a:spLocks noChangeArrowheads="1"/>
          </p:cNvSpPr>
          <p:nvPr/>
        </p:nvSpPr>
        <p:spPr bwMode="auto">
          <a:xfrm>
            <a:off x="3836988" y="2767014"/>
            <a:ext cx="603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w</a:t>
            </a:r>
            <a:r>
              <a:rPr lang="en-US" altLang="zh-CN" sz="2400" baseline="-25000">
                <a:solidFill>
                  <a:srgbClr val="FF00FF"/>
                </a:solidFill>
                <a:latin typeface="Times New Roman" panose="02020603050405020304" pitchFamily="18" charset="0"/>
                <a:ea typeface="宋体" panose="02010600030101010101" pitchFamily="2" charset="-122"/>
              </a:rPr>
              <a:t>F</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17429" name="TextBox 21"/>
          <p:cNvSpPr txBox="1">
            <a:spLocks noChangeArrowheads="1"/>
          </p:cNvSpPr>
          <p:nvPr/>
        </p:nvSpPr>
        <p:spPr bwMode="auto">
          <a:xfrm>
            <a:off x="1919289" y="3019426"/>
            <a:ext cx="1730375"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完全竞争要素市场：厂商对要素的需求曲线即为</a:t>
            </a:r>
            <a:r>
              <a:rPr lang="en-US" altLang="zh-CN" sz="1600">
                <a:solidFill>
                  <a:srgbClr val="000000"/>
                </a:solidFill>
                <a:latin typeface="Times New Roman" panose="02020603050405020304" pitchFamily="18" charset="0"/>
                <a:ea typeface="宋体" panose="02010600030101010101" pitchFamily="2" charset="-122"/>
              </a:rPr>
              <a:t>MRP</a:t>
            </a:r>
            <a:r>
              <a:rPr lang="zh-CN" altLang="en-US" sz="1600">
                <a:solidFill>
                  <a:srgbClr val="000000"/>
                </a:solidFill>
                <a:latin typeface="Times New Roman" panose="02020603050405020304" pitchFamily="18" charset="0"/>
                <a:ea typeface="宋体" panose="02010600030101010101" pitchFamily="2" charset="-122"/>
              </a:rPr>
              <a:t>曲线</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52246" name="TextBox 22"/>
          <p:cNvSpPr txBox="1">
            <a:spLocks noChangeArrowheads="1"/>
          </p:cNvSpPr>
          <p:nvPr/>
        </p:nvSpPr>
        <p:spPr bwMode="auto">
          <a:xfrm>
            <a:off x="8170864" y="5400675"/>
            <a:ext cx="28082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厂商要素使用原则：</a:t>
            </a:r>
            <a:r>
              <a:rPr lang="en-US" altLang="zh-CN" sz="1600">
                <a:solidFill>
                  <a:srgbClr val="000000"/>
                </a:solidFill>
                <a:latin typeface="Times New Roman" panose="02020603050405020304" pitchFamily="18" charset="0"/>
                <a:ea typeface="宋体" panose="02010600030101010101" pitchFamily="2" charset="-122"/>
              </a:rPr>
              <a:t>MRP(L)=w</a:t>
            </a:r>
          </a:p>
        </p:txBody>
      </p:sp>
    </p:spTree>
    <p:extLst>
      <p:ext uri="{BB962C8B-B14F-4D97-AF65-F5344CB8AC3E}">
        <p14:creationId xmlns:p14="http://schemas.microsoft.com/office/powerpoint/2010/main" val="434121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3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83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8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8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783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83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783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84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7843"/>
                                        </p:tgtEl>
                                        <p:attrNameLst>
                                          <p:attrName>style.visibility</p:attrName>
                                        </p:attrNameLst>
                                      </p:cBhvr>
                                      <p:to>
                                        <p:strVal val="visible"/>
                                      </p:to>
                                    </p:set>
                                    <p:animEffect transition="in" filter="fade">
                                      <p:cBhvr>
                                        <p:cTn id="47" dur="500"/>
                                        <p:tgtEl>
                                          <p:spTgt spid="778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784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74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 grpId="0"/>
      <p:bldP spid="77831" grpId="0"/>
      <p:bldP spid="77832" grpId="0"/>
      <p:bldP spid="77833" grpId="0"/>
      <p:bldP spid="77834" grpId="0"/>
      <p:bldP spid="77835" grpId="0"/>
      <p:bldP spid="77836" grpId="0"/>
      <p:bldP spid="77837" grpId="0"/>
      <p:bldP spid="77840" grpId="0"/>
      <p:bldP spid="77841" grpId="0"/>
      <p:bldP spid="77843" grpId="0"/>
      <p:bldP spid="77844" grpId="0"/>
      <p:bldP spid="1742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5BB3CC1C-F060-488E-882B-09488EA94AC5}" type="datetime1">
              <a:rPr lang="zh-CN" altLang="en-US">
                <a:solidFill>
                  <a:srgbClr val="898989"/>
                </a:solidFill>
              </a:rPr>
              <a:pPr fontAlgn="base">
                <a:spcBef>
                  <a:spcPct val="0"/>
                </a:spcBef>
                <a:spcAft>
                  <a:spcPct val="0"/>
                </a:spcAft>
              </a:pPr>
              <a:t>2023/12/4</a:t>
            </a:fld>
            <a:endParaRPr lang="en-US" altLang="zh-CN">
              <a:solidFill>
                <a:srgbClr val="898989"/>
              </a:solidFill>
            </a:endParaRPr>
          </a:p>
        </p:txBody>
      </p:sp>
      <p:sp>
        <p:nvSpPr>
          <p:cNvPr id="53251"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A3786407-C1AD-4F80-B693-C24C8404069C}" type="slidenum">
              <a:rPr lang="en-US" altLang="zh-CN" sz="1200">
                <a:solidFill>
                  <a:srgbClr val="045C75"/>
                </a:solidFill>
                <a:latin typeface="Times New Roman" panose="02020603050405020304" pitchFamily="18" charset="0"/>
                <a:ea typeface="宋体" panose="02010600030101010101" pitchFamily="2" charset="-122"/>
              </a:rPr>
              <a:pPr fontAlgn="base">
                <a:spcBef>
                  <a:spcPct val="0"/>
                </a:spcBef>
                <a:spcAft>
                  <a:spcPct val="0"/>
                </a:spcAft>
              </a:pPr>
              <a:t>48</a:t>
            </a:fld>
            <a:endParaRPr lang="en-US" altLang="zh-CN" sz="1200">
              <a:solidFill>
                <a:srgbClr val="045C75"/>
              </a:solidFill>
              <a:latin typeface="Times New Roman" panose="02020603050405020304" pitchFamily="18" charset="0"/>
              <a:ea typeface="宋体" panose="02010600030101010101" pitchFamily="2" charset="-122"/>
            </a:endParaRPr>
          </a:p>
        </p:txBody>
      </p:sp>
      <p:grpSp>
        <p:nvGrpSpPr>
          <p:cNvPr id="53252" name="Group 5"/>
          <p:cNvGrpSpPr>
            <a:grpSpLocks/>
          </p:cNvGrpSpPr>
          <p:nvPr/>
        </p:nvGrpSpPr>
        <p:grpSpPr bwMode="auto">
          <a:xfrm>
            <a:off x="4430713" y="2276475"/>
            <a:ext cx="3465512" cy="2624138"/>
            <a:chOff x="1387" y="2257"/>
            <a:chExt cx="1685" cy="1393"/>
          </a:xfrm>
        </p:grpSpPr>
        <p:sp>
          <p:nvSpPr>
            <p:cNvPr id="53273" name="Line 6"/>
            <p:cNvSpPr>
              <a:spLocks noChangeShapeType="1"/>
            </p:cNvSpPr>
            <p:nvPr/>
          </p:nvSpPr>
          <p:spPr bwMode="auto">
            <a:xfrm>
              <a:off x="1392" y="2257"/>
              <a:ext cx="0" cy="13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3274" name="Line 7"/>
            <p:cNvSpPr>
              <a:spLocks noChangeShapeType="1"/>
            </p:cNvSpPr>
            <p:nvPr/>
          </p:nvSpPr>
          <p:spPr bwMode="auto">
            <a:xfrm>
              <a:off x="1392" y="3648"/>
              <a:ext cx="16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3275" name="Line 8"/>
            <p:cNvSpPr>
              <a:spLocks noChangeShapeType="1"/>
            </p:cNvSpPr>
            <p:nvPr/>
          </p:nvSpPr>
          <p:spPr bwMode="auto">
            <a:xfrm flipV="1">
              <a:off x="1428" y="2830"/>
              <a:ext cx="1486" cy="7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3276" name="Line 9"/>
            <p:cNvSpPr>
              <a:spLocks noChangeShapeType="1"/>
            </p:cNvSpPr>
            <p:nvPr/>
          </p:nvSpPr>
          <p:spPr bwMode="auto">
            <a:xfrm>
              <a:off x="1446" y="2563"/>
              <a:ext cx="1296" cy="8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3277" name="Line 10"/>
            <p:cNvSpPr>
              <a:spLocks noChangeShapeType="1"/>
            </p:cNvSpPr>
            <p:nvPr/>
          </p:nvSpPr>
          <p:spPr bwMode="auto">
            <a:xfrm flipH="1">
              <a:off x="2084" y="3002"/>
              <a:ext cx="8" cy="64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3278" name="Line 8"/>
            <p:cNvSpPr>
              <a:spLocks noChangeShapeType="1"/>
            </p:cNvSpPr>
            <p:nvPr/>
          </p:nvSpPr>
          <p:spPr bwMode="auto">
            <a:xfrm flipV="1">
              <a:off x="1411" y="2479"/>
              <a:ext cx="1280" cy="107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3279" name="Line 10"/>
            <p:cNvSpPr>
              <a:spLocks noChangeShapeType="1"/>
            </p:cNvSpPr>
            <p:nvPr/>
          </p:nvSpPr>
          <p:spPr bwMode="auto">
            <a:xfrm>
              <a:off x="1387" y="3220"/>
              <a:ext cx="69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3280" name="Line 8"/>
            <p:cNvSpPr>
              <a:spLocks noChangeShapeType="1"/>
            </p:cNvSpPr>
            <p:nvPr/>
          </p:nvSpPr>
          <p:spPr bwMode="auto">
            <a:xfrm flipV="1">
              <a:off x="1446" y="2760"/>
              <a:ext cx="1486" cy="726"/>
            </a:xfrm>
            <a:prstGeom prst="line">
              <a:avLst/>
            </a:prstGeom>
            <a:noFill/>
            <a:ln w="1905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3281" name="Line 8"/>
            <p:cNvSpPr>
              <a:spLocks noChangeShapeType="1"/>
            </p:cNvSpPr>
            <p:nvPr/>
          </p:nvSpPr>
          <p:spPr bwMode="auto">
            <a:xfrm flipV="1">
              <a:off x="1414" y="2364"/>
              <a:ext cx="1277" cy="1108"/>
            </a:xfrm>
            <a:prstGeom prst="line">
              <a:avLst/>
            </a:prstGeom>
            <a:noFill/>
            <a:ln w="19050">
              <a:solidFill>
                <a:srgbClr val="FF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3282" name="Line 10"/>
            <p:cNvSpPr>
              <a:spLocks noChangeShapeType="1"/>
            </p:cNvSpPr>
            <p:nvPr/>
          </p:nvSpPr>
          <p:spPr bwMode="auto">
            <a:xfrm flipH="1">
              <a:off x="2005" y="2952"/>
              <a:ext cx="8" cy="69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sp>
        <p:nvSpPr>
          <p:cNvPr id="53253" name="内容占位符 2"/>
          <p:cNvSpPr txBox="1">
            <a:spLocks/>
          </p:cNvSpPr>
          <p:nvPr/>
        </p:nvSpPr>
        <p:spPr bwMode="auto">
          <a:xfrm>
            <a:off x="1981200" y="534988"/>
            <a:ext cx="822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20000"/>
              </a:spcBef>
              <a:spcAft>
                <a:spcPct val="0"/>
              </a:spcAft>
              <a:buClr>
                <a:srgbClr val="0BD0D9"/>
              </a:buClr>
              <a:buSzPct val="95000"/>
            </a:pPr>
            <a:r>
              <a:rPr lang="zh-CN" altLang="en-US" sz="3200" b="1">
                <a:solidFill>
                  <a:srgbClr val="0432FF"/>
                </a:solidFill>
                <a:latin typeface="Constantia" panose="02030602050306030303" pitchFamily="18" charset="0"/>
                <a:ea typeface="宋体" panose="02010600030101010101" pitchFamily="2" charset="-122"/>
              </a:rPr>
              <a:t>完全竞争产品市场</a:t>
            </a:r>
            <a:r>
              <a:rPr lang="en-US" altLang="zh-CN" sz="3200" b="1">
                <a:solidFill>
                  <a:srgbClr val="0432FF"/>
                </a:solidFill>
                <a:latin typeface="Constantia" panose="02030602050306030303" pitchFamily="18" charset="0"/>
                <a:ea typeface="宋体" panose="02010600030101010101" pitchFamily="2" charset="-122"/>
              </a:rPr>
              <a:t>+</a:t>
            </a:r>
            <a:r>
              <a:rPr lang="zh-CN" altLang="en-US" sz="3200" b="1">
                <a:solidFill>
                  <a:srgbClr val="0432FF"/>
                </a:solidFill>
                <a:latin typeface="Constantia" panose="02030602050306030303" pitchFamily="18" charset="0"/>
                <a:ea typeface="宋体" panose="02010600030101010101" pitchFamily="2" charset="-122"/>
              </a:rPr>
              <a:t>不完全竞争要素市场</a:t>
            </a:r>
          </a:p>
        </p:txBody>
      </p:sp>
      <p:sp>
        <p:nvSpPr>
          <p:cNvPr id="78854" name="TextBox 13"/>
          <p:cNvSpPr txBox="1">
            <a:spLocks noChangeArrowheads="1"/>
          </p:cNvSpPr>
          <p:nvPr/>
        </p:nvSpPr>
        <p:spPr bwMode="auto">
          <a:xfrm>
            <a:off x="4008438" y="2098676"/>
            <a:ext cx="43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w</a:t>
            </a:r>
            <a:endParaRPr lang="zh-CN" altLang="en-US" sz="2400">
              <a:solidFill>
                <a:srgbClr val="FF00FF"/>
              </a:solidFill>
              <a:latin typeface="Times New Roman" panose="02020603050405020304" pitchFamily="18" charset="0"/>
              <a:ea typeface="宋体" panose="02010600030101010101" pitchFamily="2" charset="-122"/>
            </a:endParaRPr>
          </a:p>
        </p:txBody>
      </p:sp>
      <p:sp>
        <p:nvSpPr>
          <p:cNvPr id="78855" name="TextBox 14"/>
          <p:cNvSpPr txBox="1">
            <a:spLocks noChangeArrowheads="1"/>
          </p:cNvSpPr>
          <p:nvPr/>
        </p:nvSpPr>
        <p:spPr bwMode="auto">
          <a:xfrm>
            <a:off x="3922082" y="3860204"/>
            <a:ext cx="552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w</a:t>
            </a:r>
            <a:r>
              <a:rPr lang="en-US" altLang="zh-CN" sz="1600" baseline="-25000">
                <a:solidFill>
                  <a:srgbClr val="FF00FF"/>
                </a:solidFill>
                <a:latin typeface="Times New Roman" panose="02020603050405020304" pitchFamily="18" charset="0"/>
                <a:ea typeface="宋体" panose="02010600030101010101" pitchFamily="2" charset="-122"/>
              </a:rPr>
              <a:t>0</a:t>
            </a:r>
            <a:endParaRPr lang="zh-CN" altLang="en-US" sz="1600" baseline="-25000" dirty="0">
              <a:solidFill>
                <a:srgbClr val="FF00FF"/>
              </a:solidFill>
              <a:latin typeface="Times New Roman" panose="02020603050405020304" pitchFamily="18" charset="0"/>
              <a:ea typeface="宋体" panose="02010600030101010101" pitchFamily="2" charset="-122"/>
            </a:endParaRPr>
          </a:p>
        </p:txBody>
      </p:sp>
      <p:sp>
        <p:nvSpPr>
          <p:cNvPr id="78856" name="TextBox 15"/>
          <p:cNvSpPr txBox="1">
            <a:spLocks noChangeArrowheads="1"/>
          </p:cNvSpPr>
          <p:nvPr/>
        </p:nvSpPr>
        <p:spPr bwMode="auto">
          <a:xfrm>
            <a:off x="7815264" y="4956175"/>
            <a:ext cx="433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L</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8857" name="TextBox 16"/>
          <p:cNvSpPr txBox="1">
            <a:spLocks noChangeArrowheads="1"/>
          </p:cNvSpPr>
          <p:nvPr/>
        </p:nvSpPr>
        <p:spPr bwMode="auto">
          <a:xfrm>
            <a:off x="3997325" y="4897439"/>
            <a:ext cx="431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O</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8858" name="TextBox 17"/>
          <p:cNvSpPr txBox="1">
            <a:spLocks noChangeArrowheads="1"/>
          </p:cNvSpPr>
          <p:nvPr/>
        </p:nvSpPr>
        <p:spPr bwMode="auto">
          <a:xfrm>
            <a:off x="5799138" y="4900614"/>
            <a:ext cx="531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L</a:t>
            </a:r>
            <a:r>
              <a:rPr lang="en-US" altLang="zh-CN" sz="1600" baseline="-25000">
                <a:solidFill>
                  <a:srgbClr val="FF00FF"/>
                </a:solidFill>
                <a:latin typeface="Times New Roman" panose="02020603050405020304" pitchFamily="18" charset="0"/>
                <a:ea typeface="宋体" panose="02010600030101010101" pitchFamily="2" charset="-122"/>
              </a:rPr>
              <a:t>0</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8859" name="TextBox 18"/>
          <p:cNvSpPr txBox="1">
            <a:spLocks noChangeArrowheads="1"/>
          </p:cNvSpPr>
          <p:nvPr/>
        </p:nvSpPr>
        <p:spPr bwMode="auto">
          <a:xfrm>
            <a:off x="5951539" y="3421064"/>
            <a:ext cx="4333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000000"/>
                </a:solidFill>
                <a:latin typeface="Times New Roman" panose="02020603050405020304" pitchFamily="18" charset="0"/>
                <a:ea typeface="宋体" panose="02010600030101010101" pitchFamily="2" charset="-122"/>
              </a:rPr>
              <a:t>E</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78860" name="TextBox 19"/>
          <p:cNvSpPr txBox="1">
            <a:spLocks noChangeArrowheads="1"/>
          </p:cNvSpPr>
          <p:nvPr/>
        </p:nvSpPr>
        <p:spPr bwMode="auto">
          <a:xfrm>
            <a:off x="7396163" y="3219451"/>
            <a:ext cx="5318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000000"/>
                </a:solidFill>
                <a:latin typeface="Times New Roman" panose="02020603050405020304" pitchFamily="18" charset="0"/>
                <a:ea typeface="宋体" panose="02010600030101010101" pitchFamily="2" charset="-122"/>
              </a:rPr>
              <a:t>S</a:t>
            </a:r>
            <a:r>
              <a:rPr lang="en-US" altLang="zh-CN" sz="1600" baseline="-25000">
                <a:solidFill>
                  <a:srgbClr val="000000"/>
                </a:solidFill>
                <a:latin typeface="Times New Roman" panose="02020603050405020304" pitchFamily="18" charset="0"/>
                <a:ea typeface="宋体" panose="02010600030101010101" pitchFamily="2" charset="-122"/>
              </a:rPr>
              <a:t>L</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78861" name="TextBox 20"/>
          <p:cNvSpPr txBox="1">
            <a:spLocks noChangeArrowheads="1"/>
          </p:cNvSpPr>
          <p:nvPr/>
        </p:nvSpPr>
        <p:spPr bwMode="auto">
          <a:xfrm>
            <a:off x="7073901" y="4405314"/>
            <a:ext cx="957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VMP</a:t>
            </a:r>
            <a:r>
              <a:rPr lang="en-US" altLang="zh-CN" baseline="-25000">
                <a:solidFill>
                  <a:srgbClr val="000000"/>
                </a:solidFill>
                <a:latin typeface="Times New Roman" panose="02020603050405020304" pitchFamily="18" charset="0"/>
                <a:ea typeface="宋体" panose="02010600030101010101" pitchFamily="2" charset="-122"/>
              </a:rPr>
              <a:t>L</a:t>
            </a:r>
            <a:endParaRPr lang="zh-CN" altLang="en-US" baseline="-25000">
              <a:solidFill>
                <a:srgbClr val="000000"/>
              </a:solidFill>
              <a:latin typeface="Times New Roman" panose="02020603050405020304" pitchFamily="18" charset="0"/>
              <a:ea typeface="宋体" panose="02010600030101010101" pitchFamily="2" charset="-122"/>
            </a:endParaRPr>
          </a:p>
        </p:txBody>
      </p:sp>
      <p:sp>
        <p:nvSpPr>
          <p:cNvPr id="53262" name="TextBox 21"/>
          <p:cNvSpPr txBox="1">
            <a:spLocks noChangeArrowheads="1"/>
          </p:cNvSpPr>
          <p:nvPr/>
        </p:nvSpPr>
        <p:spPr bwMode="auto">
          <a:xfrm>
            <a:off x="2039939" y="5416550"/>
            <a:ext cx="2809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完全竞争产品市场：要素边际收益</a:t>
            </a:r>
            <a:r>
              <a:rPr lang="en-US" altLang="zh-CN" sz="1600">
                <a:solidFill>
                  <a:srgbClr val="000000"/>
                </a:solidFill>
                <a:latin typeface="Times New Roman" panose="02020603050405020304" pitchFamily="18" charset="0"/>
                <a:ea typeface="宋体" panose="02010600030101010101" pitchFamily="2" charset="-122"/>
              </a:rPr>
              <a:t>VMP</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53263" name="TextBox 22"/>
          <p:cNvSpPr txBox="1">
            <a:spLocks noChangeArrowheads="1"/>
          </p:cNvSpPr>
          <p:nvPr/>
        </p:nvSpPr>
        <p:spPr bwMode="auto">
          <a:xfrm>
            <a:off x="4806950" y="5443539"/>
            <a:ext cx="28082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dirty="0">
                <a:solidFill>
                  <a:srgbClr val="000000"/>
                </a:solidFill>
                <a:latin typeface="Times New Roman" panose="02020603050405020304" pitchFamily="18" charset="0"/>
                <a:ea typeface="宋体" panose="02010600030101010101" pitchFamily="2" charset="-122"/>
              </a:rPr>
              <a:t>买方垄断的要素市场：供给曲线向右上方倾斜</a:t>
            </a:r>
            <a:r>
              <a:rPr lang="en-US" altLang="zh-CN" sz="1600" dirty="0">
                <a:solidFill>
                  <a:srgbClr val="000000"/>
                </a:solidFill>
                <a:latin typeface="Times New Roman" panose="02020603050405020304" pitchFamily="18" charset="0"/>
                <a:ea typeface="宋体" panose="02010600030101010101" pitchFamily="2" charset="-122"/>
              </a:rPr>
              <a:t>,</a:t>
            </a:r>
            <a:r>
              <a:rPr lang="en-US" altLang="zh-CN" sz="1600" dirty="0">
                <a:solidFill>
                  <a:srgbClr val="000000"/>
                </a:solidFill>
                <a:latin typeface="Constantia" panose="02030602050306030303" pitchFamily="18" charset="0"/>
                <a:ea typeface="宋体" panose="02010600030101010101" pitchFamily="2" charset="-122"/>
              </a:rPr>
              <a:t> MC</a:t>
            </a:r>
            <a:r>
              <a:rPr lang="en-US" altLang="zh-CN" sz="1600" baseline="-25000" dirty="0">
                <a:solidFill>
                  <a:srgbClr val="000000"/>
                </a:solidFill>
                <a:latin typeface="Constantia" panose="02030602050306030303" pitchFamily="18" charset="0"/>
                <a:ea typeface="宋体" panose="02010600030101010101" pitchFamily="2" charset="-122"/>
              </a:rPr>
              <a:t>L</a:t>
            </a:r>
            <a:r>
              <a:rPr lang="en-US" altLang="zh-CN" sz="1600" dirty="0">
                <a:solidFill>
                  <a:srgbClr val="000000"/>
                </a:solidFill>
                <a:latin typeface="Constantia" panose="02030602050306030303" pitchFamily="18" charset="0"/>
                <a:ea typeface="宋体" panose="02010600030101010101" pitchFamily="2" charset="-122"/>
              </a:rPr>
              <a:t>&gt;w</a:t>
            </a:r>
            <a:endParaRPr lang="zh-CN" altLang="en-US" sz="1600" baseline="-25000" dirty="0">
              <a:solidFill>
                <a:srgbClr val="000000"/>
              </a:solidFill>
              <a:latin typeface="Times New Roman" panose="02020603050405020304" pitchFamily="18" charset="0"/>
              <a:ea typeface="宋体" panose="02010600030101010101" pitchFamily="2" charset="-122"/>
            </a:endParaRPr>
          </a:p>
        </p:txBody>
      </p:sp>
      <p:sp>
        <p:nvSpPr>
          <p:cNvPr id="78864" name="TextBox 19"/>
          <p:cNvSpPr txBox="1">
            <a:spLocks noChangeArrowheads="1"/>
          </p:cNvSpPr>
          <p:nvPr/>
        </p:nvSpPr>
        <p:spPr bwMode="auto">
          <a:xfrm>
            <a:off x="7092951" y="2479676"/>
            <a:ext cx="722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000000"/>
                </a:solidFill>
                <a:latin typeface="Times New Roman" panose="02020603050405020304" pitchFamily="18" charset="0"/>
                <a:ea typeface="宋体" panose="02010600030101010101" pitchFamily="2" charset="-122"/>
              </a:rPr>
              <a:t>MC</a:t>
            </a:r>
            <a:r>
              <a:rPr lang="en-US" altLang="zh-CN" sz="1600" baseline="-25000">
                <a:solidFill>
                  <a:srgbClr val="000000"/>
                </a:solidFill>
                <a:latin typeface="Times New Roman" panose="02020603050405020304" pitchFamily="18" charset="0"/>
                <a:ea typeface="宋体" panose="02010600030101010101" pitchFamily="2" charset="-122"/>
              </a:rPr>
              <a:t>L</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78865" name="TextBox 19"/>
          <p:cNvSpPr txBox="1">
            <a:spLocks noChangeArrowheads="1"/>
          </p:cNvSpPr>
          <p:nvPr/>
        </p:nvSpPr>
        <p:spPr bwMode="auto">
          <a:xfrm>
            <a:off x="7286626" y="2886075"/>
            <a:ext cx="531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FF0000"/>
                </a:solidFill>
                <a:latin typeface="Times New Roman" panose="02020603050405020304" pitchFamily="18" charset="0"/>
                <a:ea typeface="宋体" panose="02010600030101010101" pitchFamily="2" charset="-122"/>
              </a:rPr>
              <a:t>S</a:t>
            </a:r>
            <a:r>
              <a:rPr lang="en-US" altLang="zh-CN" sz="1600" baseline="-25000">
                <a:solidFill>
                  <a:srgbClr val="FF0000"/>
                </a:solidFill>
                <a:latin typeface="Times New Roman" panose="02020603050405020304" pitchFamily="18" charset="0"/>
                <a:ea typeface="宋体" panose="02010600030101010101" pitchFamily="2" charset="-122"/>
              </a:rPr>
              <a:t>L</a:t>
            </a:r>
            <a:endParaRPr lang="zh-CN" altLang="en-US" sz="1600" baseline="-25000">
              <a:solidFill>
                <a:srgbClr val="FF0000"/>
              </a:solidFill>
              <a:latin typeface="Times New Roman" panose="02020603050405020304" pitchFamily="18" charset="0"/>
              <a:ea typeface="宋体" panose="02010600030101010101" pitchFamily="2" charset="-122"/>
            </a:endParaRPr>
          </a:p>
        </p:txBody>
      </p:sp>
      <p:sp>
        <p:nvSpPr>
          <p:cNvPr id="78866" name="TextBox 19"/>
          <p:cNvSpPr txBox="1">
            <a:spLocks noChangeArrowheads="1"/>
          </p:cNvSpPr>
          <p:nvPr/>
        </p:nvSpPr>
        <p:spPr bwMode="auto">
          <a:xfrm>
            <a:off x="7034213" y="2108200"/>
            <a:ext cx="722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FF0000"/>
                </a:solidFill>
                <a:latin typeface="Times New Roman" panose="02020603050405020304" pitchFamily="18" charset="0"/>
                <a:ea typeface="宋体" panose="02010600030101010101" pitchFamily="2" charset="-122"/>
              </a:rPr>
              <a:t>MC</a:t>
            </a:r>
            <a:r>
              <a:rPr lang="en-US" altLang="zh-CN" sz="1600" baseline="-25000">
                <a:solidFill>
                  <a:srgbClr val="FF0000"/>
                </a:solidFill>
                <a:latin typeface="Times New Roman" panose="02020603050405020304" pitchFamily="18" charset="0"/>
                <a:ea typeface="宋体" panose="02010600030101010101" pitchFamily="2" charset="-122"/>
              </a:rPr>
              <a:t>L</a:t>
            </a:r>
            <a:endParaRPr lang="zh-CN" altLang="en-US" sz="1600" baseline="-25000">
              <a:solidFill>
                <a:srgbClr val="FF0000"/>
              </a:solidFill>
              <a:latin typeface="Times New Roman" panose="02020603050405020304" pitchFamily="18" charset="0"/>
              <a:ea typeface="宋体" panose="02010600030101010101" pitchFamily="2" charset="-122"/>
            </a:endParaRPr>
          </a:p>
        </p:txBody>
      </p:sp>
      <p:sp>
        <p:nvSpPr>
          <p:cNvPr id="78867" name="TextBox 17"/>
          <p:cNvSpPr txBox="1">
            <a:spLocks noChangeArrowheads="1"/>
          </p:cNvSpPr>
          <p:nvPr/>
        </p:nvSpPr>
        <p:spPr bwMode="auto">
          <a:xfrm>
            <a:off x="5476876" y="4897439"/>
            <a:ext cx="4492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L</a:t>
            </a:r>
            <a:r>
              <a:rPr lang="en-US" altLang="zh-CN" sz="1600" baseline="-25000">
                <a:solidFill>
                  <a:srgbClr val="FF00FF"/>
                </a:solidFill>
                <a:latin typeface="Times New Roman" panose="02020603050405020304" pitchFamily="18" charset="0"/>
                <a:ea typeface="宋体" panose="02010600030101010101" pitchFamily="2" charset="-122"/>
              </a:rPr>
              <a:t>1</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8868" name="TextBox 18"/>
          <p:cNvSpPr txBox="1">
            <a:spLocks noChangeArrowheads="1"/>
          </p:cNvSpPr>
          <p:nvPr/>
        </p:nvSpPr>
        <p:spPr bwMode="auto">
          <a:xfrm>
            <a:off x="5576889" y="3187700"/>
            <a:ext cx="4333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FF0000"/>
                </a:solidFill>
                <a:latin typeface="Times New Roman" panose="02020603050405020304" pitchFamily="18" charset="0"/>
                <a:ea typeface="宋体" panose="02010600030101010101" pitchFamily="2" charset="-122"/>
              </a:rPr>
              <a:t>E</a:t>
            </a:r>
            <a:r>
              <a:rPr lang="zh-CN" altLang="en-US" sz="1600" baseline="30000">
                <a:solidFill>
                  <a:srgbClr val="FF0000"/>
                </a:solidFill>
                <a:latin typeface="Times New Roman" panose="02020603050405020304" pitchFamily="18" charset="0"/>
                <a:ea typeface="宋体" panose="02010600030101010101" pitchFamily="2" charset="-122"/>
              </a:rPr>
              <a:t>，</a:t>
            </a:r>
          </a:p>
        </p:txBody>
      </p:sp>
      <p:sp>
        <p:nvSpPr>
          <p:cNvPr id="18454" name="TextBox 21"/>
          <p:cNvSpPr txBox="1">
            <a:spLocks noChangeArrowheads="1"/>
          </p:cNvSpPr>
          <p:nvPr/>
        </p:nvSpPr>
        <p:spPr bwMode="auto">
          <a:xfrm>
            <a:off x="1925639" y="2820988"/>
            <a:ext cx="15192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厂商对要素的需求曲线不存在</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53270" name="TextBox 22"/>
          <p:cNvSpPr txBox="1">
            <a:spLocks noChangeArrowheads="1"/>
          </p:cNvSpPr>
          <p:nvPr/>
        </p:nvSpPr>
        <p:spPr bwMode="auto">
          <a:xfrm>
            <a:off x="7512050" y="5456238"/>
            <a:ext cx="2808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厂商要素使用原则：</a:t>
            </a:r>
            <a:r>
              <a:rPr lang="en-US" altLang="zh-CN" sz="1600">
                <a:solidFill>
                  <a:srgbClr val="000000"/>
                </a:solidFill>
                <a:latin typeface="Times New Roman" panose="02020603050405020304" pitchFamily="18" charset="0"/>
                <a:ea typeface="宋体" panose="02010600030101010101" pitchFamily="2" charset="-122"/>
              </a:rPr>
              <a:t>VMP(L)=MC(L)</a:t>
            </a:r>
          </a:p>
        </p:txBody>
      </p:sp>
      <p:pic>
        <p:nvPicPr>
          <p:cNvPr id="5327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39100" y="3559176"/>
            <a:ext cx="16192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72" name="TextBox 14"/>
          <p:cNvSpPr txBox="1">
            <a:spLocks noChangeArrowheads="1"/>
          </p:cNvSpPr>
          <p:nvPr/>
        </p:nvSpPr>
        <p:spPr bwMode="auto">
          <a:xfrm>
            <a:off x="3568796" y="3861830"/>
            <a:ext cx="552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dirty="0">
                <a:solidFill>
                  <a:srgbClr val="FF00FF"/>
                </a:solidFill>
                <a:latin typeface="Times New Roman" panose="02020603050405020304" pitchFamily="18" charset="0"/>
                <a:ea typeface="宋体" panose="02010600030101010101" pitchFamily="2" charset="-122"/>
              </a:rPr>
              <a:t>w</a:t>
            </a:r>
            <a:r>
              <a:rPr lang="en-US" altLang="zh-CN" sz="1600" baseline="-25000" dirty="0">
                <a:solidFill>
                  <a:srgbClr val="FF00FF"/>
                </a:solidFill>
                <a:latin typeface="Times New Roman" panose="02020603050405020304" pitchFamily="18" charset="0"/>
                <a:ea typeface="宋体" panose="02010600030101010101" pitchFamily="2" charset="-122"/>
              </a:rPr>
              <a:t>1</a:t>
            </a:r>
            <a:endParaRPr lang="zh-CN" altLang="en-US" sz="1600" baseline="-25000" dirty="0">
              <a:solidFill>
                <a:srgbClr val="FF00FF"/>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83630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6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6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5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85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86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86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86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86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8872"/>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p:bldP spid="78855" grpId="0"/>
      <p:bldP spid="78856" grpId="0"/>
      <p:bldP spid="78857" grpId="0"/>
      <p:bldP spid="78858" grpId="0"/>
      <p:bldP spid="78859" grpId="0"/>
      <p:bldP spid="78860" grpId="0"/>
      <p:bldP spid="78861" grpId="0"/>
      <p:bldP spid="78864" grpId="0"/>
      <p:bldP spid="78865" grpId="0"/>
      <p:bldP spid="78866" grpId="0"/>
      <p:bldP spid="78867" grpId="0"/>
      <p:bldP spid="78868" grpId="0"/>
      <p:bldP spid="18454" grpId="0"/>
      <p:bldP spid="7887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B49C413E-702D-47AD-B621-ED02A70639F1}" type="datetime1">
              <a:rPr lang="zh-CN" altLang="en-US">
                <a:solidFill>
                  <a:srgbClr val="898989"/>
                </a:solidFill>
              </a:rPr>
              <a:pPr fontAlgn="base">
                <a:spcBef>
                  <a:spcPct val="0"/>
                </a:spcBef>
                <a:spcAft>
                  <a:spcPct val="0"/>
                </a:spcAft>
              </a:pPr>
              <a:t>2023/12/4</a:t>
            </a:fld>
            <a:endParaRPr lang="en-US" altLang="zh-CN">
              <a:solidFill>
                <a:srgbClr val="898989"/>
              </a:solidFill>
            </a:endParaRPr>
          </a:p>
        </p:txBody>
      </p:sp>
      <p:sp>
        <p:nvSpPr>
          <p:cNvPr id="54275" name="灯片编号占位符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1AE4E285-21A6-4E90-84CF-B8FF87B75F5A}" type="slidenum">
              <a:rPr lang="en-US" altLang="zh-CN" sz="1200">
                <a:solidFill>
                  <a:srgbClr val="045C75"/>
                </a:solidFill>
                <a:latin typeface="Times New Roman" panose="02020603050405020304" pitchFamily="18" charset="0"/>
                <a:ea typeface="宋体" panose="02010600030101010101" pitchFamily="2" charset="-122"/>
              </a:rPr>
              <a:pPr fontAlgn="base">
                <a:spcBef>
                  <a:spcPct val="0"/>
                </a:spcBef>
                <a:spcAft>
                  <a:spcPct val="0"/>
                </a:spcAft>
              </a:pPr>
              <a:t>49</a:t>
            </a:fld>
            <a:endParaRPr lang="en-US" altLang="zh-CN" sz="1200">
              <a:solidFill>
                <a:srgbClr val="045C75"/>
              </a:solidFill>
              <a:latin typeface="Times New Roman" panose="02020603050405020304" pitchFamily="18" charset="0"/>
              <a:ea typeface="宋体" panose="02010600030101010101" pitchFamily="2" charset="-122"/>
            </a:endParaRPr>
          </a:p>
        </p:txBody>
      </p:sp>
      <p:grpSp>
        <p:nvGrpSpPr>
          <p:cNvPr id="79876" name="Group 5"/>
          <p:cNvGrpSpPr>
            <a:grpSpLocks/>
          </p:cNvGrpSpPr>
          <p:nvPr/>
        </p:nvGrpSpPr>
        <p:grpSpPr bwMode="auto">
          <a:xfrm>
            <a:off x="4440239" y="2276476"/>
            <a:ext cx="3455987" cy="2620963"/>
            <a:chOff x="1392" y="2257"/>
            <a:chExt cx="1680" cy="1391"/>
          </a:xfrm>
        </p:grpSpPr>
        <p:sp>
          <p:nvSpPr>
            <p:cNvPr id="54291" name="Line 6"/>
            <p:cNvSpPr>
              <a:spLocks noChangeShapeType="1"/>
            </p:cNvSpPr>
            <p:nvPr/>
          </p:nvSpPr>
          <p:spPr bwMode="auto">
            <a:xfrm>
              <a:off x="1392" y="2257"/>
              <a:ext cx="0" cy="13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4292" name="Line 7"/>
            <p:cNvSpPr>
              <a:spLocks noChangeShapeType="1"/>
            </p:cNvSpPr>
            <p:nvPr/>
          </p:nvSpPr>
          <p:spPr bwMode="auto">
            <a:xfrm>
              <a:off x="1392" y="3648"/>
              <a:ext cx="16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4293" name="Line 8"/>
            <p:cNvSpPr>
              <a:spLocks noChangeShapeType="1"/>
            </p:cNvSpPr>
            <p:nvPr/>
          </p:nvSpPr>
          <p:spPr bwMode="auto">
            <a:xfrm flipV="1">
              <a:off x="1428" y="2812"/>
              <a:ext cx="1469" cy="7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4294" name="Line 9"/>
            <p:cNvSpPr>
              <a:spLocks noChangeShapeType="1"/>
            </p:cNvSpPr>
            <p:nvPr/>
          </p:nvSpPr>
          <p:spPr bwMode="auto">
            <a:xfrm>
              <a:off x="1896" y="2365"/>
              <a:ext cx="757" cy="98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4295" name="Line 10"/>
            <p:cNvSpPr>
              <a:spLocks noChangeShapeType="1"/>
            </p:cNvSpPr>
            <p:nvPr/>
          </p:nvSpPr>
          <p:spPr bwMode="auto">
            <a:xfrm flipH="1">
              <a:off x="2084" y="3002"/>
              <a:ext cx="8" cy="64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4296" name="Line 8"/>
            <p:cNvSpPr>
              <a:spLocks noChangeShapeType="1"/>
            </p:cNvSpPr>
            <p:nvPr/>
          </p:nvSpPr>
          <p:spPr bwMode="auto">
            <a:xfrm flipV="1">
              <a:off x="1411" y="2448"/>
              <a:ext cx="1277" cy="110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4297" name="Line 10"/>
            <p:cNvSpPr>
              <a:spLocks noChangeShapeType="1"/>
            </p:cNvSpPr>
            <p:nvPr/>
          </p:nvSpPr>
          <p:spPr bwMode="auto">
            <a:xfrm>
              <a:off x="1395" y="3213"/>
              <a:ext cx="697"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54298" name="Line 9"/>
            <p:cNvSpPr>
              <a:spLocks noChangeShapeType="1"/>
            </p:cNvSpPr>
            <p:nvPr/>
          </p:nvSpPr>
          <p:spPr bwMode="auto">
            <a:xfrm>
              <a:off x="1896" y="2448"/>
              <a:ext cx="415" cy="10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sp>
        <p:nvSpPr>
          <p:cNvPr id="54277" name="内容占位符 2"/>
          <p:cNvSpPr txBox="1">
            <a:spLocks/>
          </p:cNvSpPr>
          <p:nvPr/>
        </p:nvSpPr>
        <p:spPr bwMode="auto">
          <a:xfrm>
            <a:off x="1836738" y="695326"/>
            <a:ext cx="82296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20000"/>
              </a:spcBef>
              <a:spcAft>
                <a:spcPct val="0"/>
              </a:spcAft>
              <a:buClr>
                <a:srgbClr val="0BD0D9"/>
              </a:buClr>
              <a:buSzPct val="95000"/>
            </a:pPr>
            <a:r>
              <a:rPr lang="zh-CN" altLang="en-US" sz="3200" b="1">
                <a:solidFill>
                  <a:srgbClr val="0432FF"/>
                </a:solidFill>
                <a:latin typeface="Constantia" panose="02030602050306030303" pitchFamily="18" charset="0"/>
                <a:ea typeface="宋体" panose="02010600030101010101" pitchFamily="2" charset="-122"/>
              </a:rPr>
              <a:t>不完全竞争产品市场</a:t>
            </a:r>
            <a:r>
              <a:rPr lang="en-US" altLang="zh-CN" sz="3200" b="1">
                <a:solidFill>
                  <a:srgbClr val="0432FF"/>
                </a:solidFill>
                <a:latin typeface="Constantia" panose="02030602050306030303" pitchFamily="18" charset="0"/>
                <a:ea typeface="宋体" panose="02010600030101010101" pitchFamily="2" charset="-122"/>
              </a:rPr>
              <a:t>+</a:t>
            </a:r>
            <a:r>
              <a:rPr lang="zh-CN" altLang="en-US" sz="3200" b="1">
                <a:solidFill>
                  <a:srgbClr val="0432FF"/>
                </a:solidFill>
                <a:latin typeface="Constantia" panose="02030602050306030303" pitchFamily="18" charset="0"/>
                <a:ea typeface="宋体" panose="02010600030101010101" pitchFamily="2" charset="-122"/>
              </a:rPr>
              <a:t>不完全竞争要素市场</a:t>
            </a:r>
          </a:p>
        </p:txBody>
      </p:sp>
      <p:sp>
        <p:nvSpPr>
          <p:cNvPr id="79878" name="TextBox 13"/>
          <p:cNvSpPr txBox="1">
            <a:spLocks noChangeArrowheads="1"/>
          </p:cNvSpPr>
          <p:nvPr/>
        </p:nvSpPr>
        <p:spPr bwMode="auto">
          <a:xfrm>
            <a:off x="4008438" y="2098676"/>
            <a:ext cx="43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w</a:t>
            </a:r>
            <a:endParaRPr lang="zh-CN" altLang="en-US" sz="2400">
              <a:solidFill>
                <a:srgbClr val="FF00FF"/>
              </a:solidFill>
              <a:latin typeface="Times New Roman" panose="02020603050405020304" pitchFamily="18" charset="0"/>
              <a:ea typeface="宋体" panose="02010600030101010101" pitchFamily="2" charset="-122"/>
            </a:endParaRPr>
          </a:p>
        </p:txBody>
      </p:sp>
      <p:sp>
        <p:nvSpPr>
          <p:cNvPr id="79879" name="TextBox 14"/>
          <p:cNvSpPr txBox="1">
            <a:spLocks noChangeArrowheads="1"/>
          </p:cNvSpPr>
          <p:nvPr/>
        </p:nvSpPr>
        <p:spPr bwMode="auto">
          <a:xfrm>
            <a:off x="3937000" y="3908425"/>
            <a:ext cx="552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w</a:t>
            </a:r>
            <a:r>
              <a:rPr lang="en-US" altLang="zh-CN" sz="1600" baseline="-25000">
                <a:solidFill>
                  <a:srgbClr val="FF00FF"/>
                </a:solidFill>
                <a:latin typeface="Times New Roman" panose="02020603050405020304" pitchFamily="18" charset="0"/>
                <a:ea typeface="宋体" panose="02010600030101010101" pitchFamily="2" charset="-122"/>
              </a:rPr>
              <a:t>0</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9880" name="TextBox 15"/>
          <p:cNvSpPr txBox="1">
            <a:spLocks noChangeArrowheads="1"/>
          </p:cNvSpPr>
          <p:nvPr/>
        </p:nvSpPr>
        <p:spPr bwMode="auto">
          <a:xfrm>
            <a:off x="7815264" y="4838701"/>
            <a:ext cx="433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L</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9881" name="TextBox 16"/>
          <p:cNvSpPr txBox="1">
            <a:spLocks noChangeArrowheads="1"/>
          </p:cNvSpPr>
          <p:nvPr/>
        </p:nvSpPr>
        <p:spPr bwMode="auto">
          <a:xfrm>
            <a:off x="3997325" y="4897438"/>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2400">
                <a:solidFill>
                  <a:srgbClr val="FF00FF"/>
                </a:solidFill>
                <a:latin typeface="Times New Roman" panose="02020603050405020304" pitchFamily="18" charset="0"/>
                <a:ea typeface="宋体" panose="02010600030101010101" pitchFamily="2" charset="-122"/>
              </a:rPr>
              <a:t>O</a:t>
            </a:r>
            <a:endParaRPr lang="zh-CN" altLang="en-US" sz="2400" baseline="-25000">
              <a:solidFill>
                <a:srgbClr val="FF00FF"/>
              </a:solidFill>
              <a:latin typeface="Times New Roman" panose="02020603050405020304" pitchFamily="18" charset="0"/>
              <a:ea typeface="宋体" panose="02010600030101010101" pitchFamily="2" charset="-122"/>
            </a:endParaRPr>
          </a:p>
        </p:txBody>
      </p:sp>
      <p:sp>
        <p:nvSpPr>
          <p:cNvPr id="79882" name="TextBox 17"/>
          <p:cNvSpPr txBox="1">
            <a:spLocks noChangeArrowheads="1"/>
          </p:cNvSpPr>
          <p:nvPr/>
        </p:nvSpPr>
        <p:spPr bwMode="auto">
          <a:xfrm>
            <a:off x="5799138" y="4900614"/>
            <a:ext cx="531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FF00FF"/>
                </a:solidFill>
                <a:latin typeface="Times New Roman" panose="02020603050405020304" pitchFamily="18" charset="0"/>
                <a:ea typeface="宋体" panose="02010600030101010101" pitchFamily="2" charset="-122"/>
              </a:rPr>
              <a:t>L</a:t>
            </a:r>
            <a:r>
              <a:rPr lang="en-US" altLang="zh-CN" sz="1600" baseline="-25000">
                <a:solidFill>
                  <a:srgbClr val="FF00FF"/>
                </a:solidFill>
                <a:latin typeface="Times New Roman" panose="02020603050405020304" pitchFamily="18" charset="0"/>
                <a:ea typeface="宋体" panose="02010600030101010101" pitchFamily="2" charset="-122"/>
              </a:rPr>
              <a:t>0</a:t>
            </a:r>
            <a:endParaRPr lang="zh-CN" altLang="en-US" sz="1600" baseline="-25000">
              <a:solidFill>
                <a:srgbClr val="FF00FF"/>
              </a:solidFill>
              <a:latin typeface="Times New Roman" panose="02020603050405020304" pitchFamily="18" charset="0"/>
              <a:ea typeface="宋体" panose="02010600030101010101" pitchFamily="2" charset="-122"/>
            </a:endParaRPr>
          </a:p>
        </p:txBody>
      </p:sp>
      <p:sp>
        <p:nvSpPr>
          <p:cNvPr id="79883" name="TextBox 18"/>
          <p:cNvSpPr txBox="1">
            <a:spLocks noChangeArrowheads="1"/>
          </p:cNvSpPr>
          <p:nvPr/>
        </p:nvSpPr>
        <p:spPr bwMode="auto">
          <a:xfrm>
            <a:off x="5951539" y="3421064"/>
            <a:ext cx="4333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000000"/>
                </a:solidFill>
                <a:latin typeface="Times New Roman" panose="02020603050405020304" pitchFamily="18" charset="0"/>
                <a:ea typeface="宋体" panose="02010600030101010101" pitchFamily="2" charset="-122"/>
              </a:rPr>
              <a:t>E</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79884" name="TextBox 19"/>
          <p:cNvSpPr txBox="1">
            <a:spLocks noChangeArrowheads="1"/>
          </p:cNvSpPr>
          <p:nvPr/>
        </p:nvSpPr>
        <p:spPr bwMode="auto">
          <a:xfrm>
            <a:off x="7396163" y="3219451"/>
            <a:ext cx="5318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fontAlgn="base">
              <a:spcBef>
                <a:spcPct val="0"/>
              </a:spcBef>
              <a:spcAft>
                <a:spcPct val="0"/>
              </a:spcAft>
            </a:pPr>
            <a:r>
              <a:rPr lang="en-US" altLang="zh-CN" sz="1600">
                <a:solidFill>
                  <a:srgbClr val="000000"/>
                </a:solidFill>
                <a:latin typeface="Times New Roman" panose="02020603050405020304" pitchFamily="18" charset="0"/>
                <a:ea typeface="宋体" panose="02010600030101010101" pitchFamily="2" charset="-122"/>
              </a:rPr>
              <a:t>S</a:t>
            </a:r>
            <a:r>
              <a:rPr lang="en-US" altLang="zh-CN" sz="1600" baseline="-25000">
                <a:solidFill>
                  <a:srgbClr val="000000"/>
                </a:solidFill>
                <a:latin typeface="Times New Roman" panose="02020603050405020304" pitchFamily="18" charset="0"/>
                <a:ea typeface="宋体" panose="02010600030101010101" pitchFamily="2" charset="-122"/>
              </a:rPr>
              <a:t>L</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79885" name="TextBox 20"/>
          <p:cNvSpPr txBox="1">
            <a:spLocks noChangeArrowheads="1"/>
          </p:cNvSpPr>
          <p:nvPr/>
        </p:nvSpPr>
        <p:spPr bwMode="auto">
          <a:xfrm>
            <a:off x="7073901" y="4405314"/>
            <a:ext cx="957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VMP</a:t>
            </a:r>
            <a:r>
              <a:rPr lang="en-US" altLang="zh-CN" baseline="-25000">
                <a:solidFill>
                  <a:srgbClr val="000000"/>
                </a:solidFill>
                <a:latin typeface="Times New Roman" panose="02020603050405020304" pitchFamily="18" charset="0"/>
                <a:ea typeface="宋体" panose="02010600030101010101" pitchFamily="2" charset="-122"/>
              </a:rPr>
              <a:t>L</a:t>
            </a:r>
            <a:endParaRPr lang="zh-CN" altLang="en-US" baseline="-25000">
              <a:solidFill>
                <a:srgbClr val="000000"/>
              </a:solidFill>
              <a:latin typeface="Times New Roman" panose="02020603050405020304" pitchFamily="18" charset="0"/>
              <a:ea typeface="宋体" panose="02010600030101010101" pitchFamily="2" charset="-122"/>
            </a:endParaRPr>
          </a:p>
        </p:txBody>
      </p:sp>
      <p:sp>
        <p:nvSpPr>
          <p:cNvPr id="54286" name="TextBox 21"/>
          <p:cNvSpPr txBox="1">
            <a:spLocks noChangeArrowheads="1"/>
          </p:cNvSpPr>
          <p:nvPr/>
        </p:nvSpPr>
        <p:spPr bwMode="auto">
          <a:xfrm>
            <a:off x="3243264" y="5453063"/>
            <a:ext cx="2808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不完全竞争产品市场：要素边际收益</a:t>
            </a:r>
            <a:r>
              <a:rPr lang="en-US" altLang="zh-CN" sz="1600">
                <a:solidFill>
                  <a:srgbClr val="000000"/>
                </a:solidFill>
                <a:latin typeface="Times New Roman" panose="02020603050405020304" pitchFamily="18" charset="0"/>
                <a:ea typeface="宋体" panose="02010600030101010101" pitchFamily="2" charset="-122"/>
              </a:rPr>
              <a:t>MRP</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54287" name="TextBox 22"/>
          <p:cNvSpPr txBox="1">
            <a:spLocks noChangeArrowheads="1"/>
          </p:cNvSpPr>
          <p:nvPr/>
        </p:nvSpPr>
        <p:spPr bwMode="auto">
          <a:xfrm>
            <a:off x="6481764" y="5476875"/>
            <a:ext cx="2808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不完全竞争要素市场：供给曲线向右上方倾斜</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79888" name="TextBox 19"/>
          <p:cNvSpPr txBox="1">
            <a:spLocks noChangeArrowheads="1"/>
          </p:cNvSpPr>
          <p:nvPr/>
        </p:nvSpPr>
        <p:spPr bwMode="auto">
          <a:xfrm>
            <a:off x="7092951" y="2479676"/>
            <a:ext cx="722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a:solidFill>
                  <a:srgbClr val="000000"/>
                </a:solidFill>
                <a:latin typeface="Times New Roman" panose="02020603050405020304" pitchFamily="18" charset="0"/>
                <a:ea typeface="宋体" panose="02010600030101010101" pitchFamily="2" charset="-122"/>
              </a:rPr>
              <a:t>MC</a:t>
            </a:r>
            <a:r>
              <a:rPr lang="en-US" altLang="zh-CN" sz="1600" baseline="-25000">
                <a:solidFill>
                  <a:srgbClr val="000000"/>
                </a:solidFill>
                <a:latin typeface="Times New Roman" panose="02020603050405020304" pitchFamily="18" charset="0"/>
                <a:ea typeface="宋体" panose="02010600030101010101" pitchFamily="2" charset="-122"/>
              </a:rPr>
              <a:t>L</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
        <p:nvSpPr>
          <p:cNvPr id="79889" name="TextBox 20"/>
          <p:cNvSpPr txBox="1">
            <a:spLocks noChangeArrowheads="1"/>
          </p:cNvSpPr>
          <p:nvPr/>
        </p:nvSpPr>
        <p:spPr bwMode="auto">
          <a:xfrm>
            <a:off x="6256338" y="4405314"/>
            <a:ext cx="957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a:solidFill>
                  <a:srgbClr val="000000"/>
                </a:solidFill>
                <a:latin typeface="Times New Roman" panose="02020603050405020304" pitchFamily="18" charset="0"/>
                <a:ea typeface="宋体" panose="02010600030101010101" pitchFamily="2" charset="-122"/>
              </a:rPr>
              <a:t>MRP</a:t>
            </a:r>
            <a:r>
              <a:rPr lang="en-US" altLang="zh-CN" baseline="-25000">
                <a:solidFill>
                  <a:srgbClr val="000000"/>
                </a:solidFill>
                <a:latin typeface="Times New Roman" panose="02020603050405020304" pitchFamily="18" charset="0"/>
                <a:ea typeface="宋体" panose="02010600030101010101" pitchFamily="2" charset="-122"/>
              </a:rPr>
              <a:t>L</a:t>
            </a:r>
            <a:endParaRPr lang="zh-CN" altLang="en-US" baseline="-25000">
              <a:solidFill>
                <a:srgbClr val="000000"/>
              </a:solidFill>
              <a:latin typeface="Times New Roman" panose="02020603050405020304" pitchFamily="18" charset="0"/>
              <a:ea typeface="宋体" panose="02010600030101010101" pitchFamily="2" charset="-122"/>
            </a:endParaRPr>
          </a:p>
        </p:txBody>
      </p:sp>
      <p:sp>
        <p:nvSpPr>
          <p:cNvPr id="79890" name="TextBox 21"/>
          <p:cNvSpPr txBox="1">
            <a:spLocks noChangeArrowheads="1"/>
          </p:cNvSpPr>
          <p:nvPr/>
        </p:nvSpPr>
        <p:spPr bwMode="auto">
          <a:xfrm>
            <a:off x="1925639" y="2820988"/>
            <a:ext cx="15192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600">
                <a:solidFill>
                  <a:srgbClr val="000000"/>
                </a:solidFill>
                <a:latin typeface="Times New Roman" panose="02020603050405020304" pitchFamily="18" charset="0"/>
                <a:ea typeface="宋体" panose="02010600030101010101" pitchFamily="2" charset="-122"/>
              </a:rPr>
              <a:t>厂商对要素的需求曲线不存在</a:t>
            </a:r>
            <a:endParaRPr lang="zh-CN" altLang="en-US" sz="1600" baseline="-25000">
              <a:solidFill>
                <a:srgbClr val="000000"/>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004271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88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8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988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88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88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988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879"/>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p:bldP spid="79879" grpId="0"/>
      <p:bldP spid="79880" grpId="0"/>
      <p:bldP spid="79881" grpId="0"/>
      <p:bldP spid="79882" grpId="0"/>
      <p:bldP spid="79883" grpId="0"/>
      <p:bldP spid="79884" grpId="0"/>
      <p:bldP spid="79885" grpId="0"/>
      <p:bldP spid="79888" grpId="0"/>
      <p:bldP spid="79889" grpId="0"/>
      <p:bldP spid="798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E:\Mankiw\Mankiw PPT\narrow aqua button bckgrd.jpg"/>
          <p:cNvPicPr>
            <a:picLocks noChangeAspect="1" noChangeArrowheads="1"/>
          </p:cNvPicPr>
          <p:nvPr/>
        </p:nvPicPr>
        <p:blipFill>
          <a:blip r:embed="rId2">
            <a:extLst>
              <a:ext uri="{28A0092B-C50C-407E-A947-70E740481C1C}">
                <a14:useLocalDpi xmlns:a14="http://schemas.microsoft.com/office/drawing/2010/main" val="0"/>
              </a:ext>
            </a:extLst>
          </a:blip>
          <a:srcRect r="1688"/>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3"/>
          <p:cNvSpPr>
            <a:spLocks noGrp="1" noChangeArrowheads="1"/>
          </p:cNvSpPr>
          <p:nvPr>
            <p:ph type="title"/>
          </p:nvPr>
        </p:nvSpPr>
        <p:spPr>
          <a:xfrm>
            <a:off x="2133600" y="50800"/>
            <a:ext cx="8229600" cy="685800"/>
          </a:xfrm>
        </p:spPr>
        <p:txBody>
          <a:bodyPr/>
          <a:lstStyle/>
          <a:p>
            <a:pPr algn="ctr" eaLnBrk="1" hangingPunct="1">
              <a:lnSpc>
                <a:spcPct val="80000"/>
              </a:lnSpc>
            </a:pPr>
            <a:r>
              <a:rPr lang="en-US" altLang="zh-CN" sz="2800">
                <a:solidFill>
                  <a:schemeClr val="bg1"/>
                </a:solidFill>
                <a:ea typeface="宋体" panose="02010600030101010101" pitchFamily="2" charset="-122"/>
              </a:rPr>
              <a:t>Figure 1 The Versatility of Supply and Demand</a:t>
            </a:r>
          </a:p>
        </p:txBody>
      </p:sp>
      <p:sp>
        <p:nvSpPr>
          <p:cNvPr id="13316" name="Rectangle 5"/>
          <p:cNvSpPr>
            <a:spLocks noChangeArrowheads="1"/>
          </p:cNvSpPr>
          <p:nvPr/>
        </p:nvSpPr>
        <p:spPr bwMode="auto">
          <a:xfrm>
            <a:off x="2325689" y="2170113"/>
            <a:ext cx="3495675" cy="2851150"/>
          </a:xfrm>
          <a:prstGeom prst="rect">
            <a:avLst/>
          </a:prstGeom>
          <a:solidFill>
            <a:srgbClr val="F3F6F9"/>
          </a:solidFill>
          <a:ln w="161925">
            <a:solidFill>
              <a:srgbClr val="F3F6F9"/>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17" name="Rectangle 6"/>
          <p:cNvSpPr>
            <a:spLocks noChangeArrowheads="1"/>
          </p:cNvSpPr>
          <p:nvPr/>
        </p:nvSpPr>
        <p:spPr bwMode="auto">
          <a:xfrm>
            <a:off x="2325689" y="2170113"/>
            <a:ext cx="3495675" cy="2851150"/>
          </a:xfrm>
          <a:prstGeom prst="rect">
            <a:avLst/>
          </a:prstGeom>
          <a:solidFill>
            <a:srgbClr val="F2F4F8"/>
          </a:solidFill>
          <a:ln w="147638">
            <a:solidFill>
              <a:srgbClr val="F2F4F8"/>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18" name="Rectangle 7"/>
          <p:cNvSpPr>
            <a:spLocks noChangeArrowheads="1"/>
          </p:cNvSpPr>
          <p:nvPr/>
        </p:nvSpPr>
        <p:spPr bwMode="auto">
          <a:xfrm>
            <a:off x="2325689" y="2170113"/>
            <a:ext cx="3495675" cy="2851150"/>
          </a:xfrm>
          <a:prstGeom prst="rect">
            <a:avLst/>
          </a:prstGeom>
          <a:solidFill>
            <a:srgbClr val="F1F4F7"/>
          </a:solidFill>
          <a:ln w="131763">
            <a:solidFill>
              <a:srgbClr val="F1F4F7"/>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19" name="Rectangle 8"/>
          <p:cNvSpPr>
            <a:spLocks noChangeArrowheads="1"/>
          </p:cNvSpPr>
          <p:nvPr/>
        </p:nvSpPr>
        <p:spPr bwMode="auto">
          <a:xfrm>
            <a:off x="2325689" y="2170113"/>
            <a:ext cx="3495675" cy="2851150"/>
          </a:xfrm>
          <a:prstGeom prst="rect">
            <a:avLst/>
          </a:prstGeom>
          <a:solidFill>
            <a:srgbClr val="F0F2F5"/>
          </a:solidFill>
          <a:ln w="117475">
            <a:solidFill>
              <a:srgbClr val="F0F2F5"/>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0" name="Rectangle 9"/>
          <p:cNvSpPr>
            <a:spLocks noChangeArrowheads="1"/>
          </p:cNvSpPr>
          <p:nvPr/>
        </p:nvSpPr>
        <p:spPr bwMode="auto">
          <a:xfrm>
            <a:off x="2325689" y="2170113"/>
            <a:ext cx="3495675" cy="2851150"/>
          </a:xfrm>
          <a:prstGeom prst="rect">
            <a:avLst/>
          </a:prstGeom>
          <a:solidFill>
            <a:srgbClr val="EEF1F4"/>
          </a:solidFill>
          <a:ln w="103188">
            <a:solidFill>
              <a:srgbClr val="EEF1F4"/>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1" name="Rectangle 10"/>
          <p:cNvSpPr>
            <a:spLocks noChangeArrowheads="1"/>
          </p:cNvSpPr>
          <p:nvPr/>
        </p:nvSpPr>
        <p:spPr bwMode="auto">
          <a:xfrm>
            <a:off x="2325689" y="2170113"/>
            <a:ext cx="3495675" cy="2851150"/>
          </a:xfrm>
          <a:prstGeom prst="rect">
            <a:avLst/>
          </a:prstGeom>
          <a:solidFill>
            <a:srgbClr val="EDEFF3"/>
          </a:solidFill>
          <a:ln w="88900">
            <a:solidFill>
              <a:srgbClr val="EDEFF3"/>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2" name="Rectangle 11"/>
          <p:cNvSpPr>
            <a:spLocks noChangeArrowheads="1"/>
          </p:cNvSpPr>
          <p:nvPr/>
        </p:nvSpPr>
        <p:spPr bwMode="auto">
          <a:xfrm>
            <a:off x="2325689" y="2170113"/>
            <a:ext cx="3495675" cy="2851150"/>
          </a:xfrm>
          <a:prstGeom prst="rect">
            <a:avLst/>
          </a:prstGeom>
          <a:solidFill>
            <a:srgbClr val="EBEEF2"/>
          </a:solidFill>
          <a:ln w="73025">
            <a:solidFill>
              <a:srgbClr val="EBEEF2"/>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3" name="Rectangle 12"/>
          <p:cNvSpPr>
            <a:spLocks noChangeArrowheads="1"/>
          </p:cNvSpPr>
          <p:nvPr/>
        </p:nvSpPr>
        <p:spPr bwMode="auto">
          <a:xfrm>
            <a:off x="2325689" y="2170113"/>
            <a:ext cx="3495675" cy="2851150"/>
          </a:xfrm>
          <a:prstGeom prst="rect">
            <a:avLst/>
          </a:prstGeom>
          <a:solidFill>
            <a:srgbClr val="EAECF1"/>
          </a:solidFill>
          <a:ln w="58738">
            <a:solidFill>
              <a:srgbClr val="EAECF1"/>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4" name="Rectangle 13"/>
          <p:cNvSpPr>
            <a:spLocks noChangeArrowheads="1"/>
          </p:cNvSpPr>
          <p:nvPr/>
        </p:nvSpPr>
        <p:spPr bwMode="auto">
          <a:xfrm>
            <a:off x="2325689" y="2170113"/>
            <a:ext cx="3495675" cy="2851150"/>
          </a:xfrm>
          <a:prstGeom prst="rect">
            <a:avLst/>
          </a:prstGeom>
          <a:solidFill>
            <a:srgbClr val="E9EBF0"/>
          </a:solidFill>
          <a:ln w="44450">
            <a:solidFill>
              <a:srgbClr val="E9EBF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5" name="Rectangle 14"/>
          <p:cNvSpPr>
            <a:spLocks noChangeArrowheads="1"/>
          </p:cNvSpPr>
          <p:nvPr/>
        </p:nvSpPr>
        <p:spPr bwMode="auto">
          <a:xfrm>
            <a:off x="2325689" y="2170113"/>
            <a:ext cx="3495675" cy="2851150"/>
          </a:xfrm>
          <a:prstGeom prst="rect">
            <a:avLst/>
          </a:prstGeom>
          <a:solidFill>
            <a:srgbClr val="E7EAEF"/>
          </a:solidFill>
          <a:ln w="30163">
            <a:solidFill>
              <a:srgbClr val="E7EAEF"/>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6" name="Rectangle 15"/>
          <p:cNvSpPr>
            <a:spLocks noChangeArrowheads="1"/>
          </p:cNvSpPr>
          <p:nvPr/>
        </p:nvSpPr>
        <p:spPr bwMode="auto">
          <a:xfrm>
            <a:off x="2325689" y="2170113"/>
            <a:ext cx="3495675" cy="2851150"/>
          </a:xfrm>
          <a:prstGeom prst="rect">
            <a:avLst/>
          </a:prstGeom>
          <a:solidFill>
            <a:srgbClr val="E6E9EF"/>
          </a:solidFill>
          <a:ln w="14288">
            <a:solidFill>
              <a:srgbClr val="E6E9EF"/>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7" name="Rectangle 16"/>
          <p:cNvSpPr>
            <a:spLocks noChangeArrowheads="1"/>
          </p:cNvSpPr>
          <p:nvPr/>
        </p:nvSpPr>
        <p:spPr bwMode="auto">
          <a:xfrm>
            <a:off x="6937376" y="2170113"/>
            <a:ext cx="3497263" cy="2851150"/>
          </a:xfrm>
          <a:prstGeom prst="rect">
            <a:avLst/>
          </a:prstGeom>
          <a:solidFill>
            <a:srgbClr val="F3F6F9"/>
          </a:solidFill>
          <a:ln w="161925">
            <a:solidFill>
              <a:srgbClr val="F3F6F9"/>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8" name="Rectangle 17"/>
          <p:cNvSpPr>
            <a:spLocks noChangeArrowheads="1"/>
          </p:cNvSpPr>
          <p:nvPr/>
        </p:nvSpPr>
        <p:spPr bwMode="auto">
          <a:xfrm>
            <a:off x="6937376" y="2170113"/>
            <a:ext cx="3497263" cy="2851150"/>
          </a:xfrm>
          <a:prstGeom prst="rect">
            <a:avLst/>
          </a:prstGeom>
          <a:solidFill>
            <a:srgbClr val="F2F4F8"/>
          </a:solidFill>
          <a:ln w="147638">
            <a:solidFill>
              <a:srgbClr val="F2F4F8"/>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29" name="Rectangle 18"/>
          <p:cNvSpPr>
            <a:spLocks noChangeArrowheads="1"/>
          </p:cNvSpPr>
          <p:nvPr/>
        </p:nvSpPr>
        <p:spPr bwMode="auto">
          <a:xfrm>
            <a:off x="6937376" y="2170113"/>
            <a:ext cx="3497263" cy="2851150"/>
          </a:xfrm>
          <a:prstGeom prst="rect">
            <a:avLst/>
          </a:prstGeom>
          <a:solidFill>
            <a:srgbClr val="F1F4F7"/>
          </a:solidFill>
          <a:ln w="131763">
            <a:solidFill>
              <a:srgbClr val="F1F4F7"/>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0" name="Rectangle 19"/>
          <p:cNvSpPr>
            <a:spLocks noChangeArrowheads="1"/>
          </p:cNvSpPr>
          <p:nvPr/>
        </p:nvSpPr>
        <p:spPr bwMode="auto">
          <a:xfrm>
            <a:off x="6937376" y="2170113"/>
            <a:ext cx="3497263" cy="2851150"/>
          </a:xfrm>
          <a:prstGeom prst="rect">
            <a:avLst/>
          </a:prstGeom>
          <a:solidFill>
            <a:srgbClr val="F0F2F5"/>
          </a:solidFill>
          <a:ln w="117475">
            <a:solidFill>
              <a:srgbClr val="F0F2F5"/>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1" name="Rectangle 20"/>
          <p:cNvSpPr>
            <a:spLocks noChangeArrowheads="1"/>
          </p:cNvSpPr>
          <p:nvPr/>
        </p:nvSpPr>
        <p:spPr bwMode="auto">
          <a:xfrm>
            <a:off x="6937376" y="2170113"/>
            <a:ext cx="3497263" cy="2851150"/>
          </a:xfrm>
          <a:prstGeom prst="rect">
            <a:avLst/>
          </a:prstGeom>
          <a:solidFill>
            <a:srgbClr val="EEF1F4"/>
          </a:solidFill>
          <a:ln w="103188">
            <a:solidFill>
              <a:srgbClr val="EEF1F4"/>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2" name="Rectangle 21"/>
          <p:cNvSpPr>
            <a:spLocks noChangeArrowheads="1"/>
          </p:cNvSpPr>
          <p:nvPr/>
        </p:nvSpPr>
        <p:spPr bwMode="auto">
          <a:xfrm>
            <a:off x="6937376" y="2170113"/>
            <a:ext cx="3497263" cy="2851150"/>
          </a:xfrm>
          <a:prstGeom prst="rect">
            <a:avLst/>
          </a:prstGeom>
          <a:solidFill>
            <a:srgbClr val="EDEFF3"/>
          </a:solidFill>
          <a:ln w="88900">
            <a:solidFill>
              <a:srgbClr val="EDEFF3"/>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3" name="Rectangle 22"/>
          <p:cNvSpPr>
            <a:spLocks noChangeArrowheads="1"/>
          </p:cNvSpPr>
          <p:nvPr/>
        </p:nvSpPr>
        <p:spPr bwMode="auto">
          <a:xfrm>
            <a:off x="6937376" y="2170113"/>
            <a:ext cx="3497263" cy="2851150"/>
          </a:xfrm>
          <a:prstGeom prst="rect">
            <a:avLst/>
          </a:prstGeom>
          <a:solidFill>
            <a:srgbClr val="EBEEF2"/>
          </a:solidFill>
          <a:ln w="73025">
            <a:solidFill>
              <a:srgbClr val="EBEEF2"/>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4" name="Rectangle 23"/>
          <p:cNvSpPr>
            <a:spLocks noChangeArrowheads="1"/>
          </p:cNvSpPr>
          <p:nvPr/>
        </p:nvSpPr>
        <p:spPr bwMode="auto">
          <a:xfrm>
            <a:off x="6937376" y="2170113"/>
            <a:ext cx="3497263" cy="2851150"/>
          </a:xfrm>
          <a:prstGeom prst="rect">
            <a:avLst/>
          </a:prstGeom>
          <a:solidFill>
            <a:srgbClr val="EAECF1"/>
          </a:solidFill>
          <a:ln w="58738">
            <a:solidFill>
              <a:srgbClr val="EAECF1"/>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5" name="Rectangle 24"/>
          <p:cNvSpPr>
            <a:spLocks noChangeArrowheads="1"/>
          </p:cNvSpPr>
          <p:nvPr/>
        </p:nvSpPr>
        <p:spPr bwMode="auto">
          <a:xfrm>
            <a:off x="6937376" y="2170113"/>
            <a:ext cx="3497263" cy="2851150"/>
          </a:xfrm>
          <a:prstGeom prst="rect">
            <a:avLst/>
          </a:prstGeom>
          <a:solidFill>
            <a:srgbClr val="E9EBF0"/>
          </a:solidFill>
          <a:ln w="44450">
            <a:solidFill>
              <a:srgbClr val="E9EBF0"/>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6" name="Rectangle 25"/>
          <p:cNvSpPr>
            <a:spLocks noChangeArrowheads="1"/>
          </p:cNvSpPr>
          <p:nvPr/>
        </p:nvSpPr>
        <p:spPr bwMode="auto">
          <a:xfrm>
            <a:off x="6937376" y="2170113"/>
            <a:ext cx="3497263" cy="2851150"/>
          </a:xfrm>
          <a:prstGeom prst="rect">
            <a:avLst/>
          </a:prstGeom>
          <a:solidFill>
            <a:srgbClr val="E7EAEF"/>
          </a:solidFill>
          <a:ln w="30163">
            <a:solidFill>
              <a:srgbClr val="E7EAEF"/>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7" name="Rectangle 26"/>
          <p:cNvSpPr>
            <a:spLocks noChangeArrowheads="1"/>
          </p:cNvSpPr>
          <p:nvPr/>
        </p:nvSpPr>
        <p:spPr bwMode="auto">
          <a:xfrm>
            <a:off x="6937376" y="2170113"/>
            <a:ext cx="3497263" cy="2851150"/>
          </a:xfrm>
          <a:prstGeom prst="rect">
            <a:avLst/>
          </a:prstGeom>
          <a:solidFill>
            <a:srgbClr val="E6E9EF"/>
          </a:solidFill>
          <a:ln w="14288">
            <a:solidFill>
              <a:srgbClr val="E6E9EF"/>
            </a:solidFill>
            <a:miter lim="800000"/>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8" name="Rectangle 27"/>
          <p:cNvSpPr>
            <a:spLocks noChangeArrowheads="1"/>
          </p:cNvSpPr>
          <p:nvPr/>
        </p:nvSpPr>
        <p:spPr bwMode="auto">
          <a:xfrm>
            <a:off x="6864350" y="2139951"/>
            <a:ext cx="3556000" cy="2822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39" name="Rectangle 28"/>
          <p:cNvSpPr>
            <a:spLocks noChangeArrowheads="1"/>
          </p:cNvSpPr>
          <p:nvPr/>
        </p:nvSpPr>
        <p:spPr bwMode="auto">
          <a:xfrm>
            <a:off x="2236789" y="2139951"/>
            <a:ext cx="3540125" cy="2822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40" name="Freeform 29"/>
          <p:cNvSpPr>
            <a:spLocks/>
          </p:cNvSpPr>
          <p:nvPr/>
        </p:nvSpPr>
        <p:spPr bwMode="auto">
          <a:xfrm>
            <a:off x="2236789" y="2139951"/>
            <a:ext cx="3540125" cy="2822575"/>
          </a:xfrm>
          <a:custGeom>
            <a:avLst/>
            <a:gdLst>
              <a:gd name="T0" fmla="*/ 0 w 2230"/>
              <a:gd name="T1" fmla="*/ 0 h 1778"/>
              <a:gd name="T2" fmla="*/ 0 w 2230"/>
              <a:gd name="T3" fmla="*/ 2147483646 h 1778"/>
              <a:gd name="T4" fmla="*/ 2147483646 w 2230"/>
              <a:gd name="T5" fmla="*/ 2147483646 h 1778"/>
              <a:gd name="T6" fmla="*/ 0 60000 65536"/>
              <a:gd name="T7" fmla="*/ 0 60000 65536"/>
              <a:gd name="T8" fmla="*/ 0 60000 65536"/>
            </a:gdLst>
            <a:ahLst/>
            <a:cxnLst>
              <a:cxn ang="T6">
                <a:pos x="T0" y="T1"/>
              </a:cxn>
              <a:cxn ang="T7">
                <a:pos x="T2" y="T3"/>
              </a:cxn>
              <a:cxn ang="T8">
                <a:pos x="T4" y="T5"/>
              </a:cxn>
            </a:cxnLst>
            <a:rect l="0" t="0" r="r" b="b"/>
            <a:pathLst>
              <a:path w="2230" h="1778">
                <a:moveTo>
                  <a:pt x="0" y="0"/>
                </a:moveTo>
                <a:lnTo>
                  <a:pt x="0" y="1778"/>
                </a:lnTo>
                <a:lnTo>
                  <a:pt x="2230" y="1778"/>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41" name="Freeform 30"/>
          <p:cNvSpPr>
            <a:spLocks/>
          </p:cNvSpPr>
          <p:nvPr/>
        </p:nvSpPr>
        <p:spPr bwMode="auto">
          <a:xfrm>
            <a:off x="6864350" y="2139951"/>
            <a:ext cx="3556000" cy="2822575"/>
          </a:xfrm>
          <a:custGeom>
            <a:avLst/>
            <a:gdLst>
              <a:gd name="T0" fmla="*/ 0 w 2240"/>
              <a:gd name="T1" fmla="*/ 0 h 1778"/>
              <a:gd name="T2" fmla="*/ 0 w 2240"/>
              <a:gd name="T3" fmla="*/ 2147483646 h 1778"/>
              <a:gd name="T4" fmla="*/ 2147483646 w 2240"/>
              <a:gd name="T5" fmla="*/ 2147483646 h 1778"/>
              <a:gd name="T6" fmla="*/ 0 60000 65536"/>
              <a:gd name="T7" fmla="*/ 0 60000 65536"/>
              <a:gd name="T8" fmla="*/ 0 60000 65536"/>
            </a:gdLst>
            <a:ahLst/>
            <a:cxnLst>
              <a:cxn ang="T6">
                <a:pos x="T0" y="T1"/>
              </a:cxn>
              <a:cxn ang="T7">
                <a:pos x="T2" y="T3"/>
              </a:cxn>
              <a:cxn ang="T8">
                <a:pos x="T4" y="T5"/>
              </a:cxn>
            </a:cxnLst>
            <a:rect l="0" t="0" r="r" b="b"/>
            <a:pathLst>
              <a:path w="2240" h="1778">
                <a:moveTo>
                  <a:pt x="0" y="0"/>
                </a:moveTo>
                <a:lnTo>
                  <a:pt x="0" y="1778"/>
                </a:lnTo>
                <a:lnTo>
                  <a:pt x="2240" y="1778"/>
                </a:ln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42" name="Rectangle 31"/>
          <p:cNvSpPr>
            <a:spLocks noChangeArrowheads="1"/>
          </p:cNvSpPr>
          <p:nvPr/>
        </p:nvSpPr>
        <p:spPr bwMode="auto">
          <a:xfrm>
            <a:off x="4914901" y="5027613"/>
            <a:ext cx="8143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b="1">
                <a:solidFill>
                  <a:srgbClr val="000000"/>
                </a:solidFill>
                <a:latin typeface="Arial" panose="020B0604020202020204" pitchFamily="34" charset="0"/>
                <a:ea typeface="宋体" panose="02010600030101010101" pitchFamily="2" charset="-122"/>
              </a:rPr>
              <a:t>Quantity of</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43" name="Rectangle 32"/>
          <p:cNvSpPr>
            <a:spLocks noChangeArrowheads="1"/>
          </p:cNvSpPr>
          <p:nvPr/>
        </p:nvSpPr>
        <p:spPr bwMode="auto">
          <a:xfrm>
            <a:off x="5222876" y="5222875"/>
            <a:ext cx="51296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b="1">
                <a:solidFill>
                  <a:srgbClr val="000000"/>
                </a:solidFill>
                <a:latin typeface="Arial" panose="020B0604020202020204" pitchFamily="34" charset="0"/>
                <a:ea typeface="宋体" panose="02010600030101010101" pitchFamily="2" charset="-122"/>
              </a:rPr>
              <a:t>Apples</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44" name="Rectangle 33"/>
          <p:cNvSpPr>
            <a:spLocks noChangeArrowheads="1"/>
          </p:cNvSpPr>
          <p:nvPr/>
        </p:nvSpPr>
        <p:spPr bwMode="auto">
          <a:xfrm>
            <a:off x="2085975" y="5032375"/>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200">
                <a:solidFill>
                  <a:srgbClr val="000000"/>
                </a:solidFill>
                <a:latin typeface="Arial" panose="020B0604020202020204" pitchFamily="34" charset="0"/>
                <a:ea typeface="宋体" panose="02010600030101010101" pitchFamily="2" charset="-122"/>
              </a:rPr>
              <a:t>0</a:t>
            </a:r>
            <a:endParaRPr lang="zh-CN" altLang="en-US" sz="2400">
              <a:solidFill>
                <a:prstClr val="black"/>
              </a:solidFill>
              <a:latin typeface="Times New Roman" panose="02020603050405020304" pitchFamily="18" charset="0"/>
              <a:ea typeface="宋体" panose="02010600030101010101" pitchFamily="2" charset="-122"/>
            </a:endParaRPr>
          </a:p>
        </p:txBody>
      </p:sp>
      <p:sp>
        <p:nvSpPr>
          <p:cNvPr id="13345" name="Rectangle 34"/>
          <p:cNvSpPr>
            <a:spLocks noChangeArrowheads="1"/>
          </p:cNvSpPr>
          <p:nvPr/>
        </p:nvSpPr>
        <p:spPr bwMode="auto">
          <a:xfrm>
            <a:off x="1600201" y="2122488"/>
            <a:ext cx="56425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b="1">
                <a:solidFill>
                  <a:srgbClr val="000000"/>
                </a:solidFill>
                <a:latin typeface="Arial" panose="020B0604020202020204" pitchFamily="34" charset="0"/>
                <a:ea typeface="宋体" panose="02010600030101010101" pitchFamily="2" charset="-122"/>
              </a:rPr>
              <a:t>Price of</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46" name="Rectangle 35"/>
          <p:cNvSpPr>
            <a:spLocks noChangeArrowheads="1"/>
          </p:cNvSpPr>
          <p:nvPr/>
        </p:nvSpPr>
        <p:spPr bwMode="auto">
          <a:xfrm>
            <a:off x="1649414" y="2319338"/>
            <a:ext cx="51296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b="1">
                <a:solidFill>
                  <a:srgbClr val="000000"/>
                </a:solidFill>
                <a:latin typeface="Arial" panose="020B0604020202020204" pitchFamily="34" charset="0"/>
                <a:ea typeface="宋体" panose="02010600030101010101" pitchFamily="2" charset="-122"/>
              </a:rPr>
              <a:t>Apples</a:t>
            </a:r>
            <a:endParaRPr lang="en-US" altLang="zh-CN" sz="2400">
              <a:solidFill>
                <a:prstClr val="black"/>
              </a:solidFill>
              <a:latin typeface="Times New Roman" panose="02020603050405020304" pitchFamily="18" charset="0"/>
              <a:ea typeface="宋体" panose="02010600030101010101" pitchFamily="2" charset="-122"/>
            </a:endParaRPr>
          </a:p>
        </p:txBody>
      </p:sp>
      <p:grpSp>
        <p:nvGrpSpPr>
          <p:cNvPr id="2628644" name="Group 36"/>
          <p:cNvGrpSpPr>
            <a:grpSpLocks/>
          </p:cNvGrpSpPr>
          <p:nvPr/>
        </p:nvGrpSpPr>
        <p:grpSpPr bwMode="auto">
          <a:xfrm>
            <a:off x="2501901" y="2611440"/>
            <a:ext cx="3217863" cy="1878013"/>
            <a:chOff x="616" y="1645"/>
            <a:chExt cx="2027" cy="1183"/>
          </a:xfrm>
        </p:grpSpPr>
        <p:sp>
          <p:nvSpPr>
            <p:cNvPr id="13377" name="Line 37"/>
            <p:cNvSpPr>
              <a:spLocks noChangeShapeType="1"/>
            </p:cNvSpPr>
            <p:nvPr/>
          </p:nvSpPr>
          <p:spPr bwMode="auto">
            <a:xfrm>
              <a:off x="616" y="1645"/>
              <a:ext cx="1610" cy="1092"/>
            </a:xfrm>
            <a:prstGeom prst="line">
              <a:avLst/>
            </a:prstGeom>
            <a:noFill/>
            <a:ln w="44450">
              <a:solidFill>
                <a:srgbClr val="003F95"/>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78" name="Rectangle 38"/>
            <p:cNvSpPr>
              <a:spLocks noChangeArrowheads="1"/>
            </p:cNvSpPr>
            <p:nvPr/>
          </p:nvSpPr>
          <p:spPr bwMode="auto">
            <a:xfrm>
              <a:off x="2278" y="2712"/>
              <a:ext cx="3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a:solidFill>
                    <a:srgbClr val="000000"/>
                  </a:solidFill>
                  <a:latin typeface="Arial" panose="020B0604020202020204" pitchFamily="34" charset="0"/>
                  <a:ea typeface="宋体" panose="02010600030101010101" pitchFamily="2" charset="-122"/>
                </a:rPr>
                <a:t>Demand</a:t>
              </a:r>
              <a:endParaRPr lang="en-US" altLang="zh-CN" sz="2400">
                <a:solidFill>
                  <a:prstClr val="black"/>
                </a:solidFill>
                <a:latin typeface="Times New Roman" panose="02020603050405020304" pitchFamily="18" charset="0"/>
                <a:ea typeface="宋体" panose="02010600030101010101" pitchFamily="2" charset="-122"/>
              </a:endParaRPr>
            </a:p>
          </p:txBody>
        </p:sp>
      </p:grpSp>
      <p:grpSp>
        <p:nvGrpSpPr>
          <p:cNvPr id="2628647" name="Group 39"/>
          <p:cNvGrpSpPr>
            <a:grpSpLocks/>
          </p:cNvGrpSpPr>
          <p:nvPr/>
        </p:nvGrpSpPr>
        <p:grpSpPr bwMode="auto">
          <a:xfrm>
            <a:off x="2486026" y="2671763"/>
            <a:ext cx="3098801" cy="1820862"/>
            <a:chOff x="606" y="1683"/>
            <a:chExt cx="1952" cy="1147"/>
          </a:xfrm>
        </p:grpSpPr>
        <p:sp>
          <p:nvSpPr>
            <p:cNvPr id="13375" name="Line 40"/>
            <p:cNvSpPr>
              <a:spLocks noChangeShapeType="1"/>
            </p:cNvSpPr>
            <p:nvPr/>
          </p:nvSpPr>
          <p:spPr bwMode="auto">
            <a:xfrm flipH="1">
              <a:off x="606" y="1737"/>
              <a:ext cx="1620" cy="1093"/>
            </a:xfrm>
            <a:prstGeom prst="line">
              <a:avLst/>
            </a:prstGeom>
            <a:noFill/>
            <a:ln w="44450">
              <a:solidFill>
                <a:srgbClr val="003F95"/>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76" name="Rectangle 41"/>
            <p:cNvSpPr>
              <a:spLocks noChangeArrowheads="1"/>
            </p:cNvSpPr>
            <p:nvPr/>
          </p:nvSpPr>
          <p:spPr bwMode="auto">
            <a:xfrm>
              <a:off x="2263" y="1683"/>
              <a:ext cx="29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a:solidFill>
                    <a:srgbClr val="000000"/>
                  </a:solidFill>
                  <a:latin typeface="Arial" panose="020B0604020202020204" pitchFamily="34" charset="0"/>
                  <a:ea typeface="宋体" panose="02010600030101010101" pitchFamily="2" charset="-122"/>
                </a:rPr>
                <a:t>Supply</a:t>
              </a:r>
              <a:endParaRPr lang="en-US" altLang="zh-CN" sz="2400">
                <a:solidFill>
                  <a:prstClr val="black"/>
                </a:solidFill>
                <a:latin typeface="Times New Roman" panose="02020603050405020304" pitchFamily="18" charset="0"/>
                <a:ea typeface="宋体" panose="02010600030101010101" pitchFamily="2" charset="-122"/>
              </a:endParaRPr>
            </a:p>
          </p:txBody>
        </p:sp>
      </p:grpSp>
      <p:grpSp>
        <p:nvGrpSpPr>
          <p:cNvPr id="2628650" name="Group 42"/>
          <p:cNvGrpSpPr>
            <a:grpSpLocks/>
          </p:cNvGrpSpPr>
          <p:nvPr/>
        </p:nvGrpSpPr>
        <p:grpSpPr bwMode="auto">
          <a:xfrm>
            <a:off x="7143751" y="2611438"/>
            <a:ext cx="3209925" cy="1854199"/>
            <a:chOff x="3540" y="1645"/>
            <a:chExt cx="2022" cy="1168"/>
          </a:xfrm>
        </p:grpSpPr>
        <p:sp>
          <p:nvSpPr>
            <p:cNvPr id="13373" name="Line 43"/>
            <p:cNvSpPr>
              <a:spLocks noChangeShapeType="1"/>
            </p:cNvSpPr>
            <p:nvPr/>
          </p:nvSpPr>
          <p:spPr bwMode="auto">
            <a:xfrm>
              <a:off x="3540" y="1645"/>
              <a:ext cx="1610" cy="1092"/>
            </a:xfrm>
            <a:prstGeom prst="line">
              <a:avLst/>
            </a:prstGeom>
            <a:noFill/>
            <a:ln w="44450">
              <a:solidFill>
                <a:srgbClr val="003F95"/>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74" name="Rectangle 44"/>
            <p:cNvSpPr>
              <a:spLocks noChangeArrowheads="1"/>
            </p:cNvSpPr>
            <p:nvPr/>
          </p:nvSpPr>
          <p:spPr bwMode="auto">
            <a:xfrm>
              <a:off x="5197" y="2697"/>
              <a:ext cx="3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a:solidFill>
                    <a:srgbClr val="000000"/>
                  </a:solidFill>
                  <a:latin typeface="Arial" panose="020B0604020202020204" pitchFamily="34" charset="0"/>
                  <a:ea typeface="宋体" panose="02010600030101010101" pitchFamily="2" charset="-122"/>
                </a:rPr>
                <a:t>Demand</a:t>
              </a:r>
              <a:endParaRPr lang="en-US" altLang="zh-CN" sz="2400">
                <a:solidFill>
                  <a:prstClr val="black"/>
                </a:solidFill>
                <a:latin typeface="Times New Roman" panose="02020603050405020304" pitchFamily="18" charset="0"/>
                <a:ea typeface="宋体" panose="02010600030101010101" pitchFamily="2" charset="-122"/>
              </a:endParaRPr>
            </a:p>
          </p:txBody>
        </p:sp>
      </p:grpSp>
      <p:grpSp>
        <p:nvGrpSpPr>
          <p:cNvPr id="2628653" name="Group 45"/>
          <p:cNvGrpSpPr>
            <a:grpSpLocks/>
          </p:cNvGrpSpPr>
          <p:nvPr/>
        </p:nvGrpSpPr>
        <p:grpSpPr bwMode="auto">
          <a:xfrm>
            <a:off x="7143751" y="2671763"/>
            <a:ext cx="3089276" cy="1820862"/>
            <a:chOff x="3540" y="1683"/>
            <a:chExt cx="1946" cy="1147"/>
          </a:xfrm>
        </p:grpSpPr>
        <p:sp>
          <p:nvSpPr>
            <p:cNvPr id="13371" name="Line 46"/>
            <p:cNvSpPr>
              <a:spLocks noChangeShapeType="1"/>
            </p:cNvSpPr>
            <p:nvPr/>
          </p:nvSpPr>
          <p:spPr bwMode="auto">
            <a:xfrm flipH="1">
              <a:off x="3540" y="1737"/>
              <a:ext cx="1610" cy="1093"/>
            </a:xfrm>
            <a:prstGeom prst="line">
              <a:avLst/>
            </a:prstGeom>
            <a:noFill/>
            <a:ln w="44450">
              <a:solidFill>
                <a:srgbClr val="003F95"/>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72" name="Rectangle 47"/>
            <p:cNvSpPr>
              <a:spLocks noChangeArrowheads="1"/>
            </p:cNvSpPr>
            <p:nvPr/>
          </p:nvSpPr>
          <p:spPr bwMode="auto">
            <a:xfrm>
              <a:off x="5191" y="1683"/>
              <a:ext cx="29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a:solidFill>
                    <a:srgbClr val="000000"/>
                  </a:solidFill>
                  <a:latin typeface="Arial" panose="020B0604020202020204" pitchFamily="34" charset="0"/>
                  <a:ea typeface="宋体" panose="02010600030101010101" pitchFamily="2" charset="-122"/>
                </a:rPr>
                <a:t>Supply</a:t>
              </a:r>
              <a:endParaRPr lang="en-US" altLang="zh-CN" sz="2400">
                <a:solidFill>
                  <a:prstClr val="black"/>
                </a:solidFill>
                <a:latin typeface="Times New Roman" panose="02020603050405020304" pitchFamily="18" charset="0"/>
                <a:ea typeface="宋体" panose="02010600030101010101" pitchFamily="2" charset="-122"/>
              </a:endParaRPr>
            </a:p>
          </p:txBody>
        </p:sp>
      </p:grpSp>
      <p:sp>
        <p:nvSpPr>
          <p:cNvPr id="13351" name="Rectangle 48"/>
          <p:cNvSpPr>
            <a:spLocks noChangeArrowheads="1"/>
          </p:cNvSpPr>
          <p:nvPr/>
        </p:nvSpPr>
        <p:spPr bwMode="auto">
          <a:xfrm>
            <a:off x="9567864" y="5027613"/>
            <a:ext cx="8143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b="1">
                <a:solidFill>
                  <a:srgbClr val="000000"/>
                </a:solidFill>
                <a:latin typeface="Arial" panose="020B0604020202020204" pitchFamily="34" charset="0"/>
                <a:ea typeface="宋体" panose="02010600030101010101" pitchFamily="2" charset="-122"/>
              </a:rPr>
              <a:t>Quantity of</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52" name="Rectangle 49"/>
          <p:cNvSpPr>
            <a:spLocks noChangeArrowheads="1"/>
          </p:cNvSpPr>
          <p:nvPr/>
        </p:nvSpPr>
        <p:spPr bwMode="auto">
          <a:xfrm>
            <a:off x="9356725" y="5222875"/>
            <a:ext cx="101630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b="1">
                <a:solidFill>
                  <a:srgbClr val="000000"/>
                </a:solidFill>
                <a:latin typeface="Arial" panose="020B0604020202020204" pitchFamily="34" charset="0"/>
                <a:ea typeface="宋体" panose="02010600030101010101" pitchFamily="2" charset="-122"/>
              </a:rPr>
              <a:t>Apple Pickers</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53" name="Rectangle 50"/>
          <p:cNvSpPr>
            <a:spLocks noChangeArrowheads="1"/>
          </p:cNvSpPr>
          <p:nvPr/>
        </p:nvSpPr>
        <p:spPr bwMode="auto">
          <a:xfrm>
            <a:off x="6734175" y="5032375"/>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200">
                <a:solidFill>
                  <a:srgbClr val="000000"/>
                </a:solidFill>
                <a:latin typeface="Arial" panose="020B0604020202020204" pitchFamily="34" charset="0"/>
                <a:ea typeface="宋体" panose="02010600030101010101" pitchFamily="2" charset="-122"/>
              </a:rPr>
              <a:t>0</a:t>
            </a:r>
            <a:endParaRPr lang="zh-CN" altLang="en-US" sz="2400">
              <a:solidFill>
                <a:prstClr val="black"/>
              </a:solidFill>
              <a:latin typeface="Times New Roman" panose="02020603050405020304" pitchFamily="18" charset="0"/>
              <a:ea typeface="宋体" panose="02010600030101010101" pitchFamily="2" charset="-122"/>
            </a:endParaRPr>
          </a:p>
        </p:txBody>
      </p:sp>
      <p:sp>
        <p:nvSpPr>
          <p:cNvPr id="13354" name="Rectangle 51"/>
          <p:cNvSpPr>
            <a:spLocks noChangeArrowheads="1"/>
          </p:cNvSpPr>
          <p:nvPr/>
        </p:nvSpPr>
        <p:spPr bwMode="auto">
          <a:xfrm>
            <a:off x="6208714" y="2122488"/>
            <a:ext cx="59381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b="1">
                <a:solidFill>
                  <a:srgbClr val="000000"/>
                </a:solidFill>
                <a:latin typeface="Arial" panose="020B0604020202020204" pitchFamily="34" charset="0"/>
                <a:ea typeface="宋体" panose="02010600030101010101" pitchFamily="2" charset="-122"/>
              </a:rPr>
              <a:t>Wage of</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55" name="Rectangle 52"/>
          <p:cNvSpPr>
            <a:spLocks noChangeArrowheads="1"/>
          </p:cNvSpPr>
          <p:nvPr/>
        </p:nvSpPr>
        <p:spPr bwMode="auto">
          <a:xfrm>
            <a:off x="6386513" y="2319338"/>
            <a:ext cx="4280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b="1">
                <a:solidFill>
                  <a:srgbClr val="000000"/>
                </a:solidFill>
                <a:latin typeface="Arial" panose="020B0604020202020204" pitchFamily="34" charset="0"/>
                <a:ea typeface="宋体" panose="02010600030101010101" pitchFamily="2" charset="-122"/>
              </a:rPr>
              <a:t>Apple</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56" name="Rectangle 53"/>
          <p:cNvSpPr>
            <a:spLocks noChangeArrowheads="1"/>
          </p:cNvSpPr>
          <p:nvPr/>
        </p:nvSpPr>
        <p:spPr bwMode="auto">
          <a:xfrm>
            <a:off x="6262689" y="2514600"/>
            <a:ext cx="54502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b="1">
                <a:solidFill>
                  <a:srgbClr val="000000"/>
                </a:solidFill>
                <a:latin typeface="Arial" panose="020B0604020202020204" pitchFamily="34" charset="0"/>
                <a:ea typeface="宋体" panose="02010600030101010101" pitchFamily="2" charset="-122"/>
              </a:rPr>
              <a:t>Pickers</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57" name="Rectangle 54"/>
          <p:cNvSpPr>
            <a:spLocks noChangeArrowheads="1"/>
          </p:cNvSpPr>
          <p:nvPr/>
        </p:nvSpPr>
        <p:spPr bwMode="auto">
          <a:xfrm>
            <a:off x="3081339" y="1765300"/>
            <a:ext cx="18409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200" b="1">
                <a:solidFill>
                  <a:srgbClr val="000000"/>
                </a:solidFill>
                <a:latin typeface="Arial" panose="020B0604020202020204" pitchFamily="34" charset="0"/>
                <a:ea typeface="宋体" panose="02010600030101010101" pitchFamily="2" charset="-122"/>
              </a:rPr>
              <a:t>(</a:t>
            </a:r>
            <a:r>
              <a:rPr lang="en-US" altLang="zh-CN" sz="1200" b="1">
                <a:solidFill>
                  <a:srgbClr val="000000"/>
                </a:solidFill>
                <a:latin typeface="Arial" panose="020B0604020202020204" pitchFamily="34" charset="0"/>
                <a:ea typeface="宋体" panose="02010600030101010101" pitchFamily="2" charset="-122"/>
              </a:rPr>
              <a:t>a) The Market for Apples</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58" name="Rectangle 55"/>
          <p:cNvSpPr>
            <a:spLocks noChangeArrowheads="1"/>
          </p:cNvSpPr>
          <p:nvPr/>
        </p:nvSpPr>
        <p:spPr bwMode="auto">
          <a:xfrm>
            <a:off x="7459663" y="1765300"/>
            <a:ext cx="235391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200" b="1">
                <a:solidFill>
                  <a:srgbClr val="000000"/>
                </a:solidFill>
                <a:latin typeface="Arial" panose="020B0604020202020204" pitchFamily="34" charset="0"/>
                <a:ea typeface="宋体" panose="02010600030101010101" pitchFamily="2" charset="-122"/>
              </a:rPr>
              <a:t>(</a:t>
            </a:r>
            <a:r>
              <a:rPr lang="en-US" altLang="zh-CN" sz="1200" b="1">
                <a:solidFill>
                  <a:srgbClr val="000000"/>
                </a:solidFill>
                <a:latin typeface="Arial" panose="020B0604020202020204" pitchFamily="34" charset="0"/>
                <a:ea typeface="宋体" panose="02010600030101010101" pitchFamily="2" charset="-122"/>
              </a:rPr>
              <a:t>b) The Market for Apple Pickers</a:t>
            </a:r>
            <a:endParaRPr lang="en-US" altLang="zh-CN" sz="2400">
              <a:solidFill>
                <a:prstClr val="black"/>
              </a:solidFill>
              <a:latin typeface="Times New Roman" panose="02020603050405020304" pitchFamily="18" charset="0"/>
              <a:ea typeface="宋体" panose="02010600030101010101" pitchFamily="2" charset="-122"/>
            </a:endParaRPr>
          </a:p>
        </p:txBody>
      </p:sp>
      <p:grpSp>
        <p:nvGrpSpPr>
          <p:cNvPr id="2628664" name="Group 56"/>
          <p:cNvGrpSpPr>
            <a:grpSpLocks/>
          </p:cNvGrpSpPr>
          <p:nvPr/>
        </p:nvGrpSpPr>
        <p:grpSpPr bwMode="auto">
          <a:xfrm>
            <a:off x="2071689" y="3467101"/>
            <a:ext cx="1865313" cy="1749426"/>
            <a:chOff x="345" y="2184"/>
            <a:chExt cx="1175" cy="1102"/>
          </a:xfrm>
        </p:grpSpPr>
        <p:sp>
          <p:nvSpPr>
            <p:cNvPr id="13366" name="Line 57"/>
            <p:cNvSpPr>
              <a:spLocks noChangeShapeType="1"/>
            </p:cNvSpPr>
            <p:nvPr/>
          </p:nvSpPr>
          <p:spPr bwMode="auto">
            <a:xfrm>
              <a:off x="449" y="2237"/>
              <a:ext cx="1027" cy="1"/>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67" name="Line 58"/>
            <p:cNvSpPr>
              <a:spLocks noChangeShapeType="1"/>
            </p:cNvSpPr>
            <p:nvPr/>
          </p:nvSpPr>
          <p:spPr bwMode="auto">
            <a:xfrm flipV="1">
              <a:off x="1486" y="2237"/>
              <a:ext cx="1" cy="889"/>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68" name="Oval 59"/>
            <p:cNvSpPr>
              <a:spLocks noChangeArrowheads="1"/>
            </p:cNvSpPr>
            <p:nvPr/>
          </p:nvSpPr>
          <p:spPr bwMode="auto">
            <a:xfrm>
              <a:off x="1458" y="2200"/>
              <a:ext cx="55" cy="6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69" name="Rectangle 60"/>
            <p:cNvSpPr>
              <a:spLocks noChangeArrowheads="1"/>
            </p:cNvSpPr>
            <p:nvPr/>
          </p:nvSpPr>
          <p:spPr bwMode="auto">
            <a:xfrm>
              <a:off x="345" y="2184"/>
              <a:ext cx="6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i="1">
                  <a:solidFill>
                    <a:srgbClr val="000000"/>
                  </a:solidFill>
                  <a:latin typeface="Arial" panose="020B0604020202020204" pitchFamily="34" charset="0"/>
                  <a:ea typeface="宋体" panose="02010600030101010101" pitchFamily="2" charset="-122"/>
                </a:rPr>
                <a:t>P</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70" name="Rectangle 61"/>
            <p:cNvSpPr>
              <a:spLocks noChangeArrowheads="1"/>
            </p:cNvSpPr>
            <p:nvPr/>
          </p:nvSpPr>
          <p:spPr bwMode="auto">
            <a:xfrm>
              <a:off x="1444" y="3170"/>
              <a:ext cx="7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i="1">
                  <a:solidFill>
                    <a:srgbClr val="000000"/>
                  </a:solidFill>
                  <a:latin typeface="Arial" panose="020B0604020202020204" pitchFamily="34" charset="0"/>
                  <a:ea typeface="宋体" panose="02010600030101010101" pitchFamily="2" charset="-122"/>
                </a:rPr>
                <a:t>Q</a:t>
              </a:r>
              <a:endParaRPr lang="en-US" altLang="zh-CN" sz="2400">
                <a:solidFill>
                  <a:prstClr val="black"/>
                </a:solidFill>
                <a:latin typeface="Times New Roman" panose="02020603050405020304" pitchFamily="18" charset="0"/>
                <a:ea typeface="宋体" panose="02010600030101010101" pitchFamily="2" charset="-122"/>
              </a:endParaRPr>
            </a:p>
          </p:txBody>
        </p:sp>
      </p:grpSp>
      <p:grpSp>
        <p:nvGrpSpPr>
          <p:cNvPr id="2628670" name="Group 62"/>
          <p:cNvGrpSpPr>
            <a:grpSpLocks/>
          </p:cNvGrpSpPr>
          <p:nvPr/>
        </p:nvGrpSpPr>
        <p:grpSpPr bwMode="auto">
          <a:xfrm>
            <a:off x="6675439" y="3467101"/>
            <a:ext cx="1893887" cy="1749426"/>
            <a:chOff x="3245" y="2184"/>
            <a:chExt cx="1193" cy="1102"/>
          </a:xfrm>
        </p:grpSpPr>
        <p:sp>
          <p:nvSpPr>
            <p:cNvPr id="13361" name="Line 63"/>
            <p:cNvSpPr>
              <a:spLocks noChangeShapeType="1"/>
            </p:cNvSpPr>
            <p:nvPr/>
          </p:nvSpPr>
          <p:spPr bwMode="auto">
            <a:xfrm>
              <a:off x="3373" y="2237"/>
              <a:ext cx="1037" cy="1"/>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62" name="Line 64"/>
            <p:cNvSpPr>
              <a:spLocks noChangeShapeType="1"/>
            </p:cNvSpPr>
            <p:nvPr/>
          </p:nvSpPr>
          <p:spPr bwMode="auto">
            <a:xfrm flipV="1">
              <a:off x="4410" y="2237"/>
              <a:ext cx="1" cy="889"/>
            </a:xfrm>
            <a:prstGeom prst="line">
              <a:avLst/>
            </a:prstGeom>
            <a:noFill/>
            <a:ln w="14288">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3363" name="Oval 65"/>
            <p:cNvSpPr>
              <a:spLocks noChangeArrowheads="1"/>
            </p:cNvSpPr>
            <p:nvPr/>
          </p:nvSpPr>
          <p:spPr bwMode="auto">
            <a:xfrm>
              <a:off x="4382" y="2200"/>
              <a:ext cx="56" cy="6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3364" name="Rectangle 66"/>
            <p:cNvSpPr>
              <a:spLocks noChangeArrowheads="1"/>
            </p:cNvSpPr>
            <p:nvPr/>
          </p:nvSpPr>
          <p:spPr bwMode="auto">
            <a:xfrm>
              <a:off x="4381" y="3170"/>
              <a:ext cx="5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i="1">
                  <a:solidFill>
                    <a:srgbClr val="000000"/>
                  </a:solidFill>
                  <a:latin typeface="Arial" panose="020B0604020202020204" pitchFamily="34" charset="0"/>
                  <a:ea typeface="宋体" panose="02010600030101010101" pitchFamily="2" charset="-122"/>
                </a:rPr>
                <a:t>L</a:t>
              </a:r>
              <a:endParaRPr lang="en-US" altLang="zh-CN" sz="2400">
                <a:solidFill>
                  <a:prstClr val="black"/>
                </a:solidFill>
                <a:latin typeface="Times New Roman" panose="02020603050405020304" pitchFamily="18" charset="0"/>
                <a:ea typeface="宋体" panose="02010600030101010101" pitchFamily="2" charset="-122"/>
              </a:endParaRPr>
            </a:p>
          </p:txBody>
        </p:sp>
        <p:sp>
          <p:nvSpPr>
            <p:cNvPr id="13365" name="Rectangle 67"/>
            <p:cNvSpPr>
              <a:spLocks noChangeArrowheads="1"/>
            </p:cNvSpPr>
            <p:nvPr/>
          </p:nvSpPr>
          <p:spPr bwMode="auto">
            <a:xfrm>
              <a:off x="3245" y="2184"/>
              <a:ext cx="9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200" i="1">
                  <a:solidFill>
                    <a:srgbClr val="000000"/>
                  </a:solidFill>
                  <a:latin typeface="Arial" panose="020B0604020202020204" pitchFamily="34" charset="0"/>
                  <a:ea typeface="宋体" panose="02010600030101010101" pitchFamily="2" charset="-122"/>
                </a:rPr>
                <a:t>W</a:t>
              </a:r>
              <a:endParaRPr lang="en-US" altLang="zh-CN" sz="2400">
                <a:solidFill>
                  <a:prstClr val="black"/>
                </a:solidFill>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403860739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28647"/>
                                        </p:tgtEl>
                                        <p:attrNameLst>
                                          <p:attrName>style.visibility</p:attrName>
                                        </p:attrNameLst>
                                      </p:cBhvr>
                                      <p:to>
                                        <p:strVal val="visible"/>
                                      </p:to>
                                    </p:set>
                                    <p:animEffect transition="in" filter="wipe(left)">
                                      <p:cBhvr>
                                        <p:cTn id="7" dur="500"/>
                                        <p:tgtEl>
                                          <p:spTgt spid="2628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28644"/>
                                        </p:tgtEl>
                                        <p:attrNameLst>
                                          <p:attrName>style.visibility</p:attrName>
                                        </p:attrNameLst>
                                      </p:cBhvr>
                                      <p:to>
                                        <p:strVal val="visible"/>
                                      </p:to>
                                    </p:set>
                                    <p:animEffect transition="in" filter="wipe(left)">
                                      <p:cBhvr>
                                        <p:cTn id="12" dur="500"/>
                                        <p:tgtEl>
                                          <p:spTgt spid="26286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628664"/>
                                        </p:tgtEl>
                                        <p:attrNameLst>
                                          <p:attrName>style.visibility</p:attrName>
                                        </p:attrNameLst>
                                      </p:cBhvr>
                                      <p:to>
                                        <p:strVal val="visible"/>
                                      </p:to>
                                    </p:set>
                                    <p:animEffect transition="in" filter="strips(upRight)">
                                      <p:cBhvr>
                                        <p:cTn id="17" dur="500"/>
                                        <p:tgtEl>
                                          <p:spTgt spid="26286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28650"/>
                                        </p:tgtEl>
                                        <p:attrNameLst>
                                          <p:attrName>style.visibility</p:attrName>
                                        </p:attrNameLst>
                                      </p:cBhvr>
                                      <p:to>
                                        <p:strVal val="visible"/>
                                      </p:to>
                                    </p:set>
                                    <p:animEffect transition="in" filter="wipe(left)">
                                      <p:cBhvr>
                                        <p:cTn id="22" dur="500"/>
                                        <p:tgtEl>
                                          <p:spTgt spid="26286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28653"/>
                                        </p:tgtEl>
                                        <p:attrNameLst>
                                          <p:attrName>style.visibility</p:attrName>
                                        </p:attrNameLst>
                                      </p:cBhvr>
                                      <p:to>
                                        <p:strVal val="visible"/>
                                      </p:to>
                                    </p:set>
                                    <p:animEffect transition="in" filter="wipe(left)">
                                      <p:cBhvr>
                                        <p:cTn id="27" dur="500"/>
                                        <p:tgtEl>
                                          <p:spTgt spid="26286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nodeType="clickEffect">
                                  <p:stCondLst>
                                    <p:cond delay="0"/>
                                  </p:stCondLst>
                                  <p:childTnLst>
                                    <p:set>
                                      <p:cBhvr>
                                        <p:cTn id="31" dur="1" fill="hold">
                                          <p:stCondLst>
                                            <p:cond delay="0"/>
                                          </p:stCondLst>
                                        </p:cTn>
                                        <p:tgtEl>
                                          <p:spTgt spid="2628670"/>
                                        </p:tgtEl>
                                        <p:attrNameLst>
                                          <p:attrName>style.visibility</p:attrName>
                                        </p:attrNameLst>
                                      </p:cBhvr>
                                      <p:to>
                                        <p:strVal val="visible"/>
                                      </p:to>
                                    </p:set>
                                    <p:animEffect transition="in" filter="strips(upRight)">
                                      <p:cBhvr>
                                        <p:cTn id="32" dur="500"/>
                                        <p:tgtEl>
                                          <p:spTgt spid="2628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8978" name="Rectangle 2050"/>
          <p:cNvSpPr>
            <a:spLocks noGrp="1" noChangeArrowheads="1"/>
          </p:cNvSpPr>
          <p:nvPr>
            <p:ph type="title"/>
          </p:nvPr>
        </p:nvSpPr>
        <p:spPr>
          <a:xfrm>
            <a:off x="1828800" y="457200"/>
            <a:ext cx="8610600" cy="1143000"/>
          </a:xfrm>
        </p:spPr>
        <p:txBody>
          <a:bodyPr rtlCol="0">
            <a:normAutofit/>
          </a:bodyPr>
          <a:lstStyle/>
          <a:p>
            <a:pPr algn="ctr" eaLnBrk="1" fontAlgn="auto" hangingPunct="1">
              <a:spcAft>
                <a:spcPts val="0"/>
              </a:spcAft>
              <a:defRPr/>
            </a:pPr>
            <a:r>
              <a:rPr lang="zh-CN" altLang="en-US" sz="3600">
                <a:ea typeface="宋体" pitchFamily="2" charset="-122"/>
              </a:rPr>
              <a:t>表1. 竞争性企业如何决定雇佣工人的数量</a:t>
            </a:r>
            <a:endParaRPr lang="zh-CN" altLang="en-US" sz="3600">
              <a:effectLst>
                <a:outerShdw blurRad="38100" dist="38100" dir="2700000" algn="tl">
                  <a:srgbClr val="000000"/>
                </a:outerShdw>
              </a:effectLst>
              <a:latin typeface="Tahoma" pitchFamily="34" charset="0"/>
              <a:ea typeface="宋体" pitchFamily="2" charset="-122"/>
            </a:endParaRPr>
          </a:p>
        </p:txBody>
      </p:sp>
      <p:graphicFrame>
        <p:nvGraphicFramePr>
          <p:cNvPr id="14339" name="Object 2051"/>
          <p:cNvGraphicFramePr>
            <a:graphicFrameLocks noChangeAspect="1"/>
          </p:cNvGraphicFramePr>
          <p:nvPr/>
        </p:nvGraphicFramePr>
        <p:xfrm>
          <a:off x="1524000" y="2362201"/>
          <a:ext cx="9144000" cy="3571875"/>
        </p:xfrm>
        <a:graphic>
          <a:graphicData uri="http://schemas.openxmlformats.org/presentationml/2006/ole">
            <mc:AlternateContent xmlns:mc="http://schemas.openxmlformats.org/markup-compatibility/2006">
              <mc:Choice xmlns:v="urn:schemas-microsoft-com:vml" Requires="v">
                <p:oleObj name="Worksheet" r:id="rId2" imgW="4566960" imgH="1611720" progId="Excel.Sheet.8">
                  <p:embed/>
                </p:oleObj>
              </mc:Choice>
              <mc:Fallback>
                <p:oleObj name="Worksheet" r:id="rId2" imgW="4566960" imgH="1611720" progId="Excel.Sheet.8">
                  <p:embed/>
                  <p:pic>
                    <p:nvPicPr>
                      <p:cNvPr id="14339" name="Object 20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1"/>
                        <a:ext cx="9144000" cy="35718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0566271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56930" name="Rectangle 2"/>
          <p:cNvSpPr>
            <a:spLocks noGrp="1" noChangeArrowheads="1"/>
          </p:cNvSpPr>
          <p:nvPr>
            <p:ph type="ctrTitle"/>
          </p:nvPr>
        </p:nvSpPr>
        <p:spPr>
          <a:xfrm>
            <a:off x="2286000" y="533400"/>
            <a:ext cx="7924800" cy="1143000"/>
          </a:xfrm>
        </p:spPr>
        <p:txBody>
          <a:bodyPr rtlCol="0">
            <a:normAutofit/>
          </a:bodyPr>
          <a:lstStyle/>
          <a:p>
            <a:pPr eaLnBrk="1" fontAlgn="auto" hangingPunct="1">
              <a:spcAft>
                <a:spcPts val="0"/>
              </a:spcAft>
              <a:defRPr/>
            </a:pPr>
            <a:r>
              <a:rPr lang="zh-CN" altLang="en-US" sz="4000" b="1" dirty="0">
                <a:solidFill>
                  <a:srgbClr val="0432FF"/>
                </a:solidFill>
                <a:ea typeface="宋体" pitchFamily="2" charset="-122"/>
              </a:rPr>
              <a:t>生产函数与劳动的边际产量</a:t>
            </a:r>
            <a:endParaRPr lang="zh-CN" altLang="en-US" sz="4000" b="1" dirty="0">
              <a:solidFill>
                <a:srgbClr val="0432FF"/>
              </a:solidFill>
              <a:effectLst>
                <a:outerShdw blurRad="38100" dist="38100" dir="2700000" algn="tl">
                  <a:srgbClr val="000000"/>
                </a:outerShdw>
              </a:effectLst>
              <a:latin typeface="Tahoma" pitchFamily="34" charset="0"/>
              <a:ea typeface="宋体" pitchFamily="2" charset="-122"/>
            </a:endParaRPr>
          </a:p>
        </p:txBody>
      </p:sp>
      <p:sp>
        <p:nvSpPr>
          <p:cNvPr id="2556931" name="Rectangle 3"/>
          <p:cNvSpPr>
            <a:spLocks noGrp="1" noChangeArrowheads="1"/>
          </p:cNvSpPr>
          <p:nvPr>
            <p:ph type="subTitle" idx="1"/>
          </p:nvPr>
        </p:nvSpPr>
        <p:spPr>
          <a:xfrm>
            <a:off x="2514600" y="2590800"/>
            <a:ext cx="7315200" cy="2438400"/>
          </a:xfrm>
          <a:ln w="57150">
            <a:solidFill>
              <a:srgbClr val="474A81"/>
            </a:solidFill>
            <a:miter lim="800000"/>
            <a:headEnd/>
            <a:tailEnd/>
          </a:ln>
          <a:extLst>
            <a:ext uri="{909E8E84-426E-40DD-AFC4-6F175D3DCCD1}">
              <a14:hiddenFill xmlns:a14="http://schemas.microsoft.com/office/drawing/2010/main">
                <a:solidFill>
                  <a:schemeClr val="bg1"/>
                </a:solidFill>
              </a14:hiddenFill>
            </a:ext>
          </a:extLst>
        </p:spPr>
        <p:txBody>
          <a:bodyPr/>
          <a:lstStyle/>
          <a:p>
            <a:pPr eaLnBrk="1" hangingPunct="1">
              <a:lnSpc>
                <a:spcPct val="160000"/>
              </a:lnSpc>
            </a:pPr>
            <a:r>
              <a:rPr lang="zh-CN" altLang="en-US" sz="3600">
                <a:solidFill>
                  <a:srgbClr val="A50021"/>
                </a:solidFill>
                <a:ea typeface="宋体" panose="02010600030101010101" pitchFamily="2" charset="-122"/>
              </a:rPr>
              <a:t>生产函数</a:t>
            </a:r>
            <a:r>
              <a:rPr lang="zh-CN" altLang="en-US" sz="3600">
                <a:solidFill>
                  <a:srgbClr val="474A81"/>
                </a:solidFill>
                <a:ea typeface="宋体" panose="02010600030101010101" pitchFamily="2" charset="-122"/>
              </a:rPr>
              <a:t> 说明用于生产一种物品的投入量与该物品产量之间的关系。</a:t>
            </a:r>
            <a:endParaRPr lang="zh-CN" altLang="en-US" sz="3600">
              <a:ea typeface="宋体" panose="02010600030101010101" pitchFamily="2" charset="-122"/>
            </a:endParaRPr>
          </a:p>
        </p:txBody>
      </p:sp>
    </p:spTree>
    <p:extLst>
      <p:ext uri="{BB962C8B-B14F-4D97-AF65-F5344CB8AC3E}">
        <p14:creationId xmlns:p14="http://schemas.microsoft.com/office/powerpoint/2010/main" val="79495811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2556931">
                                            <p:txEl>
                                              <p:pRg st="0" end="0"/>
                                            </p:txEl>
                                          </p:spTgt>
                                        </p:tgtEl>
                                        <p:attrNameLst>
                                          <p:attrName>style.visibility</p:attrName>
                                        </p:attrNameLst>
                                      </p:cBhvr>
                                      <p:to>
                                        <p:strVal val="visible"/>
                                      </p:to>
                                    </p:set>
                                    <p:anim calcmode="lin" valueType="num">
                                      <p:cBhvr>
                                        <p:cTn id="7" dur="500" fill="hold"/>
                                        <p:tgtEl>
                                          <p:spTgt spid="255693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2556931">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2556931">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2556931">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693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7442" name="Group 82"/>
          <p:cNvGrpSpPr>
            <a:grpSpLocks/>
          </p:cNvGrpSpPr>
          <p:nvPr/>
        </p:nvGrpSpPr>
        <p:grpSpPr bwMode="auto">
          <a:xfrm>
            <a:off x="3429000" y="2286000"/>
            <a:ext cx="5029200" cy="3733800"/>
            <a:chOff x="1200" y="1440"/>
            <a:chExt cx="3168" cy="2352"/>
          </a:xfrm>
        </p:grpSpPr>
        <p:sp>
          <p:nvSpPr>
            <p:cNvPr id="17481" name="Line 12"/>
            <p:cNvSpPr>
              <a:spLocks noChangeShapeType="1"/>
            </p:cNvSpPr>
            <p:nvPr/>
          </p:nvSpPr>
          <p:spPr bwMode="auto">
            <a:xfrm flipH="1">
              <a:off x="1200" y="1440"/>
              <a:ext cx="3168" cy="0"/>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82" name="Line 13"/>
            <p:cNvSpPr>
              <a:spLocks noChangeShapeType="1"/>
            </p:cNvSpPr>
            <p:nvPr/>
          </p:nvSpPr>
          <p:spPr bwMode="auto">
            <a:xfrm flipV="1">
              <a:off x="4368" y="1440"/>
              <a:ext cx="0" cy="2352"/>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grpSp>
        <p:nvGrpSpPr>
          <p:cNvPr id="2447438" name="Group 78"/>
          <p:cNvGrpSpPr>
            <a:grpSpLocks/>
          </p:cNvGrpSpPr>
          <p:nvPr/>
        </p:nvGrpSpPr>
        <p:grpSpPr bwMode="auto">
          <a:xfrm>
            <a:off x="3429000" y="3048000"/>
            <a:ext cx="3048000" cy="2971800"/>
            <a:chOff x="1200" y="1920"/>
            <a:chExt cx="1920" cy="1872"/>
          </a:xfrm>
        </p:grpSpPr>
        <p:sp>
          <p:nvSpPr>
            <p:cNvPr id="17479" name="Line 9"/>
            <p:cNvSpPr>
              <a:spLocks noChangeShapeType="1"/>
            </p:cNvSpPr>
            <p:nvPr/>
          </p:nvSpPr>
          <p:spPr bwMode="auto">
            <a:xfrm>
              <a:off x="3120" y="1968"/>
              <a:ext cx="0" cy="1824"/>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80" name="Line 8"/>
            <p:cNvSpPr>
              <a:spLocks noChangeShapeType="1"/>
            </p:cNvSpPr>
            <p:nvPr/>
          </p:nvSpPr>
          <p:spPr bwMode="auto">
            <a:xfrm flipH="1">
              <a:off x="1200" y="1920"/>
              <a:ext cx="1920" cy="0"/>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grpSp>
        <p:nvGrpSpPr>
          <p:cNvPr id="2447436" name="Group 76"/>
          <p:cNvGrpSpPr>
            <a:grpSpLocks/>
          </p:cNvGrpSpPr>
          <p:nvPr/>
        </p:nvGrpSpPr>
        <p:grpSpPr bwMode="auto">
          <a:xfrm>
            <a:off x="3429000" y="3810000"/>
            <a:ext cx="1981200" cy="2209800"/>
            <a:chOff x="1200" y="2400"/>
            <a:chExt cx="1248" cy="1392"/>
          </a:xfrm>
        </p:grpSpPr>
        <p:sp>
          <p:nvSpPr>
            <p:cNvPr id="17477" name="Line 7"/>
            <p:cNvSpPr>
              <a:spLocks noChangeShapeType="1"/>
            </p:cNvSpPr>
            <p:nvPr/>
          </p:nvSpPr>
          <p:spPr bwMode="auto">
            <a:xfrm>
              <a:off x="2448" y="2400"/>
              <a:ext cx="0" cy="1392"/>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78" name="Line 6"/>
            <p:cNvSpPr>
              <a:spLocks noChangeShapeType="1"/>
            </p:cNvSpPr>
            <p:nvPr/>
          </p:nvSpPr>
          <p:spPr bwMode="auto">
            <a:xfrm flipH="1">
              <a:off x="1200" y="2400"/>
              <a:ext cx="1248" cy="0"/>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grpSp>
        <p:nvGrpSpPr>
          <p:cNvPr id="2447433" name="Group 73"/>
          <p:cNvGrpSpPr>
            <a:grpSpLocks/>
          </p:cNvGrpSpPr>
          <p:nvPr/>
        </p:nvGrpSpPr>
        <p:grpSpPr bwMode="auto">
          <a:xfrm>
            <a:off x="3429000" y="4724400"/>
            <a:ext cx="990600" cy="1219200"/>
            <a:chOff x="1200" y="2976"/>
            <a:chExt cx="624" cy="768"/>
          </a:xfrm>
        </p:grpSpPr>
        <p:sp>
          <p:nvSpPr>
            <p:cNvPr id="17475" name="Line 4"/>
            <p:cNvSpPr>
              <a:spLocks noChangeShapeType="1"/>
            </p:cNvSpPr>
            <p:nvPr/>
          </p:nvSpPr>
          <p:spPr bwMode="auto">
            <a:xfrm>
              <a:off x="1200" y="2976"/>
              <a:ext cx="624" cy="0"/>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76" name="Line 5"/>
            <p:cNvSpPr>
              <a:spLocks noChangeShapeType="1"/>
            </p:cNvSpPr>
            <p:nvPr/>
          </p:nvSpPr>
          <p:spPr bwMode="auto">
            <a:xfrm>
              <a:off x="1824" y="2976"/>
              <a:ext cx="0" cy="768"/>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sp>
        <p:nvSpPr>
          <p:cNvPr id="2447362" name="Rectangle 2"/>
          <p:cNvSpPr>
            <a:spLocks noGrp="1" noChangeArrowheads="1"/>
          </p:cNvSpPr>
          <p:nvPr>
            <p:ph type="title"/>
          </p:nvPr>
        </p:nvSpPr>
        <p:spPr>
          <a:xfrm>
            <a:off x="1752600" y="381000"/>
            <a:ext cx="8610600" cy="1143000"/>
          </a:xfrm>
        </p:spPr>
        <p:txBody>
          <a:bodyPr rtlCol="0">
            <a:normAutofit/>
          </a:bodyPr>
          <a:lstStyle/>
          <a:p>
            <a:pPr algn="ctr" eaLnBrk="1" fontAlgn="auto" hangingPunct="1">
              <a:spcAft>
                <a:spcPts val="0"/>
              </a:spcAft>
              <a:defRPr/>
            </a:pPr>
            <a:r>
              <a:rPr lang="en-US" altLang="zh-CN" sz="4000" dirty="0">
                <a:ea typeface="宋体" pitchFamily="2" charset="-122"/>
              </a:rPr>
              <a:t>Figure 2 The Production Function</a:t>
            </a:r>
            <a:br>
              <a:rPr lang="en-US" altLang="zh-CN" sz="4000" i="1" dirty="0">
                <a:ea typeface="宋体" pitchFamily="2" charset="-122"/>
              </a:rPr>
            </a:br>
            <a:r>
              <a:rPr lang="zh-CN" altLang="en-US" sz="3200" b="1" dirty="0">
                <a:solidFill>
                  <a:srgbClr val="0432FF"/>
                </a:solidFill>
                <a:ea typeface="宋体" pitchFamily="2" charset="-122"/>
              </a:rPr>
              <a:t>生产函数</a:t>
            </a:r>
            <a:endParaRPr lang="zh-CN" altLang="en-US" sz="3200" b="1" dirty="0">
              <a:solidFill>
                <a:srgbClr val="0432FF"/>
              </a:solidFill>
              <a:effectLst>
                <a:outerShdw blurRad="38100" dist="38100" dir="2700000" algn="tl">
                  <a:srgbClr val="000000"/>
                </a:outerShdw>
              </a:effectLst>
              <a:latin typeface="Tahoma" pitchFamily="34" charset="0"/>
              <a:ea typeface="宋体" pitchFamily="2" charset="-122"/>
            </a:endParaRPr>
          </a:p>
        </p:txBody>
      </p:sp>
      <p:sp>
        <p:nvSpPr>
          <p:cNvPr id="17415" name="Line 15"/>
          <p:cNvSpPr>
            <a:spLocks noChangeShapeType="1"/>
          </p:cNvSpPr>
          <p:nvPr/>
        </p:nvSpPr>
        <p:spPr bwMode="auto">
          <a:xfrm>
            <a:off x="3411539" y="1687513"/>
            <a:ext cx="1587" cy="42926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16" name="Line 16"/>
          <p:cNvSpPr>
            <a:spLocks noChangeShapeType="1"/>
          </p:cNvSpPr>
          <p:nvPr/>
        </p:nvSpPr>
        <p:spPr bwMode="auto">
          <a:xfrm>
            <a:off x="3352800" y="5980114"/>
            <a:ext cx="587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17" name="Line 17"/>
          <p:cNvSpPr>
            <a:spLocks noChangeShapeType="1"/>
          </p:cNvSpPr>
          <p:nvPr/>
        </p:nvSpPr>
        <p:spPr bwMode="auto">
          <a:xfrm>
            <a:off x="3352800" y="5368925"/>
            <a:ext cx="587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18" name="Line 18"/>
          <p:cNvSpPr>
            <a:spLocks noChangeShapeType="1"/>
          </p:cNvSpPr>
          <p:nvPr/>
        </p:nvSpPr>
        <p:spPr bwMode="auto">
          <a:xfrm>
            <a:off x="3352800" y="4751389"/>
            <a:ext cx="587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19" name="Line 19"/>
          <p:cNvSpPr>
            <a:spLocks noChangeShapeType="1"/>
          </p:cNvSpPr>
          <p:nvPr/>
        </p:nvSpPr>
        <p:spPr bwMode="auto">
          <a:xfrm>
            <a:off x="3352800" y="4140200"/>
            <a:ext cx="587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0" name="Line 20"/>
          <p:cNvSpPr>
            <a:spLocks noChangeShapeType="1"/>
          </p:cNvSpPr>
          <p:nvPr/>
        </p:nvSpPr>
        <p:spPr bwMode="auto">
          <a:xfrm>
            <a:off x="3352800" y="3527425"/>
            <a:ext cx="587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1" name="Line 21"/>
          <p:cNvSpPr>
            <a:spLocks noChangeShapeType="1"/>
          </p:cNvSpPr>
          <p:nvPr/>
        </p:nvSpPr>
        <p:spPr bwMode="auto">
          <a:xfrm>
            <a:off x="3352800" y="2916239"/>
            <a:ext cx="587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2" name="Line 22"/>
          <p:cNvSpPr>
            <a:spLocks noChangeShapeType="1"/>
          </p:cNvSpPr>
          <p:nvPr/>
        </p:nvSpPr>
        <p:spPr bwMode="auto">
          <a:xfrm>
            <a:off x="3352800" y="2298700"/>
            <a:ext cx="58738"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3" name="Line 23"/>
          <p:cNvSpPr>
            <a:spLocks noChangeShapeType="1"/>
          </p:cNvSpPr>
          <p:nvPr/>
        </p:nvSpPr>
        <p:spPr bwMode="auto">
          <a:xfrm>
            <a:off x="3352800" y="1687514"/>
            <a:ext cx="58738"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4" name="Line 24"/>
          <p:cNvSpPr>
            <a:spLocks noChangeShapeType="1"/>
          </p:cNvSpPr>
          <p:nvPr/>
        </p:nvSpPr>
        <p:spPr bwMode="auto">
          <a:xfrm>
            <a:off x="3411538" y="5980114"/>
            <a:ext cx="6064250"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5" name="Line 25"/>
          <p:cNvSpPr>
            <a:spLocks noChangeShapeType="1"/>
          </p:cNvSpPr>
          <p:nvPr/>
        </p:nvSpPr>
        <p:spPr bwMode="auto">
          <a:xfrm flipV="1">
            <a:off x="3411539" y="5980114"/>
            <a:ext cx="1587" cy="587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6" name="Line 26"/>
          <p:cNvSpPr>
            <a:spLocks noChangeShapeType="1"/>
          </p:cNvSpPr>
          <p:nvPr/>
        </p:nvSpPr>
        <p:spPr bwMode="auto">
          <a:xfrm flipV="1">
            <a:off x="4419600" y="5980114"/>
            <a:ext cx="1588" cy="587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7" name="Line 27"/>
          <p:cNvSpPr>
            <a:spLocks noChangeShapeType="1"/>
          </p:cNvSpPr>
          <p:nvPr/>
        </p:nvSpPr>
        <p:spPr bwMode="auto">
          <a:xfrm flipV="1">
            <a:off x="5435600" y="5980114"/>
            <a:ext cx="1588" cy="587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8" name="Line 28"/>
          <p:cNvSpPr>
            <a:spLocks noChangeShapeType="1"/>
          </p:cNvSpPr>
          <p:nvPr/>
        </p:nvSpPr>
        <p:spPr bwMode="auto">
          <a:xfrm flipV="1">
            <a:off x="6443664" y="5980114"/>
            <a:ext cx="1587" cy="587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29" name="Line 29"/>
          <p:cNvSpPr>
            <a:spLocks noChangeShapeType="1"/>
          </p:cNvSpPr>
          <p:nvPr/>
        </p:nvSpPr>
        <p:spPr bwMode="auto">
          <a:xfrm flipV="1">
            <a:off x="7451725" y="5980114"/>
            <a:ext cx="1588" cy="587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30" name="Line 30"/>
          <p:cNvSpPr>
            <a:spLocks noChangeShapeType="1"/>
          </p:cNvSpPr>
          <p:nvPr/>
        </p:nvSpPr>
        <p:spPr bwMode="auto">
          <a:xfrm flipV="1">
            <a:off x="8467725" y="5980114"/>
            <a:ext cx="1588" cy="587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31" name="Line 31"/>
          <p:cNvSpPr>
            <a:spLocks noChangeShapeType="1"/>
          </p:cNvSpPr>
          <p:nvPr/>
        </p:nvSpPr>
        <p:spPr bwMode="auto">
          <a:xfrm flipV="1">
            <a:off x="9475789" y="5980114"/>
            <a:ext cx="1587" cy="587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nvGrpSpPr>
          <p:cNvPr id="2447432" name="Group 72"/>
          <p:cNvGrpSpPr>
            <a:grpSpLocks/>
          </p:cNvGrpSpPr>
          <p:nvPr/>
        </p:nvGrpSpPr>
        <p:grpSpPr bwMode="auto">
          <a:xfrm>
            <a:off x="3352800" y="5791201"/>
            <a:ext cx="298450" cy="227013"/>
            <a:chOff x="1152" y="3648"/>
            <a:chExt cx="188" cy="143"/>
          </a:xfrm>
        </p:grpSpPr>
        <p:sp>
          <p:nvSpPr>
            <p:cNvPr id="17473" name="Oval 37"/>
            <p:cNvSpPr>
              <a:spLocks noChangeArrowheads="1"/>
            </p:cNvSpPr>
            <p:nvPr/>
          </p:nvSpPr>
          <p:spPr bwMode="auto">
            <a:xfrm>
              <a:off x="1152" y="3744"/>
              <a:ext cx="47" cy="47"/>
            </a:xfrm>
            <a:prstGeom prst="ellipse">
              <a:avLst/>
            </a:prstGeom>
            <a:solidFill>
              <a:srgbClr val="000080"/>
            </a:solidFill>
            <a:ln w="7938">
              <a:solidFill>
                <a:srgbClr val="000080"/>
              </a:solidFill>
              <a:round/>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sp>
          <p:nvSpPr>
            <p:cNvPr id="17474" name="Rectangle 43"/>
            <p:cNvSpPr>
              <a:spLocks noChangeArrowheads="1"/>
            </p:cNvSpPr>
            <p:nvPr/>
          </p:nvSpPr>
          <p:spPr bwMode="auto">
            <a:xfrm>
              <a:off x="1296" y="3648"/>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000" b="1">
                  <a:solidFill>
                    <a:srgbClr val="000000"/>
                  </a:solidFill>
                  <a:latin typeface="Arial" panose="020B0604020202020204" pitchFamily="34" charset="0"/>
                  <a:ea typeface="宋体" panose="02010600030101010101" pitchFamily="2" charset="-122"/>
                </a:rPr>
                <a:t>0</a:t>
              </a:r>
              <a:endParaRPr lang="zh-CN" altLang="en-US">
                <a:solidFill>
                  <a:prstClr val="black"/>
                </a:solidFill>
                <a:ea typeface="宋体" panose="02010600030101010101" pitchFamily="2" charset="-122"/>
              </a:endParaRPr>
            </a:p>
          </p:txBody>
        </p:sp>
      </p:grpSp>
      <p:sp>
        <p:nvSpPr>
          <p:cNvPr id="17433" name="Rectangle 49"/>
          <p:cNvSpPr>
            <a:spLocks noChangeArrowheads="1"/>
          </p:cNvSpPr>
          <p:nvPr/>
        </p:nvSpPr>
        <p:spPr bwMode="auto">
          <a:xfrm>
            <a:off x="3159125" y="5872163"/>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0</a:t>
            </a:r>
            <a:endParaRPr lang="zh-CN" altLang="en-US">
              <a:solidFill>
                <a:prstClr val="black"/>
              </a:solidFill>
              <a:ea typeface="宋体" panose="02010600030101010101" pitchFamily="2" charset="-122"/>
            </a:endParaRPr>
          </a:p>
        </p:txBody>
      </p:sp>
      <p:sp>
        <p:nvSpPr>
          <p:cNvPr id="17434" name="Rectangle 50"/>
          <p:cNvSpPr>
            <a:spLocks noChangeArrowheads="1"/>
          </p:cNvSpPr>
          <p:nvPr/>
        </p:nvSpPr>
        <p:spPr bwMode="auto">
          <a:xfrm>
            <a:off x="3051175" y="5260975"/>
            <a:ext cx="19877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50</a:t>
            </a:r>
            <a:endParaRPr lang="zh-CN" altLang="en-US">
              <a:solidFill>
                <a:prstClr val="black"/>
              </a:solidFill>
              <a:ea typeface="宋体" panose="02010600030101010101" pitchFamily="2" charset="-122"/>
            </a:endParaRPr>
          </a:p>
        </p:txBody>
      </p:sp>
      <p:sp>
        <p:nvSpPr>
          <p:cNvPr id="17435" name="Rectangle 51"/>
          <p:cNvSpPr>
            <a:spLocks noChangeArrowheads="1"/>
          </p:cNvSpPr>
          <p:nvPr/>
        </p:nvSpPr>
        <p:spPr bwMode="auto">
          <a:xfrm>
            <a:off x="2943226" y="4643438"/>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100</a:t>
            </a:r>
            <a:endParaRPr lang="zh-CN" altLang="en-US">
              <a:solidFill>
                <a:prstClr val="black"/>
              </a:solidFill>
              <a:ea typeface="宋体" panose="02010600030101010101" pitchFamily="2" charset="-122"/>
            </a:endParaRPr>
          </a:p>
        </p:txBody>
      </p:sp>
      <p:sp>
        <p:nvSpPr>
          <p:cNvPr id="17436" name="Rectangle 52"/>
          <p:cNvSpPr>
            <a:spLocks noChangeArrowheads="1"/>
          </p:cNvSpPr>
          <p:nvPr/>
        </p:nvSpPr>
        <p:spPr bwMode="auto">
          <a:xfrm>
            <a:off x="2943226" y="4032250"/>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150</a:t>
            </a:r>
            <a:endParaRPr lang="zh-CN" altLang="en-US">
              <a:solidFill>
                <a:prstClr val="black"/>
              </a:solidFill>
              <a:ea typeface="宋体" panose="02010600030101010101" pitchFamily="2" charset="-122"/>
            </a:endParaRPr>
          </a:p>
        </p:txBody>
      </p:sp>
      <p:sp>
        <p:nvSpPr>
          <p:cNvPr id="17437" name="Rectangle 53"/>
          <p:cNvSpPr>
            <a:spLocks noChangeArrowheads="1"/>
          </p:cNvSpPr>
          <p:nvPr/>
        </p:nvSpPr>
        <p:spPr bwMode="auto">
          <a:xfrm>
            <a:off x="2943226" y="3419475"/>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200</a:t>
            </a:r>
            <a:endParaRPr lang="zh-CN" altLang="en-US">
              <a:solidFill>
                <a:prstClr val="black"/>
              </a:solidFill>
              <a:ea typeface="宋体" panose="02010600030101010101" pitchFamily="2" charset="-122"/>
            </a:endParaRPr>
          </a:p>
        </p:txBody>
      </p:sp>
      <p:sp>
        <p:nvSpPr>
          <p:cNvPr id="17438" name="Rectangle 54"/>
          <p:cNvSpPr>
            <a:spLocks noChangeArrowheads="1"/>
          </p:cNvSpPr>
          <p:nvPr/>
        </p:nvSpPr>
        <p:spPr bwMode="auto">
          <a:xfrm>
            <a:off x="2943226" y="2808288"/>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250</a:t>
            </a:r>
            <a:endParaRPr lang="zh-CN" altLang="en-US">
              <a:solidFill>
                <a:prstClr val="black"/>
              </a:solidFill>
              <a:ea typeface="宋体" panose="02010600030101010101" pitchFamily="2" charset="-122"/>
            </a:endParaRPr>
          </a:p>
        </p:txBody>
      </p:sp>
      <p:sp>
        <p:nvSpPr>
          <p:cNvPr id="17439" name="Rectangle 55"/>
          <p:cNvSpPr>
            <a:spLocks noChangeArrowheads="1"/>
          </p:cNvSpPr>
          <p:nvPr/>
        </p:nvSpPr>
        <p:spPr bwMode="auto">
          <a:xfrm>
            <a:off x="2943226" y="2190750"/>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300</a:t>
            </a:r>
            <a:endParaRPr lang="zh-CN" altLang="en-US">
              <a:solidFill>
                <a:prstClr val="black"/>
              </a:solidFill>
              <a:ea typeface="宋体" panose="02010600030101010101" pitchFamily="2" charset="-122"/>
            </a:endParaRPr>
          </a:p>
        </p:txBody>
      </p:sp>
      <p:sp>
        <p:nvSpPr>
          <p:cNvPr id="17440" name="Rectangle 56"/>
          <p:cNvSpPr>
            <a:spLocks noChangeArrowheads="1"/>
          </p:cNvSpPr>
          <p:nvPr/>
        </p:nvSpPr>
        <p:spPr bwMode="auto">
          <a:xfrm>
            <a:off x="2943226" y="1579563"/>
            <a:ext cx="29815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350</a:t>
            </a:r>
            <a:endParaRPr lang="zh-CN" altLang="en-US">
              <a:solidFill>
                <a:prstClr val="black"/>
              </a:solidFill>
              <a:ea typeface="宋体" panose="02010600030101010101" pitchFamily="2" charset="-122"/>
            </a:endParaRPr>
          </a:p>
        </p:txBody>
      </p:sp>
      <p:sp>
        <p:nvSpPr>
          <p:cNvPr id="17441" name="Rectangle 57"/>
          <p:cNvSpPr>
            <a:spLocks noChangeArrowheads="1"/>
          </p:cNvSpPr>
          <p:nvPr/>
        </p:nvSpPr>
        <p:spPr bwMode="auto">
          <a:xfrm>
            <a:off x="3360738" y="6130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0</a:t>
            </a:r>
            <a:endParaRPr lang="zh-CN" altLang="en-US">
              <a:solidFill>
                <a:prstClr val="black"/>
              </a:solidFill>
              <a:ea typeface="宋体" panose="02010600030101010101" pitchFamily="2" charset="-122"/>
            </a:endParaRPr>
          </a:p>
        </p:txBody>
      </p:sp>
      <p:sp>
        <p:nvSpPr>
          <p:cNvPr id="17442" name="Rectangle 58"/>
          <p:cNvSpPr>
            <a:spLocks noChangeArrowheads="1"/>
          </p:cNvSpPr>
          <p:nvPr/>
        </p:nvSpPr>
        <p:spPr bwMode="auto">
          <a:xfrm>
            <a:off x="4368800" y="6130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1</a:t>
            </a:r>
            <a:endParaRPr lang="zh-CN" altLang="en-US">
              <a:solidFill>
                <a:prstClr val="black"/>
              </a:solidFill>
              <a:ea typeface="宋体" panose="02010600030101010101" pitchFamily="2" charset="-122"/>
            </a:endParaRPr>
          </a:p>
        </p:txBody>
      </p:sp>
      <p:sp>
        <p:nvSpPr>
          <p:cNvPr id="17443" name="Rectangle 59"/>
          <p:cNvSpPr>
            <a:spLocks noChangeArrowheads="1"/>
          </p:cNvSpPr>
          <p:nvPr/>
        </p:nvSpPr>
        <p:spPr bwMode="auto">
          <a:xfrm>
            <a:off x="5384800" y="6130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2</a:t>
            </a:r>
            <a:endParaRPr lang="zh-CN" altLang="en-US">
              <a:solidFill>
                <a:prstClr val="black"/>
              </a:solidFill>
              <a:ea typeface="宋体" panose="02010600030101010101" pitchFamily="2" charset="-122"/>
            </a:endParaRPr>
          </a:p>
        </p:txBody>
      </p:sp>
      <p:sp>
        <p:nvSpPr>
          <p:cNvPr id="17444" name="Rectangle 60"/>
          <p:cNvSpPr>
            <a:spLocks noChangeArrowheads="1"/>
          </p:cNvSpPr>
          <p:nvPr/>
        </p:nvSpPr>
        <p:spPr bwMode="auto">
          <a:xfrm>
            <a:off x="6392863" y="6130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3</a:t>
            </a:r>
            <a:endParaRPr lang="zh-CN" altLang="en-US">
              <a:solidFill>
                <a:prstClr val="black"/>
              </a:solidFill>
              <a:ea typeface="宋体" panose="02010600030101010101" pitchFamily="2" charset="-122"/>
            </a:endParaRPr>
          </a:p>
        </p:txBody>
      </p:sp>
      <p:sp>
        <p:nvSpPr>
          <p:cNvPr id="17445" name="Rectangle 61"/>
          <p:cNvSpPr>
            <a:spLocks noChangeArrowheads="1"/>
          </p:cNvSpPr>
          <p:nvPr/>
        </p:nvSpPr>
        <p:spPr bwMode="auto">
          <a:xfrm>
            <a:off x="7400925" y="6130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4</a:t>
            </a:r>
            <a:endParaRPr lang="zh-CN" altLang="en-US">
              <a:solidFill>
                <a:prstClr val="black"/>
              </a:solidFill>
              <a:ea typeface="宋体" panose="02010600030101010101" pitchFamily="2" charset="-122"/>
            </a:endParaRPr>
          </a:p>
        </p:txBody>
      </p:sp>
      <p:sp>
        <p:nvSpPr>
          <p:cNvPr id="17446" name="Rectangle 62"/>
          <p:cNvSpPr>
            <a:spLocks noChangeArrowheads="1"/>
          </p:cNvSpPr>
          <p:nvPr/>
        </p:nvSpPr>
        <p:spPr bwMode="auto">
          <a:xfrm>
            <a:off x="8416925" y="6130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5</a:t>
            </a:r>
            <a:endParaRPr lang="zh-CN" altLang="en-US">
              <a:solidFill>
                <a:prstClr val="black"/>
              </a:solidFill>
              <a:ea typeface="宋体" panose="02010600030101010101" pitchFamily="2" charset="-122"/>
            </a:endParaRPr>
          </a:p>
        </p:txBody>
      </p:sp>
      <p:sp>
        <p:nvSpPr>
          <p:cNvPr id="17447" name="Rectangle 63"/>
          <p:cNvSpPr>
            <a:spLocks noChangeArrowheads="1"/>
          </p:cNvSpPr>
          <p:nvPr/>
        </p:nvSpPr>
        <p:spPr bwMode="auto">
          <a:xfrm>
            <a:off x="9424988" y="6130925"/>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400" b="1">
                <a:solidFill>
                  <a:srgbClr val="000000"/>
                </a:solidFill>
                <a:ea typeface="宋体" panose="02010600030101010101" pitchFamily="2" charset="-122"/>
              </a:rPr>
              <a:t>6</a:t>
            </a:r>
            <a:endParaRPr lang="zh-CN" altLang="en-US">
              <a:solidFill>
                <a:prstClr val="black"/>
              </a:solidFill>
              <a:ea typeface="宋体" panose="02010600030101010101" pitchFamily="2" charset="-122"/>
            </a:endParaRPr>
          </a:p>
        </p:txBody>
      </p:sp>
      <p:sp>
        <p:nvSpPr>
          <p:cNvPr id="17448" name="Rectangle 64"/>
          <p:cNvSpPr>
            <a:spLocks noChangeArrowheads="1"/>
          </p:cNvSpPr>
          <p:nvPr/>
        </p:nvSpPr>
        <p:spPr bwMode="auto">
          <a:xfrm>
            <a:off x="5211764" y="6426200"/>
            <a:ext cx="36708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500" b="1">
                <a:solidFill>
                  <a:srgbClr val="000000"/>
                </a:solidFill>
                <a:ea typeface="宋体" panose="02010600030101010101" pitchFamily="2" charset="-122"/>
              </a:rPr>
              <a:t>Quantity of Apple Pickers  </a:t>
            </a:r>
            <a:r>
              <a:rPr lang="zh-CN" altLang="en-US" sz="1500" b="1">
                <a:solidFill>
                  <a:srgbClr val="0066FF"/>
                </a:solidFill>
                <a:ea typeface="宋体" panose="02010600030101010101" pitchFamily="2" charset="-122"/>
              </a:rPr>
              <a:t>摘苹果工人数量</a:t>
            </a:r>
            <a:endParaRPr lang="zh-CN" altLang="en-US">
              <a:solidFill>
                <a:prstClr val="black"/>
              </a:solidFill>
              <a:ea typeface="宋体" panose="02010600030101010101" pitchFamily="2" charset="-122"/>
            </a:endParaRPr>
          </a:p>
        </p:txBody>
      </p:sp>
      <p:sp>
        <p:nvSpPr>
          <p:cNvPr id="17449" name="Rectangle 65"/>
          <p:cNvSpPr>
            <a:spLocks noChangeArrowheads="1"/>
          </p:cNvSpPr>
          <p:nvPr/>
        </p:nvSpPr>
        <p:spPr bwMode="auto">
          <a:xfrm rot="16200000">
            <a:off x="1690688" y="3409950"/>
            <a:ext cx="213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en-US" altLang="zh-CN" sz="1600" b="1">
                <a:solidFill>
                  <a:srgbClr val="000000"/>
                </a:solidFill>
                <a:ea typeface="宋体" panose="02010600030101010101" pitchFamily="2" charset="-122"/>
              </a:rPr>
              <a:t>Quantity of Apples</a:t>
            </a:r>
          </a:p>
          <a:p>
            <a:pPr algn="ctr" fontAlgn="base">
              <a:spcBef>
                <a:spcPct val="0"/>
              </a:spcBef>
              <a:spcAft>
                <a:spcPct val="0"/>
              </a:spcAft>
            </a:pPr>
            <a:r>
              <a:rPr lang="zh-CN" altLang="en-US" sz="1600" b="1">
                <a:solidFill>
                  <a:srgbClr val="0066FF"/>
                </a:solidFill>
                <a:ea typeface="宋体" panose="02010600030101010101" pitchFamily="2" charset="-122"/>
              </a:rPr>
              <a:t>苹果数量</a:t>
            </a:r>
          </a:p>
        </p:txBody>
      </p:sp>
      <p:grpSp>
        <p:nvGrpSpPr>
          <p:cNvPr id="2447440" name="Group 80"/>
          <p:cNvGrpSpPr>
            <a:grpSpLocks/>
          </p:cNvGrpSpPr>
          <p:nvPr/>
        </p:nvGrpSpPr>
        <p:grpSpPr bwMode="auto">
          <a:xfrm>
            <a:off x="3429000" y="2590800"/>
            <a:ext cx="4038600" cy="3352800"/>
            <a:chOff x="1200" y="1632"/>
            <a:chExt cx="2544" cy="2112"/>
          </a:xfrm>
        </p:grpSpPr>
        <p:sp>
          <p:nvSpPr>
            <p:cNvPr id="17471" name="Line 10"/>
            <p:cNvSpPr>
              <a:spLocks noChangeShapeType="1"/>
            </p:cNvSpPr>
            <p:nvPr/>
          </p:nvSpPr>
          <p:spPr bwMode="auto">
            <a:xfrm flipV="1">
              <a:off x="3744" y="1632"/>
              <a:ext cx="0" cy="2112"/>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72" name="Line 11"/>
            <p:cNvSpPr>
              <a:spLocks noChangeShapeType="1"/>
            </p:cNvSpPr>
            <p:nvPr/>
          </p:nvSpPr>
          <p:spPr bwMode="auto">
            <a:xfrm flipH="1">
              <a:off x="1200" y="1632"/>
              <a:ext cx="2544" cy="0"/>
            </a:xfrm>
            <a:prstGeom prst="line">
              <a:avLst/>
            </a:prstGeom>
            <a:noFill/>
            <a:ln w="38100">
              <a:solidFill>
                <a:srgbClr val="FF33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grpSp>
      <p:grpSp>
        <p:nvGrpSpPr>
          <p:cNvPr id="2447434" name="Group 74"/>
          <p:cNvGrpSpPr>
            <a:grpSpLocks/>
          </p:cNvGrpSpPr>
          <p:nvPr/>
        </p:nvGrpSpPr>
        <p:grpSpPr bwMode="auto">
          <a:xfrm>
            <a:off x="3411539" y="4724401"/>
            <a:ext cx="1189037" cy="1255713"/>
            <a:chOff x="1189" y="2976"/>
            <a:chExt cx="749" cy="791"/>
          </a:xfrm>
        </p:grpSpPr>
        <p:sp>
          <p:nvSpPr>
            <p:cNvPr id="17468" name="Freeform 32"/>
            <p:cNvSpPr>
              <a:spLocks/>
            </p:cNvSpPr>
            <p:nvPr/>
          </p:nvSpPr>
          <p:spPr bwMode="auto">
            <a:xfrm>
              <a:off x="1189" y="2993"/>
              <a:ext cx="635" cy="774"/>
            </a:xfrm>
            <a:custGeom>
              <a:avLst/>
              <a:gdLst>
                <a:gd name="T0" fmla="*/ 0 w 635"/>
                <a:gd name="T1" fmla="*/ 774 h 774"/>
                <a:gd name="T2" fmla="*/ 158 w 635"/>
                <a:gd name="T3" fmla="*/ 575 h 774"/>
                <a:gd name="T4" fmla="*/ 317 w 635"/>
                <a:gd name="T5" fmla="*/ 376 h 774"/>
                <a:gd name="T6" fmla="*/ 476 w 635"/>
                <a:gd name="T7" fmla="*/ 181 h 774"/>
                <a:gd name="T8" fmla="*/ 553 w 635"/>
                <a:gd name="T9" fmla="*/ 90 h 774"/>
                <a:gd name="T10" fmla="*/ 635 w 635"/>
                <a:gd name="T11" fmla="*/ 0 h 77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5" h="774">
                  <a:moveTo>
                    <a:pt x="0" y="774"/>
                  </a:moveTo>
                  <a:lnTo>
                    <a:pt x="158" y="575"/>
                  </a:lnTo>
                  <a:lnTo>
                    <a:pt x="317" y="376"/>
                  </a:lnTo>
                  <a:lnTo>
                    <a:pt x="476" y="181"/>
                  </a:lnTo>
                  <a:lnTo>
                    <a:pt x="553" y="90"/>
                  </a:lnTo>
                  <a:lnTo>
                    <a:pt x="635" y="0"/>
                  </a:lnTo>
                </a:path>
              </a:pathLst>
            </a:custGeom>
            <a:noFill/>
            <a:ln w="22225">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69" name="Rectangle 44"/>
            <p:cNvSpPr>
              <a:spLocks noChangeArrowheads="1"/>
            </p:cNvSpPr>
            <p:nvPr/>
          </p:nvSpPr>
          <p:spPr bwMode="auto">
            <a:xfrm>
              <a:off x="1872" y="2976"/>
              <a:ext cx="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000" b="1">
                  <a:solidFill>
                    <a:srgbClr val="000000"/>
                  </a:solidFill>
                  <a:latin typeface="Arial" panose="020B0604020202020204" pitchFamily="34" charset="0"/>
                  <a:ea typeface="宋体" panose="02010600030101010101" pitchFamily="2" charset="-122"/>
                </a:rPr>
                <a:t> 1</a:t>
              </a:r>
              <a:endParaRPr lang="zh-CN" altLang="en-US" sz="1000" b="1">
                <a:solidFill>
                  <a:prstClr val="black"/>
                </a:solidFill>
                <a:latin typeface="Arial" panose="020B0604020202020204" pitchFamily="34" charset="0"/>
                <a:ea typeface="宋体" panose="02010600030101010101" pitchFamily="2" charset="-122"/>
              </a:endParaRPr>
            </a:p>
          </p:txBody>
        </p:sp>
        <p:sp>
          <p:nvSpPr>
            <p:cNvPr id="17470" name="Oval 67"/>
            <p:cNvSpPr>
              <a:spLocks noChangeArrowheads="1"/>
            </p:cNvSpPr>
            <p:nvPr/>
          </p:nvSpPr>
          <p:spPr bwMode="auto">
            <a:xfrm>
              <a:off x="1776" y="2976"/>
              <a:ext cx="47" cy="47"/>
            </a:xfrm>
            <a:prstGeom prst="ellipse">
              <a:avLst/>
            </a:prstGeom>
            <a:solidFill>
              <a:srgbClr val="000080"/>
            </a:solidFill>
            <a:ln w="7938">
              <a:solidFill>
                <a:srgbClr val="000080"/>
              </a:solidFill>
              <a:round/>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grpSp>
      <p:grpSp>
        <p:nvGrpSpPr>
          <p:cNvPr id="2447435" name="Group 75"/>
          <p:cNvGrpSpPr>
            <a:grpSpLocks/>
          </p:cNvGrpSpPr>
          <p:nvPr/>
        </p:nvGrpSpPr>
        <p:grpSpPr bwMode="auto">
          <a:xfrm>
            <a:off x="4419601" y="3714750"/>
            <a:ext cx="1184275" cy="1036638"/>
            <a:chOff x="1824" y="2340"/>
            <a:chExt cx="746" cy="653"/>
          </a:xfrm>
        </p:grpSpPr>
        <p:sp>
          <p:nvSpPr>
            <p:cNvPr id="17465" name="Freeform 33"/>
            <p:cNvSpPr>
              <a:spLocks/>
            </p:cNvSpPr>
            <p:nvPr/>
          </p:nvSpPr>
          <p:spPr bwMode="auto">
            <a:xfrm>
              <a:off x="1824" y="2376"/>
              <a:ext cx="640" cy="617"/>
            </a:xfrm>
            <a:custGeom>
              <a:avLst/>
              <a:gdLst>
                <a:gd name="T0" fmla="*/ 0 w 640"/>
                <a:gd name="T1" fmla="*/ 617 h 617"/>
                <a:gd name="T2" fmla="*/ 159 w 640"/>
                <a:gd name="T3" fmla="*/ 449 h 617"/>
                <a:gd name="T4" fmla="*/ 317 w 640"/>
                <a:gd name="T5" fmla="*/ 290 h 617"/>
                <a:gd name="T6" fmla="*/ 481 w 640"/>
                <a:gd name="T7" fmla="*/ 141 h 617"/>
                <a:gd name="T8" fmla="*/ 640 w 640"/>
                <a:gd name="T9" fmla="*/ 0 h 6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0" h="617">
                  <a:moveTo>
                    <a:pt x="0" y="617"/>
                  </a:moveTo>
                  <a:lnTo>
                    <a:pt x="159" y="449"/>
                  </a:lnTo>
                  <a:lnTo>
                    <a:pt x="317" y="290"/>
                  </a:lnTo>
                  <a:lnTo>
                    <a:pt x="481" y="141"/>
                  </a:lnTo>
                  <a:lnTo>
                    <a:pt x="640" y="0"/>
                  </a:lnTo>
                </a:path>
              </a:pathLst>
            </a:custGeom>
            <a:noFill/>
            <a:ln w="22225">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66" name="Rectangle 45"/>
            <p:cNvSpPr>
              <a:spLocks noChangeArrowheads="1"/>
            </p:cNvSpPr>
            <p:nvPr/>
          </p:nvSpPr>
          <p:spPr bwMode="auto">
            <a:xfrm>
              <a:off x="2504" y="2340"/>
              <a:ext cx="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000" b="1">
                  <a:solidFill>
                    <a:srgbClr val="000000"/>
                  </a:solidFill>
                  <a:latin typeface="Arial" panose="020B0604020202020204" pitchFamily="34" charset="0"/>
                  <a:ea typeface="宋体" panose="02010600030101010101" pitchFamily="2" charset="-122"/>
                </a:rPr>
                <a:t> 2</a:t>
              </a:r>
              <a:endParaRPr lang="zh-CN" altLang="en-US" sz="1000" b="1">
                <a:solidFill>
                  <a:prstClr val="black"/>
                </a:solidFill>
                <a:latin typeface="Arial" panose="020B0604020202020204" pitchFamily="34" charset="0"/>
                <a:ea typeface="宋体" panose="02010600030101010101" pitchFamily="2" charset="-122"/>
              </a:endParaRPr>
            </a:p>
          </p:txBody>
        </p:sp>
        <p:sp>
          <p:nvSpPr>
            <p:cNvPr id="17467" name="Oval 68"/>
            <p:cNvSpPr>
              <a:spLocks noChangeArrowheads="1"/>
            </p:cNvSpPr>
            <p:nvPr/>
          </p:nvSpPr>
          <p:spPr bwMode="auto">
            <a:xfrm>
              <a:off x="2400" y="2352"/>
              <a:ext cx="47" cy="47"/>
            </a:xfrm>
            <a:prstGeom prst="ellipse">
              <a:avLst/>
            </a:prstGeom>
            <a:solidFill>
              <a:srgbClr val="000080"/>
            </a:solidFill>
            <a:ln w="7938">
              <a:solidFill>
                <a:srgbClr val="000080"/>
              </a:solidFill>
              <a:round/>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grpSp>
      <p:grpSp>
        <p:nvGrpSpPr>
          <p:cNvPr id="2447437" name="Group 77"/>
          <p:cNvGrpSpPr>
            <a:grpSpLocks/>
          </p:cNvGrpSpPr>
          <p:nvPr/>
        </p:nvGrpSpPr>
        <p:grpSpPr bwMode="auto">
          <a:xfrm>
            <a:off x="5435601" y="2971800"/>
            <a:ext cx="1177925" cy="800100"/>
            <a:chOff x="2464" y="1872"/>
            <a:chExt cx="742" cy="504"/>
          </a:xfrm>
        </p:grpSpPr>
        <p:sp>
          <p:nvSpPr>
            <p:cNvPr id="17462" name="Freeform 34"/>
            <p:cNvSpPr>
              <a:spLocks/>
            </p:cNvSpPr>
            <p:nvPr/>
          </p:nvSpPr>
          <p:spPr bwMode="auto">
            <a:xfrm>
              <a:off x="2464" y="1914"/>
              <a:ext cx="635" cy="462"/>
            </a:xfrm>
            <a:custGeom>
              <a:avLst/>
              <a:gdLst>
                <a:gd name="T0" fmla="*/ 0 w 635"/>
                <a:gd name="T1" fmla="*/ 462 h 462"/>
                <a:gd name="T2" fmla="*/ 158 w 635"/>
                <a:gd name="T3" fmla="*/ 331 h 462"/>
                <a:gd name="T4" fmla="*/ 317 w 635"/>
                <a:gd name="T5" fmla="*/ 213 h 462"/>
                <a:gd name="T6" fmla="*/ 476 w 635"/>
                <a:gd name="T7" fmla="*/ 100 h 462"/>
                <a:gd name="T8" fmla="*/ 635 w 635"/>
                <a:gd name="T9" fmla="*/ 0 h 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 h="462">
                  <a:moveTo>
                    <a:pt x="0" y="462"/>
                  </a:moveTo>
                  <a:lnTo>
                    <a:pt x="158" y="331"/>
                  </a:lnTo>
                  <a:lnTo>
                    <a:pt x="317" y="213"/>
                  </a:lnTo>
                  <a:lnTo>
                    <a:pt x="476" y="100"/>
                  </a:lnTo>
                  <a:lnTo>
                    <a:pt x="635" y="0"/>
                  </a:lnTo>
                </a:path>
              </a:pathLst>
            </a:custGeom>
            <a:noFill/>
            <a:ln w="22225">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63" name="Rectangle 46"/>
            <p:cNvSpPr>
              <a:spLocks noChangeArrowheads="1"/>
            </p:cNvSpPr>
            <p:nvPr/>
          </p:nvSpPr>
          <p:spPr bwMode="auto">
            <a:xfrm>
              <a:off x="3140" y="1878"/>
              <a:ext cx="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000" b="1">
                  <a:solidFill>
                    <a:srgbClr val="000000"/>
                  </a:solidFill>
                  <a:latin typeface="Arial" panose="020B0604020202020204" pitchFamily="34" charset="0"/>
                  <a:ea typeface="宋体" panose="02010600030101010101" pitchFamily="2" charset="-122"/>
                </a:rPr>
                <a:t> 3</a:t>
              </a:r>
              <a:endParaRPr lang="zh-CN" altLang="en-US" sz="1000" b="1">
                <a:solidFill>
                  <a:prstClr val="black"/>
                </a:solidFill>
                <a:latin typeface="Arial" panose="020B0604020202020204" pitchFamily="34" charset="0"/>
                <a:ea typeface="宋体" panose="02010600030101010101" pitchFamily="2" charset="-122"/>
              </a:endParaRPr>
            </a:p>
          </p:txBody>
        </p:sp>
        <p:sp>
          <p:nvSpPr>
            <p:cNvPr id="17464" name="Oval 69"/>
            <p:cNvSpPr>
              <a:spLocks noChangeArrowheads="1"/>
            </p:cNvSpPr>
            <p:nvPr/>
          </p:nvSpPr>
          <p:spPr bwMode="auto">
            <a:xfrm>
              <a:off x="3072" y="1872"/>
              <a:ext cx="47" cy="47"/>
            </a:xfrm>
            <a:prstGeom prst="ellipse">
              <a:avLst/>
            </a:prstGeom>
            <a:solidFill>
              <a:srgbClr val="000080"/>
            </a:solidFill>
            <a:ln w="7938">
              <a:solidFill>
                <a:srgbClr val="000080"/>
              </a:solidFill>
              <a:round/>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a typeface="宋体" panose="02010600030101010101" pitchFamily="2" charset="-122"/>
              </a:endParaRPr>
            </a:p>
          </p:txBody>
        </p:sp>
      </p:grpSp>
      <p:grpSp>
        <p:nvGrpSpPr>
          <p:cNvPr id="2447439" name="Group 79"/>
          <p:cNvGrpSpPr>
            <a:grpSpLocks/>
          </p:cNvGrpSpPr>
          <p:nvPr/>
        </p:nvGrpSpPr>
        <p:grpSpPr bwMode="auto">
          <a:xfrm>
            <a:off x="6443664" y="2486025"/>
            <a:ext cx="1177925" cy="552450"/>
            <a:chOff x="3099" y="1566"/>
            <a:chExt cx="742" cy="348"/>
          </a:xfrm>
        </p:grpSpPr>
        <p:sp>
          <p:nvSpPr>
            <p:cNvPr id="17459" name="Freeform 35"/>
            <p:cNvSpPr>
              <a:spLocks/>
            </p:cNvSpPr>
            <p:nvPr/>
          </p:nvSpPr>
          <p:spPr bwMode="auto">
            <a:xfrm>
              <a:off x="3099" y="1602"/>
              <a:ext cx="635" cy="312"/>
            </a:xfrm>
            <a:custGeom>
              <a:avLst/>
              <a:gdLst>
                <a:gd name="T0" fmla="*/ 0 w 635"/>
                <a:gd name="T1" fmla="*/ 312 h 312"/>
                <a:gd name="T2" fmla="*/ 159 w 635"/>
                <a:gd name="T3" fmla="*/ 222 h 312"/>
                <a:gd name="T4" fmla="*/ 317 w 635"/>
                <a:gd name="T5" fmla="*/ 136 h 312"/>
                <a:gd name="T6" fmla="*/ 476 w 635"/>
                <a:gd name="T7" fmla="*/ 63 h 312"/>
                <a:gd name="T8" fmla="*/ 635 w 635"/>
                <a:gd name="T9" fmla="*/ 0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5" h="312">
                  <a:moveTo>
                    <a:pt x="0" y="312"/>
                  </a:moveTo>
                  <a:lnTo>
                    <a:pt x="159" y="222"/>
                  </a:lnTo>
                  <a:lnTo>
                    <a:pt x="317" y="136"/>
                  </a:lnTo>
                  <a:lnTo>
                    <a:pt x="476" y="63"/>
                  </a:lnTo>
                  <a:lnTo>
                    <a:pt x="635" y="0"/>
                  </a:lnTo>
                </a:path>
              </a:pathLst>
            </a:custGeom>
            <a:noFill/>
            <a:ln w="22225">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60" name="Rectangle 47"/>
            <p:cNvSpPr>
              <a:spLocks noChangeArrowheads="1"/>
            </p:cNvSpPr>
            <p:nvPr/>
          </p:nvSpPr>
          <p:spPr bwMode="auto">
            <a:xfrm>
              <a:off x="3775" y="1566"/>
              <a:ext cx="6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000" b="1">
                  <a:solidFill>
                    <a:srgbClr val="000000"/>
                  </a:solidFill>
                  <a:latin typeface="Arial" panose="020B0604020202020204" pitchFamily="34" charset="0"/>
                  <a:ea typeface="宋体" panose="02010600030101010101" pitchFamily="2" charset="-122"/>
                </a:rPr>
                <a:t> 4</a:t>
              </a:r>
              <a:endParaRPr lang="zh-CN" altLang="en-US">
                <a:solidFill>
                  <a:prstClr val="black"/>
                </a:solidFill>
                <a:latin typeface="Arial" panose="020B0604020202020204" pitchFamily="34" charset="0"/>
                <a:ea typeface="宋体" panose="02010600030101010101" pitchFamily="2" charset="-122"/>
              </a:endParaRPr>
            </a:p>
          </p:txBody>
        </p:sp>
        <p:sp>
          <p:nvSpPr>
            <p:cNvPr id="17461" name="Oval 70"/>
            <p:cNvSpPr>
              <a:spLocks noChangeArrowheads="1"/>
            </p:cNvSpPr>
            <p:nvPr/>
          </p:nvSpPr>
          <p:spPr bwMode="auto">
            <a:xfrm>
              <a:off x="3696" y="1584"/>
              <a:ext cx="47" cy="47"/>
            </a:xfrm>
            <a:prstGeom prst="ellipse">
              <a:avLst/>
            </a:prstGeom>
            <a:solidFill>
              <a:srgbClr val="000080"/>
            </a:solidFill>
            <a:ln w="7938">
              <a:solidFill>
                <a:srgbClr val="000080"/>
              </a:solidFill>
              <a:round/>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a typeface="宋体" panose="02010600030101010101" pitchFamily="2" charset="-122"/>
              </a:endParaRPr>
            </a:p>
          </p:txBody>
        </p:sp>
      </p:grpSp>
      <p:grpSp>
        <p:nvGrpSpPr>
          <p:cNvPr id="2447441" name="Group 81"/>
          <p:cNvGrpSpPr>
            <a:grpSpLocks/>
          </p:cNvGrpSpPr>
          <p:nvPr/>
        </p:nvGrpSpPr>
        <p:grpSpPr bwMode="auto">
          <a:xfrm>
            <a:off x="7451725" y="2239963"/>
            <a:ext cx="1150938" cy="303212"/>
            <a:chOff x="3734" y="1411"/>
            <a:chExt cx="725" cy="191"/>
          </a:xfrm>
        </p:grpSpPr>
        <p:sp>
          <p:nvSpPr>
            <p:cNvPr id="17456" name="Freeform 36"/>
            <p:cNvSpPr>
              <a:spLocks/>
            </p:cNvSpPr>
            <p:nvPr/>
          </p:nvSpPr>
          <p:spPr bwMode="auto">
            <a:xfrm>
              <a:off x="3734" y="1448"/>
              <a:ext cx="640" cy="154"/>
            </a:xfrm>
            <a:custGeom>
              <a:avLst/>
              <a:gdLst>
                <a:gd name="T0" fmla="*/ 0 w 640"/>
                <a:gd name="T1" fmla="*/ 154 h 154"/>
                <a:gd name="T2" fmla="*/ 82 w 640"/>
                <a:gd name="T3" fmla="*/ 127 h 154"/>
                <a:gd name="T4" fmla="*/ 159 w 640"/>
                <a:gd name="T5" fmla="*/ 104 h 154"/>
                <a:gd name="T6" fmla="*/ 318 w 640"/>
                <a:gd name="T7" fmla="*/ 68 h 154"/>
                <a:gd name="T8" fmla="*/ 481 w 640"/>
                <a:gd name="T9" fmla="*/ 36 h 154"/>
                <a:gd name="T10" fmla="*/ 640 w 640"/>
                <a:gd name="T11" fmla="*/ 0 h 1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0" h="154">
                  <a:moveTo>
                    <a:pt x="0" y="154"/>
                  </a:moveTo>
                  <a:lnTo>
                    <a:pt x="82" y="127"/>
                  </a:lnTo>
                  <a:lnTo>
                    <a:pt x="159" y="104"/>
                  </a:lnTo>
                  <a:lnTo>
                    <a:pt x="318" y="68"/>
                  </a:lnTo>
                  <a:lnTo>
                    <a:pt x="481" y="36"/>
                  </a:lnTo>
                  <a:lnTo>
                    <a:pt x="640" y="0"/>
                  </a:lnTo>
                </a:path>
              </a:pathLst>
            </a:custGeom>
            <a:noFill/>
            <a:ln w="22225">
              <a:solidFill>
                <a:srgbClr val="0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a:solidFill>
                  <a:prstClr val="black"/>
                </a:solidFill>
                <a:latin typeface="等线" panose="02010600030101010101" pitchFamily="2" charset="-122"/>
                <a:ea typeface="等线" panose="02010600030101010101" pitchFamily="2" charset="-122"/>
              </a:endParaRPr>
            </a:p>
          </p:txBody>
        </p:sp>
        <p:sp>
          <p:nvSpPr>
            <p:cNvPr id="17457" name="Rectangle 48"/>
            <p:cNvSpPr>
              <a:spLocks noChangeArrowheads="1"/>
            </p:cNvSpPr>
            <p:nvPr/>
          </p:nvSpPr>
          <p:spPr bwMode="auto">
            <a:xfrm>
              <a:off x="4415" y="1411"/>
              <a:ext cx="44"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r>
                <a:rPr lang="zh-CN" altLang="en-US" sz="1000" b="1">
                  <a:solidFill>
                    <a:srgbClr val="000000"/>
                  </a:solidFill>
                  <a:latin typeface="Arial" panose="020B0604020202020204" pitchFamily="34" charset="0"/>
                  <a:ea typeface="宋体" panose="02010600030101010101" pitchFamily="2" charset="-122"/>
                </a:rPr>
                <a:t>5</a:t>
              </a:r>
              <a:endParaRPr lang="zh-CN" altLang="en-US" sz="1000" b="1">
                <a:solidFill>
                  <a:prstClr val="black"/>
                </a:solidFill>
                <a:latin typeface="Arial" panose="020B0604020202020204" pitchFamily="34" charset="0"/>
                <a:ea typeface="宋体" panose="02010600030101010101" pitchFamily="2" charset="-122"/>
              </a:endParaRPr>
            </a:p>
          </p:txBody>
        </p:sp>
        <p:sp>
          <p:nvSpPr>
            <p:cNvPr id="17458" name="Oval 71"/>
            <p:cNvSpPr>
              <a:spLocks noChangeArrowheads="1"/>
            </p:cNvSpPr>
            <p:nvPr/>
          </p:nvSpPr>
          <p:spPr bwMode="auto">
            <a:xfrm>
              <a:off x="4320" y="1440"/>
              <a:ext cx="47" cy="47"/>
            </a:xfrm>
            <a:prstGeom prst="ellipse">
              <a:avLst/>
            </a:prstGeom>
            <a:solidFill>
              <a:srgbClr val="000080"/>
            </a:solidFill>
            <a:ln w="7938">
              <a:solidFill>
                <a:srgbClr val="000080"/>
              </a:solidFill>
              <a:round/>
              <a:headEnd/>
              <a:tailEnd/>
            </a:ln>
          </p:spPr>
          <p:txBody>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endParaRPr lang="zh-CN" altLang="en-US">
                <a:solidFill>
                  <a:prstClr val="black"/>
                </a:solidFill>
              </a:endParaRPr>
            </a:p>
          </p:txBody>
        </p:sp>
      </p:grpSp>
    </p:spTree>
    <p:extLst>
      <p:ext uri="{BB962C8B-B14F-4D97-AF65-F5344CB8AC3E}">
        <p14:creationId xmlns:p14="http://schemas.microsoft.com/office/powerpoint/2010/main" val="27827900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447432"/>
                                        </p:tgtEl>
                                        <p:attrNameLst>
                                          <p:attrName>style.visibility</p:attrName>
                                        </p:attrNameLst>
                                      </p:cBhvr>
                                      <p:to>
                                        <p:strVal val="visible"/>
                                      </p:to>
                                    </p:set>
                                    <p:animEffect transition="in" filter="dissolve">
                                      <p:cBhvr>
                                        <p:cTn id="7" dur="500"/>
                                        <p:tgtEl>
                                          <p:spTgt spid="24474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447433"/>
                                        </p:tgtEl>
                                        <p:attrNameLst>
                                          <p:attrName>style.visibility</p:attrName>
                                        </p:attrNameLst>
                                      </p:cBhvr>
                                      <p:to>
                                        <p:strVal val="visible"/>
                                      </p:to>
                                    </p:set>
                                    <p:animEffect transition="in" filter="strips(downRight)">
                                      <p:cBhvr>
                                        <p:cTn id="12" dur="500"/>
                                        <p:tgtEl>
                                          <p:spTgt spid="24474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447434"/>
                                        </p:tgtEl>
                                        <p:attrNameLst>
                                          <p:attrName>style.visibility</p:attrName>
                                        </p:attrNameLst>
                                      </p:cBhvr>
                                      <p:to>
                                        <p:strVal val="visible"/>
                                      </p:to>
                                    </p:set>
                                    <p:animEffect transition="in" filter="strips(upRight)">
                                      <p:cBhvr>
                                        <p:cTn id="17" dur="500"/>
                                        <p:tgtEl>
                                          <p:spTgt spid="24474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447436"/>
                                        </p:tgtEl>
                                        <p:attrNameLst>
                                          <p:attrName>style.visibility</p:attrName>
                                        </p:attrNameLst>
                                      </p:cBhvr>
                                      <p:to>
                                        <p:strVal val="visible"/>
                                      </p:to>
                                    </p:set>
                                    <p:animEffect transition="in" filter="strips(downRight)">
                                      <p:cBhvr>
                                        <p:cTn id="22" dur="500"/>
                                        <p:tgtEl>
                                          <p:spTgt spid="24474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3" fill="hold" nodeType="clickEffect">
                                  <p:stCondLst>
                                    <p:cond delay="0"/>
                                  </p:stCondLst>
                                  <p:childTnLst>
                                    <p:set>
                                      <p:cBhvr>
                                        <p:cTn id="26" dur="1" fill="hold">
                                          <p:stCondLst>
                                            <p:cond delay="0"/>
                                          </p:stCondLst>
                                        </p:cTn>
                                        <p:tgtEl>
                                          <p:spTgt spid="2447435"/>
                                        </p:tgtEl>
                                        <p:attrNameLst>
                                          <p:attrName>style.visibility</p:attrName>
                                        </p:attrNameLst>
                                      </p:cBhvr>
                                      <p:to>
                                        <p:strVal val="visible"/>
                                      </p:to>
                                    </p:set>
                                    <p:animEffect transition="in" filter="strips(upRight)">
                                      <p:cBhvr>
                                        <p:cTn id="27" dur="500"/>
                                        <p:tgtEl>
                                          <p:spTgt spid="244743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447438"/>
                                        </p:tgtEl>
                                        <p:attrNameLst>
                                          <p:attrName>style.visibility</p:attrName>
                                        </p:attrNameLst>
                                      </p:cBhvr>
                                      <p:to>
                                        <p:strVal val="visible"/>
                                      </p:to>
                                    </p:set>
                                    <p:animEffect transition="in" filter="strips(downRight)">
                                      <p:cBhvr>
                                        <p:cTn id="32" dur="500"/>
                                        <p:tgtEl>
                                          <p:spTgt spid="24474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nodeType="clickEffect">
                                  <p:stCondLst>
                                    <p:cond delay="0"/>
                                  </p:stCondLst>
                                  <p:childTnLst>
                                    <p:set>
                                      <p:cBhvr>
                                        <p:cTn id="36" dur="1" fill="hold">
                                          <p:stCondLst>
                                            <p:cond delay="0"/>
                                          </p:stCondLst>
                                        </p:cTn>
                                        <p:tgtEl>
                                          <p:spTgt spid="2447437"/>
                                        </p:tgtEl>
                                        <p:attrNameLst>
                                          <p:attrName>style.visibility</p:attrName>
                                        </p:attrNameLst>
                                      </p:cBhvr>
                                      <p:to>
                                        <p:strVal val="visible"/>
                                      </p:to>
                                    </p:set>
                                    <p:animEffect transition="in" filter="strips(upRight)">
                                      <p:cBhvr>
                                        <p:cTn id="37" dur="500"/>
                                        <p:tgtEl>
                                          <p:spTgt spid="244743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2447440"/>
                                        </p:tgtEl>
                                        <p:attrNameLst>
                                          <p:attrName>style.visibility</p:attrName>
                                        </p:attrNameLst>
                                      </p:cBhvr>
                                      <p:to>
                                        <p:strVal val="visible"/>
                                      </p:to>
                                    </p:set>
                                    <p:animEffect transition="in" filter="strips(downRight)">
                                      <p:cBhvr>
                                        <p:cTn id="42" dur="500"/>
                                        <p:tgtEl>
                                          <p:spTgt spid="244744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nodeType="clickEffect">
                                  <p:stCondLst>
                                    <p:cond delay="0"/>
                                  </p:stCondLst>
                                  <p:childTnLst>
                                    <p:set>
                                      <p:cBhvr>
                                        <p:cTn id="46" dur="1" fill="hold">
                                          <p:stCondLst>
                                            <p:cond delay="0"/>
                                          </p:stCondLst>
                                        </p:cTn>
                                        <p:tgtEl>
                                          <p:spTgt spid="2447439"/>
                                        </p:tgtEl>
                                        <p:attrNameLst>
                                          <p:attrName>style.visibility</p:attrName>
                                        </p:attrNameLst>
                                      </p:cBhvr>
                                      <p:to>
                                        <p:strVal val="visible"/>
                                      </p:to>
                                    </p:set>
                                    <p:animEffect transition="in" filter="strips(upRight)">
                                      <p:cBhvr>
                                        <p:cTn id="47" dur="500"/>
                                        <p:tgtEl>
                                          <p:spTgt spid="24474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2447442"/>
                                        </p:tgtEl>
                                        <p:attrNameLst>
                                          <p:attrName>style.visibility</p:attrName>
                                        </p:attrNameLst>
                                      </p:cBhvr>
                                      <p:to>
                                        <p:strVal val="visible"/>
                                      </p:to>
                                    </p:set>
                                    <p:animEffect transition="in" filter="strips(downRight)">
                                      <p:cBhvr>
                                        <p:cTn id="52" dur="500"/>
                                        <p:tgtEl>
                                          <p:spTgt spid="244744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3" fill="hold" nodeType="clickEffect">
                                  <p:stCondLst>
                                    <p:cond delay="0"/>
                                  </p:stCondLst>
                                  <p:childTnLst>
                                    <p:set>
                                      <p:cBhvr>
                                        <p:cTn id="56" dur="1" fill="hold">
                                          <p:stCondLst>
                                            <p:cond delay="0"/>
                                          </p:stCondLst>
                                        </p:cTn>
                                        <p:tgtEl>
                                          <p:spTgt spid="2447441"/>
                                        </p:tgtEl>
                                        <p:attrNameLst>
                                          <p:attrName>style.visibility</p:attrName>
                                        </p:attrNameLst>
                                      </p:cBhvr>
                                      <p:to>
                                        <p:strVal val="visible"/>
                                      </p:to>
                                    </p:set>
                                    <p:animEffect transition="in" filter="strips(upRight)">
                                      <p:cBhvr>
                                        <p:cTn id="57" dur="500"/>
                                        <p:tgtEl>
                                          <p:spTgt spid="2447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4098"/>
          <p:cNvSpPr>
            <a:spLocks noGrp="1" noChangeArrowheads="1"/>
          </p:cNvSpPr>
          <p:nvPr>
            <p:ph type="ctrTitle"/>
          </p:nvPr>
        </p:nvSpPr>
        <p:spPr>
          <a:xfrm>
            <a:off x="2362200" y="457200"/>
            <a:ext cx="7772400" cy="1143000"/>
          </a:xfrm>
        </p:spPr>
        <p:txBody>
          <a:bodyPr/>
          <a:lstStyle/>
          <a:p>
            <a:pPr eaLnBrk="1" hangingPunct="1"/>
            <a:r>
              <a:rPr lang="zh-CN" altLang="en-US" sz="4000" b="1">
                <a:solidFill>
                  <a:srgbClr val="0432FF"/>
                </a:solidFill>
                <a:ea typeface="宋体" panose="02010600030101010101" pitchFamily="2" charset="-122"/>
              </a:rPr>
              <a:t>生产函数与劳动的边际产量</a:t>
            </a:r>
            <a:endParaRPr lang="en-US" altLang="zh-CN" sz="4000" b="1">
              <a:solidFill>
                <a:srgbClr val="0432FF"/>
              </a:solidFill>
              <a:ea typeface="宋体" panose="02010600030101010101" pitchFamily="2" charset="-122"/>
            </a:endParaRPr>
          </a:p>
        </p:txBody>
      </p:sp>
      <p:sp>
        <p:nvSpPr>
          <p:cNvPr id="2560003" name="Rectangle 4099"/>
          <p:cNvSpPr>
            <a:spLocks noGrp="1" noChangeArrowheads="1"/>
          </p:cNvSpPr>
          <p:nvPr>
            <p:ph type="subTitle" idx="1"/>
          </p:nvPr>
        </p:nvSpPr>
        <p:spPr>
          <a:xfrm>
            <a:off x="2971800" y="2209800"/>
            <a:ext cx="6629400" cy="3962400"/>
          </a:xfrm>
          <a:extLst>
            <a:ext uri="{909E8E84-426E-40DD-AFC4-6F175D3DCCD1}">
              <a14:hiddenFill xmlns:a14="http://schemas.microsoft.com/office/drawing/2010/main">
                <a:solidFill>
                  <a:schemeClr val="folHlink"/>
                </a:solidFill>
              </a14:hiddenFill>
            </a:ext>
          </a:extLst>
        </p:spPr>
        <p:txBody>
          <a:bodyPr/>
          <a:lstStyle/>
          <a:p>
            <a:pPr algn="l" eaLnBrk="1" hangingPunct="1">
              <a:lnSpc>
                <a:spcPct val="150000"/>
              </a:lnSpc>
            </a:pPr>
            <a:r>
              <a:rPr lang="zh-CN" altLang="en-US" sz="3500">
                <a:solidFill>
                  <a:srgbClr val="474A81"/>
                </a:solidFill>
                <a:ea typeface="宋体" panose="02010600030101010101" pitchFamily="2" charset="-122"/>
              </a:rPr>
              <a:t>劳动的边际产量——增加的一个单位劳动所引起的产量增加量。</a:t>
            </a:r>
            <a:endParaRPr lang="zh-CN" altLang="en-US">
              <a:solidFill>
                <a:srgbClr val="474A81"/>
              </a:solidFill>
              <a:ea typeface="宋体" panose="02010600030101010101" pitchFamily="2" charset="-122"/>
            </a:endParaRPr>
          </a:p>
          <a:p>
            <a:pPr eaLnBrk="1" hangingPunct="1"/>
            <a:endParaRPr lang="en-US" altLang="zh-CN" sz="800">
              <a:solidFill>
                <a:srgbClr val="A50021"/>
              </a:solidFill>
              <a:latin typeface="Tahoma" panose="020B0604030504040204" pitchFamily="34" charset="0"/>
              <a:ea typeface="宋体" panose="02010600030101010101" pitchFamily="2" charset="-122"/>
            </a:endParaRPr>
          </a:p>
          <a:p>
            <a:pPr eaLnBrk="1" hangingPunct="1">
              <a:lnSpc>
                <a:spcPct val="150000"/>
              </a:lnSpc>
            </a:pP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MP</a:t>
            </a:r>
            <a:r>
              <a:rPr lang="en-US" altLang="zh-CN" sz="3600" baseline="-250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L</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 = </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sym typeface="Symbol" panose="05050102010706020507" pitchFamily="18" charset="2"/>
              </a:rPr>
              <a:t></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Q/</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sym typeface="Symbol" panose="05050102010706020507" pitchFamily="18" charset="2"/>
              </a:rPr>
              <a:t></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L</a:t>
            </a:r>
          </a:p>
          <a:p>
            <a:pPr eaLnBrk="1" hangingPunct="1">
              <a:lnSpc>
                <a:spcPct val="150000"/>
              </a:lnSpc>
            </a:pP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MP</a:t>
            </a:r>
            <a:r>
              <a:rPr lang="en-US" altLang="zh-CN" sz="3600" baseline="-250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L </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 (Q</a:t>
            </a:r>
            <a:r>
              <a:rPr lang="en-US" altLang="zh-CN" sz="3600" baseline="-250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2</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 – Q</a:t>
            </a:r>
            <a:r>
              <a:rPr lang="en-US" altLang="zh-CN" sz="3600" baseline="-250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1</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)/(L</a:t>
            </a:r>
            <a:r>
              <a:rPr lang="en-US" altLang="zh-CN" sz="3600" baseline="-250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2</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 – L</a:t>
            </a:r>
            <a:r>
              <a:rPr lang="en-US" altLang="zh-CN" sz="3600" baseline="-250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1</a:t>
            </a:r>
            <a:r>
              <a:rPr lang="en-US" altLang="zh-CN" sz="3600">
                <a:solidFill>
                  <a:srgbClr val="A50021"/>
                </a:solidFill>
                <a:latin typeface="Segoe UI Semibold" panose="020B0702040204020203" pitchFamily="34" charset="0"/>
                <a:ea typeface="宋体" panose="02010600030101010101" pitchFamily="2" charset="-122"/>
                <a:cs typeface="Segoe UI Semibold" panose="020B0702040204020203" pitchFamily="34" charset="0"/>
              </a:rPr>
              <a:t>)</a:t>
            </a:r>
            <a:endParaRPr lang="en-US" altLang="zh-CN">
              <a:solidFill>
                <a:srgbClr val="474A81"/>
              </a:solidFill>
              <a:latin typeface="Segoe UI Semibold" panose="020B0702040204020203" pitchFamily="34" charset="0"/>
              <a:ea typeface="宋体" panose="02010600030101010101" pitchFamily="2" charset="-122"/>
              <a:cs typeface="Segoe UI Semibold" panose="020B0702040204020203" pitchFamily="34" charset="0"/>
            </a:endParaRPr>
          </a:p>
        </p:txBody>
      </p:sp>
    </p:spTree>
    <p:extLst>
      <p:ext uri="{BB962C8B-B14F-4D97-AF65-F5344CB8AC3E}">
        <p14:creationId xmlns:p14="http://schemas.microsoft.com/office/powerpoint/2010/main" val="37341446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2560003">
                                            <p:txEl>
                                              <p:pRg st="0" end="0"/>
                                            </p:txEl>
                                          </p:spTgt>
                                        </p:tgtEl>
                                        <p:attrNameLst>
                                          <p:attrName>style.visibility</p:attrName>
                                        </p:attrNameLst>
                                      </p:cBhvr>
                                      <p:to>
                                        <p:strVal val="visible"/>
                                      </p:to>
                                    </p:set>
                                    <p:anim calcmode="lin" valueType="num">
                                      <p:cBhvr>
                                        <p:cTn id="7" dur="500" fill="hold"/>
                                        <p:tgtEl>
                                          <p:spTgt spid="256000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56000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2560003">
                                            <p:txEl>
                                              <p:pRg st="0" end="0"/>
                                            </p:txEl>
                                          </p:spTgt>
                                        </p:tgtEl>
                                        <p:attrNameLst>
                                          <p:attrName>ppt_x</p:attrName>
                                        </p:attrNameLst>
                                      </p:cBhvr>
                                      <p:tavLst>
                                        <p:tav tm="0">
                                          <p:val>
                                            <p:fltVal val="0.5"/>
                                          </p:val>
                                        </p:tav>
                                        <p:tav tm="100000">
                                          <p:val>
                                            <p:strVal val="#ppt_x"/>
                                          </p:val>
                                        </p:tav>
                                      </p:tavLst>
                                    </p:anim>
                                    <p:anim calcmode="lin" valueType="num">
                                      <p:cBhvr>
                                        <p:cTn id="10" dur="500" fill="hold"/>
                                        <p:tgtEl>
                                          <p:spTgt spid="2560003">
                                            <p:txEl>
                                              <p:pRg st="0" end="0"/>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0003">
                                            <p:txEl>
                                              <p:pRg st="0" end="0"/>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2560003">
                                            <p:txEl>
                                              <p:pRg st="2" end="2"/>
                                            </p:txEl>
                                          </p:spTgt>
                                        </p:tgtEl>
                                        <p:attrNameLst>
                                          <p:attrName>style.visibility</p:attrName>
                                        </p:attrNameLst>
                                      </p:cBhvr>
                                      <p:to>
                                        <p:strVal val="visible"/>
                                      </p:to>
                                    </p:set>
                                    <p:anim calcmode="lin" valueType="num">
                                      <p:cBhvr>
                                        <p:cTn id="15" dur="500" fill="hold"/>
                                        <p:tgtEl>
                                          <p:spTgt spid="2560003">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2560003">
                                            <p:txEl>
                                              <p:pRg st="2" end="2"/>
                                            </p:txEl>
                                          </p:spTgt>
                                        </p:tgtEl>
                                        <p:attrNameLst>
                                          <p:attrName>ppt_h</p:attrName>
                                        </p:attrNameLst>
                                      </p:cBhvr>
                                      <p:tavLst>
                                        <p:tav tm="0">
                                          <p:val>
                                            <p:fltVal val="0"/>
                                          </p:val>
                                        </p:tav>
                                        <p:tav tm="100000">
                                          <p:val>
                                            <p:strVal val="#ppt_h"/>
                                          </p:val>
                                        </p:tav>
                                      </p:tavLst>
                                    </p:anim>
                                    <p:anim calcmode="lin" valueType="num">
                                      <p:cBhvr>
                                        <p:cTn id="17" dur="500" fill="hold"/>
                                        <p:tgtEl>
                                          <p:spTgt spid="2560003">
                                            <p:txEl>
                                              <p:pRg st="2" end="2"/>
                                            </p:txEl>
                                          </p:spTgt>
                                        </p:tgtEl>
                                        <p:attrNameLst>
                                          <p:attrName>ppt_x</p:attrName>
                                        </p:attrNameLst>
                                      </p:cBhvr>
                                      <p:tavLst>
                                        <p:tav tm="0">
                                          <p:val>
                                            <p:fltVal val="0.5"/>
                                          </p:val>
                                        </p:tav>
                                        <p:tav tm="100000">
                                          <p:val>
                                            <p:strVal val="#ppt_x"/>
                                          </p:val>
                                        </p:tav>
                                      </p:tavLst>
                                    </p:anim>
                                    <p:anim calcmode="lin" valueType="num">
                                      <p:cBhvr>
                                        <p:cTn id="18" dur="500" fill="hold"/>
                                        <p:tgtEl>
                                          <p:spTgt spid="2560003">
                                            <p:txEl>
                                              <p:pRg st="2" end="2"/>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0003">
                                            <p:txEl>
                                              <p:pRg st="2" end="2"/>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grpId="0" nodeType="clickEffect">
                                  <p:stCondLst>
                                    <p:cond delay="0"/>
                                  </p:stCondLst>
                                  <p:childTnLst>
                                    <p:set>
                                      <p:cBhvr>
                                        <p:cTn id="22" dur="1" fill="hold">
                                          <p:stCondLst>
                                            <p:cond delay="0"/>
                                          </p:stCondLst>
                                        </p:cTn>
                                        <p:tgtEl>
                                          <p:spTgt spid="2560003">
                                            <p:txEl>
                                              <p:pRg st="3" end="3"/>
                                            </p:txEl>
                                          </p:spTgt>
                                        </p:tgtEl>
                                        <p:attrNameLst>
                                          <p:attrName>style.visibility</p:attrName>
                                        </p:attrNameLst>
                                      </p:cBhvr>
                                      <p:to>
                                        <p:strVal val="visible"/>
                                      </p:to>
                                    </p:set>
                                    <p:anim calcmode="lin" valueType="num">
                                      <p:cBhvr>
                                        <p:cTn id="23" dur="500" fill="hold"/>
                                        <p:tgtEl>
                                          <p:spTgt spid="2560003">
                                            <p:txEl>
                                              <p:pRg st="3" end="3"/>
                                            </p:txEl>
                                          </p:spTgt>
                                        </p:tgtEl>
                                        <p:attrNameLst>
                                          <p:attrName>ppt_w</p:attrName>
                                        </p:attrNameLst>
                                      </p:cBhvr>
                                      <p:tavLst>
                                        <p:tav tm="0">
                                          <p:val>
                                            <p:fltVal val="0"/>
                                          </p:val>
                                        </p:tav>
                                        <p:tav tm="100000">
                                          <p:val>
                                            <p:strVal val="#ppt_w"/>
                                          </p:val>
                                        </p:tav>
                                      </p:tavLst>
                                    </p:anim>
                                    <p:anim calcmode="lin" valueType="num">
                                      <p:cBhvr>
                                        <p:cTn id="24" dur="500" fill="hold"/>
                                        <p:tgtEl>
                                          <p:spTgt spid="2560003">
                                            <p:txEl>
                                              <p:pRg st="3" end="3"/>
                                            </p:txEl>
                                          </p:spTgt>
                                        </p:tgtEl>
                                        <p:attrNameLst>
                                          <p:attrName>ppt_h</p:attrName>
                                        </p:attrNameLst>
                                      </p:cBhvr>
                                      <p:tavLst>
                                        <p:tav tm="0">
                                          <p:val>
                                            <p:fltVal val="0"/>
                                          </p:val>
                                        </p:tav>
                                        <p:tav tm="100000">
                                          <p:val>
                                            <p:strVal val="#ppt_h"/>
                                          </p:val>
                                        </p:tav>
                                      </p:tavLst>
                                    </p:anim>
                                    <p:anim calcmode="lin" valueType="num">
                                      <p:cBhvr>
                                        <p:cTn id="25" dur="500" fill="hold"/>
                                        <p:tgtEl>
                                          <p:spTgt spid="2560003">
                                            <p:txEl>
                                              <p:pRg st="3" end="3"/>
                                            </p:txEl>
                                          </p:spTgt>
                                        </p:tgtEl>
                                        <p:attrNameLst>
                                          <p:attrName>ppt_x</p:attrName>
                                        </p:attrNameLst>
                                      </p:cBhvr>
                                      <p:tavLst>
                                        <p:tav tm="0">
                                          <p:val>
                                            <p:fltVal val="0.5"/>
                                          </p:val>
                                        </p:tav>
                                        <p:tav tm="100000">
                                          <p:val>
                                            <p:strVal val="#ppt_x"/>
                                          </p:val>
                                        </p:tav>
                                      </p:tavLst>
                                    </p:anim>
                                    <p:anim calcmode="lin" valueType="num">
                                      <p:cBhvr>
                                        <p:cTn id="26" dur="500" fill="hold"/>
                                        <p:tgtEl>
                                          <p:spTgt spid="2560003">
                                            <p:txEl>
                                              <p:pRg st="3" end="3"/>
                                            </p:txEl>
                                          </p:spTgt>
                                        </p:tgtEl>
                                        <p:attrNameLst>
                                          <p:attrName>ppt_y</p:attrName>
                                        </p:attrNameLst>
                                      </p:cBhvr>
                                      <p:tavLst>
                                        <p:tav tm="0">
                                          <p:val>
                                            <p:fltVal val="0.5"/>
                                          </p:val>
                                        </p:tav>
                                        <p:tav tm="100000">
                                          <p:val>
                                            <p:strVal val="#ppt_y"/>
                                          </p:val>
                                        </p:tav>
                                      </p:tavLst>
                                    </p:anim>
                                  </p:childTnLst>
                                  <p:subTnLst>
                                    <p:animClr clrSpc="rgb" dir="cw">
                                      <p:cBhvr override="childStyle">
                                        <p:cTn dur="1" fill="hold" display="0" masterRel="nextClick" afterEffect="1"/>
                                        <p:tgtEl>
                                          <p:spTgt spid="2560003">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03" grpId="0" build="p"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2437</Words>
  <Application>Microsoft Office PowerPoint</Application>
  <PresentationFormat>宽屏</PresentationFormat>
  <Paragraphs>473</Paragraphs>
  <Slides>49</Slides>
  <Notes>15</Notes>
  <HiddenSlides>0</HiddenSlides>
  <MMClips>0</MMClips>
  <ScaleCrop>false</ScaleCrop>
  <HeadingPairs>
    <vt:vector size="8" baseType="variant">
      <vt:variant>
        <vt:lpstr>已用的字体</vt:lpstr>
      </vt:variant>
      <vt:variant>
        <vt:i4>13</vt:i4>
      </vt:variant>
      <vt:variant>
        <vt:lpstr>主题</vt:lpstr>
      </vt:variant>
      <vt:variant>
        <vt:i4>8</vt:i4>
      </vt:variant>
      <vt:variant>
        <vt:lpstr>嵌入 OLE 服务器</vt:lpstr>
      </vt:variant>
      <vt:variant>
        <vt:i4>3</vt:i4>
      </vt:variant>
      <vt:variant>
        <vt:lpstr>幻灯片标题</vt:lpstr>
      </vt:variant>
      <vt:variant>
        <vt:i4>49</vt:i4>
      </vt:variant>
    </vt:vector>
  </HeadingPairs>
  <TitlesOfParts>
    <vt:vector size="73" baseType="lpstr">
      <vt:lpstr>等线</vt:lpstr>
      <vt:lpstr>等线 Light</vt:lpstr>
      <vt:lpstr>华文行楷</vt:lpstr>
      <vt:lpstr>微软雅黑</vt:lpstr>
      <vt:lpstr>Arial</vt:lpstr>
      <vt:lpstr>Calibri</vt:lpstr>
      <vt:lpstr>Cambria Math</vt:lpstr>
      <vt:lpstr>Constantia</vt:lpstr>
      <vt:lpstr>Segoe UI Semibold</vt:lpstr>
      <vt:lpstr>Tahoma</vt:lpstr>
      <vt:lpstr>Times New Roman</vt:lpstr>
      <vt:lpstr>Wingdings</vt:lpstr>
      <vt:lpstr>Wingdings 2</vt:lpstr>
      <vt:lpstr>Office 主题​​</vt:lpstr>
      <vt:lpstr>1_Office 主题​​</vt:lpstr>
      <vt:lpstr>2_Office 主题​​</vt:lpstr>
      <vt:lpstr>3_Office 主题​​</vt:lpstr>
      <vt:lpstr>4_Office 主题​​</vt:lpstr>
      <vt:lpstr>5_Office 主题​​</vt:lpstr>
      <vt:lpstr>6_Office 主题​​</vt:lpstr>
      <vt:lpstr>7_Office 主题​​</vt:lpstr>
      <vt:lpstr>Worksheet</vt:lpstr>
      <vt:lpstr>Equation.DSMT4</vt:lpstr>
      <vt:lpstr>Clip</vt:lpstr>
      <vt:lpstr>The Markets for Factors of Production  第11讲　要素市场</vt:lpstr>
      <vt:lpstr>生产要素需求是一种派生需求</vt:lpstr>
      <vt:lpstr>The Demand For Labor 劳动需求</vt:lpstr>
      <vt:lpstr>The Demand for Labor 劳动需求</vt:lpstr>
      <vt:lpstr>Figure 1 The Versatility of Supply and Demand</vt:lpstr>
      <vt:lpstr>表1. 竞争性企业如何决定雇佣工人的数量</vt:lpstr>
      <vt:lpstr>生产函数与劳动的边际产量</vt:lpstr>
      <vt:lpstr>Figure 2 The Production Function 生产函数</vt:lpstr>
      <vt:lpstr>生产函数与劳动的边际产量</vt:lpstr>
      <vt:lpstr>生产函数与劳动的边际产量</vt:lpstr>
      <vt:lpstr>劳动边际产品价值与劳动需求</vt:lpstr>
      <vt:lpstr>边际产品价值与劳动需求</vt:lpstr>
      <vt:lpstr>第一节   完全竞争和要素需求 </vt:lpstr>
      <vt:lpstr>PowerPoint 演示文稿</vt:lpstr>
      <vt:lpstr>PowerPoint 演示文稿</vt:lpstr>
      <vt:lpstr>PowerPoint 演示文稿</vt:lpstr>
      <vt:lpstr>PowerPoint 演示文稿</vt:lpstr>
      <vt:lpstr>第二节   要素供给的一般理论</vt:lpstr>
      <vt:lpstr>PowerPoint 演示文稿</vt:lpstr>
      <vt:lpstr>PowerPoint 演示文稿</vt:lpstr>
      <vt:lpstr>PowerPoint 演示文稿</vt:lpstr>
      <vt:lpstr>PowerPoint 演示文稿</vt:lpstr>
      <vt:lpstr>第三节   劳动和工资</vt:lpstr>
      <vt:lpstr>PowerPoint 演示文稿</vt:lpstr>
      <vt:lpstr>PowerPoint 演示文稿</vt:lpstr>
      <vt:lpstr>PowerPoint 演示文稿</vt:lpstr>
      <vt:lpstr>单个消费者的劳动供给曲线</vt:lpstr>
      <vt:lpstr>PowerPoint 演示文稿</vt:lpstr>
      <vt:lpstr>PowerPoint 演示文稿</vt:lpstr>
      <vt:lpstr>劳动供给的移动</vt:lpstr>
      <vt:lpstr>劳动需求的移动</vt:lpstr>
      <vt:lpstr>第四节   土地和地租</vt:lpstr>
      <vt:lpstr>PowerPoint 演示文稿</vt:lpstr>
      <vt:lpstr>PowerPoint 演示文稿</vt:lpstr>
      <vt:lpstr>第五节   资本和利息</vt:lpstr>
      <vt:lpstr>PowerPoint 演示文稿</vt:lpstr>
      <vt:lpstr>PowerPoint 演示文稿</vt:lpstr>
      <vt:lpstr>PowerPoint 演示文稿</vt:lpstr>
      <vt:lpstr>PowerPoint 演示文稿</vt:lpstr>
      <vt:lpstr>PowerPoint 演示文稿</vt:lpstr>
      <vt:lpstr>PowerPoint 演示文稿</vt:lpstr>
      <vt:lpstr>第六节   垄断条件下要素使用量                和价格的决定</vt:lpstr>
      <vt:lpstr>产品市场不完全竞争：要素边际收益 </vt:lpstr>
      <vt:lpstr>PowerPoint 演示文稿</vt:lpstr>
      <vt:lpstr>要素市场不完全竞争：要素的边际成本</vt:lpstr>
      <vt:lpstr>不同竞争条件下的供求均衡： 完全竞争产品市场+完全竞争要素市场</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Markets for Factors of Production  第11讲　要素市场</dc:title>
  <dc:creator>ZJU</dc:creator>
  <cp:lastModifiedBy>Puqing Lai</cp:lastModifiedBy>
  <cp:revision>11</cp:revision>
  <cp:lastPrinted>2023-12-04T08:40:40Z</cp:lastPrinted>
  <dcterms:created xsi:type="dcterms:W3CDTF">2023-12-04T01:42:23Z</dcterms:created>
  <dcterms:modified xsi:type="dcterms:W3CDTF">2023-12-04T10:11:07Z</dcterms:modified>
</cp:coreProperties>
</file>