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handoutMasterIdLst>
    <p:handoutMasterId r:id="rId28"/>
  </p:handoutMasterIdLst>
  <p:sldIdLst>
    <p:sldId id="257" r:id="rId4"/>
    <p:sldId id="263" r:id="rId5"/>
    <p:sldId id="264" r:id="rId6"/>
    <p:sldId id="296" r:id="rId7"/>
    <p:sldId id="265" r:id="rId8"/>
    <p:sldId id="266" r:id="rId9"/>
    <p:sldId id="267" r:id="rId10"/>
    <p:sldId id="268" r:id="rId11"/>
    <p:sldId id="297" r:id="rId12"/>
    <p:sldId id="269" r:id="rId13"/>
    <p:sldId id="270" r:id="rId14"/>
    <p:sldId id="271" r:id="rId15"/>
    <p:sldId id="272" r:id="rId16"/>
    <p:sldId id="298" r:id="rId17"/>
    <p:sldId id="299" r:id="rId18"/>
    <p:sldId id="300" r:id="rId19"/>
    <p:sldId id="301" r:id="rId20"/>
    <p:sldId id="314" r:id="rId21"/>
    <p:sldId id="326" r:id="rId22"/>
    <p:sldId id="327" r:id="rId23"/>
    <p:sldId id="328" r:id="rId24"/>
    <p:sldId id="325" r:id="rId25"/>
    <p:sldId id="308" r:id="rId26"/>
  </p:sldIdLst>
  <p:sldSz cx="12192000" cy="6858000"/>
  <p:notesSz cx="9882188" cy="67611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2">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1">
  <dgm:title val=""/>
  <dgm:desc val=""/>
  <dgm:catLst>
    <dgm:cat type="accent5" pri="11300"/>
  </dgm:catLst>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4">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A803B0B-D056-416C-8FA9-F6246E294EE6}" type="doc">
      <dgm:prSet loTypeId="urn:microsoft.com/office/officeart/2005/8/layout/pyramid2#1" loCatId="pyramid" qsTypeId="urn:microsoft.com/office/officeart/2005/8/quickstyle/simple3#1" qsCatId="3D" csTypeId="urn:microsoft.com/office/officeart/2005/8/colors/accent3_3#1" csCatId="accent1"/>
      <dgm:spPr/>
      <dgm:t>
        <a:bodyPr/>
        <a:lstStyle/>
        <a:p>
          <a:endParaRPr lang="zh-CN" altLang="en-US"/>
        </a:p>
      </dgm:t>
    </dgm:pt>
    <dgm:pt modelId="{5D0C22D4-AC95-49C9-8F0C-E726A68F6C81}">
      <dgm:prSet phldr="0" custT="1"/>
      <dgm:spPr/>
      <dgm:t>
        <a:bodyPr vert="horz" wrap="square"/>
        <a:lstStyle/>
        <a:p>
          <a:pPr algn="l"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垄断及其原因</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0033B2B9-4734-4FA4-98A9-75B8A8CE7597}" type="parTrans" cxnId="{14457DA5-DDD3-4873-B469-8EF701E3013D}">
      <dgm:prSet/>
      <dgm:spPr/>
      <dgm:t>
        <a:bodyPr/>
        <a:lstStyle/>
        <a:p>
          <a:pPr algn="l"/>
          <a:endParaRPr lang="zh-CN" altLang="en-US" sz="2400" b="0"/>
        </a:p>
      </dgm:t>
    </dgm:pt>
    <dgm:pt modelId="{2EC96424-4719-4EFD-9E5C-3E3BE43CDD4D}" type="sibTrans" cxnId="{14457DA5-DDD3-4873-B469-8EF701E3013D}">
      <dgm:prSet/>
      <dgm:spPr/>
      <dgm:t>
        <a:bodyPr/>
        <a:lstStyle/>
        <a:p>
          <a:pPr algn="l"/>
          <a:endParaRPr lang="zh-CN" altLang="en-US" sz="2400" b="0"/>
        </a:p>
      </dgm:t>
    </dgm:pt>
    <dgm:pt modelId="{10871BDD-CB06-49AB-BBA2-EE6FFCD40F3D}">
      <dgm:prSet phldr="0" custT="1"/>
      <dgm:spPr/>
      <dgm:t>
        <a:bodyPr vert="horz" wrap="square"/>
        <a:lstStyle/>
        <a:p>
          <a:pPr algn="l" rtl="0">
            <a:lnSpc>
              <a:spcPct val="100000"/>
            </a:lnSpc>
            <a:spcBef>
              <a:spcPct val="0"/>
            </a:spcBef>
            <a:spcAft>
              <a:spcPct val="35000"/>
            </a:spcAft>
          </a:pPr>
          <a:r>
            <a:rPr lang="zh-CN" sz="1800" b="0" dirty="0" smtClean="0">
              <a:latin typeface="微软雅黑" panose="020B0503020204020204" pitchFamily="34" charset="-122"/>
              <a:ea typeface="微软雅黑" panose="020B0503020204020204" pitchFamily="34" charset="-122"/>
            </a:rPr>
            <a:t>垄断企业的需求曲线和收益曲线</a:t>
          </a:r>
          <a:endParaRPr lang="en-US" sz="1800" b="0" dirty="0">
            <a:latin typeface="微软雅黑" panose="020B0503020204020204" pitchFamily="34" charset="-122"/>
            <a:ea typeface="微软雅黑" panose="020B0503020204020204" pitchFamily="34" charset="-122"/>
          </a:endParaRPr>
        </a:p>
      </dgm:t>
    </dgm:pt>
    <dgm:pt modelId="{247D204C-4A3E-4C8D-A5A5-FEB7079FFEA5}" type="parTrans" cxnId="{3749A4F6-DB3D-4FFA-B723-D87B4431DD3F}">
      <dgm:prSet/>
      <dgm:spPr/>
      <dgm:t>
        <a:bodyPr/>
        <a:lstStyle/>
        <a:p>
          <a:pPr algn="l"/>
          <a:endParaRPr lang="zh-CN" altLang="en-US" sz="2400" b="0"/>
        </a:p>
      </dgm:t>
    </dgm:pt>
    <dgm:pt modelId="{8624B208-B9A7-4FB2-8BE1-58DADD017EEE}" type="sibTrans" cxnId="{3749A4F6-DB3D-4FFA-B723-D87B4431DD3F}">
      <dgm:prSet/>
      <dgm:spPr/>
      <dgm:t>
        <a:bodyPr/>
        <a:lstStyle/>
        <a:p>
          <a:pPr algn="l"/>
          <a:endParaRPr lang="zh-CN" altLang="en-US" sz="2400" b="0"/>
        </a:p>
      </dgm:t>
    </dgm:pt>
    <dgm:pt modelId="{499B725E-FD1C-4B07-A735-D8D5160F3019}">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垄断企业的短期均衡</a:t>
          </a:r>
          <a:endParaRPr lang="en-US" sz="2400" b="0" dirty="0">
            <a:latin typeface="微软雅黑" panose="020B0503020204020204" pitchFamily="34" charset="-122"/>
            <a:ea typeface="微软雅黑" panose="020B0503020204020204" pitchFamily="34" charset="-122"/>
          </a:endParaRPr>
        </a:p>
      </dgm:t>
    </dgm:pt>
    <dgm:pt modelId="{9AAA3F12-35DD-4590-90CB-BF4585C817BB}" type="parTrans" cxnId="{C7AE1E69-658C-4A41-ACCE-A34847ACD8CD}">
      <dgm:prSet/>
      <dgm:spPr/>
      <dgm:t>
        <a:bodyPr/>
        <a:lstStyle/>
        <a:p>
          <a:pPr algn="l"/>
          <a:endParaRPr lang="zh-CN" altLang="en-US" sz="2400" b="0"/>
        </a:p>
      </dgm:t>
    </dgm:pt>
    <dgm:pt modelId="{2F104C3E-CE5B-48B3-81F4-B4B6C2DAB6C8}" type="sibTrans" cxnId="{C7AE1E69-658C-4A41-ACCE-A34847ACD8CD}">
      <dgm:prSet/>
      <dgm:spPr/>
      <dgm:t>
        <a:bodyPr/>
        <a:lstStyle/>
        <a:p>
          <a:pPr algn="l"/>
          <a:endParaRPr lang="zh-CN" altLang="en-US" sz="2400" b="0"/>
        </a:p>
      </dgm:t>
    </dgm:pt>
    <dgm:pt modelId="{DF5377E6-391C-497F-B564-489E90465F18}">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垄断企业的长期均衡</a:t>
          </a:r>
          <a:endParaRPr lang="en-US" sz="2400" b="0" dirty="0">
            <a:latin typeface="微软雅黑" panose="020B0503020204020204" pitchFamily="34" charset="-122"/>
            <a:ea typeface="微软雅黑" panose="020B0503020204020204" pitchFamily="34" charset="-122"/>
          </a:endParaRPr>
        </a:p>
      </dgm:t>
    </dgm:pt>
    <dgm:pt modelId="{8185ED59-0EA3-4669-B593-C8A15F0CE2F1}" type="parTrans" cxnId="{ECC258BE-1C7A-409C-B52A-95582819C2D5}">
      <dgm:prSet/>
      <dgm:spPr/>
      <dgm:t>
        <a:bodyPr/>
        <a:lstStyle/>
        <a:p>
          <a:pPr algn="l"/>
          <a:endParaRPr lang="zh-CN" altLang="en-US" sz="2400" b="0"/>
        </a:p>
      </dgm:t>
    </dgm:pt>
    <dgm:pt modelId="{ED814F5E-72E8-4003-8FBF-7E73E6D9752C}" type="sibTrans" cxnId="{ECC258BE-1C7A-409C-B52A-95582819C2D5}">
      <dgm:prSet/>
      <dgm:spPr/>
      <dgm:t>
        <a:bodyPr/>
        <a:lstStyle/>
        <a:p>
          <a:pPr algn="l"/>
          <a:endParaRPr lang="zh-CN" altLang="en-US" sz="2400" b="0"/>
        </a:p>
      </dgm:t>
    </dgm:pt>
    <dgm:pt modelId="{BF00CB35-DF9E-41A6-87A8-427F931652CF}">
      <dgm:prSet phldr="0" custT="1"/>
      <dgm:spPr/>
      <dgm:t>
        <a:bodyPr vert="horz" wrap="square"/>
        <a:lstStyle/>
        <a:p>
          <a:pPr algn="l"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垄断和价格歧视</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8F1B8996-1233-4207-B760-10695849B3E3}" type="parTrans" cxnId="{9ACA10B0-3CC1-4797-B21B-A982B1EB4C11}">
      <dgm:prSet/>
      <dgm:spPr/>
      <dgm:t>
        <a:bodyPr/>
        <a:lstStyle/>
        <a:p>
          <a:pPr algn="l"/>
          <a:endParaRPr lang="zh-CN" altLang="en-US" sz="2400" b="0"/>
        </a:p>
      </dgm:t>
    </dgm:pt>
    <dgm:pt modelId="{4E2B94EE-E867-4C21-BC02-B4A3D2312A19}" type="sibTrans" cxnId="{9ACA10B0-3CC1-4797-B21B-A982B1EB4C11}">
      <dgm:prSet/>
      <dgm:spPr/>
      <dgm:t>
        <a:bodyPr/>
        <a:lstStyle/>
        <a:p>
          <a:pPr algn="l"/>
          <a:endParaRPr lang="zh-CN" altLang="en-US" sz="2400" b="0"/>
        </a:p>
      </dgm:t>
    </dgm:pt>
    <dgm:pt modelId="{BCEE16CF-3C98-427C-85F8-66E6F2F5C789}" type="pres">
      <dgm:prSet presAssocID="{7A803B0B-D056-416C-8FA9-F6246E294EE6}" presName="compositeShape" presStyleCnt="0">
        <dgm:presLayoutVars>
          <dgm:dir/>
          <dgm:resizeHandles/>
        </dgm:presLayoutVars>
      </dgm:prSet>
      <dgm:spPr/>
      <dgm:t>
        <a:bodyPr/>
        <a:lstStyle/>
        <a:p>
          <a:endParaRPr lang="zh-CN" altLang="en-US"/>
        </a:p>
      </dgm:t>
    </dgm:pt>
    <dgm:pt modelId="{67860705-E945-43AF-9066-2E5A41962014}" type="pres">
      <dgm:prSet presAssocID="{7A803B0B-D056-416C-8FA9-F6246E294EE6}" presName="pyramid" presStyleLbl="node1" presStyleIdx="0" presStyleCnt="1"/>
      <dgm:spPr/>
    </dgm:pt>
    <dgm:pt modelId="{EAB9EB38-5FC6-43F6-8AF5-F8D2C8288ADC}" type="pres">
      <dgm:prSet presAssocID="{7A803B0B-D056-416C-8FA9-F6246E294EE6}" presName="theList" presStyleCnt="0"/>
      <dgm:spPr/>
    </dgm:pt>
    <dgm:pt modelId="{24C50AFC-2444-4EF8-922D-CFA0F1D3A96B}" type="pres">
      <dgm:prSet presAssocID="{5D0C22D4-AC95-49C9-8F0C-E726A68F6C81}" presName="aNode" presStyleLbl="fgAcc1" presStyleIdx="0" presStyleCnt="5">
        <dgm:presLayoutVars>
          <dgm:bulletEnabled val="1"/>
        </dgm:presLayoutVars>
      </dgm:prSet>
      <dgm:spPr/>
      <dgm:t>
        <a:bodyPr/>
        <a:lstStyle/>
        <a:p>
          <a:endParaRPr lang="zh-CN" altLang="en-US"/>
        </a:p>
      </dgm:t>
    </dgm:pt>
    <dgm:pt modelId="{02895250-F58A-4254-9C46-2D5388B2DDCF}" type="pres">
      <dgm:prSet presAssocID="{5D0C22D4-AC95-49C9-8F0C-E726A68F6C81}" presName="aSpace" presStyleCnt="0"/>
      <dgm:spPr/>
    </dgm:pt>
    <dgm:pt modelId="{4063DB13-352E-4285-A5DE-1DB019829E27}" type="pres">
      <dgm:prSet presAssocID="{10871BDD-CB06-49AB-BBA2-EE6FFCD40F3D}" presName="aNode" presStyleLbl="fgAcc1" presStyleIdx="1" presStyleCnt="5">
        <dgm:presLayoutVars>
          <dgm:bulletEnabled val="1"/>
        </dgm:presLayoutVars>
      </dgm:prSet>
      <dgm:spPr/>
      <dgm:t>
        <a:bodyPr/>
        <a:lstStyle/>
        <a:p>
          <a:endParaRPr lang="zh-CN" altLang="en-US"/>
        </a:p>
      </dgm:t>
    </dgm:pt>
    <dgm:pt modelId="{FA99637A-4037-4407-A686-CD1A4F250D29}" type="pres">
      <dgm:prSet presAssocID="{10871BDD-CB06-49AB-BBA2-EE6FFCD40F3D}" presName="aSpace" presStyleCnt="0"/>
      <dgm:spPr/>
    </dgm:pt>
    <dgm:pt modelId="{9EFDBA38-0CD3-4641-BC4A-BAD9A53BC6F0}" type="pres">
      <dgm:prSet presAssocID="{499B725E-FD1C-4B07-A735-D8D5160F3019}" presName="aNode" presStyleLbl="fgAcc1" presStyleIdx="2" presStyleCnt="5">
        <dgm:presLayoutVars>
          <dgm:bulletEnabled val="1"/>
        </dgm:presLayoutVars>
      </dgm:prSet>
      <dgm:spPr/>
      <dgm:t>
        <a:bodyPr/>
        <a:lstStyle/>
        <a:p>
          <a:endParaRPr lang="zh-CN" altLang="en-US"/>
        </a:p>
      </dgm:t>
    </dgm:pt>
    <dgm:pt modelId="{71550A67-6DE8-451D-B399-F8C3059B12AB}" type="pres">
      <dgm:prSet presAssocID="{499B725E-FD1C-4B07-A735-D8D5160F3019}" presName="aSpace" presStyleCnt="0"/>
      <dgm:spPr/>
    </dgm:pt>
    <dgm:pt modelId="{16437374-B879-451C-AD0B-837B6A2484CF}" type="pres">
      <dgm:prSet presAssocID="{DF5377E6-391C-497F-B564-489E90465F18}" presName="aNode" presStyleLbl="fgAcc1" presStyleIdx="3" presStyleCnt="5">
        <dgm:presLayoutVars>
          <dgm:bulletEnabled val="1"/>
        </dgm:presLayoutVars>
      </dgm:prSet>
      <dgm:spPr/>
      <dgm:t>
        <a:bodyPr/>
        <a:lstStyle/>
        <a:p>
          <a:endParaRPr lang="zh-CN" altLang="en-US"/>
        </a:p>
      </dgm:t>
    </dgm:pt>
    <dgm:pt modelId="{BCA8FAEF-6DA7-46B4-825E-8128E2703316}" type="pres">
      <dgm:prSet presAssocID="{DF5377E6-391C-497F-B564-489E90465F18}" presName="aSpace" presStyleCnt="0"/>
      <dgm:spPr/>
    </dgm:pt>
    <dgm:pt modelId="{53DDA992-C59F-4416-ACF8-EBE42002C8E5}" type="pres">
      <dgm:prSet presAssocID="{BF00CB35-DF9E-41A6-87A8-427F931652CF}" presName="aNode" presStyleLbl="fgAcc1" presStyleIdx="4" presStyleCnt="5">
        <dgm:presLayoutVars>
          <dgm:bulletEnabled val="1"/>
        </dgm:presLayoutVars>
      </dgm:prSet>
      <dgm:spPr/>
      <dgm:t>
        <a:bodyPr/>
        <a:lstStyle/>
        <a:p>
          <a:endParaRPr lang="zh-CN" altLang="en-US"/>
        </a:p>
      </dgm:t>
    </dgm:pt>
    <dgm:pt modelId="{88D16CF8-AEFE-498B-BC7C-C90782AD05AA}" type="pres">
      <dgm:prSet presAssocID="{BF00CB35-DF9E-41A6-87A8-427F931652CF}" presName="aSpace" presStyleCnt="0"/>
      <dgm:spPr/>
    </dgm:pt>
  </dgm:ptLst>
  <dgm:cxnLst>
    <dgm:cxn modelId="{BAF9FE63-A1B9-4299-8FAE-07EF36F6DA16}" type="presOf" srcId="{499B725E-FD1C-4B07-A735-D8D5160F3019}" destId="{9EFDBA38-0CD3-4641-BC4A-BAD9A53BC6F0}" srcOrd="0" destOrd="0" presId="urn:microsoft.com/office/officeart/2005/8/layout/pyramid2#1"/>
    <dgm:cxn modelId="{C7AE1E69-658C-4A41-ACCE-A34847ACD8CD}" srcId="{7A803B0B-D056-416C-8FA9-F6246E294EE6}" destId="{499B725E-FD1C-4B07-A735-D8D5160F3019}" srcOrd="2" destOrd="0" parTransId="{9AAA3F12-35DD-4590-90CB-BF4585C817BB}" sibTransId="{2F104C3E-CE5B-48B3-81F4-B4B6C2DAB6C8}"/>
    <dgm:cxn modelId="{96656DD0-75FA-4CB2-AE40-0B568AAB8272}" type="presOf" srcId="{DF5377E6-391C-497F-B564-489E90465F18}" destId="{16437374-B879-451C-AD0B-837B6A2484CF}" srcOrd="0" destOrd="0" presId="urn:microsoft.com/office/officeart/2005/8/layout/pyramid2#1"/>
    <dgm:cxn modelId="{BC400169-65DF-480C-B625-BD510C6BEA73}" type="presOf" srcId="{7A803B0B-D056-416C-8FA9-F6246E294EE6}" destId="{BCEE16CF-3C98-427C-85F8-66E6F2F5C789}" srcOrd="0" destOrd="0" presId="urn:microsoft.com/office/officeart/2005/8/layout/pyramid2#1"/>
    <dgm:cxn modelId="{ECC258BE-1C7A-409C-B52A-95582819C2D5}" srcId="{7A803B0B-D056-416C-8FA9-F6246E294EE6}" destId="{DF5377E6-391C-497F-B564-489E90465F18}" srcOrd="3" destOrd="0" parTransId="{8185ED59-0EA3-4669-B593-C8A15F0CE2F1}" sibTransId="{ED814F5E-72E8-4003-8FBF-7E73E6D9752C}"/>
    <dgm:cxn modelId="{9F4AB167-90CC-4F78-97B9-0EA7D95ADEBE}" type="presOf" srcId="{5D0C22D4-AC95-49C9-8F0C-E726A68F6C81}" destId="{24C50AFC-2444-4EF8-922D-CFA0F1D3A96B}" srcOrd="0" destOrd="0" presId="urn:microsoft.com/office/officeart/2005/8/layout/pyramid2#1"/>
    <dgm:cxn modelId="{77C5E8DA-29F8-4D88-A6CA-B9D44530EE82}" type="presOf" srcId="{10871BDD-CB06-49AB-BBA2-EE6FFCD40F3D}" destId="{4063DB13-352E-4285-A5DE-1DB019829E27}" srcOrd="0" destOrd="0" presId="urn:microsoft.com/office/officeart/2005/8/layout/pyramid2#1"/>
    <dgm:cxn modelId="{9ACA10B0-3CC1-4797-B21B-A982B1EB4C11}" srcId="{7A803B0B-D056-416C-8FA9-F6246E294EE6}" destId="{BF00CB35-DF9E-41A6-87A8-427F931652CF}" srcOrd="4" destOrd="0" parTransId="{8F1B8996-1233-4207-B760-10695849B3E3}" sibTransId="{4E2B94EE-E867-4C21-BC02-B4A3D2312A19}"/>
    <dgm:cxn modelId="{3749A4F6-DB3D-4FFA-B723-D87B4431DD3F}" srcId="{7A803B0B-D056-416C-8FA9-F6246E294EE6}" destId="{10871BDD-CB06-49AB-BBA2-EE6FFCD40F3D}" srcOrd="1" destOrd="0" parTransId="{247D204C-4A3E-4C8D-A5A5-FEB7079FFEA5}" sibTransId="{8624B208-B9A7-4FB2-8BE1-58DADD017EEE}"/>
    <dgm:cxn modelId="{14457DA5-DDD3-4873-B469-8EF701E3013D}" srcId="{7A803B0B-D056-416C-8FA9-F6246E294EE6}" destId="{5D0C22D4-AC95-49C9-8F0C-E726A68F6C81}" srcOrd="0" destOrd="0" parTransId="{0033B2B9-4734-4FA4-98A9-75B8A8CE7597}" sibTransId="{2EC96424-4719-4EFD-9E5C-3E3BE43CDD4D}"/>
    <dgm:cxn modelId="{58B81026-640F-4876-9777-B575E7B77D60}" type="presOf" srcId="{BF00CB35-DF9E-41A6-87A8-427F931652CF}" destId="{53DDA992-C59F-4416-ACF8-EBE42002C8E5}" srcOrd="0" destOrd="0" presId="urn:microsoft.com/office/officeart/2005/8/layout/pyramid2#1"/>
    <dgm:cxn modelId="{1127FD8C-CBA8-477B-A732-C52A811ADB3C}" type="presParOf" srcId="{BCEE16CF-3C98-427C-85F8-66E6F2F5C789}" destId="{67860705-E945-43AF-9066-2E5A41962014}" srcOrd="0" destOrd="0" presId="urn:microsoft.com/office/officeart/2005/8/layout/pyramid2#1"/>
    <dgm:cxn modelId="{FF31FB97-4351-4C02-9DC8-08F5EF605E3C}" type="presParOf" srcId="{BCEE16CF-3C98-427C-85F8-66E6F2F5C789}" destId="{EAB9EB38-5FC6-43F6-8AF5-F8D2C8288ADC}" srcOrd="1" destOrd="0" presId="urn:microsoft.com/office/officeart/2005/8/layout/pyramid2#1"/>
    <dgm:cxn modelId="{3A9E0D81-7F6E-4374-9833-B16C3EBE63EA}" type="presParOf" srcId="{EAB9EB38-5FC6-43F6-8AF5-F8D2C8288ADC}" destId="{24C50AFC-2444-4EF8-922D-CFA0F1D3A96B}" srcOrd="0" destOrd="0" presId="urn:microsoft.com/office/officeart/2005/8/layout/pyramid2#1"/>
    <dgm:cxn modelId="{BF509ADA-290A-4AE3-B250-718B83288765}" type="presParOf" srcId="{EAB9EB38-5FC6-43F6-8AF5-F8D2C8288ADC}" destId="{02895250-F58A-4254-9C46-2D5388B2DDCF}" srcOrd="1" destOrd="0" presId="urn:microsoft.com/office/officeart/2005/8/layout/pyramid2#1"/>
    <dgm:cxn modelId="{ABE06F99-EE79-4215-A809-DC77825C71F3}" type="presParOf" srcId="{EAB9EB38-5FC6-43F6-8AF5-F8D2C8288ADC}" destId="{4063DB13-352E-4285-A5DE-1DB019829E27}" srcOrd="2" destOrd="0" presId="urn:microsoft.com/office/officeart/2005/8/layout/pyramid2#1"/>
    <dgm:cxn modelId="{79057E38-C998-4D68-821C-64DF9E1C57AE}" type="presParOf" srcId="{EAB9EB38-5FC6-43F6-8AF5-F8D2C8288ADC}" destId="{FA99637A-4037-4407-A686-CD1A4F250D29}" srcOrd="3" destOrd="0" presId="urn:microsoft.com/office/officeart/2005/8/layout/pyramid2#1"/>
    <dgm:cxn modelId="{18057B86-FDFA-4853-8487-FD1FE7503554}" type="presParOf" srcId="{EAB9EB38-5FC6-43F6-8AF5-F8D2C8288ADC}" destId="{9EFDBA38-0CD3-4641-BC4A-BAD9A53BC6F0}" srcOrd="4" destOrd="0" presId="urn:microsoft.com/office/officeart/2005/8/layout/pyramid2#1"/>
    <dgm:cxn modelId="{74CC7575-DEA7-43A2-84A0-2CEA7ED4FFE5}" type="presParOf" srcId="{EAB9EB38-5FC6-43F6-8AF5-F8D2C8288ADC}" destId="{71550A67-6DE8-451D-B399-F8C3059B12AB}" srcOrd="5" destOrd="0" presId="urn:microsoft.com/office/officeart/2005/8/layout/pyramid2#1"/>
    <dgm:cxn modelId="{51506772-8826-4DE6-8C69-7CE0E09C467E}" type="presParOf" srcId="{EAB9EB38-5FC6-43F6-8AF5-F8D2C8288ADC}" destId="{16437374-B879-451C-AD0B-837B6A2484CF}" srcOrd="6" destOrd="0" presId="urn:microsoft.com/office/officeart/2005/8/layout/pyramid2#1"/>
    <dgm:cxn modelId="{478CCC7C-B6FA-444C-BC80-89E1A3F10D19}" type="presParOf" srcId="{EAB9EB38-5FC6-43F6-8AF5-F8D2C8288ADC}" destId="{BCA8FAEF-6DA7-46B4-825E-8128E2703316}" srcOrd="7" destOrd="0" presId="urn:microsoft.com/office/officeart/2005/8/layout/pyramid2#1"/>
    <dgm:cxn modelId="{FC3F7ABE-EDEB-4080-8C5E-D6DA5C57C2C2}" type="presParOf" srcId="{EAB9EB38-5FC6-43F6-8AF5-F8D2C8288ADC}" destId="{53DDA992-C59F-4416-ACF8-EBE42002C8E5}" srcOrd="8" destOrd="0" presId="urn:microsoft.com/office/officeart/2005/8/layout/pyramid2#1"/>
    <dgm:cxn modelId="{C217094E-B51A-4951-B0A0-7A015D3C8CC3}" type="presParOf" srcId="{EAB9EB38-5FC6-43F6-8AF5-F8D2C8288ADC}" destId="{88D16CF8-AEFE-498B-BC7C-C90782AD05AA}" srcOrd="9" destOrd="0" presId="urn:microsoft.com/office/officeart/2005/8/layout/pyramid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7D9E2-2298-415D-891F-E29B735B9F60}" type="doc">
      <dgm:prSet loTypeId="urn:microsoft.com/office/officeart/2005/8/layout/process2" loCatId="process" qsTypeId="urn:microsoft.com/office/officeart/2005/8/quickstyle/simple3#3" qsCatId="simple" csTypeId="urn:microsoft.com/office/officeart/2005/8/colors/accent6_5#2" csCatId="accent6" phldr="1"/>
      <dgm:spPr/>
      <dgm:t>
        <a:bodyPr/>
        <a:lstStyle/>
        <a:p>
          <a:endParaRPr lang="zh-CN" altLang="en-US"/>
        </a:p>
      </dgm:t>
    </dgm:pt>
    <dgm:pt modelId="{2556E02F-5887-46C7-97AC-0490B742FBA6}">
      <dgm:prSet phldrT="[文本]" phldr="0" custT="1"/>
      <dgm:spPr/>
      <dgm:t>
        <a:bodyPr vert="horz" wrap="square"/>
        <a:lstStyle/>
        <a:p>
          <a:pPr>
            <a:lnSpc>
              <a:spcPct val="100000"/>
            </a:lnSpc>
            <a:spcBef>
              <a:spcPct val="0"/>
            </a:spcBef>
            <a:spcAft>
              <a:spcPct val="35000"/>
            </a:spcAft>
          </a:pPr>
          <a:r>
            <a:rPr lang="zh-CN" altLang="en-US" sz="2400" b="0" dirty="0">
              <a:effectLst/>
              <a:latin typeface="微软雅黑" panose="020B0503020204020204" pitchFamily="34" charset="-122"/>
              <a:ea typeface="微软雅黑" panose="020B0503020204020204" pitchFamily="34" charset="-122"/>
            </a:rPr>
            <a:t>总收益函数</a:t>
          </a:r>
        </a:p>
      </dgm:t>
    </dgm:pt>
    <dgm:pt modelId="{D8D9EB5E-E44E-41A4-AA43-C8B09758EF10}" type="parTrans" cxnId="{B3109CA1-9BDE-457E-BFC2-ECF30EF57A42}">
      <dgm:prSet/>
      <dgm:spPr/>
      <dgm:t>
        <a:bodyPr/>
        <a:lstStyle/>
        <a:p>
          <a:endParaRPr lang="zh-CN" altLang="en-US"/>
        </a:p>
      </dgm:t>
    </dgm:pt>
    <dgm:pt modelId="{F194555C-4F2E-4BBD-B0D4-4DB2C90B8BCA}" type="sibTrans" cxnId="{B3109CA1-9BDE-457E-BFC2-ECF30EF57A42}">
      <dgm:prSet/>
      <dgm:spPr/>
      <dgm:t>
        <a:bodyPr/>
        <a:lstStyle/>
        <a:p>
          <a:endParaRPr lang="zh-CN" altLang="en-US"/>
        </a:p>
      </dgm:t>
    </dgm:pt>
    <dgm:pt modelId="{C7148962-91D2-46C3-A70F-8C66C2F00ED9}">
      <dgm:prSet phldrT="[文本]" custT="1"/>
      <dgm:spPr/>
      <dgm:t>
        <a:bodyPr/>
        <a:lstStyle/>
        <a:p>
          <a:r>
            <a:rPr lang="zh-CN" altLang="en-US" sz="2400" b="0" dirty="0">
              <a:latin typeface="微软雅黑" panose="020B0503020204020204" pitchFamily="34" charset="-122"/>
              <a:ea typeface="微软雅黑" panose="020B0503020204020204" pitchFamily="34" charset="-122"/>
            </a:rPr>
            <a:t>平均收益函数</a:t>
          </a:r>
        </a:p>
      </dgm:t>
    </dgm:pt>
    <dgm:pt modelId="{5F7B88BB-DB69-4C4B-840C-B09785E9B1E9}" type="parTrans" cxnId="{8B2A3F09-1EB7-4E52-B7AE-E80DA96FDEFA}">
      <dgm:prSet/>
      <dgm:spPr/>
      <dgm:t>
        <a:bodyPr/>
        <a:lstStyle/>
        <a:p>
          <a:endParaRPr lang="zh-CN" altLang="en-US"/>
        </a:p>
      </dgm:t>
    </dgm:pt>
    <dgm:pt modelId="{7311CCD1-CBC4-4062-AAD3-ACF9932BE81B}" type="sibTrans" cxnId="{8B2A3F09-1EB7-4E52-B7AE-E80DA96FDEFA}">
      <dgm:prSet/>
      <dgm:spPr/>
      <dgm:t>
        <a:bodyPr/>
        <a:lstStyle/>
        <a:p>
          <a:endParaRPr lang="zh-CN" altLang="en-US"/>
        </a:p>
      </dgm:t>
    </dgm:pt>
    <dgm:pt modelId="{82050D4E-65D5-4364-8661-5FF1938CFD4D}">
      <dgm:prSet phldrT="[文本]" custT="1"/>
      <dgm:spPr/>
      <dgm:t>
        <a:bodyPr/>
        <a:lstStyle/>
        <a:p>
          <a:r>
            <a:rPr lang="zh-CN" altLang="en-US" sz="2400" b="0" dirty="0">
              <a:latin typeface="微软雅黑" panose="020B0503020204020204" pitchFamily="34" charset="-122"/>
              <a:ea typeface="微软雅黑" panose="020B0503020204020204" pitchFamily="34" charset="-122"/>
            </a:rPr>
            <a:t>边际收益函数</a:t>
          </a:r>
        </a:p>
      </dgm:t>
    </dgm:pt>
    <dgm:pt modelId="{6D077D0E-B5E5-49DB-A13D-97C57F592305}" type="parTrans" cxnId="{3220E25F-8ECA-43A7-964D-C1ED41DFC4B8}">
      <dgm:prSet/>
      <dgm:spPr/>
      <dgm:t>
        <a:bodyPr/>
        <a:lstStyle/>
        <a:p>
          <a:endParaRPr lang="zh-CN" altLang="en-US"/>
        </a:p>
      </dgm:t>
    </dgm:pt>
    <dgm:pt modelId="{2F17A9E2-73BE-4742-9A22-876DDE143048}" type="sibTrans" cxnId="{3220E25F-8ECA-43A7-964D-C1ED41DFC4B8}">
      <dgm:prSet/>
      <dgm:spPr/>
      <dgm:t>
        <a:bodyPr/>
        <a:lstStyle/>
        <a:p>
          <a:endParaRPr lang="zh-CN" altLang="en-US"/>
        </a:p>
      </dgm:t>
    </dgm:pt>
    <dgm:pt modelId="{8EBAEAD2-01EB-4D1C-8DE4-786352430E04}" type="pres">
      <dgm:prSet presAssocID="{E377D9E2-2298-415D-891F-E29B735B9F60}" presName="linearFlow" presStyleCnt="0">
        <dgm:presLayoutVars>
          <dgm:resizeHandles val="exact"/>
        </dgm:presLayoutVars>
      </dgm:prSet>
      <dgm:spPr/>
      <dgm:t>
        <a:bodyPr/>
        <a:lstStyle/>
        <a:p>
          <a:endParaRPr lang="zh-CN" altLang="en-US"/>
        </a:p>
      </dgm:t>
    </dgm:pt>
    <dgm:pt modelId="{B48D4B6D-0FFE-419F-B4ED-ADAA4DE87FFD}" type="pres">
      <dgm:prSet presAssocID="{2556E02F-5887-46C7-97AC-0490B742FBA6}" presName="node" presStyleLbl="node1" presStyleIdx="0" presStyleCnt="3">
        <dgm:presLayoutVars>
          <dgm:bulletEnabled val="1"/>
        </dgm:presLayoutVars>
      </dgm:prSet>
      <dgm:spPr/>
      <dgm:t>
        <a:bodyPr/>
        <a:lstStyle/>
        <a:p>
          <a:endParaRPr lang="zh-CN" altLang="en-US"/>
        </a:p>
      </dgm:t>
    </dgm:pt>
    <dgm:pt modelId="{438AF820-D1C3-4602-A3A4-FB9BEFC7C355}" type="pres">
      <dgm:prSet presAssocID="{F194555C-4F2E-4BBD-B0D4-4DB2C90B8BCA}" presName="sibTrans" presStyleLbl="sibTrans2D1" presStyleIdx="0" presStyleCnt="2"/>
      <dgm:spPr/>
      <dgm:t>
        <a:bodyPr/>
        <a:lstStyle/>
        <a:p>
          <a:endParaRPr lang="zh-CN" altLang="en-US"/>
        </a:p>
      </dgm:t>
    </dgm:pt>
    <dgm:pt modelId="{1BFBDE8A-C96B-424F-88F2-FFE842715EED}" type="pres">
      <dgm:prSet presAssocID="{F194555C-4F2E-4BBD-B0D4-4DB2C90B8BCA}" presName="connectorText" presStyleLbl="sibTrans2D1" presStyleIdx="0" presStyleCnt="2"/>
      <dgm:spPr/>
      <dgm:t>
        <a:bodyPr/>
        <a:lstStyle/>
        <a:p>
          <a:endParaRPr lang="zh-CN" altLang="en-US"/>
        </a:p>
      </dgm:t>
    </dgm:pt>
    <dgm:pt modelId="{7C85803D-BDDC-4229-8E2F-22D08BAA2BE6}" type="pres">
      <dgm:prSet presAssocID="{C7148962-91D2-46C3-A70F-8C66C2F00ED9}" presName="node" presStyleLbl="node1" presStyleIdx="1" presStyleCnt="3">
        <dgm:presLayoutVars>
          <dgm:bulletEnabled val="1"/>
        </dgm:presLayoutVars>
      </dgm:prSet>
      <dgm:spPr/>
      <dgm:t>
        <a:bodyPr/>
        <a:lstStyle/>
        <a:p>
          <a:endParaRPr lang="zh-CN" altLang="en-US"/>
        </a:p>
      </dgm:t>
    </dgm:pt>
    <dgm:pt modelId="{DF3C2C5A-23BD-4535-B5E0-31DAE48EE4A6}" type="pres">
      <dgm:prSet presAssocID="{7311CCD1-CBC4-4062-AAD3-ACF9932BE81B}" presName="sibTrans" presStyleLbl="sibTrans2D1" presStyleIdx="1" presStyleCnt="2"/>
      <dgm:spPr/>
      <dgm:t>
        <a:bodyPr/>
        <a:lstStyle/>
        <a:p>
          <a:endParaRPr lang="zh-CN" altLang="en-US"/>
        </a:p>
      </dgm:t>
    </dgm:pt>
    <dgm:pt modelId="{3202DB1B-A38E-4298-9AD7-7573A5A75F1B}" type="pres">
      <dgm:prSet presAssocID="{7311CCD1-CBC4-4062-AAD3-ACF9932BE81B}" presName="connectorText" presStyleLbl="sibTrans2D1" presStyleIdx="1" presStyleCnt="2"/>
      <dgm:spPr/>
      <dgm:t>
        <a:bodyPr/>
        <a:lstStyle/>
        <a:p>
          <a:endParaRPr lang="zh-CN" altLang="en-US"/>
        </a:p>
      </dgm:t>
    </dgm:pt>
    <dgm:pt modelId="{60A684E5-65D1-41BB-9F15-55D849FF0B00}" type="pres">
      <dgm:prSet presAssocID="{82050D4E-65D5-4364-8661-5FF1938CFD4D}" presName="node" presStyleLbl="node1" presStyleIdx="2" presStyleCnt="3">
        <dgm:presLayoutVars>
          <dgm:bulletEnabled val="1"/>
        </dgm:presLayoutVars>
      </dgm:prSet>
      <dgm:spPr/>
      <dgm:t>
        <a:bodyPr/>
        <a:lstStyle/>
        <a:p>
          <a:endParaRPr lang="zh-CN" altLang="en-US"/>
        </a:p>
      </dgm:t>
    </dgm:pt>
  </dgm:ptLst>
  <dgm:cxnLst>
    <dgm:cxn modelId="{E000E26B-AAFD-41E3-A198-AF44A72D391D}" type="presOf" srcId="{C7148962-91D2-46C3-A70F-8C66C2F00ED9}" destId="{7C85803D-BDDC-4229-8E2F-22D08BAA2BE6}" srcOrd="0" destOrd="0" presId="urn:microsoft.com/office/officeart/2005/8/layout/process2"/>
    <dgm:cxn modelId="{5E398C65-568E-4DE4-A79C-547AD8E5C824}" type="presOf" srcId="{7311CCD1-CBC4-4062-AAD3-ACF9932BE81B}" destId="{DF3C2C5A-23BD-4535-B5E0-31DAE48EE4A6}" srcOrd="0" destOrd="0" presId="urn:microsoft.com/office/officeart/2005/8/layout/process2"/>
    <dgm:cxn modelId="{2F4C7089-322E-4C5D-B89D-98CB6FF3837A}" type="presOf" srcId="{F194555C-4F2E-4BBD-B0D4-4DB2C90B8BCA}" destId="{1BFBDE8A-C96B-424F-88F2-FFE842715EED}" srcOrd="1" destOrd="0" presId="urn:microsoft.com/office/officeart/2005/8/layout/process2"/>
    <dgm:cxn modelId="{63E13062-5A8C-4A11-9EDF-7246A13B0E14}" type="presOf" srcId="{E377D9E2-2298-415D-891F-E29B735B9F60}" destId="{8EBAEAD2-01EB-4D1C-8DE4-786352430E04}" srcOrd="0" destOrd="0" presId="urn:microsoft.com/office/officeart/2005/8/layout/process2"/>
    <dgm:cxn modelId="{5DD070B4-1294-4EEE-8C6E-1BCB228F04CC}" type="presOf" srcId="{82050D4E-65D5-4364-8661-5FF1938CFD4D}" destId="{60A684E5-65D1-41BB-9F15-55D849FF0B00}" srcOrd="0" destOrd="0" presId="urn:microsoft.com/office/officeart/2005/8/layout/process2"/>
    <dgm:cxn modelId="{AD0C9F77-BF0F-4EFD-BFE7-0200FBDEC150}" type="presOf" srcId="{7311CCD1-CBC4-4062-AAD3-ACF9932BE81B}" destId="{3202DB1B-A38E-4298-9AD7-7573A5A75F1B}" srcOrd="1" destOrd="0" presId="urn:microsoft.com/office/officeart/2005/8/layout/process2"/>
    <dgm:cxn modelId="{3220E25F-8ECA-43A7-964D-C1ED41DFC4B8}" srcId="{E377D9E2-2298-415D-891F-E29B735B9F60}" destId="{82050D4E-65D5-4364-8661-5FF1938CFD4D}" srcOrd="2" destOrd="0" parTransId="{6D077D0E-B5E5-49DB-A13D-97C57F592305}" sibTransId="{2F17A9E2-73BE-4742-9A22-876DDE143048}"/>
    <dgm:cxn modelId="{8B2A3F09-1EB7-4E52-B7AE-E80DA96FDEFA}" srcId="{E377D9E2-2298-415D-891F-E29B735B9F60}" destId="{C7148962-91D2-46C3-A70F-8C66C2F00ED9}" srcOrd="1" destOrd="0" parTransId="{5F7B88BB-DB69-4C4B-840C-B09785E9B1E9}" sibTransId="{7311CCD1-CBC4-4062-AAD3-ACF9932BE81B}"/>
    <dgm:cxn modelId="{2CACACBE-37ED-4162-B347-A102AD589411}" type="presOf" srcId="{2556E02F-5887-46C7-97AC-0490B742FBA6}" destId="{B48D4B6D-0FFE-419F-B4ED-ADAA4DE87FFD}" srcOrd="0" destOrd="0" presId="urn:microsoft.com/office/officeart/2005/8/layout/process2"/>
    <dgm:cxn modelId="{CF452F2E-8B81-4C2B-9A82-F7D6C9209F60}" type="presOf" srcId="{F194555C-4F2E-4BBD-B0D4-4DB2C90B8BCA}" destId="{438AF820-D1C3-4602-A3A4-FB9BEFC7C355}" srcOrd="0" destOrd="0" presId="urn:microsoft.com/office/officeart/2005/8/layout/process2"/>
    <dgm:cxn modelId="{B3109CA1-9BDE-457E-BFC2-ECF30EF57A42}" srcId="{E377D9E2-2298-415D-891F-E29B735B9F60}" destId="{2556E02F-5887-46C7-97AC-0490B742FBA6}" srcOrd="0" destOrd="0" parTransId="{D8D9EB5E-E44E-41A4-AA43-C8B09758EF10}" sibTransId="{F194555C-4F2E-4BBD-B0D4-4DB2C90B8BCA}"/>
    <dgm:cxn modelId="{C804F853-7E5E-44C8-9D91-308815DC0AF0}" type="presParOf" srcId="{8EBAEAD2-01EB-4D1C-8DE4-786352430E04}" destId="{B48D4B6D-0FFE-419F-B4ED-ADAA4DE87FFD}" srcOrd="0" destOrd="0" presId="urn:microsoft.com/office/officeart/2005/8/layout/process2"/>
    <dgm:cxn modelId="{6453BAEB-C3B8-4CC9-9C8B-68CE89E10380}" type="presParOf" srcId="{8EBAEAD2-01EB-4D1C-8DE4-786352430E04}" destId="{438AF820-D1C3-4602-A3A4-FB9BEFC7C355}" srcOrd="1" destOrd="0" presId="urn:microsoft.com/office/officeart/2005/8/layout/process2"/>
    <dgm:cxn modelId="{03ED1C0B-30E8-47D1-B13B-2874E103EC48}" type="presParOf" srcId="{438AF820-D1C3-4602-A3A4-FB9BEFC7C355}" destId="{1BFBDE8A-C96B-424F-88F2-FFE842715EED}" srcOrd="0" destOrd="0" presId="urn:microsoft.com/office/officeart/2005/8/layout/process2"/>
    <dgm:cxn modelId="{F84D7C5C-AA58-4822-A635-F0251B029447}" type="presParOf" srcId="{8EBAEAD2-01EB-4D1C-8DE4-786352430E04}" destId="{7C85803D-BDDC-4229-8E2F-22D08BAA2BE6}" srcOrd="2" destOrd="0" presId="urn:microsoft.com/office/officeart/2005/8/layout/process2"/>
    <dgm:cxn modelId="{45E1FFEF-846A-40F7-B023-60411866636F}" type="presParOf" srcId="{8EBAEAD2-01EB-4D1C-8DE4-786352430E04}" destId="{DF3C2C5A-23BD-4535-B5E0-31DAE48EE4A6}" srcOrd="3" destOrd="0" presId="urn:microsoft.com/office/officeart/2005/8/layout/process2"/>
    <dgm:cxn modelId="{D45FA524-BD17-4F9B-B159-28A4D2628117}" type="presParOf" srcId="{DF3C2C5A-23BD-4535-B5E0-31DAE48EE4A6}" destId="{3202DB1B-A38E-4298-9AD7-7573A5A75F1B}" srcOrd="0" destOrd="0" presId="urn:microsoft.com/office/officeart/2005/8/layout/process2"/>
    <dgm:cxn modelId="{F711684C-D57C-4EB4-8216-2EA53E93899C}" type="presParOf" srcId="{8EBAEAD2-01EB-4D1C-8DE4-786352430E04}" destId="{60A684E5-65D1-41BB-9F15-55D849FF0B00}"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7D9E2-2298-415D-891F-E29B735B9F60}" type="doc">
      <dgm:prSet loTypeId="urn:microsoft.com/office/officeart/2005/8/layout/process2" loCatId="process" qsTypeId="urn:microsoft.com/office/officeart/2005/8/quickstyle/simple3#2" qsCatId="simple" csTypeId="urn:microsoft.com/office/officeart/2005/8/colors/accent5_3#1" csCatId="accent5" phldr="1"/>
      <dgm:spPr/>
      <dgm:t>
        <a:bodyPr/>
        <a:lstStyle/>
        <a:p>
          <a:endParaRPr lang="zh-CN" altLang="en-US"/>
        </a:p>
      </dgm:t>
    </dgm:pt>
    <dgm:pt modelId="{8EBAEAD2-01EB-4D1C-8DE4-786352430E04}" type="pres">
      <dgm:prSet presAssocID="{E377D9E2-2298-415D-891F-E29B735B9F60}" presName="linearFlow" presStyleCnt="0">
        <dgm:presLayoutVars>
          <dgm:resizeHandles val="exact"/>
        </dgm:presLayoutVars>
      </dgm:prSet>
      <dgm:spPr/>
      <dgm:t>
        <a:bodyPr/>
        <a:lstStyle/>
        <a:p>
          <a:endParaRPr lang="zh-CN" altLang="en-US"/>
        </a:p>
      </dgm:t>
    </dgm:pt>
  </dgm:ptLst>
  <dgm:cxnLst>
    <dgm:cxn modelId="{BEA46E27-8EF8-437C-9786-652D9F53CF6D}" type="presOf" srcId="{E377D9E2-2298-415D-891F-E29B735B9F60}" destId="{8EBAEAD2-01EB-4D1C-8DE4-786352430E04}"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041AEE-4673-45DF-8DE5-04D9229083D0}" type="doc">
      <dgm:prSet loTypeId="urn:microsoft.com/office/officeart/2005/8/layout/pyramid2#4" loCatId="pyramid" qsTypeId="urn:microsoft.com/office/officeart/2005/8/quickstyle/simple3#6" qsCatId="3D" csTypeId="urn:microsoft.com/office/officeart/2005/8/colors/accent3_3#4" csCatId="accent1"/>
      <dgm:spPr/>
      <dgm:t>
        <a:bodyPr/>
        <a:lstStyle/>
        <a:p>
          <a:endParaRPr lang="zh-CN" altLang="en-US"/>
        </a:p>
      </dgm:t>
    </dgm:pt>
    <dgm:pt modelId="{5F5C9DED-E2E9-4471-888C-B162D1BAD85B}">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垄断竞争的特点</a:t>
          </a:r>
          <a:endParaRPr lang="en-US" sz="2400" b="0" dirty="0">
            <a:latin typeface="微软雅黑" panose="020B0503020204020204" pitchFamily="34" charset="-122"/>
            <a:ea typeface="微软雅黑" panose="020B0503020204020204" pitchFamily="34" charset="-122"/>
          </a:endParaRPr>
        </a:p>
      </dgm:t>
    </dgm:pt>
    <dgm:pt modelId="{EA4575DF-BA48-4EDA-8B97-2547751566D2}" type="parTrans" cxnId="{FF9AC8AC-9457-4A85-B2EB-20219B385E97}">
      <dgm:prSet/>
      <dgm:spPr/>
      <dgm:t>
        <a:bodyPr/>
        <a:lstStyle/>
        <a:p>
          <a:pPr algn="l"/>
          <a:endParaRPr lang="zh-CN" altLang="en-US" sz="2400" b="0"/>
        </a:p>
      </dgm:t>
    </dgm:pt>
    <dgm:pt modelId="{3542170C-8DA6-450E-845A-F2375AB85A73}" type="sibTrans" cxnId="{FF9AC8AC-9457-4A85-B2EB-20219B385E97}">
      <dgm:prSet/>
      <dgm:spPr/>
      <dgm:t>
        <a:bodyPr/>
        <a:lstStyle/>
        <a:p>
          <a:pPr algn="l"/>
          <a:endParaRPr lang="zh-CN" altLang="en-US" sz="2400" b="0"/>
        </a:p>
      </dgm:t>
    </dgm:pt>
    <dgm:pt modelId="{8970925B-7E24-4069-B1AB-0B0530780EFC}">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垄断竞争企业的需求曲线和收益曲线</a:t>
          </a:r>
          <a:endParaRPr lang="en-US" sz="2400" b="0" dirty="0">
            <a:latin typeface="微软雅黑" panose="020B0503020204020204" pitchFamily="34" charset="-122"/>
            <a:ea typeface="微软雅黑" panose="020B0503020204020204" pitchFamily="34" charset="-122"/>
          </a:endParaRPr>
        </a:p>
      </dgm:t>
    </dgm:pt>
    <dgm:pt modelId="{A0FA2CC0-32DA-472D-9B19-00C1C7016897}" type="parTrans" cxnId="{22E982AC-8107-4A5A-A61C-6200E9496087}">
      <dgm:prSet/>
      <dgm:spPr/>
      <dgm:t>
        <a:bodyPr/>
        <a:lstStyle/>
        <a:p>
          <a:pPr algn="l"/>
          <a:endParaRPr lang="zh-CN" altLang="en-US" sz="2400" b="0"/>
        </a:p>
      </dgm:t>
    </dgm:pt>
    <dgm:pt modelId="{6387116F-32E8-4981-9497-679E74D906C4}" type="sibTrans" cxnId="{22E982AC-8107-4A5A-A61C-6200E9496087}">
      <dgm:prSet/>
      <dgm:spPr/>
      <dgm:t>
        <a:bodyPr/>
        <a:lstStyle/>
        <a:p>
          <a:pPr algn="l"/>
          <a:endParaRPr lang="zh-CN" altLang="en-US" sz="2400" b="0"/>
        </a:p>
      </dgm:t>
    </dgm:pt>
    <dgm:pt modelId="{11C0F527-6593-43CD-9C44-101A86C39D00}">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垄断竞争企业的短期均衡</a:t>
          </a:r>
          <a:endParaRPr lang="en-US" sz="2400" b="0" dirty="0">
            <a:latin typeface="微软雅黑" panose="020B0503020204020204" pitchFamily="34" charset="-122"/>
            <a:ea typeface="微软雅黑" panose="020B0503020204020204" pitchFamily="34" charset="-122"/>
          </a:endParaRPr>
        </a:p>
      </dgm:t>
    </dgm:pt>
    <dgm:pt modelId="{6893BCDE-BE6E-4DFF-8799-065C88D1CD39}" type="parTrans" cxnId="{2B415FEB-38AF-4AB8-A968-8C7FE47C4591}">
      <dgm:prSet/>
      <dgm:spPr/>
      <dgm:t>
        <a:bodyPr/>
        <a:lstStyle/>
        <a:p>
          <a:pPr algn="l"/>
          <a:endParaRPr lang="zh-CN" altLang="en-US" sz="2400" b="0"/>
        </a:p>
      </dgm:t>
    </dgm:pt>
    <dgm:pt modelId="{519580B7-1C7C-43FA-93C8-A9CE710858DD}" type="sibTrans" cxnId="{2B415FEB-38AF-4AB8-A968-8C7FE47C4591}">
      <dgm:prSet/>
      <dgm:spPr/>
      <dgm:t>
        <a:bodyPr/>
        <a:lstStyle/>
        <a:p>
          <a:pPr algn="l"/>
          <a:endParaRPr lang="zh-CN" altLang="en-US" sz="2400" b="0"/>
        </a:p>
      </dgm:t>
    </dgm:pt>
    <dgm:pt modelId="{4D63420A-D672-47D4-BB79-6952B104D021}">
      <dgm:prSet phldr="0" custT="1"/>
      <dgm:spPr/>
      <dgm:t>
        <a:bodyPr vert="horz" wrap="square"/>
        <a:lstStyl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垄断竞争企业的长期均衡</a:t>
          </a:r>
          <a:endParaRPr lang="zh-CN" altLang="en-US" sz="2400" b="0" dirty="0">
            <a:latin typeface="微软雅黑" panose="020B0503020204020204" pitchFamily="34" charset="-122"/>
            <a:ea typeface="微软雅黑" panose="020B0503020204020204" pitchFamily="34" charset="-122"/>
          </a:endParaRPr>
        </a:p>
      </dgm:t>
    </dgm:pt>
    <dgm:pt modelId="{AAFDC1BB-1F3E-4624-84B0-86A4E245B922}" type="parTrans" cxnId="{863DEB22-DD3D-443E-B2DD-21547C957F3D}">
      <dgm:prSet/>
      <dgm:spPr/>
      <dgm:t>
        <a:bodyPr/>
        <a:lstStyle/>
        <a:p>
          <a:pPr algn="l"/>
          <a:endParaRPr lang="zh-CN" altLang="en-US" sz="2400" b="0"/>
        </a:p>
      </dgm:t>
    </dgm:pt>
    <dgm:pt modelId="{6D5B9325-061B-478B-8536-4D97F1C46ADE}" type="sibTrans" cxnId="{863DEB22-DD3D-443E-B2DD-21547C957F3D}">
      <dgm:prSet/>
      <dgm:spPr/>
      <dgm:t>
        <a:bodyPr/>
        <a:lstStyle/>
        <a:p>
          <a:pPr algn="l"/>
          <a:endParaRPr lang="zh-CN" altLang="en-US" sz="2400" b="0"/>
        </a:p>
      </dgm:t>
    </dgm:pt>
    <dgm:pt modelId="{FBD190DF-926A-4A50-9B41-62F214698466}" type="pres">
      <dgm:prSet presAssocID="{62041AEE-4673-45DF-8DE5-04D9229083D0}" presName="compositeShape" presStyleCnt="0">
        <dgm:presLayoutVars>
          <dgm:dir/>
          <dgm:resizeHandles/>
        </dgm:presLayoutVars>
      </dgm:prSet>
      <dgm:spPr/>
      <dgm:t>
        <a:bodyPr/>
        <a:lstStyle/>
        <a:p>
          <a:endParaRPr lang="zh-CN" altLang="en-US"/>
        </a:p>
      </dgm:t>
    </dgm:pt>
    <dgm:pt modelId="{F2D6B933-5B6F-4793-B95D-74BF54579921}" type="pres">
      <dgm:prSet presAssocID="{62041AEE-4673-45DF-8DE5-04D9229083D0}" presName="pyramid" presStyleLbl="node1" presStyleIdx="0" presStyleCnt="1"/>
      <dgm:spPr/>
    </dgm:pt>
    <dgm:pt modelId="{72F94CB5-2570-4642-9393-8AFE7DB2FB93}" type="pres">
      <dgm:prSet presAssocID="{62041AEE-4673-45DF-8DE5-04D9229083D0}" presName="theList" presStyleCnt="0"/>
      <dgm:spPr/>
    </dgm:pt>
    <dgm:pt modelId="{DFDD46F5-E254-4BF2-81EF-DE781C734874}" type="pres">
      <dgm:prSet presAssocID="{5F5C9DED-E2E9-4471-888C-B162D1BAD85B}" presName="aNode" presStyleLbl="fgAcc1" presStyleIdx="0" presStyleCnt="4">
        <dgm:presLayoutVars>
          <dgm:bulletEnabled val="1"/>
        </dgm:presLayoutVars>
      </dgm:prSet>
      <dgm:spPr/>
      <dgm:t>
        <a:bodyPr/>
        <a:lstStyle/>
        <a:p>
          <a:endParaRPr lang="zh-CN" altLang="en-US"/>
        </a:p>
      </dgm:t>
    </dgm:pt>
    <dgm:pt modelId="{BD1E94CF-4A57-4A33-9EBE-35382608656E}" type="pres">
      <dgm:prSet presAssocID="{5F5C9DED-E2E9-4471-888C-B162D1BAD85B}" presName="aSpace" presStyleCnt="0"/>
      <dgm:spPr/>
    </dgm:pt>
    <dgm:pt modelId="{4ED1E407-6F75-46FF-8025-40227D280066}" type="pres">
      <dgm:prSet presAssocID="{8970925B-7E24-4069-B1AB-0B0530780EFC}" presName="aNode" presStyleLbl="fgAcc1" presStyleIdx="1" presStyleCnt="4">
        <dgm:presLayoutVars>
          <dgm:bulletEnabled val="1"/>
        </dgm:presLayoutVars>
      </dgm:prSet>
      <dgm:spPr/>
      <dgm:t>
        <a:bodyPr/>
        <a:lstStyle/>
        <a:p>
          <a:endParaRPr lang="zh-CN" altLang="en-US"/>
        </a:p>
      </dgm:t>
    </dgm:pt>
    <dgm:pt modelId="{38F46007-E0CE-47A9-A5BF-7728012889ED}" type="pres">
      <dgm:prSet presAssocID="{8970925B-7E24-4069-B1AB-0B0530780EFC}" presName="aSpace" presStyleCnt="0"/>
      <dgm:spPr/>
    </dgm:pt>
    <dgm:pt modelId="{25555E6F-06E8-4097-9FB7-24317A8E2C39}" type="pres">
      <dgm:prSet presAssocID="{11C0F527-6593-43CD-9C44-101A86C39D00}" presName="aNode" presStyleLbl="fgAcc1" presStyleIdx="2" presStyleCnt="4">
        <dgm:presLayoutVars>
          <dgm:bulletEnabled val="1"/>
        </dgm:presLayoutVars>
      </dgm:prSet>
      <dgm:spPr/>
      <dgm:t>
        <a:bodyPr/>
        <a:lstStyle/>
        <a:p>
          <a:endParaRPr lang="zh-CN" altLang="en-US"/>
        </a:p>
      </dgm:t>
    </dgm:pt>
    <dgm:pt modelId="{D7DDEDB0-B078-46A9-9D7F-8616DABB47F7}" type="pres">
      <dgm:prSet presAssocID="{11C0F527-6593-43CD-9C44-101A86C39D00}" presName="aSpace" presStyleCnt="0"/>
      <dgm:spPr/>
    </dgm:pt>
    <dgm:pt modelId="{120C79B6-5FC2-41E1-98F8-75D39B380974}" type="pres">
      <dgm:prSet presAssocID="{4D63420A-D672-47D4-BB79-6952B104D021}" presName="aNode" presStyleLbl="fgAcc1" presStyleIdx="3" presStyleCnt="4">
        <dgm:presLayoutVars>
          <dgm:bulletEnabled val="1"/>
        </dgm:presLayoutVars>
      </dgm:prSet>
      <dgm:spPr/>
      <dgm:t>
        <a:bodyPr/>
        <a:lstStyle/>
        <a:p>
          <a:endParaRPr lang="zh-CN" altLang="en-US"/>
        </a:p>
      </dgm:t>
    </dgm:pt>
    <dgm:pt modelId="{A3C1F50F-DC33-489A-827F-2B4FF33082C2}" type="pres">
      <dgm:prSet presAssocID="{4D63420A-D672-47D4-BB79-6952B104D021}" presName="aSpace" presStyleCnt="0"/>
      <dgm:spPr/>
    </dgm:pt>
  </dgm:ptLst>
  <dgm:cxnLst>
    <dgm:cxn modelId="{F7A0E7A5-2316-4084-B5DD-81D36739F11F}" type="presOf" srcId="{8970925B-7E24-4069-B1AB-0B0530780EFC}" destId="{4ED1E407-6F75-46FF-8025-40227D280066}" srcOrd="0" destOrd="0" presId="urn:microsoft.com/office/officeart/2005/8/layout/pyramid2#4"/>
    <dgm:cxn modelId="{AC8C70B6-812E-4CFF-A9C9-2A9CCD57DEE4}" type="presOf" srcId="{5F5C9DED-E2E9-4471-888C-B162D1BAD85B}" destId="{DFDD46F5-E254-4BF2-81EF-DE781C734874}" srcOrd="0" destOrd="0" presId="urn:microsoft.com/office/officeart/2005/8/layout/pyramid2#4"/>
    <dgm:cxn modelId="{2B415FEB-38AF-4AB8-A968-8C7FE47C4591}" srcId="{62041AEE-4673-45DF-8DE5-04D9229083D0}" destId="{11C0F527-6593-43CD-9C44-101A86C39D00}" srcOrd="2" destOrd="0" parTransId="{6893BCDE-BE6E-4DFF-8799-065C88D1CD39}" sibTransId="{519580B7-1C7C-43FA-93C8-A9CE710858DD}"/>
    <dgm:cxn modelId="{22E982AC-8107-4A5A-A61C-6200E9496087}" srcId="{62041AEE-4673-45DF-8DE5-04D9229083D0}" destId="{8970925B-7E24-4069-B1AB-0B0530780EFC}" srcOrd="1" destOrd="0" parTransId="{A0FA2CC0-32DA-472D-9B19-00C1C7016897}" sibTransId="{6387116F-32E8-4981-9497-679E74D906C4}"/>
    <dgm:cxn modelId="{6EEE6C4D-DD30-4EE3-8AD5-9376F4BD883F}" type="presOf" srcId="{62041AEE-4673-45DF-8DE5-04D9229083D0}" destId="{FBD190DF-926A-4A50-9B41-62F214698466}" srcOrd="0" destOrd="0" presId="urn:microsoft.com/office/officeart/2005/8/layout/pyramid2#4"/>
    <dgm:cxn modelId="{01C017A5-77FF-445F-BC15-F369897F38F8}" type="presOf" srcId="{11C0F527-6593-43CD-9C44-101A86C39D00}" destId="{25555E6F-06E8-4097-9FB7-24317A8E2C39}" srcOrd="0" destOrd="0" presId="urn:microsoft.com/office/officeart/2005/8/layout/pyramid2#4"/>
    <dgm:cxn modelId="{FF9AC8AC-9457-4A85-B2EB-20219B385E97}" srcId="{62041AEE-4673-45DF-8DE5-04D9229083D0}" destId="{5F5C9DED-E2E9-4471-888C-B162D1BAD85B}" srcOrd="0" destOrd="0" parTransId="{EA4575DF-BA48-4EDA-8B97-2547751566D2}" sibTransId="{3542170C-8DA6-450E-845A-F2375AB85A73}"/>
    <dgm:cxn modelId="{863DEB22-DD3D-443E-B2DD-21547C957F3D}" srcId="{62041AEE-4673-45DF-8DE5-04D9229083D0}" destId="{4D63420A-D672-47D4-BB79-6952B104D021}" srcOrd="3" destOrd="0" parTransId="{AAFDC1BB-1F3E-4624-84B0-86A4E245B922}" sibTransId="{6D5B9325-061B-478B-8536-4D97F1C46ADE}"/>
    <dgm:cxn modelId="{92CCEC81-EC66-444B-9785-11A24E02BC7B}" type="presOf" srcId="{4D63420A-D672-47D4-BB79-6952B104D021}" destId="{120C79B6-5FC2-41E1-98F8-75D39B380974}" srcOrd="0" destOrd="0" presId="urn:microsoft.com/office/officeart/2005/8/layout/pyramid2#4"/>
    <dgm:cxn modelId="{268FA666-B623-46DF-A80E-EFB6151BCD46}" type="presParOf" srcId="{FBD190DF-926A-4A50-9B41-62F214698466}" destId="{F2D6B933-5B6F-4793-B95D-74BF54579921}" srcOrd="0" destOrd="0" presId="urn:microsoft.com/office/officeart/2005/8/layout/pyramid2#4"/>
    <dgm:cxn modelId="{6BA1D3CE-7DDF-4AC5-ADD8-5F30A2EB05B6}" type="presParOf" srcId="{FBD190DF-926A-4A50-9B41-62F214698466}" destId="{72F94CB5-2570-4642-9393-8AFE7DB2FB93}" srcOrd="1" destOrd="0" presId="urn:microsoft.com/office/officeart/2005/8/layout/pyramid2#4"/>
    <dgm:cxn modelId="{654CEA33-A2F9-4042-8810-496D8A035BB4}" type="presParOf" srcId="{72F94CB5-2570-4642-9393-8AFE7DB2FB93}" destId="{DFDD46F5-E254-4BF2-81EF-DE781C734874}" srcOrd="0" destOrd="0" presId="urn:microsoft.com/office/officeart/2005/8/layout/pyramid2#4"/>
    <dgm:cxn modelId="{2A203F4A-664A-4B93-9D47-EB911EB1F018}" type="presParOf" srcId="{72F94CB5-2570-4642-9393-8AFE7DB2FB93}" destId="{BD1E94CF-4A57-4A33-9EBE-35382608656E}" srcOrd="1" destOrd="0" presId="urn:microsoft.com/office/officeart/2005/8/layout/pyramid2#4"/>
    <dgm:cxn modelId="{68A7070B-BFCA-4C91-9D30-75C7C5711720}" type="presParOf" srcId="{72F94CB5-2570-4642-9393-8AFE7DB2FB93}" destId="{4ED1E407-6F75-46FF-8025-40227D280066}" srcOrd="2" destOrd="0" presId="urn:microsoft.com/office/officeart/2005/8/layout/pyramid2#4"/>
    <dgm:cxn modelId="{C91D54DB-8B15-4C26-9B7D-2B5CAA05C6B4}" type="presParOf" srcId="{72F94CB5-2570-4642-9393-8AFE7DB2FB93}" destId="{38F46007-E0CE-47A9-A5BF-7728012889ED}" srcOrd="3" destOrd="0" presId="urn:microsoft.com/office/officeart/2005/8/layout/pyramid2#4"/>
    <dgm:cxn modelId="{9175C35C-F32C-404B-AEFC-E987867B6BCD}" type="presParOf" srcId="{72F94CB5-2570-4642-9393-8AFE7DB2FB93}" destId="{25555E6F-06E8-4097-9FB7-24317A8E2C39}" srcOrd="4" destOrd="0" presId="urn:microsoft.com/office/officeart/2005/8/layout/pyramid2#4"/>
    <dgm:cxn modelId="{CF565CD5-0AEE-4556-BC4E-B18A082A6E1F}" type="presParOf" srcId="{72F94CB5-2570-4642-9393-8AFE7DB2FB93}" destId="{D7DDEDB0-B078-46A9-9D7F-8616DABB47F7}" srcOrd="5" destOrd="0" presId="urn:microsoft.com/office/officeart/2005/8/layout/pyramid2#4"/>
    <dgm:cxn modelId="{1D25C3EC-6B44-4026-BFF6-89135D917F36}" type="presParOf" srcId="{72F94CB5-2570-4642-9393-8AFE7DB2FB93}" destId="{120C79B6-5FC2-41E1-98F8-75D39B380974}" srcOrd="6" destOrd="0" presId="urn:microsoft.com/office/officeart/2005/8/layout/pyramid2#4"/>
    <dgm:cxn modelId="{9D9742D5-03CF-40E2-B573-370C6EDA4627}" type="presParOf" srcId="{72F94CB5-2570-4642-9393-8AFE7DB2FB93}" destId="{A3C1F50F-DC33-489A-827F-2B4FF33082C2}" srcOrd="7" destOrd="0" presId="urn:microsoft.com/office/officeart/2005/8/layout/pyramid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60705-E945-43AF-9066-2E5A41962014}">
      <dsp:nvSpPr>
        <dsp:cNvPr id="0" name=""/>
        <dsp:cNvSpPr/>
      </dsp:nvSpPr>
      <dsp:spPr>
        <a:xfrm>
          <a:off x="2425001" y="0"/>
          <a:ext cx="5110480" cy="5110480"/>
        </a:xfrm>
        <a:prstGeom prst="triangle">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4C50AFC-2444-4EF8-922D-CFA0F1D3A96B}">
      <dsp:nvSpPr>
        <dsp:cNvPr id="0" name=""/>
        <dsp:cNvSpPr/>
      </dsp:nvSpPr>
      <dsp:spPr>
        <a:xfrm>
          <a:off x="4980241" y="511547"/>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    垄断及其原因</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5015713" y="547019"/>
        <a:ext cx="3250868" cy="655702"/>
      </dsp:txXfrm>
    </dsp:sp>
    <dsp:sp modelId="{4063DB13-352E-4285-A5DE-1DB019829E27}">
      <dsp:nvSpPr>
        <dsp:cNvPr id="0" name=""/>
        <dsp:cNvSpPr/>
      </dsp:nvSpPr>
      <dsp:spPr>
        <a:xfrm>
          <a:off x="4980241" y="1329024"/>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477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100000"/>
            </a:lnSpc>
            <a:spcBef>
              <a:spcPct val="0"/>
            </a:spcBef>
            <a:spcAft>
              <a:spcPct val="35000"/>
            </a:spcAft>
          </a:pPr>
          <a:r>
            <a:rPr lang="zh-CN" sz="1800" b="0" kern="1200" dirty="0" smtClean="0">
              <a:latin typeface="微软雅黑" panose="020B0503020204020204" pitchFamily="34" charset="-122"/>
              <a:ea typeface="微软雅黑" panose="020B0503020204020204" pitchFamily="34" charset="-122"/>
            </a:rPr>
            <a:t>垄断企业的需求曲线和收益曲线</a:t>
          </a:r>
          <a:endParaRPr lang="en-US" sz="1800" b="0" kern="1200" dirty="0">
            <a:latin typeface="微软雅黑" panose="020B0503020204020204" pitchFamily="34" charset="-122"/>
            <a:ea typeface="微软雅黑" panose="020B0503020204020204" pitchFamily="34" charset="-122"/>
          </a:endParaRPr>
        </a:p>
      </dsp:txBody>
      <dsp:txXfrm>
        <a:off x="5015713" y="1364496"/>
        <a:ext cx="3250868" cy="655702"/>
      </dsp:txXfrm>
    </dsp:sp>
    <dsp:sp modelId="{9EFDBA38-0CD3-4641-BC4A-BAD9A53BC6F0}">
      <dsp:nvSpPr>
        <dsp:cNvPr id="0" name=""/>
        <dsp:cNvSpPr/>
      </dsp:nvSpPr>
      <dsp:spPr>
        <a:xfrm>
          <a:off x="4980241" y="2146501"/>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954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垄断企业的短期均衡</a:t>
          </a:r>
          <a:endParaRPr lang="en-US" sz="2400" b="0" kern="1200" dirty="0">
            <a:latin typeface="微软雅黑" panose="020B0503020204020204" pitchFamily="34" charset="-122"/>
            <a:ea typeface="微软雅黑" panose="020B0503020204020204" pitchFamily="34" charset="-122"/>
          </a:endParaRPr>
        </a:p>
      </dsp:txBody>
      <dsp:txXfrm>
        <a:off x="5015713" y="2181973"/>
        <a:ext cx="3250868" cy="655702"/>
      </dsp:txXfrm>
    </dsp:sp>
    <dsp:sp modelId="{16437374-B879-451C-AD0B-837B6A2484CF}">
      <dsp:nvSpPr>
        <dsp:cNvPr id="0" name=""/>
        <dsp:cNvSpPr/>
      </dsp:nvSpPr>
      <dsp:spPr>
        <a:xfrm>
          <a:off x="4980241" y="2963978"/>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431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垄断企业的长期均衡</a:t>
          </a:r>
          <a:endParaRPr lang="en-US" sz="2400" b="0" kern="1200" dirty="0">
            <a:latin typeface="微软雅黑" panose="020B0503020204020204" pitchFamily="34" charset="-122"/>
            <a:ea typeface="微软雅黑" panose="020B0503020204020204" pitchFamily="34" charset="-122"/>
          </a:endParaRPr>
        </a:p>
      </dsp:txBody>
      <dsp:txXfrm>
        <a:off x="5015713" y="2999450"/>
        <a:ext cx="3250868" cy="655702"/>
      </dsp:txXfrm>
    </dsp:sp>
    <dsp:sp modelId="{53DDA992-C59F-4416-ACF8-EBE42002C8E5}">
      <dsp:nvSpPr>
        <dsp:cNvPr id="0" name=""/>
        <dsp:cNvSpPr/>
      </dsp:nvSpPr>
      <dsp:spPr>
        <a:xfrm>
          <a:off x="4980241" y="3781455"/>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90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   垄断和价格歧视</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5015713" y="3816927"/>
        <a:ext cx="3250868" cy="655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D4B6D-0FFE-419F-B4ED-ADAA4DE87FFD}">
      <dsp:nvSpPr>
        <dsp:cNvPr id="0" name=""/>
        <dsp:cNvSpPr/>
      </dsp:nvSpPr>
      <dsp:spPr>
        <a:xfrm>
          <a:off x="1411138" y="0"/>
          <a:ext cx="2090887" cy="839108"/>
        </a:xfrm>
        <a:prstGeom prst="roundRect">
          <a:avLst>
            <a:gd name="adj" fmla="val 10000"/>
          </a:avLst>
        </a:prstGeom>
        <a:gradFill rotWithShape="0">
          <a:gsLst>
            <a:gs pos="0">
              <a:schemeClr val="accent6">
                <a:alpha val="90000"/>
                <a:hueOff val="0"/>
                <a:satOff val="0"/>
                <a:lumOff val="0"/>
                <a:alphaOff val="0"/>
                <a:lumMod val="110000"/>
                <a:satMod val="105000"/>
                <a:tint val="67000"/>
              </a:schemeClr>
            </a:gs>
            <a:gs pos="50000">
              <a:schemeClr val="accent6">
                <a:alpha val="90000"/>
                <a:hueOff val="0"/>
                <a:satOff val="0"/>
                <a:lumOff val="0"/>
                <a:alphaOff val="0"/>
                <a:lumMod val="105000"/>
                <a:satMod val="103000"/>
                <a:tint val="73000"/>
              </a:schemeClr>
            </a:gs>
            <a:gs pos="100000">
              <a:schemeClr val="accent6">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r>
            <a:rPr lang="zh-CN" altLang="en-US" sz="2400" b="0" kern="1200" dirty="0">
              <a:effectLst/>
              <a:latin typeface="微软雅黑" panose="020B0503020204020204" pitchFamily="34" charset="-122"/>
              <a:ea typeface="微软雅黑" panose="020B0503020204020204" pitchFamily="34" charset="-122"/>
            </a:rPr>
            <a:t>总收益函数</a:t>
          </a:r>
        </a:p>
      </dsp:txBody>
      <dsp:txXfrm>
        <a:off x="1435715" y="24577"/>
        <a:ext cx="2041733" cy="789954"/>
      </dsp:txXfrm>
    </dsp:sp>
    <dsp:sp modelId="{438AF820-D1C3-4602-A3A4-FB9BEFC7C355}">
      <dsp:nvSpPr>
        <dsp:cNvPr id="0" name=""/>
        <dsp:cNvSpPr/>
      </dsp:nvSpPr>
      <dsp:spPr>
        <a:xfrm rot="5400000">
          <a:off x="2299249" y="860085"/>
          <a:ext cx="314665" cy="377598"/>
        </a:xfrm>
        <a:prstGeom prst="rightArrow">
          <a:avLst>
            <a:gd name="adj1" fmla="val 60000"/>
            <a:gd name="adj2" fmla="val 50000"/>
          </a:avLst>
        </a:prstGeom>
        <a:gradFill rotWithShape="0">
          <a:gsLst>
            <a:gs pos="0">
              <a:schemeClr val="accent6">
                <a:shade val="90000"/>
                <a:hueOff val="0"/>
                <a:satOff val="0"/>
                <a:lumOff val="0"/>
                <a:alphaOff val="0"/>
                <a:lumMod val="110000"/>
                <a:satMod val="105000"/>
                <a:tint val="67000"/>
              </a:schemeClr>
            </a:gs>
            <a:gs pos="50000">
              <a:schemeClr val="accent6">
                <a:shade val="90000"/>
                <a:hueOff val="0"/>
                <a:satOff val="0"/>
                <a:lumOff val="0"/>
                <a:alphaOff val="0"/>
                <a:lumMod val="105000"/>
                <a:satMod val="103000"/>
                <a:tint val="73000"/>
              </a:schemeClr>
            </a:gs>
            <a:gs pos="100000">
              <a:schemeClr val="accent6">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2343303" y="891552"/>
        <a:ext cx="226558" cy="220266"/>
      </dsp:txXfrm>
    </dsp:sp>
    <dsp:sp modelId="{7C85803D-BDDC-4229-8E2F-22D08BAA2BE6}">
      <dsp:nvSpPr>
        <dsp:cNvPr id="0" name=""/>
        <dsp:cNvSpPr/>
      </dsp:nvSpPr>
      <dsp:spPr>
        <a:xfrm>
          <a:off x="1411138" y="1258662"/>
          <a:ext cx="2090887" cy="839108"/>
        </a:xfrm>
        <a:prstGeom prst="roundRect">
          <a:avLst>
            <a:gd name="adj" fmla="val 10000"/>
          </a:avLst>
        </a:prstGeom>
        <a:gradFill rotWithShape="0">
          <a:gsLst>
            <a:gs pos="0">
              <a:schemeClr val="accent6">
                <a:alpha val="90000"/>
                <a:hueOff val="0"/>
                <a:satOff val="0"/>
                <a:lumOff val="0"/>
                <a:alphaOff val="-20000"/>
                <a:lumMod val="110000"/>
                <a:satMod val="105000"/>
                <a:tint val="67000"/>
              </a:schemeClr>
            </a:gs>
            <a:gs pos="50000">
              <a:schemeClr val="accent6">
                <a:alpha val="90000"/>
                <a:hueOff val="0"/>
                <a:satOff val="0"/>
                <a:lumOff val="0"/>
                <a:alphaOff val="-20000"/>
                <a:lumMod val="105000"/>
                <a:satMod val="103000"/>
                <a:tint val="73000"/>
              </a:schemeClr>
            </a:gs>
            <a:gs pos="100000">
              <a:schemeClr val="accent6">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0" kern="1200" dirty="0">
              <a:latin typeface="微软雅黑" panose="020B0503020204020204" pitchFamily="34" charset="-122"/>
              <a:ea typeface="微软雅黑" panose="020B0503020204020204" pitchFamily="34" charset="-122"/>
            </a:rPr>
            <a:t>平均收益函数</a:t>
          </a:r>
        </a:p>
      </dsp:txBody>
      <dsp:txXfrm>
        <a:off x="1435715" y="1283239"/>
        <a:ext cx="2041733" cy="789954"/>
      </dsp:txXfrm>
    </dsp:sp>
    <dsp:sp modelId="{DF3C2C5A-23BD-4535-B5E0-31DAE48EE4A6}">
      <dsp:nvSpPr>
        <dsp:cNvPr id="0" name=""/>
        <dsp:cNvSpPr/>
      </dsp:nvSpPr>
      <dsp:spPr>
        <a:xfrm rot="5400000">
          <a:off x="2299249" y="2118748"/>
          <a:ext cx="314665" cy="377598"/>
        </a:xfrm>
        <a:prstGeom prst="rightArrow">
          <a:avLst>
            <a:gd name="adj1" fmla="val 60000"/>
            <a:gd name="adj2" fmla="val 50000"/>
          </a:avLst>
        </a:prstGeom>
        <a:gradFill rotWithShape="0">
          <a:gsLst>
            <a:gs pos="0">
              <a:schemeClr val="accent6">
                <a:shade val="90000"/>
                <a:hueOff val="379870"/>
                <a:satOff val="-15173"/>
                <a:lumOff val="35191"/>
                <a:alphaOff val="0"/>
                <a:lumMod val="110000"/>
                <a:satMod val="105000"/>
                <a:tint val="67000"/>
              </a:schemeClr>
            </a:gs>
            <a:gs pos="50000">
              <a:schemeClr val="accent6">
                <a:shade val="90000"/>
                <a:hueOff val="379870"/>
                <a:satOff val="-15173"/>
                <a:lumOff val="35191"/>
                <a:alphaOff val="0"/>
                <a:lumMod val="105000"/>
                <a:satMod val="103000"/>
                <a:tint val="73000"/>
              </a:schemeClr>
            </a:gs>
            <a:gs pos="100000">
              <a:schemeClr val="accent6">
                <a:shade val="90000"/>
                <a:hueOff val="379870"/>
                <a:satOff val="-15173"/>
                <a:lumOff val="35191"/>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2343303" y="2150215"/>
        <a:ext cx="226558" cy="220266"/>
      </dsp:txXfrm>
    </dsp:sp>
    <dsp:sp modelId="{60A684E5-65D1-41BB-9F15-55D849FF0B00}">
      <dsp:nvSpPr>
        <dsp:cNvPr id="0" name=""/>
        <dsp:cNvSpPr/>
      </dsp:nvSpPr>
      <dsp:spPr>
        <a:xfrm>
          <a:off x="1411138" y="2517324"/>
          <a:ext cx="2090887" cy="839108"/>
        </a:xfrm>
        <a:prstGeom prst="roundRect">
          <a:avLst>
            <a:gd name="adj" fmla="val 10000"/>
          </a:avLst>
        </a:prstGeom>
        <a:gradFill rotWithShape="0">
          <a:gsLst>
            <a:gs pos="0">
              <a:schemeClr val="accent6">
                <a:alpha val="90000"/>
                <a:hueOff val="0"/>
                <a:satOff val="0"/>
                <a:lumOff val="0"/>
                <a:alphaOff val="-40000"/>
                <a:lumMod val="110000"/>
                <a:satMod val="105000"/>
                <a:tint val="67000"/>
              </a:schemeClr>
            </a:gs>
            <a:gs pos="50000">
              <a:schemeClr val="accent6">
                <a:alpha val="90000"/>
                <a:hueOff val="0"/>
                <a:satOff val="0"/>
                <a:lumOff val="0"/>
                <a:alphaOff val="-40000"/>
                <a:lumMod val="105000"/>
                <a:satMod val="103000"/>
                <a:tint val="73000"/>
              </a:schemeClr>
            </a:gs>
            <a:gs pos="100000">
              <a:schemeClr val="accent6">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0" kern="1200" dirty="0">
              <a:latin typeface="微软雅黑" panose="020B0503020204020204" pitchFamily="34" charset="-122"/>
              <a:ea typeface="微软雅黑" panose="020B0503020204020204" pitchFamily="34" charset="-122"/>
            </a:rPr>
            <a:t>边际收益函数</a:t>
          </a:r>
        </a:p>
      </dsp:txBody>
      <dsp:txXfrm>
        <a:off x="1435715" y="2541901"/>
        <a:ext cx="2041733" cy="789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6B933-5B6F-4793-B95D-74BF54579921}">
      <dsp:nvSpPr>
        <dsp:cNvPr id="0" name=""/>
        <dsp:cNvSpPr/>
      </dsp:nvSpPr>
      <dsp:spPr>
        <a:xfrm>
          <a:off x="2459483" y="0"/>
          <a:ext cx="4866637" cy="4866637"/>
        </a:xfrm>
        <a:prstGeom prst="triangle">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DD46F5-E254-4BF2-81EF-DE781C734874}">
      <dsp:nvSpPr>
        <dsp:cNvPr id="0" name=""/>
        <dsp:cNvSpPr/>
      </dsp:nvSpPr>
      <dsp:spPr bwMode="white">
        <a:xfrm>
          <a:off x="4892802" y="487138"/>
          <a:ext cx="3163314" cy="86496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垄断竞争的特点</a:t>
          </a:r>
          <a:endParaRPr lang="en-US" sz="2400" b="0" kern="1200" dirty="0">
            <a:latin typeface="微软雅黑" panose="020B0503020204020204" pitchFamily="34" charset="-122"/>
            <a:ea typeface="微软雅黑" panose="020B0503020204020204" pitchFamily="34" charset="-122"/>
          </a:endParaRPr>
        </a:p>
      </dsp:txBody>
      <dsp:txXfrm>
        <a:off x="4935026" y="529362"/>
        <a:ext cx="3078866" cy="780520"/>
      </dsp:txXfrm>
    </dsp:sp>
    <dsp:sp modelId="{4ED1E407-6F75-46FF-8025-40227D280066}">
      <dsp:nvSpPr>
        <dsp:cNvPr id="0" name=""/>
        <dsp:cNvSpPr/>
      </dsp:nvSpPr>
      <dsp:spPr bwMode="white">
        <a:xfrm>
          <a:off x="4892802" y="1460228"/>
          <a:ext cx="3163314" cy="864968"/>
        </a:xfrm>
        <a:prstGeom prst="roundRect">
          <a:avLst/>
        </a:prstGeom>
        <a:solidFill>
          <a:schemeClr val="lt1">
            <a:alpha val="90000"/>
            <a:hueOff val="0"/>
            <a:satOff val="0"/>
            <a:lumOff val="0"/>
            <a:alphaOff val="0"/>
          </a:schemeClr>
        </a:solidFill>
        <a:ln w="6350" cap="flat" cmpd="sng" algn="ctr">
          <a:solidFill>
            <a:schemeClr val="accent3">
              <a:shade val="80000"/>
              <a:hueOff val="88430"/>
              <a:satOff val="-2770"/>
              <a:lumOff val="93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垄断竞争企业的需求曲线和收益曲线</a:t>
          </a:r>
          <a:endParaRPr lang="en-US" sz="2400" b="0" kern="1200" dirty="0">
            <a:latin typeface="微软雅黑" panose="020B0503020204020204" pitchFamily="34" charset="-122"/>
            <a:ea typeface="微软雅黑" panose="020B0503020204020204" pitchFamily="34" charset="-122"/>
          </a:endParaRPr>
        </a:p>
      </dsp:txBody>
      <dsp:txXfrm>
        <a:off x="4935026" y="1502452"/>
        <a:ext cx="3078866" cy="780520"/>
      </dsp:txXfrm>
    </dsp:sp>
    <dsp:sp modelId="{25555E6F-06E8-4097-9FB7-24317A8E2C39}">
      <dsp:nvSpPr>
        <dsp:cNvPr id="0" name=""/>
        <dsp:cNvSpPr/>
      </dsp:nvSpPr>
      <dsp:spPr bwMode="white">
        <a:xfrm>
          <a:off x="4892802" y="2433318"/>
          <a:ext cx="3163314" cy="864968"/>
        </a:xfrm>
        <a:prstGeom prst="roundRect">
          <a:avLst/>
        </a:prstGeom>
        <a:solidFill>
          <a:schemeClr val="lt1">
            <a:alpha val="90000"/>
            <a:hueOff val="0"/>
            <a:satOff val="0"/>
            <a:lumOff val="0"/>
            <a:alphaOff val="0"/>
          </a:schemeClr>
        </a:solidFill>
        <a:ln w="6350" cap="flat" cmpd="sng" algn="ctr">
          <a:solidFill>
            <a:schemeClr val="accent3">
              <a:shade val="80000"/>
              <a:hueOff val="176860"/>
              <a:satOff val="-5540"/>
              <a:lumOff val="1861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垄断竞争企业的短期均衡</a:t>
          </a:r>
          <a:endParaRPr lang="en-US" sz="2400" b="0" kern="1200" dirty="0">
            <a:latin typeface="微软雅黑" panose="020B0503020204020204" pitchFamily="34" charset="-122"/>
            <a:ea typeface="微软雅黑" panose="020B0503020204020204" pitchFamily="34" charset="-122"/>
          </a:endParaRPr>
        </a:p>
      </dsp:txBody>
      <dsp:txXfrm>
        <a:off x="4935026" y="2475542"/>
        <a:ext cx="3078866" cy="780520"/>
      </dsp:txXfrm>
    </dsp:sp>
    <dsp:sp modelId="{120C79B6-5FC2-41E1-98F8-75D39B380974}">
      <dsp:nvSpPr>
        <dsp:cNvPr id="0" name=""/>
        <dsp:cNvSpPr/>
      </dsp:nvSpPr>
      <dsp:spPr bwMode="white">
        <a:xfrm>
          <a:off x="4892802" y="3406408"/>
          <a:ext cx="3163314" cy="864968"/>
        </a:xfrm>
        <a:prstGeom prst="roundRect">
          <a:avLst/>
        </a:prstGeom>
        <a:solidFill>
          <a:schemeClr val="lt1">
            <a:alpha val="90000"/>
            <a:hueOff val="0"/>
            <a:satOff val="0"/>
            <a:lumOff val="0"/>
            <a:alphaOff val="0"/>
          </a:schemeClr>
        </a:solidFill>
        <a:ln w="6350" cap="flat" cmpd="sng" algn="ctr">
          <a:solidFill>
            <a:schemeClr val="accent3">
              <a:shade val="80000"/>
              <a:hueOff val="265290"/>
              <a:satOff val="-8310"/>
              <a:lumOff val="279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rPr>
            <a:t>垄断竞争企业的长期均衡</a:t>
          </a:r>
          <a:endParaRPr lang="zh-CN" altLang="en-US" sz="2400" b="0" kern="1200" dirty="0">
            <a:latin typeface="微软雅黑" panose="020B0503020204020204" pitchFamily="34" charset="-122"/>
            <a:ea typeface="微软雅黑" panose="020B0503020204020204" pitchFamily="34" charset="-122"/>
          </a:endParaRPr>
        </a:p>
      </dsp:txBody>
      <dsp:txXfrm>
        <a:off x="4935026" y="3448632"/>
        <a:ext cx="3078866" cy="78052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4">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82281"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97620" y="1"/>
            <a:ext cx="4282281" cy="339232"/>
          </a:xfrm>
          <a:prstGeom prst="rect">
            <a:avLst/>
          </a:prstGeom>
        </p:spPr>
        <p:txBody>
          <a:bodyPr vert="horz" lIns="91440" tIns="45720" rIns="91440" bIns="45720" rtlCol="0"/>
          <a:lstStyle>
            <a:lvl1pPr algn="r">
              <a:defRPr sz="1200"/>
            </a:lvl1pPr>
          </a:lstStyle>
          <a:p>
            <a:fld id="{22E65F62-64A1-4F18-865A-7848FEC09562}" type="datetimeFigureOut">
              <a:rPr lang="zh-CN" altLang="en-US" smtClean="0"/>
              <a:t>2023/11/20</a:t>
            </a:fld>
            <a:endParaRPr lang="zh-CN" altLang="en-US"/>
          </a:p>
        </p:txBody>
      </p:sp>
      <p:sp>
        <p:nvSpPr>
          <p:cNvPr id="4" name="页脚占位符 3"/>
          <p:cNvSpPr>
            <a:spLocks noGrp="1"/>
          </p:cNvSpPr>
          <p:nvPr>
            <p:ph type="ftr" sz="quarter" idx="2"/>
          </p:nvPr>
        </p:nvSpPr>
        <p:spPr>
          <a:xfrm>
            <a:off x="0" y="6421932"/>
            <a:ext cx="4282281"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97620" y="6421932"/>
            <a:ext cx="4282281" cy="339231"/>
          </a:xfrm>
          <a:prstGeom prst="rect">
            <a:avLst/>
          </a:prstGeom>
        </p:spPr>
        <p:txBody>
          <a:bodyPr vert="horz" lIns="91440" tIns="45720" rIns="91440" bIns="45720" rtlCol="0" anchor="b"/>
          <a:lstStyle>
            <a:lvl1pPr algn="r">
              <a:defRPr sz="1200"/>
            </a:lvl1pPr>
          </a:lstStyle>
          <a:p>
            <a:fld id="{1E1A3472-4E90-4C8C-874D-83C7D6BC3F90}" type="slidenum">
              <a:rPr lang="zh-CN" altLang="en-US" smtClean="0"/>
              <a:t>‹#›</a:t>
            </a:fld>
            <a:endParaRPr lang="zh-CN" altLang="en-US"/>
          </a:p>
        </p:txBody>
      </p:sp>
    </p:spTree>
    <p:extLst>
      <p:ext uri="{BB962C8B-B14F-4D97-AF65-F5344CB8AC3E}">
        <p14:creationId xmlns:p14="http://schemas.microsoft.com/office/powerpoint/2010/main" val="3878297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82281"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7620" y="1"/>
            <a:ext cx="4282281" cy="339232"/>
          </a:xfrm>
          <a:prstGeom prst="rect">
            <a:avLst/>
          </a:prstGeom>
        </p:spPr>
        <p:txBody>
          <a:bodyPr vert="horz" lIns="91440" tIns="45720" rIns="91440" bIns="45720" rtlCol="0"/>
          <a:lstStyle>
            <a:lvl1pPr algn="r">
              <a:defRPr sz="1200"/>
            </a:lvl1pPr>
          </a:lstStyle>
          <a:p>
            <a:fld id="{3AC71500-BB91-4A16-B1DC-478E3AAAE89F}" type="datetimeFigureOut">
              <a:rPr lang="zh-CN" altLang="en-US" smtClean="0"/>
              <a:t>2023/11/20</a:t>
            </a:fld>
            <a:endParaRPr lang="zh-CN" altLang="en-US"/>
          </a:p>
        </p:txBody>
      </p:sp>
      <p:sp>
        <p:nvSpPr>
          <p:cNvPr id="4" name="幻灯片图像占位符 3"/>
          <p:cNvSpPr>
            <a:spLocks noGrp="1" noRot="1" noChangeAspect="1"/>
          </p:cNvSpPr>
          <p:nvPr>
            <p:ph type="sldImg" idx="2"/>
          </p:nvPr>
        </p:nvSpPr>
        <p:spPr>
          <a:xfrm>
            <a:off x="2911475" y="844550"/>
            <a:ext cx="4059238"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8219" y="3253809"/>
            <a:ext cx="7905750" cy="2662208"/>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21932"/>
            <a:ext cx="4282281"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7620" y="6421932"/>
            <a:ext cx="4282281" cy="339231"/>
          </a:xfrm>
          <a:prstGeom prst="rect">
            <a:avLst/>
          </a:prstGeom>
        </p:spPr>
        <p:txBody>
          <a:bodyPr vert="horz" lIns="91440" tIns="45720" rIns="91440" bIns="45720" rtlCol="0" anchor="b"/>
          <a:lstStyle>
            <a:lvl1pPr algn="r">
              <a:defRPr sz="1200"/>
            </a:lvl1pPr>
          </a:lstStyle>
          <a:p>
            <a:fld id="{5F146C27-CB2F-4810-8501-CEFF6864E074}" type="slidenum">
              <a:rPr lang="zh-CN" altLang="en-US" smtClean="0"/>
              <a:t>‹#›</a:t>
            </a:fld>
            <a:endParaRPr lang="zh-CN" altLang="en-US"/>
          </a:p>
        </p:txBody>
      </p:sp>
    </p:spTree>
    <p:extLst>
      <p:ext uri="{BB962C8B-B14F-4D97-AF65-F5344CB8AC3E}">
        <p14:creationId xmlns:p14="http://schemas.microsoft.com/office/powerpoint/2010/main" val="71866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11267"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sz="1200" dirty="0">
                <a:solidFill>
                  <a:srgbClr val="000000"/>
                </a:solidFill>
                <a:latin typeface="等线" pitchFamily="2" charset="-122"/>
                <a:ea typeface="等线" pitchFamily="2" charset="-122"/>
              </a:rPr>
              <a:t>1</a:t>
            </a:fld>
            <a:endParaRPr lang="zh-CN" altLang="en-US" sz="1200" dirty="0">
              <a:solidFill>
                <a:srgbClr val="000000"/>
              </a:solidFill>
              <a:latin typeface="等线" pitchFamily="2" charset="-122"/>
              <a:ea typeface="等线" pitchFamily="2" charset="-122"/>
            </a:endParaRPr>
          </a:p>
        </p:txBody>
      </p:sp>
    </p:spTree>
    <p:extLst>
      <p:ext uri="{BB962C8B-B14F-4D97-AF65-F5344CB8AC3E}">
        <p14:creationId xmlns:p14="http://schemas.microsoft.com/office/powerpoint/2010/main" val="1466997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a:solidFill>
              <a:srgbClr val="000000"/>
            </a:solidFill>
            <a:miter/>
          </a:ln>
        </p:spPr>
      </p:sp>
      <p:sp>
        <p:nvSpPr>
          <p:cNvPr id="3993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9939"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12</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343654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41987"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13</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627891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noChangeArrowheads="1"/>
          </p:cNvSpPr>
          <p:nvPr>
            <p:ph type="body" idx="1"/>
          </p:nvPr>
        </p:nvSpPr>
        <p:spPr/>
        <p:txBody>
          <a:bodyPr/>
          <a:lstStyle/>
          <a:p>
            <a:pPr>
              <a:defRPr/>
            </a:pPr>
            <a:endParaRPr lang="zh-CN" altLang="en-US">
              <a:latin typeface="Times New Roman" charset="0"/>
              <a:ea typeface="宋体" charset="-122"/>
            </a:endParaRPr>
          </a:p>
        </p:txBody>
      </p:sp>
      <p:sp>
        <p:nvSpPr>
          <p:cNvPr id="22532" name="灯片编号占位符 3"/>
          <p:cNvSpPr>
            <a:spLocks noGrp="1"/>
          </p:cNvSpPr>
          <p:nvPr>
            <p:ph type="sldNum" sz="quarter" idx="5"/>
          </p:nvPr>
        </p:nvSpPr>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4588" indent="-227013">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4963" indent="-227013">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62163" indent="-227013">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9363" indent="-2270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6563" indent="-2270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33763" indent="-2270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90963" indent="-2270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4A0A24-36AB-4F56-86A4-ADA29134E3B4}" type="slidenum">
              <a:rPr lang="en-US" altLang="zh-CN"/>
              <a:pPr>
                <a:spcBef>
                  <a:spcPct val="0"/>
                </a:spcBef>
              </a:pPr>
              <a:t>16</a:t>
            </a:fld>
            <a:endParaRPr lang="en-US" altLang="zh-CN"/>
          </a:p>
        </p:txBody>
      </p:sp>
    </p:spTree>
    <p:extLst>
      <p:ext uri="{BB962C8B-B14F-4D97-AF65-F5344CB8AC3E}">
        <p14:creationId xmlns:p14="http://schemas.microsoft.com/office/powerpoint/2010/main" val="3264465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a:solidFill>
              <a:srgbClr val="000000"/>
            </a:solidFill>
            <a:miter/>
          </a:ln>
        </p:spPr>
      </p:sp>
      <p:sp>
        <p:nvSpPr>
          <p:cNvPr id="4608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4608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19</a:t>
            </a:fld>
            <a:endPar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35002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a:ln>
            <a:solidFill>
              <a:srgbClr val="000000"/>
            </a:solidFill>
            <a:miter/>
          </a:ln>
        </p:spPr>
      </p:sp>
      <p:sp>
        <p:nvSpPr>
          <p:cNvPr id="4915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4915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21</a:t>
            </a:fld>
            <a:endPar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63517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a:solidFill>
              <a:srgbClr val="000000"/>
            </a:solidFill>
            <a:miter/>
          </a:ln>
        </p:spPr>
      </p:sp>
      <p:sp>
        <p:nvSpPr>
          <p:cNvPr id="25602"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25603"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sz="1200" dirty="0">
                <a:latin typeface="等线" pitchFamily="2" charset="-122"/>
                <a:ea typeface="等线" pitchFamily="2" charset="-122"/>
              </a:rPr>
              <a:t>3</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229533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a:solidFill>
              <a:srgbClr val="000000"/>
            </a:solidFill>
            <a:miter/>
          </a:ln>
        </p:spPr>
      </p:sp>
      <p:sp>
        <p:nvSpPr>
          <p:cNvPr id="25602"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25603"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05316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27651"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5</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423846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29699"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6</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150198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1747"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7</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716107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3795"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8</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920458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5843"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10</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3082025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7891" name="灯片编号占位符 3"/>
          <p:cNvSpPr txBox="1">
            <a:spLocks noGrp="1"/>
          </p:cNvSpPr>
          <p:nvPr>
            <p:ph type="sldNum" sz="quarter"/>
          </p:nvPr>
        </p:nvSpPr>
        <p:spPr>
          <a:xfrm>
            <a:off x="5597620" y="6421932"/>
            <a:ext cx="4282281" cy="339231"/>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11</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2816503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6467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71462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84022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Date Placeholder 29"/>
          <p:cNvSpPr>
            <a:spLocks noGrp="1"/>
          </p:cNvSpPr>
          <p:nvPr>
            <p:ph type="dt" sz="half" idx="10"/>
          </p:nvPr>
        </p:nvSpPr>
        <p:spPr/>
        <p:txBody>
          <a:bodyPr/>
          <a:lstStyle>
            <a:lvl1pPr>
              <a:defRPr/>
            </a:lvl1pPr>
          </a:lstStyle>
          <a:p>
            <a:pPr fontAlgn="base">
              <a:spcBef>
                <a:spcPct val="0"/>
              </a:spcBef>
              <a:spcAft>
                <a:spcPct val="0"/>
              </a:spcAft>
              <a:defRPr/>
            </a:pPr>
            <a:fld id="{F736E4A6-A4D6-42FE-9C5A-1A1B2B49E399}" type="datetime1">
              <a:rPr lang="zh-CN" altLang="en-US" smtClean="0">
                <a:solidFill>
                  <a:srgbClr val="DBF5F9">
                    <a:shade val="90000"/>
                  </a:srgbClr>
                </a:solidFill>
              </a:rPr>
              <a:pPr fontAlgn="base">
                <a:spcBef>
                  <a:spcPct val="0"/>
                </a:spcBef>
                <a:spcAft>
                  <a:spcPct val="0"/>
                </a:spcAft>
                <a:defRPr/>
              </a:pPr>
              <a:t>2023/11/20</a:t>
            </a:fld>
            <a:endParaRPr lang="en-US" altLang="zh-CN">
              <a:solidFill>
                <a:srgbClr val="DBF5F9">
                  <a:shade val="90000"/>
                </a:srgbClr>
              </a:solidFill>
            </a:endParaRPr>
          </a:p>
        </p:txBody>
      </p:sp>
      <p:sp>
        <p:nvSpPr>
          <p:cNvPr id="5" name="Footer Placeholder 18"/>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DBF5F9">
                  <a:shade val="90000"/>
                </a:srgbClr>
              </a:solidFill>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fontAlgn="base">
              <a:spcBef>
                <a:spcPct val="0"/>
              </a:spcBef>
              <a:spcAft>
                <a:spcPct val="0"/>
              </a:spcAft>
            </a:pPr>
            <a:fld id="{A5A75B96-FD41-422D-8FB3-133707FE3842}"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9624488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defRPr/>
            </a:pPr>
            <a:fld id="{C9288E79-9647-4F9B-990B-D87438F5E883}"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38C7ED26-7AD0-437A-A62D-0969D561EB27}"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466348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92F8B725-B6D5-4CBF-A010-4EB623C8C3DB}" type="datetime1">
              <a:rPr lang="zh-CN" altLang="en-US" smtClean="0">
                <a:solidFill>
                  <a:srgbClr val="DBF5F9">
                    <a:shade val="90000"/>
                  </a:srgbClr>
                </a:solidFill>
              </a:rPr>
              <a:pPr fontAlgn="base">
                <a:spcBef>
                  <a:spcPct val="0"/>
                </a:spcBef>
                <a:spcAft>
                  <a:spcPct val="0"/>
                </a:spcAft>
                <a:defRPr/>
              </a:pPr>
              <a:t>2023/11/20</a:t>
            </a:fld>
            <a:endParaRPr lang="en-US" altLang="zh-CN">
              <a:solidFill>
                <a:srgbClr val="DBF5F9">
                  <a:shade val="90000"/>
                </a:srgbClr>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fontAlgn="base">
              <a:spcBef>
                <a:spcPct val="0"/>
              </a:spcBef>
              <a:spcAft>
                <a:spcPct val="0"/>
              </a:spcAft>
            </a:pPr>
            <a:fld id="{22207258-E44F-4E02-9277-0143FDD9D673}"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87817326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defRPr/>
            </a:pPr>
            <a:fld id="{1B57E3B6-3705-4CF1-A502-C95C4B96EFBF}"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7E844CEB-84EA-434E-90FE-F813133F85C5}"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047314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9"/>
          <p:cNvSpPr>
            <a:spLocks noGrp="1"/>
          </p:cNvSpPr>
          <p:nvPr>
            <p:ph type="dt" sz="half" idx="10"/>
          </p:nvPr>
        </p:nvSpPr>
        <p:spPr/>
        <p:txBody>
          <a:bodyPr/>
          <a:lstStyle>
            <a:lvl1pPr>
              <a:defRPr/>
            </a:lvl1pPr>
          </a:lstStyle>
          <a:p>
            <a:pPr fontAlgn="base">
              <a:spcBef>
                <a:spcPct val="0"/>
              </a:spcBef>
              <a:spcAft>
                <a:spcPct val="0"/>
              </a:spcAft>
              <a:defRPr/>
            </a:pPr>
            <a:fld id="{F2647E35-B288-4ACC-BDCB-9B4741FFEB70}"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fontAlgn="base">
              <a:spcBef>
                <a:spcPct val="0"/>
              </a:spcBef>
              <a:spcAft>
                <a:spcPct val="0"/>
              </a:spcAft>
            </a:pPr>
            <a:fld id="{7F5AA158-003E-48D2-86B9-E12394CC3CA6}"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85147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Date Placeholder 9"/>
          <p:cNvSpPr>
            <a:spLocks noGrp="1"/>
          </p:cNvSpPr>
          <p:nvPr>
            <p:ph type="dt" sz="half" idx="10"/>
          </p:nvPr>
        </p:nvSpPr>
        <p:spPr/>
        <p:txBody>
          <a:bodyPr/>
          <a:lstStyle>
            <a:lvl1pPr>
              <a:defRPr/>
            </a:lvl1pPr>
          </a:lstStyle>
          <a:p>
            <a:pPr fontAlgn="base">
              <a:spcBef>
                <a:spcPct val="0"/>
              </a:spcBef>
              <a:spcAft>
                <a:spcPct val="0"/>
              </a:spcAft>
              <a:defRPr/>
            </a:pPr>
            <a:fld id="{3B9716DA-03C4-4309-876C-C1B33FDB9AC4}"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fontAlgn="base">
              <a:spcBef>
                <a:spcPct val="0"/>
              </a:spcBef>
              <a:spcAft>
                <a:spcPct val="0"/>
              </a:spcAft>
            </a:pPr>
            <a:fld id="{5815A09F-9839-4977-AEA5-D87D32CDC94F}"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71606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fontAlgn="base">
              <a:spcBef>
                <a:spcPct val="0"/>
              </a:spcBef>
              <a:spcAft>
                <a:spcPct val="0"/>
              </a:spcAft>
              <a:defRPr/>
            </a:pPr>
            <a:fld id="{81251FAE-D7A1-448A-8B02-B1673BC5C6A1}"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fontAlgn="base">
              <a:spcBef>
                <a:spcPct val="0"/>
              </a:spcBef>
              <a:spcAft>
                <a:spcPct val="0"/>
              </a:spcAft>
            </a:pPr>
            <a:fld id="{929E2772-FCAC-449E-8496-4EB36D3706CA}"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463472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defRPr/>
            </a:pPr>
            <a:fld id="{8D56EECB-2AD3-4819-83DC-27ED5EB0B8AC}"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4289907A-6367-42B6-B89E-D4E45511C9FE}"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7613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831555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Snip and Round Single Corner Rectangle 8"/>
          <p:cNvSpPr>
            <a:spLocks/>
          </p:cNvSpPr>
          <p:nvPr/>
        </p:nvSpPr>
        <p:spPr bwMode="auto">
          <a:xfrm rot="420000" flipV="1">
            <a:off x="4220633" y="1108075"/>
            <a:ext cx="7010400" cy="4114800"/>
          </a:xfrm>
          <a:custGeom>
            <a:avLst/>
            <a:gdLst>
              <a:gd name="T0" fmla="*/ 0 w 5257800"/>
              <a:gd name="T1" fmla="*/ 0 h 4114800"/>
              <a:gd name="T2" fmla="*/ 5107774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headEnd/>
            <a:tailEnd/>
          </a:ln>
          <a:effectLst>
            <a:outerShdw blurRad="63500" dist="38500" dir="7500041" sx="98500" sy="100079" kx="99984" algn="tl" rotWithShape="0">
              <a:srgbClr val="000000">
                <a:alpha val="25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6" name="Right Triangle 11"/>
          <p:cNvSpPr>
            <a:spLocks noChangeArrowheads="1"/>
          </p:cNvSpPr>
          <p:nvPr/>
        </p:nvSpPr>
        <p:spPr bwMode="auto">
          <a:xfrm rot="420000" flipV="1">
            <a:off x="10672234" y="5359401"/>
            <a:ext cx="207433" cy="155575"/>
          </a:xfrm>
          <a:prstGeom prst="rtTriangle">
            <a:avLst/>
          </a:prstGeom>
          <a:solidFill>
            <a:srgbClr val="FFFFFF"/>
          </a:solidFill>
          <a:ln w="12700">
            <a:solidFill>
              <a:srgbClr val="FFFFFF"/>
            </a:solidFill>
            <a:bevel/>
            <a:headEnd/>
            <a:tailEnd/>
          </a:ln>
          <a:effectLst>
            <a:outerShdw blurRad="19685" dist="6350" dir="12899787" algn="tl" rotWithShape="0">
              <a:srgbClr val="808080">
                <a:alpha val="46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8"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Date Placeholder 4"/>
          <p:cNvSpPr>
            <a:spLocks noGrp="1"/>
          </p:cNvSpPr>
          <p:nvPr>
            <p:ph type="dt" sz="half" idx="10"/>
          </p:nvPr>
        </p:nvSpPr>
        <p:spPr/>
        <p:txBody>
          <a:bodyPr/>
          <a:lstStyle>
            <a:lvl1pPr>
              <a:defRPr/>
            </a:lvl1pPr>
          </a:lstStyle>
          <a:p>
            <a:pPr fontAlgn="base">
              <a:spcBef>
                <a:spcPct val="0"/>
              </a:spcBef>
              <a:spcAft>
                <a:spcPct val="0"/>
              </a:spcAft>
              <a:defRPr/>
            </a:pPr>
            <a:fld id="{AAE6D751-57BC-4063-B488-8FDF4B9E6CC9}"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fontAlgn="base">
              <a:spcBef>
                <a:spcPct val="0"/>
              </a:spcBef>
              <a:spcAft>
                <a:spcPct val="0"/>
              </a:spcAft>
            </a:pPr>
            <a:fld id="{344329C1-14AC-46ED-8E70-E1E0677FF4C6}"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986713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defRPr/>
            </a:pPr>
            <a:fld id="{BDEC8563-B089-4FC8-B92C-706C8B8985D9}"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54589EEA-2AA0-42B9-9F10-658F8DE1A0E0}"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425324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defRPr/>
            </a:pPr>
            <a:fld id="{C235018B-B62F-416D-BA5A-3B36E55E9962}"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1FFDCB6B-0D96-41C5-8036-7155F2737421}"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584907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单击以编辑母版副标题样式</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
        <p:nvSpPr>
          <p:cNvPr id="7" name="矩形 6"/>
          <p:cNvSpPr/>
          <p:nvPr userDrawn="1"/>
        </p:nvSpPr>
        <p:spPr>
          <a:xfrm>
            <a:off x="-92892" y="6550223"/>
            <a:ext cx="4856522" cy="307777"/>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ct val="0"/>
              </a:spcAft>
              <a:buClrTx/>
              <a:buSzTx/>
              <a:buFontTx/>
              <a:buNone/>
              <a:tabLst/>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extLst>
      <p:ext uri="{BB962C8B-B14F-4D97-AF65-F5344CB8AC3E}">
        <p14:creationId xmlns:p14="http://schemas.microsoft.com/office/powerpoint/2010/main" val="2232764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9093200" y="669925"/>
            <a:ext cx="2967038" cy="306705"/>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p>
        </p:txBody>
      </p:sp>
      <p:sp>
        <p:nvSpPr>
          <p:cNvPr id="2" name="Title 1"/>
          <p:cNvSpPr>
            <a:spLocks noGrp="1"/>
          </p:cNvSpPr>
          <p:nvPr>
            <p:ph type="title"/>
          </p:nvPr>
        </p:nvSpPr>
        <p:spPr/>
        <p:txBody>
          <a:bodyPr/>
          <a:lstStyle>
            <a:lvl1pPr>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15389068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编辑母版文本样式</a:t>
            </a:r>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3574850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838200" y="1825625"/>
            <a:ext cx="5181600" cy="4351338"/>
          </a:xfrm>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6172200" y="1825625"/>
            <a:ext cx="5181600" cy="4351338"/>
          </a:xfrm>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120423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1945471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34971160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104512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660982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3720623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1088796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p:txBody>
          <a:bodyPr vert="eaVert"/>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24315738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385479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64365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611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3684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6748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21198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2BFE2-3549-4BAA-BF9A-70ACBD4E1CAE}" type="datetimeFigureOut">
              <a:rPr lang="zh-CN" altLang="en-US" smtClean="0"/>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42498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2BFE2-3549-4BAA-BF9A-70ACBD4E1CAE}" type="datetimeFigureOut">
              <a:rPr lang="zh-CN" altLang="en-US" smtClean="0"/>
              <a:t>2023/11/20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81214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ea typeface="宋体" panose="02010600030101010101" pitchFamily="2" charset="-122"/>
              </a:defRPr>
            </a:lvl1pPr>
          </a:lstStyle>
          <a:p>
            <a:pPr fontAlgn="base">
              <a:spcBef>
                <a:spcPct val="0"/>
              </a:spcBef>
              <a:spcAft>
                <a:spcPct val="0"/>
              </a:spcAft>
              <a:defRPr/>
            </a:pPr>
            <a:fld id="{7BC29C41-F7D4-4057-AAA9-1131EE343D57}" type="datetime1">
              <a:rPr lang="zh-CN" altLang="en-US" smtClean="0">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ea typeface="宋体" panose="02010600030101010101" pitchFamily="2" charset="-122"/>
              </a:defRPr>
            </a:lvl1pPr>
          </a:lstStyle>
          <a:p>
            <a:pPr fontAlgn="base">
              <a:spcBef>
                <a:spcPct val="0"/>
              </a:spcBef>
              <a:spcAft>
                <a:spcPct val="0"/>
              </a:spcAft>
              <a:defRPr/>
            </a:pPr>
            <a:endParaRPr lang="en-US" altLang="zh-CN">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kumimoji="0" sz="1200">
                <a:solidFill>
                  <a:srgbClr val="045C75"/>
                </a:solidFill>
              </a:defRPr>
            </a:lvl1pPr>
          </a:lstStyle>
          <a:p>
            <a:pPr fontAlgn="base">
              <a:spcBef>
                <a:spcPct val="0"/>
              </a:spcBef>
              <a:spcAft>
                <a:spcPct val="0"/>
              </a:spcAft>
            </a:pPr>
            <a:fld id="{6CC1A24D-13BC-46C6-BA3B-D6F03FD59A37}"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63217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4099" name="Text Placeholder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等线" pitchFamily="2" charset="-122"/>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1" dirty="0">
                <a:ln>
                  <a:noFill/>
                </a:ln>
                <a:solidFill>
                  <a:srgbClr val="898989"/>
                </a:solidFill>
                <a:effectLst/>
                <a:uLnTx/>
                <a:uFillTx/>
                <a:latin typeface="Calibri" panose="020F0502020204030204" pitchFamily="34" charset="0"/>
                <a:ea typeface="等线"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等线" pitchFamily="2" charset="-122"/>
              <a:cs typeface="+mn-cs"/>
            </a:endParaRPr>
          </a:p>
        </p:txBody>
      </p:sp>
    </p:spTree>
    <p:extLst>
      <p:ext uri="{BB962C8B-B14F-4D97-AF65-F5344CB8AC3E}">
        <p14:creationId xmlns:p14="http://schemas.microsoft.com/office/powerpoint/2010/main" val="26350996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1.bin"/><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image" Target="../media/image10.png"/><Relationship Id="rId5" Type="http://schemas.openxmlformats.org/officeDocument/2006/relationships/diagramLayout" Target="../diagrams/layout2.xml"/><Relationship Id="rId10" Type="http://schemas.openxmlformats.org/officeDocument/2006/relationships/image" Target="../media/image9.png"/><Relationship Id="rId4" Type="http://schemas.openxmlformats.org/officeDocument/2006/relationships/diagramData" Target="../diagrams/data2.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a:xfrm>
            <a:off x="1358106" y="2152382"/>
            <a:ext cx="9144000" cy="2387600"/>
          </a:xfrm>
        </p:spPr>
        <p:txBody>
          <a:bodyPr vert="horz" wrap="square" lIns="91440" tIns="45720" rIns="91440" bIns="45720" anchor="b">
            <a:normAutofit fontScale="90000"/>
          </a:bodyPr>
          <a:lstStyle/>
          <a:p>
            <a:pPr eaLnBrk="1" hangingPunct="1">
              <a:buClrTx/>
              <a:buSzTx/>
              <a:buFontTx/>
            </a:pPr>
            <a:r>
              <a:rPr lang="zh-CN" altLang="en-US" sz="4400" kern="1200" dirty="0" smtClean="0">
                <a:solidFill>
                  <a:srgbClr val="002060"/>
                </a:solidFill>
                <a:latin typeface="黑体" panose="02010609060101010101" pitchFamily="49" charset="-122"/>
                <a:ea typeface="黑体" panose="02010609060101010101" pitchFamily="49" charset="-122"/>
              </a:rPr>
              <a:t>第</a:t>
            </a:r>
            <a:r>
              <a:rPr lang="zh-CN" altLang="en-US" sz="4400" dirty="0" smtClean="0">
                <a:solidFill>
                  <a:srgbClr val="002060"/>
                </a:solidFill>
                <a:latin typeface="黑体" panose="02010609060101010101" pitchFamily="49" charset="-122"/>
                <a:ea typeface="黑体" panose="02010609060101010101" pitchFamily="49" charset="-122"/>
              </a:rPr>
              <a:t>九讲</a:t>
            </a:r>
            <a:r>
              <a:rPr lang="zh-CN" altLang="en-US" sz="4400" kern="1200" dirty="0" smtClean="0">
                <a:solidFill>
                  <a:srgbClr val="002060"/>
                </a:solidFill>
                <a:latin typeface="黑体" panose="02010609060101010101" pitchFamily="49" charset="-122"/>
                <a:ea typeface="黑体" panose="02010609060101010101" pitchFamily="49" charset="-122"/>
              </a:rPr>
              <a:t>   </a:t>
            </a:r>
            <a:r>
              <a:rPr lang="zh-CN" altLang="en-US" sz="4400" kern="1200" dirty="0">
                <a:solidFill>
                  <a:srgbClr val="002060"/>
                </a:solidFill>
                <a:latin typeface="黑体" panose="02010609060101010101" pitchFamily="49" charset="-122"/>
                <a:ea typeface="黑体" panose="02010609060101010101" pitchFamily="49" charset="-122"/>
              </a:rPr>
              <a:t>不完全竞争</a:t>
            </a:r>
            <a:r>
              <a:rPr lang="zh-CN" altLang="en-US" sz="4400" kern="1200" dirty="0" smtClean="0">
                <a:solidFill>
                  <a:srgbClr val="002060"/>
                </a:solidFill>
                <a:latin typeface="黑体" panose="02010609060101010101" pitchFamily="49" charset="-122"/>
                <a:ea typeface="黑体" panose="02010609060101010101" pitchFamily="49" charset="-122"/>
              </a:rPr>
              <a:t>市场：</a:t>
            </a:r>
            <a:r>
              <a:rPr lang="en-US" altLang="zh-CN" sz="4400" kern="1200" dirty="0" smtClean="0">
                <a:solidFill>
                  <a:srgbClr val="002060"/>
                </a:solidFill>
                <a:latin typeface="黑体" panose="02010609060101010101" pitchFamily="49" charset="-122"/>
                <a:ea typeface="黑体" panose="02010609060101010101" pitchFamily="49" charset="-122"/>
              </a:rPr>
              <a:t/>
            </a:r>
            <a:br>
              <a:rPr lang="en-US" altLang="zh-CN" sz="4400" kern="1200" dirty="0" smtClean="0">
                <a:solidFill>
                  <a:srgbClr val="002060"/>
                </a:solidFill>
                <a:latin typeface="黑体" panose="02010609060101010101" pitchFamily="49" charset="-122"/>
                <a:ea typeface="黑体" panose="02010609060101010101" pitchFamily="49" charset="-122"/>
              </a:rPr>
            </a:br>
            <a:r>
              <a:rPr lang="en-US" altLang="zh-CN" sz="4400" dirty="0">
                <a:solidFill>
                  <a:srgbClr val="002060"/>
                </a:solidFill>
                <a:latin typeface="黑体" panose="02010609060101010101" pitchFamily="49" charset="-122"/>
                <a:ea typeface="黑体" panose="02010609060101010101" pitchFamily="49" charset="-122"/>
              </a:rPr>
              <a:t/>
            </a:r>
            <a:br>
              <a:rPr lang="en-US" altLang="zh-CN" sz="4400" dirty="0">
                <a:solidFill>
                  <a:srgbClr val="002060"/>
                </a:solidFill>
                <a:latin typeface="黑体" panose="02010609060101010101" pitchFamily="49" charset="-122"/>
                <a:ea typeface="黑体" panose="02010609060101010101" pitchFamily="49" charset="-122"/>
              </a:rPr>
            </a:br>
            <a:r>
              <a:rPr lang="zh-CN" altLang="en-US" sz="4400" kern="1200" dirty="0" smtClean="0">
                <a:solidFill>
                  <a:srgbClr val="002060"/>
                </a:solidFill>
                <a:latin typeface="黑体" panose="02010609060101010101" pitchFamily="49" charset="-122"/>
                <a:ea typeface="黑体" panose="02010609060101010101" pitchFamily="49" charset="-122"/>
              </a:rPr>
              <a:t>垄断与垄断竞争</a:t>
            </a:r>
            <a:r>
              <a:rPr lang="zh-CN" altLang="en-US" kern="1200" dirty="0">
                <a:solidFill>
                  <a:srgbClr val="002060"/>
                </a:solidFill>
                <a:latin typeface="华文行楷" panose="02010800040101010101" pitchFamily="2" charset="-122"/>
                <a:ea typeface="华文行楷" panose="02010800040101010101" pitchFamily="2" charset="-122"/>
                <a:cs typeface="+mj-cs"/>
              </a:rPr>
              <a:t/>
            </a:r>
            <a:br>
              <a:rPr lang="zh-CN" altLang="en-US" kern="1200" dirty="0">
                <a:solidFill>
                  <a:srgbClr val="002060"/>
                </a:solidFill>
                <a:latin typeface="华文行楷" panose="02010800040101010101" pitchFamily="2" charset="-122"/>
                <a:ea typeface="华文行楷" panose="02010800040101010101" pitchFamily="2" charset="-122"/>
                <a:cs typeface="+mj-cs"/>
              </a:rPr>
            </a:br>
            <a:endParaRPr lang="zh-CN" altLang="en-US" kern="1200" dirty="0">
              <a:latin typeface="+mj-lt"/>
              <a:ea typeface="等线 Light" pitchFamily="2" charset="-122"/>
              <a:cs typeface="+mj-cs"/>
            </a:endParaRPr>
          </a:p>
        </p:txBody>
      </p:sp>
      <p:sp>
        <p:nvSpPr>
          <p:cNvPr id="4" name="文本占位符 3"/>
          <p:cNvSpPr>
            <a:spLocks noGrp="1"/>
          </p:cNvSpPr>
          <p:nvPr/>
        </p:nvSpPr>
        <p:spPr>
          <a:xfrm>
            <a:off x="231956" y="6227740"/>
            <a:ext cx="5797550" cy="5159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18843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91"/>
          <p:cNvSpPr>
            <a:spLocks noChangeArrowheads="1"/>
          </p:cNvSpPr>
          <p:nvPr/>
        </p:nvSpPr>
        <p:spPr bwMode="auto">
          <a:xfrm>
            <a:off x="3501975" y="1490768"/>
            <a:ext cx="6369100" cy="403680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垄断企业的长期均衡</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4822" name="Line 12"/>
          <p:cNvSpPr/>
          <p:nvPr/>
        </p:nvSpPr>
        <p:spPr>
          <a:xfrm flipV="1">
            <a:off x="3500438" y="1371600"/>
            <a:ext cx="0" cy="4191000"/>
          </a:xfrm>
          <a:prstGeom prst="line">
            <a:avLst/>
          </a:prstGeom>
          <a:ln w="22225" cap="flat" cmpd="sng">
            <a:solidFill>
              <a:srgbClr val="333300"/>
            </a:solidFill>
            <a:prstDash val="solid"/>
            <a:miter/>
            <a:headEnd type="none" w="med" len="med"/>
            <a:tailEnd type="triangle" w="med" len="med"/>
          </a:ln>
        </p:spPr>
      </p:sp>
      <p:sp>
        <p:nvSpPr>
          <p:cNvPr id="34823" name="Line 13"/>
          <p:cNvSpPr/>
          <p:nvPr/>
        </p:nvSpPr>
        <p:spPr>
          <a:xfrm flipV="1">
            <a:off x="3500437" y="5527572"/>
            <a:ext cx="6979993" cy="33442"/>
          </a:xfrm>
          <a:prstGeom prst="line">
            <a:avLst/>
          </a:prstGeom>
          <a:ln w="22225" cap="flat" cmpd="sng">
            <a:solidFill>
              <a:srgbClr val="003300"/>
            </a:solidFill>
            <a:prstDash val="solid"/>
            <a:miter/>
            <a:headEnd type="none" w="med" len="med"/>
            <a:tailEnd type="triangle" w="med" len="med"/>
          </a:ln>
        </p:spPr>
      </p:sp>
      <p:sp>
        <p:nvSpPr>
          <p:cNvPr id="34824" name="Rectangle 14"/>
          <p:cNvSpPr/>
          <p:nvPr/>
        </p:nvSpPr>
        <p:spPr>
          <a:xfrm>
            <a:off x="3043238" y="1371600"/>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dirty="0">
                <a:solidFill>
                  <a:srgbClr val="000000"/>
                </a:solidFill>
                <a:latin typeface="Calibri" panose="020F0502020204030204" pitchFamily="34" charset="0"/>
                <a:ea typeface="等线" pitchFamily="2" charset="-122"/>
              </a:rPr>
              <a:t>P</a:t>
            </a:r>
          </a:p>
        </p:txBody>
      </p:sp>
      <p:sp>
        <p:nvSpPr>
          <p:cNvPr id="34825" name="Rectangle 15"/>
          <p:cNvSpPr/>
          <p:nvPr/>
        </p:nvSpPr>
        <p:spPr>
          <a:xfrm>
            <a:off x="9367838" y="5562600"/>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p>
        </p:txBody>
      </p:sp>
      <p:sp>
        <p:nvSpPr>
          <p:cNvPr id="34826" name="Rectangle 16"/>
          <p:cNvSpPr/>
          <p:nvPr/>
        </p:nvSpPr>
        <p:spPr>
          <a:xfrm>
            <a:off x="3119438" y="5562600"/>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p>
        </p:txBody>
      </p:sp>
      <p:sp>
        <p:nvSpPr>
          <p:cNvPr id="45" name="Freeform 17"/>
          <p:cNvSpPr/>
          <p:nvPr/>
        </p:nvSpPr>
        <p:spPr>
          <a:xfrm>
            <a:off x="4186238" y="2309813"/>
            <a:ext cx="1219200" cy="508000"/>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0" t="0" r="0" b="0"/>
            <a:pathLst>
              <a:path w="768" h="320">
                <a:moveTo>
                  <a:pt x="0" y="3"/>
                </a:moveTo>
                <a:cubicBezTo>
                  <a:pt x="17" y="31"/>
                  <a:pt x="56" y="114"/>
                  <a:pt x="97" y="163"/>
                </a:cubicBezTo>
                <a:cubicBezTo>
                  <a:pt x="138" y="212"/>
                  <a:pt x="178" y="274"/>
                  <a:pt x="246" y="297"/>
                </a:cubicBezTo>
                <a:cubicBezTo>
                  <a:pt x="314" y="320"/>
                  <a:pt x="434" y="320"/>
                  <a:pt x="504" y="303"/>
                </a:cubicBezTo>
                <a:cubicBezTo>
                  <a:pt x="574" y="286"/>
                  <a:pt x="625" y="242"/>
                  <a:pt x="669" y="192"/>
                </a:cubicBezTo>
                <a:cubicBezTo>
                  <a:pt x="713" y="142"/>
                  <a:pt x="752" y="32"/>
                  <a:pt x="768"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48" name="Freeform 18"/>
          <p:cNvSpPr/>
          <p:nvPr/>
        </p:nvSpPr>
        <p:spPr>
          <a:xfrm>
            <a:off x="3910013" y="2057400"/>
            <a:ext cx="1238250" cy="156051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780" h="983">
                <a:moveTo>
                  <a:pt x="0" y="978"/>
                </a:moveTo>
                <a:cubicBezTo>
                  <a:pt x="23" y="974"/>
                  <a:pt x="88" y="983"/>
                  <a:pt x="138" y="966"/>
                </a:cubicBezTo>
                <a:cubicBezTo>
                  <a:pt x="188" y="949"/>
                  <a:pt x="240" y="938"/>
                  <a:pt x="300" y="876"/>
                </a:cubicBezTo>
                <a:cubicBezTo>
                  <a:pt x="360" y="814"/>
                  <a:pt x="442" y="682"/>
                  <a:pt x="498" y="594"/>
                </a:cubicBezTo>
                <a:cubicBezTo>
                  <a:pt x="554" y="506"/>
                  <a:pt x="598" y="424"/>
                  <a:pt x="636" y="348"/>
                </a:cubicBezTo>
                <a:cubicBezTo>
                  <a:pt x="674" y="272"/>
                  <a:pt x="702" y="196"/>
                  <a:pt x="726" y="138"/>
                </a:cubicBezTo>
                <a:cubicBezTo>
                  <a:pt x="750" y="80"/>
                  <a:pt x="769" y="29"/>
                  <a:pt x="78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49" name="Rectangle 19"/>
          <p:cNvSpPr>
            <a:spLocks noChangeArrowheads="1"/>
          </p:cNvSpPr>
          <p:nvPr/>
        </p:nvSpPr>
        <p:spPr bwMode="auto">
          <a:xfrm>
            <a:off x="5405438" y="19050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AC</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p>
        </p:txBody>
      </p:sp>
      <p:sp>
        <p:nvSpPr>
          <p:cNvPr id="56" name="Rectangle 20"/>
          <p:cNvSpPr>
            <a:spLocks noChangeArrowheads="1"/>
          </p:cNvSpPr>
          <p:nvPr/>
        </p:nvSpPr>
        <p:spPr bwMode="auto">
          <a:xfrm>
            <a:off x="4948238" y="16002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p>
        </p:txBody>
      </p:sp>
      <p:sp>
        <p:nvSpPr>
          <p:cNvPr id="57" name="Line 21"/>
          <p:cNvSpPr/>
          <p:nvPr/>
        </p:nvSpPr>
        <p:spPr>
          <a:xfrm>
            <a:off x="3500438" y="2133600"/>
            <a:ext cx="5181600" cy="2133600"/>
          </a:xfrm>
          <a:prstGeom prst="line">
            <a:avLst/>
          </a:prstGeom>
          <a:ln w="22225" cap="flat" cmpd="sng">
            <a:solidFill>
              <a:schemeClr val="tx1"/>
            </a:solidFill>
            <a:prstDash val="solid"/>
            <a:miter/>
            <a:headEnd type="none" w="med" len="med"/>
            <a:tailEnd type="none" w="med" len="med"/>
          </a:ln>
        </p:spPr>
      </p:sp>
      <p:sp>
        <p:nvSpPr>
          <p:cNvPr id="58" name="Rectangle 22"/>
          <p:cNvSpPr>
            <a:spLocks noChangeArrowheads="1"/>
          </p:cNvSpPr>
          <p:nvPr/>
        </p:nvSpPr>
        <p:spPr bwMode="auto">
          <a:xfrm>
            <a:off x="8682038" y="4114800"/>
            <a:ext cx="3810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D=AR=LAR</a:t>
            </a:r>
          </a:p>
        </p:txBody>
      </p:sp>
      <p:sp>
        <p:nvSpPr>
          <p:cNvPr id="59" name="Line 23"/>
          <p:cNvSpPr/>
          <p:nvPr/>
        </p:nvSpPr>
        <p:spPr>
          <a:xfrm>
            <a:off x="3500438" y="2133600"/>
            <a:ext cx="3124200" cy="3124200"/>
          </a:xfrm>
          <a:prstGeom prst="line">
            <a:avLst/>
          </a:prstGeom>
          <a:ln w="22225" cap="flat" cmpd="sng">
            <a:solidFill>
              <a:srgbClr val="FF0000"/>
            </a:solidFill>
            <a:prstDash val="solid"/>
            <a:miter/>
            <a:headEnd type="none" w="med" len="med"/>
            <a:tailEnd type="none" w="med" len="med"/>
          </a:ln>
        </p:spPr>
      </p:sp>
      <p:sp>
        <p:nvSpPr>
          <p:cNvPr id="60" name="Rectangle 24"/>
          <p:cNvSpPr>
            <a:spLocks noChangeArrowheads="1"/>
          </p:cNvSpPr>
          <p:nvPr/>
        </p:nvSpPr>
        <p:spPr bwMode="auto">
          <a:xfrm>
            <a:off x="6777038" y="5029200"/>
            <a:ext cx="528638" cy="315913"/>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rPr>
              <a:t>MR=LMR</a:t>
            </a:r>
          </a:p>
        </p:txBody>
      </p:sp>
      <p:sp>
        <p:nvSpPr>
          <p:cNvPr id="61" name="Rectangle 25"/>
          <p:cNvSpPr>
            <a:spLocks noChangeArrowheads="1"/>
          </p:cNvSpPr>
          <p:nvPr/>
        </p:nvSpPr>
        <p:spPr bwMode="auto">
          <a:xfrm>
            <a:off x="4338638" y="5715000"/>
            <a:ext cx="4572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Q</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62" name="Line 26"/>
          <p:cNvSpPr/>
          <p:nvPr/>
        </p:nvSpPr>
        <p:spPr>
          <a:xfrm flipV="1">
            <a:off x="4567238" y="2590800"/>
            <a:ext cx="0" cy="2971800"/>
          </a:xfrm>
          <a:prstGeom prst="line">
            <a:avLst/>
          </a:prstGeom>
          <a:ln w="19050" cap="rnd" cmpd="sng">
            <a:solidFill>
              <a:schemeClr val="tx1"/>
            </a:solidFill>
            <a:prstDash val="sysDot"/>
            <a:miter/>
            <a:headEnd type="none" w="med" len="med"/>
            <a:tailEnd type="none" w="med" len="med"/>
          </a:ln>
        </p:spPr>
      </p:sp>
      <p:sp>
        <p:nvSpPr>
          <p:cNvPr id="63" name="Line 27"/>
          <p:cNvSpPr/>
          <p:nvPr/>
        </p:nvSpPr>
        <p:spPr>
          <a:xfrm flipH="1">
            <a:off x="3500438" y="2590800"/>
            <a:ext cx="1066800" cy="0"/>
          </a:xfrm>
          <a:prstGeom prst="line">
            <a:avLst/>
          </a:prstGeom>
          <a:ln w="19050" cap="rnd" cmpd="sng">
            <a:solidFill>
              <a:schemeClr val="tx1"/>
            </a:solidFill>
            <a:prstDash val="sysDot"/>
            <a:miter/>
            <a:headEnd type="none" w="med" len="med"/>
            <a:tailEnd type="none" w="med" len="med"/>
          </a:ln>
        </p:spPr>
      </p:sp>
      <p:sp>
        <p:nvSpPr>
          <p:cNvPr id="64" name="Rectangle 28"/>
          <p:cNvSpPr>
            <a:spLocks noChangeArrowheads="1"/>
          </p:cNvSpPr>
          <p:nvPr/>
        </p:nvSpPr>
        <p:spPr bwMode="auto">
          <a:xfrm>
            <a:off x="3108325" y="2620963"/>
            <a:ext cx="4572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65" name="Freeform 29"/>
          <p:cNvSpPr/>
          <p:nvPr/>
        </p:nvSpPr>
        <p:spPr>
          <a:xfrm>
            <a:off x="5253038" y="2857500"/>
            <a:ext cx="1419225" cy="4826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94" h="304">
                <a:moveTo>
                  <a:pt x="0" y="0"/>
                </a:moveTo>
                <a:cubicBezTo>
                  <a:pt x="21" y="25"/>
                  <a:pt x="76" y="104"/>
                  <a:pt x="126" y="150"/>
                </a:cubicBezTo>
                <a:cubicBezTo>
                  <a:pt x="176" y="196"/>
                  <a:pt x="232" y="254"/>
                  <a:pt x="298" y="279"/>
                </a:cubicBezTo>
                <a:cubicBezTo>
                  <a:pt x="364" y="304"/>
                  <a:pt x="458" y="304"/>
                  <a:pt x="522" y="300"/>
                </a:cubicBezTo>
                <a:cubicBezTo>
                  <a:pt x="586" y="296"/>
                  <a:pt x="634" y="284"/>
                  <a:pt x="684" y="258"/>
                </a:cubicBezTo>
                <a:cubicBezTo>
                  <a:pt x="734" y="232"/>
                  <a:pt x="787" y="180"/>
                  <a:pt x="822" y="144"/>
                </a:cubicBezTo>
                <a:cubicBezTo>
                  <a:pt x="857" y="108"/>
                  <a:pt x="879" y="63"/>
                  <a:pt x="894" y="42"/>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66" name="Freeform 30"/>
          <p:cNvSpPr/>
          <p:nvPr/>
        </p:nvSpPr>
        <p:spPr>
          <a:xfrm>
            <a:off x="5243513" y="2657475"/>
            <a:ext cx="981075" cy="18938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0" t="0" r="0" b="0"/>
            <a:pathLst>
              <a:path w="618" h="1193">
                <a:moveTo>
                  <a:pt x="0" y="1140"/>
                </a:moveTo>
                <a:cubicBezTo>
                  <a:pt x="23" y="1146"/>
                  <a:pt x="94" y="1193"/>
                  <a:pt x="138" y="1188"/>
                </a:cubicBezTo>
                <a:cubicBezTo>
                  <a:pt x="182" y="1183"/>
                  <a:pt x="218" y="1177"/>
                  <a:pt x="264" y="1110"/>
                </a:cubicBezTo>
                <a:cubicBezTo>
                  <a:pt x="310" y="1043"/>
                  <a:pt x="367" y="918"/>
                  <a:pt x="414" y="786"/>
                </a:cubicBezTo>
                <a:cubicBezTo>
                  <a:pt x="461" y="654"/>
                  <a:pt x="512" y="449"/>
                  <a:pt x="546" y="318"/>
                </a:cubicBezTo>
                <a:cubicBezTo>
                  <a:pt x="580" y="187"/>
                  <a:pt x="603" y="66"/>
                  <a:pt x="618"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68" name="Rectangle 32"/>
          <p:cNvSpPr>
            <a:spLocks noChangeArrowheads="1"/>
          </p:cNvSpPr>
          <p:nvPr/>
        </p:nvSpPr>
        <p:spPr bwMode="auto">
          <a:xfrm>
            <a:off x="6624638" y="2514600"/>
            <a:ext cx="6096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AC*</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69" name="Freeform 33"/>
          <p:cNvSpPr/>
          <p:nvPr/>
        </p:nvSpPr>
        <p:spPr>
          <a:xfrm>
            <a:off x="3941763" y="2106613"/>
            <a:ext cx="5538787" cy="135413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489" h="853">
                <a:moveTo>
                  <a:pt x="0" y="70"/>
                </a:moveTo>
                <a:cubicBezTo>
                  <a:pt x="67" y="131"/>
                  <a:pt x="217" y="321"/>
                  <a:pt x="404" y="435"/>
                </a:cubicBezTo>
                <a:cubicBezTo>
                  <a:pt x="591" y="549"/>
                  <a:pt x="915" y="687"/>
                  <a:pt x="1124" y="756"/>
                </a:cubicBezTo>
                <a:cubicBezTo>
                  <a:pt x="1333" y="825"/>
                  <a:pt x="1481" y="841"/>
                  <a:pt x="1656" y="847"/>
                </a:cubicBezTo>
                <a:cubicBezTo>
                  <a:pt x="1831" y="853"/>
                  <a:pt x="1983" y="849"/>
                  <a:pt x="2175" y="795"/>
                </a:cubicBezTo>
                <a:cubicBezTo>
                  <a:pt x="2367" y="741"/>
                  <a:pt x="2605" y="640"/>
                  <a:pt x="2806" y="522"/>
                </a:cubicBezTo>
                <a:cubicBezTo>
                  <a:pt x="3007" y="404"/>
                  <a:pt x="3275" y="168"/>
                  <a:pt x="3382" y="84"/>
                </a:cubicBezTo>
                <a:cubicBezTo>
                  <a:pt x="3489" y="0"/>
                  <a:pt x="3437" y="29"/>
                  <a:pt x="3451" y="15"/>
                </a:cubicBezTo>
              </a:path>
            </a:pathLst>
          </a:custGeom>
          <a:noFill/>
          <a:ln w="22225" cap="flat" cmpd="sng">
            <a:solidFill>
              <a:srgbClr val="000000"/>
            </a:solidFill>
            <a:prstDash val="solid"/>
            <a:miter/>
            <a:headEnd type="none" w="med" len="med"/>
            <a:tailEnd type="none" w="med" len="med"/>
          </a:ln>
        </p:spPr>
        <p:txBody>
          <a:bodyPr/>
          <a:lstStyle/>
          <a:p>
            <a:endParaRPr lang="zh-CN" altLang="en-US"/>
          </a:p>
        </p:txBody>
      </p:sp>
      <p:sp>
        <p:nvSpPr>
          <p:cNvPr id="70" name="Rectangle 34"/>
          <p:cNvSpPr>
            <a:spLocks noChangeArrowheads="1"/>
          </p:cNvSpPr>
          <p:nvPr/>
        </p:nvSpPr>
        <p:spPr bwMode="auto">
          <a:xfrm>
            <a:off x="6015038" y="22098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71" name="Line 35"/>
          <p:cNvSpPr/>
          <p:nvPr/>
        </p:nvSpPr>
        <p:spPr>
          <a:xfrm flipV="1">
            <a:off x="5710238" y="3048000"/>
            <a:ext cx="0" cy="2514600"/>
          </a:xfrm>
          <a:prstGeom prst="line">
            <a:avLst/>
          </a:prstGeom>
          <a:ln w="22225" cap="rnd" cmpd="sng">
            <a:solidFill>
              <a:schemeClr val="tx1"/>
            </a:solidFill>
            <a:prstDash val="sysDot"/>
            <a:miter/>
            <a:headEnd type="none" w="med" len="med"/>
            <a:tailEnd type="none" w="med" len="med"/>
          </a:ln>
        </p:spPr>
      </p:sp>
      <p:sp>
        <p:nvSpPr>
          <p:cNvPr id="72" name="Line 36"/>
          <p:cNvSpPr/>
          <p:nvPr/>
        </p:nvSpPr>
        <p:spPr>
          <a:xfrm flipH="1">
            <a:off x="3500438" y="3048000"/>
            <a:ext cx="2209800" cy="0"/>
          </a:xfrm>
          <a:prstGeom prst="line">
            <a:avLst/>
          </a:prstGeom>
          <a:ln w="22225" cap="rnd" cmpd="sng">
            <a:solidFill>
              <a:schemeClr val="tx1"/>
            </a:solidFill>
            <a:prstDash val="sysDot"/>
            <a:miter/>
            <a:headEnd type="none" w="med" len="med"/>
            <a:tailEnd type="none" w="med" len="med"/>
          </a:ln>
        </p:spPr>
      </p:sp>
      <p:sp>
        <p:nvSpPr>
          <p:cNvPr id="73" name="Rectangle 37"/>
          <p:cNvSpPr>
            <a:spLocks noChangeArrowheads="1"/>
          </p:cNvSpPr>
          <p:nvPr/>
        </p:nvSpPr>
        <p:spPr bwMode="auto">
          <a:xfrm>
            <a:off x="5557838" y="5715000"/>
            <a:ext cx="3810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Q</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74" name="Rectangle 38"/>
          <p:cNvSpPr>
            <a:spLocks noChangeArrowheads="1"/>
          </p:cNvSpPr>
          <p:nvPr/>
        </p:nvSpPr>
        <p:spPr bwMode="auto">
          <a:xfrm>
            <a:off x="3141663" y="3124200"/>
            <a:ext cx="3048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75" name="Rectangle 39"/>
          <p:cNvSpPr>
            <a:spLocks noChangeArrowheads="1"/>
          </p:cNvSpPr>
          <p:nvPr/>
        </p:nvSpPr>
        <p:spPr bwMode="auto">
          <a:xfrm>
            <a:off x="9185275" y="1687513"/>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sym typeface="+mn-ea"/>
              </a:rPr>
              <a:t>LAC</a:t>
            </a:r>
            <a:endParaRPr kumimoji="0" lang="en-US" altLang="zh-CN" sz="1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sym typeface="+mn-ea"/>
            </a:endParaRPr>
          </a:p>
        </p:txBody>
      </p:sp>
      <p:sp>
        <p:nvSpPr>
          <p:cNvPr id="76" name="Freeform 40"/>
          <p:cNvSpPr/>
          <p:nvPr/>
        </p:nvSpPr>
        <p:spPr>
          <a:xfrm>
            <a:off x="4060825" y="1771650"/>
            <a:ext cx="4116388" cy="26701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2593" h="1682">
                <a:moveTo>
                  <a:pt x="0" y="1228"/>
                </a:moveTo>
                <a:cubicBezTo>
                  <a:pt x="31" y="1262"/>
                  <a:pt x="112" y="1374"/>
                  <a:pt x="187" y="1434"/>
                </a:cubicBezTo>
                <a:cubicBezTo>
                  <a:pt x="262" y="1494"/>
                  <a:pt x="333" y="1551"/>
                  <a:pt x="451" y="1590"/>
                </a:cubicBezTo>
                <a:cubicBezTo>
                  <a:pt x="569" y="1629"/>
                  <a:pt x="761" y="1682"/>
                  <a:pt x="895" y="1668"/>
                </a:cubicBezTo>
                <a:cubicBezTo>
                  <a:pt x="1029" y="1654"/>
                  <a:pt x="1133" y="1593"/>
                  <a:pt x="1255" y="1506"/>
                </a:cubicBezTo>
                <a:cubicBezTo>
                  <a:pt x="1377" y="1419"/>
                  <a:pt x="1441" y="1351"/>
                  <a:pt x="1627" y="1146"/>
                </a:cubicBezTo>
                <a:cubicBezTo>
                  <a:pt x="1813" y="941"/>
                  <a:pt x="2210" y="467"/>
                  <a:pt x="2371" y="276"/>
                </a:cubicBezTo>
                <a:cubicBezTo>
                  <a:pt x="2532" y="85"/>
                  <a:pt x="2547" y="57"/>
                  <a:pt x="2593" y="0"/>
                </a:cubicBezTo>
              </a:path>
            </a:pathLst>
          </a:custGeom>
          <a:noFill/>
          <a:ln w="22225" cap="flat" cmpd="sng">
            <a:solidFill>
              <a:schemeClr val="accent1"/>
            </a:solidFill>
            <a:prstDash val="solid"/>
            <a:miter/>
            <a:headEnd type="none" w="med" len="med"/>
            <a:tailEnd type="none" w="med" len="med"/>
          </a:ln>
        </p:spPr>
        <p:txBody>
          <a:bodyPr/>
          <a:lstStyle/>
          <a:p>
            <a:endParaRPr lang="zh-CN" altLang="en-US"/>
          </a:p>
        </p:txBody>
      </p:sp>
      <p:sp>
        <p:nvSpPr>
          <p:cNvPr id="77" name="Rectangle 41"/>
          <p:cNvSpPr>
            <a:spLocks noChangeArrowheads="1"/>
          </p:cNvSpPr>
          <p:nvPr/>
        </p:nvSpPr>
        <p:spPr bwMode="auto">
          <a:xfrm>
            <a:off x="8224838" y="15240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rPr>
              <a:t>LMC</a:t>
            </a:r>
            <a:endParaRPr kumimoji="0" lang="en-US" altLang="zh-CN" sz="12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endParaRPr>
          </a:p>
        </p:txBody>
      </p:sp>
      <p:sp>
        <p:nvSpPr>
          <p:cNvPr id="78" name="Rectangle 44"/>
          <p:cNvSpPr>
            <a:spLocks noChangeArrowheads="1"/>
          </p:cNvSpPr>
          <p:nvPr/>
        </p:nvSpPr>
        <p:spPr bwMode="auto">
          <a:xfrm>
            <a:off x="4889550" y="6262688"/>
            <a:ext cx="48006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均衡条件       </a:t>
            </a:r>
            <a:r>
              <a:rPr kumimoji="0" lang="en-US" altLang="zh-CN" sz="24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MR = LMC = SMC</a:t>
            </a:r>
          </a:p>
        </p:txBody>
      </p:sp>
      <p:pic>
        <p:nvPicPr>
          <p:cNvPr id="79" name="Picture 50" descr="268"/>
          <p:cNvPicPr>
            <a:picLocks noChangeAspect="1"/>
          </p:cNvPicPr>
          <p:nvPr/>
        </p:nvPicPr>
        <p:blipFill>
          <a:blip r:embed="rId3"/>
          <a:stretch>
            <a:fillRect/>
          </a:stretch>
        </p:blipFill>
        <p:spPr>
          <a:xfrm>
            <a:off x="4491038" y="3124200"/>
            <a:ext cx="134937" cy="134938"/>
          </a:xfrm>
          <a:prstGeom prst="rect">
            <a:avLst/>
          </a:prstGeom>
          <a:noFill/>
          <a:ln w="9525">
            <a:noFill/>
          </a:ln>
        </p:spPr>
      </p:pic>
      <p:pic>
        <p:nvPicPr>
          <p:cNvPr id="80" name="Picture 52" descr="265"/>
          <p:cNvPicPr>
            <a:picLocks noChangeAspect="1"/>
          </p:cNvPicPr>
          <p:nvPr/>
        </p:nvPicPr>
        <p:blipFill>
          <a:blip r:embed="rId4"/>
          <a:stretch>
            <a:fillRect/>
          </a:stretch>
        </p:blipFill>
        <p:spPr>
          <a:xfrm>
            <a:off x="5651500" y="4284663"/>
            <a:ext cx="134938" cy="134937"/>
          </a:xfrm>
          <a:prstGeom prst="rect">
            <a:avLst/>
          </a:prstGeom>
          <a:noFill/>
          <a:ln w="9525">
            <a:noFill/>
          </a:ln>
        </p:spPr>
      </p:pic>
      <p:sp>
        <p:nvSpPr>
          <p:cNvPr id="81" name="Line 53"/>
          <p:cNvSpPr>
            <a:spLocks noChangeShapeType="1"/>
          </p:cNvSpPr>
          <p:nvPr/>
        </p:nvSpPr>
        <p:spPr bwMode="auto">
          <a:xfrm>
            <a:off x="3348038" y="6019800"/>
            <a:ext cx="6858000" cy="0"/>
          </a:xfrm>
          <a:prstGeom prst="line">
            <a:avLst/>
          </a:prstGeom>
          <a:noFill/>
          <a:ln w="6350">
            <a:solidFill>
              <a:schemeClr val="hlink"/>
            </a:solidFill>
            <a:round/>
          </a:ln>
          <a:effectLst>
            <a:prstShdw prst="shdw17" dist="17961" dir="2700000">
              <a:schemeClr val="hlink">
                <a:gamma/>
                <a:shade val="60000"/>
                <a:invGamma/>
              </a:schemeClr>
            </a:prstShdw>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2" name="Line 27"/>
          <p:cNvSpPr/>
          <p:nvPr/>
        </p:nvSpPr>
        <p:spPr>
          <a:xfrm flipH="1">
            <a:off x="3509963" y="2784475"/>
            <a:ext cx="1016000" cy="7938"/>
          </a:xfrm>
          <a:prstGeom prst="line">
            <a:avLst/>
          </a:prstGeom>
          <a:ln w="22225" cap="rnd" cmpd="sng">
            <a:solidFill>
              <a:schemeClr val="tx1"/>
            </a:solidFill>
            <a:prstDash val="sysDot"/>
            <a:miter/>
            <a:headEnd type="none" w="med" len="med"/>
            <a:tailEnd type="none" w="med" len="med"/>
          </a:ln>
        </p:spPr>
      </p:sp>
      <p:sp>
        <p:nvSpPr>
          <p:cNvPr id="83" name="Line 36"/>
          <p:cNvSpPr/>
          <p:nvPr/>
        </p:nvSpPr>
        <p:spPr>
          <a:xfrm flipH="1">
            <a:off x="3500438" y="3290888"/>
            <a:ext cx="2209800" cy="0"/>
          </a:xfrm>
          <a:prstGeom prst="line">
            <a:avLst/>
          </a:prstGeom>
          <a:ln w="22225" cap="rnd" cmpd="sng">
            <a:solidFill>
              <a:schemeClr val="tx1"/>
            </a:solidFill>
            <a:prstDash val="sysDot"/>
            <a:miter/>
            <a:headEnd type="none" w="med" len="med"/>
            <a:tailEnd type="none" w="med" len="med"/>
          </a:ln>
        </p:spPr>
      </p:sp>
      <p:sp>
        <p:nvSpPr>
          <p:cNvPr id="84" name="Rectangle 28"/>
          <p:cNvSpPr>
            <a:spLocks noChangeArrowheads="1"/>
          </p:cNvSpPr>
          <p:nvPr/>
        </p:nvSpPr>
        <p:spPr bwMode="auto">
          <a:xfrm>
            <a:off x="3108325" y="2373313"/>
            <a:ext cx="457200" cy="360363"/>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cxnSp>
        <p:nvCxnSpPr>
          <p:cNvPr id="3" name="直接箭头连接符 2"/>
          <p:cNvCxnSpPr/>
          <p:nvPr/>
        </p:nvCxnSpPr>
        <p:spPr>
          <a:xfrm>
            <a:off x="2874963" y="3048000"/>
            <a:ext cx="54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38"/>
          <p:cNvSpPr>
            <a:spLocks noChangeArrowheads="1"/>
          </p:cNvSpPr>
          <p:nvPr/>
        </p:nvSpPr>
        <p:spPr bwMode="auto">
          <a:xfrm>
            <a:off x="2490788" y="2887663"/>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mn-lt"/>
                <a:ea typeface="+mn-ea"/>
                <a:cs typeface="+mn-cs"/>
                <a:sym typeface="+mn-ea"/>
              </a:rPr>
              <a:t>P*</a:t>
            </a:r>
          </a:p>
        </p:txBody>
      </p:sp>
      <p:sp>
        <p:nvSpPr>
          <p:cNvPr id="34860" name="文本框 7"/>
          <p:cNvSpPr txBox="1"/>
          <p:nvPr/>
        </p:nvSpPr>
        <p:spPr>
          <a:xfrm>
            <a:off x="1631950" y="2106613"/>
            <a:ext cx="492125" cy="3581400"/>
          </a:xfrm>
          <a:prstGeom prst="rect">
            <a:avLst/>
          </a:prstGeom>
          <a:noFill/>
          <a:ln w="9525">
            <a:noFill/>
          </a:ln>
        </p:spPr>
        <p:txBody>
          <a:bodyPr vert="eaVert" anchor="t">
            <a:spAutoFit/>
          </a:bodyPr>
          <a:lstStyle/>
          <a:p>
            <a:pPr>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垄断企业长期规模调整</a:t>
            </a:r>
          </a:p>
        </p:txBody>
      </p:sp>
    </p:spTree>
    <p:extLst>
      <p:ext uri="{BB962C8B-B14F-4D97-AF65-F5344CB8AC3E}">
        <p14:creationId xmlns:p14="http://schemas.microsoft.com/office/powerpoint/2010/main" val="380932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dissolv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up)">
                                      <p:cBhvr>
                                        <p:cTn id="16" dur="500"/>
                                        <p:tgtEl>
                                          <p:spTgt spid="5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dissolve">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dissolve">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dissolve">
                                      <p:cBhvr>
                                        <p:cTn id="43" dur="500"/>
                                        <p:tgtEl>
                                          <p:spTgt spid="7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up)">
                                      <p:cBhvr>
                                        <p:cTn id="48" dur="500"/>
                                        <p:tgtEl>
                                          <p:spTgt spid="62"/>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dissolve">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right)">
                                      <p:cBhvr>
                                        <p:cTn id="57" dur="500"/>
                                        <p:tgtEl>
                                          <p:spTgt spid="63"/>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dissolve">
                                      <p:cBhvr>
                                        <p:cTn id="61" dur="500"/>
                                        <p:tgtEl>
                                          <p:spTgt spid="6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wipe(left)">
                                      <p:cBhvr>
                                        <p:cTn id="66" dur="500"/>
                                        <p:tgtEl>
                                          <p:spTgt spid="65"/>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dissolve">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left)">
                                      <p:cBhvr>
                                        <p:cTn id="75" dur="500"/>
                                        <p:tgtEl>
                                          <p:spTgt spid="69"/>
                                        </p:tgtEl>
                                      </p:cBhvr>
                                    </p:animEffect>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dissolve">
                                      <p:cBhvr>
                                        <p:cTn id="79" dur="500"/>
                                        <p:tgtEl>
                                          <p:spTgt spid="7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wipe(left)">
                                      <p:cBhvr>
                                        <p:cTn id="84" dur="500"/>
                                        <p:tgtEl>
                                          <p:spTgt spid="76"/>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childTnLst>
                          </p:cTn>
                        </p:par>
                        <p:par>
                          <p:cTn id="89" fill="hold">
                            <p:stCondLst>
                              <p:cond delay="1000"/>
                            </p:stCondLst>
                            <p:childTnLst>
                              <p:par>
                                <p:cTn id="90" presetID="9" presetClass="entr" presetSubtype="0" fill="hold"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dissolve">
                                      <p:cBhvr>
                                        <p:cTn id="92" dur="500"/>
                                        <p:tgtEl>
                                          <p:spTgt spid="8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up)">
                                      <p:cBhvr>
                                        <p:cTn id="97" dur="500"/>
                                        <p:tgtEl>
                                          <p:spTgt spid="71"/>
                                        </p:tgtEl>
                                      </p:cBhvr>
                                    </p:animEffect>
                                  </p:childTnLst>
                                </p:cTn>
                              </p:par>
                            </p:childTnLst>
                          </p:cTn>
                        </p:par>
                        <p:par>
                          <p:cTn id="98" fill="hold">
                            <p:stCondLst>
                              <p:cond delay="500"/>
                            </p:stCondLst>
                            <p:childTnLst>
                              <p:par>
                                <p:cTn id="99" presetID="9" presetClass="entr" presetSubtype="0" fill="hold" grpId="0" nodeType="after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dissolve">
                                      <p:cBhvr>
                                        <p:cTn id="101" dur="500"/>
                                        <p:tgtEl>
                                          <p:spTgt spid="7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wipe(right)">
                                      <p:cBhvr>
                                        <p:cTn id="106" dur="500"/>
                                        <p:tgtEl>
                                          <p:spTgt spid="72"/>
                                        </p:tgtEl>
                                      </p:cBhvr>
                                    </p:animEffect>
                                  </p:childTnLst>
                                </p:cTn>
                              </p:par>
                            </p:childTnLst>
                          </p:cTn>
                        </p:par>
                        <p:par>
                          <p:cTn id="107" fill="hold">
                            <p:stCondLst>
                              <p:cond delay="500"/>
                            </p:stCondLst>
                            <p:childTnLst>
                              <p:par>
                                <p:cTn id="108" presetID="9" presetClass="entr" presetSubtype="0" fill="hold" grpId="0" nodeType="after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dissolve">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left)">
                                      <p:cBhvr>
                                        <p:cTn id="115" dur="500"/>
                                        <p:tgtEl>
                                          <p:spTgt spid="66"/>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dissolve">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78"/>
                                        </p:tgtEl>
                                        <p:attrNameLst>
                                          <p:attrName>style.visibility</p:attrName>
                                        </p:attrNameLst>
                                      </p:cBhvr>
                                      <p:to>
                                        <p:strVal val="visible"/>
                                      </p:to>
                                    </p:set>
                                    <p:animEffect transition="in" filter="wipe(left)">
                                      <p:cBhvr>
                                        <p:cTn id="124" dur="500"/>
                                        <p:tgtEl>
                                          <p:spTgt spid="7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82"/>
                                        </p:tgtEl>
                                        <p:attrNameLst>
                                          <p:attrName>style.visibility</p:attrName>
                                        </p:attrNameLst>
                                      </p:cBhvr>
                                      <p:to>
                                        <p:strVal val="visible"/>
                                      </p:to>
                                    </p:set>
                                    <p:animEffect transition="in" filter="wipe(right)">
                                      <p:cBhvr>
                                        <p:cTn id="129" dur="500"/>
                                        <p:tgtEl>
                                          <p:spTgt spid="8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2" fill="hold" nodeType="clickEffect">
                                  <p:stCondLst>
                                    <p:cond delay="0"/>
                                  </p:stCondLst>
                                  <p:childTnLst>
                                    <p:set>
                                      <p:cBhvr>
                                        <p:cTn id="133" dur="1" fill="hold">
                                          <p:stCondLst>
                                            <p:cond delay="0"/>
                                          </p:stCondLst>
                                        </p:cTn>
                                        <p:tgtEl>
                                          <p:spTgt spid="83"/>
                                        </p:tgtEl>
                                        <p:attrNameLst>
                                          <p:attrName>style.visibility</p:attrName>
                                        </p:attrNameLst>
                                      </p:cBhvr>
                                      <p:to>
                                        <p:strVal val="visible"/>
                                      </p:to>
                                    </p:set>
                                    <p:animEffect transition="in" filter="wipe(right)">
                                      <p:cBhvr>
                                        <p:cTn id="134" dur="500"/>
                                        <p:tgtEl>
                                          <p:spTgt spid="83"/>
                                        </p:tgtEl>
                                      </p:cBhvr>
                                    </p:animEffect>
                                  </p:childTnLst>
                                </p:cTn>
                              </p:par>
                            </p:childTnLst>
                          </p:cTn>
                        </p:par>
                        <p:par>
                          <p:cTn id="135" fill="hold">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84"/>
                                        </p:tgtEl>
                                        <p:attrNameLst>
                                          <p:attrName>style.visibility</p:attrName>
                                        </p:attrNameLst>
                                      </p:cBhvr>
                                      <p:to>
                                        <p:strVal val="visible"/>
                                      </p:to>
                                    </p:set>
                                    <p:animEffect transition="in" filter="dissolve">
                                      <p:cBhvr>
                                        <p:cTn id="138" dur="500"/>
                                        <p:tgtEl>
                                          <p:spTgt spid="84"/>
                                        </p:tgtEl>
                                      </p:cBhvr>
                                    </p:animEffect>
                                  </p:childTnLst>
                                </p:cTn>
                              </p:par>
                            </p:childTnLst>
                          </p:cTn>
                        </p:par>
                        <p:par>
                          <p:cTn id="139" fill="hold">
                            <p:stCondLst>
                              <p:cond delay="1000"/>
                            </p:stCondLst>
                            <p:childTnLst>
                              <p:par>
                                <p:cTn id="140" presetID="9" presetClass="entr" presetSubtype="0" fill="hold" grpId="0" nodeType="afterEffect">
                                  <p:stCondLst>
                                    <p:cond delay="0"/>
                                  </p:stCondLst>
                                  <p:childTnLst>
                                    <p:set>
                                      <p:cBhvr>
                                        <p:cTn id="141" dur="1" fill="hold">
                                          <p:stCondLst>
                                            <p:cond delay="0"/>
                                          </p:stCondLst>
                                        </p:cTn>
                                        <p:tgtEl>
                                          <p:spTgt spid="85"/>
                                        </p:tgtEl>
                                        <p:attrNameLst>
                                          <p:attrName>style.visibility</p:attrName>
                                        </p:attrNameLst>
                                      </p:cBhvr>
                                      <p:to>
                                        <p:strVal val="visible"/>
                                      </p:to>
                                    </p:set>
                                    <p:animEffect transition="in" filter="dissolve">
                                      <p:cBhvr>
                                        <p:cTn id="142" dur="500"/>
                                        <p:tgtEl>
                                          <p:spTgt spid="85"/>
                                        </p:tgtEl>
                                      </p:cBhvr>
                                    </p:animEffect>
                                  </p:childTnLst>
                                </p:cTn>
                              </p:par>
                              <p:par>
                                <p:cTn id="143" presetID="6" presetClass="entr" presetSubtype="16"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circle(in)">
                                      <p:cBhvr>
                                        <p:cTn id="145"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48" grpId="0" animBg="1"/>
      <p:bldP spid="49" grpId="0"/>
      <p:bldP spid="56" grpId="0"/>
      <p:bldP spid="58" grpId="0"/>
      <p:bldP spid="60" grpId="0"/>
      <p:bldP spid="61" grpId="0"/>
      <p:bldP spid="64" grpId="0"/>
      <p:bldP spid="65" grpId="0" animBg="1"/>
      <p:bldP spid="66" grpId="0" animBg="1"/>
      <p:bldP spid="68" grpId="0"/>
      <p:bldP spid="69" grpId="0" animBg="1"/>
      <p:bldP spid="70" grpId="0"/>
      <p:bldP spid="73" grpId="0"/>
      <p:bldP spid="74" grpId="0"/>
      <p:bldP spid="75" grpId="0"/>
      <p:bldP spid="76" grpId="0" animBg="1"/>
      <p:bldP spid="77" grpId="0"/>
      <p:bldP spid="78" grpId="0"/>
      <p:bldP spid="84" grpId="0"/>
      <p:bldP spid="8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1"/>
          <p:cNvSpPr>
            <a:spLocks noChangeArrowheads="1"/>
          </p:cNvSpPr>
          <p:nvPr/>
        </p:nvSpPr>
        <p:spPr bwMode="auto">
          <a:xfrm>
            <a:off x="4673894" y="1242188"/>
            <a:ext cx="6197307" cy="518674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pic>
        <p:nvPicPr>
          <p:cNvPr id="36870" name="图片 886" descr="E:\XXWWJJ\TL\西方经济学上册\转曲-西方经济学（上册）图稿-20180521-二改发排\5-8.eps"/>
          <p:cNvPicPr>
            <a:picLocks noChangeAspect="1"/>
          </p:cNvPicPr>
          <p:nvPr/>
        </p:nvPicPr>
        <p:blipFill>
          <a:blip r:embed="rId3"/>
          <a:stretch>
            <a:fillRect/>
          </a:stretch>
        </p:blipFill>
        <p:spPr>
          <a:xfrm>
            <a:off x="5447010" y="1536066"/>
            <a:ext cx="4966367" cy="4259823"/>
          </a:xfrm>
          <a:prstGeom prst="rect">
            <a:avLst/>
          </a:prstGeom>
          <a:noFill/>
          <a:ln w="9525">
            <a:noFill/>
          </a:ln>
        </p:spPr>
      </p:pic>
      <p:sp>
        <p:nvSpPr>
          <p:cNvPr id="36871" name="文本框 99"/>
          <p:cNvSpPr txBox="1"/>
          <p:nvPr/>
        </p:nvSpPr>
        <p:spPr>
          <a:xfrm>
            <a:off x="5098892" y="5964926"/>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一级价格歧视</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rot="16200000">
            <a:off x="809871" y="1304622"/>
            <a:ext cx="3443379" cy="3511551"/>
          </a:xfrm>
          <a:prstGeom prst="rect">
            <a:avLst/>
          </a:prstGeom>
          <a:noFill/>
        </p:spPr>
        <p:txBody>
          <a:bodyPr vert="eaVert" wrap="square" rtlCol="0">
            <a:spAutoFit/>
          </a:bodyPr>
          <a:lstStyle/>
          <a:p>
            <a:pPr marR="0" defTabSz="457200" eaLnBrk="0" hangingPunct="0">
              <a:lnSpc>
                <a:spcPct val="150000"/>
              </a:lnSpc>
              <a:buClrTx/>
              <a:buSzTx/>
              <a:buFontTx/>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rPr>
              <a:t>    </a:t>
            </a:r>
            <a:r>
              <a:rPr kumimoji="0" lang="zh-CN" altLang="en-US" sz="2400" kern="1200" cap="none" spc="0" normalizeH="0" baseline="0" noProof="1">
                <a:solidFill>
                  <a:schemeClr val="accent1"/>
                </a:solidFill>
                <a:latin typeface="微软雅黑" panose="020B0503020204020204" pitchFamily="34" charset="-122"/>
                <a:ea typeface="微软雅黑" panose="020B0503020204020204" pitchFamily="34" charset="-122"/>
                <a:cs typeface="+mn-cs"/>
              </a:rPr>
              <a:t>一级价格歧视</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：垄断企业对每一单位的产品都按照</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rPr>
              <a:t>消费者</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愿意接受的最高价格来出售，即将价格总是定在消费者的</a:t>
            </a:r>
            <a:r>
              <a:rPr kumimoji="0" lang="zh-CN" altLang="en-US" sz="2400" kern="1200" cap="none" spc="0" normalizeH="0" baseline="0" noProof="1">
                <a:solidFill>
                  <a:srgbClr val="7030A0"/>
                </a:solidFill>
                <a:latin typeface="微软雅黑" panose="020B0503020204020204" pitchFamily="34" charset="-122"/>
                <a:ea typeface="微软雅黑" panose="020B0503020204020204" pitchFamily="34" charset="-122"/>
                <a:cs typeface="+mn-cs"/>
              </a:rPr>
              <a:t>意愿支付</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水平上。</a:t>
            </a:r>
          </a:p>
        </p:txBody>
      </p:sp>
    </p:spTree>
    <p:extLst>
      <p:ext uri="{BB962C8B-B14F-4D97-AF65-F5344CB8AC3E}">
        <p14:creationId xmlns:p14="http://schemas.microsoft.com/office/powerpoint/2010/main" val="31517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1"/>
          <p:cNvSpPr>
            <a:spLocks noChangeArrowheads="1"/>
          </p:cNvSpPr>
          <p:nvPr/>
        </p:nvSpPr>
        <p:spPr bwMode="auto">
          <a:xfrm>
            <a:off x="4653879" y="1283576"/>
            <a:ext cx="6217322" cy="5187562"/>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8918" name="文本框 99"/>
          <p:cNvSpPr txBox="1"/>
          <p:nvPr/>
        </p:nvSpPr>
        <p:spPr>
          <a:xfrm>
            <a:off x="5222540" y="6021798"/>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二级价格歧视</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38919" name="图片 887" descr="E:\XXWWJJ\TL\西方经济学上册\转曲-西方经济学（上册）图稿-20180521-二改发排\5-9.eps"/>
          <p:cNvPicPr>
            <a:picLocks noChangeAspect="1"/>
          </p:cNvPicPr>
          <p:nvPr/>
        </p:nvPicPr>
        <p:blipFill>
          <a:blip r:embed="rId4"/>
          <a:stretch>
            <a:fillRect/>
          </a:stretch>
        </p:blipFill>
        <p:spPr>
          <a:xfrm>
            <a:off x="5253205" y="1536066"/>
            <a:ext cx="5085739" cy="4349356"/>
          </a:xfrm>
          <a:prstGeom prst="rect">
            <a:avLst/>
          </a:prstGeom>
          <a:noFill/>
          <a:ln w="9525">
            <a:noFill/>
          </a:ln>
        </p:spPr>
      </p:pic>
      <p:graphicFrame>
        <p:nvGraphicFramePr>
          <p:cNvPr id="38920" name="对象 -2147481436"/>
          <p:cNvGraphicFramePr>
            <a:graphicFrameLocks noChangeAspect="1"/>
          </p:cNvGraphicFramePr>
          <p:nvPr/>
        </p:nvGraphicFramePr>
        <p:xfrm>
          <a:off x="1196567" y="3897886"/>
          <a:ext cx="2624137" cy="442912"/>
        </p:xfrm>
        <a:graphic>
          <a:graphicData uri="http://schemas.openxmlformats.org/presentationml/2006/ole">
            <mc:AlternateContent xmlns:mc="http://schemas.openxmlformats.org/markup-compatibility/2006">
              <mc:Choice xmlns:v="urn:schemas-microsoft-com:vml" Requires="v">
                <p:oleObj spid="_x0000_s1042" r:id="rId5" imgW="28956000" imgH="4876800" progId="">
                  <p:embed/>
                </p:oleObj>
              </mc:Choice>
              <mc:Fallback>
                <p:oleObj r:id="rId5" imgW="28956000" imgH="4876800" progId="">
                  <p:embed/>
                  <p:pic>
                    <p:nvPicPr>
                      <p:cNvPr id="38920" name="对象 -2147481436"/>
                      <p:cNvPicPr>
                        <a:picLocks noChangeAspect="1"/>
                      </p:cNvPicPr>
                      <p:nvPr/>
                    </p:nvPicPr>
                    <p:blipFill>
                      <a:blip r:embed="rId6"/>
                      <a:stretch>
                        <a:fillRect/>
                      </a:stretch>
                    </p:blipFill>
                    <p:spPr>
                      <a:xfrm>
                        <a:off x="1196567" y="3897886"/>
                        <a:ext cx="2624137" cy="442912"/>
                      </a:xfrm>
                      <a:prstGeom prst="rect">
                        <a:avLst/>
                      </a:prstGeom>
                      <a:noFill/>
                      <a:ln w="38100">
                        <a:noFill/>
                      </a:ln>
                    </p:spPr>
                  </p:pic>
                </p:oleObj>
              </mc:Fallback>
            </mc:AlternateContent>
          </a:graphicData>
        </a:graphic>
      </p:graphicFrame>
      <p:sp>
        <p:nvSpPr>
          <p:cNvPr id="38921" name="文本框 9"/>
          <p:cNvSpPr txBox="1"/>
          <p:nvPr/>
        </p:nvSpPr>
        <p:spPr>
          <a:xfrm>
            <a:off x="704519" y="3330069"/>
            <a:ext cx="4300538" cy="398780"/>
          </a:xfrm>
          <a:prstGeom prst="rect">
            <a:avLst/>
          </a:prstGeom>
          <a:noFill/>
          <a:ln w="9525">
            <a:noFill/>
          </a:ln>
        </p:spPr>
        <p:txBody>
          <a:bodyPr wrap="square" anchor="t">
            <a:spAutoFit/>
          </a:bodyPr>
          <a:lstStyle/>
          <a:p>
            <a:pPr eaLnBrk="0" hangingPunct="0"/>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zh-CN" sz="2000" b="1" dirty="0">
                <a:solidFill>
                  <a:srgbClr val="000000"/>
                </a:solidFill>
                <a:latin typeface="微软雅黑" panose="020B0503020204020204" pitchFamily="34" charset="-122"/>
                <a:ea typeface="微软雅黑" panose="020B0503020204020204" pitchFamily="34" charset="-122"/>
              </a:rPr>
              <a:t>垄断企业的全部收益：</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2" name="棱台 11"/>
          <p:cNvSpPr/>
          <p:nvPr/>
        </p:nvSpPr>
        <p:spPr>
          <a:xfrm>
            <a:off x="605065" y="3078941"/>
            <a:ext cx="3944096" cy="1637889"/>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932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descr="10%"/>
          <p:cNvSpPr>
            <a:spLocks noChangeArrowheads="1"/>
          </p:cNvSpPr>
          <p:nvPr/>
        </p:nvSpPr>
        <p:spPr bwMode="auto">
          <a:xfrm>
            <a:off x="4572154" y="2747431"/>
            <a:ext cx="6278409" cy="337136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28775" y="542191"/>
            <a:ext cx="10515600" cy="534035"/>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5" name="矩形 44"/>
          <p:cNvSpPr/>
          <p:nvPr/>
        </p:nvSpPr>
        <p:spPr>
          <a:xfrm>
            <a:off x="5534025" y="5051425"/>
            <a:ext cx="184150" cy="58578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graphicFrame>
        <p:nvGraphicFramePr>
          <p:cNvPr id="3" name="图示 2"/>
          <p:cNvGraphicFramePr/>
          <p:nvPr/>
        </p:nvGraphicFramePr>
        <p:xfrm>
          <a:off x="490527" y="2728577"/>
          <a:ext cx="4913164" cy="3356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968" name="文本框 1"/>
          <p:cNvSpPr txBox="1"/>
          <p:nvPr/>
        </p:nvSpPr>
        <p:spPr>
          <a:xfrm>
            <a:off x="1150620" y="1302730"/>
            <a:ext cx="9768205" cy="1135054"/>
          </a:xfrm>
          <a:prstGeom prst="rect">
            <a:avLst/>
          </a:prstGeom>
          <a:noFill/>
          <a:ln w="9525">
            <a:noFill/>
          </a:ln>
        </p:spPr>
        <p:txBody>
          <a:bodyPr wrap="square" anchor="t">
            <a:spAutoFit/>
          </a:bodyPr>
          <a:lstStyle/>
          <a:p>
            <a:pPr eaLnBrk="0" hangingPunct="0">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三级价格歧视针对的是具有不同的需求价格弹性的消费群体，并根据这些不同的需求价格弹性对这些消费群体收取不同的</a:t>
            </a:r>
            <a:r>
              <a:rPr lang="zh-CN" altLang="zh-CN" sz="2400" dirty="0" smtClean="0">
                <a:solidFill>
                  <a:srgbClr val="000000"/>
                </a:solidFill>
                <a:latin typeface="微软雅黑" panose="020B0503020204020204" pitchFamily="34" charset="-122"/>
                <a:ea typeface="微软雅黑" panose="020B0503020204020204" pitchFamily="34" charset="-122"/>
              </a:rPr>
              <a:t>价格</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0969" name="文本框 6"/>
          <p:cNvSpPr txBox="1"/>
          <p:nvPr/>
        </p:nvSpPr>
        <p:spPr>
          <a:xfrm>
            <a:off x="4910137" y="3039479"/>
            <a:ext cx="3952875" cy="521970"/>
          </a:xfrm>
          <a:prstGeom prst="rect">
            <a:avLst/>
          </a:prstGeom>
          <a:noFill/>
          <a:ln w="9525">
            <a:noFill/>
          </a:ln>
        </p:spPr>
        <p:txBody>
          <a:bodyPr wrap="square" anchor="t">
            <a:spAutoFit/>
          </a:bodyPr>
          <a:lstStyle/>
          <a:p>
            <a:pPr eaLnBrk="0" hangingPunct="0"/>
            <a:r>
              <a:rPr lang="en-US" altLang="zh-CN" sz="2800" i="1" dirty="0">
                <a:solidFill>
                  <a:srgbClr val="000000"/>
                </a:solidFill>
                <a:latin typeface="微软雅黑" panose="020B0503020204020204" pitchFamily="34" charset="-122"/>
                <a:ea typeface="微软雅黑" panose="020B0503020204020204" pitchFamily="34" charset="-122"/>
              </a:rPr>
              <a:t>E</a:t>
            </a:r>
            <a:r>
              <a:rPr lang="en-US" altLang="zh-CN" sz="2800" baseline="-25000" dirty="0">
                <a:solidFill>
                  <a:srgbClr val="000000"/>
                </a:solidFill>
                <a:latin typeface="微软雅黑" panose="020B0503020204020204" pitchFamily="34" charset="-122"/>
                <a:ea typeface="微软雅黑" panose="020B0503020204020204" pitchFamily="34" charset="-122"/>
              </a:rPr>
              <a:t>a</a:t>
            </a:r>
            <a:r>
              <a:rPr lang="en-US" altLang="zh-CN" sz="2800" dirty="0">
                <a:solidFill>
                  <a:srgbClr val="000000"/>
                </a:solidFill>
                <a:latin typeface="微软雅黑" panose="020B0503020204020204" pitchFamily="34" charset="-122"/>
                <a:ea typeface="微软雅黑" panose="020B0503020204020204" pitchFamily="34" charset="-122"/>
              </a:rPr>
              <a:t>&gt;</a:t>
            </a:r>
            <a:r>
              <a:rPr lang="en-US" altLang="zh-CN" sz="2800" i="1" dirty="0">
                <a:solidFill>
                  <a:srgbClr val="000000"/>
                </a:solidFill>
                <a:latin typeface="微软雅黑" panose="020B0503020204020204" pitchFamily="34" charset="-122"/>
                <a:ea typeface="微软雅黑" panose="020B0503020204020204" pitchFamily="34" charset="-122"/>
              </a:rPr>
              <a:t>E</a:t>
            </a:r>
            <a:r>
              <a:rPr lang="en-US" altLang="zh-CN" sz="2800" baseline="-25000" dirty="0">
                <a:solidFill>
                  <a:srgbClr val="000000"/>
                </a:solidFill>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40970" name="文本框 7"/>
          <p:cNvSpPr txBox="1"/>
          <p:nvPr/>
        </p:nvSpPr>
        <p:spPr>
          <a:xfrm>
            <a:off x="4910137" y="5235092"/>
            <a:ext cx="5264150" cy="460375"/>
          </a:xfrm>
          <a:prstGeom prst="rect">
            <a:avLst/>
          </a:prstGeom>
          <a:noFill/>
          <a:ln w="9525">
            <a:noFill/>
          </a:ln>
        </p:spPr>
        <p:txBody>
          <a:bodyPr wrap="square" anchor="t">
            <a:spAutoFit/>
          </a:bodyPr>
          <a:lstStyle/>
          <a:p>
            <a:pPr eaLnBrk="0" hangingPunct="0"/>
            <a:r>
              <a:rPr lang="en-US" altLang="zh-CN" sz="2400" i="1" dirty="0">
                <a:solidFill>
                  <a:srgbClr val="000000"/>
                </a:solidFill>
                <a:latin typeface="微软雅黑" panose="020B0503020204020204" pitchFamily="34" charset="-122"/>
                <a:ea typeface="微软雅黑" panose="020B0503020204020204" pitchFamily="34" charset="-122"/>
              </a:rPr>
              <a:t>P</a:t>
            </a:r>
            <a:r>
              <a:rPr lang="en-US" altLang="zh-CN" sz="2400" baseline="-25000" dirty="0">
                <a:solidFill>
                  <a:srgbClr val="000000"/>
                </a:solidFill>
                <a:latin typeface="微软雅黑" panose="020B0503020204020204" pitchFamily="34" charset="-122"/>
                <a:ea typeface="微软雅黑" panose="020B0503020204020204" pitchFamily="34" charset="-122"/>
              </a:rPr>
              <a:t>a</a:t>
            </a: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i="1" dirty="0">
                <a:solidFill>
                  <a:srgbClr val="000000"/>
                </a:solidFill>
                <a:latin typeface="微软雅黑" panose="020B0503020204020204" pitchFamily="34" charset="-122"/>
                <a:ea typeface="微软雅黑" panose="020B0503020204020204" pitchFamily="34" charset="-122"/>
              </a:rPr>
              <a:t>P</a:t>
            </a:r>
            <a:r>
              <a:rPr lang="en-US" altLang="zh-CN" sz="2400" baseline="-25000" dirty="0">
                <a:solidFill>
                  <a:srgbClr val="000000"/>
                </a:solidFill>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8"/>
          <a:stretch>
            <a:fillRect/>
          </a:stretch>
        </p:blipFill>
        <p:spPr>
          <a:xfrm>
            <a:off x="6494621" y="3250508"/>
            <a:ext cx="3810000" cy="2295525"/>
          </a:xfrm>
          <a:prstGeom prst="rect">
            <a:avLst/>
          </a:prstGeom>
        </p:spPr>
      </p:pic>
      <p:grpSp>
        <p:nvGrpSpPr>
          <p:cNvPr id="14" name="组合 13"/>
          <p:cNvGrpSpPr/>
          <p:nvPr/>
        </p:nvGrpSpPr>
        <p:grpSpPr>
          <a:xfrm>
            <a:off x="1728320" y="3039479"/>
            <a:ext cx="2090887" cy="839108"/>
            <a:chOff x="1411138" y="0"/>
            <a:chExt cx="2090887" cy="839108"/>
          </a:xfrm>
          <a:scene3d>
            <a:camera prst="orthographicFront"/>
            <a:lightRig rig="flat" dir="t"/>
          </a:scene3d>
        </p:grpSpPr>
        <p:sp>
          <p:nvSpPr>
            <p:cNvPr id="15" name="圆角矩形 14"/>
            <p:cNvSpPr/>
            <p:nvPr/>
          </p:nvSpPr>
          <p:spPr>
            <a:xfrm>
              <a:off x="1411138" y="0"/>
              <a:ext cx="2090887" cy="83910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alpha val="90000"/>
                <a:hueOff val="0"/>
                <a:satOff val="0"/>
                <a:lumOff val="0"/>
                <a:alphaOff val="0"/>
              </a:schemeClr>
            </a:fillRef>
            <a:effectRef idx="1">
              <a:schemeClr val="accent6">
                <a:alpha val="90000"/>
                <a:hueOff val="0"/>
                <a:satOff val="0"/>
                <a:lumOff val="0"/>
                <a:alphaOff val="0"/>
              </a:schemeClr>
            </a:effectRef>
            <a:fontRef idx="minor">
              <a:schemeClr val="dk1"/>
            </a:fontRef>
          </p:style>
        </p:sp>
        <p:sp>
          <p:nvSpPr>
            <p:cNvPr id="16" name="圆角矩形 4"/>
            <p:cNvSpPr txBox="1"/>
            <p:nvPr/>
          </p:nvSpPr>
          <p:spPr>
            <a:xfrm>
              <a:off x="1435715" y="24577"/>
              <a:ext cx="2041733" cy="7899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需求价</a:t>
              </a:r>
              <a:r>
                <a:rPr lang="zh-CN" altLang="en-US" sz="2400" dirty="0" smtClean="0">
                  <a:latin typeface="微软雅黑" panose="020B0503020204020204" pitchFamily="34" charset="-122"/>
                  <a:ea typeface="微软雅黑" panose="020B0503020204020204" pitchFamily="34" charset="-122"/>
                </a:rPr>
                <a:t>格弹性</a:t>
              </a:r>
              <a:endParaRPr lang="zh-CN" altLang="en-US" sz="2400" b="0" kern="1200" dirty="0">
                <a:effectLst/>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04991" y="4924765"/>
            <a:ext cx="2090887" cy="839108"/>
            <a:chOff x="1411138" y="1258662"/>
            <a:chExt cx="2090887" cy="839108"/>
          </a:xfrm>
          <a:scene3d>
            <a:camera prst="orthographicFront"/>
            <a:lightRig rig="flat" dir="t"/>
          </a:scene3d>
        </p:grpSpPr>
        <p:sp>
          <p:nvSpPr>
            <p:cNvPr id="18" name="圆角矩形 17"/>
            <p:cNvSpPr/>
            <p:nvPr/>
          </p:nvSpPr>
          <p:spPr>
            <a:xfrm>
              <a:off x="1411138" y="1258662"/>
              <a:ext cx="2090887" cy="83910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alpha val="90000"/>
                <a:hueOff val="0"/>
                <a:satOff val="0"/>
                <a:lumOff val="0"/>
                <a:alphaOff val="-19998"/>
              </a:schemeClr>
            </a:fillRef>
            <a:effectRef idx="1">
              <a:schemeClr val="accent6">
                <a:alpha val="90000"/>
                <a:hueOff val="0"/>
                <a:satOff val="0"/>
                <a:lumOff val="0"/>
                <a:alphaOff val="-19998"/>
              </a:schemeClr>
            </a:effectRef>
            <a:fontRef idx="minor">
              <a:schemeClr val="dk1"/>
            </a:fontRef>
          </p:style>
        </p:sp>
        <p:sp>
          <p:nvSpPr>
            <p:cNvPr id="19" name="圆角矩形 4"/>
            <p:cNvSpPr txBox="1"/>
            <p:nvPr/>
          </p:nvSpPr>
          <p:spPr>
            <a:xfrm>
              <a:off x="1435715" y="1283239"/>
              <a:ext cx="2041733" cy="7899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价格</a:t>
              </a:r>
              <a:endParaRPr lang="zh-CN" altLang="en-US" sz="2400" b="0" kern="120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584964" y="4070408"/>
            <a:ext cx="377598" cy="710477"/>
            <a:chOff x="2267783" y="891551"/>
            <a:chExt cx="377598" cy="314665"/>
          </a:xfrm>
        </p:grpSpPr>
        <p:sp>
          <p:nvSpPr>
            <p:cNvPr id="22" name="右箭头 21"/>
            <p:cNvSpPr/>
            <p:nvPr/>
          </p:nvSpPr>
          <p:spPr>
            <a:xfrm rot="5400000">
              <a:off x="2299249" y="860085"/>
              <a:ext cx="314665" cy="377598"/>
            </a:xfrm>
            <a:prstGeom prst="rightArrow">
              <a:avLst>
                <a:gd name="adj1" fmla="val 60000"/>
                <a:gd name="adj2" fmla="val 50000"/>
              </a:avLst>
            </a:prstGeom>
          </p:spPr>
          <p:style>
            <a:lnRef idx="0">
              <a:schemeClr val="accent6">
                <a:shade val="90000"/>
                <a:hueOff val="0"/>
                <a:satOff val="0"/>
                <a:lumOff val="0"/>
                <a:alphaOff val="0"/>
              </a:schemeClr>
            </a:lnRef>
            <a:fillRef idx="2">
              <a:schemeClr val="accent6">
                <a:shade val="90000"/>
                <a:hueOff val="0"/>
                <a:satOff val="0"/>
                <a:lumOff val="0"/>
                <a:alphaOff val="0"/>
              </a:schemeClr>
            </a:fillRef>
            <a:effectRef idx="1">
              <a:schemeClr val="accent6">
                <a:shade val="90000"/>
                <a:hueOff val="0"/>
                <a:satOff val="0"/>
                <a:lumOff val="0"/>
                <a:alphaOff val="0"/>
              </a:schemeClr>
            </a:effectRef>
            <a:fontRef idx="minor">
              <a:schemeClr val="dk1"/>
            </a:fontRef>
          </p:style>
        </p:sp>
        <p:sp>
          <p:nvSpPr>
            <p:cNvPr id="23" name="右箭头 4"/>
            <p:cNvSpPr txBox="1"/>
            <p:nvPr/>
          </p:nvSpPr>
          <p:spPr>
            <a:xfrm>
              <a:off x="2343303" y="891552"/>
              <a:ext cx="226558" cy="2202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spTree>
    <p:extLst>
      <p:ext uri="{BB962C8B-B14F-4D97-AF65-F5344CB8AC3E}">
        <p14:creationId xmlns:p14="http://schemas.microsoft.com/office/powerpoint/2010/main" val="3905333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3"/>
          <p:cNvSpPr>
            <a:spLocks noGrp="1"/>
          </p:cNvSpPr>
          <p:nvPr>
            <p:ph type="dt" sz="quarter" idx="10"/>
          </p:nvPr>
        </p:nvSpPr>
        <p:spPr/>
        <p:txBody>
          <a:bodyPr/>
          <a:lstStyle/>
          <a:p>
            <a:pPr>
              <a:defRPr/>
            </a:pPr>
            <a:fld id="{00EF9A30-5300-4E2E-8814-FB60DCF8009D}" type="datetime1">
              <a:rPr lang="zh-CN" altLang="en-US"/>
              <a:pPr>
                <a:defRPr/>
              </a:pPr>
              <a:t>2023/11/20</a:t>
            </a:fld>
            <a:endParaRPr lang="en-US" altLang="zh-CN"/>
          </a:p>
        </p:txBody>
      </p:sp>
      <p:sp>
        <p:nvSpPr>
          <p:cNvPr id="215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DAF9AA9D-A8DD-4364-870B-F0C613930F89}" type="slidenum">
              <a:rPr lang="en-US" altLang="zh-CN" sz="1200">
                <a:solidFill>
                  <a:srgbClr val="045C75"/>
                </a:solidFill>
                <a:latin typeface="Times New Roman" panose="02020603050405020304" pitchFamily="18" charset="0"/>
              </a:rPr>
              <a:pPr>
                <a:spcBef>
                  <a:spcPct val="0"/>
                </a:spcBef>
                <a:buClrTx/>
                <a:buSzTx/>
                <a:buFontTx/>
                <a:buNone/>
              </a:pPr>
              <a:t>14</a:t>
            </a:fld>
            <a:endParaRPr lang="en-US" altLang="zh-CN" sz="1200">
              <a:solidFill>
                <a:srgbClr val="045C75"/>
              </a:solidFill>
              <a:latin typeface="Times New Roman" panose="02020603050405020304" pitchFamily="18" charset="0"/>
            </a:endParaRPr>
          </a:p>
        </p:txBody>
      </p:sp>
      <p:sp>
        <p:nvSpPr>
          <p:cNvPr id="19460" name="Line 4"/>
          <p:cNvSpPr>
            <a:spLocks noChangeShapeType="1"/>
          </p:cNvSpPr>
          <p:nvPr/>
        </p:nvSpPr>
        <p:spPr bwMode="auto">
          <a:xfrm>
            <a:off x="3657600" y="2133600"/>
            <a:ext cx="0" cy="3581400"/>
          </a:xfrm>
          <a:prstGeom prst="line">
            <a:avLst/>
          </a:prstGeom>
          <a:noFill/>
          <a:ln w="28575" cap="sq">
            <a:solidFill>
              <a:schemeClr val="tx1"/>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1" name="Line 5"/>
          <p:cNvSpPr>
            <a:spLocks noChangeShapeType="1"/>
          </p:cNvSpPr>
          <p:nvPr/>
        </p:nvSpPr>
        <p:spPr bwMode="auto">
          <a:xfrm>
            <a:off x="3657600" y="5715000"/>
            <a:ext cx="5181600" cy="0"/>
          </a:xfrm>
          <a:prstGeom prst="line">
            <a:avLst/>
          </a:prstGeom>
          <a:noFill/>
          <a:ln w="28575" cap="sq">
            <a:solidFill>
              <a:schemeClr val="tx1"/>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2" name="Line 6"/>
          <p:cNvSpPr>
            <a:spLocks noChangeShapeType="1"/>
          </p:cNvSpPr>
          <p:nvPr/>
        </p:nvSpPr>
        <p:spPr bwMode="auto">
          <a:xfrm>
            <a:off x="3886200" y="3581400"/>
            <a:ext cx="1143000" cy="1524000"/>
          </a:xfrm>
          <a:prstGeom prst="line">
            <a:avLst/>
          </a:prstGeom>
          <a:noFill/>
          <a:ln w="28575" cap="sq">
            <a:solidFill>
              <a:schemeClr val="tx1"/>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3" name="Line 7"/>
          <p:cNvSpPr>
            <a:spLocks noChangeShapeType="1"/>
          </p:cNvSpPr>
          <p:nvPr/>
        </p:nvSpPr>
        <p:spPr bwMode="auto">
          <a:xfrm>
            <a:off x="3886200" y="3276600"/>
            <a:ext cx="1981200" cy="1752600"/>
          </a:xfrm>
          <a:prstGeom prst="line">
            <a:avLst/>
          </a:prstGeom>
          <a:noFill/>
          <a:ln w="28575" cap="sq">
            <a:solidFill>
              <a:schemeClr val="tx1"/>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4" name="Line 8"/>
          <p:cNvSpPr>
            <a:spLocks noChangeShapeType="1"/>
          </p:cNvSpPr>
          <p:nvPr/>
        </p:nvSpPr>
        <p:spPr bwMode="auto">
          <a:xfrm>
            <a:off x="5029200" y="3124200"/>
            <a:ext cx="2362200" cy="1371600"/>
          </a:xfrm>
          <a:prstGeom prst="line">
            <a:avLst/>
          </a:prstGeom>
          <a:noFill/>
          <a:ln w="28575" cap="sq">
            <a:solidFill>
              <a:srgbClr val="FF99FF"/>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5" name="Line 9"/>
          <p:cNvSpPr>
            <a:spLocks noChangeShapeType="1"/>
          </p:cNvSpPr>
          <p:nvPr/>
        </p:nvSpPr>
        <p:spPr bwMode="auto">
          <a:xfrm>
            <a:off x="4419600" y="3200400"/>
            <a:ext cx="1676400" cy="1676400"/>
          </a:xfrm>
          <a:prstGeom prst="line">
            <a:avLst/>
          </a:prstGeom>
          <a:noFill/>
          <a:ln w="28575" cap="sq">
            <a:solidFill>
              <a:srgbClr val="FF99FF"/>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6" name="Text Box 10"/>
          <p:cNvSpPr txBox="1">
            <a:spLocks noChangeArrowheads="1"/>
          </p:cNvSpPr>
          <p:nvPr/>
        </p:nvSpPr>
        <p:spPr bwMode="auto">
          <a:xfrm>
            <a:off x="3200400" y="54102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O</a:t>
            </a:r>
          </a:p>
        </p:txBody>
      </p:sp>
      <p:sp>
        <p:nvSpPr>
          <p:cNvPr id="19467" name="Text Box 11"/>
          <p:cNvSpPr txBox="1">
            <a:spLocks noChangeArrowheads="1"/>
          </p:cNvSpPr>
          <p:nvPr/>
        </p:nvSpPr>
        <p:spPr bwMode="auto">
          <a:xfrm>
            <a:off x="8839200" y="55626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Q</a:t>
            </a:r>
          </a:p>
        </p:txBody>
      </p:sp>
      <p:sp>
        <p:nvSpPr>
          <p:cNvPr id="19468" name="Text Box 12"/>
          <p:cNvSpPr txBox="1">
            <a:spLocks noChangeArrowheads="1"/>
          </p:cNvSpPr>
          <p:nvPr/>
        </p:nvSpPr>
        <p:spPr bwMode="auto">
          <a:xfrm>
            <a:off x="3276600" y="18288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P</a:t>
            </a:r>
          </a:p>
        </p:txBody>
      </p:sp>
      <p:sp>
        <p:nvSpPr>
          <p:cNvPr id="19469" name="Text Box 13"/>
          <p:cNvSpPr txBox="1">
            <a:spLocks noChangeArrowheads="1"/>
          </p:cNvSpPr>
          <p:nvPr/>
        </p:nvSpPr>
        <p:spPr bwMode="auto">
          <a:xfrm>
            <a:off x="5600700" y="5029200"/>
            <a:ext cx="53340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D</a:t>
            </a:r>
            <a:r>
              <a:rPr lang="en-US" altLang="zh-CN" sz="1600" baseline="-25000">
                <a:latin typeface="Times New Roman" charset="0"/>
              </a:rPr>
              <a:t>1</a:t>
            </a:r>
          </a:p>
        </p:txBody>
      </p:sp>
      <p:sp>
        <p:nvSpPr>
          <p:cNvPr id="19470" name="Text Box 14"/>
          <p:cNvSpPr txBox="1">
            <a:spLocks noChangeArrowheads="1"/>
          </p:cNvSpPr>
          <p:nvPr/>
        </p:nvSpPr>
        <p:spPr bwMode="auto">
          <a:xfrm>
            <a:off x="7353300" y="4495800"/>
            <a:ext cx="60960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D</a:t>
            </a:r>
            <a:r>
              <a:rPr lang="en-US" altLang="zh-CN" sz="1600" baseline="-25000">
                <a:latin typeface="Times New Roman" charset="0"/>
              </a:rPr>
              <a:t>2</a:t>
            </a:r>
          </a:p>
        </p:txBody>
      </p:sp>
      <p:sp>
        <p:nvSpPr>
          <p:cNvPr id="19471" name="Text Box 15"/>
          <p:cNvSpPr txBox="1">
            <a:spLocks noChangeArrowheads="1"/>
          </p:cNvSpPr>
          <p:nvPr/>
        </p:nvSpPr>
        <p:spPr bwMode="auto">
          <a:xfrm>
            <a:off x="6134100" y="4767264"/>
            <a:ext cx="762000" cy="338137"/>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MR</a:t>
            </a:r>
            <a:r>
              <a:rPr lang="en-US" altLang="zh-CN" sz="1600" baseline="-25000">
                <a:latin typeface="Times New Roman" charset="0"/>
              </a:rPr>
              <a:t>2</a:t>
            </a:r>
          </a:p>
        </p:txBody>
      </p:sp>
      <p:sp>
        <p:nvSpPr>
          <p:cNvPr id="19472" name="Text Box 16"/>
          <p:cNvSpPr txBox="1">
            <a:spLocks noChangeArrowheads="1"/>
          </p:cNvSpPr>
          <p:nvPr/>
        </p:nvSpPr>
        <p:spPr bwMode="auto">
          <a:xfrm>
            <a:off x="4648200" y="5029200"/>
            <a:ext cx="76200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MR</a:t>
            </a:r>
            <a:r>
              <a:rPr lang="en-US" altLang="zh-CN" sz="1600" baseline="-25000">
                <a:latin typeface="Times New Roman" charset="0"/>
              </a:rPr>
              <a:t>1</a:t>
            </a:r>
          </a:p>
        </p:txBody>
      </p:sp>
      <p:sp>
        <p:nvSpPr>
          <p:cNvPr id="215057" name="Line 17"/>
          <p:cNvSpPr>
            <a:spLocks noChangeShapeType="1"/>
          </p:cNvSpPr>
          <p:nvPr/>
        </p:nvSpPr>
        <p:spPr bwMode="auto">
          <a:xfrm>
            <a:off x="4648200" y="3200400"/>
            <a:ext cx="2667000" cy="1752600"/>
          </a:xfrm>
          <a:prstGeom prst="line">
            <a:avLst/>
          </a:prstGeom>
          <a:noFill/>
          <a:ln w="28575" cap="sq">
            <a:solidFill>
              <a:srgbClr val="FF0000"/>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58" name="Text Box 18"/>
          <p:cNvSpPr txBox="1">
            <a:spLocks noChangeArrowheads="1"/>
          </p:cNvSpPr>
          <p:nvPr/>
        </p:nvSpPr>
        <p:spPr bwMode="auto">
          <a:xfrm>
            <a:off x="7162800" y="4876800"/>
            <a:ext cx="99060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MR</a:t>
            </a:r>
            <a:r>
              <a:rPr lang="en-US" altLang="zh-CN" sz="1600" baseline="-25000">
                <a:latin typeface="Times New Roman" charset="0"/>
              </a:rPr>
              <a:t>1+2</a:t>
            </a:r>
          </a:p>
        </p:txBody>
      </p:sp>
      <p:sp>
        <p:nvSpPr>
          <p:cNvPr id="215059" name="Freeform 19"/>
          <p:cNvSpPr>
            <a:spLocks/>
          </p:cNvSpPr>
          <p:nvPr/>
        </p:nvSpPr>
        <p:spPr bwMode="auto">
          <a:xfrm>
            <a:off x="4495800" y="2971800"/>
            <a:ext cx="2438400" cy="2057400"/>
          </a:xfrm>
          <a:custGeom>
            <a:avLst/>
            <a:gdLst>
              <a:gd name="T0" fmla="*/ 0 w 1536"/>
              <a:gd name="T1" fmla="*/ 2147483646 h 1296"/>
              <a:gd name="T2" fmla="*/ 2147483646 w 1536"/>
              <a:gd name="T3" fmla="*/ 2147483646 h 1296"/>
              <a:gd name="T4" fmla="*/ 2147483646 w 1536"/>
              <a:gd name="T5" fmla="*/ 2147483646 h 1296"/>
              <a:gd name="T6" fmla="*/ 2147483646 w 1536"/>
              <a:gd name="T7" fmla="*/ 2147483646 h 1296"/>
              <a:gd name="T8" fmla="*/ 2147483646 w 1536"/>
              <a:gd name="T9" fmla="*/ 2147483646 h 1296"/>
              <a:gd name="T10" fmla="*/ 2147483646 w 1536"/>
              <a:gd name="T11" fmla="*/ 2147483646 h 1296"/>
              <a:gd name="T12" fmla="*/ 2147483646 w 1536"/>
              <a:gd name="T13" fmla="*/ 0 h 12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36" h="1296">
                <a:moveTo>
                  <a:pt x="0" y="1296"/>
                </a:moveTo>
                <a:cubicBezTo>
                  <a:pt x="136" y="1268"/>
                  <a:pt x="272" y="1240"/>
                  <a:pt x="384" y="1200"/>
                </a:cubicBezTo>
                <a:cubicBezTo>
                  <a:pt x="496" y="1160"/>
                  <a:pt x="584" y="1112"/>
                  <a:pt x="672" y="1056"/>
                </a:cubicBezTo>
                <a:cubicBezTo>
                  <a:pt x="760" y="1000"/>
                  <a:pt x="840" y="936"/>
                  <a:pt x="912" y="864"/>
                </a:cubicBezTo>
                <a:cubicBezTo>
                  <a:pt x="984" y="792"/>
                  <a:pt x="1016" y="736"/>
                  <a:pt x="1104" y="624"/>
                </a:cubicBezTo>
                <a:cubicBezTo>
                  <a:pt x="1192" y="512"/>
                  <a:pt x="1368" y="296"/>
                  <a:pt x="1440" y="192"/>
                </a:cubicBezTo>
                <a:cubicBezTo>
                  <a:pt x="1512" y="88"/>
                  <a:pt x="1520" y="32"/>
                  <a:pt x="1536" y="0"/>
                </a:cubicBezTo>
              </a:path>
            </a:pathLst>
          </a:custGeom>
          <a:noFill/>
          <a:ln w="28575" cap="sq" cmpd="sng">
            <a:solidFill>
              <a:srgbClr val="FF0000"/>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0" name="Text Box 20"/>
          <p:cNvSpPr txBox="1">
            <a:spLocks noChangeArrowheads="1"/>
          </p:cNvSpPr>
          <p:nvPr/>
        </p:nvSpPr>
        <p:spPr bwMode="auto">
          <a:xfrm>
            <a:off x="6934201" y="2590800"/>
            <a:ext cx="601663"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MC</a:t>
            </a:r>
            <a:endParaRPr lang="en-US" altLang="zh-CN" sz="1600" baseline="-25000">
              <a:latin typeface="Times New Roman" charset="0"/>
            </a:endParaRPr>
          </a:p>
        </p:txBody>
      </p:sp>
      <p:sp>
        <p:nvSpPr>
          <p:cNvPr id="215061" name="Text Box 21"/>
          <p:cNvSpPr txBox="1">
            <a:spLocks noChangeArrowheads="1"/>
          </p:cNvSpPr>
          <p:nvPr/>
        </p:nvSpPr>
        <p:spPr bwMode="auto">
          <a:xfrm>
            <a:off x="6172200" y="3983039"/>
            <a:ext cx="381000" cy="339725"/>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E</a:t>
            </a:r>
            <a:endParaRPr lang="en-US" altLang="zh-CN" sz="1600" baseline="-25000">
              <a:latin typeface="Times New Roman" charset="0"/>
            </a:endParaRPr>
          </a:p>
        </p:txBody>
      </p:sp>
      <p:sp>
        <p:nvSpPr>
          <p:cNvPr id="215062" name="Line 22"/>
          <p:cNvSpPr>
            <a:spLocks noChangeShapeType="1"/>
          </p:cNvSpPr>
          <p:nvPr/>
        </p:nvSpPr>
        <p:spPr bwMode="auto">
          <a:xfrm flipH="1">
            <a:off x="3657600" y="4191000"/>
            <a:ext cx="2438400" cy="0"/>
          </a:xfrm>
          <a:prstGeom prst="line">
            <a:avLst/>
          </a:prstGeom>
          <a:noFill/>
          <a:ln w="28575">
            <a:solidFill>
              <a:schemeClr val="tx2"/>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63" name="Line 23"/>
          <p:cNvSpPr>
            <a:spLocks noChangeShapeType="1"/>
          </p:cNvSpPr>
          <p:nvPr/>
        </p:nvSpPr>
        <p:spPr bwMode="auto">
          <a:xfrm>
            <a:off x="6096000" y="4191000"/>
            <a:ext cx="0" cy="1524000"/>
          </a:xfrm>
          <a:prstGeom prst="line">
            <a:avLst/>
          </a:prstGeom>
          <a:noFill/>
          <a:ln w="28575">
            <a:solidFill>
              <a:schemeClr val="tx2"/>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64" name="Text Box 24"/>
          <p:cNvSpPr txBox="1">
            <a:spLocks noChangeArrowheads="1"/>
          </p:cNvSpPr>
          <p:nvPr/>
        </p:nvSpPr>
        <p:spPr bwMode="auto">
          <a:xfrm>
            <a:off x="5791200" y="5789614"/>
            <a:ext cx="1366838" cy="460375"/>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 typeface="Wingdings 2" charset="2"/>
              <a:buNone/>
              <a:defRPr/>
            </a:pPr>
            <a:r>
              <a:rPr lang="en-US" altLang="zh-CN" sz="2400">
                <a:solidFill>
                  <a:schemeClr val="tx2"/>
                </a:solidFill>
                <a:latin typeface="Times New Roman" charset="0"/>
              </a:rPr>
              <a:t>Q</a:t>
            </a:r>
            <a:r>
              <a:rPr lang="en-US" altLang="zh-CN" sz="2400" baseline="-25000">
                <a:solidFill>
                  <a:schemeClr val="tx2"/>
                </a:solidFill>
                <a:latin typeface="Times New Roman" charset="0"/>
              </a:rPr>
              <a:t>1</a:t>
            </a:r>
            <a:r>
              <a:rPr lang="en-US" altLang="zh-CN" sz="2400">
                <a:solidFill>
                  <a:schemeClr val="tx2"/>
                </a:solidFill>
                <a:latin typeface="Times New Roman" charset="0"/>
              </a:rPr>
              <a:t>+Q</a:t>
            </a:r>
            <a:r>
              <a:rPr lang="en-US" altLang="zh-CN" sz="2400" baseline="-25000">
                <a:solidFill>
                  <a:schemeClr val="tx2"/>
                </a:solidFill>
                <a:latin typeface="Times New Roman" charset="0"/>
              </a:rPr>
              <a:t>2</a:t>
            </a:r>
          </a:p>
        </p:txBody>
      </p:sp>
      <p:sp>
        <p:nvSpPr>
          <p:cNvPr id="215065" name="Line 25"/>
          <p:cNvSpPr>
            <a:spLocks noChangeShapeType="1"/>
          </p:cNvSpPr>
          <p:nvPr/>
        </p:nvSpPr>
        <p:spPr bwMode="auto">
          <a:xfrm>
            <a:off x="4343400" y="4191000"/>
            <a:ext cx="0" cy="152400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66" name="Text Box 26"/>
          <p:cNvSpPr txBox="1">
            <a:spLocks noChangeArrowheads="1"/>
          </p:cNvSpPr>
          <p:nvPr/>
        </p:nvSpPr>
        <p:spPr bwMode="auto">
          <a:xfrm>
            <a:off x="4114800" y="57150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Q</a:t>
            </a:r>
            <a:r>
              <a:rPr lang="en-US" altLang="zh-CN" sz="2400" baseline="-25000">
                <a:latin typeface="Times New Roman" charset="0"/>
              </a:rPr>
              <a:t>1</a:t>
            </a:r>
          </a:p>
        </p:txBody>
      </p:sp>
      <p:sp>
        <p:nvSpPr>
          <p:cNvPr id="215067" name="Line 27"/>
          <p:cNvSpPr>
            <a:spLocks noChangeShapeType="1"/>
          </p:cNvSpPr>
          <p:nvPr/>
        </p:nvSpPr>
        <p:spPr bwMode="auto">
          <a:xfrm>
            <a:off x="5410200" y="4191000"/>
            <a:ext cx="0" cy="152400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68" name="Text Box 28"/>
          <p:cNvSpPr txBox="1">
            <a:spLocks noChangeArrowheads="1"/>
          </p:cNvSpPr>
          <p:nvPr/>
        </p:nvSpPr>
        <p:spPr bwMode="auto">
          <a:xfrm>
            <a:off x="5105400" y="57150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Q</a:t>
            </a:r>
            <a:r>
              <a:rPr lang="en-US" altLang="zh-CN" sz="2400" baseline="-25000">
                <a:latin typeface="Times New Roman" charset="0"/>
              </a:rPr>
              <a:t>2</a:t>
            </a:r>
          </a:p>
        </p:txBody>
      </p:sp>
      <p:sp>
        <p:nvSpPr>
          <p:cNvPr id="215069" name="Line 29"/>
          <p:cNvSpPr>
            <a:spLocks noChangeShapeType="1"/>
          </p:cNvSpPr>
          <p:nvPr/>
        </p:nvSpPr>
        <p:spPr bwMode="auto">
          <a:xfrm flipV="1">
            <a:off x="4343400" y="3657600"/>
            <a:ext cx="0" cy="53340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70" name="Line 30"/>
          <p:cNvSpPr>
            <a:spLocks noChangeShapeType="1"/>
          </p:cNvSpPr>
          <p:nvPr/>
        </p:nvSpPr>
        <p:spPr bwMode="auto">
          <a:xfrm flipH="1">
            <a:off x="3657600" y="3657600"/>
            <a:ext cx="685800" cy="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71" name="Text Box 31"/>
          <p:cNvSpPr txBox="1">
            <a:spLocks noChangeArrowheads="1"/>
          </p:cNvSpPr>
          <p:nvPr/>
        </p:nvSpPr>
        <p:spPr bwMode="auto">
          <a:xfrm>
            <a:off x="3200400" y="34290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P</a:t>
            </a:r>
            <a:r>
              <a:rPr lang="en-US" altLang="zh-CN" sz="2400" baseline="-25000">
                <a:latin typeface="Times New Roman" charset="0"/>
              </a:rPr>
              <a:t>1</a:t>
            </a:r>
          </a:p>
        </p:txBody>
      </p:sp>
      <p:sp>
        <p:nvSpPr>
          <p:cNvPr id="215072" name="Line 32"/>
          <p:cNvSpPr>
            <a:spLocks noChangeShapeType="1"/>
          </p:cNvSpPr>
          <p:nvPr/>
        </p:nvSpPr>
        <p:spPr bwMode="auto">
          <a:xfrm flipV="1">
            <a:off x="5410200" y="3352800"/>
            <a:ext cx="0" cy="83820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73" name="Line 33"/>
          <p:cNvSpPr>
            <a:spLocks noChangeShapeType="1"/>
          </p:cNvSpPr>
          <p:nvPr/>
        </p:nvSpPr>
        <p:spPr bwMode="auto">
          <a:xfrm flipH="1">
            <a:off x="3657600" y="3352800"/>
            <a:ext cx="1752600" cy="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74" name="Text Box 34"/>
          <p:cNvSpPr txBox="1">
            <a:spLocks noChangeArrowheads="1"/>
          </p:cNvSpPr>
          <p:nvPr/>
        </p:nvSpPr>
        <p:spPr bwMode="auto">
          <a:xfrm>
            <a:off x="3200400" y="29718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P</a:t>
            </a:r>
            <a:r>
              <a:rPr lang="en-US" altLang="zh-CN" sz="2400" baseline="-25000">
                <a:latin typeface="Times New Roman" charset="0"/>
              </a:rPr>
              <a:t>2</a:t>
            </a:r>
          </a:p>
        </p:txBody>
      </p:sp>
      <p:sp>
        <p:nvSpPr>
          <p:cNvPr id="215076" name="Text Box 36"/>
          <p:cNvSpPr txBox="1">
            <a:spLocks noChangeArrowheads="1"/>
          </p:cNvSpPr>
          <p:nvPr/>
        </p:nvSpPr>
        <p:spPr bwMode="auto">
          <a:xfrm>
            <a:off x="4230688" y="1420814"/>
            <a:ext cx="5713412" cy="1169987"/>
          </a:xfrm>
          <a:prstGeom prst="rect">
            <a:avLst/>
          </a:prstGeom>
          <a:noFill/>
          <a:ln>
            <a:noFill/>
          </a:ln>
          <a:effectLst/>
        </p:spPr>
        <p:txBody>
          <a:bodyPr>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 typeface="Arial" panose="020B0604020202020204" pitchFamily="34" charset="0"/>
              <a:buChar char="•"/>
              <a:defRPr/>
            </a:pPr>
            <a:r>
              <a:rPr lang="zh-CN" altLang="en-US" sz="2000">
                <a:latin typeface="Times New Roman" panose="02020603050405020304" pitchFamily="18" charset="0"/>
              </a:rPr>
              <a:t>以不同的价格向不同类型的消费者或在不同市场上出售同一商品</a:t>
            </a:r>
            <a:endParaRPr lang="en-US" altLang="zh-CN" sz="2000">
              <a:latin typeface="Times New Roman" panose="02020603050405020304" pitchFamily="18" charset="0"/>
            </a:endParaRPr>
          </a:p>
          <a:p>
            <a:pPr eaLnBrk="1" hangingPunct="1">
              <a:spcBef>
                <a:spcPct val="50000"/>
              </a:spcBef>
              <a:buClrTx/>
              <a:buSzTx/>
              <a:buFont typeface="Arial" panose="020B0604020202020204" pitchFamily="34" charset="0"/>
              <a:buChar char="•"/>
              <a:defRPr/>
            </a:pPr>
            <a:r>
              <a:rPr lang="en-US" altLang="zh-CN" sz="2000">
                <a:latin typeface="Times New Roman" panose="02020603050405020304" pitchFamily="18" charset="0"/>
              </a:rPr>
              <a:t>MC=MR</a:t>
            </a:r>
            <a:r>
              <a:rPr lang="en-US" altLang="zh-CN" sz="2000" baseline="-25000">
                <a:latin typeface="Times New Roman" panose="02020603050405020304" pitchFamily="18" charset="0"/>
              </a:rPr>
              <a:t>1</a:t>
            </a:r>
            <a:r>
              <a:rPr lang="en-US" altLang="zh-CN" sz="2000">
                <a:latin typeface="Times New Roman" panose="02020603050405020304" pitchFamily="18" charset="0"/>
              </a:rPr>
              <a:t>=MR</a:t>
            </a:r>
            <a:r>
              <a:rPr lang="en-US" altLang="zh-CN" sz="2000" baseline="-25000">
                <a:latin typeface="Times New Roman" panose="02020603050405020304" pitchFamily="18" charset="0"/>
              </a:rPr>
              <a:t>2</a:t>
            </a:r>
            <a:endParaRPr lang="zh-CN" altLang="en-US" sz="2000" baseline="-25000">
              <a:latin typeface="Times New Roman" panose="02020603050405020304" pitchFamily="18" charset="0"/>
            </a:endParaRPr>
          </a:p>
        </p:txBody>
      </p:sp>
      <p:sp>
        <p:nvSpPr>
          <p:cNvPr id="21540" name="内容占位符 2"/>
          <p:cNvSpPr>
            <a:spLocks noGrp="1"/>
          </p:cNvSpPr>
          <p:nvPr>
            <p:ph idx="1"/>
          </p:nvPr>
        </p:nvSpPr>
        <p:spPr>
          <a:xfrm>
            <a:off x="914400" y="461902"/>
            <a:ext cx="8229600" cy="4087813"/>
          </a:xfrm>
        </p:spPr>
        <p:txBody>
          <a:bodyPr>
            <a:normAutofit/>
          </a:bodyPr>
          <a:lstStyle/>
          <a:p>
            <a:pPr marL="0" indent="0" eaLnBrk="1" hangingPunct="1">
              <a:buNone/>
            </a:pPr>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三级价格歧视</a:t>
            </a:r>
          </a:p>
        </p:txBody>
      </p:sp>
      <p:sp>
        <p:nvSpPr>
          <p:cNvPr id="38" name="Text Box 31"/>
          <p:cNvSpPr txBox="1">
            <a:spLocks noChangeArrowheads="1"/>
          </p:cNvSpPr>
          <p:nvPr/>
        </p:nvSpPr>
        <p:spPr bwMode="auto">
          <a:xfrm>
            <a:off x="3187700" y="3983038"/>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F</a:t>
            </a:r>
            <a:endParaRPr lang="en-US" altLang="zh-CN" sz="2400" baseline="-25000">
              <a:latin typeface="Times New Roman" charset="0"/>
            </a:endParaRPr>
          </a:p>
        </p:txBody>
      </p:sp>
    </p:spTree>
    <p:extLst>
      <p:ext uri="{BB962C8B-B14F-4D97-AF65-F5344CB8AC3E}">
        <p14:creationId xmlns:p14="http://schemas.microsoft.com/office/powerpoint/2010/main" val="2783548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57"/>
                                        </p:tgtEl>
                                        <p:attrNameLst>
                                          <p:attrName>style.visibility</p:attrName>
                                        </p:attrNameLst>
                                      </p:cBhvr>
                                      <p:to>
                                        <p:strVal val="visible"/>
                                      </p:to>
                                    </p:set>
                                    <p:anim calcmode="lin" valueType="num">
                                      <p:cBhvr additive="base">
                                        <p:cTn id="7" dur="500" fill="hold"/>
                                        <p:tgtEl>
                                          <p:spTgt spid="215057"/>
                                        </p:tgtEl>
                                        <p:attrNameLst>
                                          <p:attrName>ppt_x</p:attrName>
                                        </p:attrNameLst>
                                      </p:cBhvr>
                                      <p:tavLst>
                                        <p:tav tm="0">
                                          <p:val>
                                            <p:strVal val="0-#ppt_w/2"/>
                                          </p:val>
                                        </p:tav>
                                        <p:tav tm="100000">
                                          <p:val>
                                            <p:strVal val="#ppt_x"/>
                                          </p:val>
                                        </p:tav>
                                      </p:tavLst>
                                    </p:anim>
                                    <p:anim calcmode="lin" valueType="num">
                                      <p:cBhvr additive="base">
                                        <p:cTn id="8" dur="500" fill="hold"/>
                                        <p:tgtEl>
                                          <p:spTgt spid="2150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58"/>
                                        </p:tgtEl>
                                        <p:attrNameLst>
                                          <p:attrName>style.visibility</p:attrName>
                                        </p:attrNameLst>
                                      </p:cBhvr>
                                      <p:to>
                                        <p:strVal val="visible"/>
                                      </p:to>
                                    </p:set>
                                    <p:anim calcmode="lin" valueType="num">
                                      <p:cBhvr additive="base">
                                        <p:cTn id="13" dur="500" fill="hold"/>
                                        <p:tgtEl>
                                          <p:spTgt spid="215058"/>
                                        </p:tgtEl>
                                        <p:attrNameLst>
                                          <p:attrName>ppt_x</p:attrName>
                                        </p:attrNameLst>
                                      </p:cBhvr>
                                      <p:tavLst>
                                        <p:tav tm="0">
                                          <p:val>
                                            <p:strVal val="0-#ppt_w/2"/>
                                          </p:val>
                                        </p:tav>
                                        <p:tav tm="100000">
                                          <p:val>
                                            <p:strVal val="#ppt_x"/>
                                          </p:val>
                                        </p:tav>
                                      </p:tavLst>
                                    </p:anim>
                                    <p:anim calcmode="lin" valueType="num">
                                      <p:cBhvr additive="base">
                                        <p:cTn id="14" dur="500" fill="hold"/>
                                        <p:tgtEl>
                                          <p:spTgt spid="2150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059"/>
                                        </p:tgtEl>
                                        <p:attrNameLst>
                                          <p:attrName>style.visibility</p:attrName>
                                        </p:attrNameLst>
                                      </p:cBhvr>
                                      <p:to>
                                        <p:strVal val="visible"/>
                                      </p:to>
                                    </p:set>
                                    <p:anim calcmode="lin" valueType="num">
                                      <p:cBhvr additive="base">
                                        <p:cTn id="19" dur="500" fill="hold"/>
                                        <p:tgtEl>
                                          <p:spTgt spid="215059"/>
                                        </p:tgtEl>
                                        <p:attrNameLst>
                                          <p:attrName>ppt_x</p:attrName>
                                        </p:attrNameLst>
                                      </p:cBhvr>
                                      <p:tavLst>
                                        <p:tav tm="0">
                                          <p:val>
                                            <p:strVal val="0-#ppt_w/2"/>
                                          </p:val>
                                        </p:tav>
                                        <p:tav tm="100000">
                                          <p:val>
                                            <p:strVal val="#ppt_x"/>
                                          </p:val>
                                        </p:tav>
                                      </p:tavLst>
                                    </p:anim>
                                    <p:anim calcmode="lin" valueType="num">
                                      <p:cBhvr additive="base">
                                        <p:cTn id="20" dur="500" fill="hold"/>
                                        <p:tgtEl>
                                          <p:spTgt spid="2150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60"/>
                                        </p:tgtEl>
                                        <p:attrNameLst>
                                          <p:attrName>style.visibility</p:attrName>
                                        </p:attrNameLst>
                                      </p:cBhvr>
                                      <p:to>
                                        <p:strVal val="visible"/>
                                      </p:to>
                                    </p:set>
                                    <p:anim calcmode="lin" valueType="num">
                                      <p:cBhvr additive="base">
                                        <p:cTn id="25" dur="500" fill="hold"/>
                                        <p:tgtEl>
                                          <p:spTgt spid="215060"/>
                                        </p:tgtEl>
                                        <p:attrNameLst>
                                          <p:attrName>ppt_x</p:attrName>
                                        </p:attrNameLst>
                                      </p:cBhvr>
                                      <p:tavLst>
                                        <p:tav tm="0">
                                          <p:val>
                                            <p:strVal val="0-#ppt_w/2"/>
                                          </p:val>
                                        </p:tav>
                                        <p:tav tm="100000">
                                          <p:val>
                                            <p:strVal val="#ppt_x"/>
                                          </p:val>
                                        </p:tav>
                                      </p:tavLst>
                                    </p:anim>
                                    <p:anim calcmode="lin" valueType="num">
                                      <p:cBhvr additive="base">
                                        <p:cTn id="26" dur="500" fill="hold"/>
                                        <p:tgtEl>
                                          <p:spTgt spid="2150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061"/>
                                        </p:tgtEl>
                                        <p:attrNameLst>
                                          <p:attrName>style.visibility</p:attrName>
                                        </p:attrNameLst>
                                      </p:cBhvr>
                                      <p:to>
                                        <p:strVal val="visible"/>
                                      </p:to>
                                    </p:set>
                                    <p:anim calcmode="lin" valueType="num">
                                      <p:cBhvr additive="base">
                                        <p:cTn id="31" dur="500" fill="hold"/>
                                        <p:tgtEl>
                                          <p:spTgt spid="215061"/>
                                        </p:tgtEl>
                                        <p:attrNameLst>
                                          <p:attrName>ppt_x</p:attrName>
                                        </p:attrNameLst>
                                      </p:cBhvr>
                                      <p:tavLst>
                                        <p:tav tm="0">
                                          <p:val>
                                            <p:strVal val="0-#ppt_w/2"/>
                                          </p:val>
                                        </p:tav>
                                        <p:tav tm="100000">
                                          <p:val>
                                            <p:strVal val="#ppt_x"/>
                                          </p:val>
                                        </p:tav>
                                      </p:tavLst>
                                    </p:anim>
                                    <p:anim calcmode="lin" valueType="num">
                                      <p:cBhvr additive="base">
                                        <p:cTn id="32" dur="500" fill="hold"/>
                                        <p:tgtEl>
                                          <p:spTgt spid="21506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15062"/>
                                        </p:tgtEl>
                                        <p:attrNameLst>
                                          <p:attrName>style.visibility</p:attrName>
                                        </p:attrNameLst>
                                      </p:cBhvr>
                                      <p:to>
                                        <p:strVal val="visible"/>
                                      </p:to>
                                    </p:set>
                                    <p:anim calcmode="lin" valueType="num">
                                      <p:cBhvr additive="base">
                                        <p:cTn id="37" dur="500" fill="hold"/>
                                        <p:tgtEl>
                                          <p:spTgt spid="215062"/>
                                        </p:tgtEl>
                                        <p:attrNameLst>
                                          <p:attrName>ppt_x</p:attrName>
                                        </p:attrNameLst>
                                      </p:cBhvr>
                                      <p:tavLst>
                                        <p:tav tm="0">
                                          <p:val>
                                            <p:strVal val="0-#ppt_w/2"/>
                                          </p:val>
                                        </p:tav>
                                        <p:tav tm="100000">
                                          <p:val>
                                            <p:strVal val="#ppt_x"/>
                                          </p:val>
                                        </p:tav>
                                      </p:tavLst>
                                    </p:anim>
                                    <p:anim calcmode="lin" valueType="num">
                                      <p:cBhvr additive="base">
                                        <p:cTn id="38" dur="500" fill="hold"/>
                                        <p:tgtEl>
                                          <p:spTgt spid="21506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15063"/>
                                        </p:tgtEl>
                                        <p:attrNameLst>
                                          <p:attrName>style.visibility</p:attrName>
                                        </p:attrNameLst>
                                      </p:cBhvr>
                                      <p:to>
                                        <p:strVal val="visible"/>
                                      </p:to>
                                    </p:set>
                                    <p:anim calcmode="lin" valueType="num">
                                      <p:cBhvr additive="base">
                                        <p:cTn id="43" dur="500" fill="hold"/>
                                        <p:tgtEl>
                                          <p:spTgt spid="215063"/>
                                        </p:tgtEl>
                                        <p:attrNameLst>
                                          <p:attrName>ppt_x</p:attrName>
                                        </p:attrNameLst>
                                      </p:cBhvr>
                                      <p:tavLst>
                                        <p:tav tm="0">
                                          <p:val>
                                            <p:strVal val="0-#ppt_w/2"/>
                                          </p:val>
                                        </p:tav>
                                        <p:tav tm="100000">
                                          <p:val>
                                            <p:strVal val="#ppt_x"/>
                                          </p:val>
                                        </p:tav>
                                      </p:tavLst>
                                    </p:anim>
                                    <p:anim calcmode="lin" valueType="num">
                                      <p:cBhvr additive="base">
                                        <p:cTn id="44" dur="500" fill="hold"/>
                                        <p:tgtEl>
                                          <p:spTgt spid="21506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5064"/>
                                        </p:tgtEl>
                                        <p:attrNameLst>
                                          <p:attrName>style.visibility</p:attrName>
                                        </p:attrNameLst>
                                      </p:cBhvr>
                                      <p:to>
                                        <p:strVal val="visible"/>
                                      </p:to>
                                    </p:set>
                                    <p:anim calcmode="lin" valueType="num">
                                      <p:cBhvr additive="base">
                                        <p:cTn id="49" dur="500" fill="hold"/>
                                        <p:tgtEl>
                                          <p:spTgt spid="215064"/>
                                        </p:tgtEl>
                                        <p:attrNameLst>
                                          <p:attrName>ppt_x</p:attrName>
                                        </p:attrNameLst>
                                      </p:cBhvr>
                                      <p:tavLst>
                                        <p:tav tm="0">
                                          <p:val>
                                            <p:strVal val="0-#ppt_w/2"/>
                                          </p:val>
                                        </p:tav>
                                        <p:tav tm="100000">
                                          <p:val>
                                            <p:strVal val="#ppt_x"/>
                                          </p:val>
                                        </p:tav>
                                      </p:tavLst>
                                    </p:anim>
                                    <p:anim calcmode="lin" valueType="num">
                                      <p:cBhvr additive="base">
                                        <p:cTn id="50" dur="500" fill="hold"/>
                                        <p:tgtEl>
                                          <p:spTgt spid="21506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15065"/>
                                        </p:tgtEl>
                                        <p:attrNameLst>
                                          <p:attrName>style.visibility</p:attrName>
                                        </p:attrNameLst>
                                      </p:cBhvr>
                                      <p:to>
                                        <p:strVal val="visible"/>
                                      </p:to>
                                    </p:set>
                                    <p:anim calcmode="lin" valueType="num">
                                      <p:cBhvr additive="base">
                                        <p:cTn id="55" dur="500" fill="hold"/>
                                        <p:tgtEl>
                                          <p:spTgt spid="215065"/>
                                        </p:tgtEl>
                                        <p:attrNameLst>
                                          <p:attrName>ppt_x</p:attrName>
                                        </p:attrNameLst>
                                      </p:cBhvr>
                                      <p:tavLst>
                                        <p:tav tm="0">
                                          <p:val>
                                            <p:strVal val="0-#ppt_w/2"/>
                                          </p:val>
                                        </p:tav>
                                        <p:tav tm="100000">
                                          <p:val>
                                            <p:strVal val="#ppt_x"/>
                                          </p:val>
                                        </p:tav>
                                      </p:tavLst>
                                    </p:anim>
                                    <p:anim calcmode="lin" valueType="num">
                                      <p:cBhvr additive="base">
                                        <p:cTn id="56" dur="500" fill="hold"/>
                                        <p:tgtEl>
                                          <p:spTgt spid="21506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5066"/>
                                        </p:tgtEl>
                                        <p:attrNameLst>
                                          <p:attrName>style.visibility</p:attrName>
                                        </p:attrNameLst>
                                      </p:cBhvr>
                                      <p:to>
                                        <p:strVal val="visible"/>
                                      </p:to>
                                    </p:set>
                                    <p:anim calcmode="lin" valueType="num">
                                      <p:cBhvr additive="base">
                                        <p:cTn id="61" dur="500" fill="hold"/>
                                        <p:tgtEl>
                                          <p:spTgt spid="215066"/>
                                        </p:tgtEl>
                                        <p:attrNameLst>
                                          <p:attrName>ppt_x</p:attrName>
                                        </p:attrNameLst>
                                      </p:cBhvr>
                                      <p:tavLst>
                                        <p:tav tm="0">
                                          <p:val>
                                            <p:strVal val="0-#ppt_w/2"/>
                                          </p:val>
                                        </p:tav>
                                        <p:tav tm="100000">
                                          <p:val>
                                            <p:strVal val="#ppt_x"/>
                                          </p:val>
                                        </p:tav>
                                      </p:tavLst>
                                    </p:anim>
                                    <p:anim calcmode="lin" valueType="num">
                                      <p:cBhvr additive="base">
                                        <p:cTn id="62" dur="500" fill="hold"/>
                                        <p:tgtEl>
                                          <p:spTgt spid="21506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15067"/>
                                        </p:tgtEl>
                                        <p:attrNameLst>
                                          <p:attrName>style.visibility</p:attrName>
                                        </p:attrNameLst>
                                      </p:cBhvr>
                                      <p:to>
                                        <p:strVal val="visible"/>
                                      </p:to>
                                    </p:set>
                                    <p:anim calcmode="lin" valueType="num">
                                      <p:cBhvr additive="base">
                                        <p:cTn id="67" dur="500" fill="hold"/>
                                        <p:tgtEl>
                                          <p:spTgt spid="215067"/>
                                        </p:tgtEl>
                                        <p:attrNameLst>
                                          <p:attrName>ppt_x</p:attrName>
                                        </p:attrNameLst>
                                      </p:cBhvr>
                                      <p:tavLst>
                                        <p:tav tm="0">
                                          <p:val>
                                            <p:strVal val="0-#ppt_w/2"/>
                                          </p:val>
                                        </p:tav>
                                        <p:tav tm="100000">
                                          <p:val>
                                            <p:strVal val="#ppt_x"/>
                                          </p:val>
                                        </p:tav>
                                      </p:tavLst>
                                    </p:anim>
                                    <p:anim calcmode="lin" valueType="num">
                                      <p:cBhvr additive="base">
                                        <p:cTn id="68" dur="500" fill="hold"/>
                                        <p:tgtEl>
                                          <p:spTgt spid="215067"/>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15068"/>
                                        </p:tgtEl>
                                        <p:attrNameLst>
                                          <p:attrName>style.visibility</p:attrName>
                                        </p:attrNameLst>
                                      </p:cBhvr>
                                      <p:to>
                                        <p:strVal val="visible"/>
                                      </p:to>
                                    </p:set>
                                    <p:anim calcmode="lin" valueType="num">
                                      <p:cBhvr additive="base">
                                        <p:cTn id="73" dur="500" fill="hold"/>
                                        <p:tgtEl>
                                          <p:spTgt spid="215068"/>
                                        </p:tgtEl>
                                        <p:attrNameLst>
                                          <p:attrName>ppt_x</p:attrName>
                                        </p:attrNameLst>
                                      </p:cBhvr>
                                      <p:tavLst>
                                        <p:tav tm="0">
                                          <p:val>
                                            <p:strVal val="0-#ppt_w/2"/>
                                          </p:val>
                                        </p:tav>
                                        <p:tav tm="100000">
                                          <p:val>
                                            <p:strVal val="#ppt_x"/>
                                          </p:val>
                                        </p:tav>
                                      </p:tavLst>
                                    </p:anim>
                                    <p:anim calcmode="lin" valueType="num">
                                      <p:cBhvr additive="base">
                                        <p:cTn id="74" dur="500" fill="hold"/>
                                        <p:tgtEl>
                                          <p:spTgt spid="215068"/>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215069"/>
                                        </p:tgtEl>
                                        <p:attrNameLst>
                                          <p:attrName>style.visibility</p:attrName>
                                        </p:attrNameLst>
                                      </p:cBhvr>
                                      <p:to>
                                        <p:strVal val="visible"/>
                                      </p:to>
                                    </p:set>
                                    <p:anim calcmode="lin" valueType="num">
                                      <p:cBhvr additive="base">
                                        <p:cTn id="79" dur="500" fill="hold"/>
                                        <p:tgtEl>
                                          <p:spTgt spid="215069"/>
                                        </p:tgtEl>
                                        <p:attrNameLst>
                                          <p:attrName>ppt_x</p:attrName>
                                        </p:attrNameLst>
                                      </p:cBhvr>
                                      <p:tavLst>
                                        <p:tav tm="0">
                                          <p:val>
                                            <p:strVal val="0-#ppt_w/2"/>
                                          </p:val>
                                        </p:tav>
                                        <p:tav tm="100000">
                                          <p:val>
                                            <p:strVal val="#ppt_x"/>
                                          </p:val>
                                        </p:tav>
                                      </p:tavLst>
                                    </p:anim>
                                    <p:anim calcmode="lin" valueType="num">
                                      <p:cBhvr additive="base">
                                        <p:cTn id="80" dur="500" fill="hold"/>
                                        <p:tgtEl>
                                          <p:spTgt spid="215069"/>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215070"/>
                                        </p:tgtEl>
                                        <p:attrNameLst>
                                          <p:attrName>style.visibility</p:attrName>
                                        </p:attrNameLst>
                                      </p:cBhvr>
                                      <p:to>
                                        <p:strVal val="visible"/>
                                      </p:to>
                                    </p:set>
                                    <p:anim calcmode="lin" valueType="num">
                                      <p:cBhvr additive="base">
                                        <p:cTn id="85" dur="500" fill="hold"/>
                                        <p:tgtEl>
                                          <p:spTgt spid="215070"/>
                                        </p:tgtEl>
                                        <p:attrNameLst>
                                          <p:attrName>ppt_x</p:attrName>
                                        </p:attrNameLst>
                                      </p:cBhvr>
                                      <p:tavLst>
                                        <p:tav tm="0">
                                          <p:val>
                                            <p:strVal val="0-#ppt_w/2"/>
                                          </p:val>
                                        </p:tav>
                                        <p:tav tm="100000">
                                          <p:val>
                                            <p:strVal val="#ppt_x"/>
                                          </p:val>
                                        </p:tav>
                                      </p:tavLst>
                                    </p:anim>
                                    <p:anim calcmode="lin" valueType="num">
                                      <p:cBhvr additive="base">
                                        <p:cTn id="86" dur="500" fill="hold"/>
                                        <p:tgtEl>
                                          <p:spTgt spid="21507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15071"/>
                                        </p:tgtEl>
                                        <p:attrNameLst>
                                          <p:attrName>style.visibility</p:attrName>
                                        </p:attrNameLst>
                                      </p:cBhvr>
                                      <p:to>
                                        <p:strVal val="visible"/>
                                      </p:to>
                                    </p:set>
                                    <p:anim calcmode="lin" valueType="num">
                                      <p:cBhvr additive="base">
                                        <p:cTn id="91" dur="500" fill="hold"/>
                                        <p:tgtEl>
                                          <p:spTgt spid="215071"/>
                                        </p:tgtEl>
                                        <p:attrNameLst>
                                          <p:attrName>ppt_x</p:attrName>
                                        </p:attrNameLst>
                                      </p:cBhvr>
                                      <p:tavLst>
                                        <p:tav tm="0">
                                          <p:val>
                                            <p:strVal val="0-#ppt_w/2"/>
                                          </p:val>
                                        </p:tav>
                                        <p:tav tm="100000">
                                          <p:val>
                                            <p:strVal val="#ppt_x"/>
                                          </p:val>
                                        </p:tav>
                                      </p:tavLst>
                                    </p:anim>
                                    <p:anim calcmode="lin" valueType="num">
                                      <p:cBhvr additive="base">
                                        <p:cTn id="92" dur="500" fill="hold"/>
                                        <p:tgtEl>
                                          <p:spTgt spid="215071"/>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215072"/>
                                        </p:tgtEl>
                                        <p:attrNameLst>
                                          <p:attrName>style.visibility</p:attrName>
                                        </p:attrNameLst>
                                      </p:cBhvr>
                                      <p:to>
                                        <p:strVal val="visible"/>
                                      </p:to>
                                    </p:set>
                                    <p:anim calcmode="lin" valueType="num">
                                      <p:cBhvr additive="base">
                                        <p:cTn id="97" dur="500" fill="hold"/>
                                        <p:tgtEl>
                                          <p:spTgt spid="215072"/>
                                        </p:tgtEl>
                                        <p:attrNameLst>
                                          <p:attrName>ppt_x</p:attrName>
                                        </p:attrNameLst>
                                      </p:cBhvr>
                                      <p:tavLst>
                                        <p:tav tm="0">
                                          <p:val>
                                            <p:strVal val="0-#ppt_w/2"/>
                                          </p:val>
                                        </p:tav>
                                        <p:tav tm="100000">
                                          <p:val>
                                            <p:strVal val="#ppt_x"/>
                                          </p:val>
                                        </p:tav>
                                      </p:tavLst>
                                    </p:anim>
                                    <p:anim calcmode="lin" valueType="num">
                                      <p:cBhvr additive="base">
                                        <p:cTn id="98" dur="500" fill="hold"/>
                                        <p:tgtEl>
                                          <p:spTgt spid="215072"/>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215073"/>
                                        </p:tgtEl>
                                        <p:attrNameLst>
                                          <p:attrName>style.visibility</p:attrName>
                                        </p:attrNameLst>
                                      </p:cBhvr>
                                      <p:to>
                                        <p:strVal val="visible"/>
                                      </p:to>
                                    </p:set>
                                    <p:anim calcmode="lin" valueType="num">
                                      <p:cBhvr additive="base">
                                        <p:cTn id="103" dur="500" fill="hold"/>
                                        <p:tgtEl>
                                          <p:spTgt spid="215073"/>
                                        </p:tgtEl>
                                        <p:attrNameLst>
                                          <p:attrName>ppt_x</p:attrName>
                                        </p:attrNameLst>
                                      </p:cBhvr>
                                      <p:tavLst>
                                        <p:tav tm="0">
                                          <p:val>
                                            <p:strVal val="0-#ppt_w/2"/>
                                          </p:val>
                                        </p:tav>
                                        <p:tav tm="100000">
                                          <p:val>
                                            <p:strVal val="#ppt_x"/>
                                          </p:val>
                                        </p:tav>
                                      </p:tavLst>
                                    </p:anim>
                                    <p:anim calcmode="lin" valueType="num">
                                      <p:cBhvr additive="base">
                                        <p:cTn id="104" dur="500" fill="hold"/>
                                        <p:tgtEl>
                                          <p:spTgt spid="215073"/>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15074"/>
                                        </p:tgtEl>
                                        <p:attrNameLst>
                                          <p:attrName>style.visibility</p:attrName>
                                        </p:attrNameLst>
                                      </p:cBhvr>
                                      <p:to>
                                        <p:strVal val="visible"/>
                                      </p:to>
                                    </p:set>
                                    <p:anim calcmode="lin" valueType="num">
                                      <p:cBhvr additive="base">
                                        <p:cTn id="109" dur="500" fill="hold"/>
                                        <p:tgtEl>
                                          <p:spTgt spid="215074"/>
                                        </p:tgtEl>
                                        <p:attrNameLst>
                                          <p:attrName>ppt_x</p:attrName>
                                        </p:attrNameLst>
                                      </p:cBhvr>
                                      <p:tavLst>
                                        <p:tav tm="0">
                                          <p:val>
                                            <p:strVal val="0-#ppt_w/2"/>
                                          </p:val>
                                        </p:tav>
                                        <p:tav tm="100000">
                                          <p:val>
                                            <p:strVal val="#ppt_x"/>
                                          </p:val>
                                        </p:tav>
                                      </p:tavLst>
                                    </p:anim>
                                    <p:anim calcmode="lin" valueType="num">
                                      <p:cBhvr additive="base">
                                        <p:cTn id="110" dur="500" fill="hold"/>
                                        <p:tgtEl>
                                          <p:spTgt spid="215074"/>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21507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fill="hold"/>
                                        <p:tgtEl>
                                          <p:spTgt spid="38"/>
                                        </p:tgtEl>
                                        <p:attrNameLst>
                                          <p:attrName>ppt_x</p:attrName>
                                        </p:attrNameLst>
                                      </p:cBhvr>
                                      <p:tavLst>
                                        <p:tav tm="0">
                                          <p:val>
                                            <p:strVal val="0-#ppt_w/2"/>
                                          </p:val>
                                        </p:tav>
                                        <p:tav tm="100000">
                                          <p:val>
                                            <p:strVal val="#ppt_x"/>
                                          </p:val>
                                        </p:tav>
                                      </p:tavLst>
                                    </p:anim>
                                    <p:anim calcmode="lin" valueType="num">
                                      <p:cBhvr additive="base">
                                        <p:cTn id="120"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8" grpId="0" autoUpdateAnimBg="0"/>
      <p:bldP spid="215060" grpId="0" autoUpdateAnimBg="0"/>
      <p:bldP spid="215061" grpId="0" autoUpdateAnimBg="0"/>
      <p:bldP spid="215064" grpId="0" autoUpdateAnimBg="0"/>
      <p:bldP spid="215066" grpId="0" autoUpdateAnimBg="0"/>
      <p:bldP spid="215068" grpId="0" autoUpdateAnimBg="0"/>
      <p:bldP spid="215071" grpId="0" autoUpdateAnimBg="0"/>
      <p:bldP spid="215074" grpId="0" autoUpdateAnimBg="0"/>
      <p:bldP spid="215076" grpId="0" autoUpdateAnimBg="0"/>
      <p:bldP spid="3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1209309" y="415436"/>
            <a:ext cx="8229600" cy="5632450"/>
          </a:xfrm>
        </p:spPr>
        <p:txBody>
          <a:bodyPr/>
          <a:lstStyle/>
          <a:p>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三级价格</a:t>
            </a:r>
            <a:r>
              <a:rPr lang="zh-CN" altLang="en-US"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歧视</a:t>
            </a:r>
            <a:endParaRPr lang="en-US" altLang="zh-CN"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endParaRPr>
          </a:p>
          <a:p>
            <a:pPr>
              <a:buFont typeface="Wingdings 2" panose="05020102010507070707" pitchFamily="18" charset="2"/>
              <a:buNone/>
            </a:pPr>
            <a:r>
              <a:rPr lang="zh-CN" altLang="en-US" dirty="0">
                <a:latin typeface="Times New Roman" panose="02020603050405020304" pitchFamily="18" charset="0"/>
              </a:rPr>
              <a:t>以不同的价格向不同类型的消费者或在不同市场上出售同一商品</a:t>
            </a:r>
            <a:endParaRPr lang="en-US" altLang="zh-CN" dirty="0">
              <a:latin typeface="Times New Roman" panose="02020603050405020304" pitchFamily="18" charset="0"/>
            </a:endParaRPr>
          </a:p>
          <a:p>
            <a:endParaRPr lang="zh-CN" altLang="en-US" dirty="0" smtClean="0"/>
          </a:p>
        </p:txBody>
      </p:sp>
      <p:sp>
        <p:nvSpPr>
          <p:cNvPr id="4" name="日期占位符 3"/>
          <p:cNvSpPr>
            <a:spLocks noGrp="1"/>
          </p:cNvSpPr>
          <p:nvPr>
            <p:ph type="dt" sz="quarter" idx="10"/>
          </p:nvPr>
        </p:nvSpPr>
        <p:spPr/>
        <p:txBody>
          <a:bodyPr/>
          <a:lstStyle/>
          <a:p>
            <a:pPr>
              <a:defRPr/>
            </a:pPr>
            <a:fld id="{53A10F99-ED70-4EE3-A400-B4883B39EC2B}" type="datetime1">
              <a:rPr lang="zh-CN" altLang="en-US" smtClean="0"/>
              <a:pPr>
                <a:defRPr/>
              </a:pPr>
              <a:t>2023/11/20</a:t>
            </a:fld>
            <a:endParaRPr lang="en-US" altLang="zh-CN"/>
          </a:p>
        </p:txBody>
      </p:sp>
      <p:sp>
        <p:nvSpPr>
          <p:cNvPr id="2253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6E334D72-B478-407C-822D-B63B4F0309B9}" type="slidenum">
              <a:rPr lang="en-US" altLang="zh-CN" sz="1200">
                <a:solidFill>
                  <a:srgbClr val="045C75"/>
                </a:solidFill>
                <a:latin typeface="Times New Roman" panose="02020603050405020304" pitchFamily="18" charset="0"/>
              </a:rPr>
              <a:pPr>
                <a:spcBef>
                  <a:spcPct val="0"/>
                </a:spcBef>
                <a:buClrTx/>
                <a:buSzTx/>
                <a:buFontTx/>
                <a:buNone/>
              </a:pPr>
              <a:t>15</a:t>
            </a:fld>
            <a:endParaRPr lang="en-US" altLang="zh-CN" sz="1200">
              <a:solidFill>
                <a:srgbClr val="045C75"/>
              </a:solidFill>
              <a:latin typeface="Times New Roman" panose="02020603050405020304" pitchFamily="18" charset="0"/>
            </a:endParaRPr>
          </a:p>
        </p:txBody>
      </p:sp>
      <p:pic>
        <p:nvPicPr>
          <p:cNvPr id="225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494" y="1547473"/>
            <a:ext cx="4305055" cy="206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pic>
        <p:nvPicPr>
          <p:cNvPr id="194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49" y="3431868"/>
            <a:ext cx="7618535" cy="3045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spTree>
    <p:extLst>
      <p:ext uri="{BB962C8B-B14F-4D97-AF65-F5344CB8AC3E}">
        <p14:creationId xmlns:p14="http://schemas.microsoft.com/office/powerpoint/2010/main" val="3880892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838200" y="464195"/>
            <a:ext cx="8229600" cy="1564606"/>
          </a:xfrm>
        </p:spPr>
        <p:txBody>
          <a:bodyPr>
            <a:normAutofit fontScale="85000" lnSpcReduction="20000"/>
          </a:bodyPr>
          <a:lstStyle/>
          <a:p>
            <a:pPr eaLnBrk="1" hangingPunct="1">
              <a:buFont typeface="Arial" panose="020B0604020202020204" pitchFamily="34" charset="0"/>
              <a:buChar char="•"/>
            </a:pPr>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弹性如何</a:t>
            </a:r>
            <a:r>
              <a:rPr lang="zh-CN" altLang="en-US"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影响三级价格歧视定价？</a:t>
            </a:r>
            <a:endParaRPr lang="en-US" altLang="zh-CN"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endParaRPr>
          </a:p>
          <a:p>
            <a:pPr eaLnBrk="1" hangingPunct="1">
              <a:buFont typeface="Arial" panose="020B0604020202020204" pitchFamily="34" charset="0"/>
              <a:buChar char="•"/>
            </a:pPr>
            <a:endParaRPr lang="en-US" altLang="zh-CN" dirty="0" smtClean="0"/>
          </a:p>
          <a:p>
            <a:pPr eaLnBrk="1" hangingPunct="1">
              <a:buFont typeface="Wingdings" panose="05000000000000000000" pitchFamily="2" charset="2"/>
              <a:buChar char="Ø"/>
            </a:pPr>
            <a:r>
              <a:rPr lang="zh-CN" altLang="en-US" dirty="0" smtClean="0">
                <a:solidFill>
                  <a:srgbClr val="7030A0"/>
                </a:solidFill>
              </a:rPr>
              <a:t> 对需求价格弹性大的市场定低价，</a:t>
            </a:r>
            <a:endParaRPr lang="en-US" altLang="zh-CN" dirty="0" smtClean="0">
              <a:solidFill>
                <a:srgbClr val="7030A0"/>
              </a:solidFill>
            </a:endParaRPr>
          </a:p>
          <a:p>
            <a:pPr>
              <a:buFont typeface="Wingdings" panose="05000000000000000000" pitchFamily="2" charset="2"/>
              <a:buChar char="Ø"/>
            </a:pPr>
            <a:r>
              <a:rPr lang="en-US" altLang="zh-CN" dirty="0">
                <a:solidFill>
                  <a:srgbClr val="7030A0"/>
                </a:solidFill>
              </a:rPr>
              <a:t> </a:t>
            </a:r>
            <a:r>
              <a:rPr lang="zh-CN" altLang="en-US" dirty="0" smtClean="0">
                <a:solidFill>
                  <a:srgbClr val="7030A0"/>
                </a:solidFill>
              </a:rPr>
              <a:t>对需求价格弹性小的市场定高价</a:t>
            </a:r>
          </a:p>
        </p:txBody>
      </p:sp>
      <p:sp>
        <p:nvSpPr>
          <p:cNvPr id="4" name="日期占位符 3"/>
          <p:cNvSpPr>
            <a:spLocks noGrp="1"/>
          </p:cNvSpPr>
          <p:nvPr>
            <p:ph type="dt" sz="quarter" idx="10"/>
          </p:nvPr>
        </p:nvSpPr>
        <p:spPr/>
        <p:txBody>
          <a:bodyPr/>
          <a:lstStyle/>
          <a:p>
            <a:pPr>
              <a:defRPr/>
            </a:pPr>
            <a:fld id="{645E723D-2CC0-409E-9457-327AE6B2CC5D}" type="datetime1">
              <a:rPr lang="zh-CN" altLang="en-US" smtClean="0"/>
              <a:pPr>
                <a:defRPr/>
              </a:pPr>
              <a:t>2023/11/20</a:t>
            </a:fld>
            <a:endParaRPr lang="en-US" altLang="zh-CN"/>
          </a:p>
        </p:txBody>
      </p:sp>
      <p:sp>
        <p:nvSpPr>
          <p:cNvPr id="2355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834B1917-03C9-412E-933E-D1B243BA1B0B}" type="slidenum">
              <a:rPr lang="en-US" altLang="zh-CN" sz="1200">
                <a:solidFill>
                  <a:srgbClr val="045C75"/>
                </a:solidFill>
                <a:latin typeface="Times New Roman" panose="02020603050405020304" pitchFamily="18" charset="0"/>
              </a:rPr>
              <a:pPr>
                <a:spcBef>
                  <a:spcPct val="0"/>
                </a:spcBef>
                <a:buClrTx/>
                <a:buSzTx/>
                <a:buFontTx/>
                <a:buNone/>
              </a:pPr>
              <a:t>16</a:t>
            </a:fld>
            <a:endParaRPr lang="en-US" altLang="zh-CN" sz="1200">
              <a:solidFill>
                <a:srgbClr val="045C75"/>
              </a:solidFill>
              <a:latin typeface="Times New Roman" panose="02020603050405020304" pitchFamily="18" charset="0"/>
            </a:endParaRPr>
          </a:p>
        </p:txBody>
      </p:sp>
      <p:sp>
        <p:nvSpPr>
          <p:cNvPr id="21509" name="Rectangle 2"/>
          <p:cNvSpPr>
            <a:spLocks noChangeArrowheads="1"/>
          </p:cNvSpPr>
          <p:nvPr/>
        </p:nvSpPr>
        <p:spPr bwMode="auto">
          <a:xfrm>
            <a:off x="10486178" y="-231923"/>
            <a:ext cx="181822" cy="463846"/>
          </a:xfrm>
          <a:prstGeom prst="rect">
            <a:avLst/>
          </a:prstGeom>
          <a:noFill/>
          <a:ln>
            <a:noFill/>
          </a:ln>
          <a:effectLst/>
        </p:spPr>
        <p:txBody>
          <a:bodyPr wrap="none" lIns="90000" tIns="46800" rIns="90000" bIns="46800" anchor="ct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endParaRPr lang="zh-CN" altLang="en-US" sz="2400">
              <a:solidFill>
                <a:srgbClr val="FF00FF"/>
              </a:solidFill>
              <a:latin typeface="Times New Roman" charset="0"/>
            </a:endParaRPr>
          </a:p>
        </p:txBody>
      </p:sp>
      <p:sp>
        <p:nvSpPr>
          <p:cNvPr id="21510" name="Rectangle 4"/>
          <p:cNvSpPr>
            <a:spLocks noChangeArrowheads="1"/>
          </p:cNvSpPr>
          <p:nvPr/>
        </p:nvSpPr>
        <p:spPr bwMode="auto">
          <a:xfrm>
            <a:off x="10486178" y="-231923"/>
            <a:ext cx="181822" cy="463846"/>
          </a:xfrm>
          <a:prstGeom prst="rect">
            <a:avLst/>
          </a:prstGeom>
          <a:noFill/>
          <a:ln>
            <a:noFill/>
          </a:ln>
          <a:effectLst/>
        </p:spPr>
        <p:txBody>
          <a:bodyPr wrap="none" lIns="90000" tIns="46800" rIns="90000" bIns="46800" anchor="ct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endParaRPr lang="zh-CN" altLang="en-US" sz="2400">
              <a:solidFill>
                <a:srgbClr val="FF00FF"/>
              </a:solidFill>
              <a:latin typeface="Times New Roman" charset="0"/>
            </a:endParaRPr>
          </a:p>
        </p:txBody>
      </p:sp>
      <p:pic>
        <p:nvPicPr>
          <p:cNvPr id="2355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010908"/>
            <a:ext cx="5715480" cy="3474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sp>
        <p:nvSpPr>
          <p:cNvPr id="2" name="文本框 1"/>
          <p:cNvSpPr txBox="1">
            <a:spLocks noRot="1" noChangeAspect="1" noMove="1" noResize="1" noEditPoints="1" noAdjustHandles="1" noChangeArrowheads="1" noChangeShapeType="1" noTextEdit="1"/>
          </p:cNvSpPr>
          <p:nvPr/>
        </p:nvSpPr>
        <p:spPr>
          <a:xfrm>
            <a:off x="4223792" y="5467724"/>
            <a:ext cx="3902222" cy="427489"/>
          </a:xfrm>
          <a:prstGeom prst="rect">
            <a:avLst/>
          </a:prstGeom>
          <a:blipFill>
            <a:blip r:embed="rId4"/>
            <a:stretch>
              <a:fillRect l="-4844" t="-17143" b="-34286"/>
            </a:stretch>
          </a:blipFill>
        </p:spPr>
        <p:txBody>
          <a:bodyPr/>
          <a:lstStyle/>
          <a:p>
            <a:pPr>
              <a:defRPr/>
            </a:pPr>
            <a:r>
              <a:rPr lang="zh-CN" altLang="en-US">
                <a:noFill/>
              </a:rPr>
              <a:t> </a:t>
            </a:r>
          </a:p>
        </p:txBody>
      </p:sp>
    </p:spTree>
    <p:extLst>
      <p:ext uri="{BB962C8B-B14F-4D97-AF65-F5344CB8AC3E}">
        <p14:creationId xmlns:p14="http://schemas.microsoft.com/office/powerpoint/2010/main" val="271978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957CB05-DD4F-4E94-AF51-7CA8AEB53E12}" type="datetime1">
              <a:rPr lang="zh-CN" altLang="en-US" smtClean="0"/>
              <a:pPr>
                <a:defRPr/>
              </a:pPr>
              <a:t>2023/11/20</a:t>
            </a:fld>
            <a:endParaRPr lang="en-US" altLang="zh-CN"/>
          </a:p>
        </p:txBody>
      </p:sp>
      <p:sp>
        <p:nvSpPr>
          <p:cNvPr id="2560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8621D508-9B26-4F6A-A85B-AAC598B28697}" type="slidenum">
              <a:rPr lang="en-US" altLang="zh-CN" sz="1200">
                <a:solidFill>
                  <a:srgbClr val="045C75"/>
                </a:solidFill>
                <a:latin typeface="Times New Roman" panose="02020603050405020304" pitchFamily="18" charset="0"/>
              </a:rPr>
              <a:pPr>
                <a:spcBef>
                  <a:spcPct val="0"/>
                </a:spcBef>
                <a:buClrTx/>
                <a:buSzTx/>
                <a:buFontTx/>
                <a:buNone/>
              </a:pPr>
              <a:t>17</a:t>
            </a:fld>
            <a:endParaRPr lang="en-US" altLang="zh-CN" sz="1200">
              <a:solidFill>
                <a:srgbClr val="045C75"/>
              </a:solidFill>
              <a:latin typeface="Times New Roman" panose="02020603050405020304" pitchFamily="18" charset="0"/>
            </a:endParaRPr>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079" y="469178"/>
            <a:ext cx="7516605" cy="163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500" y="2662527"/>
            <a:ext cx="5805800" cy="348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4300" y="2662527"/>
            <a:ext cx="5295361" cy="245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114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216" y="85429"/>
            <a:ext cx="5319918"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第二节   垄断竞争</a:t>
            </a:r>
            <a:endParaRPr lang="zh-CN" altLang="en-US" dirty="0"/>
          </a:p>
        </p:txBody>
      </p:sp>
      <p:graphicFrame>
        <p:nvGraphicFramePr>
          <p:cNvPr id="4" name="内容占位符 3"/>
          <p:cNvGraphicFramePr>
            <a:graphicFrameLocks noGrp="1"/>
          </p:cNvGraphicFramePr>
          <p:nvPr>
            <p:ph idx="1"/>
          </p:nvPr>
        </p:nvGraphicFramePr>
        <p:xfrm>
          <a:off x="838200" y="1310326"/>
          <a:ext cx="10515600" cy="486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39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002060"/>
                </a:solidFill>
                <a:effectLst/>
                <a:uLnTx/>
                <a:uFillTx/>
                <a:latin typeface="华文行楷" panose="02010800040101010101" pitchFamily="2" charset="-122"/>
                <a:ea typeface="华文行楷" panose="02010800040101010101" pitchFamily="2" charset="-122"/>
                <a:cs typeface="+mn-ea"/>
                <a:sym typeface="+mn-ea"/>
              </a:rPr>
              <a:t>垄断竞争的特点</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 name="矩形 1"/>
          <p:cNvSpPr/>
          <p:nvPr/>
        </p:nvSpPr>
        <p:spPr>
          <a:xfrm>
            <a:off x="1348965" y="1184182"/>
            <a:ext cx="9072292" cy="1633652"/>
          </a:xfrm>
          <a:prstGeom prst="rect">
            <a:avLst/>
          </a:prstGeom>
          <a:ln>
            <a:solidFill>
              <a:schemeClr val="accent5">
                <a:lumMod val="60000"/>
                <a:lumOff val="40000"/>
              </a:schemeClr>
            </a:solidFill>
          </a:ln>
        </p:spPr>
        <p:txBody>
          <a:bodyPr wrap="square">
            <a:spAutoFit/>
          </a:bodyPr>
          <a:lstStyle/>
          <a:p>
            <a:pPr marL="342900" marR="0" lvl="0" indent="-342900" algn="l" defTabSz="914400" rtl="0" eaLnBrk="1" fontAlgn="auto" latinLnBrk="0" hangingPunct="1">
              <a:lnSpc>
                <a:spcPct val="100000"/>
              </a:lnSpc>
              <a:spcBef>
                <a:spcPts val="0"/>
              </a:spcBef>
              <a:spcAft>
                <a:spcPct val="3500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企业数量很多</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在</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垄断竞争市场上，存在许多企业、其中每个企业所占的份额都微不足道，但这个很小的份额确是“独特”</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1348965" y="2785274"/>
            <a:ext cx="9072292" cy="1633652"/>
          </a:xfrm>
          <a:prstGeom prst="rect">
            <a:avLst/>
          </a:prstGeom>
          <a:ln>
            <a:solidFill>
              <a:schemeClr val="accent5">
                <a:lumMod val="60000"/>
                <a:lumOff val="40000"/>
              </a:schemeClr>
            </a:solidFill>
          </a:ln>
        </p:spPr>
        <p:txBody>
          <a:bodyPr wrap="square">
            <a:spAutoFit/>
          </a:bodyPr>
          <a:lstStyle/>
          <a:p>
            <a:pPr marL="342900" marR="0" lvl="0" indent="-342900" algn="l" defTabSz="914400" rtl="0" eaLnBrk="1" fontAlgn="auto" latinLnBrk="0" hangingPunct="1">
              <a:lnSpc>
                <a:spcPct val="100000"/>
              </a:lnSpc>
              <a:spcBef>
                <a:spcPts val="0"/>
              </a:spcBef>
              <a:spcAft>
                <a:spcPct val="3500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各厂商产品存在差异</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这里所说的产品差异，不仅包括商品的质量、规格、品牌，还包括购物环境、售后服务</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等。</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1348965" y="4384133"/>
            <a:ext cx="9072292" cy="1633652"/>
          </a:xfrm>
          <a:prstGeom prst="rect">
            <a:avLst/>
          </a:prstGeom>
          <a:ln>
            <a:solidFill>
              <a:schemeClr val="accent5">
                <a:lumMod val="60000"/>
                <a:lumOff val="40000"/>
              </a:schemeClr>
            </a:solidFill>
          </a:ln>
        </p:spPr>
        <p:txBody>
          <a:bodyPr wrap="square">
            <a:spAutoFit/>
          </a:bodyPr>
          <a:lstStyle/>
          <a:p>
            <a:pPr marL="342900" marR="0" lvl="0" indent="-342900" algn="l" defTabSz="914400" rtl="0" eaLnBrk="1" fontAlgn="auto" latinLnBrk="0" hangingPunct="1">
              <a:lnSpc>
                <a:spcPct val="100000"/>
              </a:lnSpc>
              <a:spcBef>
                <a:spcPts val="0"/>
              </a:spcBef>
              <a:spcAft>
                <a:spcPct val="3500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对价格会产生影响</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由于产品存在差异性，垄断竞争企业可以像垄断企业那样，对价格施加一定程度的</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影响。</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3"/>
          <a:stretch>
            <a:fillRect/>
          </a:stretch>
        </p:blipFill>
        <p:spPr>
          <a:xfrm>
            <a:off x="767093" y="6132308"/>
            <a:ext cx="10388484" cy="603556"/>
          </a:xfrm>
          <a:prstGeom prst="rect">
            <a:avLst/>
          </a:prstGeom>
        </p:spPr>
      </p:pic>
    </p:spTree>
    <p:extLst>
      <p:ext uri="{BB962C8B-B14F-4D97-AF65-F5344CB8AC3E}">
        <p14:creationId xmlns:p14="http://schemas.microsoft.com/office/powerpoint/2010/main" val="3559173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2362" y="72888"/>
            <a:ext cx="10241437"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第一节   垄断</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0922878"/>
              </p:ext>
            </p:extLst>
          </p:nvPr>
        </p:nvGraphicFramePr>
        <p:xfrm>
          <a:off x="838200" y="1348105"/>
          <a:ext cx="10727055" cy="511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2139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40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2" name="Rectangle 2" descr="10%"/>
          <p:cNvSpPr/>
          <p:nvPr/>
        </p:nvSpPr>
        <p:spPr>
          <a:xfrm rot="5400000">
            <a:off x="761603" y="1588538"/>
            <a:ext cx="4714081" cy="3851275"/>
          </a:xfrm>
          <a:prstGeom prst="rect">
            <a:avLst/>
          </a:prstGeom>
          <a:blipFill rotWithShape="0">
            <a:blip r:embed="rId2"/>
          </a:blipFill>
          <a:ln w="9525" cap="flat" cmpd="sng">
            <a:solidFill>
              <a:srgbClr val="666699"/>
            </a:solidFill>
            <a:prstDash val="solid"/>
            <a:miter/>
            <a:headEnd type="none" w="med" len="med"/>
            <a:tailEnd type="none" w="med" len="med"/>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47106" name="Rectangle 2" descr="10%"/>
          <p:cNvSpPr/>
          <p:nvPr/>
        </p:nvSpPr>
        <p:spPr>
          <a:xfrm rot="5400000">
            <a:off x="5700713" y="611035"/>
            <a:ext cx="4714875" cy="5807075"/>
          </a:xfrm>
          <a:prstGeom prst="rect">
            <a:avLst/>
          </a:prstGeom>
          <a:blipFill rotWithShape="0">
            <a:blip r:embed="rId3"/>
          </a:blipFill>
          <a:ln w="9525" cap="flat" cmpd="sng">
            <a:solidFill>
              <a:srgbClr val="666699"/>
            </a:solidFill>
            <a:prstDash val="solid"/>
            <a:miter/>
            <a:headEnd type="none" w="med" len="med"/>
            <a:tailEnd type="none" w="med" len="med"/>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p:cNvCxnSpPr/>
          <p:nvPr/>
        </p:nvCxnSpPr>
        <p:spPr>
          <a:xfrm>
            <a:off x="687388" y="1073150"/>
            <a:ext cx="102679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垄断竞争企业的需求曲线和收益曲线</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7112" name="Line 19"/>
          <p:cNvSpPr/>
          <p:nvPr/>
        </p:nvSpPr>
        <p:spPr>
          <a:xfrm flipV="1">
            <a:off x="5788025" y="1341285"/>
            <a:ext cx="0" cy="3663950"/>
          </a:xfrm>
          <a:prstGeom prst="line">
            <a:avLst/>
          </a:prstGeom>
          <a:ln w="22225" cap="flat" cmpd="sng">
            <a:solidFill>
              <a:srgbClr val="003300"/>
            </a:solidFill>
            <a:prstDash val="solid"/>
            <a:miter/>
            <a:headEnd type="none" w="med" len="med"/>
            <a:tailEnd type="triangle" w="med" len="med"/>
          </a:ln>
        </p:spPr>
      </p:sp>
      <p:sp>
        <p:nvSpPr>
          <p:cNvPr id="47113" name="Line 20"/>
          <p:cNvSpPr/>
          <p:nvPr/>
        </p:nvSpPr>
        <p:spPr>
          <a:xfrm>
            <a:off x="5784850" y="5005235"/>
            <a:ext cx="4633913" cy="0"/>
          </a:xfrm>
          <a:prstGeom prst="line">
            <a:avLst/>
          </a:prstGeom>
          <a:ln w="22225" cap="flat" cmpd="sng">
            <a:solidFill>
              <a:srgbClr val="003300"/>
            </a:solidFill>
            <a:prstDash val="solid"/>
            <a:miter/>
            <a:headEnd type="none" w="med" len="med"/>
            <a:tailEnd type="triangle" w="med" len="med"/>
          </a:ln>
        </p:spPr>
      </p:sp>
      <p:sp>
        <p:nvSpPr>
          <p:cNvPr id="47114" name="Rectangle 21"/>
          <p:cNvSpPr/>
          <p:nvPr/>
        </p:nvSpPr>
        <p:spPr>
          <a:xfrm>
            <a:off x="5411788" y="1290485"/>
            <a:ext cx="463550" cy="4572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等线" pitchFamily="2" charset="-122"/>
                <a:cs typeface="+mn-cs"/>
              </a:rPr>
              <a:t>P</a:t>
            </a:r>
          </a:p>
        </p:txBody>
      </p:sp>
      <p:sp>
        <p:nvSpPr>
          <p:cNvPr id="47115" name="Rectangle 22"/>
          <p:cNvSpPr/>
          <p:nvPr/>
        </p:nvSpPr>
        <p:spPr>
          <a:xfrm>
            <a:off x="10260013" y="5005235"/>
            <a:ext cx="463550" cy="4572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等线" pitchFamily="2" charset="-122"/>
                <a:cs typeface="+mn-cs"/>
              </a:rPr>
              <a:t>Q</a:t>
            </a:r>
          </a:p>
        </p:txBody>
      </p:sp>
      <p:sp>
        <p:nvSpPr>
          <p:cNvPr id="47116" name="Rectangle 23"/>
          <p:cNvSpPr/>
          <p:nvPr/>
        </p:nvSpPr>
        <p:spPr>
          <a:xfrm>
            <a:off x="5519738" y="4914747"/>
            <a:ext cx="463550" cy="458788"/>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等线" pitchFamily="2" charset="-122"/>
                <a:cs typeface="+mn-cs"/>
              </a:rPr>
              <a:t>O</a:t>
            </a:r>
          </a:p>
        </p:txBody>
      </p:sp>
      <p:sp>
        <p:nvSpPr>
          <p:cNvPr id="17" name="Rectangle 25"/>
          <p:cNvSpPr>
            <a:spLocks noChangeArrowheads="1"/>
          </p:cNvSpPr>
          <p:nvPr/>
        </p:nvSpPr>
        <p:spPr bwMode="auto">
          <a:xfrm>
            <a:off x="10263188" y="3466947"/>
            <a:ext cx="307975" cy="306388"/>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dd</a:t>
            </a:r>
            <a:r>
              <a:rPr kumimoji="0" lang="en-US" altLang="zh-CN" sz="18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a:t>
            </a:r>
          </a:p>
        </p:txBody>
      </p:sp>
      <p:sp>
        <p:nvSpPr>
          <p:cNvPr id="18" name="Line 26"/>
          <p:cNvSpPr/>
          <p:nvPr/>
        </p:nvSpPr>
        <p:spPr>
          <a:xfrm flipH="1">
            <a:off x="5822950" y="2338235"/>
            <a:ext cx="1776413" cy="0"/>
          </a:xfrm>
          <a:prstGeom prst="line">
            <a:avLst/>
          </a:prstGeom>
          <a:ln w="19050" cap="rnd" cmpd="sng">
            <a:solidFill>
              <a:schemeClr val="tx1"/>
            </a:solidFill>
            <a:prstDash val="sysDot"/>
            <a:miter/>
            <a:headEnd type="none" w="med" len="med"/>
            <a:tailEnd type="none" w="med" len="med"/>
          </a:ln>
        </p:spPr>
      </p:sp>
      <p:sp>
        <p:nvSpPr>
          <p:cNvPr id="19" name="Rectangle 27"/>
          <p:cNvSpPr/>
          <p:nvPr/>
        </p:nvSpPr>
        <p:spPr>
          <a:xfrm>
            <a:off x="5402263" y="2516035"/>
            <a:ext cx="463550" cy="458787"/>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0</a:t>
            </a:r>
          </a:p>
        </p:txBody>
      </p:sp>
      <p:sp>
        <p:nvSpPr>
          <p:cNvPr id="20" name="Line 28"/>
          <p:cNvSpPr/>
          <p:nvPr/>
        </p:nvSpPr>
        <p:spPr>
          <a:xfrm>
            <a:off x="7599363" y="2333472"/>
            <a:ext cx="0" cy="2671763"/>
          </a:xfrm>
          <a:prstGeom prst="line">
            <a:avLst/>
          </a:prstGeom>
          <a:ln w="19050" cap="rnd" cmpd="sng">
            <a:solidFill>
              <a:schemeClr val="tx1"/>
            </a:solidFill>
            <a:prstDash val="sysDot"/>
            <a:miter/>
            <a:headEnd type="none" w="med" len="med"/>
            <a:tailEnd type="none" w="med" len="med"/>
          </a:ln>
        </p:spPr>
      </p:sp>
      <p:sp>
        <p:nvSpPr>
          <p:cNvPr id="21" name="Rectangle 29"/>
          <p:cNvSpPr/>
          <p:nvPr/>
        </p:nvSpPr>
        <p:spPr>
          <a:xfrm>
            <a:off x="6653213" y="4927447"/>
            <a:ext cx="463550" cy="458788"/>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1</a:t>
            </a:r>
          </a:p>
        </p:txBody>
      </p:sp>
      <p:sp>
        <p:nvSpPr>
          <p:cNvPr id="22" name="Rectangle 30"/>
          <p:cNvSpPr/>
          <p:nvPr/>
        </p:nvSpPr>
        <p:spPr>
          <a:xfrm>
            <a:off x="5383213" y="3017685"/>
            <a:ext cx="463550" cy="4572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4</a:t>
            </a:r>
          </a:p>
        </p:txBody>
      </p:sp>
      <p:sp>
        <p:nvSpPr>
          <p:cNvPr id="23" name="Line 31"/>
          <p:cNvSpPr/>
          <p:nvPr/>
        </p:nvSpPr>
        <p:spPr>
          <a:xfrm flipH="1">
            <a:off x="5799138" y="3252635"/>
            <a:ext cx="3552825" cy="0"/>
          </a:xfrm>
          <a:prstGeom prst="line">
            <a:avLst/>
          </a:prstGeom>
          <a:ln w="19050" cap="rnd" cmpd="sng">
            <a:solidFill>
              <a:schemeClr val="tx1"/>
            </a:solidFill>
            <a:prstDash val="sysDot"/>
            <a:miter/>
            <a:headEnd type="none" w="med" len="med"/>
            <a:tailEnd type="none" w="med" len="med"/>
          </a:ln>
        </p:spPr>
      </p:sp>
      <p:sp>
        <p:nvSpPr>
          <p:cNvPr id="24" name="Line 32"/>
          <p:cNvSpPr/>
          <p:nvPr/>
        </p:nvSpPr>
        <p:spPr>
          <a:xfrm>
            <a:off x="9351963" y="3249460"/>
            <a:ext cx="0" cy="1755775"/>
          </a:xfrm>
          <a:prstGeom prst="line">
            <a:avLst/>
          </a:prstGeom>
          <a:ln w="19050" cap="rnd" cmpd="sng">
            <a:solidFill>
              <a:schemeClr val="tx1"/>
            </a:solidFill>
            <a:prstDash val="sysDot"/>
            <a:miter/>
            <a:headEnd type="none" w="med" len="med"/>
            <a:tailEnd type="none" w="med" len="med"/>
          </a:ln>
        </p:spPr>
      </p:sp>
      <p:sp>
        <p:nvSpPr>
          <p:cNvPr id="25" name="Rectangle 33"/>
          <p:cNvSpPr/>
          <p:nvPr/>
        </p:nvSpPr>
        <p:spPr>
          <a:xfrm>
            <a:off x="9140825" y="4943322"/>
            <a:ext cx="463550" cy="4572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2</a:t>
            </a:r>
          </a:p>
        </p:txBody>
      </p:sp>
      <p:sp>
        <p:nvSpPr>
          <p:cNvPr id="26" name="Line 34"/>
          <p:cNvSpPr/>
          <p:nvPr/>
        </p:nvSpPr>
        <p:spPr>
          <a:xfrm>
            <a:off x="5826125" y="2822422"/>
            <a:ext cx="2322513" cy="0"/>
          </a:xfrm>
          <a:prstGeom prst="line">
            <a:avLst/>
          </a:prstGeom>
          <a:ln w="19050" cap="rnd" cmpd="sng">
            <a:solidFill>
              <a:schemeClr val="tx1"/>
            </a:solidFill>
            <a:prstDash val="sysDot"/>
            <a:miter/>
            <a:headEnd type="none" w="med" len="med"/>
            <a:tailEnd type="none" w="med" len="med"/>
          </a:ln>
        </p:spPr>
      </p:sp>
      <p:sp>
        <p:nvSpPr>
          <p:cNvPr id="27" name="Line 35"/>
          <p:cNvSpPr/>
          <p:nvPr/>
        </p:nvSpPr>
        <p:spPr>
          <a:xfrm>
            <a:off x="8123238" y="2819247"/>
            <a:ext cx="0" cy="2185988"/>
          </a:xfrm>
          <a:prstGeom prst="line">
            <a:avLst/>
          </a:prstGeom>
          <a:ln w="19050" cap="rnd" cmpd="sng">
            <a:solidFill>
              <a:schemeClr val="tx1"/>
            </a:solidFill>
            <a:prstDash val="sysDot"/>
            <a:miter/>
            <a:headEnd type="none" w="med" len="med"/>
            <a:tailEnd type="none" w="med" len="med"/>
          </a:ln>
        </p:spPr>
      </p:sp>
      <p:sp>
        <p:nvSpPr>
          <p:cNvPr id="28" name="Rectangle 36"/>
          <p:cNvSpPr/>
          <p:nvPr/>
        </p:nvSpPr>
        <p:spPr>
          <a:xfrm>
            <a:off x="7394575" y="4943322"/>
            <a:ext cx="463550" cy="4572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3</a:t>
            </a:r>
          </a:p>
        </p:txBody>
      </p:sp>
      <p:sp>
        <p:nvSpPr>
          <p:cNvPr id="29" name="Line 38"/>
          <p:cNvSpPr/>
          <p:nvPr/>
        </p:nvSpPr>
        <p:spPr>
          <a:xfrm>
            <a:off x="6327775" y="2184247"/>
            <a:ext cx="3938588" cy="1373188"/>
          </a:xfrm>
          <a:prstGeom prst="line">
            <a:avLst/>
          </a:prstGeom>
          <a:ln w="22225" cap="flat" cmpd="sng">
            <a:solidFill>
              <a:srgbClr val="FF0000"/>
            </a:solidFill>
            <a:prstDash val="solid"/>
            <a:miter/>
            <a:headEnd type="none" w="med" len="med"/>
            <a:tailEnd type="none" w="med" len="med"/>
          </a:ln>
        </p:spPr>
      </p:sp>
      <p:sp>
        <p:nvSpPr>
          <p:cNvPr id="30" name="Line 39"/>
          <p:cNvSpPr/>
          <p:nvPr/>
        </p:nvSpPr>
        <p:spPr>
          <a:xfrm>
            <a:off x="7004050" y="1800072"/>
            <a:ext cx="2787650" cy="2519363"/>
          </a:xfrm>
          <a:prstGeom prst="line">
            <a:avLst/>
          </a:prstGeom>
          <a:ln w="22225" cap="flat" cmpd="sng">
            <a:solidFill>
              <a:schemeClr val="tx1"/>
            </a:solidFill>
            <a:prstDash val="solid"/>
            <a:miter/>
            <a:headEnd type="none" w="med" len="med"/>
            <a:tailEnd type="none" w="med" len="med"/>
          </a:ln>
        </p:spPr>
      </p:sp>
      <p:sp>
        <p:nvSpPr>
          <p:cNvPr id="31" name="Rectangle 40"/>
          <p:cNvSpPr>
            <a:spLocks noChangeArrowheads="1"/>
          </p:cNvSpPr>
          <p:nvPr/>
        </p:nvSpPr>
        <p:spPr bwMode="auto">
          <a:xfrm>
            <a:off x="9758363" y="4228947"/>
            <a:ext cx="965200" cy="471488"/>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DD'</a:t>
            </a:r>
          </a:p>
        </p:txBody>
      </p:sp>
      <p:sp>
        <p:nvSpPr>
          <p:cNvPr id="33" name="Rectangle 27"/>
          <p:cNvSpPr/>
          <p:nvPr/>
        </p:nvSpPr>
        <p:spPr>
          <a:xfrm>
            <a:off x="5411788" y="2065185"/>
            <a:ext cx="463550" cy="458787"/>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2</a:t>
            </a:r>
          </a:p>
        </p:txBody>
      </p:sp>
      <p:sp>
        <p:nvSpPr>
          <p:cNvPr id="34" name="Line 28"/>
          <p:cNvSpPr/>
          <p:nvPr/>
        </p:nvSpPr>
        <p:spPr>
          <a:xfrm>
            <a:off x="6848475" y="2333472"/>
            <a:ext cx="0" cy="2671763"/>
          </a:xfrm>
          <a:prstGeom prst="line">
            <a:avLst/>
          </a:prstGeom>
          <a:ln w="19050" cap="rnd" cmpd="sng">
            <a:solidFill>
              <a:schemeClr val="tx1"/>
            </a:solidFill>
            <a:prstDash val="sysDot"/>
            <a:miter/>
            <a:headEnd type="none" w="med" len="med"/>
            <a:tailEnd type="none" w="med" len="med"/>
          </a:ln>
        </p:spPr>
      </p:sp>
      <p:sp>
        <p:nvSpPr>
          <p:cNvPr id="35" name="Rectangle 36"/>
          <p:cNvSpPr/>
          <p:nvPr/>
        </p:nvSpPr>
        <p:spPr>
          <a:xfrm>
            <a:off x="7931150" y="4932210"/>
            <a:ext cx="463550" cy="458787"/>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0</a:t>
            </a:r>
          </a:p>
        </p:txBody>
      </p:sp>
      <p:sp>
        <p:nvSpPr>
          <p:cNvPr id="36" name="Line 32"/>
          <p:cNvSpPr/>
          <p:nvPr/>
        </p:nvSpPr>
        <p:spPr>
          <a:xfrm>
            <a:off x="8661400" y="3249460"/>
            <a:ext cx="0" cy="1755775"/>
          </a:xfrm>
          <a:prstGeom prst="line">
            <a:avLst/>
          </a:prstGeom>
          <a:ln w="19050" cap="rnd" cmpd="sng">
            <a:solidFill>
              <a:schemeClr val="tx1"/>
            </a:solidFill>
            <a:prstDash val="sysDot"/>
            <a:miter/>
            <a:headEnd type="none" w="med" len="med"/>
            <a:tailEnd type="none" w="med" len="med"/>
          </a:ln>
        </p:spPr>
      </p:sp>
      <p:sp>
        <p:nvSpPr>
          <p:cNvPr id="37" name="Rectangle 36"/>
          <p:cNvSpPr/>
          <p:nvPr/>
        </p:nvSpPr>
        <p:spPr>
          <a:xfrm>
            <a:off x="8459788" y="4943322"/>
            <a:ext cx="463550" cy="4572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4</a:t>
            </a:r>
          </a:p>
        </p:txBody>
      </p:sp>
      <p:sp>
        <p:nvSpPr>
          <p:cNvPr id="47138" name="文本框 2"/>
          <p:cNvSpPr txBox="1"/>
          <p:nvPr/>
        </p:nvSpPr>
        <p:spPr>
          <a:xfrm>
            <a:off x="6634163" y="5462435"/>
            <a:ext cx="3527425" cy="369332"/>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垄断竞争企业面临的需求曲线</a:t>
            </a:r>
          </a:p>
        </p:txBody>
      </p:sp>
      <p:sp>
        <p:nvSpPr>
          <p:cNvPr id="47139" name="文本框 6"/>
          <p:cNvSpPr txBox="1"/>
          <p:nvPr/>
        </p:nvSpPr>
        <p:spPr>
          <a:xfrm>
            <a:off x="1249363" y="1447721"/>
            <a:ext cx="3671888" cy="1938337"/>
          </a:xfrm>
          <a:prstGeom prst="rect">
            <a:avLst/>
          </a:prstGeom>
          <a:noFill/>
          <a:ln w="9525">
            <a:noFill/>
          </a:ln>
        </p:spPr>
        <p:txBody>
          <a:bodyPr anchor="t">
            <a:spAutoFit/>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暗含的假定：</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垄断竞争企业改变价格（或产量）的行为不会引起其他企业同时也改变价格（或产量）。</a:t>
            </a:r>
          </a:p>
        </p:txBody>
      </p:sp>
      <p:sp>
        <p:nvSpPr>
          <p:cNvPr id="47140" name="文本框 38"/>
          <p:cNvSpPr txBox="1"/>
          <p:nvPr/>
        </p:nvSpPr>
        <p:spPr>
          <a:xfrm>
            <a:off x="1260474" y="3450278"/>
            <a:ext cx="3671888" cy="1014413"/>
          </a:xfrm>
          <a:prstGeom prst="rect">
            <a:avLst/>
          </a:prstGeom>
          <a:noFill/>
          <a:ln w="9525">
            <a:noFill/>
          </a:ln>
        </p:spPr>
        <p:txBody>
          <a:bodyPr anchor="t">
            <a:spAutoFit/>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垄断竞争企业改变价格产生的影响：</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7141" name="文本框 7"/>
          <p:cNvSpPr txBox="1"/>
          <p:nvPr/>
        </p:nvSpPr>
        <p:spPr>
          <a:xfrm>
            <a:off x="1461807" y="4498028"/>
            <a:ext cx="3313113" cy="1014413"/>
          </a:xfrm>
          <a:prstGeom prst="rect">
            <a:avLst/>
          </a:prstGeom>
          <a:noFill/>
          <a:ln w="9525">
            <a:noFill/>
          </a:ln>
        </p:spPr>
        <p:txBody>
          <a:bodyPr anchor="t">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改变原有顾客的购买量</a:t>
            </a:r>
            <a:endPar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改变购买其产品的顾客量</a:t>
            </a:r>
          </a:p>
        </p:txBody>
      </p:sp>
      <p:pic>
        <p:nvPicPr>
          <p:cNvPr id="38" name="图片 37"/>
          <p:cNvPicPr>
            <a:picLocks noChangeAspect="1"/>
          </p:cNvPicPr>
          <p:nvPr/>
        </p:nvPicPr>
        <p:blipFill>
          <a:blip r:embed="rId4"/>
          <a:stretch>
            <a:fillRect/>
          </a:stretch>
        </p:blipFill>
        <p:spPr>
          <a:xfrm>
            <a:off x="927894" y="5933129"/>
            <a:ext cx="10388484" cy="603556"/>
          </a:xfrm>
          <a:prstGeom prst="rect">
            <a:avLst/>
          </a:prstGeom>
        </p:spPr>
      </p:pic>
    </p:spTree>
    <p:extLst>
      <p:ext uri="{BB962C8B-B14F-4D97-AF65-F5344CB8AC3E}">
        <p14:creationId xmlns:p14="http://schemas.microsoft.com/office/powerpoint/2010/main" val="262333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500"/>
                                        <p:tgtEl>
                                          <p:spTgt spid="26"/>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par>
                          <p:cTn id="60" fill="hold">
                            <p:stCondLst>
                              <p:cond delay="1000"/>
                            </p:stCondLst>
                            <p:childTnLst>
                              <p:par>
                                <p:cTn id="61" presetID="9"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1500"/>
                            </p:stCondLst>
                            <p:childTnLst>
                              <p:par>
                                <p:cTn id="65" presetID="9"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dissolve">
                                      <p:cBhvr>
                                        <p:cTn id="71" dur="500"/>
                                        <p:tgtEl>
                                          <p:spTgt spid="33"/>
                                        </p:tgtEl>
                                      </p:cBhvr>
                                    </p:animEffect>
                                  </p:childTnLst>
                                </p:cTn>
                              </p:par>
                            </p:childTnLst>
                          </p:cTn>
                        </p:par>
                        <p:par>
                          <p:cTn id="72" fill="hold">
                            <p:stCondLst>
                              <p:cond delay="2500"/>
                            </p:stCondLst>
                            <p:childTnLst>
                              <p:par>
                                <p:cTn id="73" presetID="22" presetClass="entr" presetSubtype="1" fill="hold"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up)">
                                      <p:cBhvr>
                                        <p:cTn id="75" dur="500"/>
                                        <p:tgtEl>
                                          <p:spTgt spid="34"/>
                                        </p:tgtEl>
                                      </p:cBhvr>
                                    </p:animEffect>
                                  </p:childTnLst>
                                </p:cTn>
                              </p:par>
                            </p:childTnLst>
                          </p:cTn>
                        </p:par>
                        <p:par>
                          <p:cTn id="76" fill="hold">
                            <p:stCondLst>
                              <p:cond delay="3000"/>
                            </p:stCondLst>
                            <p:childTnLst>
                              <p:par>
                                <p:cTn id="77" presetID="9"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childTnLst>
                          </p:cTn>
                        </p:par>
                        <p:par>
                          <p:cTn id="80" fill="hold">
                            <p:stCondLst>
                              <p:cond delay="3500"/>
                            </p:stCondLst>
                            <p:childTnLst>
                              <p:par>
                                <p:cTn id="81" presetID="22" presetClass="entr" presetSubtype="1" fill="hold"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500"/>
                                        <p:tgtEl>
                                          <p:spTgt spid="36"/>
                                        </p:tgtEl>
                                      </p:cBhvr>
                                    </p:animEffect>
                                  </p:childTnLst>
                                </p:cTn>
                              </p:par>
                            </p:childTnLst>
                          </p:cTn>
                        </p:par>
                        <p:par>
                          <p:cTn id="84" fill="hold">
                            <p:stCondLst>
                              <p:cond delay="4000"/>
                            </p:stCondLst>
                            <p:childTnLst>
                              <p:par>
                                <p:cTn id="85" presetID="9" presetClass="entr" presetSubtype="0" fill="hold" grpId="0" nodeType="after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2" grpId="0"/>
      <p:bldP spid="25" grpId="0"/>
      <p:bldP spid="28" grpId="0"/>
      <p:bldP spid="31" grpId="0"/>
      <p:bldP spid="33" grpId="0"/>
      <p:bldP spid="35"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1102"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垄断竞争企业的短期均衡</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8134" name="内容占位符 2"/>
          <p:cNvSpPr txBox="1"/>
          <p:nvPr/>
        </p:nvSpPr>
        <p:spPr>
          <a:xfrm>
            <a:off x="1134675" y="2666168"/>
            <a:ext cx="8251825" cy="4125912"/>
          </a:xfrm>
          <a:prstGeom prst="rect">
            <a:avLst/>
          </a:prstGeom>
          <a:noFill/>
          <a:ln w="9525">
            <a:noFill/>
          </a:ln>
        </p:spPr>
        <p:txBody>
          <a:bodyPr anchor="t"/>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26" name="内容占位符 2"/>
          <p:cNvSpPr txBox="1">
            <a:spLocks noChangeArrowheads="1"/>
          </p:cNvSpPr>
          <p:nvPr/>
        </p:nvSpPr>
        <p:spPr>
          <a:xfrm>
            <a:off x="695557" y="1023278"/>
            <a:ext cx="10260410" cy="1346200"/>
          </a:xfrm>
          <a:prstGeom prst="rect">
            <a:avLst/>
          </a:prstGeom>
        </p:spPr>
        <p:txBody>
          <a:bodyPr lIns="68580" tIns="34291" rIns="68580" bIns="3429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572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sym typeface="黑体" panose="02010609060101010101" pitchFamily="49" charset="-122"/>
              </a:rPr>
              <a:t>        </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垄断竞争企业的短期均衡条件是：</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由</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dd</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曲线与</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DD</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曲线的交点所决定的现实产量恰好等于由边际收益曲线</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MR</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与边际成本曲线</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MC</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的交点所决定的利润最大化的产量。</a:t>
            </a:r>
            <a:endParaRPr kumimoji="0" lang="en-US" altLang="zh-CN" sz="2400" b="1" i="0" u="none" strike="noStrike" kern="1200" cap="none" spc="0" normalizeH="0" baseline="0" noProof="0" dirty="0">
              <a:ln>
                <a:noFill/>
              </a:ln>
              <a:solidFill>
                <a:srgbClr val="ED7D31">
                  <a:lumMod val="50000"/>
                </a:srgbClr>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endParaRPr>
          </a:p>
        </p:txBody>
      </p:sp>
      <p:sp>
        <p:nvSpPr>
          <p:cNvPr id="48136" name="Line 32"/>
          <p:cNvSpPr/>
          <p:nvPr/>
        </p:nvSpPr>
        <p:spPr>
          <a:xfrm flipH="1" flipV="1">
            <a:off x="807079" y="2105582"/>
            <a:ext cx="30163" cy="3529012"/>
          </a:xfrm>
          <a:prstGeom prst="line">
            <a:avLst/>
          </a:prstGeom>
          <a:ln w="19050" cap="flat" cmpd="sng">
            <a:solidFill>
              <a:srgbClr val="333300"/>
            </a:solidFill>
            <a:prstDash val="solid"/>
            <a:miter/>
            <a:headEnd type="none" w="med" len="med"/>
            <a:tailEnd type="triangle" w="med" len="med"/>
          </a:ln>
        </p:spPr>
      </p:sp>
      <p:sp>
        <p:nvSpPr>
          <p:cNvPr id="48137" name="Line 33"/>
          <p:cNvSpPr/>
          <p:nvPr/>
        </p:nvSpPr>
        <p:spPr>
          <a:xfrm>
            <a:off x="837242" y="5633007"/>
            <a:ext cx="4494212" cy="0"/>
          </a:xfrm>
          <a:prstGeom prst="line">
            <a:avLst/>
          </a:prstGeom>
          <a:ln w="22225" cap="flat" cmpd="sng">
            <a:solidFill>
              <a:srgbClr val="003300"/>
            </a:solidFill>
            <a:prstDash val="solid"/>
            <a:miter/>
            <a:headEnd type="none" w="med" len="med"/>
            <a:tailEnd type="triangle" w="med" len="med"/>
          </a:ln>
        </p:spPr>
      </p:sp>
      <p:sp>
        <p:nvSpPr>
          <p:cNvPr id="48138" name="Rectangle 34"/>
          <p:cNvSpPr/>
          <p:nvPr/>
        </p:nvSpPr>
        <p:spPr>
          <a:xfrm>
            <a:off x="418142" y="2200832"/>
            <a:ext cx="3048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等线" pitchFamily="2" charset="-122"/>
                <a:cs typeface="+mn-cs"/>
              </a:rPr>
              <a:t>P</a:t>
            </a:r>
          </a:p>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等线" pitchFamily="2" charset="-122"/>
              <a:cs typeface="+mn-cs"/>
            </a:endParaRPr>
          </a:p>
        </p:txBody>
      </p:sp>
      <p:sp>
        <p:nvSpPr>
          <p:cNvPr id="48139" name="Rectangle 35"/>
          <p:cNvSpPr/>
          <p:nvPr/>
        </p:nvSpPr>
        <p:spPr>
          <a:xfrm>
            <a:off x="5333042" y="5482194"/>
            <a:ext cx="3048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等线" pitchFamily="2" charset="-122"/>
                <a:cs typeface="+mn-cs"/>
              </a:rPr>
              <a:t>Q</a:t>
            </a:r>
          </a:p>
        </p:txBody>
      </p:sp>
      <p:sp>
        <p:nvSpPr>
          <p:cNvPr id="48140" name="Rectangle 36"/>
          <p:cNvSpPr/>
          <p:nvPr/>
        </p:nvSpPr>
        <p:spPr>
          <a:xfrm>
            <a:off x="456242" y="5634594"/>
            <a:ext cx="3048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等线" pitchFamily="2" charset="-122"/>
                <a:cs typeface="+mn-cs"/>
              </a:rPr>
              <a:t>O</a:t>
            </a:r>
          </a:p>
        </p:txBody>
      </p:sp>
      <p:sp>
        <p:nvSpPr>
          <p:cNvPr id="34" name="Freeform 37"/>
          <p:cNvSpPr/>
          <p:nvPr/>
        </p:nvSpPr>
        <p:spPr>
          <a:xfrm>
            <a:off x="1865942" y="2958069"/>
            <a:ext cx="2514600" cy="1017588"/>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84" h="641">
                <a:moveTo>
                  <a:pt x="0" y="0"/>
                </a:moveTo>
                <a:cubicBezTo>
                  <a:pt x="37" y="53"/>
                  <a:pt x="130" y="222"/>
                  <a:pt x="222" y="318"/>
                </a:cubicBezTo>
                <a:cubicBezTo>
                  <a:pt x="314" y="414"/>
                  <a:pt x="415" y="529"/>
                  <a:pt x="552" y="576"/>
                </a:cubicBezTo>
                <a:cubicBezTo>
                  <a:pt x="689" y="623"/>
                  <a:pt x="902" y="641"/>
                  <a:pt x="1044" y="600"/>
                </a:cubicBezTo>
                <a:cubicBezTo>
                  <a:pt x="1186" y="559"/>
                  <a:pt x="1314" y="427"/>
                  <a:pt x="1404" y="330"/>
                </a:cubicBezTo>
                <a:cubicBezTo>
                  <a:pt x="1494" y="233"/>
                  <a:pt x="1547" y="83"/>
                  <a:pt x="1584" y="18"/>
                </a:cubicBezTo>
              </a:path>
            </a:pathLst>
          </a:custGeom>
          <a:noFill/>
          <a:ln w="22225" cap="flat" cmpd="sng">
            <a:solidFill>
              <a:srgbClr val="669900"/>
            </a:solidFill>
            <a:prstDash val="solid"/>
            <a:miter/>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38"/>
          <p:cNvSpPr/>
          <p:nvPr/>
        </p:nvSpPr>
        <p:spPr>
          <a:xfrm>
            <a:off x="1742117" y="2616757"/>
            <a:ext cx="1905000" cy="2406650"/>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0" h="1722">
                <a:moveTo>
                  <a:pt x="0" y="1560"/>
                </a:moveTo>
                <a:cubicBezTo>
                  <a:pt x="16" y="1596"/>
                  <a:pt x="27" y="1632"/>
                  <a:pt x="48" y="1656"/>
                </a:cubicBezTo>
                <a:cubicBezTo>
                  <a:pt x="69" y="1680"/>
                  <a:pt x="89" y="1697"/>
                  <a:pt x="126" y="1704"/>
                </a:cubicBezTo>
                <a:cubicBezTo>
                  <a:pt x="163" y="1711"/>
                  <a:pt x="211" y="1722"/>
                  <a:pt x="270" y="1698"/>
                </a:cubicBezTo>
                <a:cubicBezTo>
                  <a:pt x="329" y="1674"/>
                  <a:pt x="401" y="1629"/>
                  <a:pt x="480" y="1560"/>
                </a:cubicBezTo>
                <a:cubicBezTo>
                  <a:pt x="559" y="1491"/>
                  <a:pt x="668" y="1384"/>
                  <a:pt x="744" y="1284"/>
                </a:cubicBezTo>
                <a:cubicBezTo>
                  <a:pt x="820" y="1184"/>
                  <a:pt x="873" y="1081"/>
                  <a:pt x="936" y="960"/>
                </a:cubicBezTo>
                <a:cubicBezTo>
                  <a:pt x="999" y="839"/>
                  <a:pt x="1070" y="690"/>
                  <a:pt x="1122" y="558"/>
                </a:cubicBezTo>
                <a:cubicBezTo>
                  <a:pt x="1174" y="426"/>
                  <a:pt x="1220" y="261"/>
                  <a:pt x="1248" y="168"/>
                </a:cubicBezTo>
                <a:cubicBezTo>
                  <a:pt x="1276" y="75"/>
                  <a:pt x="1281" y="35"/>
                  <a:pt x="1290" y="0"/>
                </a:cubicBezTo>
              </a:path>
            </a:pathLst>
          </a:custGeom>
          <a:noFill/>
          <a:ln w="22225" cap="flat" cmpd="sng">
            <a:solidFill>
              <a:schemeClr val="tx1"/>
            </a:solidFill>
            <a:prstDash val="solid"/>
            <a:miter/>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Rectangle 39"/>
          <p:cNvSpPr>
            <a:spLocks noChangeArrowheads="1"/>
          </p:cNvSpPr>
          <p:nvPr/>
        </p:nvSpPr>
        <p:spPr bwMode="auto">
          <a:xfrm>
            <a:off x="4342442" y="2510394"/>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6699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AC</a:t>
            </a:r>
          </a:p>
        </p:txBody>
      </p:sp>
      <p:sp>
        <p:nvSpPr>
          <p:cNvPr id="39" name="Rectangle 40"/>
          <p:cNvSpPr>
            <a:spLocks noChangeArrowheads="1"/>
          </p:cNvSpPr>
          <p:nvPr/>
        </p:nvSpPr>
        <p:spPr bwMode="auto">
          <a:xfrm>
            <a:off x="3647117" y="2348469"/>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SC</a:t>
            </a:r>
          </a:p>
        </p:txBody>
      </p:sp>
      <p:sp>
        <p:nvSpPr>
          <p:cNvPr id="46" name="Line 41"/>
          <p:cNvSpPr/>
          <p:nvPr/>
        </p:nvSpPr>
        <p:spPr>
          <a:xfrm>
            <a:off x="837242" y="2662794"/>
            <a:ext cx="3886200" cy="1600200"/>
          </a:xfrm>
          <a:prstGeom prst="line">
            <a:avLst/>
          </a:prstGeom>
          <a:ln w="22225" cap="flat" cmpd="sng">
            <a:solidFill>
              <a:srgbClr val="FF0000"/>
            </a:solidFill>
            <a:prstDash val="solid"/>
            <a:miter/>
            <a:headEnd type="none" w="med" len="med"/>
            <a:tailEnd type="none" w="med" len="med"/>
          </a:ln>
        </p:spPr>
      </p:sp>
      <p:sp>
        <p:nvSpPr>
          <p:cNvPr id="47" name="Rectangle 42"/>
          <p:cNvSpPr>
            <a:spLocks noChangeArrowheads="1"/>
          </p:cNvSpPr>
          <p:nvPr/>
        </p:nvSpPr>
        <p:spPr bwMode="auto">
          <a:xfrm>
            <a:off x="4875842" y="4110594"/>
            <a:ext cx="8382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 d ( AR )</a:t>
            </a:r>
          </a:p>
        </p:txBody>
      </p:sp>
      <p:sp>
        <p:nvSpPr>
          <p:cNvPr id="50" name="Line 43"/>
          <p:cNvSpPr/>
          <p:nvPr/>
        </p:nvSpPr>
        <p:spPr>
          <a:xfrm>
            <a:off x="837242" y="2662794"/>
            <a:ext cx="2590800" cy="2590800"/>
          </a:xfrm>
          <a:prstGeom prst="line">
            <a:avLst/>
          </a:prstGeom>
          <a:ln w="22225" cap="flat" cmpd="sng">
            <a:solidFill>
              <a:schemeClr val="tx1"/>
            </a:solidFill>
            <a:prstDash val="solid"/>
            <a:miter/>
            <a:headEnd type="none" w="med" len="med"/>
            <a:tailEnd type="none" w="med" len="med"/>
          </a:ln>
        </p:spPr>
      </p:sp>
      <p:sp>
        <p:nvSpPr>
          <p:cNvPr id="51" name="Rectangle 44"/>
          <p:cNvSpPr/>
          <p:nvPr/>
        </p:nvSpPr>
        <p:spPr>
          <a:xfrm>
            <a:off x="3504242" y="5024994"/>
            <a:ext cx="6096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MR</a:t>
            </a:r>
          </a:p>
        </p:txBody>
      </p:sp>
      <p:sp>
        <p:nvSpPr>
          <p:cNvPr id="52" name="Line 45"/>
          <p:cNvSpPr/>
          <p:nvPr/>
        </p:nvSpPr>
        <p:spPr>
          <a:xfrm flipV="1">
            <a:off x="2742242" y="3424794"/>
            <a:ext cx="0" cy="2209800"/>
          </a:xfrm>
          <a:prstGeom prst="line">
            <a:avLst/>
          </a:prstGeom>
          <a:ln w="22225" cap="rnd" cmpd="sng">
            <a:solidFill>
              <a:schemeClr val="tx1"/>
            </a:solidFill>
            <a:prstDash val="sysDot"/>
            <a:miter/>
            <a:headEnd type="none" w="med" len="med"/>
            <a:tailEnd type="none" w="med" len="med"/>
          </a:ln>
        </p:spPr>
      </p:sp>
      <p:sp>
        <p:nvSpPr>
          <p:cNvPr id="53" name="Rectangle 46"/>
          <p:cNvSpPr>
            <a:spLocks noChangeArrowheads="1"/>
          </p:cNvSpPr>
          <p:nvPr/>
        </p:nvSpPr>
        <p:spPr bwMode="auto">
          <a:xfrm>
            <a:off x="2589842" y="571079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Q</a:t>
            </a:r>
            <a:r>
              <a:rPr kumimoji="0" lang="en-US" altLang="zh-CN" sz="12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0</a:t>
            </a:r>
          </a:p>
        </p:txBody>
      </p:sp>
      <p:sp>
        <p:nvSpPr>
          <p:cNvPr id="54" name="Line 47"/>
          <p:cNvSpPr/>
          <p:nvPr/>
        </p:nvSpPr>
        <p:spPr>
          <a:xfrm flipH="1">
            <a:off x="837242" y="3424794"/>
            <a:ext cx="1905000" cy="0"/>
          </a:xfrm>
          <a:prstGeom prst="line">
            <a:avLst/>
          </a:prstGeom>
          <a:ln w="19050" cap="rnd" cmpd="sng">
            <a:solidFill>
              <a:srgbClr val="003300"/>
            </a:solidFill>
            <a:prstDash val="sysDot"/>
            <a:miter/>
            <a:headEnd type="none" w="med" len="med"/>
            <a:tailEnd type="none" w="med" len="med"/>
          </a:ln>
        </p:spPr>
      </p:sp>
      <p:sp>
        <p:nvSpPr>
          <p:cNvPr id="55" name="Rectangle 48"/>
          <p:cNvSpPr>
            <a:spLocks noChangeArrowheads="1"/>
          </p:cNvSpPr>
          <p:nvPr/>
        </p:nvSpPr>
        <p:spPr bwMode="auto">
          <a:xfrm>
            <a:off x="380042" y="327239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P</a:t>
            </a:r>
            <a:r>
              <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0</a:t>
            </a:r>
          </a:p>
        </p:txBody>
      </p:sp>
      <p:sp>
        <p:nvSpPr>
          <p:cNvPr id="85" name="Line 47"/>
          <p:cNvSpPr/>
          <p:nvPr/>
        </p:nvSpPr>
        <p:spPr>
          <a:xfrm flipH="1">
            <a:off x="837242" y="4521757"/>
            <a:ext cx="1905000" cy="0"/>
          </a:xfrm>
          <a:prstGeom prst="line">
            <a:avLst/>
          </a:prstGeom>
          <a:ln w="22225" cap="rnd" cmpd="sng">
            <a:solidFill>
              <a:srgbClr val="003300"/>
            </a:solidFill>
            <a:prstDash val="sysDot"/>
            <a:miter/>
            <a:headEnd type="none" w="med" len="med"/>
            <a:tailEnd type="none" w="med" len="med"/>
          </a:ln>
        </p:spPr>
      </p:sp>
      <p:sp>
        <p:nvSpPr>
          <p:cNvPr id="86" name="Line 47"/>
          <p:cNvSpPr/>
          <p:nvPr/>
        </p:nvSpPr>
        <p:spPr>
          <a:xfrm flipH="1">
            <a:off x="837242" y="3881994"/>
            <a:ext cx="1905000" cy="0"/>
          </a:xfrm>
          <a:prstGeom prst="line">
            <a:avLst/>
          </a:prstGeom>
          <a:ln w="19050" cap="rnd" cmpd="sng">
            <a:solidFill>
              <a:srgbClr val="003300"/>
            </a:solidFill>
            <a:prstDash val="sysDot"/>
            <a:miter/>
            <a:headEnd type="none" w="med" len="med"/>
            <a:tailEnd type="none" w="med" len="med"/>
          </a:ln>
        </p:spPr>
      </p:sp>
      <p:sp>
        <p:nvSpPr>
          <p:cNvPr id="36" name="Rectangle 48"/>
          <p:cNvSpPr>
            <a:spLocks noChangeArrowheads="1"/>
          </p:cNvSpPr>
          <p:nvPr/>
        </p:nvSpPr>
        <p:spPr bwMode="auto">
          <a:xfrm>
            <a:off x="380042" y="372959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1</a:t>
            </a:r>
          </a:p>
        </p:txBody>
      </p:sp>
      <p:sp>
        <p:nvSpPr>
          <p:cNvPr id="37" name="Rectangle 48"/>
          <p:cNvSpPr>
            <a:spLocks noChangeArrowheads="1"/>
          </p:cNvSpPr>
          <p:nvPr/>
        </p:nvSpPr>
        <p:spPr bwMode="auto">
          <a:xfrm>
            <a:off x="418142" y="432966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2</a:t>
            </a:r>
          </a:p>
        </p:txBody>
      </p:sp>
      <p:sp>
        <p:nvSpPr>
          <p:cNvPr id="48157" name="文本框 2"/>
          <p:cNvSpPr txBox="1"/>
          <p:nvPr/>
        </p:nvSpPr>
        <p:spPr>
          <a:xfrm>
            <a:off x="1137719" y="6148041"/>
            <a:ext cx="3644900" cy="646331"/>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垄断竞争企业的短期利润最大化</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48158" name="Line 3"/>
          <p:cNvSpPr/>
          <p:nvPr/>
        </p:nvSpPr>
        <p:spPr>
          <a:xfrm flipH="1" flipV="1">
            <a:off x="6472867" y="2105582"/>
            <a:ext cx="26987" cy="3525837"/>
          </a:xfrm>
          <a:prstGeom prst="line">
            <a:avLst/>
          </a:prstGeom>
          <a:ln w="22225" cap="flat" cmpd="sng">
            <a:solidFill>
              <a:schemeClr val="tx1"/>
            </a:solidFill>
            <a:prstDash val="solid"/>
            <a:miter/>
            <a:headEnd type="none" w="med" len="med"/>
            <a:tailEnd type="triangle" w="med" len="med"/>
          </a:ln>
        </p:spPr>
      </p:sp>
      <p:sp>
        <p:nvSpPr>
          <p:cNvPr id="48159" name="Line 4"/>
          <p:cNvSpPr/>
          <p:nvPr/>
        </p:nvSpPr>
        <p:spPr>
          <a:xfrm>
            <a:off x="6499854" y="5631419"/>
            <a:ext cx="4419600" cy="0"/>
          </a:xfrm>
          <a:prstGeom prst="line">
            <a:avLst/>
          </a:prstGeom>
          <a:ln w="22225" cap="flat" cmpd="sng">
            <a:solidFill>
              <a:schemeClr val="tx1"/>
            </a:solidFill>
            <a:prstDash val="solid"/>
            <a:miter/>
            <a:headEnd type="none" w="med" len="med"/>
            <a:tailEnd type="triangle" w="med" len="med"/>
          </a:ln>
        </p:spPr>
      </p:sp>
      <p:sp>
        <p:nvSpPr>
          <p:cNvPr id="48160" name="Rectangle 5"/>
          <p:cNvSpPr/>
          <p:nvPr/>
        </p:nvSpPr>
        <p:spPr>
          <a:xfrm>
            <a:off x="6131554" y="2081769"/>
            <a:ext cx="4572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p>
        </p:txBody>
      </p:sp>
      <p:sp>
        <p:nvSpPr>
          <p:cNvPr id="48161" name="Rectangle 6"/>
          <p:cNvSpPr/>
          <p:nvPr/>
        </p:nvSpPr>
        <p:spPr>
          <a:xfrm>
            <a:off x="10570204" y="5623482"/>
            <a:ext cx="4572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p>
        </p:txBody>
      </p:sp>
      <p:sp>
        <p:nvSpPr>
          <p:cNvPr id="48162" name="Rectangle 7"/>
          <p:cNvSpPr/>
          <p:nvPr/>
        </p:nvSpPr>
        <p:spPr>
          <a:xfrm>
            <a:off x="6155367" y="5564744"/>
            <a:ext cx="4572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O</a:t>
            </a:r>
          </a:p>
        </p:txBody>
      </p:sp>
      <p:grpSp>
        <p:nvGrpSpPr>
          <p:cNvPr id="2" name="Group 8"/>
          <p:cNvGrpSpPr/>
          <p:nvPr/>
        </p:nvGrpSpPr>
        <p:grpSpPr>
          <a:xfrm>
            <a:off x="6944807" y="2628164"/>
            <a:ext cx="4016375" cy="1177925"/>
            <a:chOff x="1292" y="1166"/>
            <a:chExt cx="2726" cy="761"/>
          </a:xfrm>
        </p:grpSpPr>
        <p:sp>
          <p:nvSpPr>
            <p:cNvPr id="48164" name="Line 9"/>
            <p:cNvSpPr/>
            <p:nvPr/>
          </p:nvSpPr>
          <p:spPr>
            <a:xfrm>
              <a:off x="1292" y="1166"/>
              <a:ext cx="2548" cy="761"/>
            </a:xfrm>
            <a:prstGeom prst="line">
              <a:avLst/>
            </a:prstGeom>
            <a:ln w="22225" cap="flat" cmpd="sng">
              <a:solidFill>
                <a:srgbClr val="FF0000"/>
              </a:solidFill>
              <a:prstDash val="solid"/>
              <a:miter/>
              <a:headEnd type="none" w="med" len="med"/>
              <a:tailEnd type="none" w="med" len="med"/>
            </a:ln>
          </p:spPr>
        </p:sp>
        <p:sp>
          <p:nvSpPr>
            <p:cNvPr id="59" name="Rectangle 10"/>
            <p:cNvSpPr>
              <a:spLocks noChangeArrowheads="1"/>
            </p:cNvSpPr>
            <p:nvPr/>
          </p:nvSpPr>
          <p:spPr bwMode="auto">
            <a:xfrm>
              <a:off x="3778" y="1681"/>
              <a:ext cx="240" cy="24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dd</a:t>
              </a:r>
              <a:endParaRPr kumimoji="0" lang="en-US" altLang="zh-CN" sz="1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endParaRPr>
            </a:p>
          </p:txBody>
        </p:sp>
      </p:grpSp>
      <p:grpSp>
        <p:nvGrpSpPr>
          <p:cNvPr id="3" name="Group 17"/>
          <p:cNvGrpSpPr/>
          <p:nvPr/>
        </p:nvGrpSpPr>
        <p:grpSpPr>
          <a:xfrm>
            <a:off x="7490454" y="2278619"/>
            <a:ext cx="2957513" cy="2551113"/>
            <a:chOff x="2016" y="1008"/>
            <a:chExt cx="2256" cy="2160"/>
          </a:xfrm>
        </p:grpSpPr>
        <p:sp>
          <p:nvSpPr>
            <p:cNvPr id="48167" name="Freeform 18"/>
            <p:cNvSpPr/>
            <p:nvPr/>
          </p:nvSpPr>
          <p:spPr>
            <a:xfrm>
              <a:off x="2016" y="1227"/>
              <a:ext cx="2016" cy="1941"/>
            </a:xfrm>
            <a:custGeom>
              <a:avLst/>
              <a:gdLst/>
              <a:ahLst/>
              <a:cxnLst>
                <a:cxn ang="0">
                  <a:pos x="0" y="1941"/>
                </a:cxn>
                <a:cxn ang="0">
                  <a:pos x="494" y="1808"/>
                </a:cxn>
                <a:cxn ang="0">
                  <a:pos x="1066" y="1481"/>
                </a:cxn>
                <a:cxn ang="0">
                  <a:pos x="1462" y="1092"/>
                </a:cxn>
                <a:cxn ang="0">
                  <a:pos x="1717" y="755"/>
                </a:cxn>
                <a:cxn ang="0">
                  <a:pos x="1941" y="277"/>
                </a:cxn>
                <a:cxn ang="0">
                  <a:pos x="2016" y="0"/>
                </a:cxn>
              </a:cxnLst>
              <a:rect l="0" t="0" r="0" b="0"/>
              <a:pathLst>
                <a:path w="2016" h="1941">
                  <a:moveTo>
                    <a:pt x="0" y="1941"/>
                  </a:moveTo>
                  <a:cubicBezTo>
                    <a:pt x="82" y="1919"/>
                    <a:pt x="316" y="1885"/>
                    <a:pt x="494" y="1808"/>
                  </a:cubicBezTo>
                  <a:cubicBezTo>
                    <a:pt x="672" y="1731"/>
                    <a:pt x="905" y="1600"/>
                    <a:pt x="1066" y="1481"/>
                  </a:cubicBezTo>
                  <a:cubicBezTo>
                    <a:pt x="1227" y="1362"/>
                    <a:pt x="1353" y="1213"/>
                    <a:pt x="1462" y="1092"/>
                  </a:cubicBezTo>
                  <a:cubicBezTo>
                    <a:pt x="1571" y="971"/>
                    <a:pt x="1637" y="891"/>
                    <a:pt x="1717" y="755"/>
                  </a:cubicBezTo>
                  <a:cubicBezTo>
                    <a:pt x="1797" y="619"/>
                    <a:pt x="1891" y="403"/>
                    <a:pt x="1941" y="277"/>
                  </a:cubicBezTo>
                  <a:cubicBezTo>
                    <a:pt x="1991" y="151"/>
                    <a:pt x="2001" y="58"/>
                    <a:pt x="2016" y="0"/>
                  </a:cubicBezTo>
                </a:path>
              </a:pathLst>
            </a:custGeom>
            <a:noFill/>
            <a:ln w="15875" cap="flat" cmpd="sng">
              <a:solidFill>
                <a:schemeClr val="hlink"/>
              </a:solidFill>
              <a:prstDash val="solid"/>
              <a:miter/>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2" name="Rectangle 19"/>
            <p:cNvSpPr>
              <a:spLocks noChangeArrowheads="1"/>
            </p:cNvSpPr>
            <p:nvPr/>
          </p:nvSpPr>
          <p:spPr bwMode="auto">
            <a:xfrm>
              <a:off x="3888" y="1008"/>
              <a:ext cx="384" cy="241"/>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563C1"/>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MC</a:t>
              </a:r>
            </a:p>
          </p:txBody>
        </p:sp>
      </p:grpSp>
      <p:grpSp>
        <p:nvGrpSpPr>
          <p:cNvPr id="7" name="Group 20"/>
          <p:cNvGrpSpPr/>
          <p:nvPr/>
        </p:nvGrpSpPr>
        <p:grpSpPr>
          <a:xfrm>
            <a:off x="6896894" y="2804175"/>
            <a:ext cx="4392611" cy="2177366"/>
            <a:chOff x="1571" y="1809"/>
            <a:chExt cx="2727" cy="1429"/>
          </a:xfrm>
        </p:grpSpPr>
        <p:sp>
          <p:nvSpPr>
            <p:cNvPr id="48170" name="Line 21"/>
            <p:cNvSpPr/>
            <p:nvPr/>
          </p:nvSpPr>
          <p:spPr>
            <a:xfrm>
              <a:off x="1571" y="1809"/>
              <a:ext cx="2289" cy="1107"/>
            </a:xfrm>
            <a:prstGeom prst="line">
              <a:avLst/>
            </a:prstGeom>
            <a:ln w="22225" cap="flat" cmpd="sng">
              <a:solidFill>
                <a:schemeClr val="accent1"/>
              </a:solidFill>
              <a:prstDash val="solid"/>
              <a:miter/>
              <a:headEnd type="none" w="med" len="med"/>
              <a:tailEnd type="none" w="med" len="med"/>
            </a:ln>
          </p:spPr>
        </p:sp>
        <p:sp>
          <p:nvSpPr>
            <p:cNvPr id="65" name="Rectangle 22"/>
            <p:cNvSpPr>
              <a:spLocks noChangeArrowheads="1"/>
            </p:cNvSpPr>
            <p:nvPr/>
          </p:nvSpPr>
          <p:spPr bwMode="auto">
            <a:xfrm>
              <a:off x="3693" y="2964"/>
              <a:ext cx="605" cy="274"/>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5B9BD5"/>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MR</a:t>
              </a:r>
              <a:endParaRPr kumimoji="0" lang="en-US" altLang="zh-CN" sz="1200" b="0" i="0" u="none" strike="noStrike" kern="1200" cap="none" spc="0" normalizeH="0" baseline="0" noProof="0" dirty="0">
                <a:ln>
                  <a:noFill/>
                </a:ln>
                <a:solidFill>
                  <a:srgbClr val="5B9BD5"/>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endParaRPr>
            </a:p>
          </p:txBody>
        </p:sp>
      </p:grpSp>
      <p:grpSp>
        <p:nvGrpSpPr>
          <p:cNvPr id="8" name="Group 23"/>
          <p:cNvGrpSpPr/>
          <p:nvPr/>
        </p:nvGrpSpPr>
        <p:grpSpPr>
          <a:xfrm>
            <a:off x="9165266" y="3424794"/>
            <a:ext cx="304800" cy="2465710"/>
            <a:chOff x="3276" y="2016"/>
            <a:chExt cx="192" cy="1561"/>
          </a:xfrm>
        </p:grpSpPr>
        <p:sp>
          <p:nvSpPr>
            <p:cNvPr id="48173" name="Rectangle 24"/>
            <p:cNvSpPr/>
            <p:nvPr/>
          </p:nvSpPr>
          <p:spPr>
            <a:xfrm>
              <a:off x="3276" y="3433"/>
              <a:ext cx="192" cy="144"/>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endPar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48174" name="Line 25"/>
            <p:cNvSpPr/>
            <p:nvPr/>
          </p:nvSpPr>
          <p:spPr>
            <a:xfrm flipH="1" flipV="1">
              <a:off x="3362" y="2016"/>
              <a:ext cx="20" cy="1369"/>
            </a:xfrm>
            <a:prstGeom prst="line">
              <a:avLst/>
            </a:prstGeom>
            <a:ln w="19050" cap="rnd" cmpd="sng">
              <a:solidFill>
                <a:schemeClr val="tx1"/>
              </a:solidFill>
              <a:prstDash val="sysDot"/>
              <a:miter/>
              <a:headEnd type="none" w="med" len="med"/>
              <a:tailEnd type="none" w="med" len="med"/>
            </a:ln>
          </p:spPr>
        </p:sp>
      </p:grpSp>
      <p:grpSp>
        <p:nvGrpSpPr>
          <p:cNvPr id="10" name="Group 26"/>
          <p:cNvGrpSpPr/>
          <p:nvPr/>
        </p:nvGrpSpPr>
        <p:grpSpPr>
          <a:xfrm>
            <a:off x="6099803" y="2693878"/>
            <a:ext cx="1856419" cy="381000"/>
            <a:chOff x="1085" y="1635"/>
            <a:chExt cx="1049" cy="240"/>
          </a:xfrm>
        </p:grpSpPr>
        <p:sp>
          <p:nvSpPr>
            <p:cNvPr id="48176" name="Line 27"/>
            <p:cNvSpPr/>
            <p:nvPr/>
          </p:nvSpPr>
          <p:spPr>
            <a:xfrm flipH="1" flipV="1">
              <a:off x="1338" y="1771"/>
              <a:ext cx="796" cy="14"/>
            </a:xfrm>
            <a:prstGeom prst="line">
              <a:avLst/>
            </a:prstGeom>
            <a:ln w="19050" cap="rnd" cmpd="sng">
              <a:solidFill>
                <a:schemeClr val="tx1"/>
              </a:solidFill>
              <a:prstDash val="sysDot"/>
              <a:miter/>
              <a:headEnd type="none" w="med" len="med"/>
              <a:tailEnd type="none" w="med" len="med"/>
            </a:ln>
          </p:spPr>
        </p:sp>
        <p:sp>
          <p:nvSpPr>
            <p:cNvPr id="48177" name="Rectangle 28"/>
            <p:cNvSpPr/>
            <p:nvPr/>
          </p:nvSpPr>
          <p:spPr>
            <a:xfrm>
              <a:off x="1085" y="1635"/>
              <a:ext cx="240" cy="24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0</a:t>
              </a:r>
            </a:p>
          </p:txBody>
        </p:sp>
      </p:grpSp>
      <p:grpSp>
        <p:nvGrpSpPr>
          <p:cNvPr id="11" name="Group 29"/>
          <p:cNvGrpSpPr/>
          <p:nvPr/>
        </p:nvGrpSpPr>
        <p:grpSpPr>
          <a:xfrm>
            <a:off x="7720269" y="2912882"/>
            <a:ext cx="457200" cy="3013812"/>
            <a:chOff x="2544" y="1862"/>
            <a:chExt cx="288" cy="2033"/>
          </a:xfrm>
        </p:grpSpPr>
        <p:sp>
          <p:nvSpPr>
            <p:cNvPr id="48179" name="Line 30"/>
            <p:cNvSpPr/>
            <p:nvPr/>
          </p:nvSpPr>
          <p:spPr>
            <a:xfrm>
              <a:off x="2685" y="1862"/>
              <a:ext cx="3" cy="1834"/>
            </a:xfrm>
            <a:prstGeom prst="line">
              <a:avLst/>
            </a:prstGeom>
            <a:ln w="19050" cap="rnd" cmpd="sng">
              <a:solidFill>
                <a:schemeClr val="tx1"/>
              </a:solidFill>
              <a:prstDash val="sysDot"/>
              <a:miter/>
              <a:headEnd type="none" w="med" len="med"/>
              <a:tailEnd type="none" w="med" len="med"/>
            </a:ln>
          </p:spPr>
        </p:sp>
        <p:sp>
          <p:nvSpPr>
            <p:cNvPr id="48180" name="Rectangle 31"/>
            <p:cNvSpPr/>
            <p:nvPr/>
          </p:nvSpPr>
          <p:spPr>
            <a:xfrm>
              <a:off x="2544" y="3744"/>
              <a:ext cx="288" cy="151"/>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0</a:t>
              </a:r>
            </a:p>
          </p:txBody>
        </p:sp>
      </p:grpSp>
      <p:grpSp>
        <p:nvGrpSpPr>
          <p:cNvPr id="12" name="Group 35"/>
          <p:cNvGrpSpPr/>
          <p:nvPr/>
        </p:nvGrpSpPr>
        <p:grpSpPr>
          <a:xfrm>
            <a:off x="7206292" y="2274876"/>
            <a:ext cx="3362371" cy="2785728"/>
            <a:chOff x="1799" y="1561"/>
            <a:chExt cx="1885" cy="1872"/>
          </a:xfrm>
        </p:grpSpPr>
        <p:sp>
          <p:nvSpPr>
            <p:cNvPr id="48182" name="Line 36"/>
            <p:cNvSpPr/>
            <p:nvPr/>
          </p:nvSpPr>
          <p:spPr>
            <a:xfrm>
              <a:off x="1799" y="1561"/>
              <a:ext cx="1640" cy="1870"/>
            </a:xfrm>
            <a:prstGeom prst="line">
              <a:avLst/>
            </a:prstGeom>
            <a:ln w="22225" cap="flat" cmpd="sng">
              <a:solidFill>
                <a:schemeClr val="tx1"/>
              </a:solidFill>
              <a:prstDash val="solid"/>
              <a:miter/>
              <a:headEnd type="none" w="med" len="med"/>
              <a:tailEnd type="none" w="med" len="med"/>
            </a:ln>
          </p:spPr>
        </p:sp>
        <p:sp>
          <p:nvSpPr>
            <p:cNvPr id="77" name="Rectangle 37"/>
            <p:cNvSpPr>
              <a:spLocks noChangeArrowheads="1"/>
            </p:cNvSpPr>
            <p:nvPr/>
          </p:nvSpPr>
          <p:spPr bwMode="auto">
            <a:xfrm>
              <a:off x="3300" y="3193"/>
              <a:ext cx="384" cy="24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DD</a:t>
              </a:r>
              <a:endParaRPr kumimoji="0" lang="en-US" altLang="zh-CN" sz="12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endParaRPr>
            </a:p>
          </p:txBody>
        </p:sp>
      </p:grpSp>
      <p:grpSp>
        <p:nvGrpSpPr>
          <p:cNvPr id="13" name="Group 38"/>
          <p:cNvGrpSpPr/>
          <p:nvPr/>
        </p:nvGrpSpPr>
        <p:grpSpPr>
          <a:xfrm>
            <a:off x="6155368" y="3226680"/>
            <a:ext cx="3146424" cy="304800"/>
            <a:chOff x="996" y="1872"/>
            <a:chExt cx="2295" cy="192"/>
          </a:xfrm>
        </p:grpSpPr>
        <p:sp>
          <p:nvSpPr>
            <p:cNvPr id="48185" name="Line 39"/>
            <p:cNvSpPr/>
            <p:nvPr/>
          </p:nvSpPr>
          <p:spPr>
            <a:xfrm flipH="1" flipV="1">
              <a:off x="1239" y="1950"/>
              <a:ext cx="2052" cy="32"/>
            </a:xfrm>
            <a:prstGeom prst="line">
              <a:avLst/>
            </a:prstGeom>
            <a:ln w="19050" cap="rnd" cmpd="sng">
              <a:solidFill>
                <a:schemeClr val="tx1"/>
              </a:solidFill>
              <a:prstDash val="sysDot"/>
              <a:miter/>
              <a:headEnd type="none" w="med" len="med"/>
              <a:tailEnd type="none" w="med" len="med"/>
            </a:ln>
          </p:spPr>
        </p:sp>
        <p:sp>
          <p:nvSpPr>
            <p:cNvPr id="48186" name="Rectangle 40"/>
            <p:cNvSpPr/>
            <p:nvPr/>
          </p:nvSpPr>
          <p:spPr>
            <a:xfrm>
              <a:off x="996" y="1872"/>
              <a:ext cx="240" cy="192"/>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1</a:t>
              </a:r>
            </a:p>
          </p:txBody>
        </p:sp>
      </p:grpSp>
      <p:grpSp>
        <p:nvGrpSpPr>
          <p:cNvPr id="14" name="Group 41"/>
          <p:cNvGrpSpPr/>
          <p:nvPr/>
        </p:nvGrpSpPr>
        <p:grpSpPr>
          <a:xfrm>
            <a:off x="6812592" y="2900429"/>
            <a:ext cx="4143375" cy="1420813"/>
            <a:chOff x="1074" y="1517"/>
            <a:chExt cx="2800" cy="910"/>
          </a:xfrm>
        </p:grpSpPr>
        <p:sp>
          <p:nvSpPr>
            <p:cNvPr id="48188" name="Line 42"/>
            <p:cNvSpPr/>
            <p:nvPr/>
          </p:nvSpPr>
          <p:spPr>
            <a:xfrm>
              <a:off x="1074" y="1517"/>
              <a:ext cx="2600" cy="814"/>
            </a:xfrm>
            <a:prstGeom prst="line">
              <a:avLst/>
            </a:prstGeom>
            <a:ln w="22225" cap="flat" cmpd="sng">
              <a:solidFill>
                <a:srgbClr val="FF0000"/>
              </a:solidFill>
              <a:prstDash val="sysDash"/>
              <a:miter/>
              <a:headEnd type="none" w="med" len="med"/>
              <a:tailEnd type="none" w="med" len="med"/>
            </a:ln>
          </p:spPr>
        </p:sp>
        <p:sp>
          <p:nvSpPr>
            <p:cNvPr id="83" name="Rectangle 43"/>
            <p:cNvSpPr>
              <a:spLocks noChangeArrowheads="1"/>
            </p:cNvSpPr>
            <p:nvPr/>
          </p:nvSpPr>
          <p:spPr bwMode="auto">
            <a:xfrm>
              <a:off x="3682" y="2235"/>
              <a:ext cx="192" cy="192"/>
            </a:xfrm>
            <a:prstGeom prst="rect">
              <a:avLst/>
            </a:prstGeom>
            <a:noFill/>
            <a:ln w="9525">
              <a:noFill/>
              <a:prstDash val="sysDash"/>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dd</a:t>
              </a:r>
              <a:r>
                <a:rPr kumimoji="0" lang="en-US" altLang="zh-CN" sz="1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a:t>
              </a:r>
              <a:endParaRPr kumimoji="0" lang="en-US" altLang="zh-CN" sz="1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endParaRPr>
            </a:p>
          </p:txBody>
        </p:sp>
      </p:grpSp>
      <p:grpSp>
        <p:nvGrpSpPr>
          <p:cNvPr id="15" name="Group 44"/>
          <p:cNvGrpSpPr/>
          <p:nvPr/>
        </p:nvGrpSpPr>
        <p:grpSpPr>
          <a:xfrm>
            <a:off x="8174667" y="3361294"/>
            <a:ext cx="471487" cy="2663825"/>
            <a:chOff x="3039" y="1920"/>
            <a:chExt cx="297" cy="1678"/>
          </a:xfrm>
        </p:grpSpPr>
        <p:sp>
          <p:nvSpPr>
            <p:cNvPr id="48191" name="Line 45"/>
            <p:cNvSpPr/>
            <p:nvPr/>
          </p:nvSpPr>
          <p:spPr>
            <a:xfrm flipH="1" flipV="1">
              <a:off x="3168" y="1920"/>
              <a:ext cx="4" cy="1430"/>
            </a:xfrm>
            <a:prstGeom prst="line">
              <a:avLst/>
            </a:prstGeom>
            <a:ln w="19050" cap="flat" cmpd="sng">
              <a:solidFill>
                <a:schemeClr val="tx1"/>
              </a:solidFill>
              <a:prstDash val="sysDot"/>
              <a:miter/>
              <a:headEnd type="none" w="med" len="med"/>
              <a:tailEnd type="none" w="med" len="med"/>
            </a:ln>
          </p:spPr>
        </p:sp>
        <p:sp>
          <p:nvSpPr>
            <p:cNvPr id="48192" name="Rectangle 46"/>
            <p:cNvSpPr/>
            <p:nvPr/>
          </p:nvSpPr>
          <p:spPr>
            <a:xfrm>
              <a:off x="3039" y="3332"/>
              <a:ext cx="297" cy="266"/>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2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1</a:t>
              </a:r>
            </a:p>
          </p:txBody>
        </p:sp>
      </p:grpSp>
      <p:pic>
        <p:nvPicPr>
          <p:cNvPr id="48193" name="Picture 52" descr="0448">
            <a:hlinkClick r:id="" action="ppaction://hlinkshowjump?jump=nextslide"/>
          </p:cNvPr>
          <p:cNvPicPr>
            <a:picLocks noChangeAspect="1"/>
          </p:cNvPicPr>
          <p:nvPr/>
        </p:nvPicPr>
        <p:blipFill>
          <a:blip r:embed="rId3">
            <a:lum bright="6000"/>
          </a:blip>
          <a:stretch>
            <a:fillRect/>
          </a:stretch>
        </p:blipFill>
        <p:spPr>
          <a:xfrm>
            <a:off x="5293355" y="3083750"/>
            <a:ext cx="685800" cy="685800"/>
          </a:xfrm>
          <a:prstGeom prst="rect">
            <a:avLst/>
          </a:prstGeom>
          <a:noFill/>
          <a:ln w="9525">
            <a:noFill/>
          </a:ln>
        </p:spPr>
      </p:pic>
      <p:sp>
        <p:nvSpPr>
          <p:cNvPr id="48194" name="文本框 89"/>
          <p:cNvSpPr txBox="1"/>
          <p:nvPr/>
        </p:nvSpPr>
        <p:spPr>
          <a:xfrm>
            <a:off x="6713792" y="6127403"/>
            <a:ext cx="3813923" cy="646331"/>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垄断竞争企业短期均衡的调整过程</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68" name="Line 21"/>
          <p:cNvSpPr/>
          <p:nvPr/>
        </p:nvSpPr>
        <p:spPr>
          <a:xfrm>
            <a:off x="7204356" y="3169538"/>
            <a:ext cx="1880760" cy="2223043"/>
          </a:xfrm>
          <a:prstGeom prst="line">
            <a:avLst/>
          </a:prstGeom>
          <a:ln w="22225" cap="flat" cmpd="sng">
            <a:solidFill>
              <a:schemeClr val="accent1"/>
            </a:solidFill>
            <a:prstDash val="solid"/>
            <a:miter/>
            <a:headEnd type="none" w="med" len="med"/>
            <a:tailEnd type="none" w="med" len="med"/>
          </a:ln>
        </p:spPr>
      </p:sp>
      <p:sp>
        <p:nvSpPr>
          <p:cNvPr id="69" name="Rectangle 22"/>
          <p:cNvSpPr>
            <a:spLocks noChangeArrowheads="1"/>
          </p:cNvSpPr>
          <p:nvPr/>
        </p:nvSpPr>
        <p:spPr bwMode="auto">
          <a:xfrm>
            <a:off x="8645852" y="5314305"/>
            <a:ext cx="960437" cy="434975"/>
          </a:xfrm>
          <a:prstGeom prst="rect">
            <a:avLst/>
          </a:prstGeom>
          <a:noFill/>
          <a:ln>
            <a:noFill/>
          </a:ln>
          <a:effec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5B9BD5"/>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MR</a:t>
            </a:r>
            <a:r>
              <a:rPr kumimoji="0" lang="en-US" altLang="zh-CN" sz="1600" b="0" i="0" u="none" strike="noStrike" kern="1200" cap="none" spc="0" normalizeH="0" baseline="0" noProof="0" dirty="0" smtClean="0">
                <a:ln>
                  <a:noFill/>
                </a:ln>
                <a:solidFill>
                  <a:srgbClr val="00B05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rPr>
              <a:t>'</a:t>
            </a:r>
            <a:endParaRPr kumimoji="0" lang="en-US" altLang="zh-CN" sz="1000" b="0" i="0" u="none" strike="noStrike" kern="1200" cap="none" spc="0" normalizeH="0" baseline="0" noProof="0" dirty="0" smtClean="0">
              <a:ln>
                <a:noFill/>
              </a:ln>
              <a:solidFill>
                <a:srgbClr val="00B050"/>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5B9BD5"/>
              </a:solidFill>
              <a:effectLst>
                <a:outerShdw blurRad="38100" dist="38100" dir="2700000" algn="tl">
                  <a:srgbClr val="C0C0C0"/>
                </a:outerShdw>
              </a:effectLst>
              <a:uLnTx/>
              <a:uFillTx/>
              <a:latin typeface="等线" panose="020F0502020204030204"/>
              <a:ea typeface="等线" panose="02010600030101010101" pitchFamily="2" charset="-122"/>
              <a:cs typeface="+mn-cs"/>
              <a:sym typeface="+mn-ea"/>
            </a:endParaRPr>
          </a:p>
        </p:txBody>
      </p:sp>
      <p:sp>
        <p:nvSpPr>
          <p:cNvPr id="70" name="Rectangle 6"/>
          <p:cNvSpPr/>
          <p:nvPr/>
        </p:nvSpPr>
        <p:spPr>
          <a:xfrm>
            <a:off x="8281578" y="3017939"/>
            <a:ext cx="4572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B</a:t>
            </a:r>
          </a:p>
        </p:txBody>
      </p:sp>
      <p:sp>
        <p:nvSpPr>
          <p:cNvPr id="73" name="Rectangle 6"/>
          <p:cNvSpPr/>
          <p:nvPr/>
        </p:nvSpPr>
        <p:spPr>
          <a:xfrm>
            <a:off x="7867974" y="2553967"/>
            <a:ext cx="457200" cy="381000"/>
          </a:xfrm>
          <a:prstGeom prst="rect">
            <a:avLst/>
          </a:prstGeom>
          <a:noFill/>
          <a:ln w="9525">
            <a:noFill/>
          </a:ln>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A</a:t>
            </a:r>
          </a:p>
        </p:txBody>
      </p:sp>
    </p:spTree>
    <p:extLst>
      <p:ext uri="{BB962C8B-B14F-4D97-AF65-F5344CB8AC3E}">
        <p14:creationId xmlns:p14="http://schemas.microsoft.com/office/powerpoint/2010/main" val="118431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dissolve">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right)">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wipe(right)">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right)">
                                      <p:cBhvr>
                                        <p:cTn id="53" dur="500"/>
                                        <p:tgtEl>
                                          <p:spTgt spid="85"/>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dissolve">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500"/>
                                        <p:tgtEl>
                                          <p:spTgt spid="34"/>
                                        </p:tgtEl>
                                      </p:cBhvr>
                                    </p:animEffec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ssolve">
                                      <p:cBhvr>
                                        <p:cTn id="66" dur="500"/>
                                        <p:tgtEl>
                                          <p:spTgt spid="38"/>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dissolve">
                                      <p:cBhvr>
                                        <p:cTn id="70" dur="500"/>
                                        <p:tgtEl>
                                          <p:spTgt spid="36"/>
                                        </p:tgtEl>
                                      </p:cBhvr>
                                    </p:animEffect>
                                  </p:childTnLst>
                                </p:cTn>
                              </p:par>
                            </p:childTnLst>
                          </p:cTn>
                        </p:par>
                        <p:par>
                          <p:cTn id="71" fill="hold">
                            <p:stCondLst>
                              <p:cond delay="1500"/>
                            </p:stCondLst>
                            <p:childTnLst>
                              <p:par>
                                <p:cTn id="72" presetID="9" presetClass="entr" presetSubtype="0"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up)">
                                      <p:cBhvr>
                                        <p:cTn id="84" dur="500"/>
                                        <p:tgtEl>
                                          <p:spTgt spid="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up)">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wipe(down)">
                                      <p:cBhvr>
                                        <p:cTn id="94" dur="500"/>
                                        <p:tgtEl>
                                          <p:spTgt spid="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right)">
                                      <p:cBhvr>
                                        <p:cTn id="99" dur="500"/>
                                        <p:tgtEl>
                                          <p:spTgt spid="1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wipe(up)">
                                      <p:cBhvr>
                                        <p:cTn id="104" dur="500"/>
                                        <p:tgtEl>
                                          <p:spTgt spid="1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up)">
                                      <p:cBhvr>
                                        <p:cTn id="109" dur="500"/>
                                        <p:tgtEl>
                                          <p:spTgt spid="1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5"/>
                                        </p:tgtEl>
                                        <p:attrNameLst>
                                          <p:attrName>style.visibility</p:attrName>
                                        </p:attrNameLst>
                                      </p:cBhvr>
                                      <p:to>
                                        <p:strVal val="visible"/>
                                      </p:to>
                                    </p:set>
                                    <p:animEffect transition="in" filter="wipe(down)">
                                      <p:cBhvr>
                                        <p:cTn id="114" dur="500"/>
                                        <p:tgtEl>
                                          <p:spTgt spid="1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2" fill="hold" nodeType="click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right)">
                                      <p:cBhvr>
                                        <p:cTn id="119" dur="500"/>
                                        <p:tgtEl>
                                          <p:spTgt spid="1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14"/>
                                        </p:tgtEl>
                                        <p:attrNameLst>
                                          <p:attrName>style.visibility</p:attrName>
                                        </p:attrNameLst>
                                      </p:cBhvr>
                                      <p:to>
                                        <p:strVal val="visible"/>
                                      </p:to>
                                    </p:set>
                                    <p:animEffect transition="in" filter="wipe(up)">
                                      <p:cBhvr>
                                        <p:cTn id="1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p:bldP spid="39" grpId="0"/>
      <p:bldP spid="47" grpId="0"/>
      <p:bldP spid="51" grpId="0"/>
      <p:bldP spid="53" grpId="0"/>
      <p:bldP spid="55" grpId="0"/>
      <p:bldP spid="36"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fontAlgn="base">
              <a:spcBef>
                <a:spcPct val="0"/>
              </a:spcBef>
              <a:spcAft>
                <a:spcPct val="0"/>
              </a:spcAft>
              <a:defRPr/>
            </a:pPr>
            <a:fld id="{C5368027-6BAE-4543-B47D-AAC716DD22F3}" type="datetime1">
              <a:rPr lang="zh-CN" altLang="en-US">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32771"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fontAlgn="base">
              <a:spcBef>
                <a:spcPct val="0"/>
              </a:spcBef>
              <a:spcAft>
                <a:spcPct val="0"/>
              </a:spcAft>
            </a:pPr>
            <a:fld id="{B872E70C-B9EB-452D-813C-6C95E18047D1}" type="slidenum">
              <a:rPr kumimoji="0" lang="en-US" altLang="zh-CN" sz="1200">
                <a:solidFill>
                  <a:srgbClr val="045C75"/>
                </a:solidFill>
              </a:rPr>
              <a:pPr fontAlgn="base">
                <a:spcBef>
                  <a:spcPct val="0"/>
                </a:spcBef>
                <a:spcAft>
                  <a:spcPct val="0"/>
                </a:spcAft>
              </a:pPr>
              <a:t>22</a:t>
            </a:fld>
            <a:endParaRPr kumimoji="0" lang="en-US" altLang="zh-CN" sz="1200">
              <a:solidFill>
                <a:srgbClr val="045C75"/>
              </a:solidFill>
            </a:endParaRPr>
          </a:p>
        </p:txBody>
      </p:sp>
      <p:pic>
        <p:nvPicPr>
          <p:cNvPr id="32772" name="Picture 2" descr="âmonopolistic competition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96" y="1430339"/>
            <a:ext cx="6840538"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3"/>
          <p:cNvSpPr txBox="1">
            <a:spLocks noChangeArrowheads="1"/>
          </p:cNvSpPr>
          <p:nvPr/>
        </p:nvSpPr>
        <p:spPr bwMode="auto">
          <a:xfrm>
            <a:off x="2135188" y="736601"/>
            <a:ext cx="8229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Aft>
                <a:spcPct val="0"/>
              </a:spcAft>
              <a:buFont typeface="Wingdings" panose="05000000000000000000" pitchFamily="2" charset="2"/>
              <a:buChar char="n"/>
            </a:pPr>
            <a:r>
              <a:rPr lang="zh-CN" altLang="en-US" b="1" dirty="0">
                <a:solidFill>
                  <a:prstClr val="black"/>
                </a:solidFill>
              </a:rPr>
              <a:t>垄断竞争厂商的长期均衡</a:t>
            </a:r>
            <a:endParaRPr lang="en-US" altLang="zh-CN" b="1"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p:txBody>
      </p:sp>
      <p:cxnSp>
        <p:nvCxnSpPr>
          <p:cNvPr id="4" name="直接连接符 3"/>
          <p:cNvCxnSpPr/>
          <p:nvPr/>
        </p:nvCxnSpPr>
        <p:spPr>
          <a:xfrm>
            <a:off x="2576146" y="2998177"/>
            <a:ext cx="1013985" cy="22860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77074" y="1259682"/>
            <a:ext cx="4886325" cy="3416320"/>
          </a:xfrm>
          <a:prstGeom prst="rect">
            <a:avLst/>
          </a:prstGeom>
          <a:noFill/>
        </p:spPr>
        <p:txBody>
          <a:bodyPr wrap="square" rtlCol="0">
            <a:spAutoFit/>
          </a:bodyPr>
          <a:lstStyle/>
          <a:p>
            <a:r>
              <a:rPr lang="zh-CN" altLang="en-US" dirty="0" smtClean="0"/>
              <a:t>垄断竞争长期均衡条件：</a:t>
            </a:r>
            <a:endParaRPr lang="en-US" altLang="zh-CN" dirty="0" smtClean="0"/>
          </a:p>
          <a:p>
            <a:endParaRPr lang="en-US" altLang="zh-CN" dirty="0"/>
          </a:p>
          <a:p>
            <a:r>
              <a:rPr lang="zh-CN" altLang="en-US" dirty="0" smtClean="0"/>
              <a:t>边际收益等于长期边际成本：</a:t>
            </a:r>
            <a:r>
              <a:rPr lang="en-US" altLang="zh-CN" dirty="0" smtClean="0">
                <a:solidFill>
                  <a:srgbClr val="7030A0"/>
                </a:solidFill>
              </a:rPr>
              <a:t>MR=LMC</a:t>
            </a:r>
          </a:p>
          <a:p>
            <a:endParaRPr lang="en-US" altLang="zh-CN" dirty="0"/>
          </a:p>
          <a:p>
            <a:r>
              <a:rPr lang="zh-CN" altLang="en-US" dirty="0" smtClean="0"/>
              <a:t>主观需求曲线与实际需求曲线相交于均衡点处</a:t>
            </a:r>
            <a:r>
              <a:rPr lang="en-US" altLang="zh-CN" dirty="0" smtClean="0"/>
              <a:t>:   </a:t>
            </a:r>
            <a:r>
              <a:rPr lang="en-US" altLang="zh-CN" dirty="0" smtClean="0">
                <a:solidFill>
                  <a:srgbClr val="7030A0"/>
                </a:solidFill>
              </a:rPr>
              <a:t>d=D=P*</a:t>
            </a:r>
          </a:p>
          <a:p>
            <a:endParaRPr lang="en-US" altLang="zh-CN" dirty="0"/>
          </a:p>
          <a:p>
            <a:r>
              <a:rPr lang="zh-CN" altLang="en-US" dirty="0" smtClean="0"/>
              <a:t>长期平均成本与短期平均成本相切：</a:t>
            </a:r>
            <a:endParaRPr lang="en-US" altLang="zh-CN" dirty="0" smtClean="0"/>
          </a:p>
          <a:p>
            <a:endParaRPr lang="en-US" altLang="zh-CN" dirty="0"/>
          </a:p>
          <a:p>
            <a:r>
              <a:rPr lang="en-US" altLang="zh-CN" dirty="0" smtClean="0">
                <a:solidFill>
                  <a:srgbClr val="7030A0"/>
                </a:solidFill>
              </a:rPr>
              <a:t>LAC=SAC=P*</a:t>
            </a:r>
            <a:endParaRPr lang="en-US" altLang="zh-CN" dirty="0">
              <a:solidFill>
                <a:srgbClr val="7030A0"/>
              </a:solidFill>
            </a:endParaRPr>
          </a:p>
          <a:p>
            <a:endParaRPr lang="en-US" altLang="zh-CN" dirty="0" smtClean="0"/>
          </a:p>
          <a:p>
            <a:endParaRPr lang="zh-CN" altLang="en-US" dirty="0"/>
          </a:p>
        </p:txBody>
      </p:sp>
    </p:spTree>
    <p:extLst>
      <p:ext uri="{BB962C8B-B14F-4D97-AF65-F5344CB8AC3E}">
        <p14:creationId xmlns:p14="http://schemas.microsoft.com/office/powerpoint/2010/main" val="1373407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1"/>
          </p:nvPr>
        </p:nvSpPr>
        <p:spPr>
          <a:xfrm>
            <a:off x="1201783" y="762000"/>
            <a:ext cx="8856617" cy="5334000"/>
          </a:xfrm>
        </p:spPr>
        <p:txBody>
          <a:bodyPr/>
          <a:lstStyle/>
          <a:p>
            <a:pPr algn="just" eaLnBrk="1" hangingPunct="1">
              <a:buFont typeface="Wingdings" panose="05000000000000000000" pitchFamily="2" charset="2"/>
              <a:buChar char="n"/>
            </a:pPr>
            <a:r>
              <a:rPr lang="zh-CN" altLang="en-US" sz="2800" b="1" dirty="0">
                <a:latin typeface="宋体" panose="02010600030101010101" pitchFamily="2" charset="-122"/>
              </a:rPr>
              <a:t>垄断竞争方式</a:t>
            </a:r>
            <a:endParaRPr lang="en-US" altLang="zh-CN" sz="2800" b="1" dirty="0">
              <a:latin typeface="宋体" panose="02010600030101010101" pitchFamily="2" charset="-122"/>
            </a:endParaRPr>
          </a:p>
          <a:p>
            <a:pPr algn="just" eaLnBrk="1" hangingPunct="1">
              <a:buFont typeface="Wingdings" panose="05000000000000000000" pitchFamily="2" charset="2"/>
              <a:buChar char="ü"/>
            </a:pPr>
            <a:r>
              <a:rPr lang="zh-CN" altLang="en-US" sz="2400" dirty="0">
                <a:latin typeface="宋体" panose="02010600030101010101" pitchFamily="2" charset="-122"/>
              </a:rPr>
              <a:t>价格竞争：也即数量竞争，根据</a:t>
            </a:r>
            <a:r>
              <a:rPr lang="en-US" altLang="zh-CN" sz="2400" dirty="0">
                <a:latin typeface="宋体" panose="02010600030101010101" pitchFamily="2" charset="-122"/>
              </a:rPr>
              <a:t>MR=MC</a:t>
            </a:r>
            <a:r>
              <a:rPr lang="zh-CN" altLang="en-US" sz="2400" dirty="0">
                <a:latin typeface="宋体" panose="02010600030101010101" pitchFamily="2" charset="-122"/>
              </a:rPr>
              <a:t>的原则，通过调整价格从而调整销量以实现利润最大化。</a:t>
            </a:r>
            <a:endParaRPr lang="en-US" altLang="zh-CN" sz="2400" dirty="0">
              <a:latin typeface="宋体" panose="02010600030101010101" pitchFamily="2" charset="-122"/>
            </a:endParaRPr>
          </a:p>
          <a:p>
            <a:pPr algn="just" eaLnBrk="1" hangingPunct="1">
              <a:buFont typeface="Wingdings" panose="05000000000000000000" pitchFamily="2" charset="2"/>
              <a:buChar char="ü"/>
            </a:pPr>
            <a:endParaRPr lang="zh-CN" altLang="en-US" sz="2400" dirty="0">
              <a:latin typeface="宋体" panose="02010600030101010101" pitchFamily="2" charset="-122"/>
            </a:endParaRPr>
          </a:p>
          <a:p>
            <a:pPr algn="just" eaLnBrk="1" hangingPunct="1">
              <a:buFont typeface="Wingdings" panose="05000000000000000000" pitchFamily="2" charset="2"/>
              <a:buChar char="ü"/>
            </a:pPr>
            <a:r>
              <a:rPr lang="zh-CN" altLang="en-US" sz="2400" dirty="0">
                <a:latin typeface="宋体" panose="02010600030101010101" pitchFamily="2" charset="-122"/>
              </a:rPr>
              <a:t>品质竞争：品质差异是除价格、数量、广告以外的所有差异，包括品牌差异、包装差异、售前售后服务差异等。当提高产品品质的边际收益等于提高产品品质的边际成本时，厂商达到最佳产品品质。</a:t>
            </a:r>
            <a:r>
              <a:rPr lang="en-US" altLang="zh-CN" sz="2400" dirty="0">
                <a:latin typeface="宋体" panose="02010600030101010101" pitchFamily="2" charset="-122"/>
              </a:rPr>
              <a:t>(</a:t>
            </a:r>
            <a:r>
              <a:rPr lang="zh-CN" altLang="en-US" sz="2400" dirty="0">
                <a:latin typeface="宋体" panose="02010600030101010101" pitchFamily="2" charset="-122"/>
              </a:rPr>
              <a:t>作为质量信号的广告</a:t>
            </a:r>
            <a:r>
              <a:rPr lang="en-US" altLang="zh-CN" sz="2400" dirty="0">
                <a:latin typeface="宋体" panose="02010600030101010101" pitchFamily="2" charset="-122"/>
              </a:rPr>
              <a:t>)</a:t>
            </a:r>
          </a:p>
          <a:p>
            <a:pPr algn="just" eaLnBrk="1" hangingPunct="1">
              <a:buFont typeface="Wingdings" panose="05000000000000000000" pitchFamily="2" charset="2"/>
              <a:buChar char="ü"/>
            </a:pPr>
            <a:endParaRPr lang="zh-CN" altLang="en-US" sz="2400" dirty="0">
              <a:latin typeface="宋体" panose="02010600030101010101" pitchFamily="2" charset="-122"/>
            </a:endParaRPr>
          </a:p>
          <a:p>
            <a:pPr algn="just" eaLnBrk="1" hangingPunct="1">
              <a:buFont typeface="Wingdings" panose="05000000000000000000" pitchFamily="2" charset="2"/>
              <a:buChar char="ü"/>
            </a:pPr>
            <a:r>
              <a:rPr lang="zh-CN" altLang="en-US" sz="2400" dirty="0">
                <a:latin typeface="宋体" panose="02010600030101010101" pitchFamily="2" charset="-122"/>
              </a:rPr>
              <a:t>广告竞争：通过对产品的广告宣传来促进产品销售，以实现利润最大化。当广告的边际收益等于广告的边际成本时，达到最适广告费用。（配眼镜广告，</a:t>
            </a:r>
            <a:r>
              <a:rPr lang="en-US" altLang="zh-CN" sz="2400" dirty="0" err="1">
                <a:latin typeface="宋体" panose="02010600030101010101" pitchFamily="2" charset="-122"/>
              </a:rPr>
              <a:t>Benham</a:t>
            </a:r>
            <a:r>
              <a:rPr lang="en-US" altLang="zh-CN" sz="2400" dirty="0">
                <a:latin typeface="宋体" panose="02010600030101010101" pitchFamily="2" charset="-122"/>
              </a:rPr>
              <a:t>, 1972</a:t>
            </a:r>
            <a:r>
              <a:rPr lang="zh-CN" altLang="en-US" sz="2400" dirty="0">
                <a:latin typeface="宋体" panose="02010600030101010101" pitchFamily="2" charset="-122"/>
              </a:rPr>
              <a:t>）</a:t>
            </a:r>
            <a:endParaRPr lang="en-US" altLang="zh-CN" sz="2400" dirty="0">
              <a:latin typeface="宋体" panose="02010600030101010101" pitchFamily="2" charset="-122"/>
            </a:endParaRPr>
          </a:p>
          <a:p>
            <a:pPr algn="just" eaLnBrk="1" hangingPunct="1">
              <a:buFont typeface="Wingdings" panose="05000000000000000000" pitchFamily="2" charset="2"/>
              <a:buChar char="ü"/>
            </a:pPr>
            <a:endParaRPr lang="zh-CN" altLang="en-US" sz="1000" dirty="0">
              <a:latin typeface="宋体" panose="02010600030101010101" pitchFamily="2" charset="-122"/>
            </a:endParaRPr>
          </a:p>
          <a:p>
            <a:pPr eaLnBrk="1" hangingPunct="1">
              <a:buClr>
                <a:schemeClr val="accent1"/>
              </a:buClr>
              <a:buFont typeface="Wingdings" panose="05000000000000000000" pitchFamily="2" charset="2"/>
              <a:buChar char="v"/>
            </a:pPr>
            <a:r>
              <a:rPr lang="zh-CN" altLang="en-US" sz="2400" dirty="0">
                <a:latin typeface="宋体" panose="02010600030101010101" pitchFamily="2" charset="-122"/>
              </a:rPr>
              <a:t>现实生活中，垄断竞争厂商同时采用三种竞争方式。</a:t>
            </a:r>
            <a:r>
              <a:rPr lang="zh-CN" altLang="en-US" sz="2400" dirty="0"/>
              <a:t> </a:t>
            </a:r>
          </a:p>
        </p:txBody>
      </p:sp>
      <p:sp>
        <p:nvSpPr>
          <p:cNvPr id="5" name="日期占位符 3"/>
          <p:cNvSpPr>
            <a:spLocks noGrp="1"/>
          </p:cNvSpPr>
          <p:nvPr>
            <p:ph type="dt" sz="quarter" idx="10"/>
          </p:nvPr>
        </p:nvSpPr>
        <p:spPr/>
        <p:txBody>
          <a:bodyPr/>
          <a:lstStyle/>
          <a:p>
            <a:pPr fontAlgn="base">
              <a:spcBef>
                <a:spcPct val="0"/>
              </a:spcBef>
              <a:spcAft>
                <a:spcPct val="0"/>
              </a:spcAft>
              <a:defRPr/>
            </a:pPr>
            <a:fld id="{D23C7840-3035-416A-ADA0-F256F9A7D784}" type="datetime1">
              <a:rPr lang="zh-CN" altLang="en-US">
                <a:solidFill>
                  <a:srgbClr val="04617B">
                    <a:shade val="90000"/>
                  </a:srgbClr>
                </a:solidFill>
              </a:rPr>
              <a:pPr fontAlgn="base">
                <a:spcBef>
                  <a:spcPct val="0"/>
                </a:spcBef>
                <a:spcAft>
                  <a:spcPct val="0"/>
                </a:spcAft>
                <a:defRPr/>
              </a:pPr>
              <a:t>2023/11/20</a:t>
            </a:fld>
            <a:endParaRPr lang="en-US" altLang="zh-CN">
              <a:solidFill>
                <a:srgbClr val="04617B">
                  <a:shade val="90000"/>
                </a:srgbClr>
              </a:solidFill>
            </a:endParaRPr>
          </a:p>
        </p:txBody>
      </p:sp>
      <p:sp>
        <p:nvSpPr>
          <p:cNvPr id="337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7AC966C2-D762-4002-9D33-94907D76FC26}"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23</a:t>
            </a:fld>
            <a:endParaRPr lang="en-US" altLang="zh-CN" sz="1200">
              <a:solidFill>
                <a:srgbClr val="045C75"/>
              </a:solidFill>
              <a:latin typeface="Times New Roman" panose="02020603050405020304" pitchFamily="18" charset="0"/>
            </a:endParaRPr>
          </a:p>
        </p:txBody>
      </p:sp>
    </p:spTree>
    <p:extLst>
      <p:ext uri="{BB962C8B-B14F-4D97-AF65-F5344CB8AC3E}">
        <p14:creationId xmlns:p14="http://schemas.microsoft.com/office/powerpoint/2010/main" val="196159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descr="10%"/>
          <p:cNvSpPr>
            <a:spLocks noChangeArrowheads="1"/>
          </p:cNvSpPr>
          <p:nvPr/>
        </p:nvSpPr>
        <p:spPr bwMode="auto">
          <a:xfrm>
            <a:off x="1751806" y="2971006"/>
            <a:ext cx="4094163" cy="3307246"/>
          </a:xfrm>
          <a:prstGeom prst="rec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8"/>
            <a:ext cx="10515600" cy="866139"/>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垄断及其原因</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4584" name="文本框 87"/>
          <p:cNvSpPr txBox="1"/>
          <p:nvPr/>
        </p:nvSpPr>
        <p:spPr>
          <a:xfrm>
            <a:off x="2366963" y="6511925"/>
            <a:ext cx="841375" cy="369888"/>
          </a:xfrm>
          <a:prstGeom prst="rect">
            <a:avLst/>
          </a:prstGeom>
          <a:noFill/>
          <a:ln w="9525">
            <a:noFill/>
          </a:ln>
        </p:spPr>
        <p:txBody>
          <a:bodyPr anchor="t">
            <a:spAutoFit/>
          </a:bodyPr>
          <a:lstStyle/>
          <a:p>
            <a:pPr>
              <a:buFont typeface="Arial" panose="020B0604020202020204" pitchFamily="34" charset="0"/>
            </a:pPr>
            <a:endParaRPr lang="en-US" altLang="zh-CN" dirty="0">
              <a:latin typeface="Calibri" panose="020F0502020204030204" pitchFamily="34" charset="0"/>
              <a:ea typeface="等线" pitchFamily="2" charset="-122"/>
            </a:endParaRPr>
          </a:p>
        </p:txBody>
      </p:sp>
      <p:sp>
        <p:nvSpPr>
          <p:cNvPr id="12" name="Rectangle 2" descr="10%"/>
          <p:cNvSpPr>
            <a:spLocks noChangeArrowheads="1"/>
          </p:cNvSpPr>
          <p:nvPr/>
        </p:nvSpPr>
        <p:spPr bwMode="auto">
          <a:xfrm>
            <a:off x="1291814" y="1423035"/>
            <a:ext cx="9624766" cy="1123950"/>
          </a:xfrm>
          <a:prstGeom prst="rec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文本框 2"/>
          <p:cNvSpPr txBox="1"/>
          <p:nvPr/>
        </p:nvSpPr>
        <p:spPr>
          <a:xfrm>
            <a:off x="1395166" y="1354138"/>
            <a:ext cx="9436231" cy="1200329"/>
          </a:xfrm>
          <a:prstGeom prst="rect">
            <a:avLst/>
          </a:prstGeom>
          <a:noFill/>
          <a:ln w="9525">
            <a:noFill/>
          </a:ln>
        </p:spPr>
        <p:txBody>
          <a:bodyPr wrap="square" anchor="t">
            <a:spAutoFit/>
          </a:bodyPr>
          <a:lstStyle/>
          <a:p>
            <a:pPr indent="457200">
              <a:lnSpc>
                <a:spcPct val="150000"/>
              </a:lnSpc>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垄断意味着在整个市场上“只此一家”。由于垄断企业是市场上独一无二的生产者，故它生产的产量在市场上的占有率为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p>
        </p:txBody>
      </p:sp>
      <p:sp>
        <p:nvSpPr>
          <p:cNvPr id="13" name="文本框 12"/>
          <p:cNvSpPr txBox="1"/>
          <p:nvPr/>
        </p:nvSpPr>
        <p:spPr>
          <a:xfrm>
            <a:off x="1995487" y="2953784"/>
            <a:ext cx="3606800" cy="1508105"/>
          </a:xfrm>
          <a:prstGeom prst="rect">
            <a:avLst/>
          </a:prstGeom>
          <a:noFill/>
          <a:ln w="9525">
            <a:noFill/>
          </a:ln>
        </p:spPr>
        <p:txBody>
          <a:bodyPr anchor="t">
            <a:spAutoFit/>
          </a:bodyPr>
          <a:lstStyle/>
          <a:p>
            <a:pPr indent="457200">
              <a:lnSpc>
                <a:spcPct val="150000"/>
              </a:lnSpc>
              <a:buSzPct val="90000"/>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根据垄断形成的原因，可以把垄断分为以下四类：</a:t>
            </a:r>
            <a:endParaRPr lang="en-US" altLang="zh-CN" sz="2000" dirty="0">
              <a:latin typeface="微软雅黑" panose="020B0503020204020204" pitchFamily="34" charset="-122"/>
              <a:ea typeface="微软雅黑" panose="020B0503020204020204" pitchFamily="34" charset="-122"/>
            </a:endParaRPr>
          </a:p>
          <a:p>
            <a:pPr indent="457200">
              <a:buFont typeface="Arial" panose="020B0604020202020204" pitchFamily="34" charset="0"/>
            </a:pP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049463" y="4035821"/>
            <a:ext cx="2317750" cy="2616101"/>
          </a:xfrm>
          <a:prstGeom prst="rect">
            <a:avLst/>
          </a:prstGeom>
          <a:noFill/>
          <a:ln w="9525">
            <a:noFill/>
          </a:ln>
        </p:spPr>
        <p:txBody>
          <a:bodyPr anchor="t">
            <a:spAutoFit/>
          </a:bodyPr>
          <a:lstStyle/>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资源垄断</a:t>
            </a: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特许垄断</a:t>
            </a: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专利垄断</a:t>
            </a: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自然垄断</a:t>
            </a:r>
          </a:p>
          <a:p>
            <a:pPr marL="285750" indent="-285750">
              <a:buFont typeface="Arial" panose="020B0604020202020204" pitchFamily="34" charset="0"/>
            </a:pPr>
            <a:endParaRPr lang="zh-CN" altLang="en-US" sz="2000" dirty="0">
              <a:latin typeface="Calibri" panose="020F0502020204030204" pitchFamily="34" charset="0"/>
              <a:ea typeface="等线" pitchFamily="2" charset="-122"/>
            </a:endParaRPr>
          </a:p>
        </p:txBody>
      </p:sp>
      <p:pic>
        <p:nvPicPr>
          <p:cNvPr id="2" name="图片 1"/>
          <p:cNvPicPr>
            <a:picLocks noChangeAspect="1"/>
          </p:cNvPicPr>
          <p:nvPr/>
        </p:nvPicPr>
        <p:blipFill>
          <a:blip r:embed="rId3"/>
          <a:stretch>
            <a:fillRect/>
          </a:stretch>
        </p:blipFill>
        <p:spPr>
          <a:xfrm>
            <a:off x="6286572" y="2971006"/>
            <a:ext cx="4289353" cy="3017838"/>
          </a:xfrm>
          <a:prstGeom prst="rect">
            <a:avLst/>
          </a:prstGeom>
        </p:spPr>
      </p:pic>
    </p:spTree>
    <p:extLst>
      <p:ext uri="{BB962C8B-B14F-4D97-AF65-F5344CB8AC3E}">
        <p14:creationId xmlns:p14="http://schemas.microsoft.com/office/powerpoint/2010/main" val="286379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2" grpId="0" bldLvl="0" animBg="1"/>
      <p:bldP spid="3"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8"/>
            <a:ext cx="10515600" cy="866139"/>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自然垄断的形成与维持</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4584" name="文本框 87"/>
          <p:cNvSpPr txBox="1"/>
          <p:nvPr/>
        </p:nvSpPr>
        <p:spPr>
          <a:xfrm>
            <a:off x="2366963" y="6511925"/>
            <a:ext cx="841375" cy="369888"/>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pic>
        <p:nvPicPr>
          <p:cNvPr id="7" name="图片 6"/>
          <p:cNvPicPr>
            <a:picLocks noChangeAspect="1"/>
          </p:cNvPicPr>
          <p:nvPr/>
        </p:nvPicPr>
        <p:blipFill>
          <a:blip r:embed="rId3"/>
          <a:stretch>
            <a:fillRect/>
          </a:stretch>
        </p:blipFill>
        <p:spPr>
          <a:xfrm>
            <a:off x="1151270" y="2046556"/>
            <a:ext cx="6925656" cy="4352921"/>
          </a:xfrm>
          <a:prstGeom prst="rect">
            <a:avLst/>
          </a:prstGeom>
        </p:spPr>
      </p:pic>
      <p:sp>
        <p:nvSpPr>
          <p:cNvPr id="8" name="文本框 7"/>
          <p:cNvSpPr txBox="1"/>
          <p:nvPr/>
        </p:nvSpPr>
        <p:spPr>
          <a:xfrm>
            <a:off x="7681270" y="1780999"/>
            <a:ext cx="3845443" cy="2252027"/>
          </a:xfrm>
          <a:prstGeom prst="rect">
            <a:avLst/>
          </a:prstGeom>
          <a:noFill/>
        </p:spPr>
        <p:txBody>
          <a:bodyPr wrap="square" rtlCol="0">
            <a:spAutoFit/>
          </a:bodyPr>
          <a:lstStyle/>
          <a:p>
            <a:pPr>
              <a:lnSpc>
                <a:spcPct val="150000"/>
              </a:lnSpc>
            </a:pPr>
            <a:r>
              <a:rPr lang="zh-CN" altLang="en-US" sz="2400" dirty="0" smtClean="0">
                <a:solidFill>
                  <a:srgbClr val="7030A0"/>
                </a:solidFill>
              </a:rPr>
              <a:t>由于规模经济，最有效率的企业可以通过增加产量和价格竞争将潜在竞争者挤出市场，形成自然垄断。</a:t>
            </a:r>
            <a:endParaRPr lang="zh-CN" altLang="en-US" sz="2400" dirty="0">
              <a:solidFill>
                <a:srgbClr val="7030A0"/>
              </a:solidFill>
            </a:endParaRPr>
          </a:p>
        </p:txBody>
      </p:sp>
    </p:spTree>
    <p:extLst>
      <p:ext uri="{BB962C8B-B14F-4D97-AF65-F5344CB8AC3E}">
        <p14:creationId xmlns:p14="http://schemas.microsoft.com/office/powerpoint/2010/main" val="3142352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descr="10%"/>
          <p:cNvSpPr>
            <a:spLocks noChangeArrowheads="1"/>
          </p:cNvSpPr>
          <p:nvPr/>
        </p:nvSpPr>
        <p:spPr bwMode="auto">
          <a:xfrm>
            <a:off x="5086998" y="2510557"/>
            <a:ext cx="5315902" cy="390525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28775" y="375243"/>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垄断企业的需求曲线和收益曲线</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pic>
        <p:nvPicPr>
          <p:cNvPr id="26631" name="文本框 9"/>
          <p:cNvPicPr>
            <a:picLocks noGrp="1" noChangeAspect="1"/>
          </p:cNvPicPr>
          <p:nvPr/>
        </p:nvPicPr>
        <p:blipFill>
          <a:blip r:embed="rId3"/>
          <a:stretch>
            <a:fillRect/>
          </a:stretch>
        </p:blipFill>
        <p:spPr>
          <a:xfrm>
            <a:off x="5489112" y="3399869"/>
            <a:ext cx="4040187" cy="584200"/>
          </a:xfrm>
          <a:prstGeom prst="rect">
            <a:avLst/>
          </a:prstGeom>
          <a:noFill/>
          <a:ln w="9525">
            <a:noFill/>
          </a:ln>
        </p:spPr>
      </p:pic>
      <p:sp>
        <p:nvSpPr>
          <p:cNvPr id="26632" name="文本框 10"/>
          <p:cNvSpPr txBox="1"/>
          <p:nvPr/>
        </p:nvSpPr>
        <p:spPr>
          <a:xfrm>
            <a:off x="5489112" y="4652406"/>
            <a:ext cx="808037" cy="523875"/>
          </a:xfrm>
          <a:prstGeom prst="rect">
            <a:avLst/>
          </a:prstGeom>
          <a:noFill/>
          <a:ln w="9525">
            <a:noFill/>
          </a:ln>
        </p:spPr>
        <p:txBody>
          <a:bodyPr anchor="t">
            <a:spAutoFit/>
          </a:bodyPr>
          <a:lstStyle/>
          <a:p>
            <a:pPr>
              <a:buFont typeface="Arial" panose="020B0604020202020204" pitchFamily="34" charset="0"/>
            </a:pPr>
            <a:r>
              <a:rPr lang="en-US" altLang="zh-CN" sz="2800" dirty="0">
                <a:latin typeface="Calibri" panose="020F0502020204030204" pitchFamily="34" charset="0"/>
                <a:ea typeface="等线" pitchFamily="2" charset="-122"/>
              </a:rPr>
              <a:t>AR=</a:t>
            </a:r>
            <a:endParaRPr lang="zh-CN" altLang="en-US" sz="2800" dirty="0">
              <a:latin typeface="Calibri" panose="020F0502020204030204" pitchFamily="34" charset="0"/>
              <a:ea typeface="等线" pitchFamily="2" charset="-122"/>
            </a:endParaRPr>
          </a:p>
        </p:txBody>
      </p:sp>
      <p:sp>
        <p:nvSpPr>
          <p:cNvPr id="26633" name="文本框 11"/>
          <p:cNvSpPr txBox="1"/>
          <p:nvPr/>
        </p:nvSpPr>
        <p:spPr>
          <a:xfrm>
            <a:off x="6244762" y="4409519"/>
            <a:ext cx="996950"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R</a:t>
            </a:r>
            <a:endParaRPr lang="zh-CN" altLang="en-US" sz="3200" dirty="0">
              <a:latin typeface="Calibri" panose="020F0502020204030204" pitchFamily="34" charset="0"/>
              <a:ea typeface="等线" pitchFamily="2" charset="-122"/>
            </a:endParaRPr>
          </a:p>
        </p:txBody>
      </p:sp>
      <p:cxnSp>
        <p:nvCxnSpPr>
          <p:cNvPr id="14" name="直接连接符 13"/>
          <p:cNvCxnSpPr/>
          <p:nvPr/>
        </p:nvCxnSpPr>
        <p:spPr>
          <a:xfrm>
            <a:off x="6297149" y="4934981"/>
            <a:ext cx="350838" cy="0"/>
          </a:xfrm>
          <a:prstGeom prst="line">
            <a:avLst/>
          </a:prstGeom>
          <a:ln w="22225"/>
        </p:spPr>
        <p:style>
          <a:lnRef idx="1">
            <a:schemeClr val="dk1"/>
          </a:lnRef>
          <a:fillRef idx="0">
            <a:schemeClr val="dk1"/>
          </a:fillRef>
          <a:effectRef idx="0">
            <a:schemeClr val="dk1"/>
          </a:effectRef>
          <a:fontRef idx="minor">
            <a:schemeClr val="tx1"/>
          </a:fontRef>
        </p:style>
      </p:cxnSp>
      <p:sp>
        <p:nvSpPr>
          <p:cNvPr id="26635" name="文本框 38"/>
          <p:cNvSpPr txBox="1"/>
          <p:nvPr/>
        </p:nvSpPr>
        <p:spPr>
          <a:xfrm>
            <a:off x="6238412" y="4833381"/>
            <a:ext cx="517525" cy="585788"/>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Q</a:t>
            </a:r>
            <a:endParaRPr lang="zh-CN" altLang="en-US" sz="3200" dirty="0">
              <a:latin typeface="Calibri" panose="020F0502020204030204" pitchFamily="34" charset="0"/>
              <a:ea typeface="等线" pitchFamily="2" charset="-122"/>
            </a:endParaRPr>
          </a:p>
        </p:txBody>
      </p:sp>
      <p:sp>
        <p:nvSpPr>
          <p:cNvPr id="26636" name="文本框 39"/>
          <p:cNvSpPr txBox="1"/>
          <p:nvPr/>
        </p:nvSpPr>
        <p:spPr>
          <a:xfrm>
            <a:off x="7024224" y="4422219"/>
            <a:ext cx="1817688" cy="585787"/>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PQ</a:t>
            </a:r>
            <a:endParaRPr lang="zh-CN" altLang="en-US" sz="3200" dirty="0">
              <a:latin typeface="Calibri" panose="020F0502020204030204" pitchFamily="34" charset="0"/>
              <a:ea typeface="等线" pitchFamily="2" charset="-122"/>
            </a:endParaRPr>
          </a:p>
        </p:txBody>
      </p:sp>
      <p:sp>
        <p:nvSpPr>
          <p:cNvPr id="26637" name="文本框 40"/>
          <p:cNvSpPr txBox="1"/>
          <p:nvPr/>
        </p:nvSpPr>
        <p:spPr>
          <a:xfrm>
            <a:off x="6654337" y="4642881"/>
            <a:ext cx="369887"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a:t>
            </a:r>
            <a:endParaRPr lang="zh-CN" altLang="en-US" sz="3200" dirty="0">
              <a:latin typeface="Calibri" panose="020F0502020204030204" pitchFamily="34" charset="0"/>
              <a:ea typeface="等线" pitchFamily="2" charset="-122"/>
            </a:endParaRPr>
          </a:p>
        </p:txBody>
      </p:sp>
      <p:cxnSp>
        <p:nvCxnSpPr>
          <p:cNvPr id="43" name="直接连接符 42"/>
          <p:cNvCxnSpPr/>
          <p:nvPr/>
        </p:nvCxnSpPr>
        <p:spPr>
          <a:xfrm flipV="1">
            <a:off x="7040099" y="4942919"/>
            <a:ext cx="704850" cy="9525"/>
          </a:xfrm>
          <a:prstGeom prst="line">
            <a:avLst/>
          </a:prstGeom>
          <a:ln w="22225"/>
        </p:spPr>
        <p:style>
          <a:lnRef idx="1">
            <a:schemeClr val="dk1"/>
          </a:lnRef>
          <a:fillRef idx="0">
            <a:schemeClr val="dk1"/>
          </a:fillRef>
          <a:effectRef idx="0">
            <a:schemeClr val="dk1"/>
          </a:effectRef>
          <a:fontRef idx="minor">
            <a:schemeClr val="tx1"/>
          </a:fontRef>
        </p:style>
      </p:cxnSp>
      <p:sp>
        <p:nvSpPr>
          <p:cNvPr id="26639" name="文本框 47"/>
          <p:cNvSpPr txBox="1"/>
          <p:nvPr/>
        </p:nvSpPr>
        <p:spPr>
          <a:xfrm>
            <a:off x="7143287" y="4896881"/>
            <a:ext cx="528637"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Q</a:t>
            </a:r>
            <a:endParaRPr lang="zh-CN" altLang="en-US" sz="3200" dirty="0">
              <a:latin typeface="Calibri" panose="020F0502020204030204" pitchFamily="34" charset="0"/>
              <a:ea typeface="等线" pitchFamily="2" charset="-122"/>
            </a:endParaRPr>
          </a:p>
        </p:txBody>
      </p:sp>
      <p:sp>
        <p:nvSpPr>
          <p:cNvPr id="26640" name="文本框 43"/>
          <p:cNvSpPr txBox="1"/>
          <p:nvPr/>
        </p:nvSpPr>
        <p:spPr>
          <a:xfrm>
            <a:off x="7752887" y="4619069"/>
            <a:ext cx="830262"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=P</a:t>
            </a:r>
            <a:endParaRPr lang="zh-CN" altLang="en-US" sz="3200" dirty="0">
              <a:latin typeface="Calibri" panose="020F0502020204030204" pitchFamily="34" charset="0"/>
              <a:ea typeface="等线" pitchFamily="2" charset="-122"/>
            </a:endParaRPr>
          </a:p>
        </p:txBody>
      </p:sp>
      <p:sp>
        <p:nvSpPr>
          <p:cNvPr id="45" name="矩形 44"/>
          <p:cNvSpPr/>
          <p:nvPr/>
        </p:nvSpPr>
        <p:spPr>
          <a:xfrm>
            <a:off x="5970124" y="5290581"/>
            <a:ext cx="184150" cy="58578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sp>
        <p:nvSpPr>
          <p:cNvPr id="26642" name="文本框 50"/>
          <p:cNvSpPr txBox="1"/>
          <p:nvPr/>
        </p:nvSpPr>
        <p:spPr>
          <a:xfrm>
            <a:off x="5597062" y="5876369"/>
            <a:ext cx="860425" cy="522287"/>
          </a:xfrm>
          <a:prstGeom prst="rect">
            <a:avLst/>
          </a:prstGeom>
          <a:noFill/>
          <a:ln w="9525">
            <a:noFill/>
          </a:ln>
        </p:spPr>
        <p:txBody>
          <a:bodyPr anchor="t">
            <a:spAutoFit/>
          </a:bodyPr>
          <a:lstStyle/>
          <a:p>
            <a:pPr>
              <a:buFont typeface="Arial" panose="020B0604020202020204" pitchFamily="34" charset="0"/>
            </a:pPr>
            <a:r>
              <a:rPr lang="en-US" altLang="zh-CN" sz="2800" dirty="0">
                <a:latin typeface="Calibri" panose="020F0502020204030204" pitchFamily="34" charset="0"/>
                <a:ea typeface="等线" pitchFamily="2" charset="-122"/>
              </a:rPr>
              <a:t>MR</a:t>
            </a:r>
            <a:endParaRPr lang="zh-CN" altLang="en-US" sz="2800" dirty="0">
              <a:latin typeface="Calibri" panose="020F0502020204030204" pitchFamily="34" charset="0"/>
              <a:ea typeface="等线" pitchFamily="2" charset="-122"/>
            </a:endParaRPr>
          </a:p>
        </p:txBody>
      </p:sp>
      <p:sp>
        <p:nvSpPr>
          <p:cNvPr id="26643" name="文本框 55"/>
          <p:cNvSpPr txBox="1"/>
          <p:nvPr/>
        </p:nvSpPr>
        <p:spPr>
          <a:xfrm>
            <a:off x="6189199" y="5828744"/>
            <a:ext cx="412750"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a:t>
            </a:r>
            <a:endParaRPr lang="zh-CN" altLang="en-US" sz="3200" dirty="0">
              <a:latin typeface="Calibri" panose="020F0502020204030204" pitchFamily="34" charset="0"/>
              <a:ea typeface="等线" pitchFamily="2" charset="-122"/>
            </a:endParaRPr>
          </a:p>
        </p:txBody>
      </p:sp>
      <p:sp>
        <p:nvSpPr>
          <p:cNvPr id="60" name="矩形 59"/>
          <p:cNvSpPr/>
          <p:nvPr/>
        </p:nvSpPr>
        <p:spPr>
          <a:xfrm>
            <a:off x="4976813" y="6523038"/>
            <a:ext cx="184150" cy="5842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graphicFrame>
        <p:nvGraphicFramePr>
          <p:cNvPr id="3" name="图示 2"/>
          <p:cNvGraphicFramePr/>
          <p:nvPr/>
        </p:nvGraphicFramePr>
        <p:xfrm>
          <a:off x="718823" y="2712173"/>
          <a:ext cx="4913164" cy="33564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646" name="矩形 18"/>
          <p:cNvPicPr>
            <a:picLocks noGrp="1" noChangeAspect="1"/>
          </p:cNvPicPr>
          <p:nvPr/>
        </p:nvPicPr>
        <p:blipFill>
          <a:blip r:embed="rId9"/>
          <a:stretch>
            <a:fillRect/>
          </a:stretch>
        </p:blipFill>
        <p:spPr>
          <a:xfrm>
            <a:off x="8297399" y="4604781"/>
            <a:ext cx="1250950" cy="584200"/>
          </a:xfrm>
          <a:prstGeom prst="rect">
            <a:avLst/>
          </a:prstGeom>
          <a:noFill/>
          <a:ln w="9525">
            <a:noFill/>
          </a:ln>
        </p:spPr>
      </p:pic>
      <p:pic>
        <p:nvPicPr>
          <p:cNvPr id="26647" name="矩形 21"/>
          <p:cNvPicPr>
            <a:picLocks noGrp="1" noChangeAspect="1"/>
          </p:cNvPicPr>
          <p:nvPr/>
        </p:nvPicPr>
        <p:blipFill>
          <a:blip r:embed="rId10"/>
          <a:stretch>
            <a:fillRect/>
          </a:stretch>
        </p:blipFill>
        <p:spPr>
          <a:xfrm>
            <a:off x="6540037" y="5819219"/>
            <a:ext cx="1565275" cy="523875"/>
          </a:xfrm>
          <a:prstGeom prst="rect">
            <a:avLst/>
          </a:prstGeom>
          <a:noFill/>
          <a:ln w="9525">
            <a:noFill/>
          </a:ln>
        </p:spPr>
      </p:pic>
      <p:pic>
        <p:nvPicPr>
          <p:cNvPr id="26648" name="矩形 41"/>
          <p:cNvPicPr>
            <a:picLocks noGrp="1" noChangeAspect="1"/>
          </p:cNvPicPr>
          <p:nvPr/>
        </p:nvPicPr>
        <p:blipFill>
          <a:blip r:embed="rId11"/>
          <a:stretch>
            <a:fillRect/>
          </a:stretch>
        </p:blipFill>
        <p:spPr>
          <a:xfrm>
            <a:off x="7970374" y="5800169"/>
            <a:ext cx="1476375" cy="585787"/>
          </a:xfrm>
          <a:prstGeom prst="rect">
            <a:avLst/>
          </a:prstGeom>
          <a:noFill/>
          <a:ln w="9525">
            <a:noFill/>
          </a:ln>
        </p:spPr>
      </p:pic>
      <p:sp>
        <p:nvSpPr>
          <p:cNvPr id="2" name="文本框 1"/>
          <p:cNvSpPr txBox="1"/>
          <p:nvPr/>
        </p:nvSpPr>
        <p:spPr>
          <a:xfrm>
            <a:off x="669303" y="1304660"/>
            <a:ext cx="10916239" cy="1200329"/>
          </a:xfrm>
          <a:prstGeom prst="rect">
            <a:avLst/>
          </a:prstGeom>
          <a:noFill/>
        </p:spPr>
        <p:txBody>
          <a:bodyPr wrap="square" rtlCol="0">
            <a:spAutoFit/>
          </a:bodyPr>
          <a:lstStyle/>
          <a:p>
            <a:pPr indent="457200" algn="just">
              <a:lnSpc>
                <a:spcPct val="150000"/>
              </a:lnSpc>
              <a:spcBef>
                <a:spcPct val="20000"/>
              </a:spcBef>
            </a:pPr>
            <a:r>
              <a:rPr lang="en-US" altLang="zh-CN" sz="2400" dirty="0">
                <a:solidFill>
                  <a:srgbClr val="C00000"/>
                </a:solidFill>
                <a:latin typeface="微软雅黑" panose="020B0503020204020204" pitchFamily="34" charset="-122"/>
                <a:ea typeface="微软雅黑" panose="020B0503020204020204" pitchFamily="34" charset="-122"/>
              </a:rPr>
              <a:t>    </a:t>
            </a:r>
            <a:r>
              <a:rPr lang="zh-CN" altLang="zh-CN" sz="2400" dirty="0">
                <a:solidFill>
                  <a:srgbClr val="C00000"/>
                </a:solidFill>
                <a:latin typeface="微软雅黑" panose="020B0503020204020204" pitchFamily="34" charset="-122"/>
                <a:ea typeface="微软雅黑" panose="020B0503020204020204" pitchFamily="34" charset="-122"/>
              </a:rPr>
              <a:t>对垄断企业的产品需求就是整个市场的需求，垄断企业所面临的需求函数就是整个市场的需求函数，假定垄断企业面临的需求函数是线性的，</a:t>
            </a:r>
            <a:r>
              <a:rPr lang="zh-CN" altLang="zh-CN" sz="2400" dirty="0" smtClean="0">
                <a:solidFill>
                  <a:srgbClr val="C00000"/>
                </a:solidFill>
                <a:latin typeface="微软雅黑" panose="020B0503020204020204" pitchFamily="34" charset="-122"/>
                <a:ea typeface="微软雅黑" panose="020B0503020204020204" pitchFamily="34" charset="-122"/>
              </a:rPr>
              <a:t>即</a:t>
            </a:r>
            <a:r>
              <a:rPr lang="zh-CN" altLang="en-US" sz="2400" dirty="0" smtClean="0">
                <a:solidFill>
                  <a:srgbClr val="C00000"/>
                </a:solidFill>
                <a:latin typeface="微软雅黑" panose="020B0503020204020204" pitchFamily="34" charset="-122"/>
                <a:ea typeface="微软雅黑" panose="020B0503020204020204" pitchFamily="34" charset="-122"/>
              </a:rPr>
              <a:t>：</a:t>
            </a:r>
            <a:endParaRPr lang="zh-CN" altLang="zh-CN" sz="2400" dirty="0">
              <a:solidFill>
                <a:srgbClr val="C00000"/>
              </a:solidFill>
              <a:latin typeface="微软雅黑" panose="020B0503020204020204" pitchFamily="34" charset="-122"/>
              <a:ea typeface="微软雅黑" panose="020B0503020204020204" pitchFamily="34" charset="-122"/>
            </a:endParaRPr>
          </a:p>
        </p:txBody>
      </p:sp>
      <p:pic>
        <p:nvPicPr>
          <p:cNvPr id="7" name="矩形 18"/>
          <p:cNvPicPr>
            <a:picLocks noGrp="1" noChangeAspect="1"/>
          </p:cNvPicPr>
          <p:nvPr/>
        </p:nvPicPr>
        <p:blipFill>
          <a:blip r:embed="rId9"/>
          <a:stretch>
            <a:fillRect/>
          </a:stretch>
        </p:blipFill>
        <p:spPr>
          <a:xfrm>
            <a:off x="5790579" y="2634694"/>
            <a:ext cx="1250950" cy="584200"/>
          </a:xfrm>
          <a:prstGeom prst="rect">
            <a:avLst/>
          </a:prstGeom>
          <a:noFill/>
          <a:ln w="9525">
            <a:noFill/>
          </a:ln>
        </p:spPr>
      </p:pic>
      <p:sp>
        <p:nvSpPr>
          <p:cNvPr id="8" name="文本框 43"/>
          <p:cNvSpPr txBox="1"/>
          <p:nvPr/>
        </p:nvSpPr>
        <p:spPr>
          <a:xfrm>
            <a:off x="5484815" y="2664697"/>
            <a:ext cx="968375" cy="583565"/>
          </a:xfrm>
          <a:prstGeom prst="rect">
            <a:avLst/>
          </a:prstGeom>
          <a:noFill/>
          <a:ln w="9525">
            <a:noFill/>
          </a:ln>
        </p:spPr>
        <p:txBody>
          <a:bodyPr wrap="square" anchor="t">
            <a:spAutoFit/>
          </a:bodyPr>
          <a:lstStyle/>
          <a:p>
            <a:pPr>
              <a:buFont typeface="Arial" panose="020B0604020202020204" pitchFamily="34" charset="0"/>
            </a:pPr>
            <a:r>
              <a:rPr lang="en-US" altLang="zh-CN" sz="3200" dirty="0">
                <a:solidFill>
                  <a:srgbClr val="FF0000"/>
                </a:solidFill>
                <a:latin typeface="Calibri" panose="020F0502020204030204" pitchFamily="34" charset="0"/>
                <a:ea typeface="等线" pitchFamily="2" charset="-122"/>
              </a:rPr>
              <a:t>P</a:t>
            </a:r>
          </a:p>
        </p:txBody>
      </p:sp>
    </p:spTree>
    <p:extLst>
      <p:ext uri="{BB962C8B-B14F-4D97-AF65-F5344CB8AC3E}">
        <p14:creationId xmlns:p14="http://schemas.microsoft.com/office/powerpoint/2010/main" val="1346738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91"/>
          <p:cNvSpPr>
            <a:spLocks noChangeArrowheads="1"/>
          </p:cNvSpPr>
          <p:nvPr/>
        </p:nvSpPr>
        <p:spPr bwMode="auto">
          <a:xfrm>
            <a:off x="1350593" y="2248903"/>
            <a:ext cx="4722863" cy="403680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30" name="Rectangle 2" descr="10%"/>
          <p:cNvSpPr>
            <a:spLocks noChangeArrowheads="1"/>
          </p:cNvSpPr>
          <p:nvPr/>
        </p:nvSpPr>
        <p:spPr bwMode="auto">
          <a:xfrm>
            <a:off x="6213156" y="2248903"/>
            <a:ext cx="4618965" cy="4036803"/>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111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垄断企业的需求曲线和收益曲线</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4" name="Rectangle 3">
            <a:hlinkClick r:id="" action="ppaction://hlinkshowjump?jump=nextslide"/>
          </p:cNvPr>
          <p:cNvSpPr/>
          <p:nvPr/>
        </p:nvSpPr>
        <p:spPr>
          <a:xfrm>
            <a:off x="1449068" y="1094670"/>
            <a:ext cx="8739188" cy="838200"/>
          </a:xfrm>
          <a:prstGeom prst="rect">
            <a:avLst/>
          </a:prstGeom>
          <a:noFill/>
          <a:ln w="9525">
            <a:noFill/>
          </a:ln>
        </p:spPr>
        <p:txBody>
          <a:bodyPr lIns="90000" tIns="46800" rIns="90000" bIns="46800" anchor="t"/>
          <a:lstStyle/>
          <a:p>
            <a:pPr indent="457200" algn="just">
              <a:lnSpc>
                <a:spcPct val="150000"/>
              </a:lnSpc>
              <a:spcBef>
                <a:spcPct val="20000"/>
              </a:spcBef>
              <a:buFont typeface="Arial" panose="020B0604020202020204" pitchFamily="34" charset="0"/>
            </a:pPr>
            <a:r>
              <a:rPr lang="zh-CN" altLang="en-US" sz="2400" dirty="0">
                <a:solidFill>
                  <a:srgbClr val="C00000"/>
                </a:solidFill>
                <a:latin typeface="微软雅黑" panose="020B0503020204020204" pitchFamily="34" charset="-122"/>
                <a:ea typeface="微软雅黑" panose="020B0503020204020204" pitchFamily="34" charset="-122"/>
              </a:rPr>
              <a:t>当边际收益大于、小于或等于零时，或者，当产量</a:t>
            </a:r>
            <a:r>
              <a:rPr lang="en-US" altLang="zh-CN" sz="2400" dirty="0">
                <a:solidFill>
                  <a:srgbClr val="C00000"/>
                </a:solidFill>
                <a:latin typeface="微软雅黑" panose="020B0503020204020204" pitchFamily="34" charset="-122"/>
                <a:ea typeface="微软雅黑" panose="020B0503020204020204" pitchFamily="34" charset="-122"/>
              </a:rPr>
              <a:t>Q</a:t>
            </a:r>
            <a:r>
              <a:rPr lang="zh-CN" altLang="en-US" sz="2400" dirty="0">
                <a:solidFill>
                  <a:srgbClr val="C00000"/>
                </a:solidFill>
                <a:latin typeface="微软雅黑" panose="020B0503020204020204" pitchFamily="34" charset="-122"/>
                <a:ea typeface="微软雅黑" panose="020B0503020204020204" pitchFamily="34" charset="-122"/>
              </a:rPr>
              <a:t>小于、大于或等于</a:t>
            </a:r>
            <a:r>
              <a:rPr lang="en-US" altLang="zh-CN" sz="2400" dirty="0">
                <a:solidFill>
                  <a:srgbClr val="C00000"/>
                </a:solidFill>
                <a:latin typeface="微软雅黑" panose="020B0503020204020204" pitchFamily="34" charset="-122"/>
                <a:ea typeface="微软雅黑" panose="020B0503020204020204" pitchFamily="34" charset="-122"/>
              </a:rPr>
              <a:t>a/2</a:t>
            </a:r>
            <a:r>
              <a:rPr lang="zh-CN" altLang="en-US" sz="2400" dirty="0">
                <a:solidFill>
                  <a:srgbClr val="C00000"/>
                </a:solidFill>
                <a:latin typeface="微软雅黑" panose="020B0503020204020204" pitchFamily="34" charset="-122"/>
                <a:ea typeface="微软雅黑" panose="020B0503020204020204" pitchFamily="34" charset="-122"/>
              </a:rPr>
              <a:t>𝛽时，收益函数上升、下降或达到最大。</a:t>
            </a:r>
          </a:p>
        </p:txBody>
      </p:sp>
      <p:sp>
        <p:nvSpPr>
          <p:cNvPr id="25" name="Line 20"/>
          <p:cNvSpPr/>
          <p:nvPr/>
        </p:nvSpPr>
        <p:spPr>
          <a:xfrm flipV="1">
            <a:off x="1753868" y="2587625"/>
            <a:ext cx="0" cy="3038475"/>
          </a:xfrm>
          <a:prstGeom prst="line">
            <a:avLst/>
          </a:prstGeom>
          <a:ln w="25400" cap="flat" cmpd="sng">
            <a:solidFill>
              <a:schemeClr val="tx1"/>
            </a:solidFill>
            <a:prstDash val="solid"/>
            <a:miter/>
            <a:headEnd type="none" w="med" len="med"/>
            <a:tailEnd type="triangle" w="med" len="med"/>
          </a:ln>
        </p:spPr>
      </p:sp>
      <p:sp>
        <p:nvSpPr>
          <p:cNvPr id="26" name="Line 21"/>
          <p:cNvSpPr/>
          <p:nvPr/>
        </p:nvSpPr>
        <p:spPr>
          <a:xfrm>
            <a:off x="1753868" y="5624512"/>
            <a:ext cx="4035425" cy="34925"/>
          </a:xfrm>
          <a:prstGeom prst="line">
            <a:avLst/>
          </a:prstGeom>
          <a:ln w="25400" cap="flat" cmpd="sng">
            <a:solidFill>
              <a:schemeClr val="tx1"/>
            </a:solidFill>
            <a:prstDash val="solid"/>
            <a:miter/>
            <a:headEnd type="none" w="med" len="med"/>
            <a:tailEnd type="triangle" w="med" len="med"/>
          </a:ln>
        </p:spPr>
      </p:sp>
      <p:sp>
        <p:nvSpPr>
          <p:cNvPr id="27" name="Rectangle 22"/>
          <p:cNvSpPr/>
          <p:nvPr/>
        </p:nvSpPr>
        <p:spPr>
          <a:xfrm>
            <a:off x="1383981" y="2687638"/>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p>
          <a:p>
            <a:pPr>
              <a:buFont typeface="Arial" panose="020B0604020202020204" pitchFamily="34" charset="0"/>
            </a:pPr>
            <a:r>
              <a:rPr lang="en-US" altLang="zh-CN" dirty="0">
                <a:latin typeface="Calibri" panose="020F0502020204030204" pitchFamily="34" charset="0"/>
                <a:ea typeface="等线" pitchFamily="2" charset="-122"/>
              </a:rPr>
              <a:t>a</a:t>
            </a:r>
          </a:p>
        </p:txBody>
      </p:sp>
      <p:sp>
        <p:nvSpPr>
          <p:cNvPr id="28" name="Rectangle 23"/>
          <p:cNvSpPr/>
          <p:nvPr/>
        </p:nvSpPr>
        <p:spPr>
          <a:xfrm>
            <a:off x="5681343" y="5635625"/>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p>
        </p:txBody>
      </p:sp>
      <p:sp>
        <p:nvSpPr>
          <p:cNvPr id="29" name="Rectangle 24"/>
          <p:cNvSpPr/>
          <p:nvPr/>
        </p:nvSpPr>
        <p:spPr>
          <a:xfrm>
            <a:off x="1449068" y="5534025"/>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O</a:t>
            </a:r>
          </a:p>
        </p:txBody>
      </p:sp>
      <p:sp>
        <p:nvSpPr>
          <p:cNvPr id="35" name="Line 30"/>
          <p:cNvSpPr/>
          <p:nvPr/>
        </p:nvSpPr>
        <p:spPr>
          <a:xfrm>
            <a:off x="1753868" y="3044825"/>
            <a:ext cx="2989263" cy="2578100"/>
          </a:xfrm>
          <a:prstGeom prst="line">
            <a:avLst/>
          </a:prstGeom>
          <a:ln w="22225" cap="flat" cmpd="sng">
            <a:solidFill>
              <a:srgbClr val="5D63B5"/>
            </a:solidFill>
            <a:prstDash val="solid"/>
            <a:miter/>
            <a:headEnd type="none" w="med" len="med"/>
            <a:tailEnd type="none" w="med" len="med"/>
          </a:ln>
        </p:spPr>
      </p:sp>
      <p:sp>
        <p:nvSpPr>
          <p:cNvPr id="36" name="Line 31"/>
          <p:cNvSpPr/>
          <p:nvPr/>
        </p:nvSpPr>
        <p:spPr>
          <a:xfrm>
            <a:off x="1753868" y="3043238"/>
            <a:ext cx="1524000" cy="2579687"/>
          </a:xfrm>
          <a:prstGeom prst="line">
            <a:avLst/>
          </a:prstGeom>
          <a:ln w="22225" cap="flat" cmpd="sng">
            <a:solidFill>
              <a:srgbClr val="008000"/>
            </a:solidFill>
            <a:prstDash val="solid"/>
            <a:miter/>
            <a:headEnd type="none" w="med" len="med"/>
            <a:tailEnd type="none" w="med" len="med"/>
          </a:ln>
        </p:spPr>
      </p:sp>
      <p:sp>
        <p:nvSpPr>
          <p:cNvPr id="37" name="Rectangle 32"/>
          <p:cNvSpPr>
            <a:spLocks noChangeArrowheads="1"/>
          </p:cNvSpPr>
          <p:nvPr/>
        </p:nvSpPr>
        <p:spPr bwMode="auto">
          <a:xfrm>
            <a:off x="2190431" y="3092450"/>
            <a:ext cx="457200" cy="381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mn-lt"/>
                <a:ea typeface="+mn-ea"/>
                <a:cs typeface="+mn-cs"/>
                <a:sym typeface="+mn-ea"/>
              </a:rPr>
              <a:t>D=AR</a:t>
            </a:r>
          </a:p>
        </p:txBody>
      </p:sp>
      <p:sp>
        <p:nvSpPr>
          <p:cNvPr id="38" name="Rectangle 33"/>
          <p:cNvSpPr>
            <a:spLocks noChangeArrowheads="1"/>
          </p:cNvSpPr>
          <p:nvPr/>
        </p:nvSpPr>
        <p:spPr bwMode="auto">
          <a:xfrm>
            <a:off x="2404743" y="4887913"/>
            <a:ext cx="457200" cy="381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8000"/>
                </a:solidFill>
                <a:effectLst>
                  <a:outerShdw blurRad="38100" dist="38100" dir="2700000" algn="tl">
                    <a:srgbClr val="C0C0C0"/>
                  </a:outerShdw>
                </a:effectLst>
                <a:uLnTx/>
                <a:uFillTx/>
                <a:latin typeface="+mn-lt"/>
                <a:ea typeface="+mn-ea"/>
                <a:cs typeface="+mn-cs"/>
                <a:sym typeface="+mn-ea"/>
              </a:rPr>
              <a:t>MR</a:t>
            </a:r>
          </a:p>
        </p:txBody>
      </p:sp>
      <p:sp>
        <p:nvSpPr>
          <p:cNvPr id="39" name="Freeform 35"/>
          <p:cNvSpPr/>
          <p:nvPr/>
        </p:nvSpPr>
        <p:spPr>
          <a:xfrm>
            <a:off x="1753868" y="3756025"/>
            <a:ext cx="2989263" cy="18684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566" h="1215">
                <a:moveTo>
                  <a:pt x="0" y="1215"/>
                </a:moveTo>
                <a:cubicBezTo>
                  <a:pt x="25" y="1132"/>
                  <a:pt x="90" y="877"/>
                  <a:pt x="150" y="717"/>
                </a:cubicBezTo>
                <a:cubicBezTo>
                  <a:pt x="210" y="557"/>
                  <a:pt x="294" y="364"/>
                  <a:pt x="359" y="257"/>
                </a:cubicBezTo>
                <a:cubicBezTo>
                  <a:pt x="424" y="150"/>
                  <a:pt x="473" y="117"/>
                  <a:pt x="540" y="75"/>
                </a:cubicBezTo>
                <a:cubicBezTo>
                  <a:pt x="607" y="33"/>
                  <a:pt x="685" y="6"/>
                  <a:pt x="762" y="3"/>
                </a:cubicBezTo>
                <a:cubicBezTo>
                  <a:pt x="839" y="0"/>
                  <a:pt x="929" y="13"/>
                  <a:pt x="1002" y="57"/>
                </a:cubicBezTo>
                <a:cubicBezTo>
                  <a:pt x="1075" y="101"/>
                  <a:pt x="1134" y="157"/>
                  <a:pt x="1201" y="268"/>
                </a:cubicBezTo>
                <a:cubicBezTo>
                  <a:pt x="1268" y="379"/>
                  <a:pt x="1341" y="566"/>
                  <a:pt x="1402" y="724"/>
                </a:cubicBezTo>
                <a:cubicBezTo>
                  <a:pt x="1463" y="882"/>
                  <a:pt x="1532" y="1113"/>
                  <a:pt x="1566" y="1215"/>
                </a:cubicBezTo>
              </a:path>
            </a:pathLst>
          </a:custGeom>
          <a:noFill/>
          <a:ln w="22225" cap="flat" cmpd="sng">
            <a:solidFill>
              <a:srgbClr val="FF0000"/>
            </a:solidFill>
            <a:prstDash val="solid"/>
            <a:miter/>
            <a:headEnd type="none" w="med" len="med"/>
            <a:tailEnd type="none" w="med" len="med"/>
          </a:ln>
        </p:spPr>
        <p:txBody>
          <a:bodyPr/>
          <a:lstStyle/>
          <a:p>
            <a:endParaRPr lang="zh-CN" altLang="en-US"/>
          </a:p>
        </p:txBody>
      </p:sp>
      <p:sp>
        <p:nvSpPr>
          <p:cNvPr id="66" name="Line 36"/>
          <p:cNvSpPr/>
          <p:nvPr/>
        </p:nvSpPr>
        <p:spPr>
          <a:xfrm>
            <a:off x="3277868" y="3795713"/>
            <a:ext cx="0" cy="1851025"/>
          </a:xfrm>
          <a:prstGeom prst="line">
            <a:avLst/>
          </a:prstGeom>
          <a:ln w="22225" cap="rnd" cmpd="sng">
            <a:solidFill>
              <a:schemeClr val="tx1"/>
            </a:solidFill>
            <a:prstDash val="sysDot"/>
            <a:miter/>
            <a:headEnd type="none" w="med" len="med"/>
            <a:tailEnd type="none" w="med" len="med"/>
          </a:ln>
        </p:spPr>
      </p:sp>
      <p:sp>
        <p:nvSpPr>
          <p:cNvPr id="67" name="Line 36"/>
          <p:cNvSpPr/>
          <p:nvPr/>
        </p:nvSpPr>
        <p:spPr>
          <a:xfrm flipH="1">
            <a:off x="1753868" y="3770313"/>
            <a:ext cx="1558925" cy="25400"/>
          </a:xfrm>
          <a:prstGeom prst="line">
            <a:avLst/>
          </a:prstGeom>
          <a:ln w="22225" cap="rnd" cmpd="sng">
            <a:solidFill>
              <a:schemeClr val="tx1"/>
            </a:solidFill>
            <a:prstDash val="sysDot"/>
            <a:miter/>
            <a:headEnd type="none" w="med" len="med"/>
            <a:tailEnd type="none" w="med" len="med"/>
          </a:ln>
        </p:spPr>
      </p:sp>
      <p:sp>
        <p:nvSpPr>
          <p:cNvPr id="68" name="Rectangle 42"/>
          <p:cNvSpPr>
            <a:spLocks noChangeArrowheads="1"/>
          </p:cNvSpPr>
          <p:nvPr/>
        </p:nvSpPr>
        <p:spPr bwMode="auto">
          <a:xfrm>
            <a:off x="4281168" y="4187825"/>
            <a:ext cx="457200" cy="381000"/>
          </a:xfrm>
          <a:prstGeom prst="rect">
            <a:avLst/>
          </a:prstGeom>
          <a:noFill/>
          <a:ln>
            <a:noFill/>
          </a:ln>
          <a:effectLst/>
        </p:spPr>
        <p:txBody>
          <a:bodyPr wrap="none" lIns="90000" tIns="46800" rIns="90000" bIns="46800" anchor="ctr"/>
          <a:lstStyle/>
          <a:p>
            <a:pPr marL="0" marR="0" indent="0" algn="l" defTabSz="457200" rtl="0" eaLnBrk="1" fontAlgn="base"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1">
                <a:solidFill>
                  <a:srgbClr val="CC0066"/>
                </a:solidFill>
                <a:effectLst>
                  <a:outerShdw blurRad="38100" dist="38100" dir="2700000">
                    <a:srgbClr val="000000"/>
                  </a:outerShdw>
                </a:effectLst>
                <a:latin typeface="Calibri" panose="020F0502020204030204" pitchFamily="34" charset="0"/>
                <a:ea typeface="等线" pitchFamily="2" charset="-122"/>
                <a:cs typeface="+mn-cs"/>
                <a:sym typeface="+mn-ea"/>
              </a:rPr>
              <a:t>R</a:t>
            </a:r>
          </a:p>
        </p:txBody>
      </p:sp>
      <p:pic>
        <p:nvPicPr>
          <p:cNvPr id="2" name="文本框 1"/>
          <p:cNvPicPr>
            <a:picLocks noGrp="1" noChangeAspect="1"/>
          </p:cNvPicPr>
          <p:nvPr/>
        </p:nvPicPr>
        <p:blipFill>
          <a:blip r:embed="rId3"/>
          <a:stretch>
            <a:fillRect/>
          </a:stretch>
        </p:blipFill>
        <p:spPr>
          <a:xfrm>
            <a:off x="3027043" y="5641975"/>
            <a:ext cx="1354138" cy="369888"/>
          </a:xfrm>
          <a:prstGeom prst="rect">
            <a:avLst/>
          </a:prstGeom>
          <a:noFill/>
          <a:ln w="9525">
            <a:noFill/>
          </a:ln>
        </p:spPr>
      </p:pic>
      <p:sp>
        <p:nvSpPr>
          <p:cNvPr id="3" name="文本框 2"/>
          <p:cNvSpPr txBox="1">
            <a:spLocks noRot="1" noChangeAspect="1" noEditPoints="1" noTextEdit="1"/>
          </p:cNvSpPr>
          <p:nvPr/>
        </p:nvSpPr>
        <p:spPr>
          <a:xfrm>
            <a:off x="1226818" y="3473450"/>
            <a:ext cx="581025" cy="693738"/>
          </a:xfrm>
          <a:prstGeom prst="rect">
            <a:avLst/>
          </a:prstGeom>
          <a:blipFill rotWithShape="1">
            <a:blip r:embed="rId4"/>
            <a:stretch>
              <a:fillRect/>
            </a:stretch>
          </a:blipFill>
          <a:ln w="9525">
            <a:noFill/>
          </a:ln>
        </p:spPr>
        <p:txBody>
          <a:bodyPr anchor="t"/>
          <a:lstStyle/>
          <a:p>
            <a:pPr eaLnBrk="0" hangingPunct="0"/>
            <a:endParaRPr lang="zh-CN" altLang="en-US">
              <a:latin typeface="Calibri" panose="020F0502020204030204" pitchFamily="34" charset="0"/>
            </a:endParaRPr>
          </a:p>
        </p:txBody>
      </p:sp>
      <p:pic>
        <p:nvPicPr>
          <p:cNvPr id="69" name="文本框 68"/>
          <p:cNvPicPr>
            <a:picLocks noGrp="1" noChangeAspect="1"/>
          </p:cNvPicPr>
          <p:nvPr/>
        </p:nvPicPr>
        <p:blipFill>
          <a:blip r:embed="rId5"/>
          <a:stretch>
            <a:fillRect/>
          </a:stretch>
        </p:blipFill>
        <p:spPr>
          <a:xfrm>
            <a:off x="4436743" y="5622925"/>
            <a:ext cx="1352550" cy="368300"/>
          </a:xfrm>
          <a:prstGeom prst="rect">
            <a:avLst/>
          </a:prstGeom>
          <a:noFill/>
          <a:ln w="9525">
            <a:noFill/>
          </a:ln>
        </p:spPr>
      </p:pic>
      <p:sp>
        <p:nvSpPr>
          <p:cNvPr id="70" name="Rectangle 43"/>
          <p:cNvSpPr>
            <a:spLocks noChangeArrowheads="1"/>
          </p:cNvSpPr>
          <p:nvPr/>
        </p:nvSpPr>
        <p:spPr bwMode="auto">
          <a:xfrm>
            <a:off x="6578281" y="2767013"/>
            <a:ext cx="3505200" cy="762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2000" dirty="0">
                <a:solidFill>
                  <a:srgbClr val="5D63B5"/>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D</a:t>
            </a:r>
            <a:r>
              <a:rPr kumimoji="0" lang="en-US" altLang="zh-CN" sz="2000" b="0" i="0" u="none" strike="noStrike" kern="1200" cap="none" spc="0" normalizeH="0" baseline="0" noProof="0" dirty="0" smtClean="0">
                <a:ln>
                  <a:noFill/>
                </a:ln>
                <a:solidFill>
                  <a:srgbClr val="5D63B5"/>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kumimoji="0" lang="en-US" altLang="zh-CN" sz="2000" b="0" i="0" u="none" strike="noStrike" kern="1200" cap="none" spc="0" normalizeH="0" baseline="0" noProof="0" dirty="0">
                <a:ln>
                  <a:noFill/>
                </a:ln>
                <a:solidFill>
                  <a:srgbClr val="5D63B5"/>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AR</a:t>
            </a: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厂商的需求曲线即市场的需求</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曲线。</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1" name="Rectangle 44"/>
          <p:cNvSpPr>
            <a:spLocks noChangeArrowheads="1"/>
          </p:cNvSpPr>
          <p:nvPr/>
        </p:nvSpPr>
        <p:spPr bwMode="auto">
          <a:xfrm>
            <a:off x="6578281" y="4062413"/>
            <a:ext cx="3505200" cy="685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MR</a:t>
            </a: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sym typeface="+mn-ea"/>
              </a:rPr>
              <a:t>边际收益小于平均</a:t>
            </a:r>
            <a:r>
              <a:rPr kumimoji="0" lang="zh-CN" altLang="en-US" sz="2000" b="0" i="0" u="none" strike="noStrike" kern="120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sym typeface="+mn-ea"/>
              </a:rPr>
              <a:t>收益。</a:t>
            </a:r>
            <a:endParaRPr kumimoji="0" lang="zh-CN" altLang="en-US" sz="200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2" name="Rectangle 45"/>
          <p:cNvSpPr>
            <a:spLocks noChangeArrowheads="1"/>
          </p:cNvSpPr>
          <p:nvPr/>
        </p:nvSpPr>
        <p:spPr bwMode="auto">
          <a:xfrm>
            <a:off x="6578281" y="5281613"/>
            <a:ext cx="3505200" cy="685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CC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TR</a:t>
            </a: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66"/>
                </a:solidFill>
                <a:effectLst/>
                <a:uLnTx/>
                <a:uFillTx/>
                <a:latin typeface="微软雅黑" panose="020B0503020204020204" pitchFamily="34" charset="-122"/>
                <a:ea typeface="微软雅黑" panose="020B0503020204020204" pitchFamily="34" charset="-122"/>
                <a:cs typeface="+mn-cs"/>
                <a:sym typeface="+mn-ea"/>
              </a:rPr>
              <a:t>总收益曲线是一条</a:t>
            </a:r>
            <a:r>
              <a:rPr kumimoji="0" lang="zh-CN" altLang="en-US" sz="2000" b="0" i="0" u="none" strike="noStrike" kern="1200" cap="none" spc="0" normalizeH="0" baseline="0" noProof="0" dirty="0" smtClean="0">
                <a:ln>
                  <a:noFill/>
                </a:ln>
                <a:solidFill>
                  <a:srgbClr val="CC0066"/>
                </a:solidFill>
                <a:effectLst/>
                <a:uLnTx/>
                <a:uFillTx/>
                <a:latin typeface="微软雅黑" panose="020B0503020204020204" pitchFamily="34" charset="-122"/>
                <a:ea typeface="微软雅黑" panose="020B0503020204020204" pitchFamily="34" charset="-122"/>
                <a:cs typeface="+mn-cs"/>
                <a:sym typeface="+mn-ea"/>
              </a:rPr>
              <a:t>抛物线。</a:t>
            </a:r>
            <a:endParaRPr kumimoji="0" lang="zh-CN" altLang="en-US" sz="2000" b="0" i="0" u="none" strike="noStrike" kern="1200" cap="none" spc="0" normalizeH="0" baseline="0" noProof="0" dirty="0">
              <a:ln>
                <a:noFill/>
              </a:ln>
              <a:solidFill>
                <a:srgbClr val="CC0066"/>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 name="矩形 6"/>
          <p:cNvSpPr/>
          <p:nvPr/>
        </p:nvSpPr>
        <p:spPr>
          <a:xfrm>
            <a:off x="1971356" y="6016625"/>
            <a:ext cx="3467100" cy="338138"/>
          </a:xfrm>
          <a:prstGeom prst="rect">
            <a:avLst/>
          </a:prstGeom>
          <a:noFill/>
          <a:ln w="9525">
            <a:noFill/>
          </a:ln>
        </p:spPr>
        <p:txBody>
          <a:bodyPr wrap="none" anchor="t">
            <a:spAutoFit/>
          </a:bodyPr>
          <a:lstStyle/>
          <a:p>
            <a:r>
              <a:rPr lang="zh-CN" altLang="en-US" sz="1600" dirty="0">
                <a:latin typeface="微软雅黑" panose="020B0503020204020204" pitchFamily="34" charset="-122"/>
                <a:ea typeface="微软雅黑" panose="020B0503020204020204" pitchFamily="34" charset="-122"/>
                <a:sym typeface="+mn-ea"/>
              </a:rPr>
              <a:t>垄断企业面临的需求曲线与收益曲线</a:t>
            </a:r>
          </a:p>
        </p:txBody>
      </p:sp>
    </p:spTree>
    <p:extLst>
      <p:ext uri="{BB962C8B-B14F-4D97-AF65-F5344CB8AC3E}">
        <p14:creationId xmlns:p14="http://schemas.microsoft.com/office/powerpoint/2010/main" val="267692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ppt_x"/>
                                          </p:val>
                                        </p:tav>
                                        <p:tav tm="100000">
                                          <p:val>
                                            <p:strVal val="#ppt_x"/>
                                          </p:val>
                                        </p:tav>
                                      </p:tavLst>
                                    </p:anim>
                                    <p:anim calcmode="lin" valueType="num">
                                      <p:cBhvr additive="base">
                                        <p:cTn id="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91"/>
          <p:cNvSpPr>
            <a:spLocks noChangeArrowheads="1"/>
          </p:cNvSpPr>
          <p:nvPr/>
        </p:nvSpPr>
        <p:spPr bwMode="auto">
          <a:xfrm>
            <a:off x="2195925" y="2056611"/>
            <a:ext cx="4399786" cy="365188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80184" y="376235"/>
            <a:ext cx="1058037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垄断企业的短期均衡</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0726" name="内容占位符 2"/>
          <p:cNvSpPr txBox="1"/>
          <p:nvPr/>
        </p:nvSpPr>
        <p:spPr>
          <a:xfrm>
            <a:off x="1266825" y="1974699"/>
            <a:ext cx="8251825" cy="4125913"/>
          </a:xfrm>
          <a:prstGeom prst="rect">
            <a:avLst/>
          </a:prstGeom>
          <a:noFill/>
          <a:ln w="9525">
            <a:noFill/>
          </a:ln>
        </p:spPr>
        <p:txBody>
          <a:bodyPr anchor="t"/>
          <a:lstStyle/>
          <a:p>
            <a:pPr algn="ctr">
              <a:lnSpc>
                <a:spcPct val="90000"/>
              </a:lnSpc>
              <a:spcBef>
                <a:spcPts val="1000"/>
              </a:spcBef>
              <a:buFont typeface="Arial" panose="020B0604020202020204" pitchFamily="34" charset="0"/>
            </a:pPr>
            <a:endParaRPr lang="zh-CN" altLang="en-US" sz="2400" dirty="0">
              <a:latin typeface="Calibri" panose="020F0502020204030204" pitchFamily="34" charset="0"/>
              <a:ea typeface="等线" pitchFamily="2" charset="-122"/>
            </a:endParaRPr>
          </a:p>
        </p:txBody>
      </p:sp>
      <p:sp>
        <p:nvSpPr>
          <p:cNvPr id="26" name="内容占位符 2"/>
          <p:cNvSpPr txBox="1">
            <a:spLocks noChangeArrowheads="1"/>
          </p:cNvSpPr>
          <p:nvPr/>
        </p:nvSpPr>
        <p:spPr>
          <a:xfrm>
            <a:off x="927894" y="1034010"/>
            <a:ext cx="10629368" cy="1346200"/>
          </a:xfrm>
          <a:prstGeom prst="rect">
            <a:avLst/>
          </a:prstGeom>
        </p:spPr>
        <p:txBody>
          <a:bodyPr lIns="68580" tIns="34291" rIns="68580" bIns="3429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572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i="0" u="none" strike="noStrike" kern="1200" cap="none" spc="0" normalizeH="0" baseline="0" noProof="0" dirty="0">
                <a:ln>
                  <a:noFill/>
                </a:ln>
                <a:solidFill>
                  <a:srgbClr val="FF0000"/>
                </a:solidFill>
                <a:effectLst/>
                <a:uLnTx/>
                <a:uFillTx/>
                <a:cs typeface="+mn-cs"/>
                <a:sym typeface="黑体" panose="02010609060101010101" pitchFamily="49"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在短期中，企业无法改变规模，只在既定规模的限制下实现利润的最大化。</a:t>
            </a:r>
          </a:p>
          <a:p>
            <a:pPr marL="0" marR="0" lvl="0" indent="0" algn="l" defTabSz="4572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altLang="zh-CN" b="1" i="0" u="none" strike="noStrike" kern="1200" cap="none" spc="0" normalizeH="0" baseline="0" noProof="0" dirty="0">
              <a:ln>
                <a:noFill/>
              </a:ln>
              <a:solidFill>
                <a:schemeClr val="accent2">
                  <a:lumMod val="50000"/>
                </a:schemeClr>
              </a:solidFill>
              <a:effectLst/>
              <a:uLnTx/>
              <a:uFillTx/>
              <a:latin typeface="+mn-lt"/>
              <a:ea typeface="+mn-ea"/>
              <a:cs typeface="+mn-cs"/>
              <a:sym typeface="黑体" panose="02010609060101010101" pitchFamily="49" charset="-122"/>
            </a:endParaRPr>
          </a:p>
        </p:txBody>
      </p:sp>
      <p:pic>
        <p:nvPicPr>
          <p:cNvPr id="48" name="图片 47"/>
          <p:cNvPicPr>
            <a:picLocks noChangeAspect="1"/>
          </p:cNvPicPr>
          <p:nvPr/>
        </p:nvPicPr>
        <p:blipFill>
          <a:blip r:embed="rId3"/>
          <a:stretch>
            <a:fillRect/>
          </a:stretch>
        </p:blipFill>
        <p:spPr>
          <a:xfrm>
            <a:off x="7971187" y="4371916"/>
            <a:ext cx="2125848" cy="1239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Rectangle 28" descr="60%"/>
          <p:cNvSpPr/>
          <p:nvPr/>
        </p:nvSpPr>
        <p:spPr>
          <a:xfrm>
            <a:off x="2195925" y="3498699"/>
            <a:ext cx="1905000" cy="457200"/>
          </a:xfrm>
          <a:prstGeom prst="rect">
            <a:avLst/>
          </a:prstGeom>
          <a:blipFill rotWithShape="0">
            <a:blip r:embed="rId4"/>
          </a:blip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30730" name="Line 32"/>
          <p:cNvSpPr/>
          <p:nvPr/>
        </p:nvSpPr>
        <p:spPr>
          <a:xfrm flipV="1">
            <a:off x="2195925" y="1746099"/>
            <a:ext cx="0" cy="3962400"/>
          </a:xfrm>
          <a:prstGeom prst="line">
            <a:avLst/>
          </a:prstGeom>
          <a:ln w="19050" cap="flat" cmpd="sng">
            <a:solidFill>
              <a:srgbClr val="333300"/>
            </a:solidFill>
            <a:prstDash val="solid"/>
            <a:miter/>
            <a:headEnd type="none" w="med" len="med"/>
            <a:tailEnd type="triangle" w="med" len="med"/>
          </a:ln>
        </p:spPr>
      </p:sp>
      <p:sp>
        <p:nvSpPr>
          <p:cNvPr id="30731" name="Line 33"/>
          <p:cNvSpPr/>
          <p:nvPr/>
        </p:nvSpPr>
        <p:spPr>
          <a:xfrm>
            <a:off x="2195925" y="5706912"/>
            <a:ext cx="4494213" cy="0"/>
          </a:xfrm>
          <a:prstGeom prst="line">
            <a:avLst/>
          </a:prstGeom>
          <a:ln w="22225" cap="flat" cmpd="sng">
            <a:solidFill>
              <a:srgbClr val="003300"/>
            </a:solidFill>
            <a:prstDash val="solid"/>
            <a:miter/>
            <a:headEnd type="none" w="med" len="med"/>
            <a:tailEnd type="triangle" w="med" len="med"/>
          </a:ln>
        </p:spPr>
      </p:sp>
      <p:sp>
        <p:nvSpPr>
          <p:cNvPr id="30732" name="Rectangle 34"/>
          <p:cNvSpPr/>
          <p:nvPr/>
        </p:nvSpPr>
        <p:spPr>
          <a:xfrm>
            <a:off x="1738725" y="1898499"/>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P</a:t>
            </a:r>
          </a:p>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C</a:t>
            </a:r>
          </a:p>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R</a:t>
            </a:r>
          </a:p>
        </p:txBody>
      </p:sp>
      <p:sp>
        <p:nvSpPr>
          <p:cNvPr id="30733" name="Rectangle 35"/>
          <p:cNvSpPr/>
          <p:nvPr/>
        </p:nvSpPr>
        <p:spPr>
          <a:xfrm>
            <a:off x="6691725" y="5556099"/>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p>
        </p:txBody>
      </p:sp>
      <p:sp>
        <p:nvSpPr>
          <p:cNvPr id="30734" name="Rectangle 36"/>
          <p:cNvSpPr/>
          <p:nvPr/>
        </p:nvSpPr>
        <p:spPr>
          <a:xfrm>
            <a:off x="1814925" y="5708499"/>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p>
        </p:txBody>
      </p:sp>
      <p:sp>
        <p:nvSpPr>
          <p:cNvPr id="34" name="Freeform 37"/>
          <p:cNvSpPr/>
          <p:nvPr/>
        </p:nvSpPr>
        <p:spPr>
          <a:xfrm>
            <a:off x="3224625" y="3031974"/>
            <a:ext cx="2514600" cy="1017588"/>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84" h="641">
                <a:moveTo>
                  <a:pt x="0" y="0"/>
                </a:moveTo>
                <a:cubicBezTo>
                  <a:pt x="37" y="53"/>
                  <a:pt x="130" y="222"/>
                  <a:pt x="222" y="318"/>
                </a:cubicBezTo>
                <a:cubicBezTo>
                  <a:pt x="314" y="414"/>
                  <a:pt x="415" y="529"/>
                  <a:pt x="552" y="576"/>
                </a:cubicBezTo>
                <a:cubicBezTo>
                  <a:pt x="689" y="623"/>
                  <a:pt x="902" y="641"/>
                  <a:pt x="1044" y="600"/>
                </a:cubicBezTo>
                <a:cubicBezTo>
                  <a:pt x="1186" y="559"/>
                  <a:pt x="1314" y="427"/>
                  <a:pt x="1404" y="330"/>
                </a:cubicBezTo>
                <a:cubicBezTo>
                  <a:pt x="1494" y="233"/>
                  <a:pt x="1547" y="83"/>
                  <a:pt x="1584" y="18"/>
                </a:cubicBezTo>
              </a:path>
            </a:pathLst>
          </a:custGeom>
          <a:noFill/>
          <a:ln w="22225" cap="flat" cmpd="sng">
            <a:solidFill>
              <a:srgbClr val="669900"/>
            </a:solidFill>
            <a:prstDash val="solid"/>
            <a:miter/>
            <a:headEnd type="none" w="med" len="med"/>
            <a:tailEnd type="none" w="med" len="med"/>
          </a:ln>
        </p:spPr>
        <p:txBody>
          <a:bodyPr/>
          <a:lstStyle/>
          <a:p>
            <a:endParaRPr lang="zh-CN" altLang="en-US"/>
          </a:p>
        </p:txBody>
      </p:sp>
      <p:sp>
        <p:nvSpPr>
          <p:cNvPr id="35" name="Freeform 38"/>
          <p:cNvSpPr/>
          <p:nvPr/>
        </p:nvSpPr>
        <p:spPr>
          <a:xfrm>
            <a:off x="3110325" y="2393799"/>
            <a:ext cx="2047875" cy="27336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0" h="1722">
                <a:moveTo>
                  <a:pt x="0" y="1560"/>
                </a:moveTo>
                <a:cubicBezTo>
                  <a:pt x="16" y="1596"/>
                  <a:pt x="27" y="1632"/>
                  <a:pt x="48" y="1656"/>
                </a:cubicBezTo>
                <a:cubicBezTo>
                  <a:pt x="69" y="1680"/>
                  <a:pt x="89" y="1697"/>
                  <a:pt x="126" y="1704"/>
                </a:cubicBezTo>
                <a:cubicBezTo>
                  <a:pt x="163" y="1711"/>
                  <a:pt x="211" y="1722"/>
                  <a:pt x="270" y="1698"/>
                </a:cubicBezTo>
                <a:cubicBezTo>
                  <a:pt x="329" y="1674"/>
                  <a:pt x="401" y="1629"/>
                  <a:pt x="480" y="1560"/>
                </a:cubicBezTo>
                <a:cubicBezTo>
                  <a:pt x="559" y="1491"/>
                  <a:pt x="668" y="1384"/>
                  <a:pt x="744" y="1284"/>
                </a:cubicBezTo>
                <a:cubicBezTo>
                  <a:pt x="820" y="1184"/>
                  <a:pt x="873" y="1081"/>
                  <a:pt x="936" y="960"/>
                </a:cubicBezTo>
                <a:cubicBezTo>
                  <a:pt x="999" y="839"/>
                  <a:pt x="1070" y="690"/>
                  <a:pt x="1122" y="558"/>
                </a:cubicBezTo>
                <a:cubicBezTo>
                  <a:pt x="1174" y="426"/>
                  <a:pt x="1220" y="261"/>
                  <a:pt x="1248" y="168"/>
                </a:cubicBezTo>
                <a:cubicBezTo>
                  <a:pt x="1276" y="75"/>
                  <a:pt x="1281" y="35"/>
                  <a:pt x="129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38" name="Rectangle 39"/>
          <p:cNvSpPr>
            <a:spLocks noChangeArrowheads="1"/>
          </p:cNvSpPr>
          <p:nvPr/>
        </p:nvSpPr>
        <p:spPr bwMode="auto">
          <a:xfrm>
            <a:off x="5701125" y="2584299"/>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669900"/>
                </a:solidFill>
                <a:effectLst>
                  <a:outerShdw blurRad="38100" dist="38100" dir="2700000" algn="tl">
                    <a:srgbClr val="C0C0C0"/>
                  </a:outerShdw>
                </a:effectLst>
                <a:uLnTx/>
                <a:uFillTx/>
                <a:latin typeface="+mn-lt"/>
                <a:ea typeface="+mn-ea"/>
                <a:cs typeface="+mn-cs"/>
                <a:sym typeface="+mn-ea"/>
              </a:rPr>
              <a:t>AC</a:t>
            </a:r>
          </a:p>
        </p:txBody>
      </p:sp>
      <p:sp>
        <p:nvSpPr>
          <p:cNvPr id="39" name="Rectangle 40"/>
          <p:cNvSpPr>
            <a:spLocks noChangeArrowheads="1"/>
          </p:cNvSpPr>
          <p:nvPr/>
        </p:nvSpPr>
        <p:spPr bwMode="auto">
          <a:xfrm>
            <a:off x="5091525" y="1974699"/>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p>
        </p:txBody>
      </p:sp>
      <p:sp>
        <p:nvSpPr>
          <p:cNvPr id="46" name="Line 41"/>
          <p:cNvSpPr/>
          <p:nvPr/>
        </p:nvSpPr>
        <p:spPr>
          <a:xfrm>
            <a:off x="2195925" y="2736699"/>
            <a:ext cx="3886200" cy="1600200"/>
          </a:xfrm>
          <a:prstGeom prst="line">
            <a:avLst/>
          </a:prstGeom>
          <a:ln w="22225" cap="flat" cmpd="sng">
            <a:solidFill>
              <a:srgbClr val="FF0000"/>
            </a:solidFill>
            <a:prstDash val="solid"/>
            <a:miter/>
            <a:headEnd type="none" w="med" len="med"/>
            <a:tailEnd type="none" w="med" len="med"/>
          </a:ln>
        </p:spPr>
      </p:sp>
      <p:sp>
        <p:nvSpPr>
          <p:cNvPr id="47" name="Rectangle 42"/>
          <p:cNvSpPr>
            <a:spLocks noChangeArrowheads="1"/>
          </p:cNvSpPr>
          <p:nvPr/>
        </p:nvSpPr>
        <p:spPr bwMode="auto">
          <a:xfrm>
            <a:off x="5718588" y="4380556"/>
            <a:ext cx="8382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 </a:t>
            </a:r>
            <a:r>
              <a:rPr kumimoji="0" lang="en-US" altLang="zh-CN" sz="1800" b="0" i="0" u="none" strike="noStrike" kern="1200" cap="none" spc="0" normalizeH="0" baseline="0" noProof="0" dirty="0" smtClean="0">
                <a:ln>
                  <a:noFill/>
                </a:ln>
                <a:solidFill>
                  <a:srgbClr val="CC3300"/>
                </a:solidFill>
                <a:effectLst>
                  <a:outerShdw blurRad="38100" dist="38100" dir="2700000" algn="tl">
                    <a:srgbClr val="C0C0C0"/>
                  </a:outerShdw>
                </a:effectLst>
                <a:uLnTx/>
                <a:uFillTx/>
                <a:latin typeface="+mn-lt"/>
                <a:ea typeface="+mn-ea"/>
                <a:cs typeface="+mn-cs"/>
                <a:sym typeface="+mn-ea"/>
              </a:rPr>
              <a:t>D </a:t>
            </a: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 AR )</a:t>
            </a:r>
          </a:p>
        </p:txBody>
      </p:sp>
      <p:sp>
        <p:nvSpPr>
          <p:cNvPr id="50" name="Line 43"/>
          <p:cNvSpPr/>
          <p:nvPr/>
        </p:nvSpPr>
        <p:spPr>
          <a:xfrm>
            <a:off x="2195925" y="2736699"/>
            <a:ext cx="2590800" cy="2590800"/>
          </a:xfrm>
          <a:prstGeom prst="line">
            <a:avLst/>
          </a:prstGeom>
          <a:ln w="22225" cap="flat" cmpd="sng">
            <a:solidFill>
              <a:schemeClr val="tx1"/>
            </a:solidFill>
            <a:prstDash val="solid"/>
            <a:miter/>
            <a:headEnd type="none" w="med" len="med"/>
            <a:tailEnd type="none" w="med" len="med"/>
          </a:ln>
        </p:spPr>
      </p:sp>
      <p:sp>
        <p:nvSpPr>
          <p:cNvPr id="51" name="Rectangle 44"/>
          <p:cNvSpPr/>
          <p:nvPr/>
        </p:nvSpPr>
        <p:spPr>
          <a:xfrm>
            <a:off x="4862925" y="5098899"/>
            <a:ext cx="6096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MR</a:t>
            </a:r>
          </a:p>
        </p:txBody>
      </p:sp>
      <p:sp>
        <p:nvSpPr>
          <p:cNvPr id="52" name="Line 45"/>
          <p:cNvSpPr/>
          <p:nvPr/>
        </p:nvSpPr>
        <p:spPr>
          <a:xfrm flipV="1">
            <a:off x="4100925" y="3498699"/>
            <a:ext cx="0" cy="2209800"/>
          </a:xfrm>
          <a:prstGeom prst="line">
            <a:avLst/>
          </a:prstGeom>
          <a:ln w="22225" cap="rnd" cmpd="sng">
            <a:solidFill>
              <a:schemeClr val="tx1"/>
            </a:solidFill>
            <a:prstDash val="sysDot"/>
            <a:miter/>
            <a:headEnd type="none" w="med" len="med"/>
            <a:tailEnd type="none" w="med" len="med"/>
          </a:ln>
        </p:spPr>
      </p:sp>
      <p:sp>
        <p:nvSpPr>
          <p:cNvPr id="53" name="Rectangle 46"/>
          <p:cNvSpPr>
            <a:spLocks noChangeArrowheads="1"/>
          </p:cNvSpPr>
          <p:nvPr/>
        </p:nvSpPr>
        <p:spPr bwMode="auto">
          <a:xfrm>
            <a:off x="3948525" y="57846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Q</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p>
        </p:txBody>
      </p:sp>
      <p:sp>
        <p:nvSpPr>
          <p:cNvPr id="54" name="Line 47"/>
          <p:cNvSpPr/>
          <p:nvPr/>
        </p:nvSpPr>
        <p:spPr>
          <a:xfrm flipH="1">
            <a:off x="2195925" y="3498699"/>
            <a:ext cx="1905000" cy="0"/>
          </a:xfrm>
          <a:prstGeom prst="line">
            <a:avLst/>
          </a:prstGeom>
          <a:ln w="19050" cap="rnd" cmpd="sng">
            <a:solidFill>
              <a:srgbClr val="003300"/>
            </a:solidFill>
            <a:prstDash val="sysDot"/>
            <a:miter/>
            <a:headEnd type="none" w="med" len="med"/>
            <a:tailEnd type="none" w="med" len="med"/>
          </a:ln>
        </p:spPr>
      </p:sp>
      <p:sp>
        <p:nvSpPr>
          <p:cNvPr id="55" name="Rectangle 48"/>
          <p:cNvSpPr>
            <a:spLocks noChangeArrowheads="1"/>
          </p:cNvSpPr>
          <p:nvPr/>
        </p:nvSpPr>
        <p:spPr bwMode="auto">
          <a:xfrm>
            <a:off x="1738725" y="33462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0</a:t>
            </a:r>
          </a:p>
        </p:txBody>
      </p:sp>
      <p:pic>
        <p:nvPicPr>
          <p:cNvPr id="56" name="Picture 54" descr="265"/>
          <p:cNvPicPr>
            <a:picLocks noChangeAspect="1"/>
          </p:cNvPicPr>
          <p:nvPr/>
        </p:nvPicPr>
        <p:blipFill>
          <a:blip r:embed="rId5"/>
          <a:stretch>
            <a:fillRect/>
          </a:stretch>
        </p:blipFill>
        <p:spPr>
          <a:xfrm>
            <a:off x="4042188" y="4582962"/>
            <a:ext cx="134937" cy="134937"/>
          </a:xfrm>
          <a:prstGeom prst="rect">
            <a:avLst/>
          </a:prstGeom>
          <a:noFill/>
          <a:ln w="9525">
            <a:noFill/>
          </a:ln>
        </p:spPr>
      </p:pic>
      <p:pic>
        <p:nvPicPr>
          <p:cNvPr id="57" name="Picture 55" descr="268"/>
          <p:cNvPicPr>
            <a:picLocks noChangeAspect="1"/>
          </p:cNvPicPr>
          <p:nvPr/>
        </p:nvPicPr>
        <p:blipFill>
          <a:blip r:embed="rId6"/>
          <a:stretch>
            <a:fillRect/>
          </a:stretch>
        </p:blipFill>
        <p:spPr>
          <a:xfrm>
            <a:off x="4042188" y="3422499"/>
            <a:ext cx="134937" cy="134938"/>
          </a:xfrm>
          <a:prstGeom prst="rect">
            <a:avLst/>
          </a:prstGeom>
          <a:noFill/>
          <a:ln w="9525">
            <a:noFill/>
          </a:ln>
        </p:spPr>
      </p:pic>
      <p:sp>
        <p:nvSpPr>
          <p:cNvPr id="58" name="Rectangle 56"/>
          <p:cNvSpPr>
            <a:spLocks noChangeArrowheads="1"/>
          </p:cNvSpPr>
          <p:nvPr/>
        </p:nvSpPr>
        <p:spPr bwMode="auto">
          <a:xfrm>
            <a:off x="8036203" y="2377264"/>
            <a:ext cx="2744046" cy="1033462"/>
          </a:xfrm>
          <a:prstGeom prst="rect">
            <a:avLst/>
          </a:prstGeom>
          <a:noFill/>
          <a:ln w="9525">
            <a:noFill/>
            <a:miter lim="800000"/>
          </a:ln>
          <a:effectLst/>
        </p:spPr>
        <p:txBody>
          <a:bodyPr wrap="none" lIns="90000" tIns="46800" rIns="90000" bIns="46800" anchor="ctr"/>
          <a:lstStyle/>
          <a:p>
            <a:pPr marL="0" marR="0" lvl="0" indent="0" algn="l" defTabSz="457200" rtl="0" eaLnBrk="1" fontAlgn="auto" latinLnBrk="0" hangingPunct="1">
              <a:lnSpc>
                <a:spcPct val="12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mn-cs"/>
                <a:sym typeface="+mn-ea"/>
              </a:rPr>
              <a:t>均衡条件</a:t>
            </a:r>
          </a:p>
          <a:p>
            <a:pPr marL="0" marR="0" lvl="0" indent="0" algn="l" defTabSz="4572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MR = MC</a:t>
            </a:r>
          </a:p>
        </p:txBody>
      </p:sp>
      <p:sp>
        <p:nvSpPr>
          <p:cNvPr id="85" name="Line 47"/>
          <p:cNvSpPr/>
          <p:nvPr/>
        </p:nvSpPr>
        <p:spPr>
          <a:xfrm flipH="1">
            <a:off x="2195925" y="4595662"/>
            <a:ext cx="1905000" cy="0"/>
          </a:xfrm>
          <a:prstGeom prst="line">
            <a:avLst/>
          </a:prstGeom>
          <a:ln w="22225" cap="rnd" cmpd="sng">
            <a:solidFill>
              <a:srgbClr val="003300"/>
            </a:solidFill>
            <a:prstDash val="sysDot"/>
            <a:miter/>
            <a:headEnd type="none" w="med" len="med"/>
            <a:tailEnd type="none" w="med" len="med"/>
          </a:ln>
        </p:spPr>
      </p:sp>
      <p:sp>
        <p:nvSpPr>
          <p:cNvPr id="86" name="Line 47"/>
          <p:cNvSpPr/>
          <p:nvPr/>
        </p:nvSpPr>
        <p:spPr>
          <a:xfrm flipH="1">
            <a:off x="2195925" y="3955899"/>
            <a:ext cx="1905000" cy="0"/>
          </a:xfrm>
          <a:prstGeom prst="line">
            <a:avLst/>
          </a:prstGeom>
          <a:ln w="19050" cap="rnd" cmpd="sng">
            <a:solidFill>
              <a:srgbClr val="003300"/>
            </a:solidFill>
            <a:prstDash val="sysDot"/>
            <a:miter/>
            <a:headEnd type="none" w="med" len="med"/>
            <a:tailEnd type="none" w="med" len="med"/>
          </a:ln>
        </p:spPr>
      </p:sp>
      <p:sp>
        <p:nvSpPr>
          <p:cNvPr id="36" name="Rectangle 48"/>
          <p:cNvSpPr>
            <a:spLocks noChangeArrowheads="1"/>
          </p:cNvSpPr>
          <p:nvPr/>
        </p:nvSpPr>
        <p:spPr bwMode="auto">
          <a:xfrm>
            <a:off x="1738725" y="38034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1</a:t>
            </a:r>
          </a:p>
        </p:txBody>
      </p:sp>
      <p:sp>
        <p:nvSpPr>
          <p:cNvPr id="37" name="Rectangle 48"/>
          <p:cNvSpPr>
            <a:spLocks noChangeArrowheads="1"/>
          </p:cNvSpPr>
          <p:nvPr/>
        </p:nvSpPr>
        <p:spPr bwMode="auto">
          <a:xfrm>
            <a:off x="1778413" y="440357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2</a:t>
            </a:r>
          </a:p>
        </p:txBody>
      </p:sp>
      <p:sp>
        <p:nvSpPr>
          <p:cNvPr id="30754" name="文本框 2"/>
          <p:cNvSpPr txBox="1"/>
          <p:nvPr/>
        </p:nvSpPr>
        <p:spPr>
          <a:xfrm>
            <a:off x="2726563" y="6113312"/>
            <a:ext cx="3341687" cy="646331"/>
          </a:xfrm>
          <a:prstGeom prst="rect">
            <a:avLst/>
          </a:prstGeom>
          <a:noFill/>
          <a:ln w="9525">
            <a:noFill/>
          </a:ln>
        </p:spPr>
        <p:txBody>
          <a:bodyPr anchor="t">
            <a:spAutoFit/>
          </a:bodyPr>
          <a:lstStyle/>
          <a:p>
            <a:pPr>
              <a:buFont typeface="Arial" panose="020B0604020202020204" pitchFamily="34" charset="0"/>
            </a:pPr>
            <a:r>
              <a:rPr lang="zh-CN" altLang="en-US" dirty="0">
                <a:latin typeface="微软雅黑" panose="020B0503020204020204" pitchFamily="34" charset="-122"/>
                <a:ea typeface="微软雅黑" panose="020B0503020204020204" pitchFamily="34" charset="-122"/>
              </a:rPr>
              <a:t>垄断企业的短期利润最大化</a:t>
            </a:r>
          </a:p>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40" name="棱台 39"/>
          <p:cNvSpPr/>
          <p:nvPr/>
        </p:nvSpPr>
        <p:spPr>
          <a:xfrm>
            <a:off x="6899688" y="2089410"/>
            <a:ext cx="3944096" cy="1637889"/>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540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91"/>
          <p:cNvSpPr>
            <a:spLocks noChangeArrowheads="1"/>
          </p:cNvSpPr>
          <p:nvPr/>
        </p:nvSpPr>
        <p:spPr bwMode="auto">
          <a:xfrm>
            <a:off x="5347649" y="2194243"/>
            <a:ext cx="4135438" cy="357258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pic>
        <p:nvPicPr>
          <p:cNvPr id="91" name="Picture 6"/>
          <p:cNvPicPr>
            <a:picLocks noChangeAspect="1" noChangeArrowheads="1"/>
          </p:cNvPicPr>
          <p:nvPr/>
        </p:nvPicPr>
        <p:blipFill>
          <a:blip r:embed="rId3" cstate="print"/>
          <a:srcRect/>
          <a:stretch>
            <a:fillRect/>
          </a:stretch>
        </p:blipFill>
        <p:spPr bwMode="auto">
          <a:xfrm>
            <a:off x="1828015" y="4247118"/>
            <a:ext cx="2630487" cy="2320925"/>
          </a:xfrm>
          <a:prstGeom prst="ellipse">
            <a:avLst/>
          </a:prstGeom>
          <a:ln>
            <a:noFill/>
          </a:ln>
          <a:effectLst>
            <a:softEdge rad="112500"/>
          </a:effectLst>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垄断企业的短期均衡</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2775" name="内容占位符 2"/>
          <p:cNvSpPr txBox="1"/>
          <p:nvPr/>
        </p:nvSpPr>
        <p:spPr>
          <a:xfrm>
            <a:off x="1081077" y="3260725"/>
            <a:ext cx="8251825" cy="4125912"/>
          </a:xfrm>
          <a:prstGeom prst="rect">
            <a:avLst/>
          </a:prstGeom>
          <a:noFill/>
          <a:ln w="9525">
            <a:noFill/>
          </a:ln>
        </p:spPr>
        <p:txBody>
          <a:bodyPr anchor="t"/>
          <a:lstStyle/>
          <a:p>
            <a:pPr algn="ctr">
              <a:lnSpc>
                <a:spcPct val="90000"/>
              </a:lnSpc>
              <a:spcBef>
                <a:spcPts val="1000"/>
              </a:spcBef>
              <a:buFont typeface="Arial" panose="020B0604020202020204" pitchFamily="34" charset="0"/>
            </a:pPr>
            <a:endParaRPr lang="zh-CN" altLang="en-US" sz="2400" dirty="0">
              <a:latin typeface="Calibri" panose="020F0502020204030204" pitchFamily="34" charset="0"/>
              <a:ea typeface="等线" pitchFamily="2" charset="-122"/>
            </a:endParaRPr>
          </a:p>
        </p:txBody>
      </p:sp>
      <p:sp>
        <p:nvSpPr>
          <p:cNvPr id="26" name="内容占位符 2"/>
          <p:cNvSpPr txBox="1"/>
          <p:nvPr/>
        </p:nvSpPr>
        <p:spPr>
          <a:xfrm>
            <a:off x="754144" y="1180644"/>
            <a:ext cx="10737130" cy="1346200"/>
          </a:xfrm>
          <a:prstGeom prst="rect">
            <a:avLst/>
          </a:prstGeom>
          <a:noFill/>
          <a:ln w="9525">
            <a:noFill/>
          </a:ln>
        </p:spPr>
        <p:txBody>
          <a:bodyPr lIns="68580" tIns="34291" rIns="68580" bIns="34291" anchor="t"/>
          <a:lstStyle/>
          <a:p>
            <a:pPr>
              <a:lnSpc>
                <a:spcPct val="150000"/>
              </a:lnSpc>
              <a:spcBef>
                <a:spcPts val="1000"/>
              </a:spcBef>
              <a:buFont typeface="Arial" panose="020B0604020202020204" pitchFamily="34" charset="0"/>
            </a:pPr>
            <a:r>
              <a:rPr lang="zh-CN" altLang="en-US" sz="2800" dirty="0">
                <a:solidFill>
                  <a:srgbClr val="FF0000"/>
                </a:solidFill>
                <a:ea typeface="等线" pitchFamily="2" charset="-122"/>
                <a:sym typeface="黑体" panose="02010609060101010101" pitchFamily="49" charset="-122"/>
              </a:rPr>
              <a:t>       </a:t>
            </a:r>
            <a:r>
              <a:rPr lang="zh-CN" altLang="en-US" sz="2400"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 </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在给定的规模上成本过高，或者市场的需求过低时，整个市场的需求</a:t>
            </a:r>
            <a:r>
              <a:rPr lang="zh-CN" altLang="en-US" sz="2400" dirty="0" smtClean="0">
                <a:latin typeface="微软雅黑" panose="020B0503020204020204" pitchFamily="34" charset="-122"/>
                <a:ea typeface="微软雅黑" panose="020B0503020204020204" pitchFamily="34" charset="-122"/>
                <a:sym typeface="黑体" panose="02010609060101010101" pitchFamily="49" charset="-122"/>
              </a:rPr>
              <a:t>曲线</a:t>
            </a:r>
            <a:r>
              <a:rPr lang="en-US" altLang="zh-CN" sz="2400" dirty="0">
                <a:latin typeface="微软雅黑" panose="020B0503020204020204" pitchFamily="34" charset="-122"/>
                <a:ea typeface="微软雅黑" panose="020B0503020204020204" pitchFamily="34" charset="-122"/>
                <a:sym typeface="黑体" panose="02010609060101010101" pitchFamily="49" charset="-122"/>
              </a:rPr>
              <a:t>D</a:t>
            </a:r>
            <a:r>
              <a:rPr lang="zh-CN" altLang="en-US" sz="2400" dirty="0" smtClean="0">
                <a:latin typeface="微软雅黑" panose="020B0503020204020204" pitchFamily="34" charset="-122"/>
                <a:ea typeface="微软雅黑" panose="020B0503020204020204" pitchFamily="34" charset="-122"/>
                <a:sym typeface="黑体" panose="02010609060101010101" pitchFamily="49" charset="-122"/>
              </a:rPr>
              <a:t>低于</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平均成本</a:t>
            </a:r>
            <a:r>
              <a:rPr lang="en-US" altLang="zh-CN" sz="2400" dirty="0">
                <a:latin typeface="微软雅黑" panose="020B0503020204020204" pitchFamily="34" charset="-122"/>
                <a:ea typeface="微软雅黑" panose="020B0503020204020204" pitchFamily="34" charset="-122"/>
                <a:sym typeface="黑体" panose="02010609060101010101" pitchFamily="49" charset="-122"/>
              </a:rPr>
              <a:t>AC</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a:t>
            </a:r>
            <a:endParaRPr lang="en-US" altLang="zh-CN" sz="2400" dirty="0">
              <a:latin typeface="微软雅黑" panose="020B0503020204020204" pitchFamily="34" charset="-122"/>
              <a:ea typeface="微软雅黑" panose="020B0503020204020204" pitchFamily="34" charset="-122"/>
              <a:sym typeface="黑体" panose="02010609060101010101" pitchFamily="49" charset="-122"/>
            </a:endParaRPr>
          </a:p>
        </p:txBody>
      </p:sp>
      <p:sp>
        <p:nvSpPr>
          <p:cNvPr id="32777" name="Line 32"/>
          <p:cNvSpPr/>
          <p:nvPr/>
        </p:nvSpPr>
        <p:spPr>
          <a:xfrm flipV="1">
            <a:off x="5341298" y="2054225"/>
            <a:ext cx="0" cy="3733800"/>
          </a:xfrm>
          <a:prstGeom prst="line">
            <a:avLst/>
          </a:prstGeom>
          <a:ln w="19050" cap="flat" cmpd="sng">
            <a:solidFill>
              <a:srgbClr val="333300"/>
            </a:solidFill>
            <a:prstDash val="solid"/>
            <a:miter/>
            <a:headEnd type="none" w="med" len="med"/>
            <a:tailEnd type="triangle" w="med" len="med"/>
          </a:ln>
        </p:spPr>
      </p:sp>
      <p:sp>
        <p:nvSpPr>
          <p:cNvPr id="32778" name="Line 33"/>
          <p:cNvSpPr/>
          <p:nvPr/>
        </p:nvSpPr>
        <p:spPr>
          <a:xfrm>
            <a:off x="5341298" y="5786438"/>
            <a:ext cx="4494212" cy="0"/>
          </a:xfrm>
          <a:prstGeom prst="line">
            <a:avLst/>
          </a:prstGeom>
          <a:ln w="22225" cap="flat" cmpd="sng">
            <a:solidFill>
              <a:srgbClr val="003300"/>
            </a:solidFill>
            <a:prstDash val="solid"/>
            <a:miter/>
            <a:headEnd type="none" w="med" len="med"/>
            <a:tailEnd type="triangle" w="med" len="med"/>
          </a:ln>
        </p:spPr>
      </p:sp>
      <p:sp>
        <p:nvSpPr>
          <p:cNvPr id="32779" name="Rectangle 34"/>
          <p:cNvSpPr/>
          <p:nvPr/>
        </p:nvSpPr>
        <p:spPr>
          <a:xfrm>
            <a:off x="4960298" y="2246313"/>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P</a:t>
            </a:r>
          </a:p>
          <a:p>
            <a:pPr>
              <a:lnSpc>
                <a:spcPct val="80000"/>
              </a:lnSpc>
              <a:buFont typeface="Arial" panose="020B0604020202020204" pitchFamily="34" charset="0"/>
            </a:pPr>
            <a:endParaRPr lang="en-US" altLang="zh-CN" sz="2000" dirty="0">
              <a:solidFill>
                <a:srgbClr val="000000"/>
              </a:solidFill>
              <a:latin typeface="Calibri" panose="020F0502020204030204" pitchFamily="34" charset="0"/>
              <a:ea typeface="等线" pitchFamily="2" charset="-122"/>
            </a:endParaRPr>
          </a:p>
        </p:txBody>
      </p:sp>
      <p:sp>
        <p:nvSpPr>
          <p:cNvPr id="32780" name="Rectangle 35"/>
          <p:cNvSpPr/>
          <p:nvPr/>
        </p:nvSpPr>
        <p:spPr>
          <a:xfrm>
            <a:off x="9837098" y="5635625"/>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p>
        </p:txBody>
      </p:sp>
      <p:sp>
        <p:nvSpPr>
          <p:cNvPr id="32781" name="Rectangle 36"/>
          <p:cNvSpPr/>
          <p:nvPr/>
        </p:nvSpPr>
        <p:spPr>
          <a:xfrm>
            <a:off x="4960298" y="5788025"/>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p>
        </p:txBody>
      </p:sp>
      <p:sp>
        <p:nvSpPr>
          <p:cNvPr id="34" name="Freeform 37"/>
          <p:cNvSpPr/>
          <p:nvPr/>
        </p:nvSpPr>
        <p:spPr>
          <a:xfrm>
            <a:off x="6617648" y="2490788"/>
            <a:ext cx="2514600" cy="1017587"/>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84" h="641">
                <a:moveTo>
                  <a:pt x="0" y="0"/>
                </a:moveTo>
                <a:cubicBezTo>
                  <a:pt x="37" y="53"/>
                  <a:pt x="130" y="222"/>
                  <a:pt x="222" y="318"/>
                </a:cubicBezTo>
                <a:cubicBezTo>
                  <a:pt x="314" y="414"/>
                  <a:pt x="415" y="529"/>
                  <a:pt x="552" y="576"/>
                </a:cubicBezTo>
                <a:cubicBezTo>
                  <a:pt x="689" y="623"/>
                  <a:pt x="902" y="641"/>
                  <a:pt x="1044" y="600"/>
                </a:cubicBezTo>
                <a:cubicBezTo>
                  <a:pt x="1186" y="559"/>
                  <a:pt x="1314" y="427"/>
                  <a:pt x="1404" y="330"/>
                </a:cubicBezTo>
                <a:cubicBezTo>
                  <a:pt x="1494" y="233"/>
                  <a:pt x="1547" y="83"/>
                  <a:pt x="1584" y="18"/>
                </a:cubicBezTo>
              </a:path>
            </a:pathLst>
          </a:custGeom>
          <a:noFill/>
          <a:ln w="22225" cap="flat" cmpd="sng">
            <a:solidFill>
              <a:srgbClr val="669900"/>
            </a:solidFill>
            <a:prstDash val="solid"/>
            <a:miter/>
            <a:headEnd type="none" w="med" len="med"/>
            <a:tailEnd type="none" w="med" len="med"/>
          </a:ln>
        </p:spPr>
        <p:txBody>
          <a:bodyPr/>
          <a:lstStyle/>
          <a:p>
            <a:endParaRPr lang="zh-CN" altLang="en-US"/>
          </a:p>
        </p:txBody>
      </p:sp>
      <p:sp>
        <p:nvSpPr>
          <p:cNvPr id="35" name="Freeform 38"/>
          <p:cNvSpPr/>
          <p:nvPr/>
        </p:nvSpPr>
        <p:spPr>
          <a:xfrm>
            <a:off x="6255698" y="2473325"/>
            <a:ext cx="2047875" cy="27336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0" h="1722">
                <a:moveTo>
                  <a:pt x="0" y="1560"/>
                </a:moveTo>
                <a:cubicBezTo>
                  <a:pt x="16" y="1596"/>
                  <a:pt x="27" y="1632"/>
                  <a:pt x="48" y="1656"/>
                </a:cubicBezTo>
                <a:cubicBezTo>
                  <a:pt x="69" y="1680"/>
                  <a:pt x="89" y="1697"/>
                  <a:pt x="126" y="1704"/>
                </a:cubicBezTo>
                <a:cubicBezTo>
                  <a:pt x="163" y="1711"/>
                  <a:pt x="211" y="1722"/>
                  <a:pt x="270" y="1698"/>
                </a:cubicBezTo>
                <a:cubicBezTo>
                  <a:pt x="329" y="1674"/>
                  <a:pt x="401" y="1629"/>
                  <a:pt x="480" y="1560"/>
                </a:cubicBezTo>
                <a:cubicBezTo>
                  <a:pt x="559" y="1491"/>
                  <a:pt x="668" y="1384"/>
                  <a:pt x="744" y="1284"/>
                </a:cubicBezTo>
                <a:cubicBezTo>
                  <a:pt x="820" y="1184"/>
                  <a:pt x="873" y="1081"/>
                  <a:pt x="936" y="960"/>
                </a:cubicBezTo>
                <a:cubicBezTo>
                  <a:pt x="999" y="839"/>
                  <a:pt x="1070" y="690"/>
                  <a:pt x="1122" y="558"/>
                </a:cubicBezTo>
                <a:cubicBezTo>
                  <a:pt x="1174" y="426"/>
                  <a:pt x="1220" y="261"/>
                  <a:pt x="1248" y="168"/>
                </a:cubicBezTo>
                <a:cubicBezTo>
                  <a:pt x="1276" y="75"/>
                  <a:pt x="1281" y="35"/>
                  <a:pt x="129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38" name="Rectangle 39"/>
          <p:cNvSpPr>
            <a:spLocks noChangeArrowheads="1"/>
          </p:cNvSpPr>
          <p:nvPr/>
        </p:nvSpPr>
        <p:spPr bwMode="auto">
          <a:xfrm>
            <a:off x="9116373" y="2398713"/>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669900"/>
                </a:solidFill>
                <a:effectLst>
                  <a:outerShdw blurRad="38100" dist="38100" dir="2700000" algn="tl">
                    <a:srgbClr val="C0C0C0"/>
                  </a:outerShdw>
                </a:effectLst>
                <a:uLnTx/>
                <a:uFillTx/>
                <a:latin typeface="+mn-lt"/>
                <a:ea typeface="+mn-ea"/>
                <a:cs typeface="+mn-cs"/>
                <a:sym typeface="+mn-ea"/>
              </a:rPr>
              <a:t>AC</a:t>
            </a:r>
          </a:p>
        </p:txBody>
      </p:sp>
      <p:sp>
        <p:nvSpPr>
          <p:cNvPr id="39" name="Rectangle 40"/>
          <p:cNvSpPr>
            <a:spLocks noChangeArrowheads="1"/>
          </p:cNvSpPr>
          <p:nvPr/>
        </p:nvSpPr>
        <p:spPr bwMode="auto">
          <a:xfrm>
            <a:off x="8236898" y="2054225"/>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p>
        </p:txBody>
      </p:sp>
      <p:sp>
        <p:nvSpPr>
          <p:cNvPr id="46" name="Line 41"/>
          <p:cNvSpPr/>
          <p:nvPr/>
        </p:nvSpPr>
        <p:spPr>
          <a:xfrm>
            <a:off x="5341298" y="2816225"/>
            <a:ext cx="3886200" cy="1600200"/>
          </a:xfrm>
          <a:prstGeom prst="line">
            <a:avLst/>
          </a:prstGeom>
          <a:ln w="22225" cap="flat" cmpd="sng">
            <a:solidFill>
              <a:srgbClr val="FF0000"/>
            </a:solidFill>
            <a:prstDash val="solid"/>
            <a:miter/>
            <a:headEnd type="none" w="med" len="med"/>
            <a:tailEnd type="none" w="med" len="med"/>
          </a:ln>
        </p:spPr>
      </p:sp>
      <p:sp>
        <p:nvSpPr>
          <p:cNvPr id="47" name="Rectangle 42"/>
          <p:cNvSpPr>
            <a:spLocks noChangeArrowheads="1"/>
          </p:cNvSpPr>
          <p:nvPr/>
        </p:nvSpPr>
        <p:spPr bwMode="auto">
          <a:xfrm>
            <a:off x="8725848" y="4491038"/>
            <a:ext cx="8382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 </a:t>
            </a:r>
            <a:r>
              <a:rPr kumimoji="0" lang="en-US" altLang="zh-CN" sz="1800" b="0" i="0" u="none" strike="noStrike" kern="1200" cap="none" spc="0" normalizeH="0" baseline="0" noProof="0" dirty="0" smtClean="0">
                <a:ln>
                  <a:noFill/>
                </a:ln>
                <a:solidFill>
                  <a:srgbClr val="CC3300"/>
                </a:solidFill>
                <a:effectLst>
                  <a:outerShdw blurRad="38100" dist="38100" dir="2700000" algn="tl">
                    <a:srgbClr val="C0C0C0"/>
                  </a:outerShdw>
                </a:effectLst>
                <a:uLnTx/>
                <a:uFillTx/>
                <a:latin typeface="+mn-lt"/>
                <a:ea typeface="+mn-ea"/>
                <a:cs typeface="+mn-cs"/>
                <a:sym typeface="+mn-ea"/>
              </a:rPr>
              <a:t>D </a:t>
            </a: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 AR )</a:t>
            </a:r>
          </a:p>
        </p:txBody>
      </p:sp>
      <p:sp>
        <p:nvSpPr>
          <p:cNvPr id="50" name="Line 43"/>
          <p:cNvSpPr/>
          <p:nvPr/>
        </p:nvSpPr>
        <p:spPr>
          <a:xfrm>
            <a:off x="5341298" y="2816225"/>
            <a:ext cx="2590800" cy="2590800"/>
          </a:xfrm>
          <a:prstGeom prst="line">
            <a:avLst/>
          </a:prstGeom>
          <a:ln w="22225" cap="flat" cmpd="sng">
            <a:solidFill>
              <a:schemeClr val="tx1"/>
            </a:solidFill>
            <a:prstDash val="solid"/>
            <a:miter/>
            <a:headEnd type="none" w="med" len="med"/>
            <a:tailEnd type="none" w="med" len="med"/>
          </a:ln>
        </p:spPr>
      </p:sp>
      <p:sp>
        <p:nvSpPr>
          <p:cNvPr id="51" name="Rectangle 44"/>
          <p:cNvSpPr/>
          <p:nvPr/>
        </p:nvSpPr>
        <p:spPr>
          <a:xfrm>
            <a:off x="8008298" y="5178425"/>
            <a:ext cx="6096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MR</a:t>
            </a:r>
          </a:p>
        </p:txBody>
      </p:sp>
      <p:sp>
        <p:nvSpPr>
          <p:cNvPr id="52" name="Line 45"/>
          <p:cNvSpPr/>
          <p:nvPr/>
        </p:nvSpPr>
        <p:spPr>
          <a:xfrm flipV="1">
            <a:off x="7246298" y="3240088"/>
            <a:ext cx="0" cy="2547937"/>
          </a:xfrm>
          <a:prstGeom prst="line">
            <a:avLst/>
          </a:prstGeom>
          <a:ln w="22225" cap="rnd" cmpd="sng">
            <a:solidFill>
              <a:schemeClr val="tx1"/>
            </a:solidFill>
            <a:prstDash val="sysDot"/>
            <a:miter/>
            <a:headEnd type="none" w="med" len="med"/>
            <a:tailEnd type="none" w="med" len="med"/>
          </a:ln>
        </p:spPr>
      </p:sp>
      <p:sp>
        <p:nvSpPr>
          <p:cNvPr id="53" name="Rectangle 46"/>
          <p:cNvSpPr>
            <a:spLocks noChangeArrowheads="1"/>
          </p:cNvSpPr>
          <p:nvPr/>
        </p:nvSpPr>
        <p:spPr bwMode="auto">
          <a:xfrm>
            <a:off x="7093898" y="58642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Q</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p>
        </p:txBody>
      </p:sp>
      <p:sp>
        <p:nvSpPr>
          <p:cNvPr id="54" name="Line 47"/>
          <p:cNvSpPr/>
          <p:nvPr/>
        </p:nvSpPr>
        <p:spPr>
          <a:xfrm flipH="1">
            <a:off x="5341298" y="3578225"/>
            <a:ext cx="1905000" cy="0"/>
          </a:xfrm>
          <a:prstGeom prst="line">
            <a:avLst/>
          </a:prstGeom>
          <a:ln w="19050" cap="rnd" cmpd="sng">
            <a:solidFill>
              <a:srgbClr val="003300"/>
            </a:solidFill>
            <a:prstDash val="sysDot"/>
            <a:miter/>
            <a:headEnd type="none" w="med" len="med"/>
            <a:tailEnd type="none" w="med" len="med"/>
          </a:ln>
        </p:spPr>
      </p:sp>
      <p:sp>
        <p:nvSpPr>
          <p:cNvPr id="55" name="Rectangle 48"/>
          <p:cNvSpPr>
            <a:spLocks noChangeArrowheads="1"/>
          </p:cNvSpPr>
          <p:nvPr/>
        </p:nvSpPr>
        <p:spPr bwMode="auto">
          <a:xfrm>
            <a:off x="4884098" y="34258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0</a:t>
            </a:r>
          </a:p>
        </p:txBody>
      </p:sp>
      <p:sp>
        <p:nvSpPr>
          <p:cNvPr id="86" name="Line 47"/>
          <p:cNvSpPr/>
          <p:nvPr/>
        </p:nvSpPr>
        <p:spPr>
          <a:xfrm flipH="1" flipV="1">
            <a:off x="5314310" y="3260725"/>
            <a:ext cx="1898650" cy="11113"/>
          </a:xfrm>
          <a:prstGeom prst="line">
            <a:avLst/>
          </a:prstGeom>
          <a:ln w="19050" cap="rnd" cmpd="sng">
            <a:solidFill>
              <a:srgbClr val="003300"/>
            </a:solidFill>
            <a:prstDash val="sysDot"/>
            <a:miter/>
            <a:headEnd type="none" w="med" len="med"/>
            <a:tailEnd type="none" w="med" len="med"/>
          </a:ln>
        </p:spPr>
      </p:sp>
      <p:sp>
        <p:nvSpPr>
          <p:cNvPr id="88" name="Rectangle 48"/>
          <p:cNvSpPr>
            <a:spLocks noChangeArrowheads="1"/>
          </p:cNvSpPr>
          <p:nvPr/>
        </p:nvSpPr>
        <p:spPr bwMode="auto">
          <a:xfrm>
            <a:off x="4890448" y="30829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1</a:t>
            </a:r>
          </a:p>
        </p:txBody>
      </p:sp>
      <p:sp>
        <p:nvSpPr>
          <p:cNvPr id="32796" name="文本框 88"/>
          <p:cNvSpPr txBox="1"/>
          <p:nvPr/>
        </p:nvSpPr>
        <p:spPr>
          <a:xfrm>
            <a:off x="6293798" y="6244877"/>
            <a:ext cx="3343275" cy="646331"/>
          </a:xfrm>
          <a:prstGeom prst="rect">
            <a:avLst/>
          </a:prstGeom>
          <a:noFill/>
          <a:ln w="9525">
            <a:noFill/>
          </a:ln>
        </p:spPr>
        <p:txBody>
          <a:bodyPr anchor="t">
            <a:spAutoFit/>
          </a:bodyPr>
          <a:lstStyle/>
          <a:p>
            <a:pPr>
              <a:buFont typeface="Arial" panose="020B0604020202020204" pitchFamily="34" charset="0"/>
            </a:pPr>
            <a:r>
              <a:rPr lang="zh-CN" altLang="en-US" dirty="0">
                <a:latin typeface="微软雅黑" panose="020B0503020204020204" pitchFamily="34" charset="-122"/>
                <a:ea typeface="微软雅黑" panose="020B0503020204020204" pitchFamily="34" charset="-122"/>
              </a:rPr>
              <a:t>垄断企业的短期亏损</a:t>
            </a:r>
          </a:p>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7" name="文本框 6"/>
          <p:cNvSpPr txBox="1"/>
          <p:nvPr/>
        </p:nvSpPr>
        <p:spPr>
          <a:xfrm>
            <a:off x="485925" y="3662298"/>
            <a:ext cx="2274888" cy="398780"/>
          </a:xfrm>
          <a:prstGeom prst="rect">
            <a:avLst/>
          </a:prstGeom>
          <a:noFill/>
          <a:ln w="9525">
            <a:noFill/>
          </a:ln>
        </p:spPr>
        <p:txBody>
          <a:bodyPr anchor="t">
            <a:spAutoFit/>
          </a:bodyPr>
          <a:lstStyle/>
          <a:p>
            <a:pPr>
              <a:buFont typeface="Arial" panose="020B0604020202020204" pitchFamily="34" charset="0"/>
            </a:pPr>
            <a:r>
              <a:rPr lang="zh-CN" altLang="en-US" sz="2000" b="1" dirty="0">
                <a:solidFill>
                  <a:srgbClr val="C00000"/>
                </a:solidFill>
                <a:latin typeface="微软雅黑" panose="020B0503020204020204" pitchFamily="34" charset="-122"/>
                <a:ea typeface="微软雅黑" panose="020B0503020204020204" pitchFamily="34" charset="-122"/>
              </a:rPr>
              <a:t>是否继续生产</a:t>
            </a:r>
          </a:p>
        </p:txBody>
      </p:sp>
      <p:pic>
        <p:nvPicPr>
          <p:cNvPr id="90" name="Picture 7"/>
          <p:cNvPicPr>
            <a:picLocks noChangeAspect="1" noChangeArrowheads="1" noCrop="1"/>
          </p:cNvPicPr>
          <p:nvPr/>
        </p:nvPicPr>
        <p:blipFill>
          <a:blip r:embed="rId4" cstate="print"/>
          <a:srcRect/>
          <a:stretch>
            <a:fillRect/>
          </a:stretch>
        </p:blipFill>
        <p:spPr bwMode="auto">
          <a:xfrm>
            <a:off x="1956679" y="3311843"/>
            <a:ext cx="1655763" cy="1619250"/>
          </a:xfrm>
          <a:prstGeom prst="ellipse">
            <a:avLst/>
          </a:prstGeom>
          <a:ln>
            <a:noFill/>
          </a:ln>
          <a:effectLst>
            <a:softEdge rad="112500"/>
          </a:effectLst>
        </p:spPr>
      </p:pic>
    </p:spTree>
    <p:extLst>
      <p:ext uri="{BB962C8B-B14F-4D97-AF65-F5344CB8AC3E}">
        <p14:creationId xmlns:p14="http://schemas.microsoft.com/office/powerpoint/2010/main" val="40166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dissolve">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right)">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wipe(right)">
                                      <p:cBhvr>
                                        <p:cTn id="48" dur="500"/>
                                        <p:tgtEl>
                                          <p:spTgt spid="86"/>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dissolve">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childTnLst>
                          </p:cTn>
                        </p:par>
                        <p:par>
                          <p:cTn id="62" fill="hold">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dissolve">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24" presetClass="entr" presetSubtype="0" fill="hold" nodeType="clickEffect">
                                  <p:stCondLst>
                                    <p:cond delay="0"/>
                                  </p:stCondLst>
                                  <p:childTnLst>
                                    <p:set>
                                      <p:cBhvr>
                                        <p:cTn id="86" dur="1" fill="hold">
                                          <p:stCondLst>
                                            <p:cond delay="0"/>
                                          </p:stCondLst>
                                        </p:cTn>
                                        <p:tgtEl>
                                          <p:spTgt spid="91"/>
                                        </p:tgtEl>
                                        <p:attrNameLst>
                                          <p:attrName>style.visibility</p:attrName>
                                        </p:attrNameLst>
                                      </p:cBhvr>
                                      <p:to>
                                        <p:strVal val="visible"/>
                                      </p:to>
                                    </p:set>
                                    <p:anim calcmode="lin" valueType="num">
                                      <p:cBhvr>
                                        <p:cTn id="87" dur="1" fill="hold"/>
                                        <p:tgtEl>
                                          <p:spTgt spid="91"/>
                                        </p:tgtEl>
                                      </p:cBhvr>
                                    </p:anim>
                                  </p:childTnLst>
                                </p:cTn>
                              </p:par>
                              <p:par>
                                <p:cTn id="88" presetID="6" presetClass="entr" presetSubtype="16"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circle(in)">
                                      <p:cBhvr>
                                        <p:cTn id="9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6" grpId="0"/>
      <p:bldP spid="34" grpId="0" animBg="1"/>
      <p:bldP spid="35" grpId="0" animBg="1"/>
      <p:bldP spid="38" grpId="0"/>
      <p:bldP spid="39" grpId="0"/>
      <p:bldP spid="47" grpId="0"/>
      <p:bldP spid="51" grpId="0"/>
      <p:bldP spid="53" grpId="0"/>
      <p:bldP spid="55" grpId="0"/>
      <p:bldP spid="88"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A30EF281-F51E-4987-AAD5-BDD532994D0B}" type="slidenum">
              <a:rPr lang="en-US" altLang="zh-CN" sz="1200">
                <a:solidFill>
                  <a:srgbClr val="045C75"/>
                </a:solidFill>
                <a:latin typeface="Times New Roman" panose="02020603050405020304" pitchFamily="18" charset="0"/>
              </a:rPr>
              <a:pPr>
                <a:spcBef>
                  <a:spcPct val="0"/>
                </a:spcBef>
                <a:buClrTx/>
                <a:buSzTx/>
                <a:buFontTx/>
                <a:buNone/>
              </a:pPr>
              <a:t>9</a:t>
            </a:fld>
            <a:endParaRPr lang="en-US" altLang="zh-CN" sz="1400">
              <a:solidFill>
                <a:srgbClr val="045C75"/>
              </a:solidFill>
              <a:latin typeface="Times New Roman" panose="02020603050405020304" pitchFamily="18" charset="0"/>
            </a:endParaRPr>
          </a:p>
        </p:txBody>
      </p:sp>
      <p:sp>
        <p:nvSpPr>
          <p:cNvPr id="14339" name="Line 3"/>
          <p:cNvSpPr>
            <a:spLocks noChangeShapeType="1"/>
          </p:cNvSpPr>
          <p:nvPr/>
        </p:nvSpPr>
        <p:spPr bwMode="auto">
          <a:xfrm>
            <a:off x="2563019" y="1595301"/>
            <a:ext cx="0" cy="4038600"/>
          </a:xfrm>
          <a:prstGeom prst="line">
            <a:avLst/>
          </a:prstGeom>
          <a:noFill/>
          <a:ln w="38100" cap="sq">
            <a:solidFill>
              <a:schemeClr val="tx1"/>
            </a:solidFill>
            <a:round/>
            <a:headEnd type="triangle" w="med" len="med"/>
            <a:tailEnd/>
          </a:ln>
          <a:effectLst/>
        </p:spPr>
        <p:txBody>
          <a:bodyPr wrap="none" anchor="ctr"/>
          <a:lstStyle/>
          <a:p>
            <a:pPr>
              <a:defRPr/>
            </a:pPr>
            <a:endParaRPr lang="zh-CN" altLang="en-US">
              <a:latin typeface="Times New Roman" charset="0"/>
              <a:ea typeface="宋体" charset="-122"/>
            </a:endParaRPr>
          </a:p>
        </p:txBody>
      </p:sp>
      <p:sp>
        <p:nvSpPr>
          <p:cNvPr id="14340" name="Line 4"/>
          <p:cNvSpPr>
            <a:spLocks noChangeShapeType="1"/>
          </p:cNvSpPr>
          <p:nvPr/>
        </p:nvSpPr>
        <p:spPr bwMode="auto">
          <a:xfrm>
            <a:off x="2563019" y="5633901"/>
            <a:ext cx="4343400" cy="0"/>
          </a:xfrm>
          <a:prstGeom prst="line">
            <a:avLst/>
          </a:prstGeom>
          <a:noFill/>
          <a:ln w="38100" cap="sq">
            <a:solidFill>
              <a:schemeClr val="tx1"/>
            </a:solidFill>
            <a:round/>
            <a:headEnd type="none" w="sm" len="sm"/>
            <a:tailEnd type="triangle" w="med" len="med"/>
          </a:ln>
          <a:effectLst/>
        </p:spPr>
        <p:txBody>
          <a:bodyPr wrap="none" anchor="ctr"/>
          <a:lstStyle/>
          <a:p>
            <a:pPr>
              <a:defRPr/>
            </a:pPr>
            <a:endParaRPr lang="zh-CN" altLang="en-US">
              <a:latin typeface="Times New Roman" charset="0"/>
              <a:ea typeface="宋体" charset="-122"/>
            </a:endParaRPr>
          </a:p>
        </p:txBody>
      </p:sp>
      <p:sp>
        <p:nvSpPr>
          <p:cNvPr id="14341" name="Line 5"/>
          <p:cNvSpPr>
            <a:spLocks noChangeShapeType="1"/>
          </p:cNvSpPr>
          <p:nvPr/>
        </p:nvSpPr>
        <p:spPr bwMode="auto">
          <a:xfrm>
            <a:off x="2563019" y="3500301"/>
            <a:ext cx="3352800" cy="1676400"/>
          </a:xfrm>
          <a:prstGeom prst="line">
            <a:avLst/>
          </a:prstGeom>
          <a:noFill/>
          <a:ln w="19050" cap="sq">
            <a:solidFill>
              <a:schemeClr val="tx1"/>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2" name="Line 6"/>
          <p:cNvSpPr>
            <a:spLocks noChangeShapeType="1"/>
          </p:cNvSpPr>
          <p:nvPr/>
        </p:nvSpPr>
        <p:spPr bwMode="auto">
          <a:xfrm>
            <a:off x="2563019" y="3500301"/>
            <a:ext cx="2209800" cy="1828800"/>
          </a:xfrm>
          <a:prstGeom prst="line">
            <a:avLst/>
          </a:prstGeom>
          <a:noFill/>
          <a:ln w="19050" cap="sq">
            <a:solidFill>
              <a:schemeClr val="tx1"/>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3" name="Line 7"/>
          <p:cNvSpPr>
            <a:spLocks noChangeShapeType="1"/>
          </p:cNvSpPr>
          <p:nvPr/>
        </p:nvSpPr>
        <p:spPr bwMode="auto">
          <a:xfrm>
            <a:off x="2563019" y="1823901"/>
            <a:ext cx="1828800" cy="3657600"/>
          </a:xfrm>
          <a:prstGeom prst="line">
            <a:avLst/>
          </a:prstGeom>
          <a:noFill/>
          <a:ln w="19050" cap="sq">
            <a:solidFill>
              <a:srgbClr val="0070C0"/>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4" name="Line 8"/>
          <p:cNvSpPr>
            <a:spLocks noChangeShapeType="1"/>
          </p:cNvSpPr>
          <p:nvPr/>
        </p:nvSpPr>
        <p:spPr bwMode="auto">
          <a:xfrm>
            <a:off x="2563019" y="1823901"/>
            <a:ext cx="3124200" cy="3124200"/>
          </a:xfrm>
          <a:prstGeom prst="line">
            <a:avLst/>
          </a:prstGeom>
          <a:noFill/>
          <a:ln w="19050" cap="sq">
            <a:solidFill>
              <a:srgbClr val="0070C0"/>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5" name="Line 9"/>
          <p:cNvSpPr>
            <a:spLocks noChangeShapeType="1"/>
          </p:cNvSpPr>
          <p:nvPr/>
        </p:nvSpPr>
        <p:spPr bwMode="auto">
          <a:xfrm flipV="1">
            <a:off x="4010819" y="3281227"/>
            <a:ext cx="0" cy="2352675"/>
          </a:xfrm>
          <a:prstGeom prst="line">
            <a:avLst/>
          </a:prstGeom>
          <a:noFill/>
          <a:ln w="19050">
            <a:solidFill>
              <a:schemeClr val="tx1"/>
            </a:solidFill>
            <a:prstDash val="sysDot"/>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6" name="Line 11"/>
          <p:cNvSpPr>
            <a:spLocks noChangeShapeType="1"/>
          </p:cNvSpPr>
          <p:nvPr/>
        </p:nvSpPr>
        <p:spPr bwMode="auto">
          <a:xfrm>
            <a:off x="2563019" y="3271701"/>
            <a:ext cx="1447800" cy="0"/>
          </a:xfrm>
          <a:prstGeom prst="line">
            <a:avLst/>
          </a:prstGeom>
          <a:noFill/>
          <a:ln w="19050">
            <a:solidFill>
              <a:schemeClr val="tx1"/>
            </a:solidFill>
            <a:prstDash val="sysDot"/>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7" name="Line 12"/>
          <p:cNvSpPr>
            <a:spLocks noChangeShapeType="1"/>
          </p:cNvSpPr>
          <p:nvPr/>
        </p:nvSpPr>
        <p:spPr bwMode="auto">
          <a:xfrm>
            <a:off x="2563019" y="4262301"/>
            <a:ext cx="1447800" cy="0"/>
          </a:xfrm>
          <a:prstGeom prst="line">
            <a:avLst/>
          </a:prstGeom>
          <a:noFill/>
          <a:ln w="19050">
            <a:solidFill>
              <a:schemeClr val="tx1"/>
            </a:solidFill>
            <a:prstDash val="sysDot"/>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8" name="Rectangle 13"/>
          <p:cNvSpPr>
            <a:spLocks noChangeArrowheads="1"/>
          </p:cNvSpPr>
          <p:nvPr/>
        </p:nvSpPr>
        <p:spPr bwMode="auto">
          <a:xfrm>
            <a:off x="7322344" y="1917701"/>
            <a:ext cx="4477178" cy="24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indent="-342900" eaLnBrk="1" hangingPunct="1">
              <a:lnSpc>
                <a:spcPct val="150000"/>
              </a:lnSpc>
              <a:spcBef>
                <a:spcPct val="0"/>
              </a:spcBef>
              <a:buClrTx/>
              <a:buSzTx/>
              <a:buFont typeface="Wingdings" panose="05000000000000000000" pitchFamily="2" charset="2"/>
              <a:buChar char="u"/>
            </a:pPr>
            <a:r>
              <a:rPr lang="zh-CN" altLang="en-US" sz="2400" b="1" dirty="0">
                <a:solidFill>
                  <a:srgbClr val="7030A0"/>
                </a:solidFill>
                <a:latin typeface="仿宋" panose="02010609060101010101" pitchFamily="49" charset="-122"/>
                <a:ea typeface="仿宋" panose="02010609060101010101" pitchFamily="49" charset="-122"/>
              </a:rPr>
              <a:t>完全垄断条件下，价格和产量之</a:t>
            </a:r>
          </a:p>
          <a:p>
            <a:pPr eaLnBrk="1" hangingPunct="1">
              <a:lnSpc>
                <a:spcPct val="150000"/>
              </a:lnSpc>
              <a:spcBef>
                <a:spcPct val="0"/>
              </a:spcBef>
              <a:buClrTx/>
              <a:buSzTx/>
              <a:buFontTx/>
              <a:buNone/>
            </a:pPr>
            <a:r>
              <a:rPr lang="zh-CN" altLang="en-US" sz="2400" b="1" dirty="0">
                <a:solidFill>
                  <a:srgbClr val="7030A0"/>
                </a:solidFill>
                <a:latin typeface="仿宋" panose="02010609060101010101" pitchFamily="49" charset="-122"/>
                <a:ea typeface="仿宋" panose="02010609060101010101" pitchFamily="49" charset="-122"/>
              </a:rPr>
              <a:t>间不存在一一对应</a:t>
            </a:r>
            <a:r>
              <a:rPr lang="zh-CN" altLang="en-US" sz="2400" b="1" dirty="0" smtClean="0">
                <a:solidFill>
                  <a:srgbClr val="7030A0"/>
                </a:solidFill>
                <a:latin typeface="仿宋" panose="02010609060101010101" pitchFamily="49" charset="-122"/>
                <a:ea typeface="仿宋" panose="02010609060101010101" pitchFamily="49" charset="-122"/>
              </a:rPr>
              <a:t>关系；</a:t>
            </a:r>
            <a:endParaRPr lang="en-US" altLang="zh-CN" sz="2400" b="1" dirty="0" smtClean="0">
              <a:solidFill>
                <a:srgbClr val="7030A0"/>
              </a:solidFill>
              <a:latin typeface="仿宋" panose="02010609060101010101" pitchFamily="49" charset="-122"/>
              <a:ea typeface="仿宋" panose="02010609060101010101" pitchFamily="49" charset="-122"/>
            </a:endParaRPr>
          </a:p>
          <a:p>
            <a:pPr eaLnBrk="1" hangingPunct="1">
              <a:lnSpc>
                <a:spcPct val="150000"/>
              </a:lnSpc>
              <a:spcBef>
                <a:spcPct val="0"/>
              </a:spcBef>
              <a:buClrTx/>
              <a:buSzTx/>
              <a:buFontTx/>
              <a:buNone/>
            </a:pPr>
            <a:endParaRPr lang="en-US" altLang="zh-CN" sz="1050" b="1" dirty="0">
              <a:latin typeface="仿宋" panose="02010609060101010101" pitchFamily="49" charset="-122"/>
              <a:ea typeface="仿宋" panose="02010609060101010101" pitchFamily="49" charset="-122"/>
            </a:endParaRPr>
          </a:p>
          <a:p>
            <a:pPr marL="342900" indent="-342900">
              <a:lnSpc>
                <a:spcPct val="150000"/>
              </a:lnSpc>
              <a:spcBef>
                <a:spcPct val="0"/>
              </a:spcBef>
              <a:buClrTx/>
              <a:buSzTx/>
              <a:buFont typeface="Wingdings" panose="05000000000000000000" pitchFamily="2" charset="2"/>
              <a:buChar char="u"/>
            </a:pPr>
            <a:r>
              <a:rPr lang="zh-CN" altLang="en-US" sz="2400" b="1" dirty="0" smtClean="0">
                <a:solidFill>
                  <a:srgbClr val="7030A0"/>
                </a:solidFill>
                <a:latin typeface="仿宋" panose="02010609060101010101" pitchFamily="49" charset="-122"/>
                <a:ea typeface="仿宋" panose="02010609060101010101" pitchFamily="49" charset="-122"/>
              </a:rPr>
              <a:t>同</a:t>
            </a:r>
            <a:r>
              <a:rPr lang="zh-CN" altLang="en-US" sz="2400" b="1" dirty="0">
                <a:solidFill>
                  <a:srgbClr val="7030A0"/>
                </a:solidFill>
                <a:latin typeface="仿宋" panose="02010609060101010101" pitchFamily="49" charset="-122"/>
                <a:ea typeface="仿宋" panose="02010609060101010101" pitchFamily="49" charset="-122"/>
              </a:rPr>
              <a:t>一产量</a:t>
            </a:r>
            <a:r>
              <a:rPr lang="zh-CN" altLang="en-US" sz="2400" b="1" dirty="0" smtClean="0">
                <a:solidFill>
                  <a:srgbClr val="7030A0"/>
                </a:solidFill>
                <a:latin typeface="仿宋" panose="02010609060101010101" pitchFamily="49" charset="-122"/>
                <a:ea typeface="仿宋" panose="02010609060101010101" pitchFamily="49" charset="-122"/>
              </a:rPr>
              <a:t>下可以</a:t>
            </a:r>
            <a:r>
              <a:rPr lang="zh-CN" altLang="en-US" sz="2400" b="1" dirty="0">
                <a:solidFill>
                  <a:srgbClr val="7030A0"/>
                </a:solidFill>
                <a:latin typeface="仿宋" panose="02010609060101010101" pitchFamily="49" charset="-122"/>
                <a:ea typeface="仿宋" panose="02010609060101010101" pitchFamily="49" charset="-122"/>
              </a:rPr>
              <a:t>有不同的价格</a:t>
            </a:r>
            <a:r>
              <a:rPr lang="zh-CN" altLang="en-US" sz="2400" b="1" dirty="0" smtClean="0">
                <a:solidFill>
                  <a:srgbClr val="7030A0"/>
                </a:solidFill>
                <a:latin typeface="仿宋" panose="02010609060101010101" pitchFamily="49" charset="-122"/>
                <a:ea typeface="仿宋" panose="02010609060101010101" pitchFamily="49" charset="-122"/>
              </a:rPr>
              <a:t>，</a:t>
            </a:r>
            <a:endParaRPr lang="en-US" altLang="zh-CN" sz="2400" b="1" dirty="0" smtClean="0">
              <a:solidFill>
                <a:srgbClr val="7030A0"/>
              </a:solidFill>
              <a:latin typeface="仿宋" panose="02010609060101010101" pitchFamily="49" charset="-122"/>
              <a:ea typeface="仿宋" panose="02010609060101010101" pitchFamily="49" charset="-122"/>
            </a:endParaRPr>
          </a:p>
          <a:p>
            <a:pPr>
              <a:lnSpc>
                <a:spcPct val="150000"/>
              </a:lnSpc>
              <a:spcBef>
                <a:spcPct val="0"/>
              </a:spcBef>
              <a:buClrTx/>
              <a:buSzTx/>
              <a:buNone/>
            </a:pPr>
            <a:r>
              <a:rPr lang="zh-CN" altLang="en-US" sz="2400" b="1" dirty="0" smtClean="0">
                <a:solidFill>
                  <a:srgbClr val="7030A0"/>
                </a:solidFill>
                <a:latin typeface="仿宋" panose="02010609060101010101" pitchFamily="49" charset="-122"/>
                <a:ea typeface="仿宋" panose="02010609060101010101" pitchFamily="49" charset="-122"/>
              </a:rPr>
              <a:t>因而</a:t>
            </a:r>
            <a:r>
              <a:rPr lang="zh-CN" altLang="en-US" sz="2400" b="1" dirty="0">
                <a:solidFill>
                  <a:srgbClr val="7030A0"/>
                </a:solidFill>
                <a:latin typeface="仿宋" panose="02010609060101010101" pitchFamily="49" charset="-122"/>
                <a:ea typeface="仿宋" panose="02010609060101010101" pitchFamily="49" charset="-122"/>
              </a:rPr>
              <a:t>完全</a:t>
            </a:r>
            <a:r>
              <a:rPr lang="zh-CN" altLang="en-US" sz="2400" b="1" dirty="0" smtClean="0">
                <a:solidFill>
                  <a:srgbClr val="7030A0"/>
                </a:solidFill>
                <a:latin typeface="仿宋" panose="02010609060101010101" pitchFamily="49" charset="-122"/>
                <a:ea typeface="仿宋" panose="02010609060101010101" pitchFamily="49" charset="-122"/>
              </a:rPr>
              <a:t>垄断</a:t>
            </a:r>
            <a:r>
              <a:rPr lang="zh-CN" altLang="en-US" sz="2400" b="1" dirty="0">
                <a:solidFill>
                  <a:srgbClr val="7030A0"/>
                </a:solidFill>
                <a:latin typeface="仿宋" panose="02010609060101010101" pitchFamily="49" charset="-122"/>
                <a:ea typeface="仿宋" panose="02010609060101010101" pitchFamily="49" charset="-122"/>
              </a:rPr>
              <a:t>厂商没有自己</a:t>
            </a:r>
            <a:r>
              <a:rPr lang="zh-CN" altLang="en-US" sz="2400" b="1" dirty="0" smtClean="0">
                <a:solidFill>
                  <a:srgbClr val="7030A0"/>
                </a:solidFill>
                <a:latin typeface="仿宋" panose="02010609060101010101" pitchFamily="49" charset="-122"/>
                <a:ea typeface="仿宋" panose="02010609060101010101" pitchFamily="49" charset="-122"/>
              </a:rPr>
              <a:t>的</a:t>
            </a:r>
            <a:endParaRPr lang="en-US" altLang="zh-CN" sz="2400" b="1" dirty="0" smtClean="0">
              <a:solidFill>
                <a:srgbClr val="7030A0"/>
              </a:solidFill>
              <a:latin typeface="仿宋" panose="02010609060101010101" pitchFamily="49" charset="-122"/>
              <a:ea typeface="仿宋" panose="02010609060101010101" pitchFamily="49" charset="-122"/>
            </a:endParaRPr>
          </a:p>
          <a:p>
            <a:pPr>
              <a:lnSpc>
                <a:spcPct val="150000"/>
              </a:lnSpc>
              <a:spcBef>
                <a:spcPct val="0"/>
              </a:spcBef>
              <a:buClrTx/>
              <a:buSzTx/>
              <a:buNone/>
            </a:pPr>
            <a:r>
              <a:rPr lang="zh-CN" altLang="en-US" sz="2400" b="1" dirty="0" smtClean="0">
                <a:solidFill>
                  <a:srgbClr val="7030A0"/>
                </a:solidFill>
                <a:latin typeface="仿宋" panose="02010609060101010101" pitchFamily="49" charset="-122"/>
                <a:ea typeface="仿宋" panose="02010609060101010101" pitchFamily="49" charset="-122"/>
              </a:rPr>
              <a:t>供给</a:t>
            </a:r>
            <a:r>
              <a:rPr lang="zh-CN" altLang="en-US" sz="2400" b="1" dirty="0">
                <a:solidFill>
                  <a:srgbClr val="7030A0"/>
                </a:solidFill>
                <a:latin typeface="仿宋" panose="02010609060101010101" pitchFamily="49" charset="-122"/>
                <a:ea typeface="仿宋" panose="02010609060101010101" pitchFamily="49" charset="-122"/>
              </a:rPr>
              <a:t>曲线。</a:t>
            </a:r>
          </a:p>
        </p:txBody>
      </p:sp>
      <p:sp>
        <p:nvSpPr>
          <p:cNvPr id="14349" name="Rectangle 14"/>
          <p:cNvSpPr>
            <a:spLocks noChangeArrowheads="1"/>
          </p:cNvSpPr>
          <p:nvPr/>
        </p:nvSpPr>
        <p:spPr bwMode="auto">
          <a:xfrm>
            <a:off x="1882083" y="1401765"/>
            <a:ext cx="553998" cy="707886"/>
          </a:xfrm>
          <a:prstGeom prst="rect">
            <a:avLst/>
          </a:prstGeom>
          <a:noFill/>
          <a:ln>
            <a:noFill/>
          </a:ln>
          <a:effectLst/>
        </p:spPr>
        <p:txBody>
          <a:bodyPr vert="eaVert"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zh-CN" altLang="en-US" sz="2400" dirty="0">
                <a:solidFill>
                  <a:srgbClr val="FF00FF"/>
                </a:solidFill>
                <a:latin typeface="Times New Roman" charset="0"/>
              </a:rPr>
              <a:t>价格</a:t>
            </a:r>
          </a:p>
        </p:txBody>
      </p:sp>
      <p:sp>
        <p:nvSpPr>
          <p:cNvPr id="14350" name="Rectangle 15"/>
          <p:cNvSpPr>
            <a:spLocks noChangeArrowheads="1"/>
          </p:cNvSpPr>
          <p:nvPr/>
        </p:nvSpPr>
        <p:spPr bwMode="auto">
          <a:xfrm>
            <a:off x="6449219" y="5633901"/>
            <a:ext cx="793750" cy="457200"/>
          </a:xfrm>
          <a:prstGeom prst="rect">
            <a:avLst/>
          </a:prstGeom>
          <a:noFill/>
          <a:ln>
            <a:noFill/>
          </a:ln>
          <a:effec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eaLnBrk="1" hangingPunct="1">
              <a:spcBef>
                <a:spcPct val="0"/>
              </a:spcBef>
              <a:buClrTx/>
              <a:buSzTx/>
              <a:buFontTx/>
              <a:buNone/>
              <a:defRPr/>
            </a:pPr>
            <a:r>
              <a:rPr lang="zh-CN" altLang="en-US" sz="2400">
                <a:solidFill>
                  <a:srgbClr val="FF00FF"/>
                </a:solidFill>
                <a:latin typeface="Times New Roman" panose="02020603050405020304" pitchFamily="18" charset="0"/>
              </a:rPr>
              <a:t>产量</a:t>
            </a:r>
          </a:p>
        </p:txBody>
      </p:sp>
      <p:sp>
        <p:nvSpPr>
          <p:cNvPr id="14351" name="Line 16"/>
          <p:cNvSpPr>
            <a:spLocks noChangeShapeType="1"/>
          </p:cNvSpPr>
          <p:nvPr/>
        </p:nvSpPr>
        <p:spPr bwMode="auto">
          <a:xfrm flipV="1">
            <a:off x="3172619" y="3728901"/>
            <a:ext cx="2438400" cy="1447800"/>
          </a:xfrm>
          <a:prstGeom prst="line">
            <a:avLst/>
          </a:prstGeom>
          <a:noFill/>
          <a:ln w="19050" cap="sq">
            <a:solidFill>
              <a:srgbClr val="FF0000"/>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52" name="Rectangle 17"/>
          <p:cNvSpPr>
            <a:spLocks noChangeArrowheads="1"/>
          </p:cNvSpPr>
          <p:nvPr/>
        </p:nvSpPr>
        <p:spPr bwMode="auto">
          <a:xfrm>
            <a:off x="5663408" y="3482840"/>
            <a:ext cx="504825" cy="33972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a:solidFill>
                  <a:srgbClr val="FF0000"/>
                </a:solidFill>
                <a:latin typeface="Times New Roman" charset="0"/>
              </a:rPr>
              <a:t>MC</a:t>
            </a:r>
          </a:p>
        </p:txBody>
      </p:sp>
      <p:sp>
        <p:nvSpPr>
          <p:cNvPr id="14353" name="Rectangle 18"/>
          <p:cNvSpPr>
            <a:spLocks noChangeArrowheads="1"/>
          </p:cNvSpPr>
          <p:nvPr/>
        </p:nvSpPr>
        <p:spPr bwMode="auto">
          <a:xfrm>
            <a:off x="2218532" y="5433876"/>
            <a:ext cx="4048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2400">
                <a:solidFill>
                  <a:srgbClr val="FF00FF"/>
                </a:solidFill>
                <a:latin typeface="Times New Roman" charset="0"/>
              </a:rPr>
              <a:t>O</a:t>
            </a:r>
          </a:p>
        </p:txBody>
      </p:sp>
      <p:sp>
        <p:nvSpPr>
          <p:cNvPr id="14354" name="Rectangle 19"/>
          <p:cNvSpPr>
            <a:spLocks noChangeArrowheads="1"/>
          </p:cNvSpPr>
          <p:nvPr/>
        </p:nvSpPr>
        <p:spPr bwMode="auto">
          <a:xfrm>
            <a:off x="5853907" y="5113201"/>
            <a:ext cx="823912"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a:latin typeface="Times New Roman" charset="0"/>
              </a:rPr>
              <a:t>d</a:t>
            </a:r>
            <a:r>
              <a:rPr lang="en-US" altLang="zh-CN" sz="1600" baseline="-25000">
                <a:latin typeface="Times New Roman" charset="0"/>
              </a:rPr>
              <a:t>1</a:t>
            </a:r>
            <a:r>
              <a:rPr lang="en-US" altLang="zh-CN" sz="1600">
                <a:latin typeface="Times New Roman" charset="0"/>
              </a:rPr>
              <a:t>=AR</a:t>
            </a:r>
            <a:r>
              <a:rPr lang="en-US" altLang="zh-CN" sz="1600" baseline="-25000">
                <a:latin typeface="Times New Roman" charset="0"/>
              </a:rPr>
              <a:t>1</a:t>
            </a:r>
            <a:endParaRPr lang="en-US" altLang="zh-CN" sz="1600">
              <a:latin typeface="Times New Roman" charset="0"/>
            </a:endParaRPr>
          </a:p>
        </p:txBody>
      </p:sp>
      <p:sp>
        <p:nvSpPr>
          <p:cNvPr id="14355" name="Rectangle 20"/>
          <p:cNvSpPr>
            <a:spLocks noChangeArrowheads="1"/>
          </p:cNvSpPr>
          <p:nvPr/>
        </p:nvSpPr>
        <p:spPr bwMode="auto">
          <a:xfrm>
            <a:off x="4768058" y="5143365"/>
            <a:ext cx="573087"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dirty="0">
                <a:latin typeface="Times New Roman" charset="0"/>
              </a:rPr>
              <a:t>MR</a:t>
            </a:r>
            <a:r>
              <a:rPr lang="en-US" altLang="zh-CN" sz="1600" baseline="-25000" dirty="0">
                <a:latin typeface="Times New Roman" charset="0"/>
              </a:rPr>
              <a:t>1</a:t>
            </a:r>
          </a:p>
        </p:txBody>
      </p:sp>
      <p:sp>
        <p:nvSpPr>
          <p:cNvPr id="14356" name="Rectangle 21"/>
          <p:cNvSpPr>
            <a:spLocks noChangeArrowheads="1"/>
          </p:cNvSpPr>
          <p:nvPr/>
        </p:nvSpPr>
        <p:spPr bwMode="auto">
          <a:xfrm>
            <a:off x="4341019" y="5329101"/>
            <a:ext cx="573088"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a:solidFill>
                  <a:srgbClr val="0070C0"/>
                </a:solidFill>
                <a:latin typeface="Times New Roman" charset="0"/>
              </a:rPr>
              <a:t>MR</a:t>
            </a:r>
            <a:r>
              <a:rPr lang="en-US" altLang="zh-CN" sz="1600" baseline="-25000">
                <a:solidFill>
                  <a:srgbClr val="0070C0"/>
                </a:solidFill>
                <a:latin typeface="Times New Roman" charset="0"/>
              </a:rPr>
              <a:t>2</a:t>
            </a:r>
          </a:p>
        </p:txBody>
      </p:sp>
      <p:sp>
        <p:nvSpPr>
          <p:cNvPr id="14357" name="Rectangle 22"/>
          <p:cNvSpPr>
            <a:spLocks noChangeArrowheads="1"/>
          </p:cNvSpPr>
          <p:nvPr/>
        </p:nvSpPr>
        <p:spPr bwMode="auto">
          <a:xfrm>
            <a:off x="5660232" y="4749665"/>
            <a:ext cx="823912"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a:solidFill>
                  <a:srgbClr val="0070C0"/>
                </a:solidFill>
                <a:latin typeface="Times New Roman" charset="0"/>
              </a:rPr>
              <a:t>d</a:t>
            </a:r>
            <a:r>
              <a:rPr lang="en-US" altLang="zh-CN" sz="1600" baseline="-25000">
                <a:solidFill>
                  <a:srgbClr val="0070C0"/>
                </a:solidFill>
                <a:latin typeface="Times New Roman" charset="0"/>
              </a:rPr>
              <a:t>2</a:t>
            </a:r>
            <a:r>
              <a:rPr lang="en-US" altLang="zh-CN" sz="1600">
                <a:solidFill>
                  <a:srgbClr val="0070C0"/>
                </a:solidFill>
                <a:latin typeface="Times New Roman" charset="0"/>
              </a:rPr>
              <a:t>=AR</a:t>
            </a:r>
            <a:r>
              <a:rPr lang="en-US" altLang="zh-CN" sz="1600" baseline="-25000">
                <a:solidFill>
                  <a:srgbClr val="0070C0"/>
                </a:solidFill>
                <a:latin typeface="Times New Roman" charset="0"/>
              </a:rPr>
              <a:t>2</a:t>
            </a:r>
          </a:p>
        </p:txBody>
      </p:sp>
      <p:sp>
        <p:nvSpPr>
          <p:cNvPr id="14358" name="Rectangle 23"/>
          <p:cNvSpPr>
            <a:spLocks noChangeArrowheads="1"/>
          </p:cNvSpPr>
          <p:nvPr/>
        </p:nvSpPr>
        <p:spPr bwMode="auto">
          <a:xfrm>
            <a:off x="3790157" y="5557701"/>
            <a:ext cx="4048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2400">
                <a:solidFill>
                  <a:srgbClr val="FF00FF"/>
                </a:solidFill>
                <a:latin typeface="Times New Roman" charset="0"/>
              </a:rPr>
              <a:t>Q</a:t>
            </a:r>
          </a:p>
        </p:txBody>
      </p:sp>
      <p:sp>
        <p:nvSpPr>
          <p:cNvPr id="14359" name="Rectangle 24"/>
          <p:cNvSpPr>
            <a:spLocks noChangeArrowheads="1"/>
          </p:cNvSpPr>
          <p:nvPr/>
        </p:nvSpPr>
        <p:spPr bwMode="auto">
          <a:xfrm>
            <a:off x="2182020" y="4033701"/>
            <a:ext cx="4556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2400">
                <a:solidFill>
                  <a:srgbClr val="FF00FF"/>
                </a:solidFill>
                <a:latin typeface="Times New Roman" charset="0"/>
              </a:rPr>
              <a:t>P</a:t>
            </a:r>
            <a:r>
              <a:rPr lang="en-US" altLang="zh-CN" sz="2400" baseline="-25000">
                <a:solidFill>
                  <a:srgbClr val="FF00FF"/>
                </a:solidFill>
                <a:latin typeface="Times New Roman" charset="0"/>
              </a:rPr>
              <a:t>1</a:t>
            </a:r>
          </a:p>
        </p:txBody>
      </p:sp>
      <p:sp>
        <p:nvSpPr>
          <p:cNvPr id="14360" name="Rectangle 25"/>
          <p:cNvSpPr>
            <a:spLocks noChangeArrowheads="1"/>
          </p:cNvSpPr>
          <p:nvPr/>
        </p:nvSpPr>
        <p:spPr bwMode="auto">
          <a:xfrm>
            <a:off x="2148682" y="3052626"/>
            <a:ext cx="4556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2400">
                <a:solidFill>
                  <a:srgbClr val="FF00FF"/>
                </a:solidFill>
                <a:latin typeface="Times New Roman" charset="0"/>
              </a:rPr>
              <a:t>P</a:t>
            </a:r>
            <a:r>
              <a:rPr lang="en-US" altLang="zh-CN" sz="2400" baseline="-25000">
                <a:solidFill>
                  <a:srgbClr val="FF00FF"/>
                </a:solidFill>
                <a:latin typeface="Times New Roman" charset="0"/>
              </a:rPr>
              <a:t>2</a:t>
            </a:r>
          </a:p>
        </p:txBody>
      </p:sp>
      <p:sp>
        <p:nvSpPr>
          <p:cNvPr id="14361" name="内容占位符 2"/>
          <p:cNvSpPr txBox="1">
            <a:spLocks/>
          </p:cNvSpPr>
          <p:nvPr/>
        </p:nvSpPr>
        <p:spPr bwMode="auto">
          <a:xfrm>
            <a:off x="447125" y="167481"/>
            <a:ext cx="10017675" cy="81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buFont typeface="Wingdings 2" panose="05020102010507070707" pitchFamily="18" charset="2"/>
              <a:buNone/>
            </a:pPr>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垄断厂商不存在供给</a:t>
            </a:r>
            <a:r>
              <a:rPr lang="zh-CN" altLang="en-US"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曲线（</a:t>
            </a:r>
            <a:r>
              <a:rPr lang="zh-CN" altLang="en-US" sz="3200" b="1" dirty="0" smtClean="0">
                <a:solidFill>
                  <a:srgbClr val="C0000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情形</a:t>
            </a:r>
            <a:r>
              <a:rPr lang="en-US" altLang="zh-CN" sz="3200" b="1" dirty="0" smtClean="0">
                <a:solidFill>
                  <a:srgbClr val="C0000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1</a:t>
            </a:r>
            <a:r>
              <a:rPr lang="zh-CN" altLang="en-US" sz="3200" b="1" dirty="0" smtClean="0">
                <a:solidFill>
                  <a:srgbClr val="C0000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：不同价格相同产量</a:t>
            </a:r>
            <a:r>
              <a:rPr lang="zh-CN" altLang="en-US"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a:t>
            </a:r>
            <a:endParaRPr lang="en-US" altLang="zh-CN"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endParaRPr>
          </a:p>
          <a:p>
            <a:pPr eaLnBrk="1" hangingPunct="1">
              <a:buFont typeface="Wingdings 2" panose="05020102010507070707" pitchFamily="18" charset="2"/>
              <a:buNone/>
            </a:pPr>
            <a:endPar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endParaRPr>
          </a:p>
        </p:txBody>
      </p:sp>
    </p:spTree>
    <p:extLst>
      <p:ext uri="{BB962C8B-B14F-4D97-AF65-F5344CB8AC3E}">
        <p14:creationId xmlns:p14="http://schemas.microsoft.com/office/powerpoint/2010/main" val="343984292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3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810</TotalTime>
  <Words>1206</Words>
  <Application>Microsoft Office PowerPoint</Application>
  <PresentationFormat>宽屏</PresentationFormat>
  <Paragraphs>274</Paragraphs>
  <Slides>23</Slides>
  <Notes>14</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0</vt:i4>
      </vt:variant>
      <vt:variant>
        <vt:lpstr>幻灯片标题</vt:lpstr>
      </vt:variant>
      <vt:variant>
        <vt:i4>23</vt:i4>
      </vt:variant>
    </vt:vector>
  </HeadingPairs>
  <TitlesOfParts>
    <vt:vector size="43" baseType="lpstr">
      <vt:lpstr>等线</vt:lpstr>
      <vt:lpstr>等线 Light</vt:lpstr>
      <vt:lpstr>仿宋</vt:lpstr>
      <vt:lpstr>黑体</vt:lpstr>
      <vt:lpstr>华文新魏</vt:lpstr>
      <vt:lpstr>华文行楷</vt:lpstr>
      <vt:lpstr>华文中宋</vt:lpstr>
      <vt:lpstr>隶书</vt:lpstr>
      <vt:lpstr>宋体</vt:lpstr>
      <vt:lpstr>微软雅黑</vt:lpstr>
      <vt:lpstr>Arial</vt:lpstr>
      <vt:lpstr>Calibri</vt:lpstr>
      <vt:lpstr>Calibri Light</vt:lpstr>
      <vt:lpstr>Constantia</vt:lpstr>
      <vt:lpstr>Times New Roman</vt:lpstr>
      <vt:lpstr>Wingdings</vt:lpstr>
      <vt:lpstr>Wingdings 2</vt:lpstr>
      <vt:lpstr>Office 主题​​</vt:lpstr>
      <vt:lpstr>流畅</vt:lpstr>
      <vt:lpstr>3_Office Theme</vt:lpstr>
      <vt:lpstr>第九讲   不完全竞争市场：  垄断与垄断竞争 </vt:lpstr>
      <vt:lpstr>第一节   垄断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垄断竞争</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第九讲   不完全竞争市场：  垄断与垄断竞争 </dc:title>
  <dc:creator>Puqing Lai</dc:creator>
  <cp:lastModifiedBy>ZJU</cp:lastModifiedBy>
  <cp:revision>21</cp:revision>
  <cp:lastPrinted>2023-11-20T05:45:26Z</cp:lastPrinted>
  <dcterms:created xsi:type="dcterms:W3CDTF">2022-11-14T01:06:41Z</dcterms:created>
  <dcterms:modified xsi:type="dcterms:W3CDTF">2023-11-20T07:32:15Z</dcterms:modified>
</cp:coreProperties>
</file>