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4"/>
  </p:notesMasterIdLst>
  <p:sldIdLst>
    <p:sldId id="256" r:id="rId2"/>
    <p:sldId id="516" r:id="rId3"/>
    <p:sldId id="517" r:id="rId4"/>
    <p:sldId id="518" r:id="rId5"/>
    <p:sldId id="515" r:id="rId6"/>
    <p:sldId id="376" r:id="rId7"/>
    <p:sldId id="488" r:id="rId8"/>
    <p:sldId id="490" r:id="rId9"/>
    <p:sldId id="491" r:id="rId10"/>
    <p:sldId id="493" r:id="rId11"/>
    <p:sldId id="495" r:id="rId12"/>
    <p:sldId id="497" r:id="rId13"/>
    <p:sldId id="512" r:id="rId14"/>
    <p:sldId id="487" r:id="rId15"/>
    <p:sldId id="484" r:id="rId16"/>
    <p:sldId id="485" r:id="rId17"/>
    <p:sldId id="501" r:id="rId18"/>
    <p:sldId id="379" r:id="rId19"/>
    <p:sldId id="381" r:id="rId20"/>
    <p:sldId id="513" r:id="rId21"/>
    <p:sldId id="441" r:id="rId22"/>
    <p:sldId id="514" r:id="rId23"/>
    <p:sldId id="504" r:id="rId24"/>
    <p:sldId id="445" r:id="rId25"/>
    <p:sldId id="444" r:id="rId26"/>
    <p:sldId id="505" r:id="rId27"/>
    <p:sldId id="506" r:id="rId28"/>
    <p:sldId id="507" r:id="rId29"/>
    <p:sldId id="508" r:id="rId30"/>
    <p:sldId id="509" r:id="rId31"/>
    <p:sldId id="510" r:id="rId32"/>
    <p:sldId id="511" r:id="rId33"/>
  </p:sldIdLst>
  <p:sldSz cx="20104100" cy="11309350"/>
  <p:notesSz cx="20104100" cy="1130935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123">
          <p15:clr>
            <a:srgbClr val="A4A3A4"/>
          </p15:clr>
        </p15:guide>
        <p15:guide id="2" pos="3526">
          <p15:clr>
            <a:srgbClr val="A4A3A4"/>
          </p15:clr>
        </p15:guide>
        <p15:guide id="3" pos="1575">
          <p15:clr>
            <a:srgbClr val="A4A3A4"/>
          </p15:clr>
        </p15:guide>
        <p15:guide id="4" pos="4093">
          <p15:clr>
            <a:srgbClr val="A4A3A4"/>
          </p15:clr>
        </p15:guide>
        <p15:guide id="5" pos="6062">
          <p15:clr>
            <a:srgbClr val="A4A3A4"/>
          </p15:clr>
        </p15:guide>
        <p15:guide id="6" pos="6620">
          <p15:clr>
            <a:srgbClr val="A4A3A4"/>
          </p15:clr>
        </p15:guide>
        <p15:guide id="7" pos="8571">
          <p15:clr>
            <a:srgbClr val="A4A3A4"/>
          </p15:clr>
        </p15:guide>
        <p15:guide id="8" pos="9147">
          <p15:clr>
            <a:srgbClr val="A4A3A4"/>
          </p15:clr>
        </p15:guide>
        <p15:guide id="9" pos="1109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5A254"/>
    <a:srgbClr val="94CB74"/>
    <a:srgbClr val="D58659"/>
    <a:srgbClr val="DCDD84"/>
    <a:srgbClr val="E5B852"/>
    <a:srgbClr val="80BCA3"/>
    <a:srgbClr val="DA936C"/>
    <a:srgbClr val="DC9A76"/>
    <a:srgbClr val="D88C63"/>
    <a:srgbClr val="5C4D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3" autoAdjust="0"/>
    <p:restoredTop sz="90734" autoAdjust="0"/>
  </p:normalViewPr>
  <p:slideViewPr>
    <p:cSldViewPr snapToGrid="0">
      <p:cViewPr varScale="1">
        <p:scale>
          <a:sx n="44" d="100"/>
          <a:sy n="44" d="100"/>
        </p:scale>
        <p:origin x="240" y="48"/>
      </p:cViewPr>
      <p:guideLst>
        <p:guide orient="horz" pos="7123"/>
        <p:guide pos="3526"/>
        <p:guide pos="1575"/>
        <p:guide pos="4093"/>
        <p:guide pos="6062"/>
        <p:guide pos="6620"/>
        <p:guide pos="8571"/>
        <p:guide pos="9147"/>
        <p:guide pos="11098"/>
      </p:guideLst>
    </p:cSldViewPr>
  </p:slideViewPr>
  <p:notesTextViewPr>
    <p:cViewPr>
      <p:scale>
        <a:sx n="33" d="100"/>
        <a:sy n="33" d="100"/>
      </p:scale>
      <p:origin x="0" y="0"/>
    </p:cViewPr>
  </p:notesTextViewPr>
  <p:notesViewPr>
    <p:cSldViewPr snapToGrid="0">
      <p:cViewPr>
        <p:scale>
          <a:sx n="60" d="100"/>
          <a:sy n="60" d="100"/>
        </p:scale>
        <p:origin x="28" y="-4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8712200" cy="56515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11387138" y="0"/>
            <a:ext cx="8712200" cy="565150"/>
          </a:xfrm>
          <a:prstGeom prst="rect">
            <a:avLst/>
          </a:prstGeom>
        </p:spPr>
        <p:txBody>
          <a:bodyPr vert="horz" lIns="91440" tIns="45720" rIns="91440" bIns="45720" rtlCol="0"/>
          <a:lstStyle>
            <a:lvl1pPr algn="r">
              <a:defRPr sz="1200"/>
            </a:lvl1pPr>
          </a:lstStyle>
          <a:p>
            <a:fld id="{69F2C009-255A-4E59-A1AF-823DD11320F1}" type="datetimeFigureOut">
              <a:rPr lang="zh-CN" altLang="en-US" smtClean="0"/>
              <a:pPr/>
              <a:t>2020/3/11</a:t>
            </a:fld>
            <a:endParaRPr lang="zh-CN" altLang="en-US"/>
          </a:p>
        </p:txBody>
      </p:sp>
      <p:sp>
        <p:nvSpPr>
          <p:cNvPr id="4" name="幻灯片图像占位符 3"/>
          <p:cNvSpPr>
            <a:spLocks noGrp="1" noRot="1" noChangeAspect="1"/>
          </p:cNvSpPr>
          <p:nvPr>
            <p:ph type="sldImg" idx="2"/>
          </p:nvPr>
        </p:nvSpPr>
        <p:spPr>
          <a:xfrm>
            <a:off x="6281738" y="847725"/>
            <a:ext cx="7540625" cy="42418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2009775" y="5372100"/>
            <a:ext cx="16084550" cy="5089525"/>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10742613"/>
            <a:ext cx="8712200" cy="56515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11387138" y="10742613"/>
            <a:ext cx="8712200" cy="565150"/>
          </a:xfrm>
          <a:prstGeom prst="rect">
            <a:avLst/>
          </a:prstGeom>
        </p:spPr>
        <p:txBody>
          <a:bodyPr vert="horz" lIns="91440" tIns="45720" rIns="91440" bIns="45720" rtlCol="0" anchor="b"/>
          <a:lstStyle>
            <a:lvl1pPr algn="r">
              <a:defRPr sz="1200"/>
            </a:lvl1pPr>
          </a:lstStyle>
          <a:p>
            <a:fld id="{70E0211B-8C04-4108-8354-C4AA435E88B1}" type="slidenum">
              <a:rPr lang="zh-CN" altLang="en-US" smtClean="0"/>
              <a:pPr/>
              <a:t>‹#›</a:t>
            </a:fld>
            <a:endParaRPr lang="zh-CN" altLang="en-US"/>
          </a:p>
        </p:txBody>
      </p:sp>
    </p:spTree>
    <p:extLst>
      <p:ext uri="{BB962C8B-B14F-4D97-AF65-F5344CB8AC3E}">
        <p14:creationId xmlns:p14="http://schemas.microsoft.com/office/powerpoint/2010/main" val="2113985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0E0211B-8C04-4108-8354-C4AA435E88B1}" type="slidenum">
              <a:rPr lang="zh-CN" altLang="en-US" smtClean="0"/>
              <a:pPr/>
              <a:t>1</a:t>
            </a:fld>
            <a:endParaRPr lang="zh-CN" altLang="en-US"/>
          </a:p>
        </p:txBody>
      </p:sp>
    </p:spTree>
    <p:extLst>
      <p:ext uri="{BB962C8B-B14F-4D97-AF65-F5344CB8AC3E}">
        <p14:creationId xmlns:p14="http://schemas.microsoft.com/office/powerpoint/2010/main" val="41503329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0E0211B-8C04-4108-8354-C4AA435E88B1}" type="slidenum">
              <a:rPr lang="zh-CN" altLang="en-US" smtClean="0"/>
              <a:pPr/>
              <a:t>11</a:t>
            </a:fld>
            <a:endParaRPr lang="zh-CN" altLang="en-US"/>
          </a:p>
        </p:txBody>
      </p:sp>
    </p:spTree>
    <p:extLst>
      <p:ext uri="{BB962C8B-B14F-4D97-AF65-F5344CB8AC3E}">
        <p14:creationId xmlns:p14="http://schemas.microsoft.com/office/powerpoint/2010/main" val="36708476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0E0211B-8C04-4108-8354-C4AA435E88B1}" type="slidenum">
              <a:rPr lang="zh-CN" altLang="en-US" smtClean="0"/>
              <a:pPr/>
              <a:t>12</a:t>
            </a:fld>
            <a:endParaRPr lang="zh-CN" altLang="en-US"/>
          </a:p>
        </p:txBody>
      </p:sp>
    </p:spTree>
    <p:extLst>
      <p:ext uri="{BB962C8B-B14F-4D97-AF65-F5344CB8AC3E}">
        <p14:creationId xmlns:p14="http://schemas.microsoft.com/office/powerpoint/2010/main" val="26980844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0E0211B-8C04-4108-8354-C4AA435E88B1}" type="slidenum">
              <a:rPr lang="zh-CN" altLang="en-US" smtClean="0"/>
              <a:pPr/>
              <a:t>13</a:t>
            </a:fld>
            <a:endParaRPr lang="zh-CN" altLang="en-US"/>
          </a:p>
        </p:txBody>
      </p:sp>
    </p:spTree>
    <p:extLst>
      <p:ext uri="{BB962C8B-B14F-4D97-AF65-F5344CB8AC3E}">
        <p14:creationId xmlns:p14="http://schemas.microsoft.com/office/powerpoint/2010/main" val="33173564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E0211B-8C04-4108-8354-C4AA435E88B1}" type="slidenum">
              <a:rPr lang="zh-CN" altLang="en-US" smtClean="0"/>
              <a:pPr/>
              <a:t>14</a:t>
            </a:fld>
            <a:endParaRPr lang="zh-CN" altLang="en-US"/>
          </a:p>
        </p:txBody>
      </p:sp>
    </p:spTree>
    <p:extLst>
      <p:ext uri="{BB962C8B-B14F-4D97-AF65-F5344CB8AC3E}">
        <p14:creationId xmlns:p14="http://schemas.microsoft.com/office/powerpoint/2010/main" val="27194344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0E0211B-8C04-4108-8354-C4AA435E88B1}" type="slidenum">
              <a:rPr lang="zh-CN" altLang="en-US" smtClean="0"/>
              <a:pPr/>
              <a:t>15</a:t>
            </a:fld>
            <a:endParaRPr lang="zh-CN" altLang="en-US"/>
          </a:p>
        </p:txBody>
      </p:sp>
    </p:spTree>
    <p:extLst>
      <p:ext uri="{BB962C8B-B14F-4D97-AF65-F5344CB8AC3E}">
        <p14:creationId xmlns:p14="http://schemas.microsoft.com/office/powerpoint/2010/main" val="37246687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0E0211B-8C04-4108-8354-C4AA435E88B1}" type="slidenum">
              <a:rPr lang="zh-CN" altLang="en-US" smtClean="0"/>
              <a:pPr/>
              <a:t>16</a:t>
            </a:fld>
            <a:endParaRPr lang="zh-CN" altLang="en-US"/>
          </a:p>
        </p:txBody>
      </p:sp>
    </p:spTree>
    <p:extLst>
      <p:ext uri="{BB962C8B-B14F-4D97-AF65-F5344CB8AC3E}">
        <p14:creationId xmlns:p14="http://schemas.microsoft.com/office/powerpoint/2010/main" val="31602171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0E0211B-8C04-4108-8354-C4AA435E88B1}" type="slidenum">
              <a:rPr lang="zh-CN" altLang="en-US" smtClean="0"/>
              <a:pPr/>
              <a:t>17</a:t>
            </a:fld>
            <a:endParaRPr lang="zh-CN" altLang="en-US"/>
          </a:p>
        </p:txBody>
      </p:sp>
    </p:spTree>
    <p:extLst>
      <p:ext uri="{BB962C8B-B14F-4D97-AF65-F5344CB8AC3E}">
        <p14:creationId xmlns:p14="http://schemas.microsoft.com/office/powerpoint/2010/main" val="40518522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0E0211B-8C04-4108-8354-C4AA435E88B1}" type="slidenum">
              <a:rPr lang="zh-CN" altLang="en-US" smtClean="0"/>
              <a:pPr/>
              <a:t>18</a:t>
            </a:fld>
            <a:endParaRPr lang="zh-CN" altLang="en-US"/>
          </a:p>
        </p:txBody>
      </p:sp>
    </p:spTree>
    <p:extLst>
      <p:ext uri="{BB962C8B-B14F-4D97-AF65-F5344CB8AC3E}">
        <p14:creationId xmlns:p14="http://schemas.microsoft.com/office/powerpoint/2010/main" val="12465563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E0211B-8C04-4108-8354-C4AA435E88B1}" type="slidenum">
              <a:rPr lang="zh-CN" altLang="en-US" smtClean="0"/>
              <a:pPr/>
              <a:t>19</a:t>
            </a:fld>
            <a:endParaRPr lang="zh-CN" altLang="en-US"/>
          </a:p>
        </p:txBody>
      </p:sp>
    </p:spTree>
    <p:extLst>
      <p:ext uri="{BB962C8B-B14F-4D97-AF65-F5344CB8AC3E}">
        <p14:creationId xmlns:p14="http://schemas.microsoft.com/office/powerpoint/2010/main" val="28234196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800" dirty="0"/>
          </a:p>
        </p:txBody>
      </p:sp>
      <p:sp>
        <p:nvSpPr>
          <p:cNvPr id="4" name="灯片编号占位符 3"/>
          <p:cNvSpPr>
            <a:spLocks noGrp="1"/>
          </p:cNvSpPr>
          <p:nvPr>
            <p:ph type="sldNum" sz="quarter" idx="5"/>
          </p:nvPr>
        </p:nvSpPr>
        <p:spPr/>
        <p:txBody>
          <a:bodyPr/>
          <a:lstStyle/>
          <a:p>
            <a:fld id="{70E0211B-8C04-4108-8354-C4AA435E88B1}" type="slidenum">
              <a:rPr lang="zh-CN" altLang="en-US" smtClean="0"/>
              <a:pPr/>
              <a:t>20</a:t>
            </a:fld>
            <a:endParaRPr lang="zh-CN" altLang="en-US"/>
          </a:p>
        </p:txBody>
      </p:sp>
    </p:spTree>
    <p:extLst>
      <p:ext uri="{BB962C8B-B14F-4D97-AF65-F5344CB8AC3E}">
        <p14:creationId xmlns:p14="http://schemas.microsoft.com/office/powerpoint/2010/main" val="2756215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0E0211B-8C04-4108-8354-C4AA435E88B1}" type="slidenum">
              <a:rPr lang="zh-CN" altLang="en-US" smtClean="0"/>
              <a:pPr/>
              <a:t>2</a:t>
            </a:fld>
            <a:endParaRPr lang="zh-CN" altLang="en-US"/>
          </a:p>
        </p:txBody>
      </p:sp>
    </p:spTree>
    <p:extLst>
      <p:ext uri="{BB962C8B-B14F-4D97-AF65-F5344CB8AC3E}">
        <p14:creationId xmlns:p14="http://schemas.microsoft.com/office/powerpoint/2010/main" val="16275773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E0211B-8C04-4108-8354-C4AA435E88B1}" type="slidenum">
              <a:rPr lang="zh-CN" altLang="en-US" smtClean="0"/>
              <a:pPr/>
              <a:t>21</a:t>
            </a:fld>
            <a:endParaRPr lang="zh-CN" altLang="en-US"/>
          </a:p>
        </p:txBody>
      </p:sp>
    </p:spTree>
    <p:extLst>
      <p:ext uri="{BB962C8B-B14F-4D97-AF65-F5344CB8AC3E}">
        <p14:creationId xmlns:p14="http://schemas.microsoft.com/office/powerpoint/2010/main" val="230170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E0211B-8C04-4108-8354-C4AA435E88B1}" type="slidenum">
              <a:rPr lang="zh-CN" altLang="en-US" smtClean="0"/>
              <a:pPr/>
              <a:t>22</a:t>
            </a:fld>
            <a:endParaRPr lang="zh-CN" altLang="en-US"/>
          </a:p>
        </p:txBody>
      </p:sp>
    </p:spTree>
    <p:extLst>
      <p:ext uri="{BB962C8B-B14F-4D97-AF65-F5344CB8AC3E}">
        <p14:creationId xmlns:p14="http://schemas.microsoft.com/office/powerpoint/2010/main" val="22644524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E0211B-8C04-4108-8354-C4AA435E88B1}" type="slidenum">
              <a:rPr lang="zh-CN" altLang="en-US" smtClean="0"/>
              <a:pPr/>
              <a:t>23</a:t>
            </a:fld>
            <a:endParaRPr lang="zh-CN" altLang="en-US"/>
          </a:p>
        </p:txBody>
      </p:sp>
    </p:spTree>
    <p:extLst>
      <p:ext uri="{BB962C8B-B14F-4D97-AF65-F5344CB8AC3E}">
        <p14:creationId xmlns:p14="http://schemas.microsoft.com/office/powerpoint/2010/main" val="28212616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54438" y="2860675"/>
            <a:ext cx="7540625" cy="4241800"/>
          </a:xfrm>
        </p:spPr>
      </p:sp>
      <p:sp>
        <p:nvSpPr>
          <p:cNvPr id="3" name="备注占位符 2"/>
          <p:cNvSpPr>
            <a:spLocks noGrp="1"/>
          </p:cNvSpPr>
          <p:nvPr>
            <p:ph type="body" idx="1"/>
          </p:nvPr>
        </p:nvSpPr>
        <p:spPr>
          <a:xfrm>
            <a:off x="1616075" y="7181850"/>
            <a:ext cx="16084550" cy="5089525"/>
          </a:xfrm>
        </p:spPr>
        <p:txBody>
          <a:bodyPr/>
          <a:lstStyle/>
          <a:p>
            <a:endParaRPr lang="zh-CN" altLang="en-US" sz="2800" dirty="0"/>
          </a:p>
        </p:txBody>
      </p:sp>
      <p:sp>
        <p:nvSpPr>
          <p:cNvPr id="4" name="灯片编号占位符 3"/>
          <p:cNvSpPr>
            <a:spLocks noGrp="1"/>
          </p:cNvSpPr>
          <p:nvPr>
            <p:ph type="sldNum" sz="quarter" idx="5"/>
          </p:nvPr>
        </p:nvSpPr>
        <p:spPr/>
        <p:txBody>
          <a:bodyPr/>
          <a:lstStyle/>
          <a:p>
            <a:fld id="{70E0211B-8C04-4108-8354-C4AA435E88B1}" type="slidenum">
              <a:rPr lang="zh-CN" altLang="en-US" smtClean="0"/>
              <a:pPr/>
              <a:t>24</a:t>
            </a:fld>
            <a:endParaRPr lang="zh-CN" altLang="en-US"/>
          </a:p>
        </p:txBody>
      </p:sp>
    </p:spTree>
    <p:extLst>
      <p:ext uri="{BB962C8B-B14F-4D97-AF65-F5344CB8AC3E}">
        <p14:creationId xmlns:p14="http://schemas.microsoft.com/office/powerpoint/2010/main" val="25588643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0E0211B-8C04-4108-8354-C4AA435E88B1}" type="slidenum">
              <a:rPr lang="zh-CN" altLang="en-US" smtClean="0"/>
              <a:pPr/>
              <a:t>25</a:t>
            </a:fld>
            <a:endParaRPr lang="zh-CN" altLang="en-US"/>
          </a:p>
        </p:txBody>
      </p:sp>
    </p:spTree>
    <p:extLst>
      <p:ext uri="{BB962C8B-B14F-4D97-AF65-F5344CB8AC3E}">
        <p14:creationId xmlns:p14="http://schemas.microsoft.com/office/powerpoint/2010/main" val="38526733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2009775" y="5371306"/>
            <a:ext cx="16084550" cy="5089525"/>
          </a:xfrm>
        </p:spPr>
        <p:txBody>
          <a:bodyPr/>
          <a:lstStyle/>
          <a:p>
            <a:endParaRPr lang="zh-CN" altLang="en-US" dirty="0"/>
          </a:p>
        </p:txBody>
      </p:sp>
      <p:sp>
        <p:nvSpPr>
          <p:cNvPr id="4" name="灯片编号占位符 3"/>
          <p:cNvSpPr>
            <a:spLocks noGrp="1"/>
          </p:cNvSpPr>
          <p:nvPr>
            <p:ph type="sldNum" sz="quarter" idx="5"/>
          </p:nvPr>
        </p:nvSpPr>
        <p:spPr/>
        <p:txBody>
          <a:bodyPr/>
          <a:lstStyle/>
          <a:p>
            <a:fld id="{70E0211B-8C04-4108-8354-C4AA435E88B1}" type="slidenum">
              <a:rPr lang="zh-CN" altLang="en-US" smtClean="0"/>
              <a:pPr/>
              <a:t>26</a:t>
            </a:fld>
            <a:endParaRPr lang="zh-CN" altLang="en-US"/>
          </a:p>
        </p:txBody>
      </p:sp>
    </p:spTree>
    <p:extLst>
      <p:ext uri="{BB962C8B-B14F-4D97-AF65-F5344CB8AC3E}">
        <p14:creationId xmlns:p14="http://schemas.microsoft.com/office/powerpoint/2010/main" val="5712828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E0211B-8C04-4108-8354-C4AA435E88B1}" type="slidenum">
              <a:rPr lang="zh-CN" altLang="en-US" smtClean="0"/>
              <a:pPr/>
              <a:t>27</a:t>
            </a:fld>
            <a:endParaRPr lang="zh-CN" altLang="en-US"/>
          </a:p>
        </p:txBody>
      </p:sp>
    </p:spTree>
    <p:extLst>
      <p:ext uri="{BB962C8B-B14F-4D97-AF65-F5344CB8AC3E}">
        <p14:creationId xmlns:p14="http://schemas.microsoft.com/office/powerpoint/2010/main" val="8545624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E0211B-8C04-4108-8354-C4AA435E88B1}" type="slidenum">
              <a:rPr lang="zh-CN" altLang="en-US" smtClean="0"/>
              <a:pPr/>
              <a:t>28</a:t>
            </a:fld>
            <a:endParaRPr lang="zh-CN" altLang="en-US"/>
          </a:p>
        </p:txBody>
      </p:sp>
    </p:spTree>
    <p:extLst>
      <p:ext uri="{BB962C8B-B14F-4D97-AF65-F5344CB8AC3E}">
        <p14:creationId xmlns:p14="http://schemas.microsoft.com/office/powerpoint/2010/main" val="22254376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0E0211B-8C04-4108-8354-C4AA435E88B1}" type="slidenum">
              <a:rPr lang="zh-CN" altLang="en-US" smtClean="0"/>
              <a:pPr/>
              <a:t>29</a:t>
            </a:fld>
            <a:endParaRPr lang="zh-CN" altLang="en-US"/>
          </a:p>
        </p:txBody>
      </p:sp>
    </p:spTree>
    <p:extLst>
      <p:ext uri="{BB962C8B-B14F-4D97-AF65-F5344CB8AC3E}">
        <p14:creationId xmlns:p14="http://schemas.microsoft.com/office/powerpoint/2010/main" val="15095917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E0211B-8C04-4108-8354-C4AA435E88B1}" type="slidenum">
              <a:rPr lang="zh-CN" altLang="en-US" smtClean="0"/>
              <a:pPr/>
              <a:t>30</a:t>
            </a:fld>
            <a:endParaRPr lang="zh-CN" altLang="en-US"/>
          </a:p>
        </p:txBody>
      </p:sp>
    </p:spTree>
    <p:extLst>
      <p:ext uri="{BB962C8B-B14F-4D97-AF65-F5344CB8AC3E}">
        <p14:creationId xmlns:p14="http://schemas.microsoft.com/office/powerpoint/2010/main" val="3040664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0E0211B-8C04-4108-8354-C4AA435E88B1}" type="slidenum">
              <a:rPr lang="zh-CN" altLang="en-US" smtClean="0"/>
              <a:pPr/>
              <a:t>3</a:t>
            </a:fld>
            <a:endParaRPr lang="zh-CN" altLang="en-US"/>
          </a:p>
        </p:txBody>
      </p:sp>
    </p:spTree>
    <p:extLst>
      <p:ext uri="{BB962C8B-B14F-4D97-AF65-F5344CB8AC3E}">
        <p14:creationId xmlns:p14="http://schemas.microsoft.com/office/powerpoint/2010/main" val="36248000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0E0211B-8C04-4108-8354-C4AA435E88B1}" type="slidenum">
              <a:rPr lang="zh-CN" altLang="en-US" smtClean="0"/>
              <a:pPr/>
              <a:t>31</a:t>
            </a:fld>
            <a:endParaRPr lang="zh-CN" altLang="en-US"/>
          </a:p>
        </p:txBody>
      </p:sp>
    </p:spTree>
    <p:extLst>
      <p:ext uri="{BB962C8B-B14F-4D97-AF65-F5344CB8AC3E}">
        <p14:creationId xmlns:p14="http://schemas.microsoft.com/office/powerpoint/2010/main" val="34153810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0E0211B-8C04-4108-8354-C4AA435E88B1}" type="slidenum">
              <a:rPr lang="zh-CN" altLang="en-US" smtClean="0"/>
              <a:pPr/>
              <a:t>32</a:t>
            </a:fld>
            <a:endParaRPr lang="zh-CN" altLang="en-US"/>
          </a:p>
        </p:txBody>
      </p:sp>
    </p:spTree>
    <p:extLst>
      <p:ext uri="{BB962C8B-B14F-4D97-AF65-F5344CB8AC3E}">
        <p14:creationId xmlns:p14="http://schemas.microsoft.com/office/powerpoint/2010/main" val="4043373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0E0211B-8C04-4108-8354-C4AA435E88B1}" type="slidenum">
              <a:rPr lang="zh-CN" altLang="en-US" smtClean="0"/>
              <a:pPr/>
              <a:t>4</a:t>
            </a:fld>
            <a:endParaRPr lang="zh-CN" altLang="en-US"/>
          </a:p>
        </p:txBody>
      </p:sp>
    </p:spTree>
    <p:extLst>
      <p:ext uri="{BB962C8B-B14F-4D97-AF65-F5344CB8AC3E}">
        <p14:creationId xmlns:p14="http://schemas.microsoft.com/office/powerpoint/2010/main" val="1283079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0E0211B-8C04-4108-8354-C4AA435E88B1}" type="slidenum">
              <a:rPr lang="zh-CN" altLang="en-US" smtClean="0"/>
              <a:pPr/>
              <a:t>6</a:t>
            </a:fld>
            <a:endParaRPr lang="zh-CN" altLang="en-US"/>
          </a:p>
        </p:txBody>
      </p:sp>
    </p:spTree>
    <p:extLst>
      <p:ext uri="{BB962C8B-B14F-4D97-AF65-F5344CB8AC3E}">
        <p14:creationId xmlns:p14="http://schemas.microsoft.com/office/powerpoint/2010/main" val="36821000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E0211B-8C04-4108-8354-C4AA435E88B1}" type="slidenum">
              <a:rPr lang="zh-CN" altLang="en-US" smtClean="0"/>
              <a:pPr/>
              <a:t>7</a:t>
            </a:fld>
            <a:endParaRPr lang="zh-CN" altLang="en-US"/>
          </a:p>
        </p:txBody>
      </p:sp>
    </p:spTree>
    <p:extLst>
      <p:ext uri="{BB962C8B-B14F-4D97-AF65-F5344CB8AC3E}">
        <p14:creationId xmlns:p14="http://schemas.microsoft.com/office/powerpoint/2010/main" val="20658664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E0211B-8C04-4108-8354-C4AA435E88B1}" type="slidenum">
              <a:rPr lang="zh-CN" altLang="en-US" smtClean="0"/>
              <a:pPr/>
              <a:t>8</a:t>
            </a:fld>
            <a:endParaRPr lang="zh-CN" altLang="en-US"/>
          </a:p>
        </p:txBody>
      </p:sp>
    </p:spTree>
    <p:extLst>
      <p:ext uri="{BB962C8B-B14F-4D97-AF65-F5344CB8AC3E}">
        <p14:creationId xmlns:p14="http://schemas.microsoft.com/office/powerpoint/2010/main" val="3420052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E0211B-8C04-4108-8354-C4AA435E88B1}" type="slidenum">
              <a:rPr lang="zh-CN" altLang="en-US" smtClean="0"/>
              <a:pPr/>
              <a:t>9</a:t>
            </a:fld>
            <a:endParaRPr lang="zh-CN" altLang="en-US"/>
          </a:p>
        </p:txBody>
      </p:sp>
    </p:spTree>
    <p:extLst>
      <p:ext uri="{BB962C8B-B14F-4D97-AF65-F5344CB8AC3E}">
        <p14:creationId xmlns:p14="http://schemas.microsoft.com/office/powerpoint/2010/main" val="19037076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E0211B-8C04-4108-8354-C4AA435E88B1}" type="slidenum">
              <a:rPr lang="zh-CN" altLang="en-US" smtClean="0"/>
              <a:pPr/>
              <a:t>10</a:t>
            </a:fld>
            <a:endParaRPr lang="zh-CN" altLang="en-US"/>
          </a:p>
        </p:txBody>
      </p:sp>
    </p:spTree>
    <p:extLst>
      <p:ext uri="{BB962C8B-B14F-4D97-AF65-F5344CB8AC3E}">
        <p14:creationId xmlns:p14="http://schemas.microsoft.com/office/powerpoint/2010/main" val="889476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Текст 18"/>
          <p:cNvSpPr>
            <a:spLocks noGrp="1"/>
          </p:cNvSpPr>
          <p:nvPr>
            <p:ph type="body" sz="quarter" idx="10" hasCustomPrompt="1"/>
          </p:nvPr>
        </p:nvSpPr>
        <p:spPr>
          <a:xfrm>
            <a:off x="8208010" y="1669415"/>
            <a:ext cx="3671454" cy="679450"/>
          </a:xfrm>
          <a:prstGeom prst="rect">
            <a:avLst/>
          </a:prstGeom>
        </p:spPr>
        <p:txBody>
          <a:bodyPr/>
          <a:lstStyle>
            <a:lvl1pPr algn="ctr">
              <a:defRPr sz="4100">
                <a:solidFill>
                  <a:schemeClr val="bg1"/>
                </a:solidFill>
                <a:latin typeface="Trebuchet MS" pitchFamily="34" charset="0"/>
              </a:defRPr>
            </a:lvl1pPr>
          </a:lstStyle>
          <a:p>
            <a:pPr lvl="0"/>
            <a:r>
              <a:rPr lang="en-US" dirty="0"/>
              <a:t>LOREM IPSUM</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5205" y="452898"/>
            <a:ext cx="18093690" cy="1884892"/>
          </a:xfrm>
          <a:prstGeom prst="rect">
            <a:avLst/>
          </a:prstGeom>
        </p:spPr>
        <p:txBody>
          <a:bodyPr lIns="179497" tIns="89748" rIns="179497" bIns="89748"/>
          <a:lstStyle/>
          <a:p>
            <a:r>
              <a:rPr lang="zh-CN" altLang="en-US"/>
              <a:t>单击此处编辑母版标题样式</a:t>
            </a:r>
          </a:p>
        </p:txBody>
      </p:sp>
      <p:sp>
        <p:nvSpPr>
          <p:cNvPr id="3" name="内容占位符 2"/>
          <p:cNvSpPr>
            <a:spLocks noGrp="1"/>
          </p:cNvSpPr>
          <p:nvPr>
            <p:ph idx="1"/>
          </p:nvPr>
        </p:nvSpPr>
        <p:spPr>
          <a:xfrm>
            <a:off x="1005205" y="2638849"/>
            <a:ext cx="18093690" cy="7463648"/>
          </a:xfrm>
          <a:prstGeom prst="rect">
            <a:avLst/>
          </a:prstGeom>
        </p:spPr>
        <p:txBody>
          <a:bodyPr lIns="179497" tIns="89748" rIns="179497" bIns="89748"/>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1005205" y="10298838"/>
            <a:ext cx="4690957" cy="785372"/>
          </a:xfrm>
          <a:prstGeom prst="rect">
            <a:avLst/>
          </a:prstGeom>
        </p:spPr>
        <p:txBody>
          <a:bodyPr lIns="179497" tIns="89748" rIns="179497" bIns="89748"/>
          <a:lstStyle>
            <a:lvl1pPr>
              <a:defRPr b="1"/>
            </a:lvl1pPr>
          </a:lstStyle>
          <a:p>
            <a:pPr>
              <a:defRPr/>
            </a:pPr>
            <a:endParaRPr lang="en-US" altLang="zh-CN"/>
          </a:p>
        </p:txBody>
      </p:sp>
      <p:sp>
        <p:nvSpPr>
          <p:cNvPr id="5" name="Rectangle 5"/>
          <p:cNvSpPr>
            <a:spLocks noGrp="1" noChangeArrowheads="1"/>
          </p:cNvSpPr>
          <p:nvPr>
            <p:ph type="ftr" sz="quarter" idx="11"/>
          </p:nvPr>
        </p:nvSpPr>
        <p:spPr>
          <a:xfrm>
            <a:off x="6868901" y="10298838"/>
            <a:ext cx="6366298" cy="785372"/>
          </a:xfrm>
          <a:prstGeom prst="rect">
            <a:avLst/>
          </a:prstGeom>
        </p:spPr>
        <p:txBody>
          <a:bodyPr lIns="179497" tIns="89748" rIns="179497" bIns="89748"/>
          <a:lstStyle>
            <a:lvl1pPr>
              <a:defRPr b="1"/>
            </a:lvl1pPr>
          </a:lstStyle>
          <a:p>
            <a:pPr>
              <a:defRPr/>
            </a:pPr>
            <a:endParaRPr lang="en-US" altLang="zh-CN"/>
          </a:p>
        </p:txBody>
      </p:sp>
      <p:sp>
        <p:nvSpPr>
          <p:cNvPr id="6" name="Rectangle 6"/>
          <p:cNvSpPr>
            <a:spLocks noGrp="1" noChangeArrowheads="1"/>
          </p:cNvSpPr>
          <p:nvPr>
            <p:ph type="sldNum" sz="quarter" idx="12"/>
          </p:nvPr>
        </p:nvSpPr>
        <p:spPr>
          <a:xfrm>
            <a:off x="14407938" y="10298838"/>
            <a:ext cx="4690957" cy="785372"/>
          </a:xfrm>
          <a:prstGeom prst="rect">
            <a:avLst/>
          </a:prstGeom>
        </p:spPr>
        <p:txBody>
          <a:bodyPr lIns="179497" tIns="89748" rIns="179497" bIns="89748"/>
          <a:lstStyle>
            <a:lvl1pPr>
              <a:defRPr b="1"/>
            </a:lvl1pPr>
          </a:lstStyle>
          <a:p>
            <a:pPr>
              <a:defRPr/>
            </a:pPr>
            <a:fld id="{61157D76-A185-43FB-ADE5-273ECC949A56}"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Прямоугольник 6"/>
          <p:cNvSpPr/>
          <p:nvPr userDrawn="1"/>
        </p:nvSpPr>
        <p:spPr>
          <a:xfrm>
            <a:off x="0" y="0"/>
            <a:ext cx="20104100" cy="11309350"/>
          </a:xfrm>
          <a:prstGeom prst="rect">
            <a:avLst/>
          </a:prstGeom>
          <a:gradFill>
            <a:gsLst>
              <a:gs pos="20000">
                <a:srgbClr val="44ADDB"/>
              </a:gs>
              <a:gs pos="92000">
                <a:srgbClr val="4BBC8E"/>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2"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Freeform 5"/>
          <p:cNvSpPr>
            <a:spLocks/>
          </p:cNvSpPr>
          <p:nvPr/>
        </p:nvSpPr>
        <p:spPr bwMode="auto">
          <a:xfrm>
            <a:off x="7119938" y="-3175"/>
            <a:ext cx="4448175" cy="4684713"/>
          </a:xfrm>
          <a:custGeom>
            <a:avLst/>
            <a:gdLst/>
            <a:ahLst/>
            <a:cxnLst>
              <a:cxn ang="0">
                <a:pos x="0" y="1673"/>
              </a:cxn>
              <a:cxn ang="0">
                <a:pos x="2802" y="2951"/>
              </a:cxn>
              <a:cxn ang="0">
                <a:pos x="1743" y="0"/>
              </a:cxn>
              <a:cxn ang="0">
                <a:pos x="1390" y="0"/>
              </a:cxn>
              <a:cxn ang="0">
                <a:pos x="0" y="1673"/>
              </a:cxn>
            </a:cxnLst>
            <a:rect l="0" t="0" r="r" b="b"/>
            <a:pathLst>
              <a:path w="2802" h="2951">
                <a:moveTo>
                  <a:pt x="0" y="1673"/>
                </a:moveTo>
                <a:lnTo>
                  <a:pt x="2802" y="2951"/>
                </a:lnTo>
                <a:lnTo>
                  <a:pt x="1743" y="0"/>
                </a:lnTo>
                <a:lnTo>
                  <a:pt x="1390" y="0"/>
                </a:lnTo>
                <a:lnTo>
                  <a:pt x="0" y="1673"/>
                </a:lnTo>
                <a:close/>
              </a:path>
            </a:pathLst>
          </a:custGeom>
          <a:solidFill>
            <a:srgbClr val="48B39D"/>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030" name="Freeform 6"/>
          <p:cNvSpPr>
            <a:spLocks/>
          </p:cNvSpPr>
          <p:nvPr/>
        </p:nvSpPr>
        <p:spPr bwMode="auto">
          <a:xfrm>
            <a:off x="3175" y="2652713"/>
            <a:ext cx="11564938" cy="8653463"/>
          </a:xfrm>
          <a:custGeom>
            <a:avLst/>
            <a:gdLst/>
            <a:ahLst/>
            <a:cxnLst>
              <a:cxn ang="0">
                <a:pos x="4483" y="0"/>
              </a:cxn>
              <a:cxn ang="0">
                <a:pos x="219" y="5125"/>
              </a:cxn>
              <a:cxn ang="0">
                <a:pos x="0" y="5389"/>
              </a:cxn>
              <a:cxn ang="0">
                <a:pos x="0" y="5451"/>
              </a:cxn>
              <a:cxn ang="0">
                <a:pos x="5575" y="5451"/>
              </a:cxn>
              <a:cxn ang="0">
                <a:pos x="5709" y="5125"/>
              </a:cxn>
              <a:cxn ang="0">
                <a:pos x="7285" y="1278"/>
              </a:cxn>
              <a:cxn ang="0">
                <a:pos x="4483" y="0"/>
              </a:cxn>
            </a:cxnLst>
            <a:rect l="0" t="0" r="r" b="b"/>
            <a:pathLst>
              <a:path w="7285" h="5451">
                <a:moveTo>
                  <a:pt x="4483" y="0"/>
                </a:moveTo>
                <a:lnTo>
                  <a:pt x="219" y="5125"/>
                </a:lnTo>
                <a:lnTo>
                  <a:pt x="0" y="5389"/>
                </a:lnTo>
                <a:lnTo>
                  <a:pt x="0" y="5451"/>
                </a:lnTo>
                <a:lnTo>
                  <a:pt x="5575" y="5451"/>
                </a:lnTo>
                <a:lnTo>
                  <a:pt x="5709" y="5125"/>
                </a:lnTo>
                <a:lnTo>
                  <a:pt x="7285" y="1278"/>
                </a:lnTo>
                <a:lnTo>
                  <a:pt x="4483" y="0"/>
                </a:lnTo>
                <a:close/>
              </a:path>
            </a:pathLst>
          </a:custGeom>
          <a:solidFill>
            <a:srgbClr val="38A1A0"/>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031" name="Freeform 7"/>
          <p:cNvSpPr>
            <a:spLocks/>
          </p:cNvSpPr>
          <p:nvPr/>
        </p:nvSpPr>
        <p:spPr bwMode="auto">
          <a:xfrm>
            <a:off x="1301750" y="-3175"/>
            <a:ext cx="8024813" cy="2655888"/>
          </a:xfrm>
          <a:custGeom>
            <a:avLst/>
            <a:gdLst/>
            <a:ahLst/>
            <a:cxnLst>
              <a:cxn ang="0">
                <a:pos x="3665" y="1673"/>
              </a:cxn>
              <a:cxn ang="0">
                <a:pos x="5055" y="0"/>
              </a:cxn>
              <a:cxn ang="0">
                <a:pos x="0" y="0"/>
              </a:cxn>
              <a:cxn ang="0">
                <a:pos x="3665" y="1673"/>
              </a:cxn>
            </a:cxnLst>
            <a:rect l="0" t="0" r="r" b="b"/>
            <a:pathLst>
              <a:path w="5055" h="1673">
                <a:moveTo>
                  <a:pt x="3665" y="1673"/>
                </a:moveTo>
                <a:lnTo>
                  <a:pt x="5055" y="0"/>
                </a:lnTo>
                <a:lnTo>
                  <a:pt x="0" y="0"/>
                </a:lnTo>
                <a:lnTo>
                  <a:pt x="3665" y="1673"/>
                </a:lnTo>
                <a:close/>
              </a:path>
            </a:pathLst>
          </a:custGeom>
          <a:solidFill>
            <a:srgbClr val="38A39A"/>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032" name="Freeform 8"/>
          <p:cNvSpPr>
            <a:spLocks/>
          </p:cNvSpPr>
          <p:nvPr/>
        </p:nvSpPr>
        <p:spPr bwMode="auto">
          <a:xfrm>
            <a:off x="3175" y="-3175"/>
            <a:ext cx="7116763" cy="11210925"/>
          </a:xfrm>
          <a:custGeom>
            <a:avLst/>
            <a:gdLst/>
            <a:ahLst/>
            <a:cxnLst>
              <a:cxn ang="0">
                <a:pos x="818" y="0"/>
              </a:cxn>
              <a:cxn ang="0">
                <a:pos x="0" y="0"/>
              </a:cxn>
              <a:cxn ang="0">
                <a:pos x="0" y="6798"/>
              </a:cxn>
              <a:cxn ang="0">
                <a:pos x="0" y="7062"/>
              </a:cxn>
              <a:cxn ang="0">
                <a:pos x="219" y="6798"/>
              </a:cxn>
              <a:cxn ang="0">
                <a:pos x="4483" y="1673"/>
              </a:cxn>
              <a:cxn ang="0">
                <a:pos x="818" y="0"/>
              </a:cxn>
            </a:cxnLst>
            <a:rect l="0" t="0" r="r" b="b"/>
            <a:pathLst>
              <a:path w="4483" h="7062">
                <a:moveTo>
                  <a:pt x="818" y="0"/>
                </a:moveTo>
                <a:lnTo>
                  <a:pt x="0" y="0"/>
                </a:lnTo>
                <a:lnTo>
                  <a:pt x="0" y="6798"/>
                </a:lnTo>
                <a:lnTo>
                  <a:pt x="0" y="7062"/>
                </a:lnTo>
                <a:lnTo>
                  <a:pt x="219" y="6798"/>
                </a:lnTo>
                <a:lnTo>
                  <a:pt x="4483" y="1673"/>
                </a:lnTo>
                <a:lnTo>
                  <a:pt x="818" y="0"/>
                </a:lnTo>
                <a:close/>
              </a:path>
            </a:pathLst>
          </a:custGeom>
          <a:solidFill>
            <a:srgbClr val="31939A"/>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28" name="object 3"/>
          <p:cNvSpPr txBox="1"/>
          <p:nvPr/>
        </p:nvSpPr>
        <p:spPr>
          <a:xfrm>
            <a:off x="7667970" y="5336837"/>
            <a:ext cx="10125968" cy="677108"/>
          </a:xfrm>
          <a:prstGeom prst="rect">
            <a:avLst/>
          </a:prstGeom>
        </p:spPr>
        <p:txBody>
          <a:bodyPr vert="horz" wrap="square" lIns="0" tIns="0" rIns="0" bIns="0" rtlCol="0">
            <a:spAutoFit/>
          </a:bodyPr>
          <a:lstStyle/>
          <a:p>
            <a:pPr marL="12700" marR="5080">
              <a:lnSpc>
                <a:spcPct val="100499"/>
              </a:lnSpc>
            </a:pPr>
            <a:r>
              <a:rPr lang="en-US" sz="4400" dirty="0">
                <a:latin typeface="Trebuchet MS"/>
                <a:cs typeface="Trebuchet MS"/>
              </a:rPr>
              <a:t>Lecture III</a:t>
            </a:r>
            <a:endParaRPr sz="4400" dirty="0">
              <a:latin typeface="Trebuchet MS"/>
              <a:cs typeface="Trebuchet MS"/>
            </a:endParaRPr>
          </a:p>
        </p:txBody>
      </p:sp>
      <p:sp>
        <p:nvSpPr>
          <p:cNvPr id="29" name="object 4"/>
          <p:cNvSpPr txBox="1"/>
          <p:nvPr/>
        </p:nvSpPr>
        <p:spPr>
          <a:xfrm>
            <a:off x="7472561" y="3998327"/>
            <a:ext cx="6363755" cy="923330"/>
          </a:xfrm>
          <a:prstGeom prst="rect">
            <a:avLst/>
          </a:prstGeom>
        </p:spPr>
        <p:txBody>
          <a:bodyPr vert="horz" wrap="square" lIns="0" tIns="0" rIns="0" bIns="0" rtlCol="0">
            <a:spAutoFit/>
          </a:bodyPr>
          <a:lstStyle/>
          <a:p>
            <a:pPr marL="12700">
              <a:lnSpc>
                <a:spcPct val="100000"/>
              </a:lnSpc>
            </a:pPr>
            <a:r>
              <a:rPr lang="en-US" sz="6000" dirty="0">
                <a:solidFill>
                  <a:srgbClr val="FFFFFF"/>
                </a:solidFill>
                <a:latin typeface="Trebuchet MS"/>
                <a:cs typeface="Trebuchet MS"/>
              </a:rPr>
              <a:t>TOEFL  READING</a:t>
            </a:r>
            <a:endParaRPr sz="6000" dirty="0">
              <a:latin typeface="Trebuchet MS"/>
              <a:cs typeface="Trebuchet MS"/>
            </a:endParaRPr>
          </a:p>
        </p:txBody>
      </p:sp>
      <p:grpSp>
        <p:nvGrpSpPr>
          <p:cNvPr id="30" name="Группа 29"/>
          <p:cNvGrpSpPr/>
          <p:nvPr/>
        </p:nvGrpSpPr>
        <p:grpSpPr>
          <a:xfrm>
            <a:off x="6309071" y="4166939"/>
            <a:ext cx="800622" cy="708329"/>
            <a:chOff x="6501576" y="3805990"/>
            <a:chExt cx="800622" cy="708329"/>
          </a:xfrm>
        </p:grpSpPr>
        <p:sp>
          <p:nvSpPr>
            <p:cNvPr id="31" name="object 5"/>
            <p:cNvSpPr/>
            <p:nvPr/>
          </p:nvSpPr>
          <p:spPr>
            <a:xfrm>
              <a:off x="7075503" y="3875999"/>
              <a:ext cx="226695" cy="262255"/>
            </a:xfrm>
            <a:custGeom>
              <a:avLst/>
              <a:gdLst/>
              <a:ahLst/>
              <a:cxnLst/>
              <a:rect l="l" t="t" r="r" b="b"/>
              <a:pathLst>
                <a:path w="226695" h="262254">
                  <a:moveTo>
                    <a:pt x="132153" y="0"/>
                  </a:moveTo>
                  <a:lnTo>
                    <a:pt x="0" y="158895"/>
                  </a:lnTo>
                  <a:lnTo>
                    <a:pt x="226160" y="262033"/>
                  </a:lnTo>
                  <a:lnTo>
                    <a:pt x="132153" y="0"/>
                  </a:lnTo>
                  <a:close/>
                </a:path>
              </a:pathLst>
            </a:custGeom>
            <a:solidFill>
              <a:srgbClr val="4ABA92"/>
            </a:solidFill>
          </p:spPr>
          <p:txBody>
            <a:bodyPr wrap="square" lIns="0" tIns="0" rIns="0" bIns="0" rtlCol="0">
              <a:spAutoFit/>
            </a:bodyPr>
            <a:lstStyle/>
            <a:p>
              <a:endParaRPr/>
            </a:p>
          </p:txBody>
        </p:sp>
        <p:sp>
          <p:nvSpPr>
            <p:cNvPr id="32" name="object 6"/>
            <p:cNvSpPr/>
            <p:nvPr/>
          </p:nvSpPr>
          <p:spPr>
            <a:xfrm>
              <a:off x="6701599" y="4034894"/>
              <a:ext cx="600075" cy="479425"/>
            </a:xfrm>
            <a:custGeom>
              <a:avLst/>
              <a:gdLst/>
              <a:ahLst/>
              <a:cxnLst/>
              <a:rect l="l" t="t" r="r" b="b"/>
              <a:pathLst>
                <a:path w="600075" h="479425">
                  <a:moveTo>
                    <a:pt x="373904" y="0"/>
                  </a:moveTo>
                  <a:lnTo>
                    <a:pt x="0" y="449588"/>
                  </a:lnTo>
                  <a:lnTo>
                    <a:pt x="446049" y="479179"/>
                  </a:lnTo>
                  <a:lnTo>
                    <a:pt x="600065" y="103138"/>
                  </a:lnTo>
                  <a:lnTo>
                    <a:pt x="373904" y="0"/>
                  </a:lnTo>
                  <a:close/>
                </a:path>
              </a:pathLst>
            </a:custGeom>
            <a:solidFill>
              <a:srgbClr val="23877A"/>
            </a:solidFill>
          </p:spPr>
          <p:txBody>
            <a:bodyPr wrap="square" lIns="0" tIns="0" rIns="0" bIns="0" rtlCol="0">
              <a:spAutoFit/>
            </a:bodyPr>
            <a:lstStyle/>
            <a:p>
              <a:endParaRPr/>
            </a:p>
          </p:txBody>
        </p:sp>
        <p:sp>
          <p:nvSpPr>
            <p:cNvPr id="33" name="object 7"/>
            <p:cNvSpPr/>
            <p:nvPr/>
          </p:nvSpPr>
          <p:spPr>
            <a:xfrm>
              <a:off x="6573588" y="3805995"/>
              <a:ext cx="634365" cy="229235"/>
            </a:xfrm>
            <a:custGeom>
              <a:avLst/>
              <a:gdLst/>
              <a:ahLst/>
              <a:cxnLst/>
              <a:rect l="l" t="t" r="r" b="b"/>
              <a:pathLst>
                <a:path w="634365" h="229235">
                  <a:moveTo>
                    <a:pt x="0" y="0"/>
                  </a:moveTo>
                  <a:lnTo>
                    <a:pt x="501911" y="228904"/>
                  </a:lnTo>
                  <a:lnTo>
                    <a:pt x="634064" y="70008"/>
                  </a:lnTo>
                  <a:lnTo>
                    <a:pt x="0" y="0"/>
                  </a:lnTo>
                  <a:close/>
                </a:path>
              </a:pathLst>
            </a:custGeom>
            <a:solidFill>
              <a:srgbClr val="238875"/>
            </a:solidFill>
          </p:spPr>
          <p:txBody>
            <a:bodyPr wrap="square" lIns="0" tIns="0" rIns="0" bIns="0" rtlCol="0">
              <a:spAutoFit/>
            </a:bodyPr>
            <a:lstStyle/>
            <a:p>
              <a:endParaRPr/>
            </a:p>
          </p:txBody>
        </p:sp>
        <p:sp>
          <p:nvSpPr>
            <p:cNvPr id="34" name="object 8"/>
            <p:cNvSpPr/>
            <p:nvPr/>
          </p:nvSpPr>
          <p:spPr>
            <a:xfrm>
              <a:off x="6501576" y="3805995"/>
              <a:ext cx="200025" cy="678815"/>
            </a:xfrm>
            <a:custGeom>
              <a:avLst/>
              <a:gdLst/>
              <a:ahLst/>
              <a:cxnLst/>
              <a:rect l="l" t="t" r="r" b="b"/>
              <a:pathLst>
                <a:path w="200025" h="678814">
                  <a:moveTo>
                    <a:pt x="72008" y="0"/>
                  </a:moveTo>
                  <a:lnTo>
                    <a:pt x="0" y="332031"/>
                  </a:lnTo>
                  <a:lnTo>
                    <a:pt x="200025" y="678481"/>
                  </a:lnTo>
                  <a:lnTo>
                    <a:pt x="72008" y="0"/>
                  </a:lnTo>
                  <a:close/>
                </a:path>
              </a:pathLst>
            </a:custGeom>
            <a:solidFill>
              <a:srgbClr val="008185"/>
            </a:solidFill>
          </p:spPr>
          <p:txBody>
            <a:bodyPr wrap="square" lIns="0" tIns="0" rIns="0" bIns="0" rtlCol="0">
              <a:spAutoFit/>
            </a:bodyPr>
            <a:lstStyle/>
            <a:p>
              <a:endParaRPr/>
            </a:p>
          </p:txBody>
        </p:sp>
        <p:sp>
          <p:nvSpPr>
            <p:cNvPr id="35" name="object 9"/>
            <p:cNvSpPr/>
            <p:nvPr/>
          </p:nvSpPr>
          <p:spPr>
            <a:xfrm>
              <a:off x="6573581" y="3805990"/>
              <a:ext cx="502284" cy="678815"/>
            </a:xfrm>
            <a:custGeom>
              <a:avLst/>
              <a:gdLst/>
              <a:ahLst/>
              <a:cxnLst/>
              <a:rect l="l" t="t" r="r" b="b"/>
              <a:pathLst>
                <a:path w="502284" h="678814">
                  <a:moveTo>
                    <a:pt x="0" y="0"/>
                  </a:moveTo>
                  <a:lnTo>
                    <a:pt x="128017" y="678492"/>
                  </a:lnTo>
                  <a:lnTo>
                    <a:pt x="501921" y="228904"/>
                  </a:lnTo>
                  <a:lnTo>
                    <a:pt x="0" y="0"/>
                  </a:lnTo>
                  <a:close/>
                </a:path>
              </a:pathLst>
            </a:custGeom>
            <a:solidFill>
              <a:srgbClr val="11616C"/>
            </a:solidFill>
          </p:spPr>
          <p:txBody>
            <a:bodyPr wrap="square" lIns="0" tIns="0" rIns="0" bIns="0" rtlCol="0">
              <a:spAutoFit/>
            </a:bodyPr>
            <a:lstStyle/>
            <a:p>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Группа 2"/>
          <p:cNvGrpSpPr/>
          <p:nvPr/>
        </p:nvGrpSpPr>
        <p:grpSpPr>
          <a:xfrm>
            <a:off x="5029200" y="416862"/>
            <a:ext cx="9817768" cy="1508192"/>
            <a:chOff x="7498777" y="1475641"/>
            <a:chExt cx="5111586" cy="1156806"/>
          </a:xfrm>
        </p:grpSpPr>
        <p:sp>
          <p:nvSpPr>
            <p:cNvPr id="4" name="object 23"/>
            <p:cNvSpPr/>
            <p:nvPr/>
          </p:nvSpPr>
          <p:spPr>
            <a:xfrm>
              <a:off x="7503693" y="1480557"/>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solidFill>
              <a:schemeClr val="bg1">
                <a:alpha val="15000"/>
              </a:schemeClr>
            </a:solidFill>
            <a:ln w="10470">
              <a:noFill/>
            </a:ln>
          </p:spPr>
          <p:txBody>
            <a:bodyPr wrap="square" lIns="0" tIns="0" rIns="0" bIns="0" rtlCol="0">
              <a:spAutoFit/>
            </a:bodyPr>
            <a:lstStyle/>
            <a:p>
              <a:endParaRPr/>
            </a:p>
          </p:txBody>
        </p:sp>
        <p:sp>
          <p:nvSpPr>
            <p:cNvPr id="5" name="object 23"/>
            <p:cNvSpPr/>
            <p:nvPr/>
          </p:nvSpPr>
          <p:spPr>
            <a:xfrm>
              <a:off x="7498777" y="1475641"/>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ln w="10470">
              <a:solidFill>
                <a:srgbClr val="FFFFFF"/>
              </a:solidFill>
            </a:ln>
          </p:spPr>
          <p:txBody>
            <a:bodyPr wrap="square" lIns="0" tIns="0" rIns="0" bIns="0" rtlCol="0">
              <a:spAutoFit/>
            </a:bodyPr>
            <a:lstStyle/>
            <a:p>
              <a:endParaRPr/>
            </a:p>
          </p:txBody>
        </p:sp>
      </p:grpSp>
      <p:sp>
        <p:nvSpPr>
          <p:cNvPr id="26" name="TextBox 25"/>
          <p:cNvSpPr txBox="1"/>
          <p:nvPr/>
        </p:nvSpPr>
        <p:spPr>
          <a:xfrm>
            <a:off x="1515978" y="2622883"/>
            <a:ext cx="17253284" cy="6186309"/>
          </a:xfrm>
          <a:prstGeom prst="rect">
            <a:avLst/>
          </a:prstGeom>
          <a:noFill/>
          <a:ln>
            <a:solidFill>
              <a:schemeClr val="bg1"/>
            </a:solidFill>
          </a:ln>
        </p:spPr>
        <p:txBody>
          <a:bodyPr wrap="square" rtlCol="0">
            <a:spAutoFit/>
          </a:bodyPr>
          <a:lstStyle/>
          <a:p>
            <a:r>
              <a:rPr lang="en-US" altLang="zh-CN" sz="4400" dirty="0" err="1">
                <a:solidFill>
                  <a:schemeClr val="bg1"/>
                </a:solidFill>
              </a:rPr>
              <a:t>fract</a:t>
            </a:r>
            <a:r>
              <a:rPr lang="en-US" altLang="zh-CN" sz="4400" dirty="0">
                <a:solidFill>
                  <a:schemeClr val="bg1"/>
                </a:solidFill>
              </a:rPr>
              <a:t> / </a:t>
            </a:r>
            <a:r>
              <a:rPr lang="en-US" altLang="zh-CN" sz="4400" dirty="0" err="1">
                <a:solidFill>
                  <a:schemeClr val="bg1"/>
                </a:solidFill>
              </a:rPr>
              <a:t>frag</a:t>
            </a:r>
            <a:r>
              <a:rPr lang="en-US" altLang="zh-CN" sz="4400" dirty="0">
                <a:solidFill>
                  <a:schemeClr val="bg1"/>
                </a:solidFill>
              </a:rPr>
              <a:t> = break</a:t>
            </a:r>
          </a:p>
          <a:p>
            <a:endParaRPr lang="en-US" altLang="zh-CN" sz="4400" dirty="0">
              <a:solidFill>
                <a:schemeClr val="bg1"/>
              </a:solidFill>
            </a:endParaRPr>
          </a:p>
          <a:p>
            <a:r>
              <a:rPr lang="en-US" altLang="zh-CN" sz="4400" dirty="0">
                <a:solidFill>
                  <a:schemeClr val="bg1"/>
                </a:solidFill>
              </a:rPr>
              <a:t>fragment, fragile, fraction, fracture</a:t>
            </a:r>
          </a:p>
          <a:p>
            <a:r>
              <a:rPr lang="en-US" altLang="zh-CN" sz="4400" dirty="0">
                <a:solidFill>
                  <a:schemeClr val="bg1"/>
                </a:solidFill>
              </a:rPr>
              <a:t>Police </a:t>
            </a:r>
            <a:r>
              <a:rPr lang="en-US" altLang="zh-CN" sz="4400" dirty="0" err="1">
                <a:solidFill>
                  <a:schemeClr val="bg1"/>
                </a:solidFill>
              </a:rPr>
              <a:t>found_____of</a:t>
            </a:r>
            <a:r>
              <a:rPr lang="en-US" altLang="zh-CN" sz="4400" dirty="0">
                <a:solidFill>
                  <a:schemeClr val="bg1"/>
                </a:solidFill>
              </a:rPr>
              <a:t> glass near the scene.</a:t>
            </a:r>
          </a:p>
          <a:p>
            <a:r>
              <a:rPr lang="en-US" altLang="zh-CN" sz="4400" dirty="0">
                <a:solidFill>
                  <a:schemeClr val="bg1"/>
                </a:solidFill>
              </a:rPr>
              <a:t>The economy remains extremely ______.</a:t>
            </a:r>
          </a:p>
          <a:p>
            <a:r>
              <a:rPr lang="en-US" altLang="zh-CN" sz="4400" dirty="0">
                <a:solidFill>
                  <a:schemeClr val="bg1"/>
                </a:solidFill>
              </a:rPr>
              <a:t>The cost is only a ______ of his salary</a:t>
            </a:r>
          </a:p>
          <a:p>
            <a:r>
              <a:rPr lang="en-US" altLang="zh-CN" sz="4400" dirty="0">
                <a:solidFill>
                  <a:schemeClr val="bg1"/>
                </a:solidFill>
              </a:rPr>
              <a:t>A doctor can reduce a ______ or dislocation.  </a:t>
            </a:r>
          </a:p>
          <a:p>
            <a:endParaRPr lang="en-US" altLang="zh-CN" sz="4400" dirty="0">
              <a:solidFill>
                <a:schemeClr val="bg1"/>
              </a:solidFill>
            </a:endParaRPr>
          </a:p>
          <a:p>
            <a:r>
              <a:rPr lang="en-US" altLang="zh-CN" sz="4400" dirty="0">
                <a:solidFill>
                  <a:schemeClr val="bg1"/>
                </a:solidFill>
              </a:rPr>
              <a:t>infract, infringe</a:t>
            </a:r>
          </a:p>
        </p:txBody>
      </p:sp>
      <p:sp>
        <p:nvSpPr>
          <p:cNvPr id="9" name="文本占位符 8"/>
          <p:cNvSpPr>
            <a:spLocks noGrp="1"/>
          </p:cNvSpPr>
          <p:nvPr>
            <p:ph type="body" sz="quarter" idx="10"/>
          </p:nvPr>
        </p:nvSpPr>
        <p:spPr>
          <a:xfrm>
            <a:off x="6317672" y="782359"/>
            <a:ext cx="6857999" cy="679450"/>
          </a:xfrm>
        </p:spPr>
        <p:txBody>
          <a:bodyPr/>
          <a:lstStyle/>
          <a:p>
            <a:r>
              <a:rPr lang="en-US" altLang="zh-CN" dirty="0"/>
              <a:t>infraction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blinds(horizontal)">
                                      <p:cBhvr>
                                        <p:cTn id="7" dur="500"/>
                                        <p:tgtEl>
                                          <p:spTgt spid="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6">
                                            <p:txEl>
                                              <p:pRg st="2" end="2"/>
                                            </p:txEl>
                                          </p:spTgt>
                                        </p:tgtEl>
                                        <p:attrNameLst>
                                          <p:attrName>style.visibility</p:attrName>
                                        </p:attrNameLst>
                                      </p:cBhvr>
                                      <p:to>
                                        <p:strVal val="visible"/>
                                      </p:to>
                                    </p:set>
                                    <p:animEffect transition="in" filter="blinds(horizontal)">
                                      <p:cBhvr>
                                        <p:cTn id="12" dur="500"/>
                                        <p:tgtEl>
                                          <p:spTgt spid="2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6">
                                            <p:txEl>
                                              <p:pRg st="3" end="3"/>
                                            </p:txEl>
                                          </p:spTgt>
                                        </p:tgtEl>
                                        <p:attrNameLst>
                                          <p:attrName>style.visibility</p:attrName>
                                        </p:attrNameLst>
                                      </p:cBhvr>
                                      <p:to>
                                        <p:strVal val="visible"/>
                                      </p:to>
                                    </p:set>
                                    <p:animEffect transition="in" filter="blinds(horizontal)">
                                      <p:cBhvr>
                                        <p:cTn id="17" dur="500"/>
                                        <p:tgtEl>
                                          <p:spTgt spid="2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6">
                                            <p:txEl>
                                              <p:pRg st="4" end="4"/>
                                            </p:txEl>
                                          </p:spTgt>
                                        </p:tgtEl>
                                        <p:attrNameLst>
                                          <p:attrName>style.visibility</p:attrName>
                                        </p:attrNameLst>
                                      </p:cBhvr>
                                      <p:to>
                                        <p:strVal val="visible"/>
                                      </p:to>
                                    </p:set>
                                    <p:animEffect transition="in" filter="blinds(horizontal)">
                                      <p:cBhvr>
                                        <p:cTn id="22" dur="500"/>
                                        <p:tgtEl>
                                          <p:spTgt spid="2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6">
                                            <p:txEl>
                                              <p:pRg st="5" end="5"/>
                                            </p:txEl>
                                          </p:spTgt>
                                        </p:tgtEl>
                                        <p:attrNameLst>
                                          <p:attrName>style.visibility</p:attrName>
                                        </p:attrNameLst>
                                      </p:cBhvr>
                                      <p:to>
                                        <p:strVal val="visible"/>
                                      </p:to>
                                    </p:set>
                                    <p:animEffect transition="in" filter="blinds(horizontal)">
                                      <p:cBhvr>
                                        <p:cTn id="27" dur="500"/>
                                        <p:tgtEl>
                                          <p:spTgt spid="2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6">
                                            <p:txEl>
                                              <p:pRg st="6" end="6"/>
                                            </p:txEl>
                                          </p:spTgt>
                                        </p:tgtEl>
                                        <p:attrNameLst>
                                          <p:attrName>style.visibility</p:attrName>
                                        </p:attrNameLst>
                                      </p:cBhvr>
                                      <p:to>
                                        <p:strVal val="visible"/>
                                      </p:to>
                                    </p:set>
                                    <p:animEffect transition="in" filter="blinds(horizontal)">
                                      <p:cBhvr>
                                        <p:cTn id="32" dur="500"/>
                                        <p:tgtEl>
                                          <p:spTgt spid="26">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6">
                                            <p:txEl>
                                              <p:pRg st="8" end="8"/>
                                            </p:txEl>
                                          </p:spTgt>
                                        </p:tgtEl>
                                        <p:attrNameLst>
                                          <p:attrName>style.visibility</p:attrName>
                                        </p:attrNameLst>
                                      </p:cBhvr>
                                      <p:to>
                                        <p:strVal val="visible"/>
                                      </p:to>
                                    </p:set>
                                    <p:animEffect transition="in" filter="blinds(horizontal)">
                                      <p:cBhvr>
                                        <p:cTn id="37" dur="500"/>
                                        <p:tgtEl>
                                          <p:spTgt spid="2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Группа 2"/>
          <p:cNvGrpSpPr/>
          <p:nvPr/>
        </p:nvGrpSpPr>
        <p:grpSpPr>
          <a:xfrm>
            <a:off x="5029200" y="416862"/>
            <a:ext cx="9817768" cy="1508192"/>
            <a:chOff x="7498777" y="1475641"/>
            <a:chExt cx="5111586" cy="1156806"/>
          </a:xfrm>
        </p:grpSpPr>
        <p:sp>
          <p:nvSpPr>
            <p:cNvPr id="4" name="object 23"/>
            <p:cNvSpPr/>
            <p:nvPr/>
          </p:nvSpPr>
          <p:spPr>
            <a:xfrm>
              <a:off x="7503693" y="1480557"/>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solidFill>
              <a:schemeClr val="bg1">
                <a:alpha val="15000"/>
              </a:schemeClr>
            </a:solidFill>
            <a:ln w="10470">
              <a:noFill/>
            </a:ln>
          </p:spPr>
          <p:txBody>
            <a:bodyPr wrap="square" lIns="0" tIns="0" rIns="0" bIns="0" rtlCol="0">
              <a:spAutoFit/>
            </a:bodyPr>
            <a:lstStyle/>
            <a:p>
              <a:endParaRPr/>
            </a:p>
          </p:txBody>
        </p:sp>
        <p:sp>
          <p:nvSpPr>
            <p:cNvPr id="5" name="object 23"/>
            <p:cNvSpPr/>
            <p:nvPr/>
          </p:nvSpPr>
          <p:spPr>
            <a:xfrm>
              <a:off x="7498777" y="1475641"/>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ln w="10470">
              <a:solidFill>
                <a:srgbClr val="FFFFFF"/>
              </a:solidFill>
            </a:ln>
          </p:spPr>
          <p:txBody>
            <a:bodyPr wrap="square" lIns="0" tIns="0" rIns="0" bIns="0" rtlCol="0">
              <a:spAutoFit/>
            </a:bodyPr>
            <a:lstStyle/>
            <a:p>
              <a:endParaRPr/>
            </a:p>
          </p:txBody>
        </p:sp>
      </p:grpSp>
      <p:sp>
        <p:nvSpPr>
          <p:cNvPr id="26" name="TextBox 25"/>
          <p:cNvSpPr txBox="1"/>
          <p:nvPr/>
        </p:nvSpPr>
        <p:spPr>
          <a:xfrm>
            <a:off x="1515978" y="2622883"/>
            <a:ext cx="17253284" cy="2800767"/>
          </a:xfrm>
          <a:prstGeom prst="rect">
            <a:avLst/>
          </a:prstGeom>
          <a:noFill/>
          <a:ln>
            <a:solidFill>
              <a:schemeClr val="bg1"/>
            </a:solidFill>
          </a:ln>
        </p:spPr>
        <p:txBody>
          <a:bodyPr wrap="square" rtlCol="0">
            <a:spAutoFit/>
          </a:bodyPr>
          <a:lstStyle/>
          <a:p>
            <a:r>
              <a:rPr lang="en-US" altLang="zh-CN" sz="4400" dirty="0" err="1">
                <a:solidFill>
                  <a:schemeClr val="bg1"/>
                </a:solidFill>
              </a:rPr>
              <a:t>stitute</a:t>
            </a:r>
            <a:r>
              <a:rPr lang="en-US" altLang="zh-CN" sz="4400" dirty="0">
                <a:solidFill>
                  <a:schemeClr val="bg1"/>
                </a:solidFill>
              </a:rPr>
              <a:t>/ </a:t>
            </a:r>
            <a:r>
              <a:rPr lang="en-US" altLang="zh-CN" sz="4400" dirty="0" err="1">
                <a:solidFill>
                  <a:schemeClr val="bg1"/>
                </a:solidFill>
              </a:rPr>
              <a:t>sist</a:t>
            </a:r>
            <a:r>
              <a:rPr lang="en-US" altLang="zh-CN" sz="4400" dirty="0">
                <a:solidFill>
                  <a:schemeClr val="bg1"/>
                </a:solidFill>
              </a:rPr>
              <a:t> = to stand</a:t>
            </a:r>
          </a:p>
          <a:p>
            <a:endParaRPr lang="en-US" altLang="zh-CN" sz="4400" dirty="0">
              <a:solidFill>
                <a:schemeClr val="bg1"/>
              </a:solidFill>
            </a:endParaRPr>
          </a:p>
          <a:p>
            <a:r>
              <a:rPr lang="en-US" altLang="zh-CN" sz="4400" dirty="0">
                <a:solidFill>
                  <a:schemeClr val="bg1"/>
                </a:solidFill>
              </a:rPr>
              <a:t>Institute  constitute  prostitute </a:t>
            </a:r>
          </a:p>
          <a:p>
            <a:endParaRPr lang="en-US" altLang="zh-CN" sz="4400" dirty="0">
              <a:solidFill>
                <a:schemeClr val="bg1"/>
              </a:solidFill>
            </a:endParaRPr>
          </a:p>
        </p:txBody>
      </p:sp>
      <p:sp>
        <p:nvSpPr>
          <p:cNvPr id="9" name="文本占位符 8"/>
          <p:cNvSpPr>
            <a:spLocks noGrp="1"/>
          </p:cNvSpPr>
          <p:nvPr>
            <p:ph type="body" sz="quarter" idx="10"/>
          </p:nvPr>
        </p:nvSpPr>
        <p:spPr>
          <a:xfrm>
            <a:off x="6317672" y="782359"/>
            <a:ext cx="6857999" cy="679450"/>
          </a:xfrm>
        </p:spPr>
        <p:txBody>
          <a:bodyPr/>
          <a:lstStyle/>
          <a:p>
            <a:r>
              <a:rPr lang="en-US" altLang="zh-CN" dirty="0"/>
              <a:t>destitute    </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Группа 2"/>
          <p:cNvGrpSpPr/>
          <p:nvPr/>
        </p:nvGrpSpPr>
        <p:grpSpPr>
          <a:xfrm>
            <a:off x="5029200" y="416862"/>
            <a:ext cx="9817768" cy="1508192"/>
            <a:chOff x="7498777" y="1475641"/>
            <a:chExt cx="5111586" cy="1156806"/>
          </a:xfrm>
        </p:grpSpPr>
        <p:sp>
          <p:nvSpPr>
            <p:cNvPr id="4" name="object 23"/>
            <p:cNvSpPr/>
            <p:nvPr/>
          </p:nvSpPr>
          <p:spPr>
            <a:xfrm>
              <a:off x="7503693" y="1480557"/>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solidFill>
              <a:schemeClr val="bg1">
                <a:alpha val="15000"/>
              </a:schemeClr>
            </a:solidFill>
            <a:ln w="10470">
              <a:noFill/>
            </a:ln>
          </p:spPr>
          <p:txBody>
            <a:bodyPr wrap="square" lIns="0" tIns="0" rIns="0" bIns="0" rtlCol="0">
              <a:spAutoFit/>
            </a:bodyPr>
            <a:lstStyle/>
            <a:p>
              <a:endParaRPr/>
            </a:p>
          </p:txBody>
        </p:sp>
        <p:sp>
          <p:nvSpPr>
            <p:cNvPr id="5" name="object 23"/>
            <p:cNvSpPr/>
            <p:nvPr/>
          </p:nvSpPr>
          <p:spPr>
            <a:xfrm>
              <a:off x="7498777" y="1475641"/>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ln w="10470">
              <a:solidFill>
                <a:srgbClr val="FFFFFF"/>
              </a:solidFill>
            </a:ln>
          </p:spPr>
          <p:txBody>
            <a:bodyPr wrap="square" lIns="0" tIns="0" rIns="0" bIns="0" rtlCol="0">
              <a:spAutoFit/>
            </a:bodyPr>
            <a:lstStyle/>
            <a:p>
              <a:endParaRPr/>
            </a:p>
          </p:txBody>
        </p:sp>
      </p:grpSp>
      <p:sp>
        <p:nvSpPr>
          <p:cNvPr id="26" name="TextBox 25"/>
          <p:cNvSpPr txBox="1"/>
          <p:nvPr/>
        </p:nvSpPr>
        <p:spPr>
          <a:xfrm>
            <a:off x="1515978" y="2622883"/>
            <a:ext cx="17253284" cy="5509200"/>
          </a:xfrm>
          <a:prstGeom prst="rect">
            <a:avLst/>
          </a:prstGeom>
          <a:noFill/>
          <a:ln>
            <a:solidFill>
              <a:schemeClr val="bg1"/>
            </a:solidFill>
          </a:ln>
        </p:spPr>
        <p:txBody>
          <a:bodyPr wrap="square" rtlCol="0">
            <a:spAutoFit/>
          </a:bodyPr>
          <a:lstStyle/>
          <a:p>
            <a:r>
              <a:rPr lang="en-US" altLang="zh-CN" sz="4400" dirty="0" err="1">
                <a:solidFill>
                  <a:schemeClr val="bg1"/>
                </a:solidFill>
              </a:rPr>
              <a:t>dict</a:t>
            </a:r>
            <a:r>
              <a:rPr lang="en-US" altLang="zh-CN" sz="4400" dirty="0">
                <a:solidFill>
                  <a:schemeClr val="bg1"/>
                </a:solidFill>
              </a:rPr>
              <a:t>/</a:t>
            </a:r>
            <a:r>
              <a:rPr lang="en-US" altLang="zh-CN" sz="4400" dirty="0" err="1">
                <a:solidFill>
                  <a:schemeClr val="bg1"/>
                </a:solidFill>
              </a:rPr>
              <a:t>dic</a:t>
            </a:r>
            <a:r>
              <a:rPr lang="en-US" altLang="zh-CN" sz="4400" dirty="0">
                <a:solidFill>
                  <a:schemeClr val="bg1"/>
                </a:solidFill>
              </a:rPr>
              <a:t>=speak</a:t>
            </a:r>
          </a:p>
          <a:p>
            <a:endParaRPr lang="en-US" altLang="zh-CN" sz="4400" dirty="0">
              <a:solidFill>
                <a:schemeClr val="bg1"/>
              </a:solidFill>
            </a:endParaRPr>
          </a:p>
          <a:p>
            <a:r>
              <a:rPr lang="en-US" altLang="zh-CN" sz="4400" dirty="0">
                <a:solidFill>
                  <a:schemeClr val="bg1"/>
                </a:solidFill>
              </a:rPr>
              <a:t>valediction n. </a:t>
            </a:r>
          </a:p>
          <a:p>
            <a:r>
              <a:rPr lang="en-US" altLang="zh-CN" sz="4400" dirty="0">
                <a:solidFill>
                  <a:schemeClr val="bg1"/>
                </a:solidFill>
              </a:rPr>
              <a:t>verdict n. </a:t>
            </a:r>
          </a:p>
          <a:p>
            <a:endParaRPr lang="en-US" altLang="zh-CN" sz="4400" dirty="0">
              <a:solidFill>
                <a:schemeClr val="bg1"/>
              </a:solidFill>
            </a:endParaRPr>
          </a:p>
          <a:p>
            <a:r>
              <a:rPr lang="en-US" altLang="zh-CN" sz="4400" dirty="0">
                <a:solidFill>
                  <a:schemeClr val="bg1"/>
                </a:solidFill>
              </a:rPr>
              <a:t>In 1741 Catherine the Great issued an </a:t>
            </a:r>
            <a:r>
              <a:rPr lang="en-US" altLang="zh-CN" sz="4400" dirty="0">
                <a:solidFill>
                  <a:srgbClr val="FF0000"/>
                </a:solidFill>
              </a:rPr>
              <a:t>edict</a:t>
            </a:r>
            <a:r>
              <a:rPr lang="en-US" altLang="zh-CN" sz="4400" dirty="0">
                <a:solidFill>
                  <a:schemeClr val="bg1"/>
                </a:solidFill>
              </a:rPr>
              <a:t> of toleration for Buddhism</a:t>
            </a:r>
          </a:p>
          <a:p>
            <a:r>
              <a:rPr lang="en-US" altLang="zh-CN" sz="4400" dirty="0">
                <a:solidFill>
                  <a:schemeClr val="bg1"/>
                </a:solidFill>
              </a:rPr>
              <a:t>Many parents simply </a:t>
            </a:r>
            <a:r>
              <a:rPr lang="en-US" altLang="zh-CN" sz="4400" dirty="0">
                <a:solidFill>
                  <a:srgbClr val="FF0000"/>
                </a:solidFill>
              </a:rPr>
              <a:t>abdicate</a:t>
            </a:r>
            <a:r>
              <a:rPr lang="en-US" altLang="zh-CN" sz="4400" dirty="0">
                <a:solidFill>
                  <a:schemeClr val="bg1"/>
                </a:solidFill>
              </a:rPr>
              <a:t> all responsibility for their children</a:t>
            </a:r>
          </a:p>
          <a:p>
            <a:endParaRPr lang="en-US" altLang="zh-CN" sz="4400" dirty="0">
              <a:solidFill>
                <a:schemeClr val="bg1"/>
              </a:solidFill>
            </a:endParaRPr>
          </a:p>
        </p:txBody>
      </p:sp>
      <p:sp>
        <p:nvSpPr>
          <p:cNvPr id="9" name="文本占位符 8"/>
          <p:cNvSpPr>
            <a:spLocks noGrp="1"/>
          </p:cNvSpPr>
          <p:nvPr>
            <p:ph type="body" sz="quarter" idx="10"/>
          </p:nvPr>
        </p:nvSpPr>
        <p:spPr>
          <a:xfrm>
            <a:off x="6317672" y="782359"/>
            <a:ext cx="6857999" cy="679450"/>
          </a:xfrm>
        </p:spPr>
        <p:txBody>
          <a:bodyPr/>
          <a:lstStyle/>
          <a:p>
            <a:r>
              <a:rPr lang="en-US" altLang="zh-CN" dirty="0"/>
              <a:t>predicament [</a:t>
            </a:r>
            <a:r>
              <a:rPr lang="en-US" altLang="zh-CN" dirty="0" err="1"/>
              <a:t>prɪˈdɪkəmənt</a:t>
            </a:r>
            <a:r>
              <a:rPr lang="en-US" altLang="zh-CN" dirty="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blinds(horizontal)">
                                      <p:cBhvr>
                                        <p:cTn id="7" dur="500"/>
                                        <p:tgtEl>
                                          <p:spTgt spid="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6">
                                            <p:txEl>
                                              <p:pRg st="2" end="2"/>
                                            </p:txEl>
                                          </p:spTgt>
                                        </p:tgtEl>
                                        <p:attrNameLst>
                                          <p:attrName>style.visibility</p:attrName>
                                        </p:attrNameLst>
                                      </p:cBhvr>
                                      <p:to>
                                        <p:strVal val="visible"/>
                                      </p:to>
                                    </p:set>
                                    <p:animEffect transition="in" filter="blinds(horizontal)">
                                      <p:cBhvr>
                                        <p:cTn id="12" dur="500"/>
                                        <p:tgtEl>
                                          <p:spTgt spid="2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6">
                                            <p:txEl>
                                              <p:pRg st="3" end="3"/>
                                            </p:txEl>
                                          </p:spTgt>
                                        </p:tgtEl>
                                        <p:attrNameLst>
                                          <p:attrName>style.visibility</p:attrName>
                                        </p:attrNameLst>
                                      </p:cBhvr>
                                      <p:to>
                                        <p:strVal val="visible"/>
                                      </p:to>
                                    </p:set>
                                    <p:animEffect transition="in" filter="blinds(horizontal)">
                                      <p:cBhvr>
                                        <p:cTn id="17" dur="500"/>
                                        <p:tgtEl>
                                          <p:spTgt spid="2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6">
                                            <p:txEl>
                                              <p:pRg st="5" end="5"/>
                                            </p:txEl>
                                          </p:spTgt>
                                        </p:tgtEl>
                                        <p:attrNameLst>
                                          <p:attrName>style.visibility</p:attrName>
                                        </p:attrNameLst>
                                      </p:cBhvr>
                                      <p:to>
                                        <p:strVal val="visible"/>
                                      </p:to>
                                    </p:set>
                                    <p:animEffect transition="in" filter="blinds(horizontal)">
                                      <p:cBhvr>
                                        <p:cTn id="22" dur="500"/>
                                        <p:tgtEl>
                                          <p:spTgt spid="2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6">
                                            <p:txEl>
                                              <p:pRg st="6" end="6"/>
                                            </p:txEl>
                                          </p:spTgt>
                                        </p:tgtEl>
                                        <p:attrNameLst>
                                          <p:attrName>style.visibility</p:attrName>
                                        </p:attrNameLst>
                                      </p:cBhvr>
                                      <p:to>
                                        <p:strVal val="visible"/>
                                      </p:to>
                                    </p:set>
                                    <p:animEffect transition="in" filter="blinds(horizontal)">
                                      <p:cBhvr>
                                        <p:cTn id="27" dur="500"/>
                                        <p:tgtEl>
                                          <p:spTgt spid="2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Группа 2"/>
          <p:cNvGrpSpPr/>
          <p:nvPr/>
        </p:nvGrpSpPr>
        <p:grpSpPr>
          <a:xfrm>
            <a:off x="5029200" y="416862"/>
            <a:ext cx="9817768" cy="1508192"/>
            <a:chOff x="7498777" y="1475641"/>
            <a:chExt cx="5111586" cy="1156806"/>
          </a:xfrm>
        </p:grpSpPr>
        <p:sp>
          <p:nvSpPr>
            <p:cNvPr id="4" name="object 23"/>
            <p:cNvSpPr/>
            <p:nvPr/>
          </p:nvSpPr>
          <p:spPr>
            <a:xfrm>
              <a:off x="7503693" y="1480557"/>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solidFill>
              <a:schemeClr val="bg1">
                <a:alpha val="15000"/>
              </a:schemeClr>
            </a:solidFill>
            <a:ln w="10470">
              <a:noFill/>
            </a:ln>
          </p:spPr>
          <p:txBody>
            <a:bodyPr wrap="square" lIns="0" tIns="0" rIns="0" bIns="0" rtlCol="0">
              <a:spAutoFit/>
            </a:bodyPr>
            <a:lstStyle/>
            <a:p>
              <a:endParaRPr/>
            </a:p>
          </p:txBody>
        </p:sp>
        <p:sp>
          <p:nvSpPr>
            <p:cNvPr id="5" name="object 23"/>
            <p:cNvSpPr/>
            <p:nvPr/>
          </p:nvSpPr>
          <p:spPr>
            <a:xfrm>
              <a:off x="7498777" y="1475641"/>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ln w="10470">
              <a:solidFill>
                <a:srgbClr val="FFFFFF"/>
              </a:solidFill>
            </a:ln>
          </p:spPr>
          <p:txBody>
            <a:bodyPr wrap="square" lIns="0" tIns="0" rIns="0" bIns="0" rtlCol="0">
              <a:spAutoFit/>
            </a:bodyPr>
            <a:lstStyle/>
            <a:p>
              <a:endParaRPr/>
            </a:p>
          </p:txBody>
        </p:sp>
      </p:grpSp>
      <p:sp>
        <p:nvSpPr>
          <p:cNvPr id="26" name="TextBox 25"/>
          <p:cNvSpPr txBox="1"/>
          <p:nvPr/>
        </p:nvSpPr>
        <p:spPr>
          <a:xfrm>
            <a:off x="1515978" y="2622883"/>
            <a:ext cx="17253284" cy="6186309"/>
          </a:xfrm>
          <a:prstGeom prst="rect">
            <a:avLst/>
          </a:prstGeom>
          <a:noFill/>
          <a:ln>
            <a:solidFill>
              <a:schemeClr val="bg1"/>
            </a:solidFill>
          </a:ln>
        </p:spPr>
        <p:txBody>
          <a:bodyPr wrap="square" rtlCol="0">
            <a:spAutoFit/>
          </a:bodyPr>
          <a:lstStyle/>
          <a:p>
            <a:r>
              <a:rPr lang="en-US" altLang="zh-CN" sz="4400" dirty="0">
                <a:solidFill>
                  <a:schemeClr val="bg1"/>
                </a:solidFill>
              </a:rPr>
              <a:t>volt/</a:t>
            </a:r>
            <a:r>
              <a:rPr lang="en-US" altLang="zh-CN" sz="4400" dirty="0" err="1">
                <a:solidFill>
                  <a:schemeClr val="bg1"/>
                </a:solidFill>
              </a:rPr>
              <a:t>volv</a:t>
            </a:r>
            <a:r>
              <a:rPr lang="en-US" altLang="zh-CN" sz="4400" dirty="0">
                <a:solidFill>
                  <a:schemeClr val="bg1"/>
                </a:solidFill>
              </a:rPr>
              <a:t>=turn</a:t>
            </a:r>
          </a:p>
          <a:p>
            <a:endParaRPr lang="en-US" altLang="zh-CN" sz="4400" dirty="0">
              <a:solidFill>
                <a:schemeClr val="bg1"/>
              </a:solidFill>
            </a:endParaRPr>
          </a:p>
          <a:p>
            <a:r>
              <a:rPr lang="en-US" altLang="zh-CN" sz="4400" dirty="0">
                <a:solidFill>
                  <a:schemeClr val="bg1"/>
                </a:solidFill>
              </a:rPr>
              <a:t>revolve</a:t>
            </a:r>
          </a:p>
          <a:p>
            <a:r>
              <a:rPr lang="en-US" altLang="zh-CN" sz="4400" dirty="0">
                <a:solidFill>
                  <a:schemeClr val="bg1"/>
                </a:solidFill>
              </a:rPr>
              <a:t>Devolve</a:t>
            </a:r>
          </a:p>
          <a:p>
            <a:r>
              <a:rPr lang="en-US" altLang="zh-CN" sz="4400" dirty="0">
                <a:solidFill>
                  <a:schemeClr val="bg1"/>
                </a:solidFill>
              </a:rPr>
              <a:t>When the President is ill, his duties devolve on the vice  president</a:t>
            </a:r>
          </a:p>
          <a:p>
            <a:r>
              <a:rPr lang="en-US" altLang="zh-CN" sz="4400" dirty="0">
                <a:solidFill>
                  <a:schemeClr val="bg1"/>
                </a:solidFill>
              </a:rPr>
              <a:t>voluble </a:t>
            </a:r>
          </a:p>
          <a:p>
            <a:r>
              <a:rPr lang="en-US" altLang="zh-CN" sz="4400" dirty="0">
                <a:solidFill>
                  <a:schemeClr val="bg1"/>
                </a:solidFill>
              </a:rPr>
              <a:t> </a:t>
            </a:r>
          </a:p>
          <a:p>
            <a:endParaRPr lang="en-US" altLang="zh-CN" sz="4400" dirty="0">
              <a:solidFill>
                <a:schemeClr val="bg1"/>
              </a:solidFill>
            </a:endParaRPr>
          </a:p>
          <a:p>
            <a:endParaRPr lang="en-US" altLang="zh-CN" sz="4400" dirty="0">
              <a:solidFill>
                <a:schemeClr val="bg1"/>
              </a:solidFill>
            </a:endParaRPr>
          </a:p>
        </p:txBody>
      </p:sp>
      <p:sp>
        <p:nvSpPr>
          <p:cNvPr id="9" name="文本占位符 8"/>
          <p:cNvSpPr>
            <a:spLocks noGrp="1"/>
          </p:cNvSpPr>
          <p:nvPr>
            <p:ph type="body" sz="quarter" idx="10"/>
          </p:nvPr>
        </p:nvSpPr>
        <p:spPr>
          <a:xfrm>
            <a:off x="6317672" y="782359"/>
            <a:ext cx="6857999" cy="679450"/>
          </a:xfrm>
        </p:spPr>
        <p:txBody>
          <a:bodyPr/>
          <a:lstStyle/>
          <a:p>
            <a:r>
              <a:rPr lang="en-US" altLang="zh-CN" dirty="0"/>
              <a:t>re</a:t>
            </a:r>
            <a:r>
              <a:rPr lang="en-US" altLang="zh-CN" dirty="0">
                <a:solidFill>
                  <a:srgbClr val="FFFF00"/>
                </a:solidFill>
              </a:rPr>
              <a:t>volt</a:t>
            </a:r>
            <a:r>
              <a:rPr lang="en-US" altLang="zh-CN" dirty="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blinds(horizontal)">
                                      <p:cBhvr>
                                        <p:cTn id="7" dur="500"/>
                                        <p:tgtEl>
                                          <p:spTgt spid="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6">
                                            <p:txEl>
                                              <p:pRg st="2" end="2"/>
                                            </p:txEl>
                                          </p:spTgt>
                                        </p:tgtEl>
                                        <p:attrNameLst>
                                          <p:attrName>style.visibility</p:attrName>
                                        </p:attrNameLst>
                                      </p:cBhvr>
                                      <p:to>
                                        <p:strVal val="visible"/>
                                      </p:to>
                                    </p:set>
                                    <p:animEffect transition="in" filter="blinds(horizontal)">
                                      <p:cBhvr>
                                        <p:cTn id="12" dur="500"/>
                                        <p:tgtEl>
                                          <p:spTgt spid="2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6">
                                            <p:txEl>
                                              <p:pRg st="3" end="3"/>
                                            </p:txEl>
                                          </p:spTgt>
                                        </p:tgtEl>
                                        <p:attrNameLst>
                                          <p:attrName>style.visibility</p:attrName>
                                        </p:attrNameLst>
                                      </p:cBhvr>
                                      <p:to>
                                        <p:strVal val="visible"/>
                                      </p:to>
                                    </p:set>
                                    <p:animEffect transition="in" filter="blinds(horizontal)">
                                      <p:cBhvr>
                                        <p:cTn id="17" dur="500"/>
                                        <p:tgtEl>
                                          <p:spTgt spid="2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6">
                                            <p:txEl>
                                              <p:pRg st="4" end="4"/>
                                            </p:txEl>
                                          </p:spTgt>
                                        </p:tgtEl>
                                        <p:attrNameLst>
                                          <p:attrName>style.visibility</p:attrName>
                                        </p:attrNameLst>
                                      </p:cBhvr>
                                      <p:to>
                                        <p:strVal val="visible"/>
                                      </p:to>
                                    </p:set>
                                    <p:animEffect transition="in" filter="blinds(horizontal)">
                                      <p:cBhvr>
                                        <p:cTn id="22" dur="500"/>
                                        <p:tgtEl>
                                          <p:spTgt spid="2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6">
                                            <p:txEl>
                                              <p:pRg st="5" end="5"/>
                                            </p:txEl>
                                          </p:spTgt>
                                        </p:tgtEl>
                                        <p:attrNameLst>
                                          <p:attrName>style.visibility</p:attrName>
                                        </p:attrNameLst>
                                      </p:cBhvr>
                                      <p:to>
                                        <p:strVal val="visible"/>
                                      </p:to>
                                    </p:set>
                                    <p:animEffect transition="in" filter="blinds(horizontal)">
                                      <p:cBhvr>
                                        <p:cTn id="27" dur="500"/>
                                        <p:tgtEl>
                                          <p:spTgt spid="2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Группа 2"/>
          <p:cNvGrpSpPr/>
          <p:nvPr/>
        </p:nvGrpSpPr>
        <p:grpSpPr>
          <a:xfrm>
            <a:off x="4186989" y="633430"/>
            <a:ext cx="11044989" cy="1508192"/>
            <a:chOff x="7498777" y="1475641"/>
            <a:chExt cx="5111586" cy="1156806"/>
          </a:xfrm>
        </p:grpSpPr>
        <p:sp>
          <p:nvSpPr>
            <p:cNvPr id="4" name="object 23"/>
            <p:cNvSpPr/>
            <p:nvPr/>
          </p:nvSpPr>
          <p:spPr>
            <a:xfrm>
              <a:off x="7503693" y="1480557"/>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solidFill>
              <a:schemeClr val="bg1">
                <a:alpha val="15000"/>
              </a:schemeClr>
            </a:solidFill>
            <a:ln w="10470">
              <a:noFill/>
            </a:ln>
          </p:spPr>
          <p:txBody>
            <a:bodyPr wrap="square" lIns="0" tIns="0" rIns="0" bIns="0" rtlCol="0">
              <a:spAutoFit/>
            </a:bodyPr>
            <a:lstStyle/>
            <a:p>
              <a:endParaRPr/>
            </a:p>
          </p:txBody>
        </p:sp>
        <p:sp>
          <p:nvSpPr>
            <p:cNvPr id="5" name="object 23"/>
            <p:cNvSpPr/>
            <p:nvPr/>
          </p:nvSpPr>
          <p:spPr>
            <a:xfrm>
              <a:off x="7498777" y="1475641"/>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ln w="10470">
              <a:solidFill>
                <a:srgbClr val="FFFFFF"/>
              </a:solidFill>
            </a:ln>
          </p:spPr>
          <p:txBody>
            <a:bodyPr wrap="square" lIns="0" tIns="0" rIns="0" bIns="0" rtlCol="0">
              <a:spAutoFit/>
            </a:bodyPr>
            <a:lstStyle/>
            <a:p>
              <a:endParaRPr/>
            </a:p>
          </p:txBody>
        </p:sp>
      </p:grpSp>
      <p:sp>
        <p:nvSpPr>
          <p:cNvPr id="2" name="Текст 1"/>
          <p:cNvSpPr>
            <a:spLocks noGrp="1"/>
          </p:cNvSpPr>
          <p:nvPr>
            <p:ph type="body" sz="quarter" idx="10"/>
          </p:nvPr>
        </p:nvSpPr>
        <p:spPr>
          <a:xfrm>
            <a:off x="4475746" y="1067836"/>
            <a:ext cx="10154653" cy="679450"/>
          </a:xfrm>
        </p:spPr>
        <p:txBody>
          <a:bodyPr/>
          <a:lstStyle/>
          <a:p>
            <a:r>
              <a:rPr lang="en-US" sz="5400" b="1" dirty="0" err="1">
                <a:solidFill>
                  <a:srgbClr val="FFFF00"/>
                </a:solidFill>
              </a:rPr>
              <a:t>History:people</a:t>
            </a:r>
            <a:r>
              <a:rPr lang="en-US" sz="5400" b="1" dirty="0">
                <a:solidFill>
                  <a:srgbClr val="FFFF00"/>
                </a:solidFill>
              </a:rPr>
              <a:t> </a:t>
            </a:r>
            <a:endParaRPr lang="ru-RU" sz="5400" b="1" dirty="0">
              <a:solidFill>
                <a:srgbClr val="FFFF00"/>
              </a:solidFill>
            </a:endParaRPr>
          </a:p>
        </p:txBody>
      </p:sp>
      <p:sp>
        <p:nvSpPr>
          <p:cNvPr id="26" name="TextBox 25"/>
          <p:cNvSpPr txBox="1"/>
          <p:nvPr/>
        </p:nvSpPr>
        <p:spPr>
          <a:xfrm>
            <a:off x="1443789" y="2671008"/>
            <a:ext cx="17253284" cy="2123658"/>
          </a:xfrm>
          <a:prstGeom prst="rect">
            <a:avLst/>
          </a:prstGeom>
          <a:noFill/>
          <a:ln>
            <a:solidFill>
              <a:schemeClr val="bg1"/>
            </a:solidFill>
          </a:ln>
        </p:spPr>
        <p:txBody>
          <a:bodyPr wrap="square" rtlCol="0">
            <a:spAutoFit/>
          </a:bodyPr>
          <a:lstStyle/>
          <a:p>
            <a:r>
              <a:rPr lang="en-US" altLang="zh-CN" sz="4400" dirty="0">
                <a:solidFill>
                  <a:schemeClr val="bg1"/>
                </a:solidFill>
              </a:rPr>
              <a:t>hypocrite</a:t>
            </a:r>
          </a:p>
          <a:p>
            <a:r>
              <a:rPr lang="en-US" altLang="zh-CN" sz="4400" dirty="0">
                <a:solidFill>
                  <a:schemeClr val="bg1"/>
                </a:solidFill>
              </a:rPr>
              <a:t>monarch</a:t>
            </a:r>
          </a:p>
          <a:p>
            <a:r>
              <a:rPr lang="en-US" altLang="zh-CN" sz="4400" dirty="0">
                <a:solidFill>
                  <a:schemeClr val="bg1"/>
                </a:solidFill>
              </a:rPr>
              <a:t>sage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Группа 2"/>
          <p:cNvGrpSpPr/>
          <p:nvPr/>
        </p:nvGrpSpPr>
        <p:grpSpPr>
          <a:xfrm>
            <a:off x="5029200" y="416862"/>
            <a:ext cx="9817768" cy="1508192"/>
            <a:chOff x="7498777" y="1475641"/>
            <a:chExt cx="5111586" cy="1156806"/>
          </a:xfrm>
        </p:grpSpPr>
        <p:sp>
          <p:nvSpPr>
            <p:cNvPr id="4" name="object 23"/>
            <p:cNvSpPr/>
            <p:nvPr/>
          </p:nvSpPr>
          <p:spPr>
            <a:xfrm>
              <a:off x="7503693" y="1480557"/>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solidFill>
              <a:schemeClr val="bg1">
                <a:alpha val="15000"/>
              </a:schemeClr>
            </a:solidFill>
            <a:ln w="10470">
              <a:noFill/>
            </a:ln>
          </p:spPr>
          <p:txBody>
            <a:bodyPr wrap="square" lIns="0" tIns="0" rIns="0" bIns="0" rtlCol="0">
              <a:spAutoFit/>
            </a:bodyPr>
            <a:lstStyle/>
            <a:p>
              <a:endParaRPr/>
            </a:p>
          </p:txBody>
        </p:sp>
        <p:sp>
          <p:nvSpPr>
            <p:cNvPr id="5" name="object 23"/>
            <p:cNvSpPr/>
            <p:nvPr/>
          </p:nvSpPr>
          <p:spPr>
            <a:xfrm>
              <a:off x="7498777" y="1475641"/>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ln w="10470">
              <a:solidFill>
                <a:srgbClr val="FFFFFF"/>
              </a:solidFill>
            </a:ln>
          </p:spPr>
          <p:txBody>
            <a:bodyPr wrap="square" lIns="0" tIns="0" rIns="0" bIns="0" rtlCol="0">
              <a:spAutoFit/>
            </a:bodyPr>
            <a:lstStyle/>
            <a:p>
              <a:endParaRPr/>
            </a:p>
          </p:txBody>
        </p:sp>
      </p:grpSp>
      <p:sp>
        <p:nvSpPr>
          <p:cNvPr id="26" name="TextBox 25"/>
          <p:cNvSpPr txBox="1"/>
          <p:nvPr/>
        </p:nvSpPr>
        <p:spPr>
          <a:xfrm>
            <a:off x="1536760" y="2373502"/>
            <a:ext cx="17253284" cy="4832092"/>
          </a:xfrm>
          <a:prstGeom prst="rect">
            <a:avLst/>
          </a:prstGeom>
          <a:noFill/>
          <a:ln>
            <a:solidFill>
              <a:schemeClr val="bg1"/>
            </a:solidFill>
          </a:ln>
        </p:spPr>
        <p:txBody>
          <a:bodyPr wrap="square" rtlCol="0">
            <a:spAutoFit/>
          </a:bodyPr>
          <a:lstStyle/>
          <a:p>
            <a:r>
              <a:rPr lang="en-US" altLang="zh-CN" sz="4400" dirty="0">
                <a:solidFill>
                  <a:schemeClr val="bg1"/>
                </a:solidFill>
              </a:rPr>
              <a:t>hypo = below, less </a:t>
            </a:r>
          </a:p>
          <a:p>
            <a:r>
              <a:rPr lang="en-US" altLang="zh-CN" sz="4400" dirty="0">
                <a:solidFill>
                  <a:schemeClr val="bg1"/>
                </a:solidFill>
              </a:rPr>
              <a:t>hyper = above, more</a:t>
            </a:r>
          </a:p>
          <a:p>
            <a:r>
              <a:rPr lang="en-US" altLang="zh-CN" sz="4400" dirty="0">
                <a:solidFill>
                  <a:schemeClr val="bg1"/>
                </a:solidFill>
              </a:rPr>
              <a:t>hypocritical, hypercritical</a:t>
            </a:r>
          </a:p>
          <a:p>
            <a:endParaRPr lang="en-US" altLang="zh-CN" sz="4400" dirty="0">
              <a:solidFill>
                <a:schemeClr val="bg1"/>
              </a:solidFill>
            </a:endParaRPr>
          </a:p>
          <a:p>
            <a:r>
              <a:rPr lang="en-US" altLang="zh-CN" sz="4400" dirty="0">
                <a:solidFill>
                  <a:schemeClr val="bg1"/>
                </a:solidFill>
              </a:rPr>
              <a:t>hype </a:t>
            </a:r>
          </a:p>
          <a:p>
            <a:r>
              <a:rPr lang="en-US" altLang="zh-CN" sz="4400" dirty="0">
                <a:solidFill>
                  <a:schemeClr val="bg1"/>
                </a:solidFill>
              </a:rPr>
              <a:t>hyperbole	</a:t>
            </a:r>
          </a:p>
          <a:p>
            <a:r>
              <a:rPr lang="en-US" altLang="zh-CN" sz="4400" dirty="0">
                <a:solidFill>
                  <a:schemeClr val="bg1"/>
                </a:solidFill>
              </a:rPr>
              <a:t>hypothesis[</a:t>
            </a:r>
            <a:r>
              <a:rPr lang="en-US" altLang="zh-CN" sz="4400" dirty="0" err="1">
                <a:solidFill>
                  <a:schemeClr val="bg1"/>
                </a:solidFill>
              </a:rPr>
              <a:t>haɪˈpɒ</a:t>
            </a:r>
            <a:r>
              <a:rPr lang="el-GR" altLang="zh-CN" sz="4400" dirty="0">
                <a:solidFill>
                  <a:schemeClr val="bg1"/>
                </a:solidFill>
              </a:rPr>
              <a:t>θ</a:t>
            </a:r>
            <a:r>
              <a:rPr lang="en-US" altLang="zh-CN" sz="4400" dirty="0" err="1">
                <a:solidFill>
                  <a:schemeClr val="bg1"/>
                </a:solidFill>
              </a:rPr>
              <a:t>əsɪs</a:t>
            </a:r>
            <a:r>
              <a:rPr lang="en-US" altLang="zh-CN" sz="4400" dirty="0">
                <a:solidFill>
                  <a:schemeClr val="bg1"/>
                </a:solidFill>
              </a:rPr>
              <a:t>]</a:t>
            </a:r>
          </a:p>
        </p:txBody>
      </p:sp>
      <p:sp>
        <p:nvSpPr>
          <p:cNvPr id="9" name="文本占位符 8"/>
          <p:cNvSpPr>
            <a:spLocks noGrp="1"/>
          </p:cNvSpPr>
          <p:nvPr>
            <p:ph type="body" sz="quarter" idx="10"/>
          </p:nvPr>
        </p:nvSpPr>
        <p:spPr>
          <a:xfrm>
            <a:off x="7398328" y="803141"/>
            <a:ext cx="5424054" cy="679450"/>
          </a:xfrm>
        </p:spPr>
        <p:txBody>
          <a:bodyPr/>
          <a:lstStyle/>
          <a:p>
            <a:r>
              <a:rPr lang="en-US" altLang="zh-CN" dirty="0"/>
              <a:t>hypocrite [ˈ</a:t>
            </a:r>
            <a:r>
              <a:rPr lang="en-US" altLang="zh-CN" dirty="0" err="1"/>
              <a:t>hɪpəkrɪt</a:t>
            </a:r>
            <a:r>
              <a:rPr lang="en-US" altLang="zh-CN" dirty="0"/>
              <a:t>]  </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Группа 2"/>
          <p:cNvGrpSpPr/>
          <p:nvPr/>
        </p:nvGrpSpPr>
        <p:grpSpPr>
          <a:xfrm>
            <a:off x="5029200" y="416862"/>
            <a:ext cx="9817768" cy="1508192"/>
            <a:chOff x="7498777" y="1475641"/>
            <a:chExt cx="5111586" cy="1156806"/>
          </a:xfrm>
        </p:grpSpPr>
        <p:sp>
          <p:nvSpPr>
            <p:cNvPr id="4" name="object 23"/>
            <p:cNvSpPr/>
            <p:nvPr/>
          </p:nvSpPr>
          <p:spPr>
            <a:xfrm>
              <a:off x="7503693" y="1480557"/>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solidFill>
              <a:schemeClr val="bg1">
                <a:alpha val="15000"/>
              </a:schemeClr>
            </a:solidFill>
            <a:ln w="10470">
              <a:noFill/>
            </a:ln>
          </p:spPr>
          <p:txBody>
            <a:bodyPr wrap="square" lIns="0" tIns="0" rIns="0" bIns="0" rtlCol="0">
              <a:spAutoFit/>
            </a:bodyPr>
            <a:lstStyle/>
            <a:p>
              <a:endParaRPr/>
            </a:p>
          </p:txBody>
        </p:sp>
        <p:sp>
          <p:nvSpPr>
            <p:cNvPr id="5" name="object 23"/>
            <p:cNvSpPr/>
            <p:nvPr/>
          </p:nvSpPr>
          <p:spPr>
            <a:xfrm>
              <a:off x="7498777" y="1475641"/>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ln w="10470">
              <a:solidFill>
                <a:srgbClr val="FFFFFF"/>
              </a:solidFill>
            </a:ln>
          </p:spPr>
          <p:txBody>
            <a:bodyPr wrap="square" lIns="0" tIns="0" rIns="0" bIns="0" rtlCol="0">
              <a:spAutoFit/>
            </a:bodyPr>
            <a:lstStyle/>
            <a:p>
              <a:endParaRPr/>
            </a:p>
          </p:txBody>
        </p:sp>
      </p:grpSp>
      <p:sp>
        <p:nvSpPr>
          <p:cNvPr id="26" name="TextBox 25"/>
          <p:cNvSpPr txBox="1"/>
          <p:nvPr/>
        </p:nvSpPr>
        <p:spPr>
          <a:xfrm>
            <a:off x="1536760" y="2373502"/>
            <a:ext cx="17253284" cy="5509200"/>
          </a:xfrm>
          <a:prstGeom prst="rect">
            <a:avLst/>
          </a:prstGeom>
          <a:noFill/>
          <a:ln>
            <a:solidFill>
              <a:schemeClr val="bg1"/>
            </a:solidFill>
          </a:ln>
        </p:spPr>
        <p:txBody>
          <a:bodyPr wrap="square" rtlCol="0">
            <a:spAutoFit/>
          </a:bodyPr>
          <a:lstStyle/>
          <a:p>
            <a:r>
              <a:rPr lang="en-US" altLang="zh-CN" sz="4400" dirty="0">
                <a:solidFill>
                  <a:schemeClr val="bg1"/>
                </a:solidFill>
              </a:rPr>
              <a:t>arch: first, chief, ruler</a:t>
            </a:r>
          </a:p>
          <a:p>
            <a:endParaRPr lang="en-US" altLang="zh-CN" sz="4400" dirty="0">
              <a:solidFill>
                <a:schemeClr val="bg1"/>
              </a:solidFill>
            </a:endParaRPr>
          </a:p>
          <a:p>
            <a:r>
              <a:rPr lang="en-US" altLang="zh-CN" sz="4400" dirty="0">
                <a:solidFill>
                  <a:schemeClr val="bg1"/>
                </a:solidFill>
              </a:rPr>
              <a:t>anarchy [ˈ</a:t>
            </a:r>
            <a:r>
              <a:rPr lang="en-US" altLang="zh-CN" sz="4400" dirty="0" err="1">
                <a:solidFill>
                  <a:schemeClr val="bg1"/>
                </a:solidFill>
              </a:rPr>
              <a:t>ænəki</a:t>
            </a:r>
            <a:r>
              <a:rPr lang="en-US" altLang="zh-CN" sz="4400" dirty="0">
                <a:solidFill>
                  <a:schemeClr val="bg1"/>
                </a:solidFill>
              </a:rPr>
              <a:t>] , anarchist </a:t>
            </a:r>
          </a:p>
          <a:p>
            <a:r>
              <a:rPr lang="en-US" altLang="zh-CN" sz="4400" dirty="0">
                <a:solidFill>
                  <a:schemeClr val="bg1"/>
                </a:solidFill>
              </a:rPr>
              <a:t>archive [ˈɑ:kaɪv] </a:t>
            </a:r>
          </a:p>
          <a:p>
            <a:r>
              <a:rPr lang="en-US" altLang="zh-CN" sz="4400" dirty="0">
                <a:solidFill>
                  <a:schemeClr val="bg1"/>
                </a:solidFill>
              </a:rPr>
              <a:t>archaeology </a:t>
            </a:r>
          </a:p>
          <a:p>
            <a:r>
              <a:rPr lang="en-US" altLang="zh-CN" sz="4400" dirty="0">
                <a:solidFill>
                  <a:schemeClr val="bg1"/>
                </a:solidFill>
              </a:rPr>
              <a:t>hierarchy </a:t>
            </a:r>
          </a:p>
          <a:p>
            <a:endParaRPr lang="en-US" altLang="zh-CN" sz="4400" dirty="0">
              <a:solidFill>
                <a:schemeClr val="bg1"/>
              </a:solidFill>
            </a:endParaRPr>
          </a:p>
          <a:p>
            <a:r>
              <a:rPr lang="en-US" altLang="zh-CN" sz="4400" dirty="0">
                <a:solidFill>
                  <a:schemeClr val="bg1"/>
                </a:solidFill>
              </a:rPr>
              <a:t>sovereignty  </a:t>
            </a:r>
          </a:p>
        </p:txBody>
      </p:sp>
      <p:sp>
        <p:nvSpPr>
          <p:cNvPr id="9" name="文本占位符 8"/>
          <p:cNvSpPr>
            <a:spLocks noGrp="1"/>
          </p:cNvSpPr>
          <p:nvPr>
            <p:ph type="body" sz="quarter" idx="10"/>
          </p:nvPr>
        </p:nvSpPr>
        <p:spPr>
          <a:xfrm>
            <a:off x="7398328" y="803141"/>
            <a:ext cx="5424054" cy="679450"/>
          </a:xfrm>
        </p:spPr>
        <p:txBody>
          <a:bodyPr/>
          <a:lstStyle/>
          <a:p>
            <a:r>
              <a:rPr lang="en-US" altLang="zh-CN" dirty="0"/>
              <a:t>monarch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blinds(horizontal)">
                                      <p:cBhvr>
                                        <p:cTn id="7" dur="500"/>
                                        <p:tgtEl>
                                          <p:spTgt spid="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6">
                                            <p:txEl>
                                              <p:pRg st="2" end="2"/>
                                            </p:txEl>
                                          </p:spTgt>
                                        </p:tgtEl>
                                        <p:attrNameLst>
                                          <p:attrName>style.visibility</p:attrName>
                                        </p:attrNameLst>
                                      </p:cBhvr>
                                      <p:to>
                                        <p:strVal val="visible"/>
                                      </p:to>
                                    </p:set>
                                    <p:animEffect transition="in" filter="blinds(horizontal)">
                                      <p:cBhvr>
                                        <p:cTn id="12" dur="500"/>
                                        <p:tgtEl>
                                          <p:spTgt spid="2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6">
                                            <p:txEl>
                                              <p:pRg st="3" end="3"/>
                                            </p:txEl>
                                          </p:spTgt>
                                        </p:tgtEl>
                                        <p:attrNameLst>
                                          <p:attrName>style.visibility</p:attrName>
                                        </p:attrNameLst>
                                      </p:cBhvr>
                                      <p:to>
                                        <p:strVal val="visible"/>
                                      </p:to>
                                    </p:set>
                                    <p:animEffect transition="in" filter="blinds(horizontal)">
                                      <p:cBhvr>
                                        <p:cTn id="17" dur="500"/>
                                        <p:tgtEl>
                                          <p:spTgt spid="2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6">
                                            <p:txEl>
                                              <p:pRg st="4" end="4"/>
                                            </p:txEl>
                                          </p:spTgt>
                                        </p:tgtEl>
                                        <p:attrNameLst>
                                          <p:attrName>style.visibility</p:attrName>
                                        </p:attrNameLst>
                                      </p:cBhvr>
                                      <p:to>
                                        <p:strVal val="visible"/>
                                      </p:to>
                                    </p:set>
                                    <p:animEffect transition="in" filter="blinds(horizontal)">
                                      <p:cBhvr>
                                        <p:cTn id="22" dur="500"/>
                                        <p:tgtEl>
                                          <p:spTgt spid="2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6">
                                            <p:txEl>
                                              <p:pRg st="5" end="5"/>
                                            </p:txEl>
                                          </p:spTgt>
                                        </p:tgtEl>
                                        <p:attrNameLst>
                                          <p:attrName>style.visibility</p:attrName>
                                        </p:attrNameLst>
                                      </p:cBhvr>
                                      <p:to>
                                        <p:strVal val="visible"/>
                                      </p:to>
                                    </p:set>
                                    <p:animEffect transition="in" filter="blinds(horizontal)">
                                      <p:cBhvr>
                                        <p:cTn id="27" dur="500"/>
                                        <p:tgtEl>
                                          <p:spTgt spid="2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6">
                                            <p:txEl>
                                              <p:pRg st="7" end="7"/>
                                            </p:txEl>
                                          </p:spTgt>
                                        </p:tgtEl>
                                        <p:attrNameLst>
                                          <p:attrName>style.visibility</p:attrName>
                                        </p:attrNameLst>
                                      </p:cBhvr>
                                      <p:to>
                                        <p:strVal val="visible"/>
                                      </p:to>
                                    </p:set>
                                    <p:animEffect transition="in" filter="blinds(horizontal)">
                                      <p:cBhvr>
                                        <p:cTn id="32" dur="500"/>
                                        <p:tgtEl>
                                          <p:spTgt spid="2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Группа 2"/>
          <p:cNvGrpSpPr/>
          <p:nvPr/>
        </p:nvGrpSpPr>
        <p:grpSpPr>
          <a:xfrm>
            <a:off x="5029200" y="416862"/>
            <a:ext cx="9817768" cy="1508192"/>
            <a:chOff x="7498777" y="1475641"/>
            <a:chExt cx="5111586" cy="1156806"/>
          </a:xfrm>
        </p:grpSpPr>
        <p:sp>
          <p:nvSpPr>
            <p:cNvPr id="4" name="object 23"/>
            <p:cNvSpPr/>
            <p:nvPr/>
          </p:nvSpPr>
          <p:spPr>
            <a:xfrm>
              <a:off x="7503693" y="1480557"/>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solidFill>
              <a:schemeClr val="bg1">
                <a:alpha val="15000"/>
              </a:schemeClr>
            </a:solidFill>
            <a:ln w="10470">
              <a:noFill/>
            </a:ln>
          </p:spPr>
          <p:txBody>
            <a:bodyPr wrap="square" lIns="0" tIns="0" rIns="0" bIns="0" rtlCol="0">
              <a:spAutoFit/>
            </a:bodyPr>
            <a:lstStyle/>
            <a:p>
              <a:endParaRPr/>
            </a:p>
          </p:txBody>
        </p:sp>
        <p:sp>
          <p:nvSpPr>
            <p:cNvPr id="5" name="object 23"/>
            <p:cNvSpPr/>
            <p:nvPr/>
          </p:nvSpPr>
          <p:spPr>
            <a:xfrm>
              <a:off x="7498777" y="1475641"/>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ln w="10470">
              <a:solidFill>
                <a:srgbClr val="FFFFFF"/>
              </a:solidFill>
            </a:ln>
          </p:spPr>
          <p:txBody>
            <a:bodyPr wrap="square" lIns="0" tIns="0" rIns="0" bIns="0" rtlCol="0">
              <a:spAutoFit/>
            </a:bodyPr>
            <a:lstStyle/>
            <a:p>
              <a:endParaRPr/>
            </a:p>
          </p:txBody>
        </p:sp>
      </p:grpSp>
      <p:sp>
        <p:nvSpPr>
          <p:cNvPr id="26" name="TextBox 25"/>
          <p:cNvSpPr txBox="1"/>
          <p:nvPr/>
        </p:nvSpPr>
        <p:spPr>
          <a:xfrm>
            <a:off x="1536760" y="2373502"/>
            <a:ext cx="17253284" cy="3477875"/>
          </a:xfrm>
          <a:prstGeom prst="rect">
            <a:avLst/>
          </a:prstGeom>
          <a:noFill/>
          <a:ln>
            <a:solidFill>
              <a:schemeClr val="bg1"/>
            </a:solidFill>
          </a:ln>
        </p:spPr>
        <p:txBody>
          <a:bodyPr wrap="square" rtlCol="0">
            <a:spAutoFit/>
          </a:bodyPr>
          <a:lstStyle/>
          <a:p>
            <a:r>
              <a:rPr lang="en-US" altLang="zh-CN" sz="4400" dirty="0">
                <a:solidFill>
                  <a:schemeClr val="bg1"/>
                </a:solidFill>
              </a:rPr>
              <a:t>know :  sag, </a:t>
            </a:r>
            <a:r>
              <a:rPr lang="en-US" altLang="zh-CN" sz="4400" dirty="0" err="1">
                <a:solidFill>
                  <a:schemeClr val="bg1"/>
                </a:solidFill>
              </a:rPr>
              <a:t>sci</a:t>
            </a:r>
            <a:r>
              <a:rPr lang="en-US" altLang="zh-CN" sz="4400" dirty="0">
                <a:solidFill>
                  <a:schemeClr val="bg1"/>
                </a:solidFill>
              </a:rPr>
              <a:t>, </a:t>
            </a:r>
            <a:r>
              <a:rPr lang="en-US" altLang="zh-CN" sz="4400" dirty="0" err="1">
                <a:solidFill>
                  <a:schemeClr val="bg1"/>
                </a:solidFill>
              </a:rPr>
              <a:t>cogn</a:t>
            </a:r>
            <a:r>
              <a:rPr lang="en-US" altLang="zh-CN" sz="4400" dirty="0">
                <a:solidFill>
                  <a:schemeClr val="bg1"/>
                </a:solidFill>
              </a:rPr>
              <a:t> </a:t>
            </a:r>
          </a:p>
          <a:p>
            <a:endParaRPr lang="en-US" altLang="zh-CN" sz="4400" dirty="0">
              <a:solidFill>
                <a:schemeClr val="bg1"/>
              </a:solidFill>
            </a:endParaRPr>
          </a:p>
          <a:p>
            <a:endParaRPr lang="en-US" altLang="zh-CN" sz="4400" dirty="0">
              <a:solidFill>
                <a:schemeClr val="bg1"/>
              </a:solidFill>
            </a:endParaRPr>
          </a:p>
          <a:p>
            <a:endParaRPr lang="en-US" altLang="zh-CN" sz="4400" dirty="0">
              <a:solidFill>
                <a:schemeClr val="bg1"/>
              </a:solidFill>
            </a:endParaRPr>
          </a:p>
          <a:p>
            <a:endParaRPr lang="en-US" altLang="zh-CN" sz="4400" dirty="0">
              <a:solidFill>
                <a:schemeClr val="bg1"/>
              </a:solidFill>
            </a:endParaRPr>
          </a:p>
        </p:txBody>
      </p:sp>
      <p:sp>
        <p:nvSpPr>
          <p:cNvPr id="9" name="文本占位符 8"/>
          <p:cNvSpPr>
            <a:spLocks noGrp="1"/>
          </p:cNvSpPr>
          <p:nvPr>
            <p:ph type="body" sz="quarter" idx="10"/>
          </p:nvPr>
        </p:nvSpPr>
        <p:spPr>
          <a:xfrm>
            <a:off x="7398328" y="803141"/>
            <a:ext cx="5424054" cy="679450"/>
          </a:xfrm>
        </p:spPr>
        <p:txBody>
          <a:bodyPr/>
          <a:lstStyle/>
          <a:p>
            <a:r>
              <a:rPr lang="en-US" altLang="zh-CN" dirty="0"/>
              <a:t>sage </a:t>
            </a:r>
            <a:r>
              <a:rPr lang="zh-CN" altLang="en-US" dirty="0"/>
              <a:t>圣人</a:t>
            </a:r>
            <a:r>
              <a:rPr lang="en-US" altLang="zh-CN" dirty="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blinds(horizontal)">
                                      <p:cBhvr>
                                        <p:cTn id="7" dur="500"/>
                                        <p:tgtEl>
                                          <p:spTgt spid="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6"/>
          <p:cNvSpPr>
            <a:spLocks/>
          </p:cNvSpPr>
          <p:nvPr/>
        </p:nvSpPr>
        <p:spPr bwMode="auto">
          <a:xfrm>
            <a:off x="1515979" y="1876927"/>
            <a:ext cx="17301410" cy="8373978"/>
          </a:xfrm>
          <a:custGeom>
            <a:avLst/>
            <a:gdLst/>
            <a:ahLst/>
            <a:cxnLst>
              <a:cxn ang="0">
                <a:pos x="461" y="0"/>
              </a:cxn>
              <a:cxn ang="0">
                <a:pos x="0" y="0"/>
              </a:cxn>
              <a:cxn ang="0">
                <a:pos x="0" y="462"/>
              </a:cxn>
              <a:cxn ang="0">
                <a:pos x="461" y="923"/>
              </a:cxn>
              <a:cxn ang="0">
                <a:pos x="922" y="462"/>
              </a:cxn>
              <a:cxn ang="0">
                <a:pos x="461" y="0"/>
              </a:cxn>
            </a:cxnLst>
            <a:rect l="0" t="0" r="r" b="b"/>
            <a:pathLst>
              <a:path w="922" h="923">
                <a:moveTo>
                  <a:pt x="461" y="0"/>
                </a:moveTo>
                <a:cubicBezTo>
                  <a:pt x="0" y="0"/>
                  <a:pt x="0" y="0"/>
                  <a:pt x="0" y="0"/>
                </a:cubicBezTo>
                <a:cubicBezTo>
                  <a:pt x="0" y="462"/>
                  <a:pt x="0" y="462"/>
                  <a:pt x="0" y="462"/>
                </a:cubicBezTo>
                <a:cubicBezTo>
                  <a:pt x="0" y="716"/>
                  <a:pt x="206" y="923"/>
                  <a:pt x="461" y="923"/>
                </a:cubicBezTo>
                <a:cubicBezTo>
                  <a:pt x="716" y="923"/>
                  <a:pt x="922" y="716"/>
                  <a:pt x="922" y="462"/>
                </a:cubicBezTo>
                <a:cubicBezTo>
                  <a:pt x="922" y="207"/>
                  <a:pt x="716" y="0"/>
                  <a:pt x="461" y="0"/>
                </a:cubicBezTo>
              </a:path>
            </a:pathLst>
          </a:custGeom>
          <a:solidFill>
            <a:srgbClr val="FFFFFF">
              <a:alpha val="15000"/>
            </a:srgbClr>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grpSp>
        <p:nvGrpSpPr>
          <p:cNvPr id="3" name="Группа 2"/>
          <p:cNvGrpSpPr/>
          <p:nvPr/>
        </p:nvGrpSpPr>
        <p:grpSpPr>
          <a:xfrm>
            <a:off x="4186989" y="633430"/>
            <a:ext cx="11044989" cy="1508192"/>
            <a:chOff x="7498777" y="1475641"/>
            <a:chExt cx="5111586" cy="1156806"/>
          </a:xfrm>
        </p:grpSpPr>
        <p:sp>
          <p:nvSpPr>
            <p:cNvPr id="4" name="object 23"/>
            <p:cNvSpPr/>
            <p:nvPr/>
          </p:nvSpPr>
          <p:spPr>
            <a:xfrm>
              <a:off x="7503693" y="1480557"/>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solidFill>
              <a:schemeClr val="bg1">
                <a:alpha val="15000"/>
              </a:schemeClr>
            </a:solidFill>
            <a:ln w="10470">
              <a:noFill/>
            </a:ln>
          </p:spPr>
          <p:txBody>
            <a:bodyPr wrap="square" lIns="0" tIns="0" rIns="0" bIns="0" rtlCol="0">
              <a:spAutoFit/>
            </a:bodyPr>
            <a:lstStyle/>
            <a:p>
              <a:endParaRPr/>
            </a:p>
          </p:txBody>
        </p:sp>
        <p:sp>
          <p:nvSpPr>
            <p:cNvPr id="5" name="object 23"/>
            <p:cNvSpPr/>
            <p:nvPr/>
          </p:nvSpPr>
          <p:spPr>
            <a:xfrm>
              <a:off x="7498777" y="1475641"/>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ln w="10470">
              <a:solidFill>
                <a:srgbClr val="FFFFFF"/>
              </a:solidFill>
            </a:ln>
          </p:spPr>
          <p:txBody>
            <a:bodyPr wrap="square" lIns="0" tIns="0" rIns="0" bIns="0" rtlCol="0">
              <a:spAutoFit/>
            </a:bodyPr>
            <a:lstStyle/>
            <a:p>
              <a:endParaRPr/>
            </a:p>
          </p:txBody>
        </p:sp>
      </p:grpSp>
      <p:sp>
        <p:nvSpPr>
          <p:cNvPr id="2" name="Текст 1"/>
          <p:cNvSpPr>
            <a:spLocks noGrp="1"/>
          </p:cNvSpPr>
          <p:nvPr>
            <p:ph type="body" sz="quarter" idx="10"/>
          </p:nvPr>
        </p:nvSpPr>
        <p:spPr>
          <a:xfrm>
            <a:off x="4475746" y="1067836"/>
            <a:ext cx="10154653" cy="679450"/>
          </a:xfrm>
        </p:spPr>
        <p:txBody>
          <a:bodyPr/>
          <a:lstStyle/>
          <a:p>
            <a:r>
              <a:rPr lang="en-US" altLang="zh-CN" sz="5400" dirty="0">
                <a:solidFill>
                  <a:srgbClr val="FFFF00"/>
                </a:solidFill>
              </a:rPr>
              <a:t>Rhetoric Purpose Questions</a:t>
            </a:r>
            <a:endParaRPr lang="ru-RU" sz="5400" b="1" dirty="0">
              <a:solidFill>
                <a:srgbClr val="FFFF00"/>
              </a:solidFill>
            </a:endParaRPr>
          </a:p>
        </p:txBody>
      </p:sp>
      <p:sp>
        <p:nvSpPr>
          <p:cNvPr id="26" name="TextBox 25"/>
          <p:cNvSpPr txBox="1"/>
          <p:nvPr/>
        </p:nvSpPr>
        <p:spPr>
          <a:xfrm>
            <a:off x="1660357" y="3994482"/>
            <a:ext cx="17253284" cy="2800767"/>
          </a:xfrm>
          <a:prstGeom prst="rect">
            <a:avLst/>
          </a:prstGeom>
          <a:noFill/>
          <a:ln>
            <a:solidFill>
              <a:schemeClr val="bg1"/>
            </a:solidFill>
          </a:ln>
        </p:spPr>
        <p:txBody>
          <a:bodyPr wrap="square" rtlCol="0">
            <a:spAutoFit/>
          </a:bodyPr>
          <a:lstStyle/>
          <a:p>
            <a:r>
              <a:rPr lang="en-US" altLang="zh-CN" sz="4400" dirty="0"/>
              <a:t>Questions formats:</a:t>
            </a:r>
          </a:p>
          <a:p>
            <a:pPr>
              <a:buFont typeface="Arial" pitchFamily="34" charset="0"/>
              <a:buChar char="•"/>
            </a:pPr>
            <a:r>
              <a:rPr lang="en-US" altLang="zh-CN" sz="4400" dirty="0"/>
              <a:t> The author discusses X in paragraph 4 in order to…</a:t>
            </a:r>
          </a:p>
          <a:p>
            <a:pPr>
              <a:buFont typeface="Arial" pitchFamily="34" charset="0"/>
              <a:buChar char="•"/>
            </a:pPr>
            <a:r>
              <a:rPr lang="en-US" altLang="zh-CN" sz="4400" dirty="0"/>
              <a:t> Why does the author mention X?</a:t>
            </a:r>
          </a:p>
          <a:p>
            <a:pPr>
              <a:buFont typeface="Arial" pitchFamily="34" charset="0"/>
              <a:buChar char="•"/>
            </a:pPr>
            <a:r>
              <a:rPr lang="en-US" altLang="zh-CN" sz="4400" dirty="0"/>
              <a:t> The author uses X as an example of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Группа 2"/>
          <p:cNvGrpSpPr/>
          <p:nvPr/>
        </p:nvGrpSpPr>
        <p:grpSpPr>
          <a:xfrm>
            <a:off x="4186989" y="633430"/>
            <a:ext cx="11044989" cy="1508192"/>
            <a:chOff x="7498777" y="1475641"/>
            <a:chExt cx="5111586" cy="1156806"/>
          </a:xfrm>
        </p:grpSpPr>
        <p:sp>
          <p:nvSpPr>
            <p:cNvPr id="4" name="object 23"/>
            <p:cNvSpPr/>
            <p:nvPr/>
          </p:nvSpPr>
          <p:spPr>
            <a:xfrm>
              <a:off x="7503693" y="1480557"/>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solidFill>
              <a:schemeClr val="bg1">
                <a:alpha val="15000"/>
              </a:schemeClr>
            </a:solidFill>
            <a:ln w="10470">
              <a:noFill/>
            </a:ln>
          </p:spPr>
          <p:txBody>
            <a:bodyPr wrap="square" lIns="0" tIns="0" rIns="0" bIns="0" rtlCol="0">
              <a:spAutoFit/>
            </a:bodyPr>
            <a:lstStyle/>
            <a:p>
              <a:endParaRPr/>
            </a:p>
          </p:txBody>
        </p:sp>
        <p:sp>
          <p:nvSpPr>
            <p:cNvPr id="5" name="object 23"/>
            <p:cNvSpPr/>
            <p:nvPr/>
          </p:nvSpPr>
          <p:spPr>
            <a:xfrm>
              <a:off x="7498777" y="1475641"/>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ln w="10470">
              <a:solidFill>
                <a:srgbClr val="FFFFFF"/>
              </a:solidFill>
            </a:ln>
          </p:spPr>
          <p:txBody>
            <a:bodyPr wrap="square" lIns="0" tIns="0" rIns="0" bIns="0" rtlCol="0">
              <a:spAutoFit/>
            </a:bodyPr>
            <a:lstStyle/>
            <a:p>
              <a:endParaRPr/>
            </a:p>
          </p:txBody>
        </p:sp>
      </p:grpSp>
      <p:sp>
        <p:nvSpPr>
          <p:cNvPr id="2" name="Текст 1"/>
          <p:cNvSpPr>
            <a:spLocks noGrp="1"/>
          </p:cNvSpPr>
          <p:nvPr>
            <p:ph type="body" sz="quarter" idx="10"/>
          </p:nvPr>
        </p:nvSpPr>
        <p:spPr>
          <a:xfrm>
            <a:off x="4475746" y="1067836"/>
            <a:ext cx="10154653" cy="679450"/>
          </a:xfrm>
        </p:spPr>
        <p:txBody>
          <a:bodyPr/>
          <a:lstStyle/>
          <a:p>
            <a:r>
              <a:rPr lang="en-US" altLang="zh-CN" sz="5400" dirty="0">
                <a:solidFill>
                  <a:srgbClr val="FFFF00"/>
                </a:solidFill>
              </a:rPr>
              <a:t>Rhetoric Purpose Questions</a:t>
            </a:r>
            <a:endParaRPr lang="ru-RU" altLang="zh-CN" sz="5400" b="1" dirty="0">
              <a:solidFill>
                <a:srgbClr val="FFFF00"/>
              </a:solidFill>
            </a:endParaRPr>
          </a:p>
        </p:txBody>
      </p:sp>
      <p:sp>
        <p:nvSpPr>
          <p:cNvPr id="26" name="TextBox 25"/>
          <p:cNvSpPr txBox="1"/>
          <p:nvPr/>
        </p:nvSpPr>
        <p:spPr>
          <a:xfrm>
            <a:off x="1636293" y="2695072"/>
            <a:ext cx="16776398" cy="8217634"/>
          </a:xfrm>
          <a:prstGeom prst="rect">
            <a:avLst/>
          </a:prstGeom>
          <a:noFill/>
          <a:ln>
            <a:solidFill>
              <a:schemeClr val="bg1"/>
            </a:solidFill>
          </a:ln>
        </p:spPr>
        <p:txBody>
          <a:bodyPr wrap="square" rtlCol="0">
            <a:spAutoFit/>
          </a:bodyPr>
          <a:lstStyle/>
          <a:p>
            <a:r>
              <a:rPr lang="en-US" altLang="zh-CN" sz="4400" dirty="0"/>
              <a:t>In a countercurrent exchange system, the blood vessels carrying cooled blood from the flippers run close enough to the blood vessels carrying warm blood from the body to pick up some heat from the warmer blood vessels; thus, the heat is transferred from the outgoing to the ingoing vessels before it reaches the flipper itself. This is the same arrangement found in an old-fashioned steam radiator</a:t>
            </a:r>
            <a:r>
              <a:rPr lang="zh-CN" altLang="en-US" sz="4400" dirty="0"/>
              <a:t>（散热器）</a:t>
            </a:r>
            <a:r>
              <a:rPr lang="en-US" altLang="zh-CN" sz="4400" dirty="0"/>
              <a:t>, in which the coiled pipes pass heat back and forth as water courses through them. The leatherback</a:t>
            </a:r>
            <a:r>
              <a:rPr lang="zh-CN" altLang="en-US" sz="4400" dirty="0"/>
              <a:t>（棱皮龟）</a:t>
            </a:r>
            <a:r>
              <a:rPr lang="en-US" altLang="zh-CN" sz="4400" dirty="0"/>
              <a:t> is certainly not the only animal with such an arrangement; gulls have a countercurrent exchange in their legs. That is why a gull can stand on an ice floe without freezing.</a:t>
            </a:r>
            <a:endParaRPr lang="zh-CN" altLang="zh-CN" sz="4400" dirty="0"/>
          </a:p>
          <a:p>
            <a:endParaRPr lang="en-US" altLang="zh-CN" sz="4400" dirty="0"/>
          </a:p>
          <a:p>
            <a:r>
              <a:rPr lang="en-US" altLang="zh-CN" sz="4400" dirty="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49800C3-E31A-427C-9C62-ED2146F3D076}"/>
              </a:ext>
            </a:extLst>
          </p:cNvPr>
          <p:cNvSpPr txBox="1"/>
          <p:nvPr/>
        </p:nvSpPr>
        <p:spPr>
          <a:xfrm>
            <a:off x="2620371" y="1992573"/>
            <a:ext cx="15462913" cy="4524315"/>
          </a:xfrm>
          <a:prstGeom prst="rect">
            <a:avLst/>
          </a:prstGeom>
          <a:noFill/>
        </p:spPr>
        <p:txBody>
          <a:bodyPr wrap="square" rtlCol="0">
            <a:spAutoFit/>
          </a:bodyPr>
          <a:lstStyle/>
          <a:p>
            <a:r>
              <a:rPr lang="en-US" altLang="zh-CN" sz="4800" dirty="0"/>
              <a:t>Vocabulary</a:t>
            </a:r>
          </a:p>
          <a:p>
            <a:r>
              <a:rPr lang="en-US" altLang="zh-CN" sz="4800" dirty="0"/>
              <a:t>Gen </a:t>
            </a:r>
            <a:r>
              <a:rPr lang="zh-CN" altLang="en-US" sz="4800" dirty="0"/>
              <a:t>： </a:t>
            </a:r>
            <a:r>
              <a:rPr lang="en-US" altLang="zh-CN" sz="4800" dirty="0"/>
              <a:t>produce </a:t>
            </a:r>
          </a:p>
          <a:p>
            <a:r>
              <a:rPr lang="en-US" altLang="zh-CN" sz="4800" dirty="0"/>
              <a:t>Degenerate engender </a:t>
            </a:r>
          </a:p>
          <a:p>
            <a:r>
              <a:rPr lang="en-US" altLang="zh-CN" sz="4800" dirty="0"/>
              <a:t>Race</a:t>
            </a:r>
          </a:p>
          <a:p>
            <a:r>
              <a:rPr lang="en-US" altLang="zh-CN" sz="4800" dirty="0"/>
              <a:t>Homogeneous heterogeneous </a:t>
            </a:r>
          </a:p>
          <a:p>
            <a:r>
              <a:rPr lang="en-US" altLang="zh-CN" sz="4800" dirty="0"/>
              <a:t>Genial </a:t>
            </a:r>
          </a:p>
        </p:txBody>
      </p:sp>
    </p:spTree>
    <p:extLst>
      <p:ext uri="{BB962C8B-B14F-4D97-AF65-F5344CB8AC3E}">
        <p14:creationId xmlns:p14="http://schemas.microsoft.com/office/powerpoint/2010/main" val="27747339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Группа 2"/>
          <p:cNvGrpSpPr/>
          <p:nvPr/>
        </p:nvGrpSpPr>
        <p:grpSpPr>
          <a:xfrm>
            <a:off x="4186989" y="633430"/>
            <a:ext cx="11044989" cy="1508192"/>
            <a:chOff x="7498777" y="1475641"/>
            <a:chExt cx="5111586" cy="1156806"/>
          </a:xfrm>
        </p:grpSpPr>
        <p:sp>
          <p:nvSpPr>
            <p:cNvPr id="4" name="object 23"/>
            <p:cNvSpPr/>
            <p:nvPr/>
          </p:nvSpPr>
          <p:spPr>
            <a:xfrm>
              <a:off x="7503693" y="1480557"/>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solidFill>
              <a:schemeClr val="bg1">
                <a:alpha val="15000"/>
              </a:schemeClr>
            </a:solidFill>
            <a:ln w="10470">
              <a:noFill/>
            </a:ln>
          </p:spPr>
          <p:txBody>
            <a:bodyPr wrap="square" lIns="0" tIns="0" rIns="0" bIns="0" rtlCol="0">
              <a:spAutoFit/>
            </a:bodyPr>
            <a:lstStyle/>
            <a:p>
              <a:endParaRPr/>
            </a:p>
          </p:txBody>
        </p:sp>
        <p:sp>
          <p:nvSpPr>
            <p:cNvPr id="5" name="object 23"/>
            <p:cNvSpPr/>
            <p:nvPr/>
          </p:nvSpPr>
          <p:spPr>
            <a:xfrm>
              <a:off x="7498777" y="1475641"/>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ln w="10470">
              <a:solidFill>
                <a:srgbClr val="FFFFFF"/>
              </a:solidFill>
            </a:ln>
          </p:spPr>
          <p:txBody>
            <a:bodyPr wrap="square" lIns="0" tIns="0" rIns="0" bIns="0" rtlCol="0">
              <a:spAutoFit/>
            </a:bodyPr>
            <a:lstStyle/>
            <a:p>
              <a:endParaRPr/>
            </a:p>
          </p:txBody>
        </p:sp>
      </p:grpSp>
      <p:sp>
        <p:nvSpPr>
          <p:cNvPr id="2" name="Текст 1"/>
          <p:cNvSpPr>
            <a:spLocks noGrp="1"/>
          </p:cNvSpPr>
          <p:nvPr>
            <p:ph type="body" sz="quarter" idx="10"/>
          </p:nvPr>
        </p:nvSpPr>
        <p:spPr>
          <a:xfrm>
            <a:off x="4475746" y="1067836"/>
            <a:ext cx="10154653" cy="679450"/>
          </a:xfrm>
        </p:spPr>
        <p:txBody>
          <a:bodyPr/>
          <a:lstStyle/>
          <a:p>
            <a:r>
              <a:rPr lang="en-US" altLang="zh-CN" sz="5400" dirty="0">
                <a:solidFill>
                  <a:srgbClr val="FFFF00"/>
                </a:solidFill>
              </a:rPr>
              <a:t>Rhetoric Purpose Questions</a:t>
            </a:r>
            <a:endParaRPr lang="ru-RU" altLang="zh-CN" sz="5400" b="1" dirty="0">
              <a:solidFill>
                <a:srgbClr val="FFFF00"/>
              </a:solidFill>
            </a:endParaRPr>
          </a:p>
        </p:txBody>
      </p:sp>
      <p:sp>
        <p:nvSpPr>
          <p:cNvPr id="26" name="TextBox 25"/>
          <p:cNvSpPr txBox="1"/>
          <p:nvPr/>
        </p:nvSpPr>
        <p:spPr>
          <a:xfrm>
            <a:off x="1636293" y="2695072"/>
            <a:ext cx="16776398" cy="7971413"/>
          </a:xfrm>
          <a:prstGeom prst="rect">
            <a:avLst/>
          </a:prstGeom>
          <a:noFill/>
          <a:ln>
            <a:solidFill>
              <a:schemeClr val="bg1"/>
            </a:solidFill>
          </a:ln>
        </p:spPr>
        <p:txBody>
          <a:bodyPr wrap="square" rtlCol="0">
            <a:spAutoFit/>
          </a:bodyPr>
          <a:lstStyle/>
          <a:p>
            <a:r>
              <a:rPr lang="en-US" altLang="zh-CN" sz="3200" dirty="0"/>
              <a:t>In a countercurrent exchange system, the blood vessels carrying cooled blood from the flippers run close enough to the blood vessels carrying warm blood from the body to pick up some heat from the warmer blood vessels; thus, the heat is transferred from the outgoing to the ingoing vessels before it reaches the flipper itself. This is the same arrangement found in an old-fashioned steam radiator, in which the coiled pipes pass heat back and forth as water courses through them. The leatherback is certainly not the only animal with such an arrangement; gulls have a countercurrent exchange in their legs. That is why a gull can stand on an ice floe without freezing.</a:t>
            </a:r>
            <a:endParaRPr lang="zh-CN" altLang="zh-CN" sz="3200" dirty="0"/>
          </a:p>
          <a:p>
            <a:endParaRPr lang="en-US" altLang="zh-CN" sz="3200" dirty="0"/>
          </a:p>
          <a:p>
            <a:r>
              <a:rPr lang="en-US" altLang="zh-CN" sz="3200" dirty="0"/>
              <a:t> Why does the author mention </a:t>
            </a:r>
            <a:r>
              <a:rPr lang="en-US" altLang="zh-CN" sz="3200" u="sng" dirty="0"/>
              <a:t>old-fashioned steam radiator</a:t>
            </a:r>
            <a:r>
              <a:rPr lang="en-US" altLang="zh-CN" sz="3200" dirty="0"/>
              <a:t> in the discussion of countercurrent exchange systems?</a:t>
            </a:r>
            <a:endParaRPr lang="zh-CN" altLang="zh-CN" sz="3200" dirty="0"/>
          </a:p>
          <a:p>
            <a:r>
              <a:rPr lang="en-US" altLang="zh-CN" sz="3200" dirty="0"/>
              <a:t>○To argue that a turtle's central heating system is not as highly evolved as that of other </a:t>
            </a:r>
            <a:r>
              <a:rPr lang="en-US" altLang="zh-CN" sz="3200" dirty="0" err="1"/>
              <a:t>warmblooded</a:t>
            </a:r>
            <a:r>
              <a:rPr lang="en-US" altLang="zh-CN" sz="3200" dirty="0"/>
              <a:t> animals</a:t>
            </a:r>
            <a:endParaRPr lang="zh-CN" altLang="zh-CN" sz="3200" dirty="0"/>
          </a:p>
          <a:p>
            <a:r>
              <a:rPr lang="en-US" altLang="zh-CN" sz="3200" dirty="0"/>
              <a:t>○To provide a useful comparison with which to illustrate how a countercurrent exchange system works</a:t>
            </a:r>
            <a:endParaRPr lang="zh-CN" altLang="zh-CN" sz="3200" dirty="0"/>
          </a:p>
          <a:p>
            <a:r>
              <a:rPr lang="en-US" altLang="zh-CN" sz="3200" dirty="0"/>
              <a:t>○To suggest that steam radiators were modeled after the sophisticated heating system of turtles</a:t>
            </a:r>
            <a:endParaRPr lang="zh-CN" altLang="zh-CN" sz="3200" dirty="0"/>
          </a:p>
          <a:p>
            <a:r>
              <a:rPr lang="en-US" altLang="zh-CN" sz="3200" dirty="0"/>
              <a:t>○To establish the importance of the movement of water in countercurrent exchange systems</a:t>
            </a:r>
          </a:p>
        </p:txBody>
      </p:sp>
    </p:spTree>
    <p:extLst>
      <p:ext uri="{BB962C8B-B14F-4D97-AF65-F5344CB8AC3E}">
        <p14:creationId xmlns:p14="http://schemas.microsoft.com/office/powerpoint/2010/main" val="41104031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Группа 2"/>
          <p:cNvGrpSpPr/>
          <p:nvPr/>
        </p:nvGrpSpPr>
        <p:grpSpPr>
          <a:xfrm>
            <a:off x="4186989" y="633430"/>
            <a:ext cx="11044989" cy="1508192"/>
            <a:chOff x="7498777" y="1475641"/>
            <a:chExt cx="5111586" cy="1156806"/>
          </a:xfrm>
        </p:grpSpPr>
        <p:sp>
          <p:nvSpPr>
            <p:cNvPr id="4" name="object 23"/>
            <p:cNvSpPr/>
            <p:nvPr/>
          </p:nvSpPr>
          <p:spPr>
            <a:xfrm>
              <a:off x="7503693" y="1480557"/>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solidFill>
              <a:schemeClr val="bg1">
                <a:alpha val="15000"/>
              </a:schemeClr>
            </a:solidFill>
            <a:ln w="10470">
              <a:noFill/>
            </a:ln>
          </p:spPr>
          <p:txBody>
            <a:bodyPr wrap="square" lIns="0" tIns="0" rIns="0" bIns="0" rtlCol="0">
              <a:spAutoFit/>
            </a:bodyPr>
            <a:lstStyle/>
            <a:p>
              <a:endParaRPr/>
            </a:p>
          </p:txBody>
        </p:sp>
        <p:sp>
          <p:nvSpPr>
            <p:cNvPr id="5" name="object 23"/>
            <p:cNvSpPr/>
            <p:nvPr/>
          </p:nvSpPr>
          <p:spPr>
            <a:xfrm>
              <a:off x="7498777" y="1475641"/>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ln w="10470">
              <a:solidFill>
                <a:srgbClr val="FFFFFF"/>
              </a:solidFill>
            </a:ln>
          </p:spPr>
          <p:txBody>
            <a:bodyPr wrap="square" lIns="0" tIns="0" rIns="0" bIns="0" rtlCol="0">
              <a:spAutoFit/>
            </a:bodyPr>
            <a:lstStyle/>
            <a:p>
              <a:endParaRPr/>
            </a:p>
          </p:txBody>
        </p:sp>
      </p:grpSp>
      <p:sp>
        <p:nvSpPr>
          <p:cNvPr id="2" name="Текст 1"/>
          <p:cNvSpPr>
            <a:spLocks noGrp="1"/>
          </p:cNvSpPr>
          <p:nvPr>
            <p:ph type="body" sz="quarter" idx="10"/>
          </p:nvPr>
        </p:nvSpPr>
        <p:spPr>
          <a:xfrm>
            <a:off x="4475746" y="1067836"/>
            <a:ext cx="10154653" cy="679450"/>
          </a:xfrm>
        </p:spPr>
        <p:txBody>
          <a:bodyPr/>
          <a:lstStyle/>
          <a:p>
            <a:r>
              <a:rPr lang="en-US" altLang="zh-CN" sz="5400" dirty="0">
                <a:solidFill>
                  <a:srgbClr val="FFFF00"/>
                </a:solidFill>
              </a:rPr>
              <a:t>Rhetoric Purpose Questions</a:t>
            </a:r>
            <a:endParaRPr lang="ru-RU" altLang="zh-CN" sz="5400" b="1" dirty="0">
              <a:solidFill>
                <a:srgbClr val="FFFF00"/>
              </a:solidFill>
            </a:endParaRPr>
          </a:p>
        </p:txBody>
      </p:sp>
      <p:sp>
        <p:nvSpPr>
          <p:cNvPr id="26" name="TextBox 25"/>
          <p:cNvSpPr txBox="1"/>
          <p:nvPr/>
        </p:nvSpPr>
        <p:spPr>
          <a:xfrm>
            <a:off x="1033620" y="2528817"/>
            <a:ext cx="17253284" cy="8586966"/>
          </a:xfrm>
          <a:prstGeom prst="rect">
            <a:avLst/>
          </a:prstGeom>
          <a:noFill/>
          <a:ln>
            <a:solidFill>
              <a:schemeClr val="bg1"/>
            </a:solidFill>
          </a:ln>
        </p:spPr>
        <p:txBody>
          <a:bodyPr wrap="square" rtlCol="0">
            <a:spAutoFit/>
          </a:bodyPr>
          <a:lstStyle/>
          <a:p>
            <a:r>
              <a:rPr lang="en-US" altLang="zh-CN" sz="4000" dirty="0"/>
              <a:t>Physiological adaptations can assist amphibians in colonizing habitats where extreme conditions prevail. The tolerance range in body temperature represents the range of temperatures within which a species can survive. One species of North American newt is still active when temperatures drop to -2°C while one South American frog feels comfortable even when temperatures rise to 41°C—the highest body temperature measured in a free-ranging amphibian. Recently it has been shown that some North American frog and toad species can survive up to five days with a body temperature of -6°C with approximately one-third of their body fluids frozen. The other tissues are protected because they contain the frost-protective agents glycerin or glucose. Additionally, in many species the tolerance boundaries are flexible and can change as a result of acclimatization (long-term exposure to particular conditions). </a:t>
            </a:r>
          </a:p>
          <a:p>
            <a:r>
              <a:rPr lang="en-US" altLang="zh-CN" sz="4000" dirty="0"/>
              <a:t>			</a:t>
            </a:r>
            <a:r>
              <a:rPr lang="en-US" altLang="zh-CN" sz="3200" dirty="0"/>
              <a:t>								</a:t>
            </a:r>
            <a:r>
              <a:rPr lang="en-US" altLang="zh-CN" sz="3200" dirty="0" err="1"/>
              <a:t>Tpo</a:t>
            </a:r>
            <a:r>
              <a:rPr lang="en-US" altLang="zh-CN" sz="3200" dirty="0"/>
              <a:t> 40     </a:t>
            </a:r>
            <a:r>
              <a:rPr lang="en-US" altLang="zh-CN" sz="3200" i="1" dirty="0"/>
              <a:t>Amphibian Thermoregulation </a:t>
            </a:r>
          </a:p>
          <a:p>
            <a:r>
              <a:rPr lang="en-US" altLang="zh-CN" sz="3200" dirty="0"/>
              <a:t>.</a:t>
            </a:r>
            <a:endParaRPr lang="en-US" altLang="zh-CN" sz="3200" i="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Группа 2"/>
          <p:cNvGrpSpPr/>
          <p:nvPr/>
        </p:nvGrpSpPr>
        <p:grpSpPr>
          <a:xfrm>
            <a:off x="4186989" y="633430"/>
            <a:ext cx="11044989" cy="1508192"/>
            <a:chOff x="7498777" y="1475641"/>
            <a:chExt cx="5111586" cy="1156806"/>
          </a:xfrm>
        </p:grpSpPr>
        <p:sp>
          <p:nvSpPr>
            <p:cNvPr id="4" name="object 23"/>
            <p:cNvSpPr/>
            <p:nvPr/>
          </p:nvSpPr>
          <p:spPr>
            <a:xfrm>
              <a:off x="7503693" y="1480557"/>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solidFill>
              <a:schemeClr val="bg1">
                <a:alpha val="15000"/>
              </a:schemeClr>
            </a:solidFill>
            <a:ln w="10470">
              <a:noFill/>
            </a:ln>
          </p:spPr>
          <p:txBody>
            <a:bodyPr wrap="square" lIns="0" tIns="0" rIns="0" bIns="0" rtlCol="0">
              <a:spAutoFit/>
            </a:bodyPr>
            <a:lstStyle/>
            <a:p>
              <a:endParaRPr/>
            </a:p>
          </p:txBody>
        </p:sp>
        <p:sp>
          <p:nvSpPr>
            <p:cNvPr id="5" name="object 23"/>
            <p:cNvSpPr/>
            <p:nvPr/>
          </p:nvSpPr>
          <p:spPr>
            <a:xfrm>
              <a:off x="7498777" y="1475641"/>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ln w="10470">
              <a:solidFill>
                <a:srgbClr val="FFFFFF"/>
              </a:solidFill>
            </a:ln>
          </p:spPr>
          <p:txBody>
            <a:bodyPr wrap="square" lIns="0" tIns="0" rIns="0" bIns="0" rtlCol="0">
              <a:spAutoFit/>
            </a:bodyPr>
            <a:lstStyle/>
            <a:p>
              <a:endParaRPr/>
            </a:p>
          </p:txBody>
        </p:sp>
      </p:grpSp>
      <p:sp>
        <p:nvSpPr>
          <p:cNvPr id="2" name="Текст 1"/>
          <p:cNvSpPr>
            <a:spLocks noGrp="1"/>
          </p:cNvSpPr>
          <p:nvPr>
            <p:ph type="body" sz="quarter" idx="10"/>
          </p:nvPr>
        </p:nvSpPr>
        <p:spPr>
          <a:xfrm>
            <a:off x="4475746" y="1067836"/>
            <a:ext cx="10154653" cy="679450"/>
          </a:xfrm>
        </p:spPr>
        <p:txBody>
          <a:bodyPr/>
          <a:lstStyle/>
          <a:p>
            <a:r>
              <a:rPr lang="en-US" altLang="zh-CN" sz="5400" dirty="0">
                <a:solidFill>
                  <a:srgbClr val="FFFF00"/>
                </a:solidFill>
              </a:rPr>
              <a:t>Rhetoric Purpose Questions</a:t>
            </a:r>
            <a:endParaRPr lang="ru-RU" altLang="zh-CN" sz="5400" b="1" dirty="0">
              <a:solidFill>
                <a:srgbClr val="FFFF00"/>
              </a:solidFill>
            </a:endParaRPr>
          </a:p>
        </p:txBody>
      </p:sp>
      <p:sp>
        <p:nvSpPr>
          <p:cNvPr id="26" name="TextBox 25"/>
          <p:cNvSpPr txBox="1"/>
          <p:nvPr/>
        </p:nvSpPr>
        <p:spPr>
          <a:xfrm>
            <a:off x="1033620" y="2528817"/>
            <a:ext cx="17253284" cy="7971413"/>
          </a:xfrm>
          <a:prstGeom prst="rect">
            <a:avLst/>
          </a:prstGeom>
          <a:noFill/>
          <a:ln>
            <a:solidFill>
              <a:schemeClr val="bg1"/>
            </a:solidFill>
          </a:ln>
        </p:spPr>
        <p:txBody>
          <a:bodyPr wrap="square" rtlCol="0">
            <a:spAutoFit/>
          </a:bodyPr>
          <a:lstStyle/>
          <a:p>
            <a:r>
              <a:rPr lang="en-US" altLang="zh-CN" sz="3200" dirty="0"/>
              <a:t>Physiological adaptations can assist amphibians in colonizing habitats where extreme conditions prevail. The tolerance range in body temperature represents the range of temperatures within which a species can survive. One species of North American newt is still active when temperatures drop to -2°C while one South American frog feels comfortable even when temperatures rise to 41°C—the highest body temperature measured in a free-ranging amphibian. Recently it has been shown that some North American frog and toad species can survive up to five days with a body temperature of -6°C with approximately one-third of their body fluids frozen. The other tissues are protected because they contain the frost-protective agents glycerin or glucose. Additionally, in many species the tolerance boundaries are flexible and can change as a result of acclimatization (long-term exposure to particular conditions). </a:t>
            </a:r>
          </a:p>
          <a:p>
            <a:r>
              <a:rPr lang="en-US" altLang="zh-CN" sz="3200" dirty="0"/>
              <a:t>											</a:t>
            </a:r>
            <a:r>
              <a:rPr lang="en-US" altLang="zh-CN" sz="3200" dirty="0" err="1"/>
              <a:t>Tpo</a:t>
            </a:r>
            <a:r>
              <a:rPr lang="en-US" altLang="zh-CN" sz="3200" dirty="0"/>
              <a:t> 40     </a:t>
            </a:r>
            <a:r>
              <a:rPr lang="en-US" altLang="zh-CN" sz="3200" i="1" dirty="0"/>
              <a:t>Amphibian Thermoregulation </a:t>
            </a:r>
          </a:p>
          <a:p>
            <a:r>
              <a:rPr lang="en-US" altLang="zh-CN" sz="3200" dirty="0"/>
              <a:t>Why does the author mention a “</a:t>
            </a:r>
            <a:r>
              <a:rPr lang="en-US" altLang="zh-CN" sz="3200" u="sng" dirty="0"/>
              <a:t>South American frog</a:t>
            </a:r>
            <a:r>
              <a:rPr lang="en-US" altLang="zh-CN" sz="3200" dirty="0"/>
              <a:t>” species in the passage?</a:t>
            </a:r>
            <a:endParaRPr lang="zh-CN" altLang="zh-CN" sz="3200" dirty="0"/>
          </a:p>
          <a:p>
            <a:r>
              <a:rPr lang="en-US" altLang="zh-CN" sz="3200" dirty="0"/>
              <a:t>A. To make the point that an amphibian’s temperature tolerance depends on a number of factors.</a:t>
            </a:r>
            <a:endParaRPr lang="zh-CN" altLang="zh-CN" sz="3200" dirty="0"/>
          </a:p>
          <a:p>
            <a:r>
              <a:rPr lang="en-US" altLang="zh-CN" sz="3200" dirty="0"/>
              <a:t>B. To indicate how precise the range of body temperatures is for certain amphibians.</a:t>
            </a:r>
            <a:endParaRPr lang="zh-CN" altLang="zh-CN" sz="3200" dirty="0"/>
          </a:p>
          <a:p>
            <a:r>
              <a:rPr lang="en-US" altLang="zh-CN" sz="3200" dirty="0"/>
              <a:t>C. To contrast its ability to adapt to that of the North American newt.</a:t>
            </a:r>
            <a:endParaRPr lang="zh-CN" altLang="zh-CN" sz="3200" dirty="0"/>
          </a:p>
          <a:p>
            <a:r>
              <a:rPr lang="en-US" altLang="zh-CN" sz="3200" dirty="0"/>
              <a:t>D. To help illustrate the range of environmental conditions to which amphibians have adapted.</a:t>
            </a:r>
            <a:endParaRPr lang="en-US" altLang="zh-CN" sz="3200" i="1" dirty="0"/>
          </a:p>
        </p:txBody>
      </p:sp>
    </p:spTree>
    <p:extLst>
      <p:ext uri="{BB962C8B-B14F-4D97-AF65-F5344CB8AC3E}">
        <p14:creationId xmlns:p14="http://schemas.microsoft.com/office/powerpoint/2010/main" val="28215672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Группа 2"/>
          <p:cNvGrpSpPr/>
          <p:nvPr/>
        </p:nvGrpSpPr>
        <p:grpSpPr>
          <a:xfrm>
            <a:off x="4186989" y="633430"/>
            <a:ext cx="11044989" cy="1508192"/>
            <a:chOff x="7498777" y="1475641"/>
            <a:chExt cx="5111586" cy="1156806"/>
          </a:xfrm>
        </p:grpSpPr>
        <p:sp>
          <p:nvSpPr>
            <p:cNvPr id="4" name="object 23"/>
            <p:cNvSpPr/>
            <p:nvPr/>
          </p:nvSpPr>
          <p:spPr>
            <a:xfrm>
              <a:off x="7503693" y="1480557"/>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solidFill>
              <a:schemeClr val="bg1">
                <a:alpha val="15000"/>
              </a:schemeClr>
            </a:solidFill>
            <a:ln w="10470">
              <a:noFill/>
            </a:ln>
          </p:spPr>
          <p:txBody>
            <a:bodyPr wrap="square" lIns="0" tIns="0" rIns="0" bIns="0" rtlCol="0">
              <a:spAutoFit/>
            </a:bodyPr>
            <a:lstStyle/>
            <a:p>
              <a:endParaRPr/>
            </a:p>
          </p:txBody>
        </p:sp>
        <p:sp>
          <p:nvSpPr>
            <p:cNvPr id="5" name="object 23"/>
            <p:cNvSpPr/>
            <p:nvPr/>
          </p:nvSpPr>
          <p:spPr>
            <a:xfrm>
              <a:off x="7498777" y="1475641"/>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ln w="10470">
              <a:solidFill>
                <a:srgbClr val="FFFFFF"/>
              </a:solidFill>
            </a:ln>
          </p:spPr>
          <p:txBody>
            <a:bodyPr wrap="square" lIns="0" tIns="0" rIns="0" bIns="0" rtlCol="0">
              <a:spAutoFit/>
            </a:bodyPr>
            <a:lstStyle/>
            <a:p>
              <a:endParaRPr/>
            </a:p>
          </p:txBody>
        </p:sp>
      </p:grpSp>
      <p:sp>
        <p:nvSpPr>
          <p:cNvPr id="2" name="Текст 1"/>
          <p:cNvSpPr>
            <a:spLocks noGrp="1"/>
          </p:cNvSpPr>
          <p:nvPr>
            <p:ph type="body" sz="quarter" idx="10"/>
          </p:nvPr>
        </p:nvSpPr>
        <p:spPr>
          <a:xfrm>
            <a:off x="4475746" y="1067836"/>
            <a:ext cx="10154653" cy="679450"/>
          </a:xfrm>
        </p:spPr>
        <p:txBody>
          <a:bodyPr/>
          <a:lstStyle/>
          <a:p>
            <a:r>
              <a:rPr lang="en-US" altLang="zh-CN" sz="5400" dirty="0">
                <a:solidFill>
                  <a:srgbClr val="FFFF00"/>
                </a:solidFill>
              </a:rPr>
              <a:t>Rhetoric Purpose Questions</a:t>
            </a:r>
            <a:endParaRPr lang="ru-RU" altLang="zh-CN" sz="5400" b="1" dirty="0">
              <a:solidFill>
                <a:srgbClr val="FFFF00"/>
              </a:solidFill>
            </a:endParaRPr>
          </a:p>
        </p:txBody>
      </p:sp>
      <p:sp>
        <p:nvSpPr>
          <p:cNvPr id="26" name="TextBox 25"/>
          <p:cNvSpPr txBox="1"/>
          <p:nvPr/>
        </p:nvSpPr>
        <p:spPr>
          <a:xfrm>
            <a:off x="1636293" y="2695072"/>
            <a:ext cx="16776398" cy="830997"/>
          </a:xfrm>
          <a:prstGeom prst="rect">
            <a:avLst/>
          </a:prstGeom>
          <a:noFill/>
          <a:ln>
            <a:solidFill>
              <a:schemeClr val="bg1"/>
            </a:solidFill>
          </a:ln>
        </p:spPr>
        <p:txBody>
          <a:bodyPr wrap="square" rtlCol="0">
            <a:spAutoFit/>
          </a:bodyPr>
          <a:lstStyle/>
          <a:p>
            <a:r>
              <a:rPr lang="en-US" altLang="zh-CN" sz="4800" b="1" dirty="0"/>
              <a:t>Main Idea </a:t>
            </a:r>
            <a:endParaRPr lang="en-US" altLang="zh-CN" sz="32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Группа 2"/>
          <p:cNvGrpSpPr/>
          <p:nvPr/>
        </p:nvGrpSpPr>
        <p:grpSpPr>
          <a:xfrm>
            <a:off x="4186989" y="633430"/>
            <a:ext cx="11044989" cy="1508192"/>
            <a:chOff x="7498777" y="1475641"/>
            <a:chExt cx="5111586" cy="1156806"/>
          </a:xfrm>
        </p:grpSpPr>
        <p:sp>
          <p:nvSpPr>
            <p:cNvPr id="4" name="object 23"/>
            <p:cNvSpPr/>
            <p:nvPr/>
          </p:nvSpPr>
          <p:spPr>
            <a:xfrm>
              <a:off x="7503693" y="1480557"/>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solidFill>
              <a:schemeClr val="bg1">
                <a:alpha val="15000"/>
              </a:schemeClr>
            </a:solidFill>
            <a:ln w="10470">
              <a:noFill/>
            </a:ln>
          </p:spPr>
          <p:txBody>
            <a:bodyPr wrap="square" lIns="0" tIns="0" rIns="0" bIns="0" rtlCol="0">
              <a:spAutoFit/>
            </a:bodyPr>
            <a:lstStyle/>
            <a:p>
              <a:endParaRPr/>
            </a:p>
          </p:txBody>
        </p:sp>
        <p:sp>
          <p:nvSpPr>
            <p:cNvPr id="5" name="object 23"/>
            <p:cNvSpPr/>
            <p:nvPr/>
          </p:nvSpPr>
          <p:spPr>
            <a:xfrm>
              <a:off x="7498777" y="1475641"/>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ln w="10470">
              <a:solidFill>
                <a:srgbClr val="FFFFFF"/>
              </a:solidFill>
            </a:ln>
          </p:spPr>
          <p:txBody>
            <a:bodyPr wrap="square" lIns="0" tIns="0" rIns="0" bIns="0" rtlCol="0">
              <a:spAutoFit/>
            </a:bodyPr>
            <a:lstStyle/>
            <a:p>
              <a:endParaRPr/>
            </a:p>
          </p:txBody>
        </p:sp>
      </p:grpSp>
      <p:sp>
        <p:nvSpPr>
          <p:cNvPr id="2" name="Текст 1"/>
          <p:cNvSpPr>
            <a:spLocks noGrp="1"/>
          </p:cNvSpPr>
          <p:nvPr>
            <p:ph type="body" sz="quarter" idx="10"/>
          </p:nvPr>
        </p:nvSpPr>
        <p:spPr>
          <a:xfrm>
            <a:off x="4475746" y="1067836"/>
            <a:ext cx="10154653" cy="679450"/>
          </a:xfrm>
        </p:spPr>
        <p:txBody>
          <a:bodyPr/>
          <a:lstStyle/>
          <a:p>
            <a:r>
              <a:rPr lang="en-US" altLang="zh-CN" sz="5400" dirty="0">
                <a:solidFill>
                  <a:srgbClr val="FFFF00"/>
                </a:solidFill>
              </a:rPr>
              <a:t>Rhetoric Purpose Questions</a:t>
            </a:r>
            <a:endParaRPr lang="ru-RU" altLang="zh-CN" sz="5400" b="1" dirty="0">
              <a:solidFill>
                <a:srgbClr val="FFFF00"/>
              </a:solidFill>
            </a:endParaRPr>
          </a:p>
        </p:txBody>
      </p:sp>
      <p:sp>
        <p:nvSpPr>
          <p:cNvPr id="26" name="TextBox 25"/>
          <p:cNvSpPr txBox="1"/>
          <p:nvPr/>
        </p:nvSpPr>
        <p:spPr>
          <a:xfrm>
            <a:off x="1220657" y="2701636"/>
            <a:ext cx="17192034" cy="7478970"/>
          </a:xfrm>
          <a:prstGeom prst="rect">
            <a:avLst/>
          </a:prstGeom>
          <a:noFill/>
          <a:ln>
            <a:solidFill>
              <a:schemeClr val="bg1"/>
            </a:solidFill>
          </a:ln>
        </p:spPr>
        <p:txBody>
          <a:bodyPr wrap="square" rtlCol="0">
            <a:spAutoFit/>
          </a:bodyPr>
          <a:lstStyle/>
          <a:p>
            <a:r>
              <a:rPr lang="en-US" altLang="zh-CN" sz="3200" dirty="0" err="1"/>
              <a:t>Nomadism</a:t>
            </a:r>
            <a:r>
              <a:rPr lang="en-US" altLang="zh-CN" sz="3200" dirty="0"/>
              <a:t> has further consequences. It means that pastoralist societies occupy and can influence very large territories. This is particularly true of the horse </a:t>
            </a:r>
            <a:r>
              <a:rPr lang="en-US" altLang="zh-CN" sz="3200" dirty="0" err="1"/>
              <a:t>pastoralism</a:t>
            </a:r>
            <a:r>
              <a:rPr lang="en-US" altLang="zh-CN" sz="3200" dirty="0"/>
              <a:t> that emerged in the Inner Eurasian steppes, for this was the most mobile of all major forms of </a:t>
            </a:r>
            <a:r>
              <a:rPr lang="en-US" altLang="zh-CN" sz="3200" dirty="0" err="1"/>
              <a:t>pastoralism</a:t>
            </a:r>
            <a:r>
              <a:rPr lang="en-US" altLang="zh-CN" sz="3200" dirty="0"/>
              <a:t>. So, it is no accident that with the appearance of pastoralist societies there appear large areas that share similar cultural, ecological, and even linguistic features. By the late fourth millennium B.C., there is already evidence of large culture zones reaching from Eastern Europe to the western borders of Mongolia. Perhaps the most striking sign of mobility is the fact that by the third millennium B.C., most pastoralists in this huge region spoke related languages ancestral to the modern Indo-European languages. The remarkable mobility and range of pastoral societies explain, in part, why so many linguists have argued that the Indo-European languages began their astonishing expansionist career not among farmers in Anatolia (present-day Turkey), but among early pastoralists from Inner Eurasia. Such theories imply that the Indo-European languages evolved not in </a:t>
            </a:r>
            <a:r>
              <a:rPr lang="en-US" altLang="zh-CN" sz="3200" b="1" dirty="0"/>
              <a:t>Neolithic</a:t>
            </a:r>
            <a:r>
              <a:rPr lang="en-US" altLang="zh-CN" sz="3200" dirty="0"/>
              <a:t> (10,000 to 3,000 B.C.) Anatolia, but among the foraging communities of the cultures in the region of the Don and Dnieper rivers, which took up stock breeding and began to exploit the neighboring steppes. </a:t>
            </a:r>
          </a:p>
          <a:p>
            <a:r>
              <a:rPr lang="en-US" altLang="zh-CN" sz="3200" dirty="0"/>
              <a:t>                                                                                       Tpo-14  </a:t>
            </a:r>
            <a:r>
              <a:rPr lang="en-US" altLang="zh-CN" sz="3200" dirty="0" err="1"/>
              <a:t>Pastoralism</a:t>
            </a:r>
            <a:r>
              <a:rPr lang="en-US" altLang="zh-CN" sz="3200" dirty="0"/>
              <a:t> in Ancient </a:t>
            </a:r>
            <a:r>
              <a:rPr lang="en-US" altLang="zh-CN" sz="3200" dirty="0" err="1"/>
              <a:t>Innner</a:t>
            </a:r>
            <a:r>
              <a:rPr lang="en-US" altLang="zh-CN" sz="3200" dirty="0"/>
              <a:t> Eurasia</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997527" y="835980"/>
            <a:ext cx="18080181" cy="9787295"/>
          </a:xfrm>
          <a:prstGeom prst="rect">
            <a:avLst/>
          </a:prstGeom>
          <a:noFill/>
          <a:ln>
            <a:solidFill>
              <a:schemeClr val="bg1"/>
            </a:solidFill>
          </a:ln>
        </p:spPr>
        <p:txBody>
          <a:bodyPr wrap="square" rtlCol="0">
            <a:spAutoFit/>
          </a:bodyPr>
          <a:lstStyle/>
          <a:p>
            <a:r>
              <a:rPr lang="en-US" altLang="zh-CN" sz="3000" dirty="0" err="1"/>
              <a:t>Nomadism</a:t>
            </a:r>
            <a:r>
              <a:rPr lang="en-US" altLang="zh-CN" sz="3000" dirty="0"/>
              <a:t> has further consequences. It means that pastoralist societies occupy and can influence very large territories. This is particularly true of the horse </a:t>
            </a:r>
            <a:r>
              <a:rPr lang="en-US" altLang="zh-CN" sz="3000" dirty="0" err="1"/>
              <a:t>pastoralism</a:t>
            </a:r>
            <a:r>
              <a:rPr lang="en-US" altLang="zh-CN" sz="3000" dirty="0"/>
              <a:t> that emerged in the Inner Eurasian steppes, for this was the most mobile of all major forms of </a:t>
            </a:r>
            <a:r>
              <a:rPr lang="en-US" altLang="zh-CN" sz="3000" dirty="0" err="1"/>
              <a:t>pastoralism</a:t>
            </a:r>
            <a:r>
              <a:rPr lang="en-US" altLang="zh-CN" sz="3000" dirty="0"/>
              <a:t>. So, it is no accident that with the appearance of pastoralist societies there appear large areas that share similar cultural, ecological, and even linguistic features. By the late fourth millennium B.C., there is already evidence of large culture zones reaching from Eastern Europe to the western borders of Mongolia. Perhaps the most striking sign of mobility is the fact that by the third millennium B.C., most pastoralists in this huge region spoke related languages ancestral to the modern Indo-European languages. The remarkable mobility and range of pastoral societies explain, in part, why so many linguists have argued that the Indo-European languages began their astonishing expansionist career not among farmers in Anatolia (present-day Turkey), but among early pastoralists from Inner Eurasia. Such theories imply that the Indo-European languages evolved not in Neolithic (10,000 to 3,000 B.C.) Anatolia, but among the foraging communities of the cultures in the region of the Don and Dnieper rivers, which took up stock breeding and began to exploit the neighboring steppes</a:t>
            </a:r>
          </a:p>
          <a:p>
            <a:endParaRPr lang="en-US" altLang="zh-CN" sz="3000" dirty="0"/>
          </a:p>
          <a:p>
            <a:r>
              <a:rPr lang="en-US" altLang="zh-CN" sz="3000" dirty="0"/>
              <a:t>In paragraph 3, why does the author discuss languages spoken in the region spanning from Eastern Europe to the western borders of Mongolia?</a:t>
            </a:r>
          </a:p>
          <a:p>
            <a:r>
              <a:rPr lang="en-US" altLang="zh-CN" sz="3000" dirty="0"/>
              <a:t>○To emphasize the frequency with which Indo-European languages changed as a result of the mobile nature of </a:t>
            </a:r>
            <a:r>
              <a:rPr lang="en-US" altLang="zh-CN" sz="3000" dirty="0" err="1"/>
              <a:t>pastoralism</a:t>
            </a:r>
            <a:endParaRPr lang="zh-CN" altLang="zh-CN" sz="3000" dirty="0"/>
          </a:p>
          <a:p>
            <a:r>
              <a:rPr lang="en-US" altLang="zh-CN" sz="3000" dirty="0"/>
              <a:t>○To indicate one method linguists use to determine that inhabitants of the Don and Dnieper river area had taken up stock breeding</a:t>
            </a:r>
            <a:endParaRPr lang="zh-CN" altLang="zh-CN" sz="3000" dirty="0"/>
          </a:p>
          <a:p>
            <a:r>
              <a:rPr lang="en-US" altLang="zh-CN" sz="3000" dirty="0"/>
              <a:t>○To provide evidence that Indo-European languages have their roots in what is now Turkey</a:t>
            </a:r>
            <a:endParaRPr lang="zh-CN" altLang="zh-CN" sz="3000" dirty="0"/>
          </a:p>
          <a:p>
            <a:r>
              <a:rPr lang="en-US" altLang="zh-CN" sz="3000" dirty="0"/>
              <a:t>○To provide evidence that pastoralist societies can exercise cultural influence over a large area</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Группа 2"/>
          <p:cNvGrpSpPr/>
          <p:nvPr/>
        </p:nvGrpSpPr>
        <p:grpSpPr>
          <a:xfrm>
            <a:off x="4186989" y="633430"/>
            <a:ext cx="11044989" cy="1508192"/>
            <a:chOff x="7498777" y="1475641"/>
            <a:chExt cx="5111586" cy="1156806"/>
          </a:xfrm>
        </p:grpSpPr>
        <p:sp>
          <p:nvSpPr>
            <p:cNvPr id="4" name="object 23"/>
            <p:cNvSpPr/>
            <p:nvPr/>
          </p:nvSpPr>
          <p:spPr>
            <a:xfrm>
              <a:off x="7503693" y="1480557"/>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solidFill>
              <a:schemeClr val="bg1">
                <a:alpha val="15000"/>
              </a:schemeClr>
            </a:solidFill>
            <a:ln w="10470">
              <a:noFill/>
            </a:ln>
          </p:spPr>
          <p:txBody>
            <a:bodyPr wrap="square" lIns="0" tIns="0" rIns="0" bIns="0" rtlCol="0">
              <a:spAutoFit/>
            </a:bodyPr>
            <a:lstStyle/>
            <a:p>
              <a:endParaRPr/>
            </a:p>
          </p:txBody>
        </p:sp>
        <p:sp>
          <p:nvSpPr>
            <p:cNvPr id="5" name="object 23"/>
            <p:cNvSpPr/>
            <p:nvPr/>
          </p:nvSpPr>
          <p:spPr>
            <a:xfrm>
              <a:off x="7498777" y="1475641"/>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ln w="10470">
              <a:solidFill>
                <a:srgbClr val="FFFFFF"/>
              </a:solidFill>
            </a:ln>
          </p:spPr>
          <p:txBody>
            <a:bodyPr wrap="square" lIns="0" tIns="0" rIns="0" bIns="0" rtlCol="0">
              <a:spAutoFit/>
            </a:bodyPr>
            <a:lstStyle/>
            <a:p>
              <a:endParaRPr/>
            </a:p>
          </p:txBody>
        </p:sp>
      </p:grpSp>
      <p:sp>
        <p:nvSpPr>
          <p:cNvPr id="2" name="Текст 1"/>
          <p:cNvSpPr>
            <a:spLocks noGrp="1"/>
          </p:cNvSpPr>
          <p:nvPr>
            <p:ph type="body" sz="quarter" idx="10"/>
          </p:nvPr>
        </p:nvSpPr>
        <p:spPr>
          <a:xfrm>
            <a:off x="4475746" y="1067836"/>
            <a:ext cx="10154653" cy="679450"/>
          </a:xfrm>
        </p:spPr>
        <p:txBody>
          <a:bodyPr/>
          <a:lstStyle/>
          <a:p>
            <a:r>
              <a:rPr lang="en-US" altLang="zh-CN" sz="5400" dirty="0">
                <a:solidFill>
                  <a:srgbClr val="FFFF00"/>
                </a:solidFill>
              </a:rPr>
              <a:t>Rhetoric Purpose Questions</a:t>
            </a:r>
            <a:endParaRPr lang="ru-RU" altLang="zh-CN" sz="5400" b="1" dirty="0">
              <a:solidFill>
                <a:srgbClr val="FFFF00"/>
              </a:solidFill>
            </a:endParaRPr>
          </a:p>
          <a:p>
            <a:r>
              <a:rPr lang="en-US" sz="5400" b="1" dirty="0">
                <a:solidFill>
                  <a:srgbClr val="FFFF00"/>
                </a:solidFill>
              </a:rPr>
              <a:t> </a:t>
            </a:r>
            <a:endParaRPr lang="ru-RU" sz="5400" b="1" dirty="0">
              <a:solidFill>
                <a:srgbClr val="FFFF00"/>
              </a:solidFill>
            </a:endParaRPr>
          </a:p>
        </p:txBody>
      </p:sp>
      <p:sp>
        <p:nvSpPr>
          <p:cNvPr id="26" name="TextBox 25"/>
          <p:cNvSpPr txBox="1"/>
          <p:nvPr/>
        </p:nvSpPr>
        <p:spPr>
          <a:xfrm>
            <a:off x="888148" y="2576945"/>
            <a:ext cx="17192034" cy="7971413"/>
          </a:xfrm>
          <a:prstGeom prst="rect">
            <a:avLst/>
          </a:prstGeom>
          <a:noFill/>
          <a:ln>
            <a:solidFill>
              <a:schemeClr val="bg1"/>
            </a:solidFill>
          </a:ln>
        </p:spPr>
        <p:txBody>
          <a:bodyPr wrap="square" rtlCol="0">
            <a:spAutoFit/>
          </a:bodyPr>
          <a:lstStyle/>
          <a:p>
            <a:r>
              <a:rPr lang="en-US" altLang="zh-CN" sz="3200" dirty="0"/>
              <a:t>Another flaw of the tiredness theory is that yawning does not raise alertness or physiological activity, as the theory would predict. When researchers measured the heart rate, muscle tension and skin </a:t>
            </a:r>
            <a:r>
              <a:rPr lang="en-US" altLang="zh-CN" sz="3200" b="1" dirty="0"/>
              <a:t>conductance</a:t>
            </a:r>
            <a:r>
              <a:rPr lang="en-US" altLang="zh-CN" sz="3200" dirty="0"/>
              <a:t> of people before, during and after yawning, they did detect some changes in skin conductance following yawning, indicating a slight increase in physiological activity. However, similar changes occurred when the subjects were asked simply to open their mouths or to breathe deeply. Yawning did nothing special to their state of physiological activity. Experiments have also cast serious doubt on the belief that yawning is triggered by a drop in blood oxygen or a rise in blood carbon dioxide. Volunteers were told to think about yawning while they breathed either normal air, pure oxygen, or an air mixture with an above-normal level of carbon dioxide. If the theory was correct, breathing air with extra carbon dioxide should have triggered yawning, while breathing pure oxygen should have suppressed yawning. In fact, neither condition made any difference to the frequency of yawning, which remained constant at about 24 yawns per hour. Another experiment demonstrated that physical exercise, which was sufficiently vigorous to double the rate of breathing, had no effect on the frequency of yawning. Again the implication is that yawning has little or nothing to do with oxygen. 												Tpo-18  The mystery of yawning </a:t>
            </a:r>
          </a:p>
          <a:p>
            <a:endParaRPr lang="en-US" altLang="zh-CN" sz="32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997527" y="1293180"/>
            <a:ext cx="18080181" cy="9325630"/>
          </a:xfrm>
          <a:prstGeom prst="rect">
            <a:avLst/>
          </a:prstGeom>
          <a:noFill/>
          <a:ln>
            <a:solidFill>
              <a:schemeClr val="bg1"/>
            </a:solidFill>
          </a:ln>
        </p:spPr>
        <p:txBody>
          <a:bodyPr wrap="square" rtlCol="0">
            <a:spAutoFit/>
          </a:bodyPr>
          <a:lstStyle/>
          <a:p>
            <a:r>
              <a:rPr lang="en-US" altLang="zh-CN" sz="3000" dirty="0"/>
              <a:t>Another flaw of the tiredness theory is that yawning does not raise alertness or physiological activity, as the theory would predict. When researchers measured the heart rate, muscle tension and skin conductance of people before, during and after yawning, they did detect some changes in skin conductance following yawning, indicating a slight increase in physiological activity. However, similar changes occurred when the subjects were asked simply to open their mouths or to breathe deeply. Yawning did nothing special to their state of physiological activity. Experiments have also cast serious doubt on the belief that yawning is triggered by a drop in blood oxygen or a rise in blood carbon dioxide. Volunteers were told to think about yawning while they breathed either normal air, pure oxygen, or an air mixture with an above-normal level of carbon dioxide. If the theory was correct, breathing air with extra carbon dioxide should have triggered yawning, while breathing pure oxygen should have suppressed yawning. In fact, neither condition made any difference to the frequency of yawning, which remained constant at about 24 yawns per hour. Another experiment demonstrated that physical exercise, which was sufficiently vigorous to double the rate of breathing, had no effect on the frequency of yawning. Again the implication is that yawning has little or nothing to do with oxygen. Refute rebuttal </a:t>
            </a:r>
          </a:p>
          <a:p>
            <a:r>
              <a:rPr lang="en-US" altLang="zh-CN" sz="3000" dirty="0"/>
              <a:t>In the paragraph 2, why does the author note that there were physiological changes when subjects opened their mouths or breathed deeply? </a:t>
            </a:r>
            <a:endParaRPr lang="zh-CN" altLang="zh-CN" sz="3000" dirty="0"/>
          </a:p>
          <a:p>
            <a:r>
              <a:rPr lang="en-US" altLang="zh-CN" sz="3000" dirty="0"/>
              <a:t>○To present an argument in support of the tiredness theory</a:t>
            </a:r>
            <a:endParaRPr lang="zh-CN" altLang="zh-CN" sz="3000" dirty="0"/>
          </a:p>
          <a:p>
            <a:r>
              <a:rPr lang="en-US" altLang="zh-CN" sz="3000" dirty="0"/>
              <a:t>○To cast doubt on the reliability of the tests that measured heart rate, muscle tension and skin conductance</a:t>
            </a:r>
            <a:endParaRPr lang="zh-CN" altLang="zh-CN" sz="3000" dirty="0"/>
          </a:p>
          <a:p>
            <a:r>
              <a:rPr lang="en-US" altLang="zh-CN" sz="3000" dirty="0"/>
              <a:t>○To argue against the hypothesis that yawning provides a special way to improve alertness or raise physiological activity</a:t>
            </a:r>
            <a:endParaRPr lang="zh-CN" altLang="zh-CN" sz="3000" dirty="0"/>
          </a:p>
          <a:p>
            <a:r>
              <a:rPr lang="en-US" altLang="zh-CN" sz="3000" dirty="0"/>
              <a:t>○To support the idea that opening the mouth or breathing deeply can affect blood oxygen levels</a:t>
            </a:r>
            <a:endParaRPr lang="zh-CN" altLang="zh-CN" sz="3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Группа 2"/>
          <p:cNvGrpSpPr/>
          <p:nvPr/>
        </p:nvGrpSpPr>
        <p:grpSpPr>
          <a:xfrm>
            <a:off x="4186989" y="633430"/>
            <a:ext cx="11044989" cy="1508192"/>
            <a:chOff x="7498777" y="1475641"/>
            <a:chExt cx="5111586" cy="1156806"/>
          </a:xfrm>
        </p:grpSpPr>
        <p:sp>
          <p:nvSpPr>
            <p:cNvPr id="4" name="object 23"/>
            <p:cNvSpPr/>
            <p:nvPr/>
          </p:nvSpPr>
          <p:spPr>
            <a:xfrm>
              <a:off x="7503693" y="1480557"/>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solidFill>
              <a:schemeClr val="bg1">
                <a:alpha val="15000"/>
              </a:schemeClr>
            </a:solidFill>
            <a:ln w="10470">
              <a:noFill/>
            </a:ln>
          </p:spPr>
          <p:txBody>
            <a:bodyPr wrap="square" lIns="0" tIns="0" rIns="0" bIns="0" rtlCol="0">
              <a:spAutoFit/>
            </a:bodyPr>
            <a:lstStyle/>
            <a:p>
              <a:endParaRPr/>
            </a:p>
          </p:txBody>
        </p:sp>
        <p:sp>
          <p:nvSpPr>
            <p:cNvPr id="5" name="object 23"/>
            <p:cNvSpPr/>
            <p:nvPr/>
          </p:nvSpPr>
          <p:spPr>
            <a:xfrm>
              <a:off x="7498777" y="1475641"/>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ln w="10470">
              <a:solidFill>
                <a:srgbClr val="FFFFFF"/>
              </a:solidFill>
            </a:ln>
          </p:spPr>
          <p:txBody>
            <a:bodyPr wrap="square" lIns="0" tIns="0" rIns="0" bIns="0" rtlCol="0">
              <a:spAutoFit/>
            </a:bodyPr>
            <a:lstStyle/>
            <a:p>
              <a:endParaRPr/>
            </a:p>
          </p:txBody>
        </p:sp>
      </p:grpSp>
      <p:sp>
        <p:nvSpPr>
          <p:cNvPr id="2" name="Текст 1"/>
          <p:cNvSpPr>
            <a:spLocks noGrp="1"/>
          </p:cNvSpPr>
          <p:nvPr>
            <p:ph type="body" sz="quarter" idx="10"/>
          </p:nvPr>
        </p:nvSpPr>
        <p:spPr>
          <a:xfrm>
            <a:off x="4475746" y="1067836"/>
            <a:ext cx="10154653" cy="679450"/>
          </a:xfrm>
        </p:spPr>
        <p:txBody>
          <a:bodyPr/>
          <a:lstStyle/>
          <a:p>
            <a:r>
              <a:rPr lang="en-US" altLang="zh-CN" sz="5400" dirty="0">
                <a:solidFill>
                  <a:srgbClr val="FFFF00"/>
                </a:solidFill>
              </a:rPr>
              <a:t>Rhetoric Purpose Questions</a:t>
            </a:r>
            <a:endParaRPr lang="ru-RU" altLang="zh-CN" sz="5400" b="1" dirty="0">
              <a:solidFill>
                <a:srgbClr val="FFFF00"/>
              </a:solidFill>
            </a:endParaRPr>
          </a:p>
        </p:txBody>
      </p:sp>
      <p:sp>
        <p:nvSpPr>
          <p:cNvPr id="26" name="TextBox 25"/>
          <p:cNvSpPr txBox="1"/>
          <p:nvPr/>
        </p:nvSpPr>
        <p:spPr>
          <a:xfrm>
            <a:off x="1054403" y="2431472"/>
            <a:ext cx="17192034" cy="7971413"/>
          </a:xfrm>
          <a:prstGeom prst="rect">
            <a:avLst/>
          </a:prstGeom>
          <a:noFill/>
          <a:ln>
            <a:solidFill>
              <a:schemeClr val="bg1"/>
            </a:solidFill>
          </a:ln>
        </p:spPr>
        <p:txBody>
          <a:bodyPr wrap="square" rtlCol="0">
            <a:spAutoFit/>
          </a:bodyPr>
          <a:lstStyle/>
          <a:p>
            <a:r>
              <a:rPr lang="en-US" altLang="zh-CN" sz="3200" dirty="0"/>
              <a:t>Why is it that higher latitudes have lower diversities than the tropics? Perhaps it is simply a matter of land area. The tropics contain a larger surface area of land than higher latitudes—a fact that is not always evident when we examine commonly used projections of Earth’s curved surface, since this tends to exaggerate the areas of land in the higher latitudes—and some </a:t>
            </a:r>
            <a:r>
              <a:rPr lang="en-US" altLang="zh-CN" sz="3200" dirty="0" err="1"/>
              <a:t>biogeographers</a:t>
            </a:r>
            <a:r>
              <a:rPr lang="en-US" altLang="zh-CN" sz="3200" dirty="0"/>
              <a:t> regard the differences in diversity as a reflection of </a:t>
            </a:r>
            <a:r>
              <a:rPr lang="en-US" altLang="zh-CN" sz="3200" dirty="0">
                <a:solidFill>
                  <a:srgbClr val="FFFF00"/>
                </a:solidFill>
              </a:rPr>
              <a:t>this effect</a:t>
            </a:r>
            <a:r>
              <a:rPr lang="en-US" altLang="zh-CN" sz="3200" dirty="0"/>
              <a:t>. But an analysis of the data by biologist Klaus Rohde does not support this explanation. Although area may contribute to biodiversity, it is certainly not the whole story; otherwise, large landmasses would always be richer in species.. 																	Tpo-40 Latitude and Biodiversity </a:t>
            </a:r>
          </a:p>
          <a:p>
            <a:endParaRPr lang="en-US" altLang="zh-CN" sz="3200" dirty="0"/>
          </a:p>
          <a:p>
            <a:r>
              <a:rPr lang="en-US" altLang="zh-CN" sz="3200" dirty="0"/>
              <a:t>Why does the author mention “</a:t>
            </a:r>
            <a:r>
              <a:rPr lang="en-US" altLang="zh-CN" sz="3200" u="sng" dirty="0"/>
              <a:t>Klaus Rohde</a:t>
            </a:r>
            <a:r>
              <a:rPr lang="en-US" altLang="zh-CN" sz="3200" dirty="0"/>
              <a:t>” in the passage?</a:t>
            </a:r>
            <a:endParaRPr lang="zh-CN" altLang="zh-CN" sz="3200" dirty="0"/>
          </a:p>
          <a:p>
            <a:r>
              <a:rPr lang="en-US" altLang="zh-CN" sz="3200" dirty="0"/>
              <a:t>A. To support the argument that large landmasses are usually richer in species than smaller ones are</a:t>
            </a:r>
            <a:endParaRPr lang="zh-CN" altLang="zh-CN" sz="3200" dirty="0"/>
          </a:p>
          <a:p>
            <a:r>
              <a:rPr lang="en-US" altLang="zh-CN" sz="3200" dirty="0"/>
              <a:t>B. To introduce the argument that there are other factors contributing to species diversity besides land area</a:t>
            </a:r>
            <a:endParaRPr lang="zh-CN" altLang="zh-CN" sz="3200" dirty="0"/>
          </a:p>
          <a:p>
            <a:r>
              <a:rPr lang="en-US" altLang="zh-CN" sz="3200" dirty="0"/>
              <a:t>C. To cast doubt on whether the tropics actually contain higher species diversity than land at higher latitudes does</a:t>
            </a:r>
            <a:endParaRPr lang="zh-CN" altLang="zh-CN" sz="3200" dirty="0"/>
          </a:p>
          <a:p>
            <a:r>
              <a:rPr lang="en-US" altLang="zh-CN" sz="3200" dirty="0"/>
              <a:t>D. To emphasize that </a:t>
            </a:r>
            <a:r>
              <a:rPr lang="en-US" altLang="zh-CN" sz="3200" dirty="0" err="1"/>
              <a:t>biogeographers</a:t>
            </a:r>
            <a:r>
              <a:rPr lang="en-US" altLang="zh-CN" sz="3200" dirty="0"/>
              <a:t> and biologists differ in their approaches to biodiversity</a:t>
            </a:r>
          </a:p>
        </p:txBody>
      </p:sp>
    </p:spTree>
    <p:extLst>
      <p:ext uri="{BB962C8B-B14F-4D97-AF65-F5344CB8AC3E}">
        <p14:creationId xmlns:p14="http://schemas.microsoft.com/office/powerpoint/2010/main" val="39111043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Группа 2"/>
          <p:cNvGrpSpPr/>
          <p:nvPr/>
        </p:nvGrpSpPr>
        <p:grpSpPr>
          <a:xfrm>
            <a:off x="4186989" y="633430"/>
            <a:ext cx="11044989" cy="1508192"/>
            <a:chOff x="7498777" y="1475641"/>
            <a:chExt cx="5111586" cy="1156806"/>
          </a:xfrm>
        </p:grpSpPr>
        <p:sp>
          <p:nvSpPr>
            <p:cNvPr id="4" name="object 23"/>
            <p:cNvSpPr/>
            <p:nvPr/>
          </p:nvSpPr>
          <p:spPr>
            <a:xfrm>
              <a:off x="7503693" y="1480557"/>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solidFill>
              <a:schemeClr val="bg1">
                <a:alpha val="15000"/>
              </a:schemeClr>
            </a:solidFill>
            <a:ln w="10470">
              <a:noFill/>
            </a:ln>
          </p:spPr>
          <p:txBody>
            <a:bodyPr wrap="square" lIns="0" tIns="0" rIns="0" bIns="0" rtlCol="0">
              <a:spAutoFit/>
            </a:bodyPr>
            <a:lstStyle/>
            <a:p>
              <a:endParaRPr/>
            </a:p>
          </p:txBody>
        </p:sp>
        <p:sp>
          <p:nvSpPr>
            <p:cNvPr id="5" name="object 23"/>
            <p:cNvSpPr/>
            <p:nvPr/>
          </p:nvSpPr>
          <p:spPr>
            <a:xfrm>
              <a:off x="7498777" y="1475641"/>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ln w="10470">
              <a:solidFill>
                <a:srgbClr val="FFFFFF"/>
              </a:solidFill>
            </a:ln>
          </p:spPr>
          <p:txBody>
            <a:bodyPr wrap="square" lIns="0" tIns="0" rIns="0" bIns="0" rtlCol="0">
              <a:spAutoFit/>
            </a:bodyPr>
            <a:lstStyle/>
            <a:p>
              <a:endParaRPr/>
            </a:p>
          </p:txBody>
        </p:sp>
      </p:grpSp>
      <p:sp>
        <p:nvSpPr>
          <p:cNvPr id="2" name="Текст 1"/>
          <p:cNvSpPr>
            <a:spLocks noGrp="1"/>
          </p:cNvSpPr>
          <p:nvPr>
            <p:ph type="body" sz="quarter" idx="10"/>
          </p:nvPr>
        </p:nvSpPr>
        <p:spPr>
          <a:xfrm>
            <a:off x="4475746" y="1067836"/>
            <a:ext cx="10154653" cy="679450"/>
          </a:xfrm>
        </p:spPr>
        <p:txBody>
          <a:bodyPr/>
          <a:lstStyle/>
          <a:p>
            <a:r>
              <a:rPr lang="en-US" altLang="zh-CN" sz="5400" dirty="0">
                <a:solidFill>
                  <a:srgbClr val="FFFF00"/>
                </a:solidFill>
              </a:rPr>
              <a:t>Rhetoric Purpose Questions</a:t>
            </a:r>
            <a:endParaRPr lang="ru-RU" altLang="zh-CN" sz="5400" b="1" dirty="0">
              <a:solidFill>
                <a:srgbClr val="FFFF00"/>
              </a:solidFill>
            </a:endParaRPr>
          </a:p>
        </p:txBody>
      </p:sp>
      <p:sp>
        <p:nvSpPr>
          <p:cNvPr id="26" name="TextBox 25"/>
          <p:cNvSpPr txBox="1"/>
          <p:nvPr/>
        </p:nvSpPr>
        <p:spPr>
          <a:xfrm>
            <a:off x="1532384" y="2327563"/>
            <a:ext cx="17192034" cy="9510296"/>
          </a:xfrm>
          <a:prstGeom prst="rect">
            <a:avLst/>
          </a:prstGeom>
          <a:noFill/>
          <a:ln>
            <a:solidFill>
              <a:schemeClr val="bg1"/>
            </a:solidFill>
          </a:ln>
        </p:spPr>
        <p:txBody>
          <a:bodyPr wrap="square" rtlCol="0">
            <a:spAutoFit/>
          </a:bodyPr>
          <a:lstStyle/>
          <a:p>
            <a:r>
              <a:rPr lang="en-US" altLang="zh-CN" sz="3600" dirty="0"/>
              <a:t>The astrolabe had long been the primary instrument for navigation, having been introduced in the eleventh century. It operated by measuring the height of the Sun and the fixed stars: by calculating the angles created by these points, it determined the degree of latitude at which one stood (The problem of determining longitude, though, was not solved until the eighteenth century.) By the early thirteenth century, Western Europeans had also developed and put into use the magnetic compass, which helped when clouds </a:t>
            </a:r>
            <a:r>
              <a:rPr lang="en-US" altLang="zh-CN" sz="3600" b="1" dirty="0"/>
              <a:t>obliterated </a:t>
            </a:r>
            <a:r>
              <a:rPr lang="en-US" altLang="zh-CN" sz="3600" dirty="0"/>
              <a:t>both the Sun and the stars. Also beginning in the thirteenth century, there were new maps refined by precise calculations and the reports of sailors that made it possible to trace one's path with reasonable accuracy. Certain institutional and practical norms had become established as well. A maritime code known as the Consulate of the Sea, which originated in the western Mediterranean region in the fourteenth century, won acceptance by a majority of sea goers as the normative code for maritime conduct; it defined such matters as the authority of a ship's officers, protocols of command, pay structures, the rights of sailors, and the rules of engagement when ships met one another on the sea-lanes. Thus by about 1400 the key elements were in place to enable Europe to begin its seaward adventure.</a:t>
            </a:r>
          </a:p>
          <a:p>
            <a:r>
              <a:rPr lang="en-US" altLang="zh-CN" sz="3600" dirty="0"/>
              <a:t>									        Tpo-17  Europe’s Early Sea Trade with Asia</a:t>
            </a:r>
          </a:p>
          <a:p>
            <a:endParaRPr lang="en-US" altLang="zh-CN" sz="3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49800C3-E31A-427C-9C62-ED2146F3D076}"/>
              </a:ext>
            </a:extLst>
          </p:cNvPr>
          <p:cNvSpPr txBox="1"/>
          <p:nvPr/>
        </p:nvSpPr>
        <p:spPr>
          <a:xfrm>
            <a:off x="2620371" y="1992573"/>
            <a:ext cx="15462913" cy="6001643"/>
          </a:xfrm>
          <a:prstGeom prst="rect">
            <a:avLst/>
          </a:prstGeom>
          <a:noFill/>
        </p:spPr>
        <p:txBody>
          <a:bodyPr wrap="square" rtlCol="0">
            <a:spAutoFit/>
          </a:bodyPr>
          <a:lstStyle/>
          <a:p>
            <a:r>
              <a:rPr lang="en-US" altLang="zh-CN" sz="4800" dirty="0"/>
              <a:t>Vocabulary</a:t>
            </a:r>
          </a:p>
          <a:p>
            <a:r>
              <a:rPr lang="en-US" altLang="zh-CN" sz="4800" dirty="0"/>
              <a:t>Spic </a:t>
            </a:r>
            <a:r>
              <a:rPr lang="en-US" altLang="zh-CN" sz="4800" dirty="0" err="1"/>
              <a:t>spect</a:t>
            </a:r>
            <a:r>
              <a:rPr lang="en-US" altLang="zh-CN" sz="4800" dirty="0"/>
              <a:t> spec </a:t>
            </a:r>
          </a:p>
          <a:p>
            <a:r>
              <a:rPr lang="en-US" altLang="zh-CN" sz="4800" dirty="0"/>
              <a:t>Prospect retrospect inspect suspect </a:t>
            </a:r>
          </a:p>
          <a:p>
            <a:r>
              <a:rPr lang="en-US" altLang="zh-CN" sz="4800" dirty="0"/>
              <a:t>Spectator spectacle </a:t>
            </a:r>
          </a:p>
          <a:p>
            <a:r>
              <a:rPr lang="en-US" altLang="zh-CN" sz="4800" dirty="0"/>
              <a:t>Perspective  perspire </a:t>
            </a:r>
          </a:p>
          <a:p>
            <a:r>
              <a:rPr lang="en-US" altLang="zh-CN" sz="4800" dirty="0"/>
              <a:t>Pro min mount mountain </a:t>
            </a:r>
          </a:p>
          <a:p>
            <a:r>
              <a:rPr lang="en-US" altLang="zh-CN" sz="4800" dirty="0"/>
              <a:t>Perspicacious</a:t>
            </a:r>
          </a:p>
          <a:p>
            <a:r>
              <a:rPr lang="en-US" altLang="zh-CN" sz="4800" dirty="0" err="1"/>
              <a:t>closseum</a:t>
            </a:r>
            <a:r>
              <a:rPr lang="en-US" altLang="zh-CN" sz="4800" dirty="0"/>
              <a:t> </a:t>
            </a:r>
          </a:p>
        </p:txBody>
      </p:sp>
    </p:spTree>
    <p:extLst>
      <p:ext uri="{BB962C8B-B14F-4D97-AF65-F5344CB8AC3E}">
        <p14:creationId xmlns:p14="http://schemas.microsoft.com/office/powerpoint/2010/main" val="28268336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992056" y="685800"/>
            <a:ext cx="17981743" cy="9941183"/>
          </a:xfrm>
          <a:prstGeom prst="rect">
            <a:avLst/>
          </a:prstGeom>
          <a:noFill/>
          <a:ln>
            <a:solidFill>
              <a:schemeClr val="bg1"/>
            </a:solidFill>
          </a:ln>
        </p:spPr>
        <p:txBody>
          <a:bodyPr wrap="square" rtlCol="0">
            <a:spAutoFit/>
          </a:bodyPr>
          <a:lstStyle/>
          <a:p>
            <a:r>
              <a:rPr lang="en-US" altLang="zh-CN" sz="3200" dirty="0">
                <a:solidFill>
                  <a:schemeClr val="bg1"/>
                </a:solidFill>
              </a:rPr>
              <a:t>The astrolabe had long been the primary instrument for navigation, having been introduced in the eleventh century. It operated by measuring the height of the Sun and the fixed stars: by calculating the angles created by these points, it determined the degree of latitude at which one stood (The problem of determining longitude, though, was not solved until the eighteenth century.) By the early thirteenth century. Western Europeans had also developed and put into use the magnetic compass, which helped when clouds obliterated both the Sun and the stars. Also beginning in the thirteenth century, there were new maps refined by precise calculations and the reports of sailors that made it possible to trace one's path with reasonable accuracy. Certain institutional and practical norms had become established as well. A maritime code known as the Consulate of the Sea, which originated in the western Mediterranean region in the fourteenth century, won acceptance by a majority of sea goers as the normative code for maritime conduct; it defined such matters as the authority of a ship's officers, protocols of command, pay structures, the rights of sailors, and the rules of engagement when ships met one another on the sea-lanes. Thus by about 1400 the key elements were in place to enable Europe to begin its seaward adventure.</a:t>
            </a:r>
          </a:p>
          <a:p>
            <a:r>
              <a:rPr lang="en-US" altLang="zh-CN" sz="3200" dirty="0">
                <a:solidFill>
                  <a:schemeClr val="bg1"/>
                </a:solidFill>
              </a:rPr>
              <a:t>Why does the author include the information that Western Europeans had </a:t>
            </a:r>
            <a:r>
              <a:rPr lang="en-US" altLang="zh-CN" sz="3200" u="sng" dirty="0">
                <a:solidFill>
                  <a:schemeClr val="bg1"/>
                </a:solidFill>
              </a:rPr>
              <a:t>developed and put into use the magnetic compass?</a:t>
            </a:r>
            <a:endParaRPr lang="zh-CN" altLang="zh-CN" sz="3200" dirty="0">
              <a:solidFill>
                <a:schemeClr val="bg1"/>
              </a:solidFill>
            </a:endParaRPr>
          </a:p>
          <a:p>
            <a:r>
              <a:rPr lang="en-US" altLang="zh-CN" sz="3200" dirty="0">
                <a:solidFill>
                  <a:schemeClr val="bg1"/>
                </a:solidFill>
              </a:rPr>
              <a:t>○To provide an example of an instrument that was developed after caravels had begun traveling across oceans</a:t>
            </a:r>
            <a:endParaRPr lang="zh-CN" altLang="zh-CN" sz="3200" dirty="0">
              <a:solidFill>
                <a:schemeClr val="bg1"/>
              </a:solidFill>
            </a:endParaRPr>
          </a:p>
          <a:p>
            <a:r>
              <a:rPr lang="en-US" altLang="zh-CN" sz="3200" dirty="0">
                <a:solidFill>
                  <a:schemeClr val="bg1"/>
                </a:solidFill>
              </a:rPr>
              <a:t>○To provide an example of an improvement that resulted directly from the invention of the astrolabe</a:t>
            </a:r>
            <a:endParaRPr lang="zh-CN" altLang="zh-CN" sz="3200" dirty="0">
              <a:solidFill>
                <a:schemeClr val="bg1"/>
              </a:solidFill>
            </a:endParaRPr>
          </a:p>
          <a:p>
            <a:r>
              <a:rPr lang="en-US" altLang="zh-CN" sz="3200" dirty="0">
                <a:solidFill>
                  <a:schemeClr val="bg1"/>
                </a:solidFill>
              </a:rPr>
              <a:t>○To identify one of the technological advances that made sea trade with the East possible</a:t>
            </a:r>
            <a:endParaRPr lang="zh-CN" altLang="zh-CN" sz="3200" dirty="0">
              <a:solidFill>
                <a:schemeClr val="bg1"/>
              </a:solidFill>
            </a:endParaRPr>
          </a:p>
          <a:p>
            <a:r>
              <a:rPr lang="en-US" altLang="zh-CN" sz="3200" dirty="0">
                <a:solidFill>
                  <a:schemeClr val="bg1"/>
                </a:solidFill>
              </a:rPr>
              <a:t>○To explain how the problem of determining longitude was solved</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Группа 2"/>
          <p:cNvGrpSpPr/>
          <p:nvPr/>
        </p:nvGrpSpPr>
        <p:grpSpPr>
          <a:xfrm>
            <a:off x="4186989" y="633430"/>
            <a:ext cx="11044989" cy="1508192"/>
            <a:chOff x="7498777" y="1475641"/>
            <a:chExt cx="5111586" cy="1156806"/>
          </a:xfrm>
        </p:grpSpPr>
        <p:sp>
          <p:nvSpPr>
            <p:cNvPr id="4" name="object 23"/>
            <p:cNvSpPr/>
            <p:nvPr/>
          </p:nvSpPr>
          <p:spPr>
            <a:xfrm>
              <a:off x="7503693" y="1480557"/>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solidFill>
              <a:schemeClr val="bg1">
                <a:alpha val="15000"/>
              </a:schemeClr>
            </a:solidFill>
            <a:ln w="10470">
              <a:noFill/>
            </a:ln>
          </p:spPr>
          <p:txBody>
            <a:bodyPr wrap="square" lIns="0" tIns="0" rIns="0" bIns="0" rtlCol="0">
              <a:spAutoFit/>
            </a:bodyPr>
            <a:lstStyle/>
            <a:p>
              <a:endParaRPr/>
            </a:p>
          </p:txBody>
        </p:sp>
        <p:sp>
          <p:nvSpPr>
            <p:cNvPr id="5" name="object 23"/>
            <p:cNvSpPr/>
            <p:nvPr/>
          </p:nvSpPr>
          <p:spPr>
            <a:xfrm>
              <a:off x="7498777" y="1475641"/>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ln w="10470">
              <a:solidFill>
                <a:srgbClr val="FFFFFF"/>
              </a:solidFill>
            </a:ln>
          </p:spPr>
          <p:txBody>
            <a:bodyPr wrap="square" lIns="0" tIns="0" rIns="0" bIns="0" rtlCol="0">
              <a:spAutoFit/>
            </a:bodyPr>
            <a:lstStyle/>
            <a:p>
              <a:endParaRPr/>
            </a:p>
          </p:txBody>
        </p:sp>
      </p:grpSp>
      <p:sp>
        <p:nvSpPr>
          <p:cNvPr id="2" name="Текст 1"/>
          <p:cNvSpPr>
            <a:spLocks noGrp="1"/>
          </p:cNvSpPr>
          <p:nvPr>
            <p:ph type="body" sz="quarter" idx="10"/>
          </p:nvPr>
        </p:nvSpPr>
        <p:spPr>
          <a:xfrm>
            <a:off x="4475746" y="1067836"/>
            <a:ext cx="10154653" cy="679450"/>
          </a:xfrm>
        </p:spPr>
        <p:txBody>
          <a:bodyPr/>
          <a:lstStyle/>
          <a:p>
            <a:r>
              <a:rPr lang="en-US" altLang="zh-CN" sz="5400" dirty="0">
                <a:solidFill>
                  <a:srgbClr val="FFFF00"/>
                </a:solidFill>
              </a:rPr>
              <a:t>Rhetoric Purpose Questions</a:t>
            </a:r>
            <a:endParaRPr lang="ru-RU" altLang="zh-CN" sz="5400" b="1" dirty="0">
              <a:solidFill>
                <a:srgbClr val="FFFF00"/>
              </a:solidFill>
            </a:endParaRPr>
          </a:p>
        </p:txBody>
      </p:sp>
      <p:sp>
        <p:nvSpPr>
          <p:cNvPr id="26" name="TextBox 25"/>
          <p:cNvSpPr txBox="1"/>
          <p:nvPr/>
        </p:nvSpPr>
        <p:spPr>
          <a:xfrm>
            <a:off x="1553166" y="2410690"/>
            <a:ext cx="17192034" cy="7971413"/>
          </a:xfrm>
          <a:prstGeom prst="rect">
            <a:avLst/>
          </a:prstGeom>
          <a:noFill/>
          <a:ln>
            <a:solidFill>
              <a:schemeClr val="bg1"/>
            </a:solidFill>
          </a:ln>
        </p:spPr>
        <p:txBody>
          <a:bodyPr wrap="square" rtlCol="0">
            <a:spAutoFit/>
          </a:bodyPr>
          <a:lstStyle/>
          <a:p>
            <a:r>
              <a:rPr lang="en-US" altLang="zh-CN" sz="3200" dirty="0" err="1">
                <a:solidFill>
                  <a:schemeClr val="bg1"/>
                </a:solidFill>
              </a:rPr>
              <a:t>Callisto</a:t>
            </a:r>
            <a:r>
              <a:rPr lang="en-US" altLang="zh-CN" sz="3200" dirty="0">
                <a:solidFill>
                  <a:schemeClr val="bg1"/>
                </a:solidFill>
              </a:rPr>
              <a:t> has not fully differentiated, meaning separated into layers of different density materials. Astronomers can tell that it lacks a dense core from the details of its gravitational pull on the Galileo spacecraft during several very close flybys. </a:t>
            </a:r>
            <a:r>
              <a:rPr lang="en-US" altLang="zh-CN" sz="3200" dirty="0">
                <a:solidFill>
                  <a:srgbClr val="FFFF00"/>
                </a:solidFill>
              </a:rPr>
              <a:t>This fact </a:t>
            </a:r>
            <a:r>
              <a:rPr lang="en-US" altLang="zh-CN" sz="3200" dirty="0">
                <a:solidFill>
                  <a:schemeClr val="bg1"/>
                </a:solidFill>
              </a:rPr>
              <a:t>surprised scientists, who expected that all the big icy moons would be differentiated. </a:t>
            </a:r>
            <a:r>
              <a:rPr lang="en-US" altLang="zh-CN" sz="3200" u="sng" dirty="0">
                <a:solidFill>
                  <a:schemeClr val="bg1"/>
                </a:solidFill>
              </a:rPr>
              <a:t>It is much easier for an icy body to differentiate than for a rocky one</a:t>
            </a:r>
            <a:r>
              <a:rPr lang="en-US" altLang="zh-CN" sz="3200" dirty="0">
                <a:solidFill>
                  <a:schemeClr val="bg1"/>
                </a:solidFill>
              </a:rPr>
              <a:t>, since the melting temperature of ice is so low. Only a little heating will soften the ice and get the process started, allowing the rock and metal to sink to the center and the slushy ice to float to the surface. Yet </a:t>
            </a:r>
            <a:r>
              <a:rPr lang="en-US" altLang="zh-CN" sz="3200" dirty="0" err="1">
                <a:solidFill>
                  <a:schemeClr val="bg1"/>
                </a:solidFill>
              </a:rPr>
              <a:t>Callisto</a:t>
            </a:r>
            <a:r>
              <a:rPr lang="en-US" altLang="zh-CN" sz="3200" dirty="0">
                <a:solidFill>
                  <a:schemeClr val="bg1"/>
                </a:solidFill>
              </a:rPr>
              <a:t> seems to have frozen solid before the process of differentiation was complete.</a:t>
            </a:r>
          </a:p>
          <a:p>
            <a:r>
              <a:rPr lang="en-US" altLang="zh-CN" sz="3200" dirty="0">
                <a:solidFill>
                  <a:schemeClr val="bg1"/>
                </a:solidFill>
              </a:rPr>
              <a:t>												</a:t>
            </a:r>
            <a:r>
              <a:rPr lang="en-US" altLang="zh-CN" sz="3200" i="1" dirty="0" err="1">
                <a:solidFill>
                  <a:schemeClr val="bg1"/>
                </a:solidFill>
              </a:rPr>
              <a:t>Tpo</a:t>
            </a:r>
            <a:r>
              <a:rPr lang="en-US" altLang="zh-CN" sz="3200" i="1" dirty="0">
                <a:solidFill>
                  <a:schemeClr val="bg1"/>
                </a:solidFill>
              </a:rPr>
              <a:t> 42: </a:t>
            </a:r>
            <a:r>
              <a:rPr lang="en-US" altLang="zh-CN" sz="3200" i="1" dirty="0" err="1">
                <a:solidFill>
                  <a:schemeClr val="bg1"/>
                </a:solidFill>
              </a:rPr>
              <a:t>Callisto</a:t>
            </a:r>
            <a:r>
              <a:rPr lang="en-US" altLang="zh-CN" sz="3200" i="1" dirty="0">
                <a:solidFill>
                  <a:schemeClr val="bg1"/>
                </a:solidFill>
              </a:rPr>
              <a:t> and Ganymede</a:t>
            </a:r>
            <a:r>
              <a:rPr lang="en-US" altLang="zh-CN" sz="3200" dirty="0">
                <a:solidFill>
                  <a:schemeClr val="bg1"/>
                </a:solidFill>
              </a:rPr>
              <a:t>	</a:t>
            </a:r>
          </a:p>
          <a:p>
            <a:r>
              <a:rPr lang="en-US" altLang="zh-CN" sz="3200" dirty="0">
                <a:solidFill>
                  <a:schemeClr val="bg1"/>
                </a:solidFill>
              </a:rPr>
              <a:t>										</a:t>
            </a:r>
          </a:p>
          <a:p>
            <a:r>
              <a:rPr lang="en-US" altLang="zh-CN" sz="3200" dirty="0">
                <a:solidFill>
                  <a:schemeClr val="bg1"/>
                </a:solidFill>
              </a:rPr>
              <a:t>Why does the author provide the information that “</a:t>
            </a:r>
            <a:r>
              <a:rPr lang="en-US" altLang="zh-CN" sz="3200" u="sng" dirty="0">
                <a:solidFill>
                  <a:schemeClr val="bg1"/>
                </a:solidFill>
              </a:rPr>
              <a:t>It is much easier for an icy body to differentiate than for a rocky one</a:t>
            </a:r>
            <a:r>
              <a:rPr lang="en-US" altLang="zh-CN" sz="3200" dirty="0">
                <a:solidFill>
                  <a:schemeClr val="bg1"/>
                </a:solidFill>
              </a:rPr>
              <a:t>”?</a:t>
            </a:r>
            <a:endParaRPr lang="zh-CN" altLang="zh-CN" sz="3200" dirty="0">
              <a:solidFill>
                <a:schemeClr val="bg1"/>
              </a:solidFill>
            </a:endParaRPr>
          </a:p>
          <a:p>
            <a:r>
              <a:rPr lang="en-US" altLang="zh-CN" sz="3200" dirty="0">
                <a:solidFill>
                  <a:schemeClr val="bg1"/>
                </a:solidFill>
              </a:rPr>
              <a:t>A. To support the claim that all of the big icy moons are differentiated</a:t>
            </a:r>
            <a:endParaRPr lang="zh-CN" altLang="zh-CN" sz="3200" dirty="0">
              <a:solidFill>
                <a:schemeClr val="bg1"/>
              </a:solidFill>
            </a:endParaRPr>
          </a:p>
          <a:p>
            <a:r>
              <a:rPr lang="en-US" altLang="zh-CN" sz="3200" dirty="0">
                <a:solidFill>
                  <a:schemeClr val="bg1"/>
                </a:solidFill>
              </a:rPr>
              <a:t>B. To suggest that </a:t>
            </a:r>
            <a:r>
              <a:rPr lang="en-US" altLang="zh-CN" sz="3200" dirty="0" err="1">
                <a:solidFill>
                  <a:schemeClr val="bg1"/>
                </a:solidFill>
              </a:rPr>
              <a:t>Callisto</a:t>
            </a:r>
            <a:r>
              <a:rPr lang="en-US" altLang="zh-CN" sz="3200" dirty="0">
                <a:solidFill>
                  <a:schemeClr val="bg1"/>
                </a:solidFill>
              </a:rPr>
              <a:t> may be a rocky body rather than an icy one</a:t>
            </a:r>
            <a:endParaRPr lang="zh-CN" altLang="zh-CN" sz="3200" dirty="0">
              <a:solidFill>
                <a:schemeClr val="bg1"/>
              </a:solidFill>
            </a:endParaRPr>
          </a:p>
          <a:p>
            <a:r>
              <a:rPr lang="en-US" altLang="zh-CN" sz="3200" dirty="0">
                <a:solidFill>
                  <a:schemeClr val="bg1"/>
                </a:solidFill>
              </a:rPr>
              <a:t>C. To explain why scientists expected </a:t>
            </a:r>
            <a:r>
              <a:rPr lang="en-US" altLang="zh-CN" sz="3200" dirty="0" err="1">
                <a:solidFill>
                  <a:schemeClr val="bg1"/>
                </a:solidFill>
              </a:rPr>
              <a:t>Callisto</a:t>
            </a:r>
            <a:r>
              <a:rPr lang="en-US" altLang="zh-CN" sz="3200" dirty="0">
                <a:solidFill>
                  <a:schemeClr val="bg1"/>
                </a:solidFill>
              </a:rPr>
              <a:t> to be differentiated</a:t>
            </a:r>
            <a:endParaRPr lang="zh-CN" altLang="zh-CN" sz="3200" dirty="0">
              <a:solidFill>
                <a:schemeClr val="bg1"/>
              </a:solidFill>
            </a:endParaRPr>
          </a:p>
          <a:p>
            <a:r>
              <a:rPr lang="en-US" altLang="zh-CN" sz="3200" dirty="0">
                <a:solidFill>
                  <a:schemeClr val="bg1"/>
                </a:solidFill>
              </a:rPr>
              <a:t>D. To refute the claim that </a:t>
            </a:r>
            <a:r>
              <a:rPr lang="en-US" altLang="zh-CN" sz="3200" dirty="0" err="1">
                <a:solidFill>
                  <a:schemeClr val="bg1"/>
                </a:solidFill>
              </a:rPr>
              <a:t>Callisto</a:t>
            </a:r>
            <a:r>
              <a:rPr lang="en-US" altLang="zh-CN" sz="3200" dirty="0">
                <a:solidFill>
                  <a:schemeClr val="bg1"/>
                </a:solidFill>
              </a:rPr>
              <a:t> could not differentiate because it was frozen solid</a:t>
            </a:r>
            <a:r>
              <a:rPr lang="en-US" altLang="zh-CN" sz="3200" dirty="0"/>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a:xfrm>
            <a:off x="1192241" y="785407"/>
            <a:ext cx="18093690" cy="1884892"/>
          </a:xfrm>
        </p:spPr>
        <p:txBody>
          <a:bodyPr/>
          <a:lstStyle/>
          <a:p>
            <a:r>
              <a:rPr lang="en-US" altLang="zh-CN" sz="6000" dirty="0"/>
              <a:t>Homework: </a:t>
            </a:r>
            <a:br>
              <a:rPr lang="en-US" altLang="zh-CN" sz="6000" dirty="0"/>
            </a:br>
            <a:r>
              <a:rPr lang="en-US" altLang="zh-CN" sz="6000" dirty="0"/>
              <a:t>Wordlist  11-15</a:t>
            </a:r>
            <a:endParaRPr lang="zh-CN" altLang="en-US" sz="6000" dirty="0"/>
          </a:p>
        </p:txBody>
      </p:sp>
      <p:sp>
        <p:nvSpPr>
          <p:cNvPr id="3" name="矩形 2"/>
          <p:cNvSpPr/>
          <p:nvPr/>
        </p:nvSpPr>
        <p:spPr>
          <a:xfrm>
            <a:off x="2971799" y="3158837"/>
            <a:ext cx="13071763" cy="6247864"/>
          </a:xfrm>
          <a:prstGeom prst="rect">
            <a:avLst/>
          </a:prstGeom>
        </p:spPr>
        <p:txBody>
          <a:bodyPr wrap="square">
            <a:spAutoFit/>
          </a:bodyPr>
          <a:lstStyle/>
          <a:p>
            <a:r>
              <a:rPr lang="en-US" altLang="zh-CN" sz="4000" dirty="0" err="1">
                <a:solidFill>
                  <a:schemeClr val="bg1"/>
                </a:solidFill>
              </a:rPr>
              <a:t>Tpo</a:t>
            </a:r>
            <a:r>
              <a:rPr lang="en-US" altLang="zh-CN" sz="4000" dirty="0">
                <a:solidFill>
                  <a:schemeClr val="bg1"/>
                </a:solidFill>
              </a:rPr>
              <a:t> 09-3 The Arrival of Plant Life in Hawaii</a:t>
            </a:r>
          </a:p>
          <a:p>
            <a:r>
              <a:rPr lang="en-US" altLang="zh-CN" sz="4000" dirty="0" err="1">
                <a:solidFill>
                  <a:schemeClr val="bg1"/>
                </a:solidFill>
              </a:rPr>
              <a:t>Tpo</a:t>
            </a:r>
            <a:r>
              <a:rPr lang="en-US" altLang="zh-CN" sz="4000" dirty="0">
                <a:solidFill>
                  <a:schemeClr val="bg1"/>
                </a:solidFill>
              </a:rPr>
              <a:t> 22-1 </a:t>
            </a:r>
            <a:r>
              <a:rPr lang="en-US" altLang="zh-CN" sz="4000" dirty="0" err="1">
                <a:solidFill>
                  <a:schemeClr val="bg1"/>
                </a:solidFill>
              </a:rPr>
              <a:t>Spartina</a:t>
            </a:r>
            <a:endParaRPr lang="en-US" altLang="zh-CN" sz="4000" dirty="0">
              <a:solidFill>
                <a:schemeClr val="bg1"/>
              </a:solidFill>
            </a:endParaRPr>
          </a:p>
          <a:p>
            <a:r>
              <a:rPr lang="en-US" altLang="zh-CN" sz="4000" dirty="0" err="1">
                <a:solidFill>
                  <a:schemeClr val="bg1"/>
                </a:solidFill>
              </a:rPr>
              <a:t>Tpo</a:t>
            </a:r>
            <a:r>
              <a:rPr lang="en-US" altLang="zh-CN" sz="4000" dirty="0">
                <a:solidFill>
                  <a:schemeClr val="bg1"/>
                </a:solidFill>
              </a:rPr>
              <a:t> 26-2 Survival of Plants and Animals in Desert Conditions </a:t>
            </a:r>
          </a:p>
          <a:p>
            <a:r>
              <a:rPr lang="en-US" altLang="zh-CN" sz="4000" dirty="0">
                <a:solidFill>
                  <a:schemeClr val="bg1"/>
                </a:solidFill>
              </a:rPr>
              <a:t>Tpo32-1 Plant Colonization </a:t>
            </a:r>
          </a:p>
          <a:p>
            <a:r>
              <a:rPr lang="en-US" altLang="zh-CN" sz="4000" dirty="0">
                <a:solidFill>
                  <a:schemeClr val="bg1"/>
                </a:solidFill>
              </a:rPr>
              <a:t>Tpo11-2 Orientation and Navigation</a:t>
            </a:r>
          </a:p>
          <a:p>
            <a:r>
              <a:rPr lang="en-US" altLang="zh-CN" sz="4000" dirty="0">
                <a:solidFill>
                  <a:schemeClr val="bg1"/>
                </a:solidFill>
              </a:rPr>
              <a:t>Tpo17-2 Animal Signals in the Rain Forest </a:t>
            </a:r>
          </a:p>
          <a:p>
            <a:r>
              <a:rPr lang="en-US" altLang="zh-CN" sz="4000" dirty="0">
                <a:solidFill>
                  <a:schemeClr val="bg1"/>
                </a:solidFill>
              </a:rPr>
              <a:t>Optional:</a:t>
            </a:r>
          </a:p>
          <a:p>
            <a:r>
              <a:rPr lang="en-US" altLang="zh-CN" sz="4000" dirty="0" err="1">
                <a:solidFill>
                  <a:schemeClr val="bg1"/>
                </a:solidFill>
              </a:rPr>
              <a:t>Tpo</a:t>
            </a:r>
            <a:r>
              <a:rPr lang="en-US" altLang="zh-CN" sz="4000" dirty="0">
                <a:solidFill>
                  <a:schemeClr val="bg1"/>
                </a:solidFill>
              </a:rPr>
              <a:t> 28-3 Buck Rubs and Buck Scrapes</a:t>
            </a:r>
          </a:p>
          <a:p>
            <a:r>
              <a:rPr lang="en-US" altLang="zh-CN" sz="4000" dirty="0" err="1">
                <a:solidFill>
                  <a:schemeClr val="bg1"/>
                </a:solidFill>
              </a:rPr>
              <a:t>Tpo</a:t>
            </a:r>
            <a:r>
              <a:rPr lang="en-US" altLang="zh-CN" sz="4000" dirty="0">
                <a:solidFill>
                  <a:schemeClr val="bg1"/>
                </a:solidFill>
              </a:rPr>
              <a:t> 30-1 Role of Play in Development</a:t>
            </a:r>
          </a:p>
          <a:p>
            <a:r>
              <a:rPr lang="en-US" altLang="zh-CN" sz="4000" dirty="0" err="1">
                <a:solidFill>
                  <a:schemeClr val="bg1"/>
                </a:solidFill>
              </a:rPr>
              <a:t>Tpo</a:t>
            </a:r>
            <a:r>
              <a:rPr lang="en-US" altLang="zh-CN" sz="4000" dirty="0">
                <a:solidFill>
                  <a:schemeClr val="bg1"/>
                </a:solidFill>
              </a:rPr>
              <a:t> 32-3 Distribution of Tropical Bee Colonies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49800C3-E31A-427C-9C62-ED2146F3D076}"/>
              </a:ext>
            </a:extLst>
          </p:cNvPr>
          <p:cNvSpPr txBox="1"/>
          <p:nvPr/>
        </p:nvSpPr>
        <p:spPr>
          <a:xfrm>
            <a:off x="2620371" y="1992573"/>
            <a:ext cx="15462913" cy="4524315"/>
          </a:xfrm>
          <a:prstGeom prst="rect">
            <a:avLst/>
          </a:prstGeom>
          <a:noFill/>
        </p:spPr>
        <p:txBody>
          <a:bodyPr wrap="square" rtlCol="0">
            <a:spAutoFit/>
          </a:bodyPr>
          <a:lstStyle/>
          <a:p>
            <a:r>
              <a:rPr lang="en-US" altLang="zh-CN" sz="4800" dirty="0"/>
              <a:t>Vocabulary</a:t>
            </a:r>
          </a:p>
          <a:p>
            <a:r>
              <a:rPr lang="en-US" altLang="zh-CN" sz="4800" dirty="0"/>
              <a:t>Adolescence</a:t>
            </a:r>
          </a:p>
          <a:p>
            <a:r>
              <a:rPr lang="en-US" altLang="zh-CN" sz="4800" dirty="0"/>
              <a:t>Adolescent adult</a:t>
            </a:r>
          </a:p>
          <a:p>
            <a:r>
              <a:rPr lang="en-US" altLang="zh-CN" sz="4800" dirty="0"/>
              <a:t>Acquiesce  quiet </a:t>
            </a:r>
          </a:p>
          <a:p>
            <a:r>
              <a:rPr lang="en-US" altLang="zh-CN" sz="4800" dirty="0"/>
              <a:t>Inspire expire perspire  </a:t>
            </a:r>
          </a:p>
          <a:p>
            <a:endParaRPr lang="en-US" altLang="zh-CN" sz="4800" dirty="0"/>
          </a:p>
        </p:txBody>
      </p:sp>
    </p:spTree>
    <p:extLst>
      <p:ext uri="{BB962C8B-B14F-4D97-AF65-F5344CB8AC3E}">
        <p14:creationId xmlns:p14="http://schemas.microsoft.com/office/powerpoint/2010/main" val="1438588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DA408D2-E966-4B72-AF51-3FF1841F2639}"/>
              </a:ext>
            </a:extLst>
          </p:cNvPr>
          <p:cNvPicPr>
            <a:picLocks noChangeAspect="1"/>
          </p:cNvPicPr>
          <p:nvPr/>
        </p:nvPicPr>
        <p:blipFill>
          <a:blip r:embed="rId2"/>
          <a:stretch>
            <a:fillRect/>
          </a:stretch>
        </p:blipFill>
        <p:spPr>
          <a:xfrm>
            <a:off x="69164" y="272955"/>
            <a:ext cx="19847803" cy="10699845"/>
          </a:xfrm>
          <a:prstGeom prst="rect">
            <a:avLst/>
          </a:prstGeom>
        </p:spPr>
      </p:pic>
    </p:spTree>
    <p:extLst>
      <p:ext uri="{BB962C8B-B14F-4D97-AF65-F5344CB8AC3E}">
        <p14:creationId xmlns:p14="http://schemas.microsoft.com/office/powerpoint/2010/main" val="3894383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Группа 2"/>
          <p:cNvGrpSpPr/>
          <p:nvPr/>
        </p:nvGrpSpPr>
        <p:grpSpPr>
          <a:xfrm>
            <a:off x="4186989" y="633430"/>
            <a:ext cx="11044989" cy="1508192"/>
            <a:chOff x="7498777" y="1475641"/>
            <a:chExt cx="5111586" cy="1156806"/>
          </a:xfrm>
        </p:grpSpPr>
        <p:sp>
          <p:nvSpPr>
            <p:cNvPr id="4" name="object 23"/>
            <p:cNvSpPr/>
            <p:nvPr/>
          </p:nvSpPr>
          <p:spPr>
            <a:xfrm>
              <a:off x="7503693" y="1480557"/>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solidFill>
              <a:schemeClr val="bg1">
                <a:alpha val="15000"/>
              </a:schemeClr>
            </a:solidFill>
            <a:ln w="10470">
              <a:noFill/>
            </a:ln>
          </p:spPr>
          <p:txBody>
            <a:bodyPr wrap="square" lIns="0" tIns="0" rIns="0" bIns="0" rtlCol="0">
              <a:spAutoFit/>
            </a:bodyPr>
            <a:lstStyle/>
            <a:p>
              <a:endParaRPr/>
            </a:p>
          </p:txBody>
        </p:sp>
        <p:sp>
          <p:nvSpPr>
            <p:cNvPr id="5" name="object 23"/>
            <p:cNvSpPr/>
            <p:nvPr/>
          </p:nvSpPr>
          <p:spPr>
            <a:xfrm>
              <a:off x="7498777" y="1475641"/>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ln w="10470">
              <a:solidFill>
                <a:srgbClr val="FFFFFF"/>
              </a:solidFill>
            </a:ln>
          </p:spPr>
          <p:txBody>
            <a:bodyPr wrap="square" lIns="0" tIns="0" rIns="0" bIns="0" rtlCol="0">
              <a:spAutoFit/>
            </a:bodyPr>
            <a:lstStyle/>
            <a:p>
              <a:endParaRPr/>
            </a:p>
          </p:txBody>
        </p:sp>
      </p:grpSp>
      <p:sp>
        <p:nvSpPr>
          <p:cNvPr id="2" name="Текст 1"/>
          <p:cNvSpPr>
            <a:spLocks noGrp="1"/>
          </p:cNvSpPr>
          <p:nvPr>
            <p:ph type="body" sz="quarter" idx="10"/>
          </p:nvPr>
        </p:nvSpPr>
        <p:spPr>
          <a:xfrm>
            <a:off x="4475746" y="1067836"/>
            <a:ext cx="10154653" cy="679450"/>
          </a:xfrm>
        </p:spPr>
        <p:txBody>
          <a:bodyPr/>
          <a:lstStyle/>
          <a:p>
            <a:r>
              <a:rPr lang="en-US" sz="5400" b="1" dirty="0">
                <a:solidFill>
                  <a:srgbClr val="FFFF00"/>
                </a:solidFill>
              </a:rPr>
              <a:t>History/Human Activity  </a:t>
            </a:r>
            <a:endParaRPr lang="ru-RU" sz="5400" b="1" dirty="0">
              <a:solidFill>
                <a:srgbClr val="FFFF00"/>
              </a:solidFill>
            </a:endParaRPr>
          </a:p>
        </p:txBody>
      </p:sp>
      <p:sp>
        <p:nvSpPr>
          <p:cNvPr id="26" name="TextBox 25"/>
          <p:cNvSpPr txBox="1"/>
          <p:nvPr/>
        </p:nvSpPr>
        <p:spPr>
          <a:xfrm>
            <a:off x="1443789" y="2671008"/>
            <a:ext cx="17253284" cy="4832092"/>
          </a:xfrm>
          <a:prstGeom prst="rect">
            <a:avLst/>
          </a:prstGeom>
          <a:noFill/>
          <a:ln>
            <a:solidFill>
              <a:schemeClr val="bg1"/>
            </a:solidFill>
          </a:ln>
        </p:spPr>
        <p:txBody>
          <a:bodyPr wrap="square" rtlCol="0">
            <a:spAutoFit/>
          </a:bodyPr>
          <a:lstStyle/>
          <a:p>
            <a:r>
              <a:rPr lang="en-US" altLang="zh-CN" sz="4400" dirty="0">
                <a:solidFill>
                  <a:schemeClr val="bg1"/>
                </a:solidFill>
              </a:rPr>
              <a:t>cession</a:t>
            </a:r>
          </a:p>
          <a:p>
            <a:r>
              <a:rPr lang="en-US" altLang="zh-CN" sz="4400" dirty="0">
                <a:solidFill>
                  <a:schemeClr val="bg1"/>
                </a:solidFill>
              </a:rPr>
              <a:t>reconcile</a:t>
            </a:r>
          </a:p>
          <a:p>
            <a:r>
              <a:rPr lang="en-US" altLang="zh-CN" sz="4400" dirty="0">
                <a:solidFill>
                  <a:schemeClr val="bg1"/>
                </a:solidFill>
              </a:rPr>
              <a:t>denunciation</a:t>
            </a:r>
          </a:p>
          <a:p>
            <a:r>
              <a:rPr lang="en-US" altLang="zh-CN" sz="4400" dirty="0">
                <a:solidFill>
                  <a:schemeClr val="bg1"/>
                </a:solidFill>
              </a:rPr>
              <a:t>infraction</a:t>
            </a:r>
          </a:p>
          <a:p>
            <a:r>
              <a:rPr lang="en-US" altLang="zh-CN" sz="4400" dirty="0">
                <a:solidFill>
                  <a:schemeClr val="bg1"/>
                </a:solidFill>
              </a:rPr>
              <a:t>destitution </a:t>
            </a:r>
          </a:p>
          <a:p>
            <a:r>
              <a:rPr lang="en-US" altLang="zh-CN" sz="4400" dirty="0">
                <a:solidFill>
                  <a:schemeClr val="bg1"/>
                </a:solidFill>
              </a:rPr>
              <a:t>predicament</a:t>
            </a:r>
          </a:p>
          <a:p>
            <a:r>
              <a:rPr lang="en-US" altLang="zh-CN" sz="4400">
                <a:solidFill>
                  <a:schemeClr val="bg1"/>
                </a:solidFill>
              </a:rPr>
              <a:t>revolt</a:t>
            </a:r>
            <a:endParaRPr lang="en-US" altLang="zh-CN" sz="44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6"/>
          <p:cNvSpPr>
            <a:spLocks/>
          </p:cNvSpPr>
          <p:nvPr/>
        </p:nvSpPr>
        <p:spPr bwMode="auto">
          <a:xfrm>
            <a:off x="1515979" y="1876927"/>
            <a:ext cx="17301410" cy="8373978"/>
          </a:xfrm>
          <a:custGeom>
            <a:avLst/>
            <a:gdLst/>
            <a:ahLst/>
            <a:cxnLst>
              <a:cxn ang="0">
                <a:pos x="461" y="0"/>
              </a:cxn>
              <a:cxn ang="0">
                <a:pos x="0" y="0"/>
              </a:cxn>
              <a:cxn ang="0">
                <a:pos x="0" y="462"/>
              </a:cxn>
              <a:cxn ang="0">
                <a:pos x="461" y="923"/>
              </a:cxn>
              <a:cxn ang="0">
                <a:pos x="922" y="462"/>
              </a:cxn>
              <a:cxn ang="0">
                <a:pos x="461" y="0"/>
              </a:cxn>
            </a:cxnLst>
            <a:rect l="0" t="0" r="r" b="b"/>
            <a:pathLst>
              <a:path w="922" h="923">
                <a:moveTo>
                  <a:pt x="461" y="0"/>
                </a:moveTo>
                <a:cubicBezTo>
                  <a:pt x="0" y="0"/>
                  <a:pt x="0" y="0"/>
                  <a:pt x="0" y="0"/>
                </a:cubicBezTo>
                <a:cubicBezTo>
                  <a:pt x="0" y="462"/>
                  <a:pt x="0" y="462"/>
                  <a:pt x="0" y="462"/>
                </a:cubicBezTo>
                <a:cubicBezTo>
                  <a:pt x="0" y="716"/>
                  <a:pt x="206" y="923"/>
                  <a:pt x="461" y="923"/>
                </a:cubicBezTo>
                <a:cubicBezTo>
                  <a:pt x="716" y="923"/>
                  <a:pt x="922" y="716"/>
                  <a:pt x="922" y="462"/>
                </a:cubicBezTo>
                <a:cubicBezTo>
                  <a:pt x="922" y="207"/>
                  <a:pt x="716" y="0"/>
                  <a:pt x="461" y="0"/>
                </a:cubicBezTo>
              </a:path>
            </a:pathLst>
          </a:custGeom>
          <a:solidFill>
            <a:srgbClr val="FFFFFF">
              <a:alpha val="15000"/>
            </a:srgbClr>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grpSp>
        <p:nvGrpSpPr>
          <p:cNvPr id="2" name="Группа 2"/>
          <p:cNvGrpSpPr/>
          <p:nvPr/>
        </p:nvGrpSpPr>
        <p:grpSpPr>
          <a:xfrm>
            <a:off x="5029200" y="416862"/>
            <a:ext cx="9817768" cy="1508192"/>
            <a:chOff x="7498777" y="1475641"/>
            <a:chExt cx="5111586" cy="1156806"/>
          </a:xfrm>
        </p:grpSpPr>
        <p:sp>
          <p:nvSpPr>
            <p:cNvPr id="4" name="object 23"/>
            <p:cNvSpPr/>
            <p:nvPr/>
          </p:nvSpPr>
          <p:spPr>
            <a:xfrm>
              <a:off x="7503693" y="1480557"/>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solidFill>
              <a:schemeClr val="bg1">
                <a:alpha val="15000"/>
              </a:schemeClr>
            </a:solidFill>
            <a:ln w="10470">
              <a:noFill/>
            </a:ln>
          </p:spPr>
          <p:txBody>
            <a:bodyPr wrap="square" lIns="0" tIns="0" rIns="0" bIns="0" rtlCol="0">
              <a:spAutoFit/>
            </a:bodyPr>
            <a:lstStyle/>
            <a:p>
              <a:endParaRPr/>
            </a:p>
          </p:txBody>
        </p:sp>
        <p:sp>
          <p:nvSpPr>
            <p:cNvPr id="5" name="object 23"/>
            <p:cNvSpPr/>
            <p:nvPr/>
          </p:nvSpPr>
          <p:spPr>
            <a:xfrm>
              <a:off x="7498777" y="1475641"/>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ln w="10470">
              <a:solidFill>
                <a:srgbClr val="FFFFFF"/>
              </a:solidFill>
            </a:ln>
          </p:spPr>
          <p:txBody>
            <a:bodyPr wrap="square" lIns="0" tIns="0" rIns="0" bIns="0" rtlCol="0">
              <a:spAutoFit/>
            </a:bodyPr>
            <a:lstStyle/>
            <a:p>
              <a:endParaRPr/>
            </a:p>
          </p:txBody>
        </p:sp>
      </p:grpSp>
      <p:sp>
        <p:nvSpPr>
          <p:cNvPr id="26" name="TextBox 25"/>
          <p:cNvSpPr txBox="1"/>
          <p:nvPr/>
        </p:nvSpPr>
        <p:spPr>
          <a:xfrm>
            <a:off x="1515978" y="2622883"/>
            <a:ext cx="17253284" cy="8894743"/>
          </a:xfrm>
          <a:prstGeom prst="rect">
            <a:avLst/>
          </a:prstGeom>
          <a:noFill/>
          <a:ln>
            <a:solidFill>
              <a:schemeClr val="bg1"/>
            </a:solidFill>
          </a:ln>
        </p:spPr>
        <p:txBody>
          <a:bodyPr wrap="square" rtlCol="0">
            <a:spAutoFit/>
          </a:bodyPr>
          <a:lstStyle/>
          <a:p>
            <a:r>
              <a:rPr lang="en-US" altLang="zh-CN" sz="4400" dirty="0" err="1">
                <a:solidFill>
                  <a:schemeClr val="bg1"/>
                </a:solidFill>
              </a:rPr>
              <a:t>cess</a:t>
            </a:r>
            <a:r>
              <a:rPr lang="en-US" altLang="zh-CN" sz="4400" dirty="0">
                <a:solidFill>
                  <a:schemeClr val="bg1"/>
                </a:solidFill>
              </a:rPr>
              <a:t>/</a:t>
            </a:r>
            <a:r>
              <a:rPr lang="en-US" altLang="zh-CN" sz="4400" dirty="0" err="1">
                <a:solidFill>
                  <a:schemeClr val="bg1"/>
                </a:solidFill>
              </a:rPr>
              <a:t>ced</a:t>
            </a:r>
            <a:r>
              <a:rPr lang="en-US" altLang="zh-CN" sz="4400" dirty="0">
                <a:solidFill>
                  <a:schemeClr val="bg1"/>
                </a:solidFill>
              </a:rPr>
              <a:t>/</a:t>
            </a:r>
            <a:r>
              <a:rPr lang="en-US" altLang="zh-CN" sz="4400" dirty="0" err="1">
                <a:solidFill>
                  <a:schemeClr val="bg1"/>
                </a:solidFill>
              </a:rPr>
              <a:t>ceed</a:t>
            </a:r>
            <a:r>
              <a:rPr lang="en-US" altLang="zh-CN" sz="4400" dirty="0">
                <a:solidFill>
                  <a:schemeClr val="bg1"/>
                </a:solidFill>
              </a:rPr>
              <a:t>: to go</a:t>
            </a:r>
          </a:p>
          <a:p>
            <a:r>
              <a:rPr lang="en-US" altLang="zh-CN" sz="4400" dirty="0">
                <a:solidFill>
                  <a:schemeClr val="bg1"/>
                </a:solidFill>
              </a:rPr>
              <a:t>Process proceed </a:t>
            </a:r>
          </a:p>
          <a:p>
            <a:r>
              <a:rPr lang="en-US" altLang="zh-CN" sz="4400" dirty="0">
                <a:solidFill>
                  <a:schemeClr val="bg1"/>
                </a:solidFill>
              </a:rPr>
              <a:t>success succeed </a:t>
            </a:r>
          </a:p>
          <a:p>
            <a:r>
              <a:rPr lang="en-US" altLang="zh-CN" sz="4400" dirty="0">
                <a:solidFill>
                  <a:schemeClr val="bg1"/>
                </a:solidFill>
              </a:rPr>
              <a:t>Access </a:t>
            </a:r>
          </a:p>
          <a:p>
            <a:r>
              <a:rPr lang="en-US" altLang="zh-CN" sz="4400" dirty="0">
                <a:solidFill>
                  <a:schemeClr val="bg1"/>
                </a:solidFill>
              </a:rPr>
              <a:t>Cession</a:t>
            </a:r>
          </a:p>
          <a:p>
            <a:r>
              <a:rPr lang="en-US" altLang="zh-CN" sz="4400" dirty="0">
                <a:solidFill>
                  <a:schemeClr val="bg1"/>
                </a:solidFill>
              </a:rPr>
              <a:t>The Republic of Panama </a:t>
            </a:r>
            <a:r>
              <a:rPr lang="en-US" altLang="zh-CN" sz="4400" i="1" dirty="0">
                <a:solidFill>
                  <a:srgbClr val="FF0000"/>
                </a:solidFill>
              </a:rPr>
              <a:t>seceded</a:t>
            </a:r>
            <a:r>
              <a:rPr lang="en-US" altLang="zh-CN" sz="4400" dirty="0">
                <a:solidFill>
                  <a:srgbClr val="FF0000"/>
                </a:solidFill>
              </a:rPr>
              <a:t> </a:t>
            </a:r>
            <a:r>
              <a:rPr lang="en-US" altLang="zh-CN" sz="4400" dirty="0">
                <a:solidFill>
                  <a:schemeClr val="bg1"/>
                </a:solidFill>
              </a:rPr>
              <a:t>from Colombia in 1903.</a:t>
            </a:r>
          </a:p>
          <a:p>
            <a:r>
              <a:rPr lang="en-US" altLang="zh-CN" sz="4400" dirty="0">
                <a:solidFill>
                  <a:schemeClr val="bg1"/>
                </a:solidFill>
              </a:rPr>
              <a:t>Farm and labor movements began to ask the government to </a:t>
            </a:r>
            <a:r>
              <a:rPr lang="en-US" altLang="zh-CN" sz="4400" dirty="0">
                <a:solidFill>
                  <a:srgbClr val="FF0000"/>
                </a:solidFill>
              </a:rPr>
              <a:t>intercede</a:t>
            </a:r>
            <a:r>
              <a:rPr lang="en-US" altLang="zh-CN" sz="4400" dirty="0">
                <a:solidFill>
                  <a:schemeClr val="bg1"/>
                </a:solidFill>
              </a:rPr>
              <a:t> on their behalf.</a:t>
            </a:r>
          </a:p>
          <a:p>
            <a:endParaRPr lang="en-US" altLang="zh-CN" sz="4400" dirty="0">
              <a:solidFill>
                <a:schemeClr val="bg1"/>
              </a:solidFill>
            </a:endParaRPr>
          </a:p>
          <a:p>
            <a:endParaRPr lang="en-US" altLang="zh-CN" sz="4400" dirty="0">
              <a:solidFill>
                <a:schemeClr val="bg1"/>
              </a:solidFill>
            </a:endParaRPr>
          </a:p>
          <a:p>
            <a:endParaRPr lang="en-US" altLang="zh-CN" sz="4400" dirty="0">
              <a:solidFill>
                <a:schemeClr val="bg1"/>
              </a:solidFill>
            </a:endParaRPr>
          </a:p>
          <a:p>
            <a:endParaRPr lang="en-US" altLang="zh-CN" sz="4400" dirty="0">
              <a:solidFill>
                <a:schemeClr val="bg1"/>
              </a:solidFill>
            </a:endParaRPr>
          </a:p>
          <a:p>
            <a:r>
              <a:rPr lang="en-US" altLang="zh-CN" sz="4400" dirty="0">
                <a:solidFill>
                  <a:schemeClr val="bg1"/>
                </a:solidFill>
              </a:rPr>
              <a:t> </a:t>
            </a:r>
            <a:endParaRPr lang="zh-CN" altLang="en-US" sz="4400" dirty="0">
              <a:solidFill>
                <a:schemeClr val="bg1"/>
              </a:solidFill>
            </a:endParaRPr>
          </a:p>
        </p:txBody>
      </p:sp>
      <p:sp>
        <p:nvSpPr>
          <p:cNvPr id="9" name="文本占位符 8"/>
          <p:cNvSpPr>
            <a:spLocks noGrp="1"/>
          </p:cNvSpPr>
          <p:nvPr>
            <p:ph type="body" sz="quarter" idx="10"/>
          </p:nvPr>
        </p:nvSpPr>
        <p:spPr>
          <a:xfrm>
            <a:off x="7398328" y="803141"/>
            <a:ext cx="5424054" cy="679450"/>
          </a:xfrm>
        </p:spPr>
        <p:txBody>
          <a:bodyPr/>
          <a:lstStyle/>
          <a:p>
            <a:r>
              <a:rPr lang="en-US" altLang="zh-CN" dirty="0"/>
              <a:t>cession</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Группа 2"/>
          <p:cNvGrpSpPr/>
          <p:nvPr/>
        </p:nvGrpSpPr>
        <p:grpSpPr>
          <a:xfrm>
            <a:off x="5029200" y="416862"/>
            <a:ext cx="9817768" cy="1508192"/>
            <a:chOff x="7498777" y="1475641"/>
            <a:chExt cx="5111586" cy="1156806"/>
          </a:xfrm>
        </p:grpSpPr>
        <p:sp>
          <p:nvSpPr>
            <p:cNvPr id="4" name="object 23"/>
            <p:cNvSpPr/>
            <p:nvPr/>
          </p:nvSpPr>
          <p:spPr>
            <a:xfrm>
              <a:off x="7503693" y="1480557"/>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solidFill>
              <a:schemeClr val="bg1">
                <a:alpha val="15000"/>
              </a:schemeClr>
            </a:solidFill>
            <a:ln w="10470">
              <a:noFill/>
            </a:ln>
          </p:spPr>
          <p:txBody>
            <a:bodyPr wrap="square" lIns="0" tIns="0" rIns="0" bIns="0" rtlCol="0">
              <a:spAutoFit/>
            </a:bodyPr>
            <a:lstStyle/>
            <a:p>
              <a:endParaRPr/>
            </a:p>
          </p:txBody>
        </p:sp>
        <p:sp>
          <p:nvSpPr>
            <p:cNvPr id="5" name="object 23"/>
            <p:cNvSpPr/>
            <p:nvPr/>
          </p:nvSpPr>
          <p:spPr>
            <a:xfrm>
              <a:off x="7498777" y="1475641"/>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ln w="10470">
              <a:solidFill>
                <a:srgbClr val="FFFFFF"/>
              </a:solidFill>
            </a:ln>
          </p:spPr>
          <p:txBody>
            <a:bodyPr wrap="square" lIns="0" tIns="0" rIns="0" bIns="0" rtlCol="0">
              <a:spAutoFit/>
            </a:bodyPr>
            <a:lstStyle/>
            <a:p>
              <a:endParaRPr/>
            </a:p>
          </p:txBody>
        </p:sp>
      </p:grpSp>
      <p:sp>
        <p:nvSpPr>
          <p:cNvPr id="26" name="TextBox 25"/>
          <p:cNvSpPr txBox="1"/>
          <p:nvPr/>
        </p:nvSpPr>
        <p:spPr>
          <a:xfrm>
            <a:off x="1515978" y="2622883"/>
            <a:ext cx="17253284" cy="3477875"/>
          </a:xfrm>
          <a:prstGeom prst="rect">
            <a:avLst/>
          </a:prstGeom>
          <a:noFill/>
          <a:ln>
            <a:solidFill>
              <a:schemeClr val="bg1"/>
            </a:solidFill>
          </a:ln>
        </p:spPr>
        <p:txBody>
          <a:bodyPr wrap="square" rtlCol="0">
            <a:spAutoFit/>
          </a:bodyPr>
          <a:lstStyle/>
          <a:p>
            <a:r>
              <a:rPr lang="en-US" altLang="zh-CN" sz="4400" dirty="0" err="1">
                <a:solidFill>
                  <a:schemeClr val="bg1"/>
                </a:solidFill>
              </a:rPr>
              <a:t>cil</a:t>
            </a:r>
            <a:r>
              <a:rPr lang="en-US" altLang="zh-CN" sz="4400" dirty="0">
                <a:solidFill>
                  <a:schemeClr val="bg1"/>
                </a:solidFill>
              </a:rPr>
              <a:t> = call</a:t>
            </a:r>
          </a:p>
          <a:p>
            <a:endParaRPr lang="en-US" altLang="zh-CN" sz="4400" dirty="0">
              <a:solidFill>
                <a:schemeClr val="bg1"/>
              </a:solidFill>
            </a:endParaRPr>
          </a:p>
          <a:p>
            <a:r>
              <a:rPr lang="en-US" altLang="zh-CN" sz="4400" dirty="0">
                <a:solidFill>
                  <a:schemeClr val="bg1"/>
                </a:solidFill>
              </a:rPr>
              <a:t>conciliate    conciliation</a:t>
            </a:r>
          </a:p>
          <a:p>
            <a:endParaRPr lang="en-US" altLang="zh-CN" sz="4400" dirty="0">
              <a:solidFill>
                <a:schemeClr val="bg1"/>
              </a:solidFill>
            </a:endParaRPr>
          </a:p>
          <a:p>
            <a:r>
              <a:rPr lang="en-US" altLang="zh-CN" sz="4400" dirty="0">
                <a:solidFill>
                  <a:schemeClr val="bg1"/>
                </a:solidFill>
              </a:rPr>
              <a:t>supercilious     </a:t>
            </a:r>
            <a:endParaRPr lang="zh-CN" altLang="en-US" sz="4400" dirty="0">
              <a:solidFill>
                <a:schemeClr val="bg1"/>
              </a:solidFill>
            </a:endParaRPr>
          </a:p>
        </p:txBody>
      </p:sp>
      <p:sp>
        <p:nvSpPr>
          <p:cNvPr id="9" name="文本占位符 8"/>
          <p:cNvSpPr>
            <a:spLocks noGrp="1"/>
          </p:cNvSpPr>
          <p:nvPr>
            <p:ph type="body" sz="quarter" idx="10"/>
          </p:nvPr>
        </p:nvSpPr>
        <p:spPr>
          <a:xfrm>
            <a:off x="6567054" y="803141"/>
            <a:ext cx="6857999" cy="679450"/>
          </a:xfrm>
        </p:spPr>
        <p:txBody>
          <a:bodyPr/>
          <a:lstStyle/>
          <a:p>
            <a:r>
              <a:rPr lang="en-US" altLang="zh-CN" dirty="0"/>
              <a:t>reconcile </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Группа 2"/>
          <p:cNvGrpSpPr/>
          <p:nvPr/>
        </p:nvGrpSpPr>
        <p:grpSpPr>
          <a:xfrm>
            <a:off x="5029200" y="416862"/>
            <a:ext cx="9817768" cy="1508192"/>
            <a:chOff x="7498777" y="1475641"/>
            <a:chExt cx="5111586" cy="1156806"/>
          </a:xfrm>
        </p:grpSpPr>
        <p:sp>
          <p:nvSpPr>
            <p:cNvPr id="4" name="object 23"/>
            <p:cNvSpPr/>
            <p:nvPr/>
          </p:nvSpPr>
          <p:spPr>
            <a:xfrm>
              <a:off x="7503693" y="1480557"/>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solidFill>
              <a:schemeClr val="bg1">
                <a:alpha val="15000"/>
              </a:schemeClr>
            </a:solidFill>
            <a:ln w="10470">
              <a:noFill/>
            </a:ln>
          </p:spPr>
          <p:txBody>
            <a:bodyPr wrap="square" lIns="0" tIns="0" rIns="0" bIns="0" rtlCol="0">
              <a:spAutoFit/>
            </a:bodyPr>
            <a:lstStyle/>
            <a:p>
              <a:endParaRPr/>
            </a:p>
          </p:txBody>
        </p:sp>
        <p:sp>
          <p:nvSpPr>
            <p:cNvPr id="5" name="object 23"/>
            <p:cNvSpPr/>
            <p:nvPr/>
          </p:nvSpPr>
          <p:spPr>
            <a:xfrm>
              <a:off x="7498777" y="1475641"/>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ln w="10470">
              <a:solidFill>
                <a:srgbClr val="FFFFFF"/>
              </a:solidFill>
            </a:ln>
          </p:spPr>
          <p:txBody>
            <a:bodyPr wrap="square" lIns="0" tIns="0" rIns="0" bIns="0" rtlCol="0">
              <a:spAutoFit/>
            </a:bodyPr>
            <a:lstStyle/>
            <a:p>
              <a:endParaRPr/>
            </a:p>
          </p:txBody>
        </p:sp>
      </p:grpSp>
      <p:sp>
        <p:nvSpPr>
          <p:cNvPr id="26" name="TextBox 25"/>
          <p:cNvSpPr txBox="1"/>
          <p:nvPr/>
        </p:nvSpPr>
        <p:spPr>
          <a:xfrm>
            <a:off x="1515978" y="2622883"/>
            <a:ext cx="17253284" cy="4832092"/>
          </a:xfrm>
          <a:prstGeom prst="rect">
            <a:avLst/>
          </a:prstGeom>
          <a:noFill/>
          <a:ln>
            <a:solidFill>
              <a:schemeClr val="bg1"/>
            </a:solidFill>
          </a:ln>
        </p:spPr>
        <p:txBody>
          <a:bodyPr wrap="square" rtlCol="0">
            <a:spAutoFit/>
          </a:bodyPr>
          <a:lstStyle/>
          <a:p>
            <a:r>
              <a:rPr lang="en-US" altLang="zh-CN" sz="4400" dirty="0" err="1">
                <a:solidFill>
                  <a:schemeClr val="bg1"/>
                </a:solidFill>
              </a:rPr>
              <a:t>nounce</a:t>
            </a:r>
            <a:r>
              <a:rPr lang="en-US" altLang="zh-CN" sz="4400" dirty="0">
                <a:solidFill>
                  <a:schemeClr val="bg1"/>
                </a:solidFill>
              </a:rPr>
              <a:t>/</a:t>
            </a:r>
            <a:r>
              <a:rPr lang="en-US" altLang="zh-CN" sz="4400" dirty="0" err="1">
                <a:solidFill>
                  <a:schemeClr val="bg1"/>
                </a:solidFill>
              </a:rPr>
              <a:t>nunci</a:t>
            </a:r>
            <a:r>
              <a:rPr lang="en-US" altLang="zh-CN" sz="4400" dirty="0">
                <a:solidFill>
                  <a:schemeClr val="bg1"/>
                </a:solidFill>
              </a:rPr>
              <a:t>=speak</a:t>
            </a:r>
          </a:p>
          <a:p>
            <a:endParaRPr lang="en-US" altLang="zh-CN" sz="4400" dirty="0">
              <a:solidFill>
                <a:schemeClr val="bg1"/>
              </a:solidFill>
            </a:endParaRPr>
          </a:p>
          <a:p>
            <a:r>
              <a:rPr lang="en-US" altLang="zh-CN" sz="4400" dirty="0">
                <a:solidFill>
                  <a:schemeClr val="bg1"/>
                </a:solidFill>
              </a:rPr>
              <a:t>announce, pronounce, denounce, renounce</a:t>
            </a:r>
          </a:p>
          <a:p>
            <a:endParaRPr lang="en-US" altLang="zh-CN" sz="4400" dirty="0">
              <a:solidFill>
                <a:schemeClr val="bg1"/>
              </a:solidFill>
            </a:endParaRPr>
          </a:p>
          <a:p>
            <a:r>
              <a:rPr lang="en-US" altLang="zh-CN" sz="4400" dirty="0"/>
              <a:t>He is always willing to </a:t>
            </a:r>
            <a:r>
              <a:rPr lang="en-US" altLang="zh-CN" sz="4400" dirty="0">
                <a:solidFill>
                  <a:srgbClr val="FF0000"/>
                </a:solidFill>
              </a:rPr>
              <a:t>enunciate</a:t>
            </a:r>
            <a:r>
              <a:rPr lang="en-US" altLang="zh-CN" sz="4400" dirty="0"/>
              <a:t> his opinions on the subject of politics.</a:t>
            </a:r>
          </a:p>
          <a:p>
            <a:endParaRPr lang="en-US" altLang="zh-CN" sz="4400" dirty="0">
              <a:solidFill>
                <a:schemeClr val="bg1"/>
              </a:solidFill>
            </a:endParaRPr>
          </a:p>
          <a:p>
            <a:endParaRPr lang="en-US" altLang="zh-CN" sz="4400" dirty="0">
              <a:solidFill>
                <a:schemeClr val="bg1"/>
              </a:solidFill>
            </a:endParaRPr>
          </a:p>
        </p:txBody>
      </p:sp>
      <p:sp>
        <p:nvSpPr>
          <p:cNvPr id="9" name="文本占位符 8"/>
          <p:cNvSpPr>
            <a:spLocks noGrp="1"/>
          </p:cNvSpPr>
          <p:nvPr>
            <p:ph type="body" sz="quarter" idx="10"/>
          </p:nvPr>
        </p:nvSpPr>
        <p:spPr>
          <a:xfrm>
            <a:off x="6317672" y="782359"/>
            <a:ext cx="6857999" cy="679450"/>
          </a:xfrm>
        </p:spPr>
        <p:txBody>
          <a:bodyPr/>
          <a:lstStyle/>
          <a:p>
            <a:r>
              <a:rPr lang="en-US" altLang="zh-CN" dirty="0"/>
              <a:t>denunciation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
                                            <p:txEl>
                                              <p:pRg st="2" end="2"/>
                                            </p:txEl>
                                          </p:spTgt>
                                        </p:tgtEl>
                                        <p:attrNameLst>
                                          <p:attrName>style.visibility</p:attrName>
                                        </p:attrNameLst>
                                      </p:cBhvr>
                                      <p:to>
                                        <p:strVal val="visible"/>
                                      </p:to>
                                    </p:set>
                                    <p:animEffect transition="in" filter="blinds(horizontal)">
                                      <p:cBhvr>
                                        <p:cTn id="7" dur="500"/>
                                        <p:tgtEl>
                                          <p:spTgt spid="2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6">
                                            <p:txEl>
                                              <p:pRg st="4" end="4"/>
                                            </p:txEl>
                                          </p:spTgt>
                                        </p:tgtEl>
                                        <p:attrNameLst>
                                          <p:attrName>style.visibility</p:attrName>
                                        </p:attrNameLst>
                                      </p:cBhvr>
                                      <p:to>
                                        <p:strVal val="visible"/>
                                      </p:to>
                                    </p:set>
                                    <p:animEffect transition="in" filter="blinds(horizontal)">
                                      <p:cBhvr>
                                        <p:cTn id="12" dur="500"/>
                                        <p:tgtEl>
                                          <p:spTgt spid="2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3459</Words>
  <Application>Microsoft Office PowerPoint</Application>
  <PresentationFormat>自定义</PresentationFormat>
  <Paragraphs>227</Paragraphs>
  <Slides>32</Slides>
  <Notes>31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32</vt:i4>
      </vt:variant>
    </vt:vector>
  </HeadingPairs>
  <TitlesOfParts>
    <vt:vector size="36" baseType="lpstr">
      <vt:lpstr>Arial</vt:lpstr>
      <vt:lpstr>Calibri</vt:lpstr>
      <vt:lpstr>Trebuchet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Homework:  Wordlist  11-15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2020-03-11T12:18:18Z</dcterms:created>
  <dcterms:modified xsi:type="dcterms:W3CDTF">2020-03-11T12:18:30Z</dcterms:modified>
</cp:coreProperties>
</file>