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4"/>
  </p:notesMasterIdLst>
  <p:sldIdLst>
    <p:sldId id="256" r:id="rId2"/>
    <p:sldId id="482" r:id="rId3"/>
    <p:sldId id="483" r:id="rId4"/>
    <p:sldId id="484" r:id="rId5"/>
    <p:sldId id="476" r:id="rId6"/>
    <p:sldId id="480" r:id="rId7"/>
    <p:sldId id="481" r:id="rId8"/>
    <p:sldId id="385" r:id="rId9"/>
    <p:sldId id="387" r:id="rId10"/>
    <p:sldId id="475" r:id="rId11"/>
    <p:sldId id="405" r:id="rId12"/>
    <p:sldId id="412" r:id="rId13"/>
    <p:sldId id="416" r:id="rId14"/>
    <p:sldId id="419" r:id="rId15"/>
    <p:sldId id="429" r:id="rId16"/>
    <p:sldId id="437" r:id="rId17"/>
    <p:sldId id="440" r:id="rId18"/>
    <p:sldId id="389" r:id="rId19"/>
    <p:sldId id="379" r:id="rId20"/>
    <p:sldId id="381" r:id="rId21"/>
    <p:sldId id="441" r:id="rId22"/>
    <p:sldId id="444" r:id="rId23"/>
    <p:sldId id="446" r:id="rId24"/>
    <p:sldId id="445" r:id="rId25"/>
    <p:sldId id="447" r:id="rId26"/>
    <p:sldId id="485" r:id="rId27"/>
    <p:sldId id="450" r:id="rId28"/>
    <p:sldId id="451" r:id="rId29"/>
    <p:sldId id="490" r:id="rId30"/>
    <p:sldId id="453" r:id="rId31"/>
    <p:sldId id="454" r:id="rId32"/>
    <p:sldId id="455" r:id="rId33"/>
    <p:sldId id="456" r:id="rId34"/>
    <p:sldId id="457" r:id="rId35"/>
    <p:sldId id="461" r:id="rId36"/>
    <p:sldId id="462" r:id="rId37"/>
    <p:sldId id="464" r:id="rId38"/>
    <p:sldId id="491" r:id="rId39"/>
    <p:sldId id="466" r:id="rId40"/>
    <p:sldId id="467" r:id="rId41"/>
    <p:sldId id="469" r:id="rId42"/>
    <p:sldId id="489" r:id="rId43"/>
  </p:sldIdLst>
  <p:sldSz cx="20104100" cy="11309350"/>
  <p:notesSz cx="20104100" cy="1130935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23">
          <p15:clr>
            <a:srgbClr val="A4A3A4"/>
          </p15:clr>
        </p15:guide>
        <p15:guide id="2" pos="3526">
          <p15:clr>
            <a:srgbClr val="A4A3A4"/>
          </p15:clr>
        </p15:guide>
        <p15:guide id="3" pos="1575">
          <p15:clr>
            <a:srgbClr val="A4A3A4"/>
          </p15:clr>
        </p15:guide>
        <p15:guide id="4" pos="4093">
          <p15:clr>
            <a:srgbClr val="A4A3A4"/>
          </p15:clr>
        </p15:guide>
        <p15:guide id="5" pos="6062">
          <p15:clr>
            <a:srgbClr val="A4A3A4"/>
          </p15:clr>
        </p15:guide>
        <p15:guide id="6" pos="6620">
          <p15:clr>
            <a:srgbClr val="A4A3A4"/>
          </p15:clr>
        </p15:guide>
        <p15:guide id="7" pos="8571">
          <p15:clr>
            <a:srgbClr val="A4A3A4"/>
          </p15:clr>
        </p15:guide>
        <p15:guide id="8" pos="9147">
          <p15:clr>
            <a:srgbClr val="A4A3A4"/>
          </p15:clr>
        </p15:guide>
        <p15:guide id="9" pos="1109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A254"/>
    <a:srgbClr val="94CB74"/>
    <a:srgbClr val="D58659"/>
    <a:srgbClr val="DCDD84"/>
    <a:srgbClr val="E5B852"/>
    <a:srgbClr val="80BCA3"/>
    <a:srgbClr val="DA936C"/>
    <a:srgbClr val="DC9A76"/>
    <a:srgbClr val="D88C63"/>
    <a:srgbClr val="5C4D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802" autoAdjust="0"/>
  </p:normalViewPr>
  <p:slideViewPr>
    <p:cSldViewPr snapToGrid="0">
      <p:cViewPr varScale="1">
        <p:scale>
          <a:sx n="49" d="100"/>
          <a:sy n="49" d="100"/>
        </p:scale>
        <p:origin x="100" y="40"/>
      </p:cViewPr>
      <p:guideLst>
        <p:guide orient="horz" pos="7123"/>
        <p:guide pos="3526"/>
        <p:guide pos="1575"/>
        <p:guide pos="4093"/>
        <p:guide pos="6062"/>
        <p:guide pos="6620"/>
        <p:guide pos="8571"/>
        <p:guide pos="9147"/>
        <p:guide pos="11098"/>
      </p:guideLst>
    </p:cSldViewPr>
  </p:slideViewPr>
  <p:notesTextViewPr>
    <p:cViewPr>
      <p:scale>
        <a:sx n="33" d="100"/>
        <a:sy n="33" d="100"/>
      </p:scale>
      <p:origin x="0" y="0"/>
    </p:cViewPr>
  </p:notesTextViewPr>
  <p:notesViewPr>
    <p:cSldViewPr snapToGrid="0">
      <p:cViewPr>
        <p:scale>
          <a:sx n="70" d="100"/>
          <a:sy n="70" d="100"/>
        </p:scale>
        <p:origin x="-612" y="-9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8712200" cy="5651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1387138" y="0"/>
            <a:ext cx="8712200" cy="565150"/>
          </a:xfrm>
          <a:prstGeom prst="rect">
            <a:avLst/>
          </a:prstGeom>
        </p:spPr>
        <p:txBody>
          <a:bodyPr vert="horz" lIns="91440" tIns="45720" rIns="91440" bIns="45720" rtlCol="0"/>
          <a:lstStyle>
            <a:lvl1pPr algn="r">
              <a:defRPr sz="1200"/>
            </a:lvl1pPr>
          </a:lstStyle>
          <a:p>
            <a:fld id="{69F2C009-255A-4E59-A1AF-823DD11320F1}" type="datetimeFigureOut">
              <a:rPr lang="zh-CN" altLang="en-US" smtClean="0"/>
              <a:pPr/>
              <a:t>2020/3/4</a:t>
            </a:fld>
            <a:endParaRPr lang="zh-CN" altLang="en-US"/>
          </a:p>
        </p:txBody>
      </p:sp>
      <p:sp>
        <p:nvSpPr>
          <p:cNvPr id="4" name="幻灯片图像占位符 3"/>
          <p:cNvSpPr>
            <a:spLocks noGrp="1" noRot="1" noChangeAspect="1"/>
          </p:cNvSpPr>
          <p:nvPr>
            <p:ph type="sldImg" idx="2"/>
          </p:nvPr>
        </p:nvSpPr>
        <p:spPr>
          <a:xfrm>
            <a:off x="6281738" y="847725"/>
            <a:ext cx="7540625" cy="42418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2009775" y="5372100"/>
            <a:ext cx="16084550" cy="5089525"/>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10742613"/>
            <a:ext cx="8712200" cy="56515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1387138" y="10742613"/>
            <a:ext cx="8712200" cy="565150"/>
          </a:xfrm>
          <a:prstGeom prst="rect">
            <a:avLst/>
          </a:prstGeom>
        </p:spPr>
        <p:txBody>
          <a:bodyPr vert="horz" lIns="91440" tIns="45720" rIns="91440" bIns="45720" rtlCol="0" anchor="b"/>
          <a:lstStyle>
            <a:lvl1pPr algn="r">
              <a:defRPr sz="1200"/>
            </a:lvl1pPr>
          </a:lstStyle>
          <a:p>
            <a:fld id="{70E0211B-8C04-4108-8354-C4AA435E88B1}" type="slidenum">
              <a:rPr lang="zh-CN" altLang="en-US" smtClean="0"/>
              <a:pPr/>
              <a:t>‹#›</a:t>
            </a:fld>
            <a:endParaRPr lang="zh-CN" altLang="en-US"/>
          </a:p>
        </p:txBody>
      </p:sp>
    </p:spTree>
    <p:extLst>
      <p:ext uri="{BB962C8B-B14F-4D97-AF65-F5344CB8AC3E}">
        <p14:creationId xmlns:p14="http://schemas.microsoft.com/office/powerpoint/2010/main" val="2113985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065838" y="333375"/>
            <a:ext cx="7540625" cy="4241800"/>
          </a:xfrm>
        </p:spPr>
      </p:sp>
      <p:sp>
        <p:nvSpPr>
          <p:cNvPr id="3" name="备注占位符 2"/>
          <p:cNvSpPr>
            <a:spLocks noGrp="1"/>
          </p:cNvSpPr>
          <p:nvPr>
            <p:ph type="body" idx="1"/>
          </p:nvPr>
        </p:nvSpPr>
        <p:spPr>
          <a:xfrm>
            <a:off x="2009775" y="4934110"/>
            <a:ext cx="16084550" cy="5089525"/>
          </a:xfrm>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1</a:t>
            </a:fld>
            <a:endParaRPr lang="zh-CN" altLang="en-US"/>
          </a:p>
        </p:txBody>
      </p:sp>
    </p:spTree>
    <p:extLst>
      <p:ext uri="{BB962C8B-B14F-4D97-AF65-F5344CB8AC3E}">
        <p14:creationId xmlns:p14="http://schemas.microsoft.com/office/powerpoint/2010/main" val="1251825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10</a:t>
            </a:fld>
            <a:endParaRPr lang="zh-CN" altLang="en-US"/>
          </a:p>
        </p:txBody>
      </p:sp>
    </p:spTree>
    <p:extLst>
      <p:ext uri="{BB962C8B-B14F-4D97-AF65-F5344CB8AC3E}">
        <p14:creationId xmlns:p14="http://schemas.microsoft.com/office/powerpoint/2010/main" val="1100542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11</a:t>
            </a:fld>
            <a:endParaRPr lang="zh-CN" altLang="en-US"/>
          </a:p>
        </p:txBody>
      </p:sp>
    </p:spTree>
    <p:extLst>
      <p:ext uri="{BB962C8B-B14F-4D97-AF65-F5344CB8AC3E}">
        <p14:creationId xmlns:p14="http://schemas.microsoft.com/office/powerpoint/2010/main" val="157811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281738" y="449263"/>
            <a:ext cx="7540625" cy="4241800"/>
          </a:xfrm>
        </p:spPr>
      </p:sp>
      <p:sp>
        <p:nvSpPr>
          <p:cNvPr id="3" name="备注占位符 2"/>
          <p:cNvSpPr>
            <a:spLocks noGrp="1"/>
          </p:cNvSpPr>
          <p:nvPr>
            <p:ph type="body" idx="1"/>
          </p:nvPr>
        </p:nvSpPr>
        <p:spPr>
          <a:xfrm>
            <a:off x="2194192" y="4690924"/>
            <a:ext cx="16084550" cy="5155978"/>
          </a:xfrm>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12</a:t>
            </a:fld>
            <a:endParaRPr lang="zh-CN" altLang="en-US"/>
          </a:p>
        </p:txBody>
      </p:sp>
    </p:spTree>
    <p:extLst>
      <p:ext uri="{BB962C8B-B14F-4D97-AF65-F5344CB8AC3E}">
        <p14:creationId xmlns:p14="http://schemas.microsoft.com/office/powerpoint/2010/main" val="3490660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13</a:t>
            </a:fld>
            <a:endParaRPr lang="zh-CN" altLang="en-US"/>
          </a:p>
        </p:txBody>
      </p:sp>
    </p:spTree>
    <p:extLst>
      <p:ext uri="{BB962C8B-B14F-4D97-AF65-F5344CB8AC3E}">
        <p14:creationId xmlns:p14="http://schemas.microsoft.com/office/powerpoint/2010/main" val="534337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14</a:t>
            </a:fld>
            <a:endParaRPr lang="zh-CN" altLang="en-US"/>
          </a:p>
        </p:txBody>
      </p:sp>
    </p:spTree>
    <p:extLst>
      <p:ext uri="{BB962C8B-B14F-4D97-AF65-F5344CB8AC3E}">
        <p14:creationId xmlns:p14="http://schemas.microsoft.com/office/powerpoint/2010/main" val="3639581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15</a:t>
            </a:fld>
            <a:endParaRPr lang="zh-CN" altLang="en-US"/>
          </a:p>
        </p:txBody>
      </p:sp>
    </p:spTree>
    <p:extLst>
      <p:ext uri="{BB962C8B-B14F-4D97-AF65-F5344CB8AC3E}">
        <p14:creationId xmlns:p14="http://schemas.microsoft.com/office/powerpoint/2010/main" val="3255848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16</a:t>
            </a:fld>
            <a:endParaRPr lang="zh-CN" altLang="en-US"/>
          </a:p>
        </p:txBody>
      </p:sp>
    </p:spTree>
    <p:extLst>
      <p:ext uri="{BB962C8B-B14F-4D97-AF65-F5344CB8AC3E}">
        <p14:creationId xmlns:p14="http://schemas.microsoft.com/office/powerpoint/2010/main" val="304316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17</a:t>
            </a:fld>
            <a:endParaRPr lang="zh-CN" altLang="en-US"/>
          </a:p>
        </p:txBody>
      </p:sp>
    </p:spTree>
    <p:extLst>
      <p:ext uri="{BB962C8B-B14F-4D97-AF65-F5344CB8AC3E}">
        <p14:creationId xmlns:p14="http://schemas.microsoft.com/office/powerpoint/2010/main" val="2896349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18</a:t>
            </a:fld>
            <a:endParaRPr lang="zh-CN" altLang="en-US"/>
          </a:p>
        </p:txBody>
      </p:sp>
    </p:spTree>
    <p:extLst>
      <p:ext uri="{BB962C8B-B14F-4D97-AF65-F5344CB8AC3E}">
        <p14:creationId xmlns:p14="http://schemas.microsoft.com/office/powerpoint/2010/main" val="4131116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19</a:t>
            </a:fld>
            <a:endParaRPr lang="zh-CN" altLang="en-US"/>
          </a:p>
        </p:txBody>
      </p:sp>
    </p:spTree>
    <p:extLst>
      <p:ext uri="{BB962C8B-B14F-4D97-AF65-F5344CB8AC3E}">
        <p14:creationId xmlns:p14="http://schemas.microsoft.com/office/powerpoint/2010/main" val="1863646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2</a:t>
            </a:fld>
            <a:endParaRPr lang="zh-CN" altLang="en-US"/>
          </a:p>
        </p:txBody>
      </p:sp>
    </p:spTree>
    <p:extLst>
      <p:ext uri="{BB962C8B-B14F-4D97-AF65-F5344CB8AC3E}">
        <p14:creationId xmlns:p14="http://schemas.microsoft.com/office/powerpoint/2010/main" val="13707684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20</a:t>
            </a:fld>
            <a:endParaRPr lang="zh-CN" altLang="en-US"/>
          </a:p>
        </p:txBody>
      </p:sp>
    </p:spTree>
    <p:extLst>
      <p:ext uri="{BB962C8B-B14F-4D97-AF65-F5344CB8AC3E}">
        <p14:creationId xmlns:p14="http://schemas.microsoft.com/office/powerpoint/2010/main" val="413413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21</a:t>
            </a:fld>
            <a:endParaRPr lang="zh-CN" altLang="en-US"/>
          </a:p>
        </p:txBody>
      </p:sp>
    </p:spTree>
    <p:extLst>
      <p:ext uri="{BB962C8B-B14F-4D97-AF65-F5344CB8AC3E}">
        <p14:creationId xmlns:p14="http://schemas.microsoft.com/office/powerpoint/2010/main" val="1044748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22</a:t>
            </a:fld>
            <a:endParaRPr lang="zh-CN" altLang="en-US"/>
          </a:p>
        </p:txBody>
      </p:sp>
    </p:spTree>
    <p:extLst>
      <p:ext uri="{BB962C8B-B14F-4D97-AF65-F5344CB8AC3E}">
        <p14:creationId xmlns:p14="http://schemas.microsoft.com/office/powerpoint/2010/main" val="786184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23</a:t>
            </a:fld>
            <a:endParaRPr lang="zh-CN" altLang="en-US"/>
          </a:p>
        </p:txBody>
      </p:sp>
    </p:spTree>
    <p:extLst>
      <p:ext uri="{BB962C8B-B14F-4D97-AF65-F5344CB8AC3E}">
        <p14:creationId xmlns:p14="http://schemas.microsoft.com/office/powerpoint/2010/main" val="3368774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630613" y="1130300"/>
            <a:ext cx="9793287" cy="5508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24</a:t>
            </a:fld>
            <a:endParaRPr lang="zh-CN" altLang="en-US"/>
          </a:p>
        </p:txBody>
      </p:sp>
    </p:spTree>
    <p:extLst>
      <p:ext uri="{BB962C8B-B14F-4D97-AF65-F5344CB8AC3E}">
        <p14:creationId xmlns:p14="http://schemas.microsoft.com/office/powerpoint/2010/main" val="4285161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25</a:t>
            </a:fld>
            <a:endParaRPr lang="zh-CN" altLang="en-US"/>
          </a:p>
        </p:txBody>
      </p:sp>
    </p:spTree>
    <p:extLst>
      <p:ext uri="{BB962C8B-B14F-4D97-AF65-F5344CB8AC3E}">
        <p14:creationId xmlns:p14="http://schemas.microsoft.com/office/powerpoint/2010/main" val="3487629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26</a:t>
            </a:fld>
            <a:endParaRPr lang="zh-CN" altLang="en-US"/>
          </a:p>
        </p:txBody>
      </p:sp>
    </p:spTree>
    <p:extLst>
      <p:ext uri="{BB962C8B-B14F-4D97-AF65-F5344CB8AC3E}">
        <p14:creationId xmlns:p14="http://schemas.microsoft.com/office/powerpoint/2010/main" val="3875727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27</a:t>
            </a:fld>
            <a:endParaRPr lang="zh-CN" altLang="en-US"/>
          </a:p>
        </p:txBody>
      </p:sp>
    </p:spTree>
    <p:extLst>
      <p:ext uri="{BB962C8B-B14F-4D97-AF65-F5344CB8AC3E}">
        <p14:creationId xmlns:p14="http://schemas.microsoft.com/office/powerpoint/2010/main" val="23234769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28</a:t>
            </a:fld>
            <a:endParaRPr lang="zh-CN" altLang="en-US"/>
          </a:p>
        </p:txBody>
      </p:sp>
    </p:spTree>
    <p:extLst>
      <p:ext uri="{BB962C8B-B14F-4D97-AF65-F5344CB8AC3E}">
        <p14:creationId xmlns:p14="http://schemas.microsoft.com/office/powerpoint/2010/main" val="269245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29</a:t>
            </a:fld>
            <a:endParaRPr lang="zh-CN" altLang="en-US"/>
          </a:p>
        </p:txBody>
      </p:sp>
    </p:spTree>
    <p:extLst>
      <p:ext uri="{BB962C8B-B14F-4D97-AF65-F5344CB8AC3E}">
        <p14:creationId xmlns:p14="http://schemas.microsoft.com/office/powerpoint/2010/main" val="1055453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3</a:t>
            </a:fld>
            <a:endParaRPr lang="zh-CN" altLang="en-US"/>
          </a:p>
        </p:txBody>
      </p:sp>
    </p:spTree>
    <p:extLst>
      <p:ext uri="{BB962C8B-B14F-4D97-AF65-F5344CB8AC3E}">
        <p14:creationId xmlns:p14="http://schemas.microsoft.com/office/powerpoint/2010/main" val="15356967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30</a:t>
            </a:fld>
            <a:endParaRPr lang="zh-CN" altLang="en-US"/>
          </a:p>
        </p:txBody>
      </p:sp>
    </p:spTree>
    <p:extLst>
      <p:ext uri="{BB962C8B-B14F-4D97-AF65-F5344CB8AC3E}">
        <p14:creationId xmlns:p14="http://schemas.microsoft.com/office/powerpoint/2010/main" val="35560065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31</a:t>
            </a:fld>
            <a:endParaRPr lang="zh-CN" altLang="en-US"/>
          </a:p>
        </p:txBody>
      </p:sp>
    </p:spTree>
    <p:extLst>
      <p:ext uri="{BB962C8B-B14F-4D97-AF65-F5344CB8AC3E}">
        <p14:creationId xmlns:p14="http://schemas.microsoft.com/office/powerpoint/2010/main" val="870095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32</a:t>
            </a:fld>
            <a:endParaRPr lang="zh-CN" altLang="en-US"/>
          </a:p>
        </p:txBody>
      </p:sp>
    </p:spTree>
    <p:extLst>
      <p:ext uri="{BB962C8B-B14F-4D97-AF65-F5344CB8AC3E}">
        <p14:creationId xmlns:p14="http://schemas.microsoft.com/office/powerpoint/2010/main" val="11898264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33</a:t>
            </a:fld>
            <a:endParaRPr lang="zh-CN" altLang="en-US"/>
          </a:p>
        </p:txBody>
      </p:sp>
    </p:spTree>
    <p:extLst>
      <p:ext uri="{BB962C8B-B14F-4D97-AF65-F5344CB8AC3E}">
        <p14:creationId xmlns:p14="http://schemas.microsoft.com/office/powerpoint/2010/main" val="32240134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34</a:t>
            </a:fld>
            <a:endParaRPr lang="zh-CN" altLang="en-US"/>
          </a:p>
        </p:txBody>
      </p:sp>
    </p:spTree>
    <p:extLst>
      <p:ext uri="{BB962C8B-B14F-4D97-AF65-F5344CB8AC3E}">
        <p14:creationId xmlns:p14="http://schemas.microsoft.com/office/powerpoint/2010/main" val="443254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35</a:t>
            </a:fld>
            <a:endParaRPr lang="zh-CN" altLang="en-US"/>
          </a:p>
        </p:txBody>
      </p:sp>
    </p:spTree>
    <p:extLst>
      <p:ext uri="{BB962C8B-B14F-4D97-AF65-F5344CB8AC3E}">
        <p14:creationId xmlns:p14="http://schemas.microsoft.com/office/powerpoint/2010/main" val="37414898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36</a:t>
            </a:fld>
            <a:endParaRPr lang="zh-CN" altLang="en-US"/>
          </a:p>
        </p:txBody>
      </p:sp>
    </p:spTree>
    <p:extLst>
      <p:ext uri="{BB962C8B-B14F-4D97-AF65-F5344CB8AC3E}">
        <p14:creationId xmlns:p14="http://schemas.microsoft.com/office/powerpoint/2010/main" val="15143449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37</a:t>
            </a:fld>
            <a:endParaRPr lang="zh-CN" altLang="en-US"/>
          </a:p>
        </p:txBody>
      </p:sp>
    </p:spTree>
    <p:extLst>
      <p:ext uri="{BB962C8B-B14F-4D97-AF65-F5344CB8AC3E}">
        <p14:creationId xmlns:p14="http://schemas.microsoft.com/office/powerpoint/2010/main" val="18965333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38</a:t>
            </a:fld>
            <a:endParaRPr lang="zh-CN" altLang="en-US"/>
          </a:p>
        </p:txBody>
      </p:sp>
    </p:spTree>
    <p:extLst>
      <p:ext uri="{BB962C8B-B14F-4D97-AF65-F5344CB8AC3E}">
        <p14:creationId xmlns:p14="http://schemas.microsoft.com/office/powerpoint/2010/main" val="3724754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39</a:t>
            </a:fld>
            <a:endParaRPr lang="zh-CN" altLang="en-US"/>
          </a:p>
        </p:txBody>
      </p:sp>
    </p:spTree>
    <p:extLst>
      <p:ext uri="{BB962C8B-B14F-4D97-AF65-F5344CB8AC3E}">
        <p14:creationId xmlns:p14="http://schemas.microsoft.com/office/powerpoint/2010/main" val="1023069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4</a:t>
            </a:fld>
            <a:endParaRPr lang="zh-CN" altLang="en-US"/>
          </a:p>
        </p:txBody>
      </p:sp>
    </p:spTree>
    <p:extLst>
      <p:ext uri="{BB962C8B-B14F-4D97-AF65-F5344CB8AC3E}">
        <p14:creationId xmlns:p14="http://schemas.microsoft.com/office/powerpoint/2010/main" val="12111246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40</a:t>
            </a:fld>
            <a:endParaRPr lang="zh-CN" altLang="en-US"/>
          </a:p>
        </p:txBody>
      </p:sp>
    </p:spTree>
    <p:extLst>
      <p:ext uri="{BB962C8B-B14F-4D97-AF65-F5344CB8AC3E}">
        <p14:creationId xmlns:p14="http://schemas.microsoft.com/office/powerpoint/2010/main" val="5019056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41</a:t>
            </a:fld>
            <a:endParaRPr lang="zh-CN" altLang="en-US"/>
          </a:p>
        </p:txBody>
      </p:sp>
    </p:spTree>
    <p:extLst>
      <p:ext uri="{BB962C8B-B14F-4D97-AF65-F5344CB8AC3E}">
        <p14:creationId xmlns:p14="http://schemas.microsoft.com/office/powerpoint/2010/main" val="16873912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42</a:t>
            </a:fld>
            <a:endParaRPr lang="zh-CN" altLang="en-US"/>
          </a:p>
        </p:txBody>
      </p:sp>
    </p:spTree>
    <p:extLst>
      <p:ext uri="{BB962C8B-B14F-4D97-AF65-F5344CB8AC3E}">
        <p14:creationId xmlns:p14="http://schemas.microsoft.com/office/powerpoint/2010/main" val="3002217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5</a:t>
            </a:fld>
            <a:endParaRPr lang="zh-CN" altLang="en-US"/>
          </a:p>
        </p:txBody>
      </p:sp>
    </p:spTree>
    <p:extLst>
      <p:ext uri="{BB962C8B-B14F-4D97-AF65-F5344CB8AC3E}">
        <p14:creationId xmlns:p14="http://schemas.microsoft.com/office/powerpoint/2010/main" val="901901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6</a:t>
            </a:fld>
            <a:endParaRPr lang="zh-CN" altLang="en-US"/>
          </a:p>
        </p:txBody>
      </p:sp>
    </p:spTree>
    <p:extLst>
      <p:ext uri="{BB962C8B-B14F-4D97-AF65-F5344CB8AC3E}">
        <p14:creationId xmlns:p14="http://schemas.microsoft.com/office/powerpoint/2010/main" val="82048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7</a:t>
            </a:fld>
            <a:endParaRPr lang="zh-CN" altLang="en-US"/>
          </a:p>
        </p:txBody>
      </p:sp>
    </p:spTree>
    <p:extLst>
      <p:ext uri="{BB962C8B-B14F-4D97-AF65-F5344CB8AC3E}">
        <p14:creationId xmlns:p14="http://schemas.microsoft.com/office/powerpoint/2010/main" val="3791414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8</a:t>
            </a:fld>
            <a:endParaRPr lang="zh-CN" altLang="en-US"/>
          </a:p>
        </p:txBody>
      </p:sp>
    </p:spTree>
    <p:extLst>
      <p:ext uri="{BB962C8B-B14F-4D97-AF65-F5344CB8AC3E}">
        <p14:creationId xmlns:p14="http://schemas.microsoft.com/office/powerpoint/2010/main" val="2910552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0E0211B-8C04-4108-8354-C4AA435E88B1}" type="slidenum">
              <a:rPr lang="zh-CN" altLang="en-US" smtClean="0"/>
              <a:pPr/>
              <a:t>9</a:t>
            </a:fld>
            <a:endParaRPr lang="zh-CN" altLang="en-US"/>
          </a:p>
        </p:txBody>
      </p:sp>
    </p:spTree>
    <p:extLst>
      <p:ext uri="{BB962C8B-B14F-4D97-AF65-F5344CB8AC3E}">
        <p14:creationId xmlns:p14="http://schemas.microsoft.com/office/powerpoint/2010/main" val="1253370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Текст 18"/>
          <p:cNvSpPr>
            <a:spLocks noGrp="1"/>
          </p:cNvSpPr>
          <p:nvPr>
            <p:ph type="body" sz="quarter" idx="10" hasCustomPrompt="1"/>
          </p:nvPr>
        </p:nvSpPr>
        <p:spPr>
          <a:xfrm>
            <a:off x="8208010" y="1669415"/>
            <a:ext cx="3671454" cy="679450"/>
          </a:xfrm>
          <a:prstGeom prst="rect">
            <a:avLst/>
          </a:prstGeom>
        </p:spPr>
        <p:txBody>
          <a:bodyPr/>
          <a:lstStyle>
            <a:lvl1pPr algn="ctr">
              <a:defRPr sz="4100">
                <a:solidFill>
                  <a:schemeClr val="bg1"/>
                </a:solidFill>
                <a:latin typeface="Trebuchet MS" pitchFamily="34" charset="0"/>
              </a:defRPr>
            </a:lvl1pPr>
          </a:lstStyle>
          <a:p>
            <a:pPr lvl="0"/>
            <a:r>
              <a:rPr lang="en-US" dirty="0"/>
              <a:t>LOREM IPSUM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28360" y="1005276"/>
            <a:ext cx="16938401" cy="803698"/>
          </a:xfrm>
          <a:prstGeom prst="rect">
            <a:avLst/>
          </a:prstGeom>
        </p:spPr>
        <p:txBody>
          <a:bodyPr lIns="179497" tIns="89748" rIns="179497" bIns="89748"/>
          <a:lstStyle/>
          <a:p>
            <a:r>
              <a:rPr lang="zh-CN" altLang="en-US"/>
              <a:t>单击此处编辑母版标题样式</a:t>
            </a:r>
          </a:p>
        </p:txBody>
      </p:sp>
      <p:sp>
        <p:nvSpPr>
          <p:cNvPr id="3" name="内容占位符 2"/>
          <p:cNvSpPr>
            <a:spLocks noGrp="1"/>
          </p:cNvSpPr>
          <p:nvPr>
            <p:ph idx="1"/>
          </p:nvPr>
        </p:nvSpPr>
        <p:spPr>
          <a:xfrm>
            <a:off x="1029638" y="2803777"/>
            <a:ext cx="18177457" cy="7665226"/>
          </a:xfrm>
          <a:prstGeom prst="rect">
            <a:avLst/>
          </a:prstGeom>
        </p:spPr>
        <p:txBody>
          <a:bodyPr lIns="179497" tIns="89748" rIns="179497" bIns="89748"/>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sldNum" sz="quarter" idx="10"/>
          </p:nvPr>
        </p:nvSpPr>
        <p:spPr>
          <a:xfrm>
            <a:off x="9214379" y="10775297"/>
            <a:ext cx="1842876" cy="431955"/>
          </a:xfrm>
          <a:prstGeom prst="rect">
            <a:avLst/>
          </a:prstGeom>
          <a:ln/>
        </p:spPr>
        <p:txBody>
          <a:bodyPr lIns="179497" tIns="89748" rIns="179497" bIns="89748"/>
          <a:lstStyle>
            <a:lvl1pPr>
              <a:defRPr/>
            </a:lvl1pPr>
          </a:lstStyle>
          <a:p>
            <a:pPr>
              <a:defRPr/>
            </a:pPr>
            <a:fld id="{DBC441F8-296B-4300-A4AA-40A9B6552D3B}" type="slidenum">
              <a:rPr lang="en-US" altLang="zh-CN"/>
              <a:pPr>
                <a:defRPr/>
              </a:pPr>
              <a:t>‹#›</a:t>
            </a:fld>
            <a:endParaRPr lang="en-US" altLang="zh-CN"/>
          </a:p>
        </p:txBody>
      </p:sp>
      <p:sp>
        <p:nvSpPr>
          <p:cNvPr id="5" name="Rectangle 9"/>
          <p:cNvSpPr>
            <a:spLocks noGrp="1" noChangeArrowheads="1"/>
          </p:cNvSpPr>
          <p:nvPr>
            <p:ph type="dt" sz="half" idx="11"/>
          </p:nvPr>
        </p:nvSpPr>
        <p:spPr>
          <a:xfrm>
            <a:off x="837671" y="10775297"/>
            <a:ext cx="4188354" cy="431955"/>
          </a:xfrm>
          <a:prstGeom prst="rect">
            <a:avLst/>
          </a:prstGeom>
          <a:ln/>
        </p:spPr>
        <p:txBody>
          <a:bodyPr lIns="179497" tIns="89748" rIns="179497" bIns="89748"/>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Прямоугольник 6"/>
          <p:cNvSpPr/>
          <p:nvPr userDrawn="1"/>
        </p:nvSpPr>
        <p:spPr>
          <a:xfrm>
            <a:off x="0" y="0"/>
            <a:ext cx="20104100" cy="11309350"/>
          </a:xfrm>
          <a:prstGeom prst="rect">
            <a:avLst/>
          </a:prstGeom>
          <a:gradFill>
            <a:gsLst>
              <a:gs pos="20000">
                <a:srgbClr val="44ADDB"/>
              </a:gs>
              <a:gs pos="92000">
                <a:srgbClr val="4BBC8E"/>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2"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Freeform 5"/>
          <p:cNvSpPr>
            <a:spLocks/>
          </p:cNvSpPr>
          <p:nvPr/>
        </p:nvSpPr>
        <p:spPr bwMode="auto">
          <a:xfrm>
            <a:off x="7119938" y="-3175"/>
            <a:ext cx="4448175" cy="46847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rgbClr val="48B39D"/>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0" name="Freeform 6"/>
          <p:cNvSpPr>
            <a:spLocks/>
          </p:cNvSpPr>
          <p:nvPr/>
        </p:nvSpPr>
        <p:spPr bwMode="auto">
          <a:xfrm>
            <a:off x="3175" y="2652713"/>
            <a:ext cx="11564938" cy="8653463"/>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rgbClr val="38A1A0"/>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1" name="Freeform 7"/>
          <p:cNvSpPr>
            <a:spLocks/>
          </p:cNvSpPr>
          <p:nvPr/>
        </p:nvSpPr>
        <p:spPr bwMode="auto">
          <a:xfrm>
            <a:off x="1301750" y="-3175"/>
            <a:ext cx="8024813" cy="2655888"/>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rgbClr val="38A39A"/>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2" name="Freeform 8"/>
          <p:cNvSpPr>
            <a:spLocks/>
          </p:cNvSpPr>
          <p:nvPr/>
        </p:nvSpPr>
        <p:spPr bwMode="auto">
          <a:xfrm>
            <a:off x="3175" y="-3175"/>
            <a:ext cx="7116763" cy="11210925"/>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rgbClr val="31939A"/>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8" name="object 3"/>
          <p:cNvSpPr txBox="1"/>
          <p:nvPr/>
        </p:nvSpPr>
        <p:spPr>
          <a:xfrm>
            <a:off x="7667970" y="5336837"/>
            <a:ext cx="10125968" cy="677108"/>
          </a:xfrm>
          <a:prstGeom prst="rect">
            <a:avLst/>
          </a:prstGeom>
        </p:spPr>
        <p:txBody>
          <a:bodyPr vert="horz" wrap="square" lIns="0" tIns="0" rIns="0" bIns="0" rtlCol="0">
            <a:spAutoFit/>
          </a:bodyPr>
          <a:lstStyle/>
          <a:p>
            <a:pPr marL="12700" marR="5080">
              <a:lnSpc>
                <a:spcPct val="100499"/>
              </a:lnSpc>
            </a:pPr>
            <a:r>
              <a:rPr lang="en-US" sz="4400" dirty="0">
                <a:latin typeface="Trebuchet MS"/>
                <a:cs typeface="Trebuchet MS"/>
              </a:rPr>
              <a:t>Factual Information Questions</a:t>
            </a:r>
            <a:endParaRPr sz="4400" dirty="0">
              <a:latin typeface="Trebuchet MS"/>
              <a:cs typeface="Trebuchet MS"/>
            </a:endParaRPr>
          </a:p>
        </p:txBody>
      </p:sp>
      <p:sp>
        <p:nvSpPr>
          <p:cNvPr id="29" name="object 4"/>
          <p:cNvSpPr txBox="1"/>
          <p:nvPr/>
        </p:nvSpPr>
        <p:spPr>
          <a:xfrm>
            <a:off x="7472561" y="3998327"/>
            <a:ext cx="6363755" cy="923330"/>
          </a:xfrm>
          <a:prstGeom prst="rect">
            <a:avLst/>
          </a:prstGeom>
        </p:spPr>
        <p:txBody>
          <a:bodyPr vert="horz" wrap="square" lIns="0" tIns="0" rIns="0" bIns="0" rtlCol="0">
            <a:spAutoFit/>
          </a:bodyPr>
          <a:lstStyle/>
          <a:p>
            <a:pPr marL="12700">
              <a:lnSpc>
                <a:spcPct val="100000"/>
              </a:lnSpc>
            </a:pPr>
            <a:r>
              <a:rPr lang="en-US" sz="6000" dirty="0">
                <a:solidFill>
                  <a:srgbClr val="FFFFFF"/>
                </a:solidFill>
                <a:latin typeface="Trebuchet MS"/>
                <a:cs typeface="Trebuchet MS"/>
              </a:rPr>
              <a:t>TOEFL  READING</a:t>
            </a:r>
            <a:endParaRPr sz="6000" dirty="0">
              <a:latin typeface="Trebuchet MS"/>
              <a:cs typeface="Trebuchet MS"/>
            </a:endParaRPr>
          </a:p>
        </p:txBody>
      </p:sp>
      <p:grpSp>
        <p:nvGrpSpPr>
          <p:cNvPr id="30" name="Группа 29"/>
          <p:cNvGrpSpPr/>
          <p:nvPr/>
        </p:nvGrpSpPr>
        <p:grpSpPr>
          <a:xfrm>
            <a:off x="6309071" y="4166939"/>
            <a:ext cx="800622" cy="708329"/>
            <a:chOff x="6501576" y="3805990"/>
            <a:chExt cx="800622" cy="708329"/>
          </a:xfrm>
        </p:grpSpPr>
        <p:sp>
          <p:nvSpPr>
            <p:cNvPr id="31" name="object 5"/>
            <p:cNvSpPr/>
            <p:nvPr/>
          </p:nvSpPr>
          <p:spPr>
            <a:xfrm>
              <a:off x="7075503" y="3875999"/>
              <a:ext cx="226695" cy="262255"/>
            </a:xfrm>
            <a:custGeom>
              <a:avLst/>
              <a:gdLst/>
              <a:ahLst/>
              <a:cxnLst/>
              <a:rect l="l" t="t" r="r" b="b"/>
              <a:pathLst>
                <a:path w="226695" h="262254">
                  <a:moveTo>
                    <a:pt x="132153" y="0"/>
                  </a:moveTo>
                  <a:lnTo>
                    <a:pt x="0" y="158895"/>
                  </a:lnTo>
                  <a:lnTo>
                    <a:pt x="226160" y="262033"/>
                  </a:lnTo>
                  <a:lnTo>
                    <a:pt x="132153" y="0"/>
                  </a:lnTo>
                  <a:close/>
                </a:path>
              </a:pathLst>
            </a:custGeom>
            <a:solidFill>
              <a:srgbClr val="4ABA92"/>
            </a:solidFill>
          </p:spPr>
          <p:txBody>
            <a:bodyPr wrap="square" lIns="0" tIns="0" rIns="0" bIns="0" rtlCol="0">
              <a:spAutoFit/>
            </a:bodyPr>
            <a:lstStyle/>
            <a:p>
              <a:endParaRPr/>
            </a:p>
          </p:txBody>
        </p:sp>
        <p:sp>
          <p:nvSpPr>
            <p:cNvPr id="32" name="object 6"/>
            <p:cNvSpPr/>
            <p:nvPr/>
          </p:nvSpPr>
          <p:spPr>
            <a:xfrm>
              <a:off x="6701599" y="4034894"/>
              <a:ext cx="600075" cy="479425"/>
            </a:xfrm>
            <a:custGeom>
              <a:avLst/>
              <a:gdLst/>
              <a:ahLst/>
              <a:cxnLst/>
              <a:rect l="l" t="t" r="r" b="b"/>
              <a:pathLst>
                <a:path w="600075" h="479425">
                  <a:moveTo>
                    <a:pt x="373904" y="0"/>
                  </a:moveTo>
                  <a:lnTo>
                    <a:pt x="0" y="449588"/>
                  </a:lnTo>
                  <a:lnTo>
                    <a:pt x="446049" y="479179"/>
                  </a:lnTo>
                  <a:lnTo>
                    <a:pt x="600065" y="103138"/>
                  </a:lnTo>
                  <a:lnTo>
                    <a:pt x="373904" y="0"/>
                  </a:lnTo>
                  <a:close/>
                </a:path>
              </a:pathLst>
            </a:custGeom>
            <a:solidFill>
              <a:srgbClr val="23877A"/>
            </a:solidFill>
          </p:spPr>
          <p:txBody>
            <a:bodyPr wrap="square" lIns="0" tIns="0" rIns="0" bIns="0" rtlCol="0">
              <a:spAutoFit/>
            </a:bodyPr>
            <a:lstStyle/>
            <a:p>
              <a:endParaRPr/>
            </a:p>
          </p:txBody>
        </p:sp>
        <p:sp>
          <p:nvSpPr>
            <p:cNvPr id="33" name="object 7"/>
            <p:cNvSpPr/>
            <p:nvPr/>
          </p:nvSpPr>
          <p:spPr>
            <a:xfrm>
              <a:off x="6573588" y="3805995"/>
              <a:ext cx="634365" cy="229235"/>
            </a:xfrm>
            <a:custGeom>
              <a:avLst/>
              <a:gdLst/>
              <a:ahLst/>
              <a:cxnLst/>
              <a:rect l="l" t="t" r="r" b="b"/>
              <a:pathLst>
                <a:path w="634365" h="229235">
                  <a:moveTo>
                    <a:pt x="0" y="0"/>
                  </a:moveTo>
                  <a:lnTo>
                    <a:pt x="501911" y="228904"/>
                  </a:lnTo>
                  <a:lnTo>
                    <a:pt x="634064" y="70008"/>
                  </a:lnTo>
                  <a:lnTo>
                    <a:pt x="0" y="0"/>
                  </a:lnTo>
                  <a:close/>
                </a:path>
              </a:pathLst>
            </a:custGeom>
            <a:solidFill>
              <a:srgbClr val="238875"/>
            </a:solidFill>
          </p:spPr>
          <p:txBody>
            <a:bodyPr wrap="square" lIns="0" tIns="0" rIns="0" bIns="0" rtlCol="0">
              <a:spAutoFit/>
            </a:bodyPr>
            <a:lstStyle/>
            <a:p>
              <a:endParaRPr/>
            </a:p>
          </p:txBody>
        </p:sp>
        <p:sp>
          <p:nvSpPr>
            <p:cNvPr id="34" name="object 8"/>
            <p:cNvSpPr/>
            <p:nvPr/>
          </p:nvSpPr>
          <p:spPr>
            <a:xfrm>
              <a:off x="6501576" y="3805995"/>
              <a:ext cx="200025" cy="678815"/>
            </a:xfrm>
            <a:custGeom>
              <a:avLst/>
              <a:gdLst/>
              <a:ahLst/>
              <a:cxnLst/>
              <a:rect l="l" t="t" r="r" b="b"/>
              <a:pathLst>
                <a:path w="200025" h="678814">
                  <a:moveTo>
                    <a:pt x="72008" y="0"/>
                  </a:moveTo>
                  <a:lnTo>
                    <a:pt x="0" y="332031"/>
                  </a:lnTo>
                  <a:lnTo>
                    <a:pt x="200025" y="678481"/>
                  </a:lnTo>
                  <a:lnTo>
                    <a:pt x="72008" y="0"/>
                  </a:lnTo>
                  <a:close/>
                </a:path>
              </a:pathLst>
            </a:custGeom>
            <a:solidFill>
              <a:srgbClr val="008185"/>
            </a:solidFill>
          </p:spPr>
          <p:txBody>
            <a:bodyPr wrap="square" lIns="0" tIns="0" rIns="0" bIns="0" rtlCol="0">
              <a:spAutoFit/>
            </a:bodyPr>
            <a:lstStyle/>
            <a:p>
              <a:endParaRPr/>
            </a:p>
          </p:txBody>
        </p:sp>
        <p:sp>
          <p:nvSpPr>
            <p:cNvPr id="35" name="object 9"/>
            <p:cNvSpPr/>
            <p:nvPr/>
          </p:nvSpPr>
          <p:spPr>
            <a:xfrm>
              <a:off x="6573581" y="3805990"/>
              <a:ext cx="502284" cy="678815"/>
            </a:xfrm>
            <a:custGeom>
              <a:avLst/>
              <a:gdLst/>
              <a:ahLst/>
              <a:cxnLst/>
              <a:rect l="l" t="t" r="r" b="b"/>
              <a:pathLst>
                <a:path w="502284" h="678814">
                  <a:moveTo>
                    <a:pt x="0" y="0"/>
                  </a:moveTo>
                  <a:lnTo>
                    <a:pt x="128017" y="678492"/>
                  </a:lnTo>
                  <a:lnTo>
                    <a:pt x="501921" y="228904"/>
                  </a:lnTo>
                  <a:lnTo>
                    <a:pt x="0" y="0"/>
                  </a:lnTo>
                  <a:close/>
                </a:path>
              </a:pathLst>
            </a:custGeom>
            <a:solidFill>
              <a:srgbClr val="11616C"/>
            </a:solidFill>
          </p:spPr>
          <p:txBody>
            <a:bodyPr wrap="square" lIns="0" tIns="0" rIns="0" bIns="0" rtlCol="0">
              <a:spAutoFit/>
            </a:bodyPr>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2"/>
          <p:cNvGrpSpPr/>
          <p:nvPr/>
        </p:nvGrpSpPr>
        <p:grpSpPr>
          <a:xfrm>
            <a:off x="5029200" y="416862"/>
            <a:ext cx="9817768" cy="2085706"/>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6" name="TextBox 25"/>
          <p:cNvSpPr txBox="1"/>
          <p:nvPr/>
        </p:nvSpPr>
        <p:spPr>
          <a:xfrm>
            <a:off x="1515978" y="2767262"/>
            <a:ext cx="17253284" cy="5509200"/>
          </a:xfrm>
          <a:prstGeom prst="rect">
            <a:avLst/>
          </a:prstGeom>
          <a:noFill/>
          <a:ln>
            <a:solidFill>
              <a:schemeClr val="bg1"/>
            </a:solidFill>
          </a:ln>
        </p:spPr>
        <p:txBody>
          <a:bodyPr wrap="square" rtlCol="0">
            <a:spAutoFit/>
          </a:bodyPr>
          <a:lstStyle/>
          <a:p>
            <a:r>
              <a:rPr lang="en-US" altLang="zh-CN" sz="4400" dirty="0">
                <a:solidFill>
                  <a:srgbClr val="FF0000"/>
                </a:solidFill>
              </a:rPr>
              <a:t> Paleontologists </a:t>
            </a:r>
            <a:r>
              <a:rPr lang="en-US" altLang="zh-CN" sz="4400" dirty="0"/>
              <a:t>have argued for a long time that the demise of the dinosaurs was caused by climatic alterations associated with slow changes in the positions of continents and seas resulting from </a:t>
            </a:r>
            <a:r>
              <a:rPr lang="en-US" altLang="zh-CN" sz="4400" dirty="0">
                <a:solidFill>
                  <a:srgbClr val="FF0000"/>
                </a:solidFill>
              </a:rPr>
              <a:t>plate tectonics</a:t>
            </a:r>
            <a:r>
              <a:rPr lang="en-US" altLang="zh-CN" sz="4400" dirty="0"/>
              <a:t>. </a:t>
            </a:r>
          </a:p>
          <a:p>
            <a:endParaRPr lang="en-US" altLang="zh-CN" sz="4400" dirty="0"/>
          </a:p>
          <a:p>
            <a:r>
              <a:rPr lang="en-US" altLang="zh-CN" sz="4400" dirty="0"/>
              <a:t>Tectonic: “of or relating to building or construction," </a:t>
            </a:r>
          </a:p>
          <a:p>
            <a:r>
              <a:rPr lang="zh-CN" altLang="zh-CN" sz="4400" b="1" dirty="0">
                <a:solidFill>
                  <a:srgbClr val="464646"/>
                </a:solidFill>
                <a:latin typeface="Times New Roman" pitchFamily="18" charset="0"/>
                <a:ea typeface="simsun"/>
                <a:cs typeface="Times New Roman" pitchFamily="18" charset="0"/>
              </a:rPr>
              <a:t>teks-</a:t>
            </a:r>
            <a:r>
              <a:rPr lang="en-US" altLang="zh-CN" sz="4400" b="1" dirty="0" err="1">
                <a:latin typeface="Times New Roman" pitchFamily="18" charset="0"/>
                <a:ea typeface="simsun"/>
                <a:cs typeface="Times New Roman" pitchFamily="18" charset="0"/>
              </a:rPr>
              <a:t>tect</a:t>
            </a:r>
            <a:r>
              <a:rPr lang="en-US" altLang="zh-CN" sz="4400" b="1" dirty="0">
                <a:latin typeface="Times New Roman" pitchFamily="18" charset="0"/>
                <a:ea typeface="simsun"/>
                <a:cs typeface="Times New Roman" pitchFamily="18" charset="0"/>
              </a:rPr>
              <a:t>, text(to make, to wave, to fabricate)</a:t>
            </a:r>
          </a:p>
          <a:p>
            <a:r>
              <a:rPr lang="en-US" altLang="zh-CN" sz="4400" b="1" dirty="0">
                <a:latin typeface="Times New Roman" pitchFamily="18" charset="0"/>
                <a:ea typeface="simsun"/>
                <a:cs typeface="Times New Roman" pitchFamily="18" charset="0"/>
              </a:rPr>
              <a:t>Textile </a:t>
            </a:r>
          </a:p>
          <a:p>
            <a:r>
              <a:rPr lang="en-US" altLang="zh-CN" sz="4400" b="1" dirty="0">
                <a:latin typeface="Times New Roman" pitchFamily="18" charset="0"/>
                <a:ea typeface="simsun"/>
                <a:cs typeface="Times New Roman" pitchFamily="18" charset="0"/>
              </a:rPr>
              <a:t>Architect </a:t>
            </a:r>
            <a:endParaRPr lang="en-US" altLang="zh-CN" sz="4400" dirty="0"/>
          </a:p>
        </p:txBody>
      </p:sp>
      <p:sp>
        <p:nvSpPr>
          <p:cNvPr id="9" name="文本占位符 8"/>
          <p:cNvSpPr>
            <a:spLocks noGrp="1"/>
          </p:cNvSpPr>
          <p:nvPr>
            <p:ph type="body" sz="quarter" idx="10"/>
          </p:nvPr>
        </p:nvSpPr>
        <p:spPr>
          <a:xfrm>
            <a:off x="6692031" y="779078"/>
            <a:ext cx="6085506" cy="679450"/>
          </a:xfrm>
        </p:spPr>
        <p:txBody>
          <a:bodyPr/>
          <a:lstStyle/>
          <a:p>
            <a:r>
              <a:rPr lang="en-US" altLang="zh-CN" sz="4800" dirty="0"/>
              <a:t>Plate tectonics</a:t>
            </a:r>
            <a:r>
              <a:rPr lang="en-US" altLang="zh-CN" sz="4800" dirty="0">
                <a:solidFill>
                  <a:srgbClr val="FF0000"/>
                </a:solidFill>
              </a:rPr>
              <a:t> </a:t>
            </a:r>
          </a:p>
          <a:p>
            <a:r>
              <a:rPr lang="en-US" altLang="zh-CN" sz="4800" dirty="0">
                <a:solidFill>
                  <a:srgbClr val="FF0000"/>
                </a:solidFill>
              </a:rPr>
              <a:t>（</a:t>
            </a:r>
            <a:r>
              <a:rPr lang="zh-CN" altLang="en-US" sz="4800" dirty="0">
                <a:solidFill>
                  <a:srgbClr val="FF0000"/>
                </a:solidFill>
              </a:rPr>
              <a:t>板块构造学说）</a:t>
            </a:r>
            <a:endParaRPr lang="zh-CN" altLang="en-US" sz="4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2"/>
          <p:cNvGrpSpPr/>
          <p:nvPr/>
        </p:nvGrpSpPr>
        <p:grpSpPr>
          <a:xfrm>
            <a:off x="5029200" y="416862"/>
            <a:ext cx="9817768"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6" name="TextBox 25"/>
          <p:cNvSpPr txBox="1"/>
          <p:nvPr/>
        </p:nvSpPr>
        <p:spPr>
          <a:xfrm>
            <a:off x="1515978" y="2622883"/>
            <a:ext cx="17253284" cy="7540526"/>
          </a:xfrm>
          <a:prstGeom prst="rect">
            <a:avLst/>
          </a:prstGeom>
          <a:noFill/>
          <a:ln>
            <a:solidFill>
              <a:schemeClr val="bg1"/>
            </a:solidFill>
          </a:ln>
        </p:spPr>
        <p:txBody>
          <a:bodyPr wrap="square" rtlCol="0">
            <a:spAutoFit/>
          </a:bodyPr>
          <a:lstStyle/>
          <a:p>
            <a:r>
              <a:rPr lang="en-US" altLang="zh-CN" sz="4400" dirty="0">
                <a:solidFill>
                  <a:srgbClr val="FF0000"/>
                </a:solidFill>
              </a:rPr>
              <a:t> </a:t>
            </a:r>
            <a:r>
              <a:rPr lang="en-US" altLang="zh-CN" sz="4400" b="1" dirty="0" err="1">
                <a:solidFill>
                  <a:schemeClr val="bg1"/>
                </a:solidFill>
              </a:rPr>
              <a:t>Paleo</a:t>
            </a:r>
            <a:r>
              <a:rPr lang="en-US" altLang="zh-CN" sz="4400" b="1" dirty="0">
                <a:solidFill>
                  <a:schemeClr val="bg1"/>
                </a:solidFill>
              </a:rPr>
              <a:t> = old </a:t>
            </a:r>
          </a:p>
          <a:p>
            <a:endParaRPr lang="en-US" altLang="zh-CN" sz="4400" dirty="0">
              <a:solidFill>
                <a:schemeClr val="bg1"/>
              </a:solidFill>
            </a:endParaRPr>
          </a:p>
          <a:p>
            <a:r>
              <a:rPr lang="en-US" altLang="zh-CN" sz="4400" dirty="0" err="1">
                <a:solidFill>
                  <a:schemeClr val="bg1"/>
                </a:solidFill>
              </a:rPr>
              <a:t>paleobiology</a:t>
            </a:r>
            <a:r>
              <a:rPr lang="en-US" altLang="zh-CN" sz="4400" dirty="0">
                <a:solidFill>
                  <a:schemeClr val="bg1"/>
                </a:solidFill>
              </a:rPr>
              <a:t> (n.) </a:t>
            </a:r>
          </a:p>
          <a:p>
            <a:r>
              <a:rPr lang="en-US" altLang="zh-CN" sz="4400" dirty="0" err="1">
                <a:solidFill>
                  <a:schemeClr val="bg1"/>
                </a:solidFill>
              </a:rPr>
              <a:t>Paleobiology</a:t>
            </a:r>
            <a:r>
              <a:rPr lang="en-US" altLang="zh-CN" sz="4400" dirty="0">
                <a:solidFill>
                  <a:schemeClr val="bg1"/>
                </a:solidFill>
              </a:rPr>
              <a:t> deals with plants and animals in primordial times.</a:t>
            </a:r>
          </a:p>
          <a:p>
            <a:r>
              <a:rPr lang="zh-CN" altLang="en-US" sz="4400" dirty="0">
                <a:solidFill>
                  <a:schemeClr val="bg1"/>
                </a:solidFill>
              </a:rPr>
              <a:t>古生物学研究洪荒时代的动植物。</a:t>
            </a:r>
            <a:endParaRPr lang="en-US" altLang="zh-CN" sz="4400" dirty="0">
              <a:solidFill>
                <a:schemeClr val="bg1"/>
              </a:solidFill>
            </a:endParaRPr>
          </a:p>
          <a:p>
            <a:endParaRPr lang="zh-CN" altLang="en-US" sz="4400" dirty="0">
              <a:solidFill>
                <a:schemeClr val="bg1"/>
              </a:solidFill>
            </a:endParaRPr>
          </a:p>
          <a:p>
            <a:r>
              <a:rPr lang="en-US" altLang="zh-CN" sz="4400" dirty="0" err="1">
                <a:solidFill>
                  <a:schemeClr val="bg1"/>
                </a:solidFill>
              </a:rPr>
              <a:t>paleobotany</a:t>
            </a:r>
            <a:r>
              <a:rPr lang="en-US" altLang="zh-CN" sz="4400" dirty="0">
                <a:solidFill>
                  <a:schemeClr val="bg1"/>
                </a:solidFill>
              </a:rPr>
              <a:t> (n.) </a:t>
            </a:r>
            <a:endParaRPr lang="zh-CN" altLang="en-US" sz="4400" dirty="0">
              <a:solidFill>
                <a:schemeClr val="bg1"/>
              </a:solidFill>
            </a:endParaRPr>
          </a:p>
          <a:p>
            <a:r>
              <a:rPr lang="en-US" altLang="zh-CN" sz="4400" dirty="0" err="1">
                <a:solidFill>
                  <a:schemeClr val="bg1"/>
                </a:solidFill>
              </a:rPr>
              <a:t>paleo</a:t>
            </a:r>
            <a:r>
              <a:rPr lang="en-US" altLang="zh-CN" sz="4400" dirty="0">
                <a:solidFill>
                  <a:schemeClr val="bg1"/>
                </a:solidFill>
              </a:rPr>
              <a:t>/</a:t>
            </a:r>
            <a:r>
              <a:rPr lang="en-US" altLang="zh-CN" sz="4400" dirty="0" err="1">
                <a:solidFill>
                  <a:schemeClr val="bg1"/>
                </a:solidFill>
              </a:rPr>
              <a:t>botan</a:t>
            </a:r>
            <a:r>
              <a:rPr lang="en-US" altLang="zh-CN" sz="4400" dirty="0">
                <a:solidFill>
                  <a:schemeClr val="bg1"/>
                </a:solidFill>
              </a:rPr>
              <a:t>/ y=old/plant/ </a:t>
            </a:r>
            <a:r>
              <a:rPr lang="zh-CN" altLang="en-US" sz="4400" dirty="0">
                <a:solidFill>
                  <a:schemeClr val="bg1"/>
                </a:solidFill>
              </a:rPr>
              <a:t>名词字尾</a:t>
            </a:r>
          </a:p>
          <a:p>
            <a:r>
              <a:rPr lang="en-US" altLang="zh-CN" sz="4400" dirty="0" err="1">
                <a:solidFill>
                  <a:schemeClr val="bg1"/>
                </a:solidFill>
              </a:rPr>
              <a:t>Paleobiology</a:t>
            </a:r>
            <a:r>
              <a:rPr lang="en-US" altLang="zh-CN" sz="4400" dirty="0">
                <a:solidFill>
                  <a:schemeClr val="bg1"/>
                </a:solidFill>
              </a:rPr>
              <a:t> can be subdivided into </a:t>
            </a:r>
            <a:r>
              <a:rPr lang="en-US" altLang="zh-CN" sz="4400" dirty="0" err="1">
                <a:solidFill>
                  <a:schemeClr val="bg1"/>
                </a:solidFill>
              </a:rPr>
              <a:t>paleobotany</a:t>
            </a:r>
            <a:r>
              <a:rPr lang="en-US" altLang="zh-CN" sz="4400" dirty="0">
                <a:solidFill>
                  <a:schemeClr val="bg1"/>
                </a:solidFill>
              </a:rPr>
              <a:t> and </a:t>
            </a:r>
            <a:r>
              <a:rPr lang="en-US" altLang="zh-CN" sz="4400" dirty="0" err="1">
                <a:solidFill>
                  <a:schemeClr val="bg1"/>
                </a:solidFill>
              </a:rPr>
              <a:t>paleozoology</a:t>
            </a:r>
            <a:r>
              <a:rPr lang="en-US" altLang="zh-CN" sz="4400" dirty="0">
                <a:solidFill>
                  <a:schemeClr val="bg1"/>
                </a:solidFill>
              </a:rPr>
              <a:t>.</a:t>
            </a:r>
          </a:p>
          <a:p>
            <a:r>
              <a:rPr lang="zh-CN" altLang="en-US" sz="4400" dirty="0">
                <a:solidFill>
                  <a:schemeClr val="bg1"/>
                </a:solidFill>
              </a:rPr>
              <a:t>古生物学可分为古植物学和古动物学</a:t>
            </a:r>
            <a:endParaRPr lang="en-US" altLang="zh-CN" sz="4400" dirty="0"/>
          </a:p>
          <a:p>
            <a:endParaRPr lang="en-US" altLang="zh-CN" sz="4400" dirty="0">
              <a:solidFill>
                <a:schemeClr val="bg1"/>
              </a:solidFill>
            </a:endParaRPr>
          </a:p>
        </p:txBody>
      </p:sp>
      <p:sp>
        <p:nvSpPr>
          <p:cNvPr id="9" name="文本占位符 8"/>
          <p:cNvSpPr>
            <a:spLocks noGrp="1"/>
          </p:cNvSpPr>
          <p:nvPr>
            <p:ph type="body" sz="quarter" idx="10"/>
          </p:nvPr>
        </p:nvSpPr>
        <p:spPr>
          <a:xfrm>
            <a:off x="6692031" y="779078"/>
            <a:ext cx="6085506" cy="679450"/>
          </a:xfrm>
        </p:spPr>
        <p:txBody>
          <a:bodyPr/>
          <a:lstStyle/>
          <a:p>
            <a:r>
              <a:rPr lang="en-US" altLang="zh-CN" sz="4800" dirty="0"/>
              <a:t>Paleo-</a:t>
            </a:r>
            <a:r>
              <a:rPr lang="en-US" altLang="zh-CN" sz="4800" dirty="0">
                <a:solidFill>
                  <a:srgbClr val="FF0000"/>
                </a:solidFill>
              </a:rPr>
              <a:t> Paleontologist </a:t>
            </a:r>
            <a:endParaRPr lang="zh-CN" alt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xEl>
                                              <p:pRg st="2" end="2"/>
                                            </p:txEl>
                                          </p:spTgt>
                                        </p:tgtEl>
                                        <p:attrNameLst>
                                          <p:attrName>style.visibility</p:attrName>
                                        </p:attrNameLst>
                                      </p:cBhvr>
                                      <p:to>
                                        <p:strVal val="visible"/>
                                      </p:to>
                                    </p:set>
                                    <p:animEffect transition="in" filter="blinds(horizontal)">
                                      <p:cBhvr>
                                        <p:cTn id="7" dur="500"/>
                                        <p:tgtEl>
                                          <p:spTgt spid="2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xEl>
                                              <p:pRg st="3" end="3"/>
                                            </p:txEl>
                                          </p:spTgt>
                                        </p:tgtEl>
                                        <p:attrNameLst>
                                          <p:attrName>style.visibility</p:attrName>
                                        </p:attrNameLst>
                                      </p:cBhvr>
                                      <p:to>
                                        <p:strVal val="visible"/>
                                      </p:to>
                                    </p:set>
                                    <p:animEffect transition="in" filter="blinds(horizontal)">
                                      <p:cBhvr>
                                        <p:cTn id="12" dur="500"/>
                                        <p:tgtEl>
                                          <p:spTgt spid="26">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6">
                                            <p:txEl>
                                              <p:pRg st="4" end="4"/>
                                            </p:txEl>
                                          </p:spTgt>
                                        </p:tgtEl>
                                        <p:attrNameLst>
                                          <p:attrName>style.visibility</p:attrName>
                                        </p:attrNameLst>
                                      </p:cBhvr>
                                      <p:to>
                                        <p:strVal val="visible"/>
                                      </p:to>
                                    </p:set>
                                    <p:animEffect transition="in" filter="blinds(horizontal)">
                                      <p:cBhvr>
                                        <p:cTn id="15" dur="500"/>
                                        <p:tgtEl>
                                          <p:spTgt spid="2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6">
                                            <p:txEl>
                                              <p:pRg st="6" end="6"/>
                                            </p:txEl>
                                          </p:spTgt>
                                        </p:tgtEl>
                                        <p:attrNameLst>
                                          <p:attrName>style.visibility</p:attrName>
                                        </p:attrNameLst>
                                      </p:cBhvr>
                                      <p:to>
                                        <p:strVal val="visible"/>
                                      </p:to>
                                    </p:set>
                                    <p:animEffect transition="in" filter="blinds(horizontal)">
                                      <p:cBhvr>
                                        <p:cTn id="20" dur="500"/>
                                        <p:tgtEl>
                                          <p:spTgt spid="26">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6">
                                            <p:txEl>
                                              <p:pRg st="7" end="7"/>
                                            </p:txEl>
                                          </p:spTgt>
                                        </p:tgtEl>
                                        <p:attrNameLst>
                                          <p:attrName>style.visibility</p:attrName>
                                        </p:attrNameLst>
                                      </p:cBhvr>
                                      <p:to>
                                        <p:strVal val="visible"/>
                                      </p:to>
                                    </p:set>
                                    <p:animEffect transition="in" filter="blinds(horizontal)">
                                      <p:cBhvr>
                                        <p:cTn id="25" dur="500"/>
                                        <p:tgtEl>
                                          <p:spTgt spid="26">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6">
                                            <p:txEl>
                                              <p:pRg st="8" end="8"/>
                                            </p:txEl>
                                          </p:spTgt>
                                        </p:tgtEl>
                                        <p:attrNameLst>
                                          <p:attrName>style.visibility</p:attrName>
                                        </p:attrNameLst>
                                      </p:cBhvr>
                                      <p:to>
                                        <p:strVal val="visible"/>
                                      </p:to>
                                    </p:set>
                                    <p:animEffect transition="in" filter="blinds(horizontal)">
                                      <p:cBhvr>
                                        <p:cTn id="28" dur="500"/>
                                        <p:tgtEl>
                                          <p:spTgt spid="26">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6">
                                            <p:txEl>
                                              <p:pRg st="9" end="9"/>
                                            </p:txEl>
                                          </p:spTgt>
                                        </p:tgtEl>
                                        <p:attrNameLst>
                                          <p:attrName>style.visibility</p:attrName>
                                        </p:attrNameLst>
                                      </p:cBhvr>
                                      <p:to>
                                        <p:strVal val="visible"/>
                                      </p:to>
                                    </p:set>
                                    <p:animEffect transition="in" filter="blinds(horizontal)">
                                      <p:cBhvr>
                                        <p:cTn id="31" dur="500"/>
                                        <p:tgtEl>
                                          <p:spTgt spid="2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2"/>
          <p:cNvGrpSpPr/>
          <p:nvPr/>
        </p:nvGrpSpPr>
        <p:grpSpPr>
          <a:xfrm>
            <a:off x="5029200" y="416862"/>
            <a:ext cx="9817768"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6" name="TextBox 25"/>
          <p:cNvSpPr txBox="1"/>
          <p:nvPr/>
        </p:nvSpPr>
        <p:spPr>
          <a:xfrm>
            <a:off x="1515978" y="2622883"/>
            <a:ext cx="17253284" cy="6863417"/>
          </a:xfrm>
          <a:prstGeom prst="rect">
            <a:avLst/>
          </a:prstGeom>
          <a:noFill/>
          <a:ln>
            <a:solidFill>
              <a:schemeClr val="bg1"/>
            </a:solidFill>
          </a:ln>
        </p:spPr>
        <p:txBody>
          <a:bodyPr wrap="square" rtlCol="0">
            <a:spAutoFit/>
          </a:bodyPr>
          <a:lstStyle/>
          <a:p>
            <a:r>
              <a:rPr lang="en-US" altLang="zh-CN" sz="4400" dirty="0">
                <a:solidFill>
                  <a:srgbClr val="FF0000"/>
                </a:solidFill>
              </a:rPr>
              <a:t> Paleontologists </a:t>
            </a:r>
            <a:r>
              <a:rPr lang="en-US" altLang="zh-CN" sz="4400" dirty="0"/>
              <a:t>have argued for a long time that the demise of the dinosaurs was caused by climatic alterations associated with slow changes in the positions of continents and seas resulting from </a:t>
            </a:r>
            <a:r>
              <a:rPr lang="en-US" altLang="zh-CN" sz="4400" dirty="0">
                <a:solidFill>
                  <a:srgbClr val="FF0000"/>
                </a:solidFill>
              </a:rPr>
              <a:t>plate tectonics</a:t>
            </a:r>
            <a:r>
              <a:rPr lang="en-US" altLang="zh-CN" sz="4400" dirty="0"/>
              <a:t>. </a:t>
            </a:r>
          </a:p>
          <a:p>
            <a:endParaRPr lang="en-US" altLang="zh-CN" sz="4400" b="1" dirty="0"/>
          </a:p>
          <a:p>
            <a:r>
              <a:rPr lang="en-US" altLang="zh-CN" sz="4400" b="1" dirty="0"/>
              <a:t>										</a:t>
            </a:r>
            <a:r>
              <a:rPr lang="en-US" altLang="zh-CN" sz="4400" b="1" dirty="0" err="1"/>
              <a:t>Tpo</a:t>
            </a:r>
            <a:r>
              <a:rPr lang="en-US" altLang="zh-CN" sz="4400" b="1" dirty="0"/>
              <a:t> 8 Extinction of the Dinosaurs</a:t>
            </a:r>
          </a:p>
          <a:p>
            <a:endParaRPr lang="en-US" altLang="zh-CN" sz="4400" b="1" dirty="0"/>
          </a:p>
          <a:p>
            <a:r>
              <a:rPr lang="en-US" altLang="zh-CN" sz="4400" dirty="0">
                <a:solidFill>
                  <a:srgbClr val="FF0000"/>
                </a:solidFill>
              </a:rPr>
              <a:t>Paleontologist </a:t>
            </a:r>
            <a:r>
              <a:rPr lang="en-US" altLang="zh-CN" sz="4400" dirty="0"/>
              <a:t>[</a:t>
            </a:r>
            <a:r>
              <a:rPr lang="en-US" altLang="zh-CN" sz="4400" dirty="0" err="1"/>
              <a:t>pælɪɒn'tɒlədʒɪst</a:t>
            </a:r>
            <a:r>
              <a:rPr lang="en-US" altLang="zh-CN" sz="4400" dirty="0"/>
              <a:t>]</a:t>
            </a:r>
            <a:r>
              <a:rPr lang="zh-CN" altLang="en-US" sz="4400" dirty="0"/>
              <a:t>古生物学家</a:t>
            </a:r>
            <a:endParaRPr lang="en-US" altLang="zh-CN" sz="4400" dirty="0"/>
          </a:p>
          <a:p>
            <a:r>
              <a:rPr lang="en-US" altLang="zh-CN" sz="4400" dirty="0"/>
              <a:t>Paleontology  </a:t>
            </a:r>
            <a:r>
              <a:rPr lang="zh-CN" altLang="en-US" sz="4400" dirty="0"/>
              <a:t>古生物学</a:t>
            </a:r>
          </a:p>
          <a:p>
            <a:r>
              <a:rPr lang="en-US" altLang="zh-CN" sz="4400" dirty="0" err="1"/>
              <a:t>paleo+ontology</a:t>
            </a:r>
            <a:r>
              <a:rPr lang="zh-CN" altLang="en-US" sz="4400" dirty="0"/>
              <a:t>存在学→古代存在学→古生物学</a:t>
            </a:r>
            <a:endParaRPr lang="en-US" altLang="zh-CN" sz="4400" dirty="0"/>
          </a:p>
          <a:p>
            <a:r>
              <a:rPr lang="en-US" altLang="zh-CN" sz="4400" dirty="0"/>
              <a:t>:ontology</a:t>
            </a:r>
            <a:r>
              <a:rPr lang="zh-CN" altLang="en-US" sz="4400" dirty="0"/>
              <a:t>本体论</a:t>
            </a:r>
            <a:endParaRPr lang="en-US" altLang="zh-CN" sz="4400" dirty="0">
              <a:solidFill>
                <a:schemeClr val="bg1"/>
              </a:solidFill>
            </a:endParaRPr>
          </a:p>
        </p:txBody>
      </p:sp>
      <p:sp>
        <p:nvSpPr>
          <p:cNvPr id="9" name="文本占位符 8"/>
          <p:cNvSpPr>
            <a:spLocks noGrp="1"/>
          </p:cNvSpPr>
          <p:nvPr>
            <p:ph type="body" sz="quarter" idx="10"/>
          </p:nvPr>
        </p:nvSpPr>
        <p:spPr>
          <a:xfrm>
            <a:off x="6692031" y="779078"/>
            <a:ext cx="6085506" cy="679450"/>
          </a:xfrm>
        </p:spPr>
        <p:txBody>
          <a:bodyPr/>
          <a:lstStyle/>
          <a:p>
            <a:r>
              <a:rPr lang="en-US" altLang="zh-CN" sz="4800" dirty="0"/>
              <a:t>Geology</a:t>
            </a:r>
            <a:endParaRPr lang="zh-CN" altLang="en-US" sz="4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2"/>
          <p:cNvGrpSpPr/>
          <p:nvPr/>
        </p:nvGrpSpPr>
        <p:grpSpPr>
          <a:xfrm>
            <a:off x="5029200" y="416862"/>
            <a:ext cx="9817768"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6" name="TextBox 25"/>
          <p:cNvSpPr txBox="1"/>
          <p:nvPr/>
        </p:nvSpPr>
        <p:spPr>
          <a:xfrm>
            <a:off x="892523" y="2414607"/>
            <a:ext cx="17253284" cy="6863417"/>
          </a:xfrm>
          <a:prstGeom prst="rect">
            <a:avLst/>
          </a:prstGeom>
          <a:noFill/>
          <a:ln>
            <a:solidFill>
              <a:schemeClr val="bg1"/>
            </a:solidFill>
          </a:ln>
        </p:spPr>
        <p:txBody>
          <a:bodyPr wrap="square" rtlCol="0">
            <a:spAutoFit/>
          </a:bodyPr>
          <a:lstStyle/>
          <a:p>
            <a:r>
              <a:rPr lang="en-US" altLang="zh-CN" sz="4400" dirty="0">
                <a:solidFill>
                  <a:schemeClr val="bg1"/>
                </a:solidFill>
              </a:rPr>
              <a:t>Lithosphere</a:t>
            </a:r>
            <a:r>
              <a:rPr lang="en-US" altLang="zh-CN" sz="4400" dirty="0"/>
              <a:t> refers to the uppermost layers of the solid Earth (oceanic and continental crustal rocks and uppermost mantle)</a:t>
            </a:r>
          </a:p>
          <a:p>
            <a:endParaRPr lang="en-US" altLang="zh-CN" sz="4400" dirty="0">
              <a:solidFill>
                <a:schemeClr val="bg1"/>
              </a:solidFill>
            </a:endParaRPr>
          </a:p>
          <a:p>
            <a:r>
              <a:rPr lang="en-US" altLang="zh-CN" sz="4400" dirty="0">
                <a:solidFill>
                  <a:schemeClr val="bg1"/>
                </a:solidFill>
              </a:rPr>
              <a:t>litho- “stone, rock”</a:t>
            </a:r>
          </a:p>
          <a:p>
            <a:r>
              <a:rPr lang="en-US" altLang="zh-CN" sz="4400" dirty="0">
                <a:solidFill>
                  <a:schemeClr val="bg1"/>
                </a:solidFill>
              </a:rPr>
              <a:t>Lithograph,</a:t>
            </a:r>
            <a:r>
              <a:rPr lang="zh-CN" altLang="en-US" sz="4400" dirty="0">
                <a:solidFill>
                  <a:schemeClr val="bg1"/>
                </a:solidFill>
              </a:rPr>
              <a:t> </a:t>
            </a:r>
            <a:r>
              <a:rPr lang="en-US" altLang="zh-CN" sz="4400" dirty="0">
                <a:solidFill>
                  <a:schemeClr val="bg1"/>
                </a:solidFill>
              </a:rPr>
              <a:t>lithographic </a:t>
            </a:r>
            <a:r>
              <a:rPr lang="zh-CN" altLang="en-US" sz="4400" dirty="0">
                <a:solidFill>
                  <a:schemeClr val="bg1"/>
                </a:solidFill>
              </a:rPr>
              <a:t>平版印刷</a:t>
            </a:r>
            <a:endParaRPr lang="en-US" altLang="zh-CN" sz="4400" dirty="0">
              <a:solidFill>
                <a:schemeClr val="bg1"/>
              </a:solidFill>
            </a:endParaRPr>
          </a:p>
          <a:p>
            <a:r>
              <a:rPr lang="en-US" altLang="zh-CN" sz="4400" dirty="0" err="1">
                <a:solidFill>
                  <a:schemeClr val="bg1"/>
                </a:solidFill>
              </a:rPr>
              <a:t>lithology</a:t>
            </a:r>
            <a:r>
              <a:rPr lang="en-US" altLang="zh-CN" sz="4400" dirty="0">
                <a:solidFill>
                  <a:schemeClr val="bg1"/>
                </a:solidFill>
              </a:rPr>
              <a:t>   </a:t>
            </a:r>
            <a:endParaRPr lang="en-US" altLang="zh-CN" sz="4400" dirty="0"/>
          </a:p>
          <a:p>
            <a:r>
              <a:rPr lang="en-US" altLang="zh-CN" sz="4400" i="1" dirty="0"/>
              <a:t> </a:t>
            </a:r>
            <a:r>
              <a:rPr lang="en-US" altLang="zh-CN" sz="4400" dirty="0"/>
              <a:t>-</a:t>
            </a:r>
            <a:r>
              <a:rPr lang="en-US" altLang="zh-CN" sz="4400" dirty="0" err="1"/>
              <a:t>lith</a:t>
            </a:r>
            <a:r>
              <a:rPr lang="en-US" altLang="zh-CN" sz="4400" dirty="0"/>
              <a:t>, -</a:t>
            </a:r>
            <a:r>
              <a:rPr lang="en-US" altLang="zh-CN" sz="4400" dirty="0" err="1"/>
              <a:t>lite</a:t>
            </a:r>
            <a:r>
              <a:rPr lang="en-US" altLang="zh-CN" sz="4400" dirty="0"/>
              <a:t>  “stone”</a:t>
            </a:r>
          </a:p>
          <a:p>
            <a:r>
              <a:rPr lang="en-US" altLang="zh-CN" sz="4400" dirty="0">
                <a:solidFill>
                  <a:schemeClr val="bg1"/>
                </a:solidFill>
              </a:rPr>
              <a:t>megalith (mega-</a:t>
            </a:r>
            <a:r>
              <a:rPr lang="zh-CN" altLang="en-US" sz="4400" dirty="0">
                <a:solidFill>
                  <a:schemeClr val="bg1"/>
                </a:solidFill>
              </a:rPr>
              <a:t>兆）</a:t>
            </a:r>
            <a:r>
              <a:rPr lang="en-US" altLang="zh-CN" sz="4400" dirty="0">
                <a:solidFill>
                  <a:schemeClr val="bg1"/>
                </a:solidFill>
              </a:rPr>
              <a:t>+</a:t>
            </a:r>
            <a:r>
              <a:rPr lang="en-US" altLang="zh-CN" sz="4400" dirty="0" err="1">
                <a:solidFill>
                  <a:schemeClr val="bg1"/>
                </a:solidFill>
              </a:rPr>
              <a:t>lith</a:t>
            </a:r>
            <a:r>
              <a:rPr lang="zh-CN" altLang="en-US" sz="4400" dirty="0">
                <a:solidFill>
                  <a:schemeClr val="bg1"/>
                </a:solidFill>
              </a:rPr>
              <a:t>巨石</a:t>
            </a:r>
            <a:endParaRPr lang="en-US" altLang="zh-CN" sz="4400" dirty="0">
              <a:solidFill>
                <a:schemeClr val="bg1"/>
              </a:solidFill>
            </a:endParaRPr>
          </a:p>
          <a:p>
            <a:r>
              <a:rPr lang="en-US" altLang="zh-CN" sz="4400" i="1" dirty="0"/>
              <a:t>Aerolite =</a:t>
            </a:r>
            <a:r>
              <a:rPr lang="en-US" altLang="zh-CN" sz="4400" i="1" dirty="0" err="1"/>
              <a:t>air+stone</a:t>
            </a:r>
            <a:r>
              <a:rPr lang="en-US" altLang="zh-CN" sz="4400" i="1" dirty="0"/>
              <a:t> :</a:t>
            </a:r>
            <a:r>
              <a:rPr lang="zh-CN" altLang="en-US" sz="4400" i="1" dirty="0"/>
              <a:t>陨石</a:t>
            </a:r>
            <a:endParaRPr lang="en-US" altLang="zh-CN" sz="4400" i="1" dirty="0"/>
          </a:p>
          <a:p>
            <a:r>
              <a:rPr lang="en-US" altLang="zh-CN" sz="4400" dirty="0"/>
              <a:t>A meteorite consisting mainly of stony matter</a:t>
            </a:r>
          </a:p>
        </p:txBody>
      </p:sp>
      <p:sp>
        <p:nvSpPr>
          <p:cNvPr id="9" name="文本占位符 8"/>
          <p:cNvSpPr>
            <a:spLocks noGrp="1"/>
          </p:cNvSpPr>
          <p:nvPr>
            <p:ph type="body" sz="quarter" idx="10"/>
          </p:nvPr>
        </p:nvSpPr>
        <p:spPr>
          <a:xfrm>
            <a:off x="6692031" y="779078"/>
            <a:ext cx="6085506" cy="679450"/>
          </a:xfrm>
        </p:spPr>
        <p:txBody>
          <a:bodyPr/>
          <a:lstStyle/>
          <a:p>
            <a:r>
              <a:rPr lang="en-US" altLang="zh-CN" sz="4800" dirty="0">
                <a:solidFill>
                  <a:srgbClr val="FFFF00"/>
                </a:solidFill>
              </a:rPr>
              <a:t>litho</a:t>
            </a:r>
            <a:r>
              <a:rPr lang="en-US" altLang="zh-CN" sz="4800" dirty="0"/>
              <a:t>sphere </a:t>
            </a:r>
            <a:r>
              <a:rPr lang="zh-CN" altLang="en-US" sz="4800" dirty="0"/>
              <a:t>（岩石圈）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xEl>
                                              <p:pRg st="2" end="2"/>
                                            </p:txEl>
                                          </p:spTgt>
                                        </p:tgtEl>
                                        <p:attrNameLst>
                                          <p:attrName>style.visibility</p:attrName>
                                        </p:attrNameLst>
                                      </p:cBhvr>
                                      <p:to>
                                        <p:strVal val="visible"/>
                                      </p:to>
                                    </p:set>
                                    <p:animEffect transition="in" filter="blinds(horizontal)">
                                      <p:cBhvr>
                                        <p:cTn id="7" dur="500"/>
                                        <p:tgtEl>
                                          <p:spTgt spid="2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xEl>
                                              <p:pRg st="3" end="3"/>
                                            </p:txEl>
                                          </p:spTgt>
                                        </p:tgtEl>
                                        <p:attrNameLst>
                                          <p:attrName>style.visibility</p:attrName>
                                        </p:attrNameLst>
                                      </p:cBhvr>
                                      <p:to>
                                        <p:strVal val="visible"/>
                                      </p:to>
                                    </p:set>
                                    <p:animEffect transition="in" filter="blinds(horizontal)">
                                      <p:cBhvr>
                                        <p:cTn id="12" dur="500"/>
                                        <p:tgtEl>
                                          <p:spTgt spid="2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
                                            <p:txEl>
                                              <p:pRg st="4" end="4"/>
                                            </p:txEl>
                                          </p:spTgt>
                                        </p:tgtEl>
                                        <p:attrNameLst>
                                          <p:attrName>style.visibility</p:attrName>
                                        </p:attrNameLst>
                                      </p:cBhvr>
                                      <p:to>
                                        <p:strVal val="visible"/>
                                      </p:to>
                                    </p:set>
                                    <p:animEffect transition="in" filter="blinds(horizontal)">
                                      <p:cBhvr>
                                        <p:cTn id="17" dur="500"/>
                                        <p:tgtEl>
                                          <p:spTgt spid="2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
                                            <p:txEl>
                                              <p:pRg st="6" end="6"/>
                                            </p:txEl>
                                          </p:spTgt>
                                        </p:tgtEl>
                                        <p:attrNameLst>
                                          <p:attrName>style.visibility</p:attrName>
                                        </p:attrNameLst>
                                      </p:cBhvr>
                                      <p:to>
                                        <p:strVal val="visible"/>
                                      </p:to>
                                    </p:set>
                                    <p:animEffect transition="in" filter="blinds(horizontal)">
                                      <p:cBhvr>
                                        <p:cTn id="22" dur="500"/>
                                        <p:tgtEl>
                                          <p:spTgt spid="2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
                                            <p:txEl>
                                              <p:pRg st="7" end="7"/>
                                            </p:txEl>
                                          </p:spTgt>
                                        </p:tgtEl>
                                        <p:attrNameLst>
                                          <p:attrName>style.visibility</p:attrName>
                                        </p:attrNameLst>
                                      </p:cBhvr>
                                      <p:to>
                                        <p:strVal val="visible"/>
                                      </p:to>
                                    </p:set>
                                    <p:animEffect transition="in" filter="blinds(horizontal)">
                                      <p:cBhvr>
                                        <p:cTn id="27" dur="500"/>
                                        <p:tgtEl>
                                          <p:spTgt spid="2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
                                            <p:txEl>
                                              <p:pRg st="8" end="8"/>
                                            </p:txEl>
                                          </p:spTgt>
                                        </p:tgtEl>
                                        <p:attrNameLst>
                                          <p:attrName>style.visibility</p:attrName>
                                        </p:attrNameLst>
                                      </p:cBhvr>
                                      <p:to>
                                        <p:strVal val="visible"/>
                                      </p:to>
                                    </p:set>
                                    <p:animEffect transition="in" filter="blinds(horizontal)">
                                      <p:cBhvr>
                                        <p:cTn id="32" dur="500"/>
                                        <p:tgtEl>
                                          <p:spTgt spid="2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2"/>
          <p:cNvGrpSpPr/>
          <p:nvPr/>
        </p:nvGrpSpPr>
        <p:grpSpPr>
          <a:xfrm>
            <a:off x="5029200" y="416862"/>
            <a:ext cx="9817768"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6" name="TextBox 25"/>
          <p:cNvSpPr txBox="1"/>
          <p:nvPr/>
        </p:nvSpPr>
        <p:spPr>
          <a:xfrm>
            <a:off x="1515978" y="2622883"/>
            <a:ext cx="17253284" cy="3477875"/>
          </a:xfrm>
          <a:prstGeom prst="rect">
            <a:avLst/>
          </a:prstGeom>
          <a:noFill/>
          <a:ln>
            <a:solidFill>
              <a:schemeClr val="bg1"/>
            </a:solidFill>
          </a:ln>
        </p:spPr>
        <p:txBody>
          <a:bodyPr wrap="square" rtlCol="0">
            <a:spAutoFit/>
          </a:bodyPr>
          <a:lstStyle/>
          <a:p>
            <a:r>
              <a:rPr lang="en-US" altLang="zh-CN" sz="4400" dirty="0"/>
              <a:t>The lithosphere is subdivided into tectonic plates. The uppermost part of the lithosphere that chemically reacts to the </a:t>
            </a:r>
            <a:r>
              <a:rPr lang="en-US" altLang="zh-CN" sz="4400" dirty="0">
                <a:solidFill>
                  <a:srgbClr val="FF0000"/>
                </a:solidFill>
              </a:rPr>
              <a:t>atmosphere</a:t>
            </a:r>
            <a:r>
              <a:rPr lang="en-US" altLang="zh-CN" sz="4400" dirty="0"/>
              <a:t>, </a:t>
            </a:r>
            <a:r>
              <a:rPr lang="en-US" altLang="zh-CN" sz="4400" dirty="0">
                <a:solidFill>
                  <a:srgbClr val="FF0000"/>
                </a:solidFill>
              </a:rPr>
              <a:t>hydrosphere</a:t>
            </a:r>
            <a:r>
              <a:rPr lang="en-US" altLang="zh-CN" sz="4400" dirty="0"/>
              <a:t> and </a:t>
            </a:r>
            <a:r>
              <a:rPr lang="en-US" altLang="zh-CN" sz="4400" dirty="0">
                <a:solidFill>
                  <a:srgbClr val="FF0000"/>
                </a:solidFill>
              </a:rPr>
              <a:t>biosphere</a:t>
            </a:r>
            <a:r>
              <a:rPr lang="en-US" altLang="zh-CN" sz="4400" dirty="0"/>
              <a:t> through the soil forming process is called the </a:t>
            </a:r>
            <a:r>
              <a:rPr lang="en-US" altLang="zh-CN" sz="4400" dirty="0" err="1">
                <a:solidFill>
                  <a:srgbClr val="FF0000"/>
                </a:solidFill>
              </a:rPr>
              <a:t>pedosphere</a:t>
            </a:r>
            <a:r>
              <a:rPr lang="en-US" altLang="zh-CN" sz="4400" dirty="0"/>
              <a:t>.</a:t>
            </a:r>
          </a:p>
          <a:p>
            <a:r>
              <a:rPr lang="en-US" altLang="zh-CN" sz="4400" dirty="0"/>
              <a:t>pedal</a:t>
            </a:r>
          </a:p>
          <a:p>
            <a:endParaRPr lang="en-US" altLang="zh-CN" sz="4400" dirty="0">
              <a:solidFill>
                <a:schemeClr val="bg1"/>
              </a:solidFill>
            </a:endParaRPr>
          </a:p>
        </p:txBody>
      </p:sp>
      <p:sp>
        <p:nvSpPr>
          <p:cNvPr id="9" name="文本占位符 8"/>
          <p:cNvSpPr>
            <a:spLocks noGrp="1"/>
          </p:cNvSpPr>
          <p:nvPr>
            <p:ph type="body" sz="quarter" idx="10"/>
          </p:nvPr>
        </p:nvSpPr>
        <p:spPr>
          <a:xfrm>
            <a:off x="6692031" y="779078"/>
            <a:ext cx="6085506" cy="679450"/>
          </a:xfrm>
        </p:spPr>
        <p:txBody>
          <a:bodyPr/>
          <a:lstStyle/>
          <a:p>
            <a:r>
              <a:rPr lang="en-US" altLang="zh-CN" sz="4800" dirty="0"/>
              <a:t>litho</a:t>
            </a:r>
            <a:r>
              <a:rPr lang="en-US" altLang="zh-CN" sz="4800" dirty="0">
                <a:solidFill>
                  <a:srgbClr val="FF0000"/>
                </a:solidFill>
              </a:rPr>
              <a:t>sphere</a:t>
            </a:r>
            <a:r>
              <a:rPr lang="en-US" altLang="zh-CN" sz="4800" dirty="0"/>
              <a:t> </a:t>
            </a:r>
            <a:endParaRPr lang="zh-CN" altLang="en-US" sz="4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2"/>
          <p:cNvGrpSpPr/>
          <p:nvPr/>
        </p:nvGrpSpPr>
        <p:grpSpPr>
          <a:xfrm>
            <a:off x="5029200" y="416862"/>
            <a:ext cx="9817768"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6" name="TextBox 25"/>
          <p:cNvSpPr txBox="1"/>
          <p:nvPr/>
        </p:nvSpPr>
        <p:spPr>
          <a:xfrm>
            <a:off x="1515978" y="2622883"/>
            <a:ext cx="17253284" cy="5509200"/>
          </a:xfrm>
          <a:prstGeom prst="rect">
            <a:avLst/>
          </a:prstGeom>
          <a:noFill/>
          <a:ln>
            <a:solidFill>
              <a:schemeClr val="bg1"/>
            </a:solidFill>
          </a:ln>
        </p:spPr>
        <p:txBody>
          <a:bodyPr wrap="square" rtlCol="0">
            <a:spAutoFit/>
          </a:bodyPr>
          <a:lstStyle/>
          <a:p>
            <a:r>
              <a:rPr lang="en-US" altLang="zh-CN" sz="4400" dirty="0">
                <a:solidFill>
                  <a:schemeClr val="bg1"/>
                </a:solidFill>
              </a:rPr>
              <a:t> </a:t>
            </a:r>
            <a:r>
              <a:rPr lang="zh-CN" altLang="en-US" sz="4400" dirty="0">
                <a:solidFill>
                  <a:schemeClr val="bg1"/>
                </a:solidFill>
              </a:rPr>
              <a:t>词根：</a:t>
            </a:r>
            <a:r>
              <a:rPr lang="en-US" altLang="zh-CN" sz="4400" dirty="0">
                <a:solidFill>
                  <a:schemeClr val="bg1"/>
                </a:solidFill>
              </a:rPr>
              <a:t>sole</a:t>
            </a:r>
          </a:p>
          <a:p>
            <a:r>
              <a:rPr lang="en-US" altLang="zh-CN" sz="4400" dirty="0"/>
              <a:t>insular </a:t>
            </a:r>
            <a:r>
              <a:rPr lang="zh-CN" altLang="en-US" sz="4400" dirty="0"/>
              <a:t>岛屿的</a:t>
            </a:r>
            <a:r>
              <a:rPr lang="en-US" altLang="zh-CN" sz="4400" dirty="0"/>
              <a:t>,</a:t>
            </a:r>
            <a:r>
              <a:rPr lang="zh-CN" altLang="en-US" sz="4400" dirty="0"/>
              <a:t>心胸狭窄的</a:t>
            </a:r>
            <a:endParaRPr lang="en-US" altLang="zh-CN" sz="4400" dirty="0"/>
          </a:p>
          <a:p>
            <a:r>
              <a:rPr lang="en-US" altLang="zh-CN" sz="4400" dirty="0" err="1"/>
              <a:t>insul</a:t>
            </a:r>
            <a:r>
              <a:rPr lang="zh-CN" altLang="en-US" sz="4400" dirty="0"/>
              <a:t>岛屿</a:t>
            </a:r>
            <a:r>
              <a:rPr lang="en-US" altLang="zh-CN" sz="4400" dirty="0"/>
              <a:t>,</a:t>
            </a:r>
            <a:r>
              <a:rPr lang="en-US" altLang="zh-CN" sz="4400" dirty="0" err="1">
                <a:solidFill>
                  <a:srgbClr val="FF0000"/>
                </a:solidFill>
              </a:rPr>
              <a:t>sul</a:t>
            </a:r>
            <a:r>
              <a:rPr lang="zh-CN" altLang="en-US" sz="4400" dirty="0">
                <a:solidFill>
                  <a:srgbClr val="FF0000"/>
                </a:solidFill>
              </a:rPr>
              <a:t>单独</a:t>
            </a:r>
            <a:r>
              <a:rPr lang="en-US" altLang="zh-CN" sz="4400" dirty="0"/>
              <a:t>+</a:t>
            </a:r>
            <a:r>
              <a:rPr lang="en-US" altLang="zh-CN" sz="4400" dirty="0" err="1"/>
              <a:t>ar</a:t>
            </a:r>
            <a:r>
              <a:rPr lang="en-US" altLang="zh-CN" sz="4400" dirty="0"/>
              <a:t>…</a:t>
            </a:r>
            <a:r>
              <a:rPr lang="zh-CN" altLang="en-US" sz="4400" dirty="0"/>
              <a:t>的→</a:t>
            </a:r>
            <a:r>
              <a:rPr lang="en-US" altLang="zh-CN" sz="4400" dirty="0"/>
              <a:t>adj.</a:t>
            </a:r>
            <a:r>
              <a:rPr lang="zh-CN" altLang="en-US" sz="4400" dirty="0"/>
              <a:t>岛屿的</a:t>
            </a:r>
            <a:r>
              <a:rPr lang="en-US" altLang="zh-CN" sz="4400" dirty="0"/>
              <a:t>,</a:t>
            </a:r>
            <a:r>
              <a:rPr lang="zh-CN" altLang="en-US" sz="4400" dirty="0"/>
              <a:t>心胸狭窄的</a:t>
            </a:r>
            <a:endParaRPr lang="en-US" altLang="zh-CN" sz="4400" dirty="0"/>
          </a:p>
          <a:p>
            <a:r>
              <a:rPr lang="en-US" altLang="zh-CN" sz="4400" dirty="0"/>
              <a:t>peninsula</a:t>
            </a:r>
            <a:r>
              <a:rPr lang="zh-CN" altLang="en-US" sz="4400" dirty="0"/>
              <a:t>半岛</a:t>
            </a:r>
            <a:endParaRPr lang="en-US" altLang="zh-CN" sz="4400" dirty="0"/>
          </a:p>
          <a:p>
            <a:r>
              <a:rPr lang="en-US" altLang="zh-CN" sz="4400" dirty="0"/>
              <a:t>pen</a:t>
            </a:r>
            <a:r>
              <a:rPr lang="zh-CN" altLang="en-US" sz="4400" dirty="0"/>
              <a:t>近似</a:t>
            </a:r>
            <a:r>
              <a:rPr lang="en-US" altLang="zh-CN" sz="4400" dirty="0"/>
              <a:t>+</a:t>
            </a:r>
            <a:r>
              <a:rPr lang="en-US" altLang="zh-CN" sz="4400" dirty="0" err="1"/>
              <a:t>insula</a:t>
            </a:r>
            <a:r>
              <a:rPr lang="en-US" altLang="zh-CN" sz="4400" dirty="0"/>
              <a:t>=</a:t>
            </a:r>
            <a:r>
              <a:rPr lang="en-US" altLang="zh-CN" sz="4400" dirty="0" err="1"/>
              <a:t>insul</a:t>
            </a:r>
            <a:r>
              <a:rPr lang="zh-CN" altLang="en-US" sz="4400" dirty="0"/>
              <a:t>岛→似岛一样→半岛</a:t>
            </a:r>
            <a:endParaRPr lang="en-US" altLang="zh-CN" sz="4400" dirty="0"/>
          </a:p>
          <a:p>
            <a:r>
              <a:rPr lang="en-US" altLang="zh-CN" sz="4400" dirty="0"/>
              <a:t>insulate</a:t>
            </a:r>
            <a:r>
              <a:rPr lang="zh-CN" altLang="en-US" sz="4400" dirty="0"/>
              <a:t>隔离</a:t>
            </a:r>
            <a:r>
              <a:rPr lang="en-US" altLang="zh-CN" sz="4400" dirty="0"/>
              <a:t>,</a:t>
            </a:r>
            <a:r>
              <a:rPr lang="zh-CN" altLang="en-US" sz="4400" dirty="0"/>
              <a:t>孤立</a:t>
            </a:r>
            <a:r>
              <a:rPr lang="en-US" altLang="zh-CN" sz="4400" dirty="0"/>
              <a:t>;</a:t>
            </a:r>
            <a:r>
              <a:rPr lang="zh-CN" altLang="en-US" sz="4400" dirty="0"/>
              <a:t>使绝缘</a:t>
            </a:r>
            <a:r>
              <a:rPr lang="en-US" altLang="zh-CN" sz="4400" dirty="0"/>
              <a:t>,</a:t>
            </a:r>
            <a:r>
              <a:rPr lang="zh-CN" altLang="en-US" sz="4400" dirty="0"/>
              <a:t>使绝热（</a:t>
            </a:r>
            <a:r>
              <a:rPr lang="en-US" altLang="zh-CN" sz="4400" dirty="0" err="1"/>
              <a:t>insul</a:t>
            </a:r>
            <a:r>
              <a:rPr lang="zh-CN" altLang="en-US" sz="4400" dirty="0"/>
              <a:t>岛屿</a:t>
            </a:r>
            <a:r>
              <a:rPr lang="en-US" altLang="zh-CN" sz="4400" dirty="0"/>
              <a:t>+ate</a:t>
            </a:r>
            <a:r>
              <a:rPr lang="zh-CN" altLang="en-US" sz="4400" dirty="0"/>
              <a:t>表动词→变成岛的状态→隔离）</a:t>
            </a:r>
            <a:endParaRPr lang="en-US" altLang="zh-CN" sz="4400" dirty="0"/>
          </a:p>
          <a:p>
            <a:endParaRPr lang="en-US" altLang="zh-CN" sz="4400" dirty="0">
              <a:solidFill>
                <a:schemeClr val="bg1"/>
              </a:solidFill>
            </a:endParaRPr>
          </a:p>
        </p:txBody>
      </p:sp>
      <p:sp>
        <p:nvSpPr>
          <p:cNvPr id="9" name="文本占位符 8"/>
          <p:cNvSpPr>
            <a:spLocks noGrp="1"/>
          </p:cNvSpPr>
          <p:nvPr>
            <p:ph type="body" sz="quarter" idx="10"/>
          </p:nvPr>
        </p:nvSpPr>
        <p:spPr>
          <a:xfrm>
            <a:off x="6692031" y="779078"/>
            <a:ext cx="6085506" cy="679450"/>
          </a:xfrm>
        </p:spPr>
        <p:txBody>
          <a:bodyPr/>
          <a:lstStyle/>
          <a:p>
            <a:r>
              <a:rPr lang="en-US" altLang="zh-CN" sz="4800" dirty="0"/>
              <a:t>in</a:t>
            </a:r>
            <a:r>
              <a:rPr lang="en-US" altLang="zh-CN" sz="4800" dirty="0">
                <a:solidFill>
                  <a:srgbClr val="FFFF00"/>
                </a:solidFill>
              </a:rPr>
              <a:t>sul</a:t>
            </a:r>
            <a:r>
              <a:rPr lang="en-US" altLang="zh-CN" sz="4800" dirty="0"/>
              <a:t>ar, penin</a:t>
            </a:r>
            <a:r>
              <a:rPr lang="en-US" altLang="zh-CN" sz="4800" dirty="0">
                <a:solidFill>
                  <a:srgbClr val="FFFF00"/>
                </a:solidFill>
              </a:rPr>
              <a:t>sul</a:t>
            </a:r>
            <a:r>
              <a:rPr lang="en-US" altLang="zh-CN" sz="4800" dirty="0"/>
              <a:t>ar</a:t>
            </a:r>
            <a:endParaRPr lang="zh-CN" alt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xEl>
                                              <p:pRg st="5" end="5"/>
                                            </p:txEl>
                                          </p:spTgt>
                                        </p:tgtEl>
                                        <p:attrNameLst>
                                          <p:attrName>style.visibility</p:attrName>
                                        </p:attrNameLst>
                                      </p:cBhvr>
                                      <p:to>
                                        <p:strVal val="visible"/>
                                      </p:to>
                                    </p:set>
                                    <p:animEffect transition="in" filter="blinds(horizontal)">
                                      <p:cBhvr>
                                        <p:cTn id="7" dur="500"/>
                                        <p:tgtEl>
                                          <p:spTgt spid="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2"/>
          <p:cNvGrpSpPr/>
          <p:nvPr/>
        </p:nvGrpSpPr>
        <p:grpSpPr>
          <a:xfrm>
            <a:off x="5029200" y="416862"/>
            <a:ext cx="9817768"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6" name="TextBox 25"/>
          <p:cNvSpPr txBox="1"/>
          <p:nvPr/>
        </p:nvSpPr>
        <p:spPr>
          <a:xfrm>
            <a:off x="1515978" y="2622883"/>
            <a:ext cx="17253284" cy="2800767"/>
          </a:xfrm>
          <a:prstGeom prst="rect">
            <a:avLst/>
          </a:prstGeom>
          <a:noFill/>
          <a:ln>
            <a:solidFill>
              <a:schemeClr val="bg1"/>
            </a:solidFill>
          </a:ln>
        </p:spPr>
        <p:txBody>
          <a:bodyPr wrap="square" rtlCol="0">
            <a:spAutoFit/>
          </a:bodyPr>
          <a:lstStyle/>
          <a:p>
            <a:r>
              <a:rPr lang="en-US" altLang="zh-CN" sz="4400" dirty="0">
                <a:solidFill>
                  <a:schemeClr val="bg1"/>
                </a:solidFill>
              </a:rPr>
              <a:t>seismic [ˈ</a:t>
            </a:r>
            <a:r>
              <a:rPr lang="en-US" altLang="zh-CN" sz="4400" dirty="0" err="1">
                <a:solidFill>
                  <a:schemeClr val="bg1"/>
                </a:solidFill>
              </a:rPr>
              <a:t>saɪzmɪk</a:t>
            </a:r>
            <a:r>
              <a:rPr lang="en-US" altLang="zh-CN" sz="4400" dirty="0">
                <a:solidFill>
                  <a:schemeClr val="bg1"/>
                </a:solidFill>
              </a:rPr>
              <a:t>] </a:t>
            </a:r>
            <a:r>
              <a:rPr lang="zh-CN" altLang="en-US" sz="4400" dirty="0">
                <a:solidFill>
                  <a:schemeClr val="bg1"/>
                </a:solidFill>
              </a:rPr>
              <a:t>地震的</a:t>
            </a:r>
            <a:r>
              <a:rPr lang="en-US" altLang="zh-CN" sz="4400" dirty="0">
                <a:solidFill>
                  <a:schemeClr val="bg1"/>
                </a:solidFill>
              </a:rPr>
              <a:t>; </a:t>
            </a:r>
            <a:r>
              <a:rPr lang="zh-CN" altLang="en-US" sz="4400" dirty="0">
                <a:solidFill>
                  <a:schemeClr val="bg1"/>
                </a:solidFill>
              </a:rPr>
              <a:t>由地震引起的</a:t>
            </a:r>
            <a:r>
              <a:rPr lang="en-US" altLang="zh-CN" sz="4400" dirty="0">
                <a:solidFill>
                  <a:schemeClr val="bg1"/>
                </a:solidFill>
              </a:rPr>
              <a:t>; </a:t>
            </a:r>
            <a:r>
              <a:rPr lang="zh-CN" altLang="en-US" sz="4400" dirty="0">
                <a:solidFill>
                  <a:schemeClr val="bg1"/>
                </a:solidFill>
              </a:rPr>
              <a:t>震撼世界的</a:t>
            </a:r>
            <a:r>
              <a:rPr lang="en-US" altLang="zh-CN" sz="4400" dirty="0">
                <a:solidFill>
                  <a:schemeClr val="bg1"/>
                </a:solidFill>
              </a:rPr>
              <a:t>;</a:t>
            </a:r>
          </a:p>
          <a:p>
            <a:r>
              <a:rPr lang="en-US" altLang="zh-CN" sz="4400" dirty="0">
                <a:solidFill>
                  <a:schemeClr val="bg1"/>
                </a:solidFill>
              </a:rPr>
              <a:t>seismic waves / shift </a:t>
            </a:r>
          </a:p>
          <a:p>
            <a:r>
              <a:rPr lang="en-US" altLang="zh-CN" sz="4400" dirty="0">
                <a:solidFill>
                  <a:schemeClr val="bg1"/>
                </a:solidFill>
              </a:rPr>
              <a:t>seismology (</a:t>
            </a:r>
            <a:r>
              <a:rPr lang="zh-CN" altLang="en-US" sz="4400" dirty="0">
                <a:solidFill>
                  <a:schemeClr val="bg1"/>
                </a:solidFill>
              </a:rPr>
              <a:t>地震学）</a:t>
            </a:r>
            <a:r>
              <a:rPr lang="en-US" altLang="zh-CN" sz="4400" dirty="0">
                <a:solidFill>
                  <a:schemeClr val="bg1"/>
                </a:solidFill>
              </a:rPr>
              <a:t> seismograph</a:t>
            </a:r>
            <a:r>
              <a:rPr lang="zh-CN" altLang="en-US" sz="4400" dirty="0">
                <a:solidFill>
                  <a:schemeClr val="bg1"/>
                </a:solidFill>
              </a:rPr>
              <a:t>（地震仪） </a:t>
            </a:r>
            <a:endParaRPr lang="en-US" altLang="zh-CN" sz="4400" dirty="0">
              <a:solidFill>
                <a:schemeClr val="bg1"/>
              </a:solidFill>
            </a:endParaRPr>
          </a:p>
          <a:p>
            <a:r>
              <a:rPr lang="en-US" altLang="zh-CN" sz="4400" dirty="0">
                <a:solidFill>
                  <a:schemeClr val="bg1"/>
                </a:solidFill>
              </a:rPr>
              <a:t>Seize seizure </a:t>
            </a:r>
          </a:p>
        </p:txBody>
      </p:sp>
      <p:sp>
        <p:nvSpPr>
          <p:cNvPr id="9" name="文本占位符 8"/>
          <p:cNvSpPr>
            <a:spLocks noGrp="1"/>
          </p:cNvSpPr>
          <p:nvPr>
            <p:ph type="body" sz="quarter" idx="10"/>
          </p:nvPr>
        </p:nvSpPr>
        <p:spPr>
          <a:xfrm>
            <a:off x="6692031" y="779078"/>
            <a:ext cx="6085506" cy="679450"/>
          </a:xfrm>
        </p:spPr>
        <p:txBody>
          <a:bodyPr/>
          <a:lstStyle/>
          <a:p>
            <a:r>
              <a:rPr lang="en-US" altLang="zh-CN" sz="4800" dirty="0"/>
              <a:t>seism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2"/>
          <p:cNvGrpSpPr/>
          <p:nvPr/>
        </p:nvGrpSpPr>
        <p:grpSpPr>
          <a:xfrm>
            <a:off x="5029200" y="416862"/>
            <a:ext cx="9817768"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6" name="TextBox 25"/>
          <p:cNvSpPr txBox="1"/>
          <p:nvPr/>
        </p:nvSpPr>
        <p:spPr>
          <a:xfrm>
            <a:off x="769218" y="3080083"/>
            <a:ext cx="17253284" cy="5509200"/>
          </a:xfrm>
          <a:prstGeom prst="rect">
            <a:avLst/>
          </a:prstGeom>
          <a:noFill/>
          <a:ln>
            <a:solidFill>
              <a:schemeClr val="bg1"/>
            </a:solidFill>
          </a:ln>
        </p:spPr>
        <p:txBody>
          <a:bodyPr wrap="square" rtlCol="0">
            <a:spAutoFit/>
          </a:bodyPr>
          <a:lstStyle/>
          <a:p>
            <a:endParaRPr lang="en-US" altLang="zh-CN" sz="4400" dirty="0">
              <a:solidFill>
                <a:schemeClr val="bg1"/>
              </a:solidFill>
            </a:endParaRPr>
          </a:p>
          <a:p>
            <a:r>
              <a:rPr lang="en-US" altLang="zh-CN" sz="4400" dirty="0" err="1">
                <a:solidFill>
                  <a:schemeClr val="bg1"/>
                </a:solidFill>
              </a:rPr>
              <a:t>cata</a:t>
            </a:r>
            <a:r>
              <a:rPr lang="en-US" altLang="zh-CN" sz="4400" dirty="0">
                <a:solidFill>
                  <a:schemeClr val="bg1"/>
                </a:solidFill>
              </a:rPr>
              <a:t>-</a:t>
            </a:r>
            <a:r>
              <a:rPr lang="zh-CN" altLang="en-US" sz="4400" dirty="0">
                <a:solidFill>
                  <a:schemeClr val="bg1"/>
                </a:solidFill>
              </a:rPr>
              <a:t>表示“</a:t>
            </a:r>
            <a:r>
              <a:rPr lang="en-US" altLang="zh-CN" sz="4400" dirty="0">
                <a:solidFill>
                  <a:schemeClr val="bg1"/>
                </a:solidFill>
              </a:rPr>
              <a:t>down, downward, down from, down to</a:t>
            </a:r>
            <a:r>
              <a:rPr lang="zh-CN" altLang="en-US" sz="4400" dirty="0">
                <a:solidFill>
                  <a:schemeClr val="bg1"/>
                </a:solidFill>
              </a:rPr>
              <a:t>” </a:t>
            </a:r>
            <a:endParaRPr lang="en-US" altLang="zh-CN" sz="4400" dirty="0">
              <a:solidFill>
                <a:schemeClr val="bg1"/>
              </a:solidFill>
            </a:endParaRPr>
          </a:p>
          <a:p>
            <a:r>
              <a:rPr lang="en-US" altLang="zh-CN" sz="4400" dirty="0">
                <a:solidFill>
                  <a:schemeClr val="bg1"/>
                </a:solidFill>
              </a:rPr>
              <a:t>cataclysm (</a:t>
            </a:r>
            <a:r>
              <a:rPr lang="zh-CN" altLang="en-US" sz="4400" dirty="0">
                <a:solidFill>
                  <a:schemeClr val="bg1"/>
                </a:solidFill>
              </a:rPr>
              <a:t>大灾难）</a:t>
            </a:r>
            <a:endParaRPr lang="en-US" altLang="zh-CN" sz="4400" dirty="0">
              <a:solidFill>
                <a:schemeClr val="bg1"/>
              </a:solidFill>
            </a:endParaRPr>
          </a:p>
          <a:p>
            <a:r>
              <a:rPr lang="en-US" altLang="zh-CN" sz="4400" dirty="0">
                <a:solidFill>
                  <a:schemeClr val="bg1"/>
                </a:solidFill>
              </a:rPr>
              <a:t>(</a:t>
            </a:r>
            <a:r>
              <a:rPr lang="en-US" altLang="zh-CN" sz="4400" dirty="0" err="1">
                <a:solidFill>
                  <a:schemeClr val="bg1"/>
                </a:solidFill>
              </a:rPr>
              <a:t>cata+clysm</a:t>
            </a:r>
            <a:r>
              <a:rPr lang="en-US" altLang="zh-CN" sz="4400" dirty="0">
                <a:solidFill>
                  <a:schemeClr val="bg1"/>
                </a:solidFill>
              </a:rPr>
              <a:t> </a:t>
            </a:r>
            <a:r>
              <a:rPr lang="zh-CN" altLang="en-US" sz="4400" dirty="0">
                <a:solidFill>
                  <a:schemeClr val="bg1"/>
                </a:solidFill>
              </a:rPr>
              <a:t>→</a:t>
            </a:r>
            <a:r>
              <a:rPr lang="en-US" altLang="zh-CN" sz="4400" dirty="0">
                <a:solidFill>
                  <a:schemeClr val="bg1"/>
                </a:solidFill>
              </a:rPr>
              <a:t>down + wash </a:t>
            </a:r>
            <a:r>
              <a:rPr lang="zh-CN" altLang="en-US" sz="4400" dirty="0">
                <a:solidFill>
                  <a:schemeClr val="bg1"/>
                </a:solidFill>
              </a:rPr>
              <a:t>→大灾难</a:t>
            </a:r>
            <a:r>
              <a:rPr lang="en-US" altLang="zh-CN" sz="4400" dirty="0">
                <a:solidFill>
                  <a:schemeClr val="bg1"/>
                </a:solidFill>
              </a:rPr>
              <a:t>)</a:t>
            </a:r>
          </a:p>
          <a:p>
            <a:endParaRPr lang="en-US" altLang="zh-CN" sz="4400" dirty="0">
              <a:solidFill>
                <a:schemeClr val="bg1"/>
              </a:solidFill>
            </a:endParaRPr>
          </a:p>
          <a:p>
            <a:r>
              <a:rPr lang="en-US" altLang="zh-CN" sz="4400" dirty="0">
                <a:solidFill>
                  <a:schemeClr val="bg1"/>
                </a:solidFill>
              </a:rPr>
              <a:t>catalog</a:t>
            </a:r>
          </a:p>
          <a:p>
            <a:r>
              <a:rPr lang="en-US" altLang="zh-CN" sz="4400" dirty="0">
                <a:solidFill>
                  <a:schemeClr val="bg1"/>
                </a:solidFill>
              </a:rPr>
              <a:t>catastrophe</a:t>
            </a:r>
          </a:p>
          <a:p>
            <a:r>
              <a:rPr lang="en-US" altLang="zh-CN" sz="4400" dirty="0" err="1">
                <a:solidFill>
                  <a:schemeClr val="bg1"/>
                </a:solidFill>
              </a:rPr>
              <a:t>cata+ract</a:t>
            </a:r>
            <a:endParaRPr lang="en-US" altLang="zh-CN" sz="4400" dirty="0">
              <a:solidFill>
                <a:schemeClr val="bg1"/>
              </a:solidFill>
            </a:endParaRPr>
          </a:p>
        </p:txBody>
      </p:sp>
      <p:sp>
        <p:nvSpPr>
          <p:cNvPr id="9" name="文本占位符 8"/>
          <p:cNvSpPr>
            <a:spLocks noGrp="1"/>
          </p:cNvSpPr>
          <p:nvPr>
            <p:ph type="body" sz="quarter" idx="10"/>
          </p:nvPr>
        </p:nvSpPr>
        <p:spPr>
          <a:xfrm>
            <a:off x="6692031" y="779078"/>
            <a:ext cx="6085506" cy="679450"/>
          </a:xfrm>
        </p:spPr>
        <p:txBody>
          <a:bodyPr/>
          <a:lstStyle/>
          <a:p>
            <a:r>
              <a:rPr lang="en-US" altLang="zh-CN" sz="4800" dirty="0" err="1"/>
              <a:t>cata</a:t>
            </a:r>
            <a:r>
              <a:rPr lang="en-US" altLang="zh-CN" sz="4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xEl>
                                              <p:pRg st="2" end="2"/>
                                            </p:txEl>
                                          </p:spTgt>
                                        </p:tgtEl>
                                        <p:attrNameLst>
                                          <p:attrName>style.visibility</p:attrName>
                                        </p:attrNameLst>
                                      </p:cBhvr>
                                      <p:to>
                                        <p:strVal val="visible"/>
                                      </p:to>
                                    </p:set>
                                    <p:animEffect transition="in" filter="blinds(horizontal)">
                                      <p:cBhvr>
                                        <p:cTn id="7" dur="500"/>
                                        <p:tgtEl>
                                          <p:spTgt spid="2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
                                            <p:txEl>
                                              <p:pRg st="3" end="3"/>
                                            </p:txEl>
                                          </p:spTgt>
                                        </p:tgtEl>
                                        <p:attrNameLst>
                                          <p:attrName>style.visibility</p:attrName>
                                        </p:attrNameLst>
                                      </p:cBhvr>
                                      <p:to>
                                        <p:strVal val="visible"/>
                                      </p:to>
                                    </p:set>
                                    <p:animEffect transition="in" filter="blinds(horizontal)">
                                      <p:cBhvr>
                                        <p:cTn id="10" dur="500"/>
                                        <p:tgtEl>
                                          <p:spTgt spid="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2"/>
          <p:cNvGrpSpPr/>
          <p:nvPr/>
        </p:nvGrpSpPr>
        <p:grpSpPr>
          <a:xfrm>
            <a:off x="5029200" y="416862"/>
            <a:ext cx="9817768"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6" name="TextBox 25"/>
          <p:cNvSpPr txBox="1"/>
          <p:nvPr/>
        </p:nvSpPr>
        <p:spPr>
          <a:xfrm>
            <a:off x="1515978" y="2622883"/>
            <a:ext cx="17253284" cy="5509200"/>
          </a:xfrm>
          <a:prstGeom prst="rect">
            <a:avLst/>
          </a:prstGeom>
          <a:noFill/>
          <a:ln>
            <a:solidFill>
              <a:schemeClr val="bg1"/>
            </a:solidFill>
          </a:ln>
        </p:spPr>
        <p:txBody>
          <a:bodyPr wrap="square" rtlCol="0">
            <a:spAutoFit/>
          </a:bodyPr>
          <a:lstStyle/>
          <a:p>
            <a:r>
              <a:rPr lang="en-US" altLang="zh-CN" sz="4400" dirty="0">
                <a:solidFill>
                  <a:schemeClr val="bg1"/>
                </a:solidFill>
              </a:rPr>
              <a:t>Cosmic  adj.  Cosmic particles </a:t>
            </a:r>
            <a:r>
              <a:rPr lang="zh-CN" altLang="en-US" sz="4400" dirty="0">
                <a:solidFill>
                  <a:schemeClr val="bg1"/>
                </a:solidFill>
              </a:rPr>
              <a:t>宇宙尘埃 </a:t>
            </a:r>
            <a:endParaRPr lang="en-US" altLang="zh-CN" sz="4400" dirty="0">
              <a:solidFill>
                <a:schemeClr val="bg1"/>
              </a:solidFill>
            </a:endParaRPr>
          </a:p>
          <a:p>
            <a:r>
              <a:rPr lang="en-US" altLang="zh-CN" sz="4400" dirty="0">
                <a:solidFill>
                  <a:schemeClr val="bg1"/>
                </a:solidFill>
              </a:rPr>
              <a:t>n. Cosmos </a:t>
            </a:r>
            <a:r>
              <a:rPr lang="zh-CN" altLang="en-US" sz="4400" dirty="0">
                <a:solidFill>
                  <a:schemeClr val="bg1"/>
                </a:solidFill>
              </a:rPr>
              <a:t>宇宙</a:t>
            </a:r>
            <a:endParaRPr lang="en-US" altLang="zh-CN" sz="4400" dirty="0">
              <a:solidFill>
                <a:schemeClr val="bg1"/>
              </a:solidFill>
            </a:endParaRPr>
          </a:p>
          <a:p>
            <a:endParaRPr lang="en-US" altLang="zh-CN" sz="4400" dirty="0">
              <a:solidFill>
                <a:schemeClr val="bg1"/>
              </a:solidFill>
            </a:endParaRPr>
          </a:p>
          <a:p>
            <a:r>
              <a:rPr lang="en-US" altLang="zh-CN" sz="4400" dirty="0">
                <a:solidFill>
                  <a:schemeClr val="bg1"/>
                </a:solidFill>
              </a:rPr>
              <a:t>Cosmopolitan</a:t>
            </a:r>
          </a:p>
          <a:p>
            <a:r>
              <a:rPr lang="en-US" altLang="zh-CN" sz="4400" dirty="0">
                <a:solidFill>
                  <a:schemeClr val="bg1"/>
                </a:solidFill>
              </a:rPr>
              <a:t>cosmonaut 						</a:t>
            </a:r>
          </a:p>
          <a:p>
            <a:endParaRPr lang="en-US" altLang="zh-CN" sz="4400" dirty="0">
              <a:solidFill>
                <a:schemeClr val="bg1"/>
              </a:solidFill>
            </a:endParaRPr>
          </a:p>
          <a:p>
            <a:endParaRPr lang="en-US" altLang="zh-CN" sz="4400" dirty="0">
              <a:solidFill>
                <a:schemeClr val="bg1"/>
              </a:solidFill>
            </a:endParaRPr>
          </a:p>
          <a:p>
            <a:endParaRPr lang="zh-CN" altLang="en-US" sz="4400" dirty="0">
              <a:solidFill>
                <a:schemeClr val="bg1"/>
              </a:solidFill>
            </a:endParaRPr>
          </a:p>
        </p:txBody>
      </p:sp>
      <p:sp>
        <p:nvSpPr>
          <p:cNvPr id="9" name="文本占位符 8"/>
          <p:cNvSpPr>
            <a:spLocks noGrp="1"/>
          </p:cNvSpPr>
          <p:nvPr>
            <p:ph type="body" sz="quarter" idx="10"/>
          </p:nvPr>
        </p:nvSpPr>
        <p:spPr>
          <a:xfrm>
            <a:off x="6692031" y="779078"/>
            <a:ext cx="6085506" cy="679450"/>
          </a:xfrm>
        </p:spPr>
        <p:txBody>
          <a:bodyPr/>
          <a:lstStyle/>
          <a:p>
            <a:r>
              <a:rPr lang="en-US" altLang="zh-CN" sz="4800" dirty="0" err="1"/>
              <a:t>cosm</a:t>
            </a:r>
            <a:r>
              <a:rPr lang="en-US" altLang="zh-CN" sz="4800" dirty="0"/>
              <a:t>-  </a:t>
            </a:r>
            <a:r>
              <a:rPr lang="en-US" altLang="zh-CN" sz="4800" dirty="0" err="1"/>
              <a:t>cosmo</a:t>
            </a:r>
            <a:r>
              <a:rPr lang="en-US" altLang="zh-CN" sz="4800" dirty="0"/>
              <a:t>- </a:t>
            </a:r>
            <a:r>
              <a:rPr lang="zh-CN" altLang="en-US" sz="4800" dirty="0"/>
              <a:t>宇宙</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p:cNvSpPr>
            <a:spLocks/>
          </p:cNvSpPr>
          <p:nvPr/>
        </p:nvSpPr>
        <p:spPr bwMode="auto">
          <a:xfrm>
            <a:off x="1515979" y="1876927"/>
            <a:ext cx="17301410" cy="8373978"/>
          </a:xfrm>
          <a:custGeom>
            <a:avLst/>
            <a:gdLst/>
            <a:ahLst/>
            <a:cxnLst>
              <a:cxn ang="0">
                <a:pos x="461" y="0"/>
              </a:cxn>
              <a:cxn ang="0">
                <a:pos x="0" y="0"/>
              </a:cxn>
              <a:cxn ang="0">
                <a:pos x="0" y="462"/>
              </a:cxn>
              <a:cxn ang="0">
                <a:pos x="461" y="923"/>
              </a:cxn>
              <a:cxn ang="0">
                <a:pos x="922" y="462"/>
              </a:cxn>
              <a:cxn ang="0">
                <a:pos x="461" y="0"/>
              </a:cxn>
            </a:cxnLst>
            <a:rect l="0" t="0" r="r" b="b"/>
            <a:pathLst>
              <a:path w="922" h="923">
                <a:moveTo>
                  <a:pt x="461" y="0"/>
                </a:moveTo>
                <a:cubicBezTo>
                  <a:pt x="0" y="0"/>
                  <a:pt x="0" y="0"/>
                  <a:pt x="0" y="0"/>
                </a:cubicBezTo>
                <a:cubicBezTo>
                  <a:pt x="0" y="462"/>
                  <a:pt x="0" y="462"/>
                  <a:pt x="0" y="462"/>
                </a:cubicBezTo>
                <a:cubicBezTo>
                  <a:pt x="0" y="716"/>
                  <a:pt x="206" y="923"/>
                  <a:pt x="461" y="923"/>
                </a:cubicBezTo>
                <a:cubicBezTo>
                  <a:pt x="716" y="923"/>
                  <a:pt x="922" y="716"/>
                  <a:pt x="922" y="462"/>
                </a:cubicBezTo>
                <a:cubicBezTo>
                  <a:pt x="922" y="207"/>
                  <a:pt x="716" y="0"/>
                  <a:pt x="461" y="0"/>
                </a:cubicBezTo>
              </a:path>
            </a:pathLst>
          </a:custGeom>
          <a:solidFill>
            <a:srgbClr val="FFFFFF">
              <a:alpha val="15000"/>
            </a:srgbClr>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sz="5400" b="1" dirty="0">
                <a:solidFill>
                  <a:srgbClr val="FFFF00"/>
                </a:solidFill>
              </a:rPr>
              <a:t>Factual Information Questions </a:t>
            </a:r>
            <a:endParaRPr lang="ru-RU" sz="5400" b="1" dirty="0">
              <a:solidFill>
                <a:srgbClr val="FFFF00"/>
              </a:solidFill>
            </a:endParaRPr>
          </a:p>
        </p:txBody>
      </p:sp>
      <p:sp>
        <p:nvSpPr>
          <p:cNvPr id="26" name="TextBox 25"/>
          <p:cNvSpPr txBox="1"/>
          <p:nvPr/>
        </p:nvSpPr>
        <p:spPr>
          <a:xfrm>
            <a:off x="1660357" y="3994482"/>
            <a:ext cx="17253284" cy="4154984"/>
          </a:xfrm>
          <a:prstGeom prst="rect">
            <a:avLst/>
          </a:prstGeom>
          <a:noFill/>
          <a:ln>
            <a:solidFill>
              <a:schemeClr val="bg1"/>
            </a:solidFill>
          </a:ln>
        </p:spPr>
        <p:txBody>
          <a:bodyPr wrap="square" rtlCol="0">
            <a:spAutoFit/>
          </a:bodyPr>
          <a:lstStyle/>
          <a:p>
            <a:r>
              <a:rPr lang="en-US" altLang="zh-CN" sz="4400" dirty="0"/>
              <a:t>Questions formats:</a:t>
            </a:r>
          </a:p>
          <a:p>
            <a:pPr>
              <a:buFont typeface="Arial" pitchFamily="34" charset="0"/>
              <a:buChar char="•"/>
            </a:pPr>
            <a:r>
              <a:rPr lang="en-US" altLang="zh-CN" sz="4400" dirty="0"/>
              <a:t> </a:t>
            </a:r>
            <a:r>
              <a:rPr lang="en-US" altLang="zh-CN" sz="4400" dirty="0">
                <a:solidFill>
                  <a:srgbClr val="FFFF00"/>
                </a:solidFill>
              </a:rPr>
              <a:t>According to the paragraph, which of the following is true of X?</a:t>
            </a:r>
          </a:p>
          <a:p>
            <a:pPr>
              <a:buFont typeface="Arial" pitchFamily="34" charset="0"/>
              <a:buChar char="•"/>
            </a:pPr>
            <a:r>
              <a:rPr lang="en-US" altLang="zh-CN" sz="4400" dirty="0"/>
              <a:t> The author’s description of X mentions which of the following?</a:t>
            </a:r>
          </a:p>
          <a:p>
            <a:pPr>
              <a:buFont typeface="Arial" pitchFamily="34" charset="0"/>
              <a:buChar char="•"/>
            </a:pPr>
            <a:r>
              <a:rPr lang="en-US" altLang="zh-CN" sz="4400" dirty="0"/>
              <a:t> According to the paragraph, X occurred because…</a:t>
            </a:r>
          </a:p>
          <a:p>
            <a:pPr>
              <a:buFont typeface="Arial" pitchFamily="34" charset="0"/>
              <a:buChar char="•"/>
            </a:pPr>
            <a:r>
              <a:rPr lang="en-US" altLang="zh-CN" sz="4400" dirty="0"/>
              <a:t> According to the paragraph, X did Y because…</a:t>
            </a:r>
          </a:p>
          <a:p>
            <a:pPr>
              <a:buFont typeface="Arial" pitchFamily="34" charset="0"/>
              <a:buChar char="•"/>
            </a:pPr>
            <a:r>
              <a:rPr lang="en-US" altLang="zh-CN" sz="4400" dirty="0"/>
              <a:t> According to the paragraph, Why did X do 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7214" y="1732640"/>
            <a:ext cx="16938401" cy="803698"/>
          </a:xfrm>
        </p:spPr>
        <p:txBody>
          <a:bodyPr/>
          <a:lstStyle/>
          <a:p>
            <a:r>
              <a:rPr lang="en-US" altLang="zh-CN" sz="5400" dirty="0"/>
              <a:t>Ag</a:t>
            </a:r>
            <a:r>
              <a:rPr lang="en-US" altLang="zh-CN" sz="5400" dirty="0">
                <a:solidFill>
                  <a:srgbClr val="FF0000"/>
                </a:solidFill>
              </a:rPr>
              <a:t>greg</a:t>
            </a:r>
            <a:r>
              <a:rPr lang="en-US" altLang="zh-CN" sz="5400" dirty="0"/>
              <a:t>ate n. v. </a:t>
            </a:r>
            <a:r>
              <a:rPr lang="en-US" altLang="zh-CN" sz="5400" dirty="0" err="1"/>
              <a:t>adj</a:t>
            </a:r>
            <a:r>
              <a:rPr lang="en-US" altLang="zh-CN" sz="5400" dirty="0"/>
              <a:t> </a:t>
            </a:r>
            <a:endParaRPr lang="zh-CN" altLang="en-US" sz="5400" dirty="0"/>
          </a:p>
        </p:txBody>
      </p:sp>
      <p:sp>
        <p:nvSpPr>
          <p:cNvPr id="3" name="内容占位符 2"/>
          <p:cNvSpPr>
            <a:spLocks noGrp="1"/>
          </p:cNvSpPr>
          <p:nvPr>
            <p:ph sz="quarter" idx="1"/>
          </p:nvPr>
        </p:nvSpPr>
        <p:spPr>
          <a:xfrm>
            <a:off x="1008856" y="2866122"/>
            <a:ext cx="18177457" cy="7665226"/>
          </a:xfrm>
        </p:spPr>
        <p:txBody>
          <a:bodyPr>
            <a:normAutofit/>
          </a:bodyPr>
          <a:lstStyle/>
          <a:p>
            <a:pPr marL="5743273" lvl="8" indent="-5743273"/>
            <a:r>
              <a:rPr lang="en-US" altLang="zh-CN" sz="5500" dirty="0"/>
              <a:t>The society is viewed as an </a:t>
            </a:r>
            <a:r>
              <a:rPr lang="en-US" altLang="zh-CN" sz="5500" dirty="0">
                <a:solidFill>
                  <a:srgbClr val="FF0000"/>
                </a:solidFill>
              </a:rPr>
              <a:t>aggregate</a:t>
            </a:r>
            <a:r>
              <a:rPr lang="en-US" altLang="zh-CN" sz="5500" dirty="0"/>
              <a:t> of individuals.</a:t>
            </a:r>
            <a:endParaRPr lang="zh-CN" altLang="en-US" sz="5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sz="5400" b="1" dirty="0">
                <a:solidFill>
                  <a:srgbClr val="FFFF00"/>
                </a:solidFill>
              </a:rPr>
              <a:t>Factual Information Questions </a:t>
            </a:r>
            <a:endParaRPr lang="ru-RU" sz="5400" b="1" dirty="0">
              <a:solidFill>
                <a:srgbClr val="FFFF00"/>
              </a:solidFill>
            </a:endParaRPr>
          </a:p>
        </p:txBody>
      </p:sp>
      <p:sp>
        <p:nvSpPr>
          <p:cNvPr id="26" name="TextBox 25"/>
          <p:cNvSpPr txBox="1"/>
          <p:nvPr/>
        </p:nvSpPr>
        <p:spPr>
          <a:xfrm>
            <a:off x="1636293" y="2695072"/>
            <a:ext cx="16776398" cy="6986528"/>
          </a:xfrm>
          <a:prstGeom prst="rect">
            <a:avLst/>
          </a:prstGeom>
          <a:noFill/>
          <a:ln>
            <a:solidFill>
              <a:schemeClr val="bg1"/>
            </a:solidFill>
          </a:ln>
        </p:spPr>
        <p:txBody>
          <a:bodyPr wrap="square" rtlCol="0">
            <a:spAutoFit/>
          </a:bodyPr>
          <a:lstStyle/>
          <a:p>
            <a:r>
              <a:rPr lang="en-US" altLang="zh-CN" sz="3200" dirty="0"/>
              <a:t>The problem in shipping extended to the </a:t>
            </a:r>
            <a:r>
              <a:rPr lang="en-US" altLang="zh-CN" sz="3200" dirty="0" err="1"/>
              <a:t>Arsenale</a:t>
            </a:r>
            <a:r>
              <a:rPr lang="en-US" altLang="zh-CN" sz="3200" dirty="0"/>
              <a:t>, Venice’s huge and powerful shipyard. Timber ran short, and it was necessary to </a:t>
            </a:r>
            <a:r>
              <a:rPr lang="en-US" altLang="zh-CN" sz="3200" dirty="0">
                <a:solidFill>
                  <a:srgbClr val="FF0000"/>
                </a:solidFill>
              </a:rPr>
              <a:t>procure</a:t>
            </a:r>
            <a:r>
              <a:rPr lang="en-US" altLang="zh-CN" sz="3200" dirty="0"/>
              <a:t> it from farther and farther away. In ancient Roman times, the Italian peninsula had great forest of fir preferred for warships, but scarcity was apparent as early as the early fourteenth century. </a:t>
            </a:r>
            <a:r>
              <a:rPr lang="en-US" altLang="zh-CN" sz="3200" dirty="0" err="1"/>
              <a:t>Arsenale</a:t>
            </a:r>
            <a:r>
              <a:rPr lang="en-US" altLang="zh-CN" sz="3200" dirty="0"/>
              <a:t> officers first brought timber from the foothills of the Alps, then from north toward Trieste, and finally from across the Adriatic</a:t>
            </a:r>
            <a:r>
              <a:rPr lang="en-US" altLang="zh-CN" sz="3200" b="1" dirty="0"/>
              <a:t>.</a:t>
            </a:r>
            <a:r>
              <a:rPr lang="en-US" altLang="zh-CN" sz="3200" dirty="0"/>
              <a:t> Private shipbuilders were required to buy their oak abroad. As the costs of shipbuilding rose, Venice clung to its </a:t>
            </a:r>
            <a:r>
              <a:rPr lang="en-US" altLang="zh-CN" sz="3200" u="sng" dirty="0"/>
              <a:t>outdated</a:t>
            </a:r>
            <a:r>
              <a:rPr lang="en-US" altLang="zh-CN" sz="3200" dirty="0"/>
              <a:t> standard while the Dutch were innovating in the lighter and more easily handled ships.</a:t>
            </a:r>
          </a:p>
          <a:p>
            <a:endParaRPr lang="en-US" altLang="zh-CN" sz="3200" dirty="0"/>
          </a:p>
          <a:p>
            <a:r>
              <a:rPr lang="en-US" altLang="zh-CN" sz="3200" dirty="0"/>
              <a:t> According to paragraphs 3, why did the building of ships in Venetian shipyards become increasingly expensive? </a:t>
            </a:r>
            <a:endParaRPr lang="zh-CN" altLang="zh-CN" sz="3200" dirty="0"/>
          </a:p>
          <a:p>
            <a:r>
              <a:rPr lang="en-US" altLang="zh-CN" sz="3200" dirty="0"/>
              <a:t>○The wages of officers and workers in the </a:t>
            </a:r>
            <a:r>
              <a:rPr lang="en-US" altLang="zh-CN" sz="3200" dirty="0" err="1"/>
              <a:t>Arsenale</a:t>
            </a:r>
            <a:r>
              <a:rPr lang="en-US" altLang="zh-CN" sz="3200" dirty="0"/>
              <a:t> kept rising</a:t>
            </a:r>
            <a:endParaRPr lang="zh-CN" altLang="zh-CN" sz="3200" dirty="0"/>
          </a:p>
          <a:p>
            <a:r>
              <a:rPr lang="en-US" altLang="zh-CN" sz="3200" dirty="0"/>
              <a:t>○Roman shipyards were using all the available fir trees for the warships</a:t>
            </a:r>
            <a:endParaRPr lang="zh-CN" altLang="zh-CN" sz="3200" dirty="0"/>
          </a:p>
          <a:p>
            <a:r>
              <a:rPr lang="en-US" altLang="zh-CN" sz="3200" dirty="0"/>
              <a:t>○The timber used in the shipbuilding had to be brought from farther and farther away</a:t>
            </a:r>
            <a:endParaRPr lang="zh-CN" altLang="zh-CN" sz="3200" dirty="0"/>
          </a:p>
          <a:p>
            <a:r>
              <a:rPr lang="en-US" altLang="zh-CN" sz="3200" dirty="0"/>
              <a:t>○Venetian standards required that shipbuilders use top-quality materials.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sz="5400" b="1" dirty="0">
                <a:solidFill>
                  <a:srgbClr val="FFFF00"/>
                </a:solidFill>
              </a:rPr>
              <a:t>Factual Information Questions </a:t>
            </a:r>
            <a:endParaRPr lang="ru-RU" sz="5400" b="1" dirty="0">
              <a:solidFill>
                <a:srgbClr val="FFFF00"/>
              </a:solidFill>
            </a:endParaRPr>
          </a:p>
        </p:txBody>
      </p:sp>
      <p:sp>
        <p:nvSpPr>
          <p:cNvPr id="26" name="TextBox 25"/>
          <p:cNvSpPr txBox="1"/>
          <p:nvPr/>
        </p:nvSpPr>
        <p:spPr>
          <a:xfrm>
            <a:off x="1636293" y="2695072"/>
            <a:ext cx="17253284" cy="6986528"/>
          </a:xfrm>
          <a:prstGeom prst="rect">
            <a:avLst/>
          </a:prstGeom>
          <a:noFill/>
          <a:ln>
            <a:solidFill>
              <a:schemeClr val="bg1"/>
            </a:solidFill>
          </a:ln>
        </p:spPr>
        <p:txBody>
          <a:bodyPr wrap="square" rtlCol="0">
            <a:spAutoFit/>
          </a:bodyPr>
          <a:lstStyle/>
          <a:p>
            <a:r>
              <a:rPr lang="en-US" altLang="zh-CN" sz="3200" dirty="0"/>
              <a:t>The problem in shipping extended to the </a:t>
            </a:r>
            <a:r>
              <a:rPr lang="en-US" altLang="zh-CN" sz="3200" dirty="0" err="1"/>
              <a:t>Arsenale</a:t>
            </a:r>
            <a:r>
              <a:rPr lang="en-US" altLang="zh-CN" sz="3200" dirty="0"/>
              <a:t>, Venice’s huge and powerful shipyard. </a:t>
            </a:r>
            <a:r>
              <a:rPr lang="en-US" altLang="zh-CN" sz="3200" dirty="0">
                <a:solidFill>
                  <a:srgbClr val="FF0000"/>
                </a:solidFill>
              </a:rPr>
              <a:t>Timber ran short, and it was necessary to procure it from farther and farther away. </a:t>
            </a:r>
            <a:r>
              <a:rPr lang="en-US" altLang="zh-CN" sz="3200" dirty="0"/>
              <a:t>In ancient Roman times, the Italian peninsula had great forest of fir preferred for warships, but scarcity was apparent as early as the early fourteenth century. </a:t>
            </a:r>
            <a:r>
              <a:rPr lang="en-US" altLang="zh-CN" sz="3200" dirty="0" err="1"/>
              <a:t>Arsenale</a:t>
            </a:r>
            <a:r>
              <a:rPr lang="en-US" altLang="zh-CN" sz="3200" dirty="0"/>
              <a:t> officers first brought timber from the foothills of the Alps, then from north toward Trieste, and finally from across the Adriatic</a:t>
            </a:r>
            <a:r>
              <a:rPr lang="en-US" altLang="zh-CN" sz="3200" b="1" dirty="0"/>
              <a:t>.</a:t>
            </a:r>
            <a:r>
              <a:rPr lang="en-US" altLang="zh-CN" sz="3200" dirty="0"/>
              <a:t> Private shipbuilders were required to buy their oak abroad. </a:t>
            </a:r>
            <a:r>
              <a:rPr lang="en-US" altLang="zh-CN" sz="3200" dirty="0">
                <a:solidFill>
                  <a:schemeClr val="bg1">
                    <a:lumMod val="85000"/>
                  </a:schemeClr>
                </a:solidFill>
              </a:rPr>
              <a:t>As the costs of shipbuilding rose</a:t>
            </a:r>
            <a:r>
              <a:rPr lang="en-US" altLang="zh-CN" sz="3200" dirty="0"/>
              <a:t>, Venice clung to its </a:t>
            </a:r>
            <a:r>
              <a:rPr lang="en-US" altLang="zh-CN" sz="3200" u="sng" dirty="0"/>
              <a:t>outdated</a:t>
            </a:r>
            <a:r>
              <a:rPr lang="en-US" altLang="zh-CN" sz="3200" dirty="0"/>
              <a:t> standard while the Dutch were innovating in the lighter and more easily handled ships.</a:t>
            </a:r>
          </a:p>
          <a:p>
            <a:endParaRPr lang="en-US" altLang="zh-CN" sz="3200" dirty="0"/>
          </a:p>
          <a:p>
            <a:r>
              <a:rPr lang="en-US" altLang="zh-CN" sz="3200" dirty="0"/>
              <a:t> According to paragraphs 3, why did the building of ships in Venetian shipyards become increasingly expensive? </a:t>
            </a:r>
            <a:endParaRPr lang="zh-CN" altLang="zh-CN" sz="3200" dirty="0"/>
          </a:p>
          <a:p>
            <a:r>
              <a:rPr lang="en-US" altLang="zh-CN" sz="3200" dirty="0"/>
              <a:t>○The wages of officers and workers in the </a:t>
            </a:r>
            <a:r>
              <a:rPr lang="en-US" altLang="zh-CN" sz="3200" dirty="0" err="1"/>
              <a:t>Arsenale</a:t>
            </a:r>
            <a:r>
              <a:rPr lang="en-US" altLang="zh-CN" sz="3200" dirty="0"/>
              <a:t> kept rising</a:t>
            </a:r>
            <a:endParaRPr lang="zh-CN" altLang="zh-CN" sz="3200" dirty="0"/>
          </a:p>
          <a:p>
            <a:r>
              <a:rPr lang="en-US" altLang="zh-CN" sz="3200" dirty="0"/>
              <a:t>○Roman shipyards were using all the available fir trees for the warships</a:t>
            </a:r>
            <a:endParaRPr lang="zh-CN" altLang="zh-CN" sz="3200" dirty="0"/>
          </a:p>
          <a:p>
            <a:r>
              <a:rPr lang="en-US" altLang="zh-CN" sz="3200" dirty="0"/>
              <a:t>○The timber used in the shipbuilding had to be brought from farther and farther away</a:t>
            </a:r>
            <a:endParaRPr lang="zh-CN" altLang="zh-CN" sz="3200" dirty="0"/>
          </a:p>
          <a:p>
            <a:r>
              <a:rPr lang="en-US" altLang="zh-CN" sz="3200" dirty="0"/>
              <a:t>○Venetian standards required that shipbuilders use top-quality materials.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sz="5400" b="1" dirty="0">
                <a:solidFill>
                  <a:srgbClr val="FFFF00"/>
                </a:solidFill>
              </a:rPr>
              <a:t>Factual Information Questions </a:t>
            </a:r>
            <a:endParaRPr lang="ru-RU" sz="5400" b="1" dirty="0">
              <a:solidFill>
                <a:srgbClr val="FFFF00"/>
              </a:solidFill>
            </a:endParaRPr>
          </a:p>
        </p:txBody>
      </p:sp>
      <p:sp>
        <p:nvSpPr>
          <p:cNvPr id="26" name="TextBox 25"/>
          <p:cNvSpPr txBox="1"/>
          <p:nvPr/>
        </p:nvSpPr>
        <p:spPr>
          <a:xfrm>
            <a:off x="1636293" y="2639292"/>
            <a:ext cx="16402325" cy="6986528"/>
          </a:xfrm>
          <a:prstGeom prst="rect">
            <a:avLst/>
          </a:prstGeom>
          <a:noFill/>
          <a:ln>
            <a:solidFill>
              <a:schemeClr val="bg1"/>
            </a:solidFill>
          </a:ln>
        </p:spPr>
        <p:txBody>
          <a:bodyPr wrap="square" rtlCol="0">
            <a:spAutoFit/>
          </a:bodyPr>
          <a:lstStyle/>
          <a:p>
            <a:r>
              <a:rPr lang="en-US" altLang="zh-CN" sz="3200" b="1" dirty="0"/>
              <a:t>P1 </a:t>
            </a:r>
            <a:r>
              <a:rPr lang="en-US" altLang="zh-CN" sz="3200" dirty="0"/>
              <a:t>The earliest discovered traces of art are beads and carvings, and then paintings, from sites dating back to the Upper Paleolithic period. We might expect that early artistic efforts would be crude, but the cave paintings of Spain and southern France show a marked degree of skill. So do the naturalistic paintings on slabs of stone excavated in southern Africa. Some of those slabs appear to have been painted as much as 28,000 years ago, which suggests that painting in Africa is as old as painting in Europe. But painting may be even older than that. The early Australians may have painted on the walls of rock shelters and cliff faces at least 30,000 years ago, and maybe as much as 60,000 years ago.</a:t>
            </a:r>
          </a:p>
          <a:p>
            <a:endParaRPr lang="en-US" altLang="zh-CN" sz="3200" dirty="0"/>
          </a:p>
          <a:p>
            <a:r>
              <a:rPr lang="en-US" altLang="zh-CN" sz="3200" dirty="0"/>
              <a:t>Paragraph 1 supports which of the following statements about painting in Europe? </a:t>
            </a:r>
            <a:endParaRPr lang="zh-CN" altLang="zh-CN" sz="3200" dirty="0"/>
          </a:p>
          <a:p>
            <a:r>
              <a:rPr lang="en-US" altLang="zh-CN" sz="3200" dirty="0"/>
              <a:t>○It is much older than painting in Australia. </a:t>
            </a:r>
            <a:endParaRPr lang="zh-CN" altLang="zh-CN" sz="3200" dirty="0"/>
          </a:p>
          <a:p>
            <a:r>
              <a:rPr lang="en-US" altLang="zh-CN" sz="3200" dirty="0"/>
              <a:t>○It is as much as 28,000 years old. </a:t>
            </a:r>
            <a:endParaRPr lang="zh-CN" altLang="zh-CN" sz="3200" dirty="0"/>
          </a:p>
          <a:p>
            <a:r>
              <a:rPr lang="en-US" altLang="zh-CN" sz="3200" dirty="0"/>
              <a:t>○It is not as old as painting in southern Africa. </a:t>
            </a:r>
            <a:endParaRPr lang="zh-CN" altLang="zh-CN" sz="3200" dirty="0"/>
          </a:p>
          <a:p>
            <a:r>
              <a:rPr lang="en-US" altLang="zh-CN" sz="3200" dirty="0"/>
              <a:t>○It is much more than 30,000 years old.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sz="5400" b="1" dirty="0">
                <a:solidFill>
                  <a:srgbClr val="FFFF00"/>
                </a:solidFill>
              </a:rPr>
              <a:t>Factual Information Questions </a:t>
            </a:r>
            <a:endParaRPr lang="ru-RU" sz="5400" b="1" dirty="0">
              <a:solidFill>
                <a:srgbClr val="FFFF00"/>
              </a:solidFill>
            </a:endParaRPr>
          </a:p>
        </p:txBody>
      </p:sp>
      <p:sp>
        <p:nvSpPr>
          <p:cNvPr id="26" name="TextBox 25"/>
          <p:cNvSpPr txBox="1"/>
          <p:nvPr/>
        </p:nvSpPr>
        <p:spPr>
          <a:xfrm>
            <a:off x="2633821" y="2847109"/>
            <a:ext cx="14053980" cy="7355860"/>
          </a:xfrm>
          <a:prstGeom prst="rect">
            <a:avLst/>
          </a:prstGeom>
          <a:noFill/>
          <a:ln>
            <a:solidFill>
              <a:schemeClr val="bg1"/>
            </a:solidFill>
          </a:ln>
        </p:spPr>
        <p:txBody>
          <a:bodyPr wrap="square" rtlCol="0">
            <a:spAutoFit/>
          </a:bodyPr>
          <a:lstStyle/>
          <a:p>
            <a:r>
              <a:rPr lang="en-US" altLang="zh-CN" sz="4000" dirty="0"/>
              <a:t>The earliest discovered traces of art are beads and carvings, and then paintings, from sites dating back to the Upper Paleolithic period. We might expect that early artistic efforts would be crude, but the cave paintings of Spain and southern France show a marked degree of skill. So do the naturalistic paintings on slabs of stone excavated in southern Africa. Some of those slabs appear to have been painted as much as 28,000 years ago, which suggests that painting in Africa is as old as painting in Europe. But painting may be even older than that. The early Australians may have painted on the walls of rock shelters and cliff faces at least 30,000 years ago, and maybe as much as 60,000 years ago.</a:t>
            </a:r>
          </a:p>
          <a:p>
            <a:endParaRPr lang="en-US" altLang="zh-CN"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sz="5400" b="1" dirty="0">
                <a:solidFill>
                  <a:srgbClr val="FFFF00"/>
                </a:solidFill>
              </a:rPr>
              <a:t>Factual Information Questions </a:t>
            </a:r>
            <a:endParaRPr lang="ru-RU" sz="5400" b="1" dirty="0">
              <a:solidFill>
                <a:srgbClr val="FFFF00"/>
              </a:solidFill>
            </a:endParaRPr>
          </a:p>
        </p:txBody>
      </p:sp>
      <p:sp>
        <p:nvSpPr>
          <p:cNvPr id="26" name="TextBox 25"/>
          <p:cNvSpPr txBox="1"/>
          <p:nvPr/>
        </p:nvSpPr>
        <p:spPr>
          <a:xfrm>
            <a:off x="1636293" y="2695072"/>
            <a:ext cx="17253284" cy="7478970"/>
          </a:xfrm>
          <a:prstGeom prst="rect">
            <a:avLst/>
          </a:prstGeom>
          <a:noFill/>
          <a:ln>
            <a:solidFill>
              <a:schemeClr val="bg1"/>
            </a:solidFill>
          </a:ln>
        </p:spPr>
        <p:txBody>
          <a:bodyPr wrap="square" rtlCol="0">
            <a:spAutoFit/>
          </a:bodyPr>
          <a:lstStyle/>
          <a:p>
            <a:endParaRPr lang="en-US" altLang="zh-CN" sz="3200" dirty="0"/>
          </a:p>
          <a:p>
            <a:r>
              <a:rPr lang="en-US" altLang="zh-CN" sz="3200" b="1" dirty="0"/>
              <a:t>P2</a:t>
            </a:r>
            <a:r>
              <a:rPr lang="en-US" altLang="zh-CN" sz="3200" dirty="0"/>
              <a:t> The researchers Peter </a:t>
            </a:r>
            <a:r>
              <a:rPr lang="en-US" altLang="zh-CN" sz="3200" dirty="0" err="1"/>
              <a:t>Ucko</a:t>
            </a:r>
            <a:r>
              <a:rPr lang="en-US" altLang="zh-CN" sz="3200" dirty="0"/>
              <a:t> and Andree Rosenfeld identified three principal locations of paintings in the caves of western Europe: (1) in obviously inhabited rock shelters and cave entrances; (2) in galleries immediately off the inhabited areas of caves; and (3) in the inner reaches of caves, whose difficulty of access has been interpreted by some as a sign that magical-religious activities were performed there. </a:t>
            </a:r>
          </a:p>
          <a:p>
            <a:endParaRPr lang="zh-CN" altLang="zh-CN" sz="3200" dirty="0"/>
          </a:p>
          <a:p>
            <a:r>
              <a:rPr lang="en-US" altLang="zh-CN" sz="3200" dirty="0"/>
              <a:t>According to paragraph 2, what makes some researchers think that certain cave paintings were connected with magical-religious activities? </a:t>
            </a:r>
            <a:endParaRPr lang="zh-CN" altLang="zh-CN" sz="3200" dirty="0"/>
          </a:p>
          <a:p>
            <a:r>
              <a:rPr lang="en-US" altLang="zh-CN" sz="3200" dirty="0"/>
              <a:t>○The paintings were located where many people could easily see them, allowing groups of people to participate in the magical-religious activities. </a:t>
            </a:r>
            <a:endParaRPr lang="zh-CN" altLang="zh-CN" sz="3200" dirty="0"/>
          </a:p>
          <a:p>
            <a:r>
              <a:rPr lang="en-US" altLang="zh-CN" sz="3200" dirty="0"/>
              <a:t>○Upper Paleolithic people shared similar beliefs with contemporary peoples who use paintings of animals in their magical-religious rituals. </a:t>
            </a:r>
            <a:endParaRPr lang="zh-CN" altLang="zh-CN" sz="3200" dirty="0"/>
          </a:p>
          <a:p>
            <a:r>
              <a:rPr lang="en-US" altLang="zh-CN" sz="3200" dirty="0"/>
              <a:t>○Evidence of magical-religious activities has been found in galleries immediately off the inhabited areas of caves. </a:t>
            </a:r>
            <a:endParaRPr lang="zh-CN" altLang="zh-CN" sz="3200" dirty="0"/>
          </a:p>
          <a:p>
            <a:r>
              <a:rPr lang="en-US" altLang="zh-CN" sz="3200" dirty="0"/>
              <a:t>○The paintings were found in hard-to-reach places away from the inhabited parts of the cave.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sz="5400" b="1" dirty="0">
                <a:solidFill>
                  <a:srgbClr val="FFFF00"/>
                </a:solidFill>
              </a:rPr>
              <a:t>Factual Information Questions </a:t>
            </a:r>
            <a:endParaRPr lang="ru-RU" sz="5400" b="1" dirty="0">
              <a:solidFill>
                <a:srgbClr val="FFFF00"/>
              </a:solidFill>
            </a:endParaRPr>
          </a:p>
        </p:txBody>
      </p:sp>
      <p:sp>
        <p:nvSpPr>
          <p:cNvPr id="26" name="TextBox 25"/>
          <p:cNvSpPr txBox="1"/>
          <p:nvPr/>
        </p:nvSpPr>
        <p:spPr>
          <a:xfrm>
            <a:off x="2633821" y="2847109"/>
            <a:ext cx="14053980" cy="4401205"/>
          </a:xfrm>
          <a:prstGeom prst="rect">
            <a:avLst/>
          </a:prstGeom>
          <a:noFill/>
          <a:ln>
            <a:solidFill>
              <a:schemeClr val="bg1"/>
            </a:solidFill>
          </a:ln>
        </p:spPr>
        <p:txBody>
          <a:bodyPr wrap="square" rtlCol="0">
            <a:spAutoFit/>
          </a:bodyPr>
          <a:lstStyle/>
          <a:p>
            <a:r>
              <a:rPr lang="en-US" altLang="zh-CN" sz="4000" dirty="0"/>
              <a:t>The researchers Peter </a:t>
            </a:r>
            <a:r>
              <a:rPr lang="en-US" altLang="zh-CN" sz="4000" dirty="0" err="1"/>
              <a:t>Ucko</a:t>
            </a:r>
            <a:r>
              <a:rPr lang="en-US" altLang="zh-CN" sz="4000" dirty="0"/>
              <a:t> and Andree Rosenfeld identified three principal locations of paintings in the caves of western Europe: (1) in obviously inhabited rock shelters and cave entrances; (2) in galleries immediately off the inhabited areas of caves; and (3) in the inner reaches of caves, whose difficulty of access has been interpreted by some as a sign that magical-religious activities were performed there.</a:t>
            </a:r>
            <a:endParaRPr lang="en-US" altLang="zh-CN"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sz="5400" b="1" dirty="0">
                <a:solidFill>
                  <a:srgbClr val="FFFF00"/>
                </a:solidFill>
              </a:rPr>
              <a:t>Factual Information Questions </a:t>
            </a:r>
            <a:endParaRPr lang="ru-RU" sz="5400" b="1" dirty="0">
              <a:solidFill>
                <a:srgbClr val="FFFF00"/>
              </a:solidFill>
            </a:endParaRPr>
          </a:p>
        </p:txBody>
      </p:sp>
      <p:sp>
        <p:nvSpPr>
          <p:cNvPr id="26" name="TextBox 25"/>
          <p:cNvSpPr txBox="1"/>
          <p:nvPr/>
        </p:nvSpPr>
        <p:spPr>
          <a:xfrm>
            <a:off x="1636293" y="2695072"/>
            <a:ext cx="17253284" cy="8094524"/>
          </a:xfrm>
          <a:prstGeom prst="rect">
            <a:avLst/>
          </a:prstGeom>
          <a:noFill/>
          <a:ln>
            <a:solidFill>
              <a:schemeClr val="bg1"/>
            </a:solidFill>
          </a:ln>
        </p:spPr>
        <p:txBody>
          <a:bodyPr wrap="square" rtlCol="0">
            <a:spAutoFit/>
          </a:bodyPr>
          <a:lstStyle/>
          <a:p>
            <a:r>
              <a:rPr lang="zh-CN" altLang="zh-CN" sz="4000" dirty="0"/>
              <a:t>【</a:t>
            </a:r>
            <a:r>
              <a:rPr lang="en-US" altLang="zh-CN" sz="4000" dirty="0"/>
              <a:t>Paragraph 3</a:t>
            </a:r>
            <a:r>
              <a:rPr lang="zh-CN" altLang="zh-CN" sz="4000" dirty="0"/>
              <a:t>】 </a:t>
            </a:r>
            <a:r>
              <a:rPr lang="en-US" altLang="zh-CN" sz="4000" dirty="0"/>
              <a:t>The subjects of the paintings are mostly animals. The paintings rest on bare walls, with no backdrops or environmental trappings. Perhaps, like many contemporary peoples, Upper Paleolithic men and women believed that the drawing of a human image could cause death or injury, and if that were indeed their belief, it might explain why human figures are rarely depicted in cave art. Another explanation for the focus on animals might be that these people sought to improve their luck at hunting. This theory is suggested by evidence of chips in the painted figures, perhaps made by spears thrown at the drawings. But if improving their hunting luck was the chief motivation for the paintings, it is difficult to explain why only a few show signs of having been speared. Perhaps the paintings were inspired by the need to increase the supply of animals. Cave art seems to have </a:t>
            </a:r>
            <a:r>
              <a:rPr lang="en-US" altLang="zh-CN" sz="4000" u="sng" dirty="0"/>
              <a:t>reached a peak toward the end of the Upper Paleolithic period, when the herds of game were decreasing.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sz="5400" b="1" dirty="0">
                <a:solidFill>
                  <a:srgbClr val="FFFF00"/>
                </a:solidFill>
              </a:rPr>
              <a:t>Factual Information Questions </a:t>
            </a:r>
            <a:endParaRPr lang="ru-RU" sz="5400" b="1" dirty="0">
              <a:solidFill>
                <a:srgbClr val="FFFF00"/>
              </a:solidFill>
            </a:endParaRPr>
          </a:p>
        </p:txBody>
      </p:sp>
      <p:sp>
        <p:nvSpPr>
          <p:cNvPr id="26" name="TextBox 25"/>
          <p:cNvSpPr txBox="1"/>
          <p:nvPr/>
        </p:nvSpPr>
        <p:spPr>
          <a:xfrm>
            <a:off x="1636293" y="2695072"/>
            <a:ext cx="17253284" cy="5632311"/>
          </a:xfrm>
          <a:prstGeom prst="rect">
            <a:avLst/>
          </a:prstGeom>
          <a:noFill/>
          <a:ln>
            <a:solidFill>
              <a:schemeClr val="bg1"/>
            </a:solidFill>
          </a:ln>
        </p:spPr>
        <p:txBody>
          <a:bodyPr wrap="square" rtlCol="0">
            <a:spAutoFit/>
          </a:bodyPr>
          <a:lstStyle/>
          <a:p>
            <a:r>
              <a:rPr lang="en-US" altLang="zh-CN" sz="4000" dirty="0"/>
              <a:t>7</a:t>
            </a:r>
            <a:r>
              <a:rPr lang="zh-TW" altLang="zh-CN" sz="4000" dirty="0"/>
              <a:t>．</a:t>
            </a:r>
            <a:r>
              <a:rPr lang="en-US" altLang="zh-CN" sz="4000" dirty="0"/>
              <a:t>According to paragraph 3, scholars explained chips in the painted figures of animals by proposing that</a:t>
            </a:r>
            <a:endParaRPr lang="zh-CN" altLang="zh-CN" sz="4000" dirty="0"/>
          </a:p>
          <a:p>
            <a:r>
              <a:rPr lang="en-US" altLang="zh-CN" sz="4000" dirty="0"/>
              <a:t>○Upper Paleolithic artists used marks to record the animals they had seen </a:t>
            </a:r>
            <a:endParaRPr lang="zh-CN" altLang="zh-CN" sz="4000" dirty="0"/>
          </a:p>
          <a:p>
            <a:r>
              <a:rPr lang="en-US" altLang="zh-CN" sz="4000" dirty="0"/>
              <a:t>○the paintings were inspired by the need to increase the supply of animals for hunting </a:t>
            </a:r>
            <a:endParaRPr lang="zh-CN" altLang="zh-CN" sz="4000" dirty="0"/>
          </a:p>
          <a:p>
            <a:r>
              <a:rPr lang="en-US" altLang="zh-CN" sz="4000" dirty="0"/>
              <a:t>○the artists had removed rough spots on the cave walls </a:t>
            </a:r>
            <a:endParaRPr lang="zh-CN" altLang="zh-CN" sz="4000" dirty="0"/>
          </a:p>
          <a:p>
            <a:r>
              <a:rPr lang="en-US" altLang="zh-CN" sz="4000" dirty="0"/>
              <a:t>○Upper Paleolithic people used the paintings to increase their luck at hunting </a:t>
            </a:r>
            <a:endParaRPr lang="zh-CN" altLang="zh-CN" sz="4000" dirty="0"/>
          </a:p>
          <a:p>
            <a:endParaRPr lang="en-US" altLang="zh-CN" sz="4000" u="sng" dirty="0"/>
          </a:p>
          <a:p>
            <a:endParaRPr lang="en-US" altLang="zh-CN" sz="4000" u="sng"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sz="5400" b="1" dirty="0">
                <a:solidFill>
                  <a:srgbClr val="FFFF00"/>
                </a:solidFill>
              </a:rPr>
              <a:t>Factual Information Questions </a:t>
            </a:r>
            <a:endParaRPr lang="ru-RU" sz="5400" b="1" dirty="0">
              <a:solidFill>
                <a:srgbClr val="FFFF00"/>
              </a:solidFill>
            </a:endParaRPr>
          </a:p>
        </p:txBody>
      </p:sp>
      <p:sp>
        <p:nvSpPr>
          <p:cNvPr id="26" name="TextBox 25"/>
          <p:cNvSpPr txBox="1"/>
          <p:nvPr/>
        </p:nvSpPr>
        <p:spPr>
          <a:xfrm>
            <a:off x="1636293" y="2695072"/>
            <a:ext cx="17253284" cy="8094524"/>
          </a:xfrm>
          <a:prstGeom prst="rect">
            <a:avLst/>
          </a:prstGeom>
          <a:noFill/>
          <a:ln>
            <a:solidFill>
              <a:schemeClr val="bg1"/>
            </a:solidFill>
          </a:ln>
        </p:spPr>
        <p:txBody>
          <a:bodyPr wrap="square" rtlCol="0">
            <a:spAutoFit/>
          </a:bodyPr>
          <a:lstStyle/>
          <a:p>
            <a:r>
              <a:rPr lang="zh-CN" altLang="zh-CN" sz="4000" dirty="0"/>
              <a:t>【</a:t>
            </a:r>
            <a:r>
              <a:rPr lang="en-US" altLang="zh-CN" sz="4000" dirty="0"/>
              <a:t>Paragraph 3</a:t>
            </a:r>
            <a:r>
              <a:rPr lang="zh-CN" altLang="zh-CN" sz="4000" dirty="0"/>
              <a:t>】 </a:t>
            </a:r>
            <a:r>
              <a:rPr lang="en-US" altLang="zh-CN" sz="4000" dirty="0"/>
              <a:t>The subjects of the paintings are mostly animals. The paintings rest on bare walls, with no backdrops or environmental trappings. Perhaps, like many contemporary peoples, Upper Paleolithic men and women believed that the drawing of a human image could cause death or injury, and if that were indeed their belief, it might explain why human figures are rarely depicted in cave art. Another explanation for the focus on animals might be that these people sought to improve their luck at hunting. This theory is suggested by evidence of chips in the painted figures, perhaps made by spears thrown at the drawings. But if improving their hunting luck was the chief motivation for the paintings, it is difficult to explain why only a few show signs of having been speared. Perhaps the paintings were inspired by the need to increase the supply of animals. Cave art seems to have </a:t>
            </a:r>
            <a:r>
              <a:rPr lang="en-US" altLang="zh-CN" sz="4000" u="sng" dirty="0"/>
              <a:t>reached a peak toward the end of the Upper Paleolithic period, when the herds of game were decreasing.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 name="Текст 1"/>
          <p:cNvSpPr>
            <a:spLocks noGrp="1"/>
          </p:cNvSpPr>
          <p:nvPr>
            <p:ph type="body" sz="quarter" idx="10"/>
          </p:nvPr>
        </p:nvSpPr>
        <p:spPr>
          <a:xfrm>
            <a:off x="4475746" y="1067836"/>
            <a:ext cx="10154653" cy="679450"/>
          </a:xfrm>
        </p:spPr>
        <p:txBody>
          <a:bodyPr/>
          <a:lstStyle/>
          <a:p>
            <a:r>
              <a:rPr lang="en-US" sz="5400" b="1" dirty="0">
                <a:solidFill>
                  <a:srgbClr val="FFFF00"/>
                </a:solidFill>
              </a:rPr>
              <a:t>Factual Information Questions </a:t>
            </a:r>
            <a:endParaRPr lang="ru-RU" sz="5400" b="1" dirty="0">
              <a:solidFill>
                <a:srgbClr val="FFFF00"/>
              </a:solidFill>
            </a:endParaRPr>
          </a:p>
        </p:txBody>
      </p:sp>
      <p:sp>
        <p:nvSpPr>
          <p:cNvPr id="26" name="TextBox 25"/>
          <p:cNvSpPr txBox="1"/>
          <p:nvPr/>
        </p:nvSpPr>
        <p:spPr>
          <a:xfrm>
            <a:off x="1636293" y="2695072"/>
            <a:ext cx="17253284" cy="6863417"/>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4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4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Paragraph 5</a:t>
            </a:r>
            <a:r>
              <a:rPr kumimoji="0" lang="zh-CN" altLang="zh-CN" sz="4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4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Upper Paleolithic art was not confined to cave paintings. Many shafts of spears and similar objects were decorated with figures of animals. The anthropologist Alexander </a:t>
            </a:r>
            <a:r>
              <a:rPr kumimoji="0" lang="en-US" altLang="zh-CN" sz="40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Marshack</a:t>
            </a:r>
            <a:r>
              <a:rPr kumimoji="0" lang="en-US" altLang="zh-CN" sz="4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has an interesting interpretation of some of the engravings made during the Upper Paleolithic. He believes that as far back as 30,000 B.C., hunters may have used a system of notation, engraved on bone and stone, to mark phases of the Moon. If this is true, it would mean that Upper Paleolithic people were capable of complex thought and were consciously aware of their environment. In addition to other artworks, figurines representing the human female in exaggerated form have also been found at Upper Paleolithic sites. It has been suggested that these figurines were an ideal type or an expression of a desire for fertility. </a:t>
            </a:r>
            <a:endParaRPr kumimoji="0" lang="zh-CN" altLang="zh-CN" sz="4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76912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6000" dirty="0"/>
              <a:t>Ag</a:t>
            </a:r>
            <a:r>
              <a:rPr lang="en-US" altLang="zh-CN" sz="6000" dirty="0">
                <a:solidFill>
                  <a:srgbClr val="FF0000"/>
                </a:solidFill>
              </a:rPr>
              <a:t>greg</a:t>
            </a:r>
            <a:r>
              <a:rPr lang="en-US" altLang="zh-CN" sz="6000" dirty="0"/>
              <a:t>ate v.</a:t>
            </a:r>
            <a:endParaRPr lang="zh-CN" altLang="en-US" sz="6000" dirty="0"/>
          </a:p>
        </p:txBody>
      </p:sp>
      <p:sp>
        <p:nvSpPr>
          <p:cNvPr id="3" name="内容占位符 2"/>
          <p:cNvSpPr>
            <a:spLocks noGrp="1"/>
          </p:cNvSpPr>
          <p:nvPr>
            <p:ph sz="quarter" idx="1"/>
          </p:nvPr>
        </p:nvSpPr>
        <p:spPr/>
        <p:txBody>
          <a:bodyPr>
            <a:normAutofit/>
          </a:bodyPr>
          <a:lstStyle/>
          <a:p>
            <a:r>
              <a:rPr lang="en-US" altLang="zh-CN" sz="4000" dirty="0"/>
              <a:t>Chondrules and inclusions in Allende are held together by the chondrite matrix, a mixture of fine-grained, mostly silicate minerals that also includes grains of iron metal and iron sulfide. At one time it was thought that these matrix grains might be pristine nebular dust, the sort of stuff from which chondrules and inclusions were made. However, detailed studies of the chondrite matrix suggest that much of it, too, has been formed by condensation or melting in the nebula, although minute amounts of surviving interstellar dust are mixed with the processed materials.</a:t>
            </a:r>
          </a:p>
          <a:p>
            <a:r>
              <a:rPr lang="en-US" altLang="zh-CN" sz="4000" dirty="0"/>
              <a:t>All these diverse constituents are </a:t>
            </a:r>
            <a:r>
              <a:rPr lang="en-US" altLang="zh-CN" sz="4000" dirty="0">
                <a:solidFill>
                  <a:srgbClr val="FF0000"/>
                </a:solidFill>
              </a:rPr>
              <a:t>aggregated</a:t>
            </a:r>
            <a:r>
              <a:rPr lang="en-US" altLang="zh-CN" sz="4000" dirty="0"/>
              <a:t> together to form chondritic</a:t>
            </a:r>
            <a:r>
              <a:rPr lang="zh-CN" altLang="en-US" sz="4000" dirty="0"/>
              <a:t>（球粒状）</a:t>
            </a:r>
            <a:r>
              <a:rPr lang="en-US" altLang="zh-CN" sz="4000" dirty="0"/>
              <a:t> meteorites, like Allende, that have chemical compositions much like that of the Sun</a:t>
            </a:r>
            <a:endParaRPr lang="en-US" altLang="zh-CN" dirty="0"/>
          </a:p>
          <a:p>
            <a:r>
              <a:rPr lang="en-US" altLang="zh-CN" sz="5500" dirty="0"/>
              <a:t>                                                               </a:t>
            </a:r>
            <a:r>
              <a:rPr lang="en-US" altLang="zh-CN" sz="3200" dirty="0"/>
              <a:t>Tpo22 </a:t>
            </a:r>
            <a:r>
              <a:rPr lang="en-US" altLang="zh-CN" sz="3200" b="1" dirty="0"/>
              <a:t>The Allende Meteorite</a:t>
            </a:r>
            <a:endParaRPr lang="zh-CN" altLang="zh-CN" sz="3200" b="1" dirty="0"/>
          </a:p>
          <a:p>
            <a:pPr>
              <a:buNone/>
            </a:pPr>
            <a:r>
              <a:rPr lang="en-US" altLang="zh-CN" sz="5500" dirty="0"/>
              <a:t>       </a:t>
            </a:r>
          </a:p>
          <a:p>
            <a:pPr lvl="8"/>
            <a:endParaRPr lang="zh-CN" altLang="en-US" sz="55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sz="5400" b="1" dirty="0">
                <a:solidFill>
                  <a:srgbClr val="FFFF00"/>
                </a:solidFill>
              </a:rPr>
              <a:t>Factual Information Questions </a:t>
            </a:r>
            <a:endParaRPr lang="ru-RU" sz="5400" b="1" dirty="0">
              <a:solidFill>
                <a:srgbClr val="FFFF00"/>
              </a:solidFill>
            </a:endParaRPr>
          </a:p>
        </p:txBody>
      </p:sp>
      <p:sp>
        <p:nvSpPr>
          <p:cNvPr id="26" name="TextBox 25"/>
          <p:cNvSpPr txBox="1"/>
          <p:nvPr/>
        </p:nvSpPr>
        <p:spPr>
          <a:xfrm>
            <a:off x="1636293" y="2695072"/>
            <a:ext cx="17253284" cy="5016758"/>
          </a:xfrm>
          <a:prstGeom prst="rect">
            <a:avLst/>
          </a:prstGeom>
          <a:noFill/>
          <a:ln>
            <a:solidFill>
              <a:schemeClr val="bg1"/>
            </a:solidFill>
          </a:ln>
        </p:spPr>
        <p:txBody>
          <a:bodyPr wrap="square" rtlCol="0">
            <a:spAutoFit/>
          </a:bodyPr>
          <a:lstStyle/>
          <a:p>
            <a:r>
              <a:rPr lang="en-US" altLang="zh-CN" sz="4000" dirty="0"/>
              <a:t>12</a:t>
            </a:r>
            <a:r>
              <a:rPr lang="zh-TW" altLang="zh-CN" sz="4000" dirty="0"/>
              <a:t>．</a:t>
            </a:r>
            <a:r>
              <a:rPr lang="en-US" altLang="zh-CN" sz="4000" dirty="0"/>
              <a:t>According to paragraph 5, which of the following has been used as evidence to suggest that Upper Paleolithic people were capable of complex thought and conscious awareness of their environment? </a:t>
            </a:r>
            <a:endParaRPr lang="zh-CN" altLang="zh-CN" sz="4000" dirty="0"/>
          </a:p>
          <a:p>
            <a:r>
              <a:rPr lang="en-US" altLang="zh-CN" sz="4000" dirty="0"/>
              <a:t>○They engraved animal figures on the shafts of spears and other objects. </a:t>
            </a:r>
            <a:endParaRPr lang="zh-CN" altLang="zh-CN" sz="4000" dirty="0"/>
          </a:p>
          <a:p>
            <a:r>
              <a:rPr lang="en-US" altLang="zh-CN" sz="4000" dirty="0"/>
              <a:t>○They may have used engraved signs to record the phases of the Moon. </a:t>
            </a:r>
            <a:endParaRPr lang="zh-CN" altLang="zh-CN" sz="4000" dirty="0"/>
          </a:p>
          <a:p>
            <a:r>
              <a:rPr lang="en-US" altLang="zh-CN" sz="4000" dirty="0"/>
              <a:t>○Their figurines represented the human female in exaggerated form. </a:t>
            </a:r>
          </a:p>
          <a:p>
            <a:r>
              <a:rPr lang="en-US" altLang="zh-CN" sz="4000" dirty="0"/>
              <a:t>○They may have used figurines to portray an ideal type or to express a desire for fertility. </a:t>
            </a:r>
            <a:endParaRPr lang="en-US" altLang="zh-CN" sz="4000" u="sng"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sz="5400" b="1" dirty="0">
                <a:solidFill>
                  <a:srgbClr val="FFFF00"/>
                </a:solidFill>
              </a:rPr>
              <a:t>Factual Information Questions </a:t>
            </a:r>
            <a:endParaRPr lang="ru-RU" sz="5400" b="1" dirty="0">
              <a:solidFill>
                <a:srgbClr val="FFFF00"/>
              </a:solidFill>
            </a:endParaRPr>
          </a:p>
        </p:txBody>
      </p:sp>
      <p:sp>
        <p:nvSpPr>
          <p:cNvPr id="26" name="TextBox 25"/>
          <p:cNvSpPr txBox="1"/>
          <p:nvPr/>
        </p:nvSpPr>
        <p:spPr>
          <a:xfrm>
            <a:off x="1636293" y="2695072"/>
            <a:ext cx="17253284" cy="6863417"/>
          </a:xfrm>
          <a:prstGeom prst="rect">
            <a:avLst/>
          </a:prstGeom>
          <a:noFill/>
          <a:ln>
            <a:solidFill>
              <a:schemeClr val="bg1"/>
            </a:solidFill>
          </a:ln>
        </p:spPr>
        <p:txBody>
          <a:bodyPr wrap="square" rtlCol="0">
            <a:spAutoFit/>
          </a:bodyPr>
          <a:lstStyle/>
          <a:p>
            <a:r>
              <a:rPr lang="zh-CN" altLang="zh-CN" sz="4000" dirty="0"/>
              <a:t>【</a:t>
            </a:r>
            <a:r>
              <a:rPr lang="en-US" altLang="zh-CN" sz="4000" dirty="0"/>
              <a:t>Paragraph 5</a:t>
            </a:r>
            <a:r>
              <a:rPr lang="zh-CN" altLang="zh-CN" sz="4000" dirty="0"/>
              <a:t>】</a:t>
            </a:r>
            <a:r>
              <a:rPr lang="en-US" altLang="zh-CN" sz="4000" dirty="0"/>
              <a:t>Upper Paleolithic art was not confined to cave paintings. Many shafts of spears and similar objects were decorated with figures of animals. The anthropologist Alexander </a:t>
            </a:r>
            <a:r>
              <a:rPr lang="en-US" altLang="zh-CN" sz="4000" dirty="0" err="1"/>
              <a:t>Marshack</a:t>
            </a:r>
            <a:r>
              <a:rPr lang="en-US" altLang="zh-CN" sz="4000" dirty="0"/>
              <a:t> has an interesting interpretation of some of the engravings made during the Upper Paleolithic. He believes that as far back as 30,000 B.C., hunters may have used a system of notation, engraved on bone and stone, to mark phases of the Moon. If this is true, it would mean that Upper Paleolithic people were capable of complex thought and were consciously aware of their environment. In addition to other artworks, figurines representing the human female in exaggerated form have also been found at Upper Paleolithic sites. It has been suggested that these figurines were an ideal type or an expression of a desire for fertility. </a:t>
            </a:r>
            <a:endParaRPr lang="zh-CN" altLang="zh-CN" sz="4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sz="5400" b="1" dirty="0">
                <a:solidFill>
                  <a:srgbClr val="FFFF00"/>
                </a:solidFill>
              </a:rPr>
              <a:t>Factual Information Questions </a:t>
            </a:r>
            <a:endParaRPr lang="ru-RU" sz="5400" b="1" dirty="0">
              <a:solidFill>
                <a:srgbClr val="FFFF00"/>
              </a:solidFill>
            </a:endParaRPr>
          </a:p>
        </p:txBody>
      </p:sp>
      <p:sp>
        <p:nvSpPr>
          <p:cNvPr id="26" name="TextBox 25"/>
          <p:cNvSpPr txBox="1"/>
          <p:nvPr/>
        </p:nvSpPr>
        <p:spPr>
          <a:xfrm>
            <a:off x="1636293" y="2695072"/>
            <a:ext cx="17253284" cy="8094524"/>
          </a:xfrm>
          <a:prstGeom prst="rect">
            <a:avLst/>
          </a:prstGeom>
          <a:noFill/>
          <a:ln>
            <a:solidFill>
              <a:schemeClr val="bg1"/>
            </a:solidFill>
          </a:ln>
        </p:spPr>
        <p:txBody>
          <a:bodyPr wrap="square" rtlCol="0">
            <a:spAutoFit/>
          </a:bodyPr>
          <a:lstStyle/>
          <a:p>
            <a:r>
              <a:rPr lang="en-US" altLang="zh-CN" sz="4000" dirty="0">
                <a:solidFill>
                  <a:srgbClr val="FFFF00"/>
                </a:solidFill>
              </a:rPr>
              <a:t>Causal Relationship: </a:t>
            </a:r>
          </a:p>
          <a:p>
            <a:endParaRPr lang="en-US" altLang="zh-CN" sz="4000" dirty="0"/>
          </a:p>
          <a:p>
            <a:r>
              <a:rPr lang="en-US" altLang="zh-CN" sz="4000" dirty="0"/>
              <a:t>Perhaps so much time has passed that there will never be satisfactory answers to the cave images, but their mystique only adds to their importance. Certainly a great art exists, and by its existence reveals that ancient human beings were not without intelligence, skill, and sensitivity.</a:t>
            </a:r>
          </a:p>
          <a:p>
            <a:r>
              <a:rPr lang="en-US" altLang="zh-CN" sz="4000" dirty="0"/>
              <a:t>										</a:t>
            </a:r>
            <a:r>
              <a:rPr lang="en-US" altLang="zh-CN" sz="4000" i="1" dirty="0"/>
              <a:t>Online Test: Lascaux Cave Paintings </a:t>
            </a:r>
          </a:p>
          <a:p>
            <a:r>
              <a:rPr lang="en-US" altLang="zh-CN" sz="4000" dirty="0"/>
              <a:t>According to paragraph 6, why might the puzzling questions about the paintings never be answered?</a:t>
            </a:r>
            <a:endParaRPr lang="zh-CN" altLang="zh-CN" sz="4000" dirty="0"/>
          </a:p>
          <a:p>
            <a:r>
              <a:rPr lang="en-US" altLang="zh-CN" sz="4000" dirty="0"/>
              <a:t>○Keeping the paintings a mystery will increase their importance. </a:t>
            </a:r>
            <a:endParaRPr lang="zh-CN" altLang="zh-CN" sz="4000" dirty="0"/>
          </a:p>
          <a:p>
            <a:r>
              <a:rPr lang="en-US" altLang="zh-CN" sz="4000" dirty="0"/>
              <a:t>○The artists hid their tools with great intelligence and skill. </a:t>
            </a:r>
            <a:endParaRPr lang="zh-CN" altLang="zh-CN" sz="4000" dirty="0"/>
          </a:p>
          <a:p>
            <a:r>
              <a:rPr lang="en-US" altLang="zh-CN" sz="4000" dirty="0"/>
              <a:t>○Too many years have gone by since the images were painted. </a:t>
            </a:r>
            <a:endParaRPr lang="zh-CN" altLang="zh-CN" sz="4000" dirty="0"/>
          </a:p>
          <a:p>
            <a:r>
              <a:rPr lang="en-US" altLang="zh-CN" sz="4000" dirty="0"/>
              <a:t>○Answering the question is not very important to scholars. </a:t>
            </a:r>
            <a:endParaRPr lang="zh-CN" altLang="zh-CN" sz="4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sz="5400" b="1" dirty="0">
                <a:solidFill>
                  <a:srgbClr val="FFFF00"/>
                </a:solidFill>
              </a:rPr>
              <a:t>Factual Information Questions </a:t>
            </a:r>
            <a:endParaRPr lang="ru-RU" sz="5400" b="1" dirty="0">
              <a:solidFill>
                <a:srgbClr val="FFFF00"/>
              </a:solidFill>
            </a:endParaRPr>
          </a:p>
        </p:txBody>
      </p:sp>
      <p:sp>
        <p:nvSpPr>
          <p:cNvPr id="26" name="TextBox 25"/>
          <p:cNvSpPr txBox="1"/>
          <p:nvPr/>
        </p:nvSpPr>
        <p:spPr>
          <a:xfrm>
            <a:off x="1636293" y="2695072"/>
            <a:ext cx="17253284" cy="7909858"/>
          </a:xfrm>
          <a:prstGeom prst="rect">
            <a:avLst/>
          </a:prstGeom>
          <a:noFill/>
          <a:ln>
            <a:solidFill>
              <a:schemeClr val="bg1"/>
            </a:solidFill>
          </a:ln>
        </p:spPr>
        <p:txBody>
          <a:bodyPr wrap="square" rtlCol="0">
            <a:spAutoFit/>
          </a:bodyPr>
          <a:lstStyle/>
          <a:p>
            <a:r>
              <a:rPr lang="en-US" altLang="zh-CN" sz="4000" dirty="0">
                <a:solidFill>
                  <a:srgbClr val="FFFF00"/>
                </a:solidFill>
              </a:rPr>
              <a:t>Causal Relationship: </a:t>
            </a:r>
            <a:endParaRPr lang="en-US" altLang="zh-CN" sz="4000" dirty="0"/>
          </a:p>
          <a:p>
            <a:r>
              <a:rPr lang="zh-TW" altLang="zh-CN" sz="3600" dirty="0"/>
              <a:t>A sharp rise in demand for grain abroad also encouraged farmers in the Northeast and Midwest to become more commercially oriented. Wheat, which in 1845 commanded $1.08 a bushel in New York City, fetched $2.46 in 1855; in similar fashion the price of corn nearly doubled. Farmers responded by specializing in cash crops, borrowing to purchase more land, and investing in equipment to increase productivity.</a:t>
            </a:r>
            <a:endParaRPr lang="en-US" altLang="zh-TW" sz="3600" dirty="0"/>
          </a:p>
          <a:p>
            <a:r>
              <a:rPr lang="en-US" altLang="zh-CN" sz="3600" dirty="0"/>
              <a:t>				</a:t>
            </a:r>
            <a:r>
              <a:rPr lang="en-US" altLang="zh-CN" sz="3200" i="1" dirty="0"/>
              <a:t>TOP-33: Railroads and Commercial Agriculture in 19</a:t>
            </a:r>
            <a:r>
              <a:rPr lang="en-US" altLang="zh-CN" sz="3200" i="1" baseline="30000" dirty="0"/>
              <a:t>th</a:t>
            </a:r>
            <a:r>
              <a:rPr lang="en-US" altLang="zh-CN" sz="3200" i="1" dirty="0"/>
              <a:t>  Century United States</a:t>
            </a:r>
            <a:endParaRPr lang="zh-CN" altLang="zh-CN" sz="3200" dirty="0"/>
          </a:p>
          <a:p>
            <a:endParaRPr lang="en-US" altLang="zh-TW" sz="3600" dirty="0"/>
          </a:p>
          <a:p>
            <a:r>
              <a:rPr lang="zh-TW" altLang="zh-CN" sz="3600" dirty="0"/>
              <a:t>Paragraph 4 supports the idea that the price of wheat more than doubled between 1845 and 1855 because</a:t>
            </a:r>
            <a:endParaRPr lang="zh-CN" altLang="zh-CN" sz="3600" dirty="0"/>
          </a:p>
          <a:p>
            <a:r>
              <a:rPr lang="zh-TW" altLang="zh-CN" sz="3600" dirty="0"/>
              <a:t>○the price of corn nearly doubled during that same period</a:t>
            </a:r>
            <a:endParaRPr lang="zh-CN" altLang="zh-CN" sz="3600" dirty="0"/>
          </a:p>
          <a:p>
            <a:r>
              <a:rPr lang="zh-TW" altLang="zh-CN" sz="3600" dirty="0"/>
              <a:t>○demand for grain increased sharply outside the United States</a:t>
            </a:r>
            <a:endParaRPr lang="zh-CN" altLang="zh-CN" sz="3600" dirty="0"/>
          </a:p>
          <a:p>
            <a:r>
              <a:rPr lang="zh-TW" altLang="zh-CN" sz="3600" dirty="0"/>
              <a:t>○farmers in the Northeast and Midwest began to specialize in cash crops</a:t>
            </a:r>
            <a:endParaRPr lang="zh-CN" altLang="zh-CN" sz="3600" dirty="0"/>
          </a:p>
          <a:p>
            <a:r>
              <a:rPr lang="zh-TW" altLang="zh-CN" sz="3600" dirty="0"/>
              <a:t>○many farmers had borrowed heavily to purchase land and equipment for raising wheat</a:t>
            </a:r>
            <a:endParaRPr lang="zh-CN" altLang="zh-CN" sz="3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sz="5400" b="1" dirty="0">
                <a:solidFill>
                  <a:srgbClr val="FFFF00"/>
                </a:solidFill>
              </a:rPr>
              <a:t>Factual Information Questions </a:t>
            </a:r>
            <a:endParaRPr lang="ru-RU" sz="5400" b="1" dirty="0">
              <a:solidFill>
                <a:srgbClr val="FFFF00"/>
              </a:solidFill>
            </a:endParaRPr>
          </a:p>
        </p:txBody>
      </p:sp>
      <p:sp>
        <p:nvSpPr>
          <p:cNvPr id="26" name="TextBox 25"/>
          <p:cNvSpPr txBox="1"/>
          <p:nvPr/>
        </p:nvSpPr>
        <p:spPr>
          <a:xfrm>
            <a:off x="1615511" y="2487254"/>
            <a:ext cx="17253284" cy="8463855"/>
          </a:xfrm>
          <a:prstGeom prst="rect">
            <a:avLst/>
          </a:prstGeom>
          <a:noFill/>
          <a:ln>
            <a:solidFill>
              <a:schemeClr val="bg1"/>
            </a:solidFill>
          </a:ln>
        </p:spPr>
        <p:txBody>
          <a:bodyPr wrap="square" rtlCol="0">
            <a:spAutoFit/>
          </a:bodyPr>
          <a:lstStyle/>
          <a:p>
            <a:r>
              <a:rPr lang="en-US" altLang="zh-CN" sz="3200" dirty="0">
                <a:solidFill>
                  <a:srgbClr val="FFFF00"/>
                </a:solidFill>
              </a:rPr>
              <a:t>Causal Relationship: </a:t>
            </a:r>
            <a:endParaRPr lang="en-US" altLang="zh-CN" sz="3200" dirty="0"/>
          </a:p>
          <a:p>
            <a:r>
              <a:rPr lang="en-US" altLang="zh-CN" sz="3200" dirty="0"/>
              <a:t>An offshoot of the biological approach called sociobiology suggests that aggression is natural and even desirable for people. Sociobiology views much social behavior, including aggressive behavior, as genetically determined. Consider Darwin‘s theory of evolution. Darwin held that many more individuals are produced than can find food and survive into adulthood. A struggle for survival follows. Those individuals who possess characteristics that provide them with an advantage in the struggle for existence are more likely to survive and contribute their genes to the next generation. In many species, such characteristics include aggressiveness. Because aggressive individuals are more likely to survive and reproduce, whatever genes are linked to aggressive behavior are more likely to be transmitted to subsequent generations. </a:t>
            </a:r>
          </a:p>
          <a:p>
            <a:endParaRPr lang="en-US" altLang="zh-CN" sz="3200" dirty="0"/>
          </a:p>
          <a:p>
            <a:r>
              <a:rPr lang="en-US" altLang="zh-CN" sz="3200" dirty="0"/>
              <a:t>According to Darwin's theory of evolution, members of a species are forced to struggle for survival because</a:t>
            </a:r>
            <a:endParaRPr lang="zh-CN" altLang="zh-CN" sz="3200" dirty="0"/>
          </a:p>
          <a:p>
            <a:r>
              <a:rPr lang="en-US" altLang="zh-CN" sz="3200" dirty="0"/>
              <a:t>○not all individuals are skilled in finding food</a:t>
            </a:r>
            <a:endParaRPr lang="zh-CN" altLang="zh-CN" sz="3200" dirty="0"/>
          </a:p>
          <a:p>
            <a:r>
              <a:rPr lang="en-US" altLang="zh-CN" sz="3200" dirty="0"/>
              <a:t>○individuals try to defend their young against attackers</a:t>
            </a:r>
            <a:endParaRPr lang="zh-CN" altLang="zh-CN" sz="3200" dirty="0"/>
          </a:p>
          <a:p>
            <a:r>
              <a:rPr lang="en-US" altLang="zh-CN" sz="3200" dirty="0"/>
              <a:t>○many more individuals are born than can survive until the age of reproduction</a:t>
            </a:r>
            <a:endParaRPr lang="zh-CN" altLang="zh-CN" sz="3200" dirty="0"/>
          </a:p>
          <a:p>
            <a:r>
              <a:rPr lang="en-US" altLang="zh-CN" sz="3200" dirty="0"/>
              <a:t>○individuals with certain genes are more likely to reach adulthood</a:t>
            </a:r>
            <a:endParaRPr lang="zh-CN" altLang="zh-CN" sz="3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sz="5400" b="1" dirty="0">
                <a:solidFill>
                  <a:srgbClr val="FFFF00"/>
                </a:solidFill>
              </a:rPr>
              <a:t>Factual Information Questions </a:t>
            </a:r>
            <a:endParaRPr lang="ru-RU" sz="5400" b="1" dirty="0">
              <a:solidFill>
                <a:srgbClr val="FFFF00"/>
              </a:solidFill>
            </a:endParaRPr>
          </a:p>
        </p:txBody>
      </p:sp>
      <p:sp>
        <p:nvSpPr>
          <p:cNvPr id="26" name="TextBox 25"/>
          <p:cNvSpPr txBox="1"/>
          <p:nvPr/>
        </p:nvSpPr>
        <p:spPr>
          <a:xfrm>
            <a:off x="1636293" y="2695072"/>
            <a:ext cx="17253284" cy="7417415"/>
          </a:xfrm>
          <a:prstGeom prst="rect">
            <a:avLst/>
          </a:prstGeom>
          <a:noFill/>
          <a:ln>
            <a:solidFill>
              <a:schemeClr val="bg1"/>
            </a:solidFill>
          </a:ln>
        </p:spPr>
        <p:txBody>
          <a:bodyPr wrap="square" rtlCol="0">
            <a:spAutoFit/>
          </a:bodyPr>
          <a:lstStyle/>
          <a:p>
            <a:r>
              <a:rPr lang="en-US" altLang="zh-CN" sz="4000" dirty="0">
                <a:solidFill>
                  <a:srgbClr val="FFFF00"/>
                </a:solidFill>
              </a:rPr>
              <a:t>Causal Relationship: </a:t>
            </a:r>
          </a:p>
          <a:p>
            <a:endParaRPr lang="en-US" altLang="zh-CN" sz="4000" dirty="0"/>
          </a:p>
          <a:p>
            <a:r>
              <a:rPr lang="en-US" altLang="zh-CN" sz="3600" dirty="0"/>
              <a:t>An offshoot of the biological approach called sociobiology suggests that aggression is natural and even desirable for people. Sociobiology views much social behavior, including aggressive behavior, as genetically determined. Consider Darwin‘s theory of evolution. </a:t>
            </a:r>
            <a:r>
              <a:rPr lang="en-US" altLang="zh-CN" sz="3600" dirty="0">
                <a:solidFill>
                  <a:srgbClr val="FFFF00"/>
                </a:solidFill>
              </a:rPr>
              <a:t>Darwin held that </a:t>
            </a:r>
            <a:r>
              <a:rPr lang="en-US" altLang="zh-CN" sz="3600" dirty="0"/>
              <a:t>many more individuals are produced than can find food and survive into adulthood. </a:t>
            </a:r>
            <a:r>
              <a:rPr lang="en-US" altLang="zh-CN" sz="3600" dirty="0">
                <a:solidFill>
                  <a:srgbClr val="FFFF00"/>
                </a:solidFill>
              </a:rPr>
              <a:t>A struggle for survival follows</a:t>
            </a:r>
            <a:r>
              <a:rPr lang="en-US" altLang="zh-CN" sz="3600" dirty="0"/>
              <a:t>. Those individuals who possess characteristics that provide them with an advantage in the struggle for existence are more likely to survive and contribute their genes to the next generation. In many species, such characteristics include aggressiveness. Because aggressive individuals are more likely to survive and reproduce, whatever genes are linked to aggressive behavior are more likely to be transmitted to subsequent generations.</a:t>
            </a:r>
            <a:endParaRPr lang="zh-CN" altLang="zh-CN" sz="3600" dirty="0"/>
          </a:p>
          <a:p>
            <a:endParaRPr lang="zh-CN" altLang="zh-CN" sz="3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2068206"/>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475746" y="1067836"/>
            <a:ext cx="10154653" cy="679450"/>
          </a:xfrm>
        </p:spPr>
        <p:txBody>
          <a:bodyPr/>
          <a:lstStyle/>
          <a:p>
            <a:r>
              <a:rPr lang="en-US" sz="4400" b="1" dirty="0">
                <a:solidFill>
                  <a:srgbClr val="FFFF00"/>
                </a:solidFill>
              </a:rPr>
              <a:t>Negative Factual Information Questions </a:t>
            </a:r>
            <a:endParaRPr lang="ru-RU" sz="4400" b="1" dirty="0">
              <a:solidFill>
                <a:srgbClr val="FFFF00"/>
              </a:solidFill>
            </a:endParaRPr>
          </a:p>
        </p:txBody>
      </p:sp>
      <p:sp>
        <p:nvSpPr>
          <p:cNvPr id="26" name="TextBox 25"/>
          <p:cNvSpPr txBox="1"/>
          <p:nvPr/>
        </p:nvSpPr>
        <p:spPr>
          <a:xfrm>
            <a:off x="1324566" y="3754944"/>
            <a:ext cx="17253284" cy="4585871"/>
          </a:xfrm>
          <a:prstGeom prst="rect">
            <a:avLst/>
          </a:prstGeom>
          <a:noFill/>
          <a:ln>
            <a:solidFill>
              <a:schemeClr val="bg1"/>
            </a:solidFill>
          </a:ln>
        </p:spPr>
        <p:txBody>
          <a:bodyPr wrap="square" rtlCol="0">
            <a:spAutoFit/>
          </a:bodyPr>
          <a:lstStyle/>
          <a:p>
            <a:endParaRPr lang="en-US" altLang="zh-CN" sz="4000" dirty="0"/>
          </a:p>
          <a:p>
            <a:r>
              <a:rPr lang="en-US" altLang="zh-CN" sz="3600" dirty="0"/>
              <a:t>All of the following are mentioned in paragraph 2 as ways that Venice provided rowers for its galley EXCEPT  </a:t>
            </a:r>
            <a:endParaRPr lang="zh-CN" altLang="zh-CN" sz="3600" dirty="0"/>
          </a:p>
          <a:p>
            <a:r>
              <a:rPr lang="en-US" altLang="zh-CN" sz="3600" dirty="0"/>
              <a:t>○Requiring business associations to provide sailors</a:t>
            </a:r>
            <a:endParaRPr lang="zh-CN" altLang="zh-CN" sz="3600" dirty="0"/>
          </a:p>
          <a:p>
            <a:r>
              <a:rPr lang="en-US" altLang="zh-CN" sz="3600" dirty="0"/>
              <a:t>○Recruiting sailors from other cities in northern Italy</a:t>
            </a:r>
            <a:endParaRPr lang="zh-CN" altLang="zh-CN" sz="3600" dirty="0"/>
          </a:p>
          <a:p>
            <a:r>
              <a:rPr lang="en-US" altLang="zh-CN" sz="3600" dirty="0"/>
              <a:t>○Drafting Venetian citizens into services as rowers</a:t>
            </a:r>
            <a:endParaRPr lang="zh-CN" altLang="zh-CN" sz="3600" dirty="0"/>
          </a:p>
          <a:p>
            <a:r>
              <a:rPr lang="en-US" altLang="zh-CN" sz="3600" dirty="0"/>
              <a:t>○Appealing to the traditions of Venice as a sea power.</a:t>
            </a:r>
            <a:endParaRPr lang="zh-CN" altLang="zh-CN" sz="3600" dirty="0"/>
          </a:p>
          <a:p>
            <a:endParaRPr lang="zh-CN" altLang="zh-CN" sz="3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384964" y="1067836"/>
            <a:ext cx="10577945" cy="679450"/>
          </a:xfrm>
        </p:spPr>
        <p:txBody>
          <a:bodyPr/>
          <a:lstStyle/>
          <a:p>
            <a:r>
              <a:rPr lang="en-US" sz="4400" b="1" dirty="0">
                <a:solidFill>
                  <a:srgbClr val="FFFF00"/>
                </a:solidFill>
              </a:rPr>
              <a:t>Negative Factual Information Questions </a:t>
            </a:r>
            <a:endParaRPr lang="ru-RU" sz="4400" b="1" dirty="0">
              <a:solidFill>
                <a:srgbClr val="FFFF00"/>
              </a:solidFill>
            </a:endParaRPr>
          </a:p>
        </p:txBody>
      </p:sp>
      <p:sp>
        <p:nvSpPr>
          <p:cNvPr id="26" name="TextBox 25"/>
          <p:cNvSpPr txBox="1"/>
          <p:nvPr/>
        </p:nvSpPr>
        <p:spPr>
          <a:xfrm>
            <a:off x="1636293" y="2695072"/>
            <a:ext cx="17253284" cy="8094524"/>
          </a:xfrm>
          <a:prstGeom prst="rect">
            <a:avLst/>
          </a:prstGeom>
          <a:noFill/>
          <a:ln>
            <a:solidFill>
              <a:schemeClr val="bg1"/>
            </a:solidFill>
          </a:ln>
        </p:spPr>
        <p:txBody>
          <a:bodyPr wrap="square" rtlCol="0">
            <a:spAutoFit/>
          </a:bodyPr>
          <a:lstStyle/>
          <a:p>
            <a:r>
              <a:rPr lang="zh-CN" altLang="zh-CN" sz="4000" dirty="0"/>
              <a:t>【</a:t>
            </a:r>
            <a:r>
              <a:rPr lang="en-US" altLang="zh-CN" sz="4000" dirty="0"/>
              <a:t>Paragraph 2</a:t>
            </a:r>
            <a:r>
              <a:rPr lang="zh-CN" altLang="zh-CN" sz="4000" dirty="0"/>
              <a:t>】</a:t>
            </a:r>
            <a:r>
              <a:rPr lang="en-US" altLang="zh-CN" sz="4000" dirty="0"/>
              <a:t>This decline can be seen clearly in the changes that affected Venetian shipping and trade. First, Venice’s intermediary functions in the Adriatic Sea, where it had dominated the business of shipping for other parties, were lost to direct trading. In the fifteenth century there was little problem recruiting sailors to row the galleys (large ships propelled by oars): guilds (business associations) were required to provide rowers, and through a draft system free citizens served </a:t>
            </a:r>
            <a:r>
              <a:rPr lang="en-US" altLang="zh-CN" sz="4000" u="sng" dirty="0"/>
              <a:t>compulsorily</a:t>
            </a:r>
            <a:r>
              <a:rPr lang="en-US" altLang="zh-CN" sz="4000" dirty="0"/>
              <a:t> when called for. In the early sixteenth century the shortage of rowers was not serious because the demand for galleys was limited by a move to round ships (round-hulled ships with more cargo space), with required fewer rowers. But the shortage of crews proved to be a greater and greater problem, despite continuous appeal to Venice’s tradition of maritime greatness. Even though </a:t>
            </a:r>
            <a:r>
              <a:rPr lang="en-US" altLang="zh-CN" sz="4000" dirty="0" err="1"/>
              <a:t>sailors’wages</a:t>
            </a:r>
            <a:r>
              <a:rPr lang="en-US" altLang="zh-CN" sz="4000" dirty="0"/>
              <a:t> doubled among the northern Italian cities from 1550 to 1590, this did not elicit an increased supply.</a:t>
            </a:r>
            <a:endParaRPr lang="zh-CN" altLang="zh-CN" sz="3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384964" y="1067836"/>
            <a:ext cx="10577945" cy="679450"/>
          </a:xfrm>
        </p:spPr>
        <p:txBody>
          <a:bodyPr/>
          <a:lstStyle/>
          <a:p>
            <a:r>
              <a:rPr lang="en-US" sz="4400" b="1" dirty="0">
                <a:solidFill>
                  <a:srgbClr val="FFFF00"/>
                </a:solidFill>
              </a:rPr>
              <a:t>Negative Factual Information Questions </a:t>
            </a:r>
            <a:endParaRPr lang="ru-RU" sz="4400" b="1" dirty="0">
              <a:solidFill>
                <a:srgbClr val="FFFF00"/>
              </a:solidFill>
            </a:endParaRPr>
          </a:p>
        </p:txBody>
      </p:sp>
      <p:sp>
        <p:nvSpPr>
          <p:cNvPr id="26" name="TextBox 25"/>
          <p:cNvSpPr txBox="1"/>
          <p:nvPr/>
        </p:nvSpPr>
        <p:spPr>
          <a:xfrm>
            <a:off x="1025235" y="2390272"/>
            <a:ext cx="18052473" cy="8956298"/>
          </a:xfrm>
          <a:prstGeom prst="rect">
            <a:avLst/>
          </a:prstGeom>
          <a:noFill/>
          <a:ln>
            <a:solidFill>
              <a:schemeClr val="bg1"/>
            </a:solidFill>
          </a:ln>
        </p:spPr>
        <p:txBody>
          <a:bodyPr wrap="square" rtlCol="0">
            <a:spAutoFit/>
          </a:bodyPr>
          <a:lstStyle/>
          <a:p>
            <a:r>
              <a:rPr lang="zh-CN" altLang="zh-CN" sz="3200" dirty="0"/>
              <a:t>【</a:t>
            </a:r>
            <a:r>
              <a:rPr lang="en-US" altLang="zh-CN" sz="3200" dirty="0"/>
              <a:t>Paragraph 2</a:t>
            </a:r>
            <a:r>
              <a:rPr lang="zh-CN" altLang="zh-CN" sz="3200" dirty="0"/>
              <a:t>】</a:t>
            </a:r>
            <a:r>
              <a:rPr lang="en-US" altLang="zh-CN" sz="3200" dirty="0"/>
              <a:t>This decline can be seen clearly in the changes that affected Venetian shipping and trade. First, Venice’s intermediary functions in the Adriatic Sea, where it had dominated the business of shipping for other parties, were lost to direct trading. In the fifteenth century there was little problem recruiting sailors to row the galleys (large ships propelled by oars): guilds (business associations) were required to provide rowers, and through a draft system free citizens served compulsorily when called for. In the early sixteenth century the shortage of rowers was not serious because the demand for galleys was limited by a move to round ships (round-hulled ships with more cargo space), with required fewer rowers. But the shortage of crews proved to be a greater and greater problem, despite continuous appeal to Venice’s tradition of maritime greatness. Even though </a:t>
            </a:r>
            <a:r>
              <a:rPr lang="en-US" altLang="zh-CN" sz="3200" dirty="0" err="1"/>
              <a:t>sailors’wages</a:t>
            </a:r>
            <a:r>
              <a:rPr lang="en-US" altLang="zh-CN" sz="3200" dirty="0"/>
              <a:t> doubled among the northern Italian cities from 1550 to 1590, this did not elicit an increased supply.</a:t>
            </a:r>
          </a:p>
          <a:p>
            <a:endParaRPr lang="en-US" altLang="zh-CN" sz="3200" dirty="0"/>
          </a:p>
          <a:p>
            <a:r>
              <a:rPr lang="en-US" altLang="zh-CN" sz="3200" dirty="0"/>
              <a:t>All of the following are mentioned in paragraph 2 as ways that Venice provided rowers for its galley EXCEPT  </a:t>
            </a:r>
            <a:endParaRPr lang="zh-CN" altLang="zh-CN" sz="3200" dirty="0"/>
          </a:p>
          <a:p>
            <a:r>
              <a:rPr lang="en-US" altLang="zh-CN" sz="3200" dirty="0"/>
              <a:t>○Requiring business associations to provide sailors</a:t>
            </a:r>
            <a:endParaRPr lang="zh-CN" altLang="zh-CN" sz="3200" dirty="0"/>
          </a:p>
          <a:p>
            <a:r>
              <a:rPr lang="en-US" altLang="zh-CN" sz="3200" dirty="0"/>
              <a:t>○Recruiting sailors from other cities in northern Italy</a:t>
            </a:r>
            <a:endParaRPr lang="zh-CN" altLang="zh-CN" sz="3200" dirty="0"/>
          </a:p>
          <a:p>
            <a:r>
              <a:rPr lang="en-US" altLang="zh-CN" sz="3200" dirty="0"/>
              <a:t>○Drafting Venetian citizens into services as rowers</a:t>
            </a:r>
            <a:endParaRPr lang="zh-CN" altLang="zh-CN" sz="3200" dirty="0"/>
          </a:p>
          <a:p>
            <a:r>
              <a:rPr lang="en-US" altLang="zh-CN" sz="3200" dirty="0"/>
              <a:t>○Appealing to the traditions of Venice as a sea power.</a:t>
            </a:r>
            <a:endParaRPr lang="zh-CN" altLang="zh-CN" sz="3200" dirty="0"/>
          </a:p>
          <a:p>
            <a:endParaRPr lang="en-US" altLang="zh-CN" sz="3200" dirty="0"/>
          </a:p>
          <a:p>
            <a:endParaRPr lang="zh-CN" altLang="zh-CN" sz="3200" dirty="0"/>
          </a:p>
        </p:txBody>
      </p:sp>
    </p:spTree>
    <p:extLst>
      <p:ext uri="{BB962C8B-B14F-4D97-AF65-F5344CB8AC3E}">
        <p14:creationId xmlns:p14="http://schemas.microsoft.com/office/powerpoint/2010/main" val="2108454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384964" y="1067836"/>
            <a:ext cx="10577945" cy="679450"/>
          </a:xfrm>
        </p:spPr>
        <p:txBody>
          <a:bodyPr/>
          <a:lstStyle/>
          <a:p>
            <a:r>
              <a:rPr lang="en-US" sz="4400" b="1" dirty="0">
                <a:solidFill>
                  <a:srgbClr val="FFFF00"/>
                </a:solidFill>
              </a:rPr>
              <a:t>Negative Factual Information Questions </a:t>
            </a:r>
            <a:endParaRPr lang="ru-RU" sz="4400" b="1" dirty="0">
              <a:solidFill>
                <a:srgbClr val="FFFF00"/>
              </a:solidFill>
            </a:endParaRPr>
          </a:p>
        </p:txBody>
      </p:sp>
      <p:sp>
        <p:nvSpPr>
          <p:cNvPr id="26" name="TextBox 25"/>
          <p:cNvSpPr txBox="1"/>
          <p:nvPr/>
        </p:nvSpPr>
        <p:spPr>
          <a:xfrm>
            <a:off x="1636293" y="2695072"/>
            <a:ext cx="17253284" cy="7971413"/>
          </a:xfrm>
          <a:prstGeom prst="rect">
            <a:avLst/>
          </a:prstGeom>
          <a:noFill/>
          <a:ln>
            <a:solidFill>
              <a:schemeClr val="bg1"/>
            </a:solidFill>
          </a:ln>
        </p:spPr>
        <p:txBody>
          <a:bodyPr wrap="square" rtlCol="0">
            <a:spAutoFit/>
          </a:bodyPr>
          <a:lstStyle/>
          <a:p>
            <a:r>
              <a:rPr lang="en-US" altLang="zh-CN" sz="3200" dirty="0">
                <a:solidFill>
                  <a:schemeClr val="bg1"/>
                </a:solidFill>
              </a:rPr>
              <a:t>The problem in shipping extended to the </a:t>
            </a:r>
            <a:r>
              <a:rPr lang="en-US" altLang="zh-CN" sz="3200" dirty="0" err="1">
                <a:solidFill>
                  <a:schemeClr val="bg1"/>
                </a:solidFill>
              </a:rPr>
              <a:t>Arsenale</a:t>
            </a:r>
            <a:r>
              <a:rPr lang="en-US" altLang="zh-CN" sz="3200" dirty="0">
                <a:solidFill>
                  <a:schemeClr val="bg1"/>
                </a:solidFill>
              </a:rPr>
              <a:t>, Venice’s huge and powerful shipyard. Timber ran short, and it was necessary to procure it from farther and farther away. In ancient Roman times, the Italian peninsula had great forest of fir preferred for warships, but scarcity was apparent as early as the early fourteenth century. </a:t>
            </a:r>
            <a:r>
              <a:rPr lang="en-US" altLang="zh-CN" sz="3200" dirty="0" err="1">
                <a:solidFill>
                  <a:schemeClr val="bg1"/>
                </a:solidFill>
              </a:rPr>
              <a:t>Arsenale</a:t>
            </a:r>
            <a:r>
              <a:rPr lang="en-US" altLang="zh-CN" sz="3200" dirty="0">
                <a:solidFill>
                  <a:schemeClr val="bg1"/>
                </a:solidFill>
              </a:rPr>
              <a:t> officers first brought timber from the foothills of the Alps, then from north toward Trieste, and finally from across the Adriatic. Private shipbuilders were required to buy their oak abroad. As the costs of shipbuilding rose, Venice clung to its </a:t>
            </a:r>
            <a:r>
              <a:rPr lang="en-US" altLang="zh-CN" sz="3200" u="sng" dirty="0">
                <a:solidFill>
                  <a:schemeClr val="bg1"/>
                </a:solidFill>
              </a:rPr>
              <a:t>outdated</a:t>
            </a:r>
            <a:r>
              <a:rPr lang="en-US" altLang="zh-CN" sz="3200" dirty="0">
                <a:solidFill>
                  <a:schemeClr val="bg1"/>
                </a:solidFill>
              </a:rPr>
              <a:t> standard while the Dutch were innovation in the lighter and more easily handled ships. </a:t>
            </a:r>
          </a:p>
          <a:p>
            <a:r>
              <a:rPr lang="en-US" altLang="zh-CN" sz="3200" dirty="0">
                <a:solidFill>
                  <a:schemeClr val="bg1"/>
                </a:solidFill>
              </a:rPr>
              <a:t>The step from buying foreign timber to buying foreign ships was regarded as a short one, especially when complaints were heard in the latter sixteenth century that the standards and traditions of the </a:t>
            </a:r>
            <a:r>
              <a:rPr lang="en-US" altLang="zh-CN" sz="3200" dirty="0" err="1">
                <a:solidFill>
                  <a:schemeClr val="bg1"/>
                </a:solidFill>
              </a:rPr>
              <a:t>Arsenale</a:t>
            </a:r>
            <a:r>
              <a:rPr lang="en-US" altLang="zh-CN" sz="3200" dirty="0">
                <a:solidFill>
                  <a:schemeClr val="bg1"/>
                </a:solidFill>
              </a:rPr>
              <a:t> were running down. Work was stretched out and done poorly. Older workers had been allowed to stop work a half hour before the regular time, and in 1601 younger works left with them. Merchants complained that the privileges reserved for Venetian-built and owned ships were first extended to those Venetians who bought ships from abroad and then to foreign-built and owned vessels. Historian Frederic Lane observes that after the loss of ships in battle in the late sixteenth century, the shipbuilding industry no longer had the capacity to recover what it had displayed at the start of the century.</a:t>
            </a:r>
            <a:endParaRPr lang="zh-CN" altLang="zh-CN" sz="32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6000" dirty="0"/>
              <a:t>Ag</a:t>
            </a:r>
            <a:r>
              <a:rPr lang="en-US" altLang="zh-CN" sz="6000" dirty="0">
                <a:solidFill>
                  <a:srgbClr val="FF0000"/>
                </a:solidFill>
              </a:rPr>
              <a:t>greg</a:t>
            </a:r>
            <a:r>
              <a:rPr lang="en-US" altLang="zh-CN" sz="6000" dirty="0"/>
              <a:t>ate</a:t>
            </a:r>
            <a:endParaRPr lang="zh-CN" altLang="en-US" sz="6000" dirty="0"/>
          </a:p>
        </p:txBody>
      </p:sp>
      <p:sp>
        <p:nvSpPr>
          <p:cNvPr id="3" name="内容占位符 2"/>
          <p:cNvSpPr>
            <a:spLocks noGrp="1"/>
          </p:cNvSpPr>
          <p:nvPr>
            <p:ph sz="quarter" idx="1"/>
          </p:nvPr>
        </p:nvSpPr>
        <p:spPr/>
        <p:txBody>
          <a:bodyPr>
            <a:normAutofit/>
          </a:bodyPr>
          <a:lstStyle/>
          <a:p>
            <a:r>
              <a:rPr lang="en-US" altLang="zh-CN" sz="4000" dirty="0"/>
              <a:t>Few of the cultural traditions and rules that today allow us to deal with dense populations existed for these people accustomed to household autonomy and the ability to move around the landscape almost at will. And besides the awkwardness of having to share walls with neighbors, living in </a:t>
            </a:r>
            <a:r>
              <a:rPr lang="en-US" altLang="zh-CN" sz="4000" dirty="0">
                <a:solidFill>
                  <a:srgbClr val="FF0000"/>
                </a:solidFill>
              </a:rPr>
              <a:t>aggregated </a:t>
            </a:r>
            <a:r>
              <a:rPr lang="en-US" altLang="zh-CN" sz="4000" dirty="0"/>
              <a:t>pueblos introduced other problems. For people in cliff dwellings, hauling water, wood, and food to their homes was a major chore. </a:t>
            </a:r>
            <a:r>
              <a:rPr lang="en-US" altLang="zh-CN" sz="4000" dirty="0">
                <a:solidFill>
                  <a:schemeClr val="bg1"/>
                </a:solidFill>
              </a:rPr>
              <a:t>The stress on local resources, especially in the firewood needed for daily cooking and warmth, was particularly intense, and conditions in </a:t>
            </a:r>
            <a:r>
              <a:rPr lang="en-US" altLang="zh-CN" sz="4000" dirty="0">
                <a:solidFill>
                  <a:srgbClr val="FFFF00"/>
                </a:solidFill>
              </a:rPr>
              <a:t>aggregated</a:t>
            </a:r>
            <a:r>
              <a:rPr lang="en-US" altLang="zh-CN" sz="4000" dirty="0">
                <a:solidFill>
                  <a:schemeClr val="bg1"/>
                </a:solidFill>
              </a:rPr>
              <a:t> pueblos were not very hygienic.</a:t>
            </a:r>
          </a:p>
          <a:p>
            <a:r>
              <a:rPr lang="en-US" altLang="zh-CN" sz="4000" b="1" dirty="0"/>
              <a:t>														</a:t>
            </a:r>
          </a:p>
          <a:p>
            <a:r>
              <a:rPr lang="en-US" altLang="zh-CN" sz="4000" b="1" dirty="0"/>
              <a:t>												TPO24 Moving into Pueblos</a:t>
            </a:r>
            <a:endParaRPr lang="zh-CN" altLang="zh-CN" sz="4000" b="1" dirty="0"/>
          </a:p>
          <a:p>
            <a:endParaRPr lang="zh-CN" altLang="en-US" sz="4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384964" y="1067836"/>
            <a:ext cx="10577945" cy="679450"/>
          </a:xfrm>
        </p:spPr>
        <p:txBody>
          <a:bodyPr/>
          <a:lstStyle/>
          <a:p>
            <a:r>
              <a:rPr lang="en-US" sz="4400" b="1" dirty="0">
                <a:solidFill>
                  <a:srgbClr val="FFFF00"/>
                </a:solidFill>
              </a:rPr>
              <a:t>Negative Factual Information Questions </a:t>
            </a:r>
            <a:endParaRPr lang="ru-RU" sz="4400" b="1" dirty="0">
              <a:solidFill>
                <a:srgbClr val="FFFF00"/>
              </a:solidFill>
            </a:endParaRPr>
          </a:p>
        </p:txBody>
      </p:sp>
      <p:sp>
        <p:nvSpPr>
          <p:cNvPr id="26" name="TextBox 25"/>
          <p:cNvSpPr txBox="1"/>
          <p:nvPr/>
        </p:nvSpPr>
        <p:spPr>
          <a:xfrm>
            <a:off x="1636293" y="2695072"/>
            <a:ext cx="17253284" cy="6186309"/>
          </a:xfrm>
          <a:prstGeom prst="rect">
            <a:avLst/>
          </a:prstGeom>
          <a:noFill/>
          <a:ln>
            <a:solidFill>
              <a:schemeClr val="bg1"/>
            </a:solidFill>
          </a:ln>
        </p:spPr>
        <p:txBody>
          <a:bodyPr wrap="square" rtlCol="0">
            <a:spAutoFit/>
          </a:bodyPr>
          <a:lstStyle/>
          <a:p>
            <a:r>
              <a:rPr lang="en-US" altLang="zh-CN" sz="4400" dirty="0"/>
              <a:t>7.All of the following are mentioned in paragraph 3 and 4 as contributing to the problems of the Venetian shipbuilding industry at the end of the sixteenth century EXCEPT</a:t>
            </a:r>
          </a:p>
          <a:p>
            <a:endParaRPr lang="zh-CN" altLang="zh-CN" sz="4400" dirty="0"/>
          </a:p>
          <a:p>
            <a:r>
              <a:rPr lang="en-US" altLang="zh-CN" sz="4400" dirty="0"/>
              <a:t>○The quality of work performed in the </a:t>
            </a:r>
            <a:r>
              <a:rPr lang="en-US" altLang="zh-CN" sz="4400" dirty="0" err="1"/>
              <a:t>Arsenale</a:t>
            </a:r>
            <a:r>
              <a:rPr lang="en-US" altLang="zh-CN" sz="4400" dirty="0"/>
              <a:t> had declined</a:t>
            </a:r>
            <a:endParaRPr lang="zh-CN" altLang="zh-CN" sz="4400" dirty="0"/>
          </a:p>
          <a:p>
            <a:r>
              <a:rPr lang="en-US" altLang="zh-CN" sz="4400" dirty="0"/>
              <a:t>○Venetian–built ships were heavy and generally inefficient</a:t>
            </a:r>
            <a:endParaRPr lang="zh-CN" altLang="zh-CN" sz="4400" dirty="0"/>
          </a:p>
          <a:p>
            <a:r>
              <a:rPr lang="en-US" altLang="zh-CN" sz="4400" dirty="0"/>
              <a:t>○</a:t>
            </a:r>
            <a:r>
              <a:rPr lang="en-US" altLang="zh-CN" sz="4400" dirty="0" err="1"/>
              <a:t>Arsenale</a:t>
            </a:r>
            <a:r>
              <a:rPr lang="en-US" altLang="zh-CN" sz="4400" dirty="0"/>
              <a:t> shipbuilders worked more slowly</a:t>
            </a:r>
          </a:p>
          <a:p>
            <a:r>
              <a:rPr lang="en-US" altLang="zh-CN" sz="4400" dirty="0"/>
              <a:t>○Only a few merchants controlled the buying and selling of most of the Venetian-built ships</a:t>
            </a:r>
            <a:endParaRPr lang="zh-CN" altLang="zh-CN" sz="3200" dirty="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384964" y="1067836"/>
            <a:ext cx="10577945" cy="679450"/>
          </a:xfrm>
        </p:spPr>
        <p:txBody>
          <a:bodyPr/>
          <a:lstStyle/>
          <a:p>
            <a:r>
              <a:rPr lang="en-US" sz="4400" b="1" dirty="0">
                <a:solidFill>
                  <a:srgbClr val="FFFF00"/>
                </a:solidFill>
              </a:rPr>
              <a:t>Negative Factual Information Questions </a:t>
            </a:r>
            <a:endParaRPr lang="ru-RU" sz="4400" b="1" dirty="0">
              <a:solidFill>
                <a:srgbClr val="FFFF00"/>
              </a:solidFill>
            </a:endParaRPr>
          </a:p>
        </p:txBody>
      </p:sp>
      <p:sp>
        <p:nvSpPr>
          <p:cNvPr id="26" name="TextBox 25"/>
          <p:cNvSpPr txBox="1"/>
          <p:nvPr/>
        </p:nvSpPr>
        <p:spPr>
          <a:xfrm>
            <a:off x="1636293" y="2695072"/>
            <a:ext cx="17253284" cy="7971413"/>
          </a:xfrm>
          <a:prstGeom prst="rect">
            <a:avLst/>
          </a:prstGeom>
          <a:noFill/>
          <a:ln>
            <a:solidFill>
              <a:schemeClr val="bg1"/>
            </a:solidFill>
          </a:ln>
        </p:spPr>
        <p:txBody>
          <a:bodyPr wrap="square" rtlCol="0">
            <a:spAutoFit/>
          </a:bodyPr>
          <a:lstStyle/>
          <a:p>
            <a:pPr latinLnBrk="1"/>
            <a:r>
              <a:rPr lang="en-US" altLang="zh-CN" sz="3200" dirty="0"/>
              <a:t>The United States in the 1800’s was full of practical, hardworking people who did not consider the arts--from theater to painting--useful occupations. In addition, the public’s attitude that European art was </a:t>
            </a:r>
          </a:p>
          <a:p>
            <a:pPr latinLnBrk="1"/>
            <a:r>
              <a:rPr lang="en-US" altLang="zh-CN" sz="3200" dirty="0"/>
              <a:t>better than American art both discouraged and infuriated American artists. In the early 1900’s, there </a:t>
            </a:r>
          </a:p>
          <a:p>
            <a:pPr latinLnBrk="1"/>
            <a:r>
              <a:rPr lang="en-US" altLang="zh-CN" sz="3200" dirty="0"/>
              <a:t>was a strong feeling among artists that the United States was long overdue in developing art that did </a:t>
            </a:r>
          </a:p>
          <a:p>
            <a:pPr latinLnBrk="1"/>
            <a:r>
              <a:rPr lang="en-US" altLang="zh-CN" sz="3200" dirty="0"/>
              <a:t>not reproduce European traditions. Everybody agreed that the heart and soul of the new country </a:t>
            </a:r>
          </a:p>
          <a:p>
            <a:pPr latinLnBrk="1"/>
            <a:r>
              <a:rPr lang="en-US" altLang="zh-CN" sz="3200" dirty="0"/>
              <a:t>should be reflected in its art. But opinions differed about what this art would be like and how it </a:t>
            </a:r>
          </a:p>
          <a:p>
            <a:pPr latinLnBrk="1"/>
            <a:r>
              <a:rPr lang="en-US" altLang="zh-CN" sz="3200" dirty="0"/>
              <a:t>would develop.</a:t>
            </a:r>
          </a:p>
          <a:p>
            <a:pPr latinLnBrk="1"/>
            <a:endParaRPr lang="en-US" altLang="zh-CN" sz="3200" dirty="0"/>
          </a:p>
          <a:p>
            <a:pPr latinLnBrk="1"/>
            <a:endParaRPr lang="en-US" altLang="zh-CN" sz="3200" dirty="0"/>
          </a:p>
          <a:p>
            <a:pPr latinLnBrk="1"/>
            <a:r>
              <a:rPr lang="en-US" altLang="zh-CN" sz="3200" dirty="0"/>
              <a:t>According to this paragraph, all of the following were true of American art in the late 1800’s and early </a:t>
            </a:r>
          </a:p>
          <a:p>
            <a:pPr latinLnBrk="1"/>
            <a:r>
              <a:rPr lang="en-US" altLang="zh-CN" sz="3200" dirty="0"/>
              <a:t>1900’s EXCEPT</a:t>
            </a:r>
          </a:p>
          <a:p>
            <a:pPr latinLnBrk="1"/>
            <a:r>
              <a:rPr lang="en-US" altLang="zh-CN" sz="3200" dirty="0" err="1"/>
              <a:t>A.Most</a:t>
            </a:r>
            <a:r>
              <a:rPr lang="en-US" altLang="zh-CN" sz="3200" dirty="0"/>
              <a:t> Americans thought art was unimportant</a:t>
            </a:r>
          </a:p>
          <a:p>
            <a:pPr latinLnBrk="1"/>
            <a:r>
              <a:rPr lang="en-US" altLang="zh-CN" sz="3200" dirty="0"/>
              <a:t>B. American art generally copied European styles and traditions</a:t>
            </a:r>
          </a:p>
          <a:p>
            <a:pPr latinLnBrk="1"/>
            <a:r>
              <a:rPr lang="en-US" altLang="zh-CN" sz="3200" dirty="0"/>
              <a:t>C. Most Americans considered American art inferior to European art.</a:t>
            </a:r>
          </a:p>
          <a:p>
            <a:pPr latinLnBrk="1"/>
            <a:r>
              <a:rPr lang="en-US" altLang="zh-CN" sz="3200" dirty="0"/>
              <a:t>D. American art was very popular with European audiences.</a:t>
            </a:r>
          </a:p>
          <a:p>
            <a:r>
              <a:rPr lang="en-US" altLang="zh-CN" sz="3200" dirty="0">
                <a:solidFill>
                  <a:schemeClr val="bg1"/>
                </a:solidFill>
              </a:rPr>
              <a:t> </a:t>
            </a:r>
            <a:endParaRPr lang="zh-CN" altLang="zh-CN" sz="3200" dirty="0">
              <a:solidFill>
                <a:schemeClr val="bg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4186989" y="633430"/>
            <a:ext cx="11044989"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 name="Текст 1"/>
          <p:cNvSpPr>
            <a:spLocks noGrp="1"/>
          </p:cNvSpPr>
          <p:nvPr>
            <p:ph type="body" sz="quarter" idx="10"/>
          </p:nvPr>
        </p:nvSpPr>
        <p:spPr>
          <a:xfrm>
            <a:off x="4384964" y="1067836"/>
            <a:ext cx="10577945" cy="679450"/>
          </a:xfrm>
        </p:spPr>
        <p:txBody>
          <a:bodyPr/>
          <a:lstStyle/>
          <a:p>
            <a:r>
              <a:rPr lang="en-US" sz="4400" b="1" dirty="0">
                <a:solidFill>
                  <a:srgbClr val="FFFF00"/>
                </a:solidFill>
              </a:rPr>
              <a:t>Homework </a:t>
            </a:r>
            <a:endParaRPr lang="ru-RU" sz="4400" b="1" dirty="0">
              <a:solidFill>
                <a:srgbClr val="FFFF00"/>
              </a:solidFill>
            </a:endParaRPr>
          </a:p>
        </p:txBody>
      </p:sp>
      <p:sp>
        <p:nvSpPr>
          <p:cNvPr id="26" name="TextBox 25"/>
          <p:cNvSpPr txBox="1"/>
          <p:nvPr/>
        </p:nvSpPr>
        <p:spPr>
          <a:xfrm>
            <a:off x="1719420" y="8789936"/>
            <a:ext cx="17253284" cy="769441"/>
          </a:xfrm>
          <a:prstGeom prst="rect">
            <a:avLst/>
          </a:prstGeom>
          <a:noFill/>
          <a:ln>
            <a:solidFill>
              <a:schemeClr val="bg1"/>
            </a:solidFill>
          </a:ln>
        </p:spPr>
        <p:txBody>
          <a:bodyPr wrap="square" rtlCol="0">
            <a:spAutoFit/>
          </a:bodyPr>
          <a:lstStyle/>
          <a:p>
            <a:pPr latinLnBrk="1"/>
            <a:r>
              <a:rPr lang="en-US" altLang="zh-CN" sz="4400" dirty="0"/>
              <a:t>Optional: TPO 33-1,  TPO 21-2,  TPO 23-2</a:t>
            </a:r>
          </a:p>
        </p:txBody>
      </p:sp>
      <p:pic>
        <p:nvPicPr>
          <p:cNvPr id="1026" name="Picture 2"/>
          <p:cNvPicPr>
            <a:picLocks noChangeAspect="1" noChangeArrowheads="1"/>
          </p:cNvPicPr>
          <p:nvPr/>
        </p:nvPicPr>
        <p:blipFill>
          <a:blip r:embed="rId3" cstate="print"/>
          <a:srcRect/>
          <a:stretch>
            <a:fillRect/>
          </a:stretch>
        </p:blipFill>
        <p:spPr bwMode="auto">
          <a:xfrm>
            <a:off x="1719420" y="4690952"/>
            <a:ext cx="14657520" cy="3704648"/>
          </a:xfrm>
          <a:prstGeom prst="rect">
            <a:avLst/>
          </a:prstGeom>
          <a:noFill/>
          <a:ln w="9525">
            <a:noFill/>
            <a:miter lim="800000"/>
            <a:headEnd/>
            <a:tailEnd/>
          </a:ln>
        </p:spPr>
      </p:pic>
      <p:sp>
        <p:nvSpPr>
          <p:cNvPr id="6" name="矩形 5">
            <a:extLst>
              <a:ext uri="{FF2B5EF4-FFF2-40B4-BE49-F238E27FC236}">
                <a16:creationId xmlns:a16="http://schemas.microsoft.com/office/drawing/2014/main" id="{C98C9696-8B7A-423E-90F9-2778E762F822}"/>
              </a:ext>
            </a:extLst>
          </p:cNvPr>
          <p:cNvSpPr/>
          <p:nvPr/>
        </p:nvSpPr>
        <p:spPr>
          <a:xfrm>
            <a:off x="1910788" y="3228417"/>
            <a:ext cx="3546868" cy="769441"/>
          </a:xfrm>
          <a:prstGeom prst="rect">
            <a:avLst/>
          </a:prstGeom>
        </p:spPr>
        <p:txBody>
          <a:bodyPr wrap="none">
            <a:spAutoFit/>
          </a:bodyPr>
          <a:lstStyle/>
          <a:p>
            <a:r>
              <a:rPr lang="en-US" altLang="zh-CN" sz="4400" dirty="0"/>
              <a:t>Word list: 6-10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5815" y="1317004"/>
            <a:ext cx="16938401" cy="803698"/>
          </a:xfrm>
        </p:spPr>
        <p:txBody>
          <a:bodyPr/>
          <a:lstStyle/>
          <a:p>
            <a:endParaRPr lang="zh-CN" altLang="en-US" sz="4800" dirty="0">
              <a:latin typeface="Lingoes Unicode" pitchFamily="34" charset="-122"/>
              <a:ea typeface="Lingoes Unicode" pitchFamily="34" charset="-122"/>
              <a:cs typeface="Arial Unicode MS" pitchFamily="34" charset="-122"/>
            </a:endParaRPr>
          </a:p>
        </p:txBody>
      </p:sp>
      <p:sp>
        <p:nvSpPr>
          <p:cNvPr id="3" name="内容占位符 2"/>
          <p:cNvSpPr>
            <a:spLocks noGrp="1"/>
          </p:cNvSpPr>
          <p:nvPr>
            <p:ph sz="quarter" idx="1"/>
          </p:nvPr>
        </p:nvSpPr>
        <p:spPr>
          <a:xfrm>
            <a:off x="1932709" y="2803777"/>
            <a:ext cx="17274386" cy="7665226"/>
          </a:xfrm>
        </p:spPr>
        <p:txBody>
          <a:bodyPr>
            <a:normAutofit/>
          </a:bodyPr>
          <a:lstStyle/>
          <a:p>
            <a:r>
              <a:rPr lang="en-US" altLang="zh-CN" sz="4400" dirty="0" err="1"/>
              <a:t>greg</a:t>
            </a:r>
            <a:r>
              <a:rPr lang="en-US" altLang="zh-CN" sz="4400" dirty="0"/>
              <a:t>=group</a:t>
            </a:r>
          </a:p>
          <a:p>
            <a:pPr>
              <a:buNone/>
            </a:pPr>
            <a:endParaRPr lang="en-US" altLang="zh-CN" sz="4400" dirty="0"/>
          </a:p>
          <a:p>
            <a:endParaRPr lang="en-US" altLang="zh-CN" sz="4400" dirty="0"/>
          </a:p>
          <a:p>
            <a:r>
              <a:rPr lang="en-US" altLang="zh-CN" sz="4400" dirty="0"/>
              <a:t>Congregate</a:t>
            </a:r>
          </a:p>
          <a:p>
            <a:r>
              <a:rPr lang="en-US" altLang="zh-CN" sz="4400" dirty="0"/>
              <a:t>congregation</a:t>
            </a:r>
          </a:p>
          <a:p>
            <a:r>
              <a:rPr lang="en-US" altLang="zh-CN" sz="4400" dirty="0"/>
              <a:t>egregious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2687" y="1317004"/>
            <a:ext cx="16938401" cy="803698"/>
          </a:xfrm>
        </p:spPr>
        <p:txBody>
          <a:bodyPr/>
          <a:lstStyle/>
          <a:p>
            <a:r>
              <a:rPr lang="en-US" altLang="zh-CN" sz="4400" dirty="0"/>
              <a:t>con</a:t>
            </a:r>
            <a:r>
              <a:rPr lang="en-US" altLang="zh-CN" sz="4400" dirty="0">
                <a:solidFill>
                  <a:srgbClr val="FF0000"/>
                </a:solidFill>
              </a:rPr>
              <a:t>greg</a:t>
            </a:r>
            <a:r>
              <a:rPr lang="en-US" altLang="zh-CN" sz="4400" dirty="0"/>
              <a:t>ate</a:t>
            </a:r>
            <a:endParaRPr lang="zh-CN" altLang="en-US" sz="4400" dirty="0"/>
          </a:p>
        </p:txBody>
      </p:sp>
      <p:sp>
        <p:nvSpPr>
          <p:cNvPr id="3" name="内容占位符 2"/>
          <p:cNvSpPr>
            <a:spLocks noGrp="1"/>
          </p:cNvSpPr>
          <p:nvPr>
            <p:ph sz="quarter" idx="1"/>
          </p:nvPr>
        </p:nvSpPr>
        <p:spPr/>
        <p:txBody>
          <a:bodyPr/>
          <a:lstStyle/>
          <a:p>
            <a:r>
              <a:rPr lang="en-US" altLang="zh-CN" sz="4400" dirty="0"/>
              <a:t>There is no open area where the possessors at this rude village might </a:t>
            </a:r>
            <a:r>
              <a:rPr lang="en-US" altLang="zh-CN" sz="4400" dirty="0">
                <a:solidFill>
                  <a:srgbClr val="FF0000"/>
                </a:solidFill>
              </a:rPr>
              <a:t>congregate.</a:t>
            </a:r>
          </a:p>
          <a:p>
            <a:r>
              <a:rPr lang="en-US" altLang="zh-CN" sz="4400" dirty="0"/>
              <a:t>Most members of the </a:t>
            </a:r>
            <a:r>
              <a:rPr lang="en-US" altLang="zh-CN" sz="4400" dirty="0">
                <a:solidFill>
                  <a:srgbClr val="FF0000"/>
                </a:solidFill>
              </a:rPr>
              <a:t>congregation</a:t>
            </a:r>
            <a:r>
              <a:rPr lang="en-US" altLang="zh-CN" sz="4400" dirty="0"/>
              <a:t> begin arriving a few minutes before services.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033" y="1462476"/>
            <a:ext cx="16938401" cy="803698"/>
          </a:xfrm>
        </p:spPr>
        <p:txBody>
          <a:bodyPr/>
          <a:lstStyle/>
          <a:p>
            <a:r>
              <a:rPr lang="en-US" altLang="zh-CN" sz="4800" dirty="0"/>
              <a:t>e</a:t>
            </a:r>
            <a:r>
              <a:rPr lang="en-US" altLang="zh-CN" sz="4800" dirty="0">
                <a:solidFill>
                  <a:srgbClr val="FF0000"/>
                </a:solidFill>
              </a:rPr>
              <a:t>greg</a:t>
            </a:r>
            <a:r>
              <a:rPr lang="en-US" altLang="zh-CN" sz="4800" dirty="0"/>
              <a:t>ious</a:t>
            </a:r>
            <a:endParaRPr lang="zh-CN" altLang="en-US" sz="4800" dirty="0"/>
          </a:p>
        </p:txBody>
      </p:sp>
      <p:sp>
        <p:nvSpPr>
          <p:cNvPr id="3" name="内容占位符 2"/>
          <p:cNvSpPr>
            <a:spLocks noGrp="1"/>
          </p:cNvSpPr>
          <p:nvPr>
            <p:ph sz="quarter" idx="1"/>
          </p:nvPr>
        </p:nvSpPr>
        <p:spPr/>
        <p:txBody>
          <a:bodyPr/>
          <a:lstStyle/>
          <a:p>
            <a:r>
              <a:rPr lang="en-US" altLang="zh-CN" sz="4800" dirty="0"/>
              <a:t>None of this excuses his egregious, almost insane, tactics and his total </a:t>
            </a:r>
            <a:r>
              <a:rPr lang="en-US" altLang="zh-CN" sz="4800" dirty="0" err="1"/>
              <a:t>insensity</a:t>
            </a:r>
            <a:r>
              <a:rPr lang="en-US" altLang="zh-CN" sz="4800" dirty="0"/>
              <a:t> to our necessities.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5400" b="1" dirty="0">
                <a:ea typeface="宋体" charset="-122"/>
              </a:rPr>
              <a:t> </a:t>
            </a:r>
            <a:r>
              <a:rPr lang="en-US" altLang="zh-CN" sz="5400" b="1" dirty="0">
                <a:ea typeface="宋体" charset="-122"/>
              </a:rPr>
              <a:t>Geology</a:t>
            </a:r>
          </a:p>
        </p:txBody>
      </p:sp>
      <p:pic>
        <p:nvPicPr>
          <p:cNvPr id="23558" name="Picture 6" descr="http://www.onebest.cn/uploadfile/2017/0110/20170110023221928.jpg"/>
          <p:cNvPicPr>
            <a:picLocks noChangeAspect="1" noChangeArrowheads="1"/>
          </p:cNvPicPr>
          <p:nvPr/>
        </p:nvPicPr>
        <p:blipFill>
          <a:blip r:embed="rId3" cstate="print"/>
          <a:srcRect/>
          <a:stretch>
            <a:fillRect/>
          </a:stretch>
        </p:blipFill>
        <p:spPr bwMode="auto">
          <a:xfrm>
            <a:off x="10959934" y="4241214"/>
            <a:ext cx="8572500" cy="5657851"/>
          </a:xfrm>
          <a:prstGeom prst="rect">
            <a:avLst/>
          </a:prstGeom>
          <a:noFill/>
        </p:spPr>
      </p:pic>
      <p:sp>
        <p:nvSpPr>
          <p:cNvPr id="9" name="矩形 8"/>
          <p:cNvSpPr/>
          <p:nvPr/>
        </p:nvSpPr>
        <p:spPr>
          <a:xfrm>
            <a:off x="694657" y="2779724"/>
            <a:ext cx="10052050" cy="6986528"/>
          </a:xfrm>
          <a:prstGeom prst="rect">
            <a:avLst/>
          </a:prstGeom>
        </p:spPr>
        <p:txBody>
          <a:bodyPr>
            <a:spAutoFit/>
          </a:bodyPr>
          <a:lstStyle/>
          <a:p>
            <a:r>
              <a:rPr lang="en-US" altLang="zh-CN" sz="3200" dirty="0"/>
              <a:t>2016</a:t>
            </a:r>
            <a:r>
              <a:rPr lang="zh-CN" altLang="en-US" sz="3200" dirty="0"/>
              <a:t>年阅读中地质学考试内容：</a:t>
            </a:r>
          </a:p>
          <a:p>
            <a:endParaRPr lang="zh-CN" altLang="en-US" sz="3200" dirty="0"/>
          </a:p>
          <a:p>
            <a:r>
              <a:rPr lang="en-US" altLang="zh-CN" sz="3200" b="1" dirty="0">
                <a:solidFill>
                  <a:schemeClr val="bg1"/>
                </a:solidFill>
              </a:rPr>
              <a:t>2016.2.16 	</a:t>
            </a:r>
          </a:p>
          <a:p>
            <a:r>
              <a:rPr lang="en-US" altLang="zh-CN" sz="3200" b="1" dirty="0">
                <a:solidFill>
                  <a:schemeClr val="bg1"/>
                </a:solidFill>
              </a:rPr>
              <a:t>Formation of Earth’s Atmosphere and Oceans</a:t>
            </a:r>
          </a:p>
          <a:p>
            <a:r>
              <a:rPr lang="en-US" altLang="zh-CN" sz="3200" b="1" dirty="0">
                <a:solidFill>
                  <a:schemeClr val="bg1"/>
                </a:solidFill>
              </a:rPr>
              <a:t>2016.5.28	How Soil is Formed</a:t>
            </a:r>
          </a:p>
          <a:p>
            <a:r>
              <a:rPr lang="en-US" altLang="zh-CN" sz="3200" b="1" dirty="0">
                <a:solidFill>
                  <a:schemeClr val="bg1"/>
                </a:solidFill>
              </a:rPr>
              <a:t>2016.10.28 	</a:t>
            </a:r>
          </a:p>
          <a:p>
            <a:r>
              <a:rPr lang="en-US" altLang="zh-CN" sz="3200" b="1" dirty="0">
                <a:solidFill>
                  <a:schemeClr val="bg1"/>
                </a:solidFill>
              </a:rPr>
              <a:t>The Origin of Earth’s Atmosphere</a:t>
            </a:r>
          </a:p>
          <a:p>
            <a:r>
              <a:rPr lang="en-US" altLang="zh-CN" sz="3200" b="1" dirty="0">
                <a:solidFill>
                  <a:schemeClr val="bg1"/>
                </a:solidFill>
              </a:rPr>
              <a:t>2016.10.29 </a:t>
            </a:r>
          </a:p>
          <a:p>
            <a:r>
              <a:rPr lang="en-US" altLang="zh-CN" sz="3200" b="1" dirty="0">
                <a:solidFill>
                  <a:schemeClr val="bg1"/>
                </a:solidFill>
              </a:rPr>
              <a:t>How Earth’s Oceans Formed</a:t>
            </a:r>
          </a:p>
          <a:p>
            <a:r>
              <a:rPr lang="en-US" altLang="zh-CN" sz="3200" b="1" dirty="0">
                <a:solidFill>
                  <a:schemeClr val="bg1"/>
                </a:solidFill>
              </a:rPr>
              <a:t>2016.11.5   The Cambrian （</a:t>
            </a:r>
            <a:r>
              <a:rPr lang="zh-CN" altLang="en-US" sz="3200" b="1" dirty="0">
                <a:solidFill>
                  <a:schemeClr val="bg1"/>
                </a:solidFill>
              </a:rPr>
              <a:t>寒武纪）</a:t>
            </a:r>
            <a:r>
              <a:rPr lang="en-US" altLang="zh-CN" sz="3200" b="1" dirty="0">
                <a:solidFill>
                  <a:schemeClr val="bg1"/>
                </a:solidFill>
              </a:rPr>
              <a:t> Explosion</a:t>
            </a:r>
          </a:p>
          <a:p>
            <a:r>
              <a:rPr lang="en-US" altLang="zh-CN" sz="3200" b="1" dirty="0">
                <a:solidFill>
                  <a:schemeClr val="bg1"/>
                </a:solidFill>
              </a:rPr>
              <a:t>2016.11.13 	</a:t>
            </a:r>
          </a:p>
          <a:p>
            <a:r>
              <a:rPr lang="en-US" altLang="zh-CN" sz="3200" b="1" dirty="0">
                <a:solidFill>
                  <a:schemeClr val="bg1"/>
                </a:solidFill>
              </a:rPr>
              <a:t>The Idea of Continental Drift</a:t>
            </a:r>
          </a:p>
          <a:p>
            <a:r>
              <a:rPr lang="en-US" altLang="zh-CN" sz="3200" b="1" dirty="0">
                <a:solidFill>
                  <a:schemeClr val="bg1"/>
                </a:solidFill>
              </a:rPr>
              <a:t>2016.12.11	Glacier Effects</a:t>
            </a:r>
          </a:p>
          <a:p>
            <a:r>
              <a:rPr lang="en-US" altLang="zh-CN" sz="3200" b="1" dirty="0">
                <a:solidFill>
                  <a:schemeClr val="bg1"/>
                </a:solidFill>
              </a:rPr>
              <a:t>2016.12.17	Transport of Sediment by Stream </a:t>
            </a:r>
            <a:endParaRPr lang="zh-CN" altLang="en-US" sz="3200" b="1"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2"/>
          <p:cNvGrpSpPr/>
          <p:nvPr/>
        </p:nvGrpSpPr>
        <p:grpSpPr>
          <a:xfrm>
            <a:off x="5029200" y="416862"/>
            <a:ext cx="9817768" cy="1508192"/>
            <a:chOff x="7498777" y="1475641"/>
            <a:chExt cx="5111586" cy="1156806"/>
          </a:xfrm>
        </p:grpSpPr>
        <p:sp>
          <p:nvSpPr>
            <p:cNvPr id="4" name="object 23"/>
            <p:cNvSpPr/>
            <p:nvPr/>
          </p:nvSpPr>
          <p:spPr>
            <a:xfrm>
              <a:off x="7503693" y="1480557"/>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solidFill>
              <a:schemeClr val="bg1">
                <a:alpha val="15000"/>
              </a:schemeClr>
            </a:solidFill>
            <a:ln w="10470">
              <a:noFill/>
            </a:ln>
          </p:spPr>
          <p:txBody>
            <a:bodyPr wrap="square" lIns="0" tIns="0" rIns="0" bIns="0" rtlCol="0">
              <a:spAutoFit/>
            </a:bodyPr>
            <a:lstStyle/>
            <a:p>
              <a:endParaRPr/>
            </a:p>
          </p:txBody>
        </p:sp>
        <p:sp>
          <p:nvSpPr>
            <p:cNvPr id="5" name="object 23"/>
            <p:cNvSpPr/>
            <p:nvPr/>
          </p:nvSpPr>
          <p:spPr>
            <a:xfrm>
              <a:off x="7498777" y="1475641"/>
              <a:ext cx="5106670" cy="1151890"/>
            </a:xfrm>
            <a:custGeom>
              <a:avLst/>
              <a:gdLst/>
              <a:ahLst/>
              <a:cxnLst/>
              <a:rect l="l" t="t" r="r" b="b"/>
              <a:pathLst>
                <a:path w="5106670" h="1151889">
                  <a:moveTo>
                    <a:pt x="5106535" y="1151797"/>
                  </a:moveTo>
                  <a:lnTo>
                    <a:pt x="0" y="1151797"/>
                  </a:lnTo>
                  <a:lnTo>
                    <a:pt x="0" y="0"/>
                  </a:lnTo>
                  <a:lnTo>
                    <a:pt x="5106535" y="0"/>
                  </a:lnTo>
                  <a:lnTo>
                    <a:pt x="5106535" y="1151797"/>
                  </a:lnTo>
                  <a:close/>
                </a:path>
              </a:pathLst>
            </a:custGeom>
            <a:ln w="10470">
              <a:solidFill>
                <a:srgbClr val="FFFFFF"/>
              </a:solidFill>
            </a:ln>
          </p:spPr>
          <p:txBody>
            <a:bodyPr wrap="square" lIns="0" tIns="0" rIns="0" bIns="0" rtlCol="0">
              <a:spAutoFit/>
            </a:bodyPr>
            <a:lstStyle/>
            <a:p>
              <a:endParaRPr/>
            </a:p>
          </p:txBody>
        </p:sp>
      </p:grpSp>
      <p:sp>
        <p:nvSpPr>
          <p:cNvPr id="26" name="TextBox 25"/>
          <p:cNvSpPr txBox="1"/>
          <p:nvPr/>
        </p:nvSpPr>
        <p:spPr>
          <a:xfrm>
            <a:off x="1515978" y="2622883"/>
            <a:ext cx="17253284" cy="4832092"/>
          </a:xfrm>
          <a:prstGeom prst="rect">
            <a:avLst/>
          </a:prstGeom>
          <a:noFill/>
          <a:ln>
            <a:solidFill>
              <a:schemeClr val="bg1"/>
            </a:solidFill>
          </a:ln>
        </p:spPr>
        <p:txBody>
          <a:bodyPr wrap="square" rtlCol="0">
            <a:spAutoFit/>
          </a:bodyPr>
          <a:lstStyle/>
          <a:p>
            <a:r>
              <a:rPr lang="en-US" altLang="zh-CN" sz="4400" dirty="0">
                <a:solidFill>
                  <a:srgbClr val="FF0000"/>
                </a:solidFill>
              </a:rPr>
              <a:t> Paleontologists </a:t>
            </a:r>
            <a:r>
              <a:rPr lang="en-US" altLang="zh-CN" sz="4400" dirty="0"/>
              <a:t>have argued for a long time that the demise of the dinosaurs was caused by climatic alterations associated with slow changes in the positions of continents and seas resulting from </a:t>
            </a:r>
            <a:r>
              <a:rPr lang="en-US" altLang="zh-CN" sz="4400" dirty="0">
                <a:solidFill>
                  <a:srgbClr val="FF0000"/>
                </a:solidFill>
              </a:rPr>
              <a:t>plate tectonics</a:t>
            </a:r>
            <a:r>
              <a:rPr lang="en-US" altLang="zh-CN" sz="4400" dirty="0"/>
              <a:t>. </a:t>
            </a:r>
          </a:p>
          <a:p>
            <a:endParaRPr lang="en-US" altLang="zh-CN" sz="4400" b="1" dirty="0"/>
          </a:p>
          <a:p>
            <a:r>
              <a:rPr lang="en-US" altLang="zh-CN" sz="4400" b="1" dirty="0"/>
              <a:t>										</a:t>
            </a:r>
            <a:r>
              <a:rPr lang="en-US" altLang="zh-CN" sz="4400" b="1" dirty="0" err="1"/>
              <a:t>Tpo</a:t>
            </a:r>
            <a:r>
              <a:rPr lang="en-US" altLang="zh-CN" sz="4400" b="1" dirty="0"/>
              <a:t> 8 Extinction of the Dinosaurs</a:t>
            </a:r>
          </a:p>
          <a:p>
            <a:endParaRPr lang="en-US" altLang="zh-CN" sz="4400" dirty="0"/>
          </a:p>
          <a:p>
            <a:endParaRPr lang="en-US" altLang="zh-CN" sz="4400" dirty="0">
              <a:solidFill>
                <a:schemeClr val="bg1"/>
              </a:solidFill>
            </a:endParaRPr>
          </a:p>
        </p:txBody>
      </p:sp>
      <p:sp>
        <p:nvSpPr>
          <p:cNvPr id="9" name="文本占位符 8"/>
          <p:cNvSpPr>
            <a:spLocks noGrp="1"/>
          </p:cNvSpPr>
          <p:nvPr>
            <p:ph type="body" sz="quarter" idx="10"/>
          </p:nvPr>
        </p:nvSpPr>
        <p:spPr>
          <a:xfrm>
            <a:off x="6692031" y="779078"/>
            <a:ext cx="6085506" cy="679450"/>
          </a:xfrm>
        </p:spPr>
        <p:txBody>
          <a:bodyPr/>
          <a:lstStyle/>
          <a:p>
            <a:r>
              <a:rPr lang="en-US" altLang="zh-CN" sz="4800" dirty="0"/>
              <a:t>Geology</a:t>
            </a:r>
            <a:endParaRPr lang="zh-CN" altLang="en-US" sz="4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4526</Words>
  <Application>Microsoft Office PowerPoint</Application>
  <PresentationFormat>自定义</PresentationFormat>
  <Paragraphs>297</Paragraphs>
  <Slides>42</Slides>
  <Notes>42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42</vt:i4>
      </vt:variant>
    </vt:vector>
  </HeadingPairs>
  <TitlesOfParts>
    <vt:vector size="48" baseType="lpstr">
      <vt:lpstr>Lingoes Unicode</vt:lpstr>
      <vt:lpstr>Arial</vt:lpstr>
      <vt:lpstr>Calibri</vt:lpstr>
      <vt:lpstr>Times New Roman</vt:lpstr>
      <vt:lpstr>Trebuchet MS</vt:lpstr>
      <vt:lpstr>Office Theme</vt:lpstr>
      <vt:lpstr>PowerPoint 演示文稿</vt:lpstr>
      <vt:lpstr>Aggregate n. v. adj </vt:lpstr>
      <vt:lpstr>Aggregate v.</vt:lpstr>
      <vt:lpstr>Aggregate</vt:lpstr>
      <vt:lpstr>PowerPoint 演示文稿</vt:lpstr>
      <vt:lpstr>congregate</vt:lpstr>
      <vt:lpstr>egregious</vt:lpstr>
      <vt:lpstr> Geology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2020-03-04T07:43:12Z</dcterms:created>
  <dcterms:modified xsi:type="dcterms:W3CDTF">2020-03-04T07:43:25Z</dcterms:modified>
</cp:coreProperties>
</file>