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6"/>
  </p:notesMasterIdLst>
  <p:sldIdLst>
    <p:sldId id="256" r:id="rId2"/>
    <p:sldId id="315" r:id="rId3"/>
    <p:sldId id="316" r:id="rId4"/>
    <p:sldId id="317" r:id="rId5"/>
    <p:sldId id="257" r:id="rId6"/>
    <p:sldId id="266" r:id="rId7"/>
    <p:sldId id="269" r:id="rId8"/>
    <p:sldId id="311" r:id="rId9"/>
    <p:sldId id="274" r:id="rId10"/>
    <p:sldId id="310" r:id="rId11"/>
    <p:sldId id="273" r:id="rId12"/>
    <p:sldId id="276" r:id="rId13"/>
    <p:sldId id="280" r:id="rId14"/>
    <p:sldId id="318" r:id="rId15"/>
    <p:sldId id="282" r:id="rId16"/>
    <p:sldId id="283" r:id="rId17"/>
    <p:sldId id="284" r:id="rId18"/>
    <p:sldId id="286" r:id="rId19"/>
    <p:sldId id="287" r:id="rId20"/>
    <p:sldId id="288" r:id="rId21"/>
    <p:sldId id="289" r:id="rId22"/>
    <p:sldId id="291" r:id="rId23"/>
    <p:sldId id="290" r:id="rId24"/>
    <p:sldId id="292" r:id="rId25"/>
    <p:sldId id="293" r:id="rId26"/>
    <p:sldId id="294" r:id="rId27"/>
    <p:sldId id="313" r:id="rId28"/>
    <p:sldId id="314" r:id="rId29"/>
    <p:sldId id="307" r:id="rId30"/>
    <p:sldId id="308" r:id="rId31"/>
    <p:sldId id="306" r:id="rId32"/>
    <p:sldId id="300" r:id="rId33"/>
    <p:sldId id="305" r:id="rId34"/>
    <p:sldId id="30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26" autoAdjust="0"/>
  </p:normalViewPr>
  <p:slideViewPr>
    <p:cSldViewPr>
      <p:cViewPr varScale="1">
        <p:scale>
          <a:sx n="67" d="100"/>
          <a:sy n="67" d="100"/>
        </p:scale>
        <p:origin x="1260" y="52"/>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69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9DC915-A4D4-4F47-B0EF-5B665DD68457}"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119F3-FD7D-4002-9D1D-1796908120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CC119F3-FD7D-4002-9D1D-179690812001}" type="slidenum">
              <a:rPr lang="zh-CN" altLang="en-US" smtClean="0"/>
              <a:t>1</a:t>
            </a:fld>
            <a:endParaRPr lang="zh-CN" altLang="en-US"/>
          </a:p>
        </p:txBody>
      </p:sp>
    </p:spTree>
    <p:extLst>
      <p:ext uri="{BB962C8B-B14F-4D97-AF65-F5344CB8AC3E}">
        <p14:creationId xmlns:p14="http://schemas.microsoft.com/office/powerpoint/2010/main" val="133144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20</a:t>
            </a:fld>
            <a:endParaRPr lang="zh-CN" altLang="en-US"/>
          </a:p>
        </p:txBody>
      </p:sp>
    </p:spTree>
    <p:extLst>
      <p:ext uri="{BB962C8B-B14F-4D97-AF65-F5344CB8AC3E}">
        <p14:creationId xmlns:p14="http://schemas.microsoft.com/office/powerpoint/2010/main" val="89925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22</a:t>
            </a:fld>
            <a:endParaRPr lang="zh-CN" altLang="en-US"/>
          </a:p>
        </p:txBody>
      </p:sp>
    </p:spTree>
    <p:extLst>
      <p:ext uri="{BB962C8B-B14F-4D97-AF65-F5344CB8AC3E}">
        <p14:creationId xmlns:p14="http://schemas.microsoft.com/office/powerpoint/2010/main" val="420786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24</a:t>
            </a:fld>
            <a:endParaRPr lang="zh-CN" altLang="en-US"/>
          </a:p>
        </p:txBody>
      </p:sp>
    </p:spTree>
    <p:extLst>
      <p:ext uri="{BB962C8B-B14F-4D97-AF65-F5344CB8AC3E}">
        <p14:creationId xmlns:p14="http://schemas.microsoft.com/office/powerpoint/2010/main" val="2544124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CC119F3-FD7D-4002-9D1D-179690812001}" type="slidenum">
              <a:rPr lang="zh-CN" altLang="en-US" smtClean="0"/>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30</a:t>
            </a:fld>
            <a:endParaRPr lang="zh-CN" altLang="en-US"/>
          </a:p>
        </p:txBody>
      </p:sp>
    </p:spTree>
    <p:extLst>
      <p:ext uri="{BB962C8B-B14F-4D97-AF65-F5344CB8AC3E}">
        <p14:creationId xmlns:p14="http://schemas.microsoft.com/office/powerpoint/2010/main" val="3631182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31</a:t>
            </a:fld>
            <a:endParaRPr lang="zh-CN" altLang="en-US"/>
          </a:p>
        </p:txBody>
      </p:sp>
    </p:spTree>
    <p:extLst>
      <p:ext uri="{BB962C8B-B14F-4D97-AF65-F5344CB8AC3E}">
        <p14:creationId xmlns:p14="http://schemas.microsoft.com/office/powerpoint/2010/main" val="1888866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34</a:t>
            </a:fld>
            <a:endParaRPr lang="zh-CN" altLang="en-US"/>
          </a:p>
        </p:txBody>
      </p:sp>
    </p:spTree>
    <p:extLst>
      <p:ext uri="{BB962C8B-B14F-4D97-AF65-F5344CB8AC3E}">
        <p14:creationId xmlns:p14="http://schemas.microsoft.com/office/powerpoint/2010/main" val="28125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2</a:t>
            </a:fld>
            <a:endParaRPr lang="zh-CN" altLang="en-US"/>
          </a:p>
        </p:txBody>
      </p:sp>
    </p:spTree>
    <p:extLst>
      <p:ext uri="{BB962C8B-B14F-4D97-AF65-F5344CB8AC3E}">
        <p14:creationId xmlns:p14="http://schemas.microsoft.com/office/powerpoint/2010/main" val="268352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3</a:t>
            </a:fld>
            <a:endParaRPr lang="zh-CN" altLang="en-US"/>
          </a:p>
        </p:txBody>
      </p:sp>
    </p:spTree>
    <p:extLst>
      <p:ext uri="{BB962C8B-B14F-4D97-AF65-F5344CB8AC3E}">
        <p14:creationId xmlns:p14="http://schemas.microsoft.com/office/powerpoint/2010/main" val="48078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9</a:t>
            </a:fld>
            <a:endParaRPr lang="zh-CN" altLang="en-US"/>
          </a:p>
        </p:txBody>
      </p:sp>
    </p:spTree>
    <p:extLst>
      <p:ext uri="{BB962C8B-B14F-4D97-AF65-F5344CB8AC3E}">
        <p14:creationId xmlns:p14="http://schemas.microsoft.com/office/powerpoint/2010/main" val="352384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12</a:t>
            </a:fld>
            <a:endParaRPr lang="zh-CN" altLang="en-US"/>
          </a:p>
        </p:txBody>
      </p:sp>
    </p:spTree>
    <p:extLst>
      <p:ext uri="{BB962C8B-B14F-4D97-AF65-F5344CB8AC3E}">
        <p14:creationId xmlns:p14="http://schemas.microsoft.com/office/powerpoint/2010/main" val="384242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14</a:t>
            </a:fld>
            <a:endParaRPr lang="zh-CN" altLang="en-US"/>
          </a:p>
        </p:txBody>
      </p:sp>
    </p:spTree>
    <p:extLst>
      <p:ext uri="{BB962C8B-B14F-4D97-AF65-F5344CB8AC3E}">
        <p14:creationId xmlns:p14="http://schemas.microsoft.com/office/powerpoint/2010/main" val="305452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16</a:t>
            </a:fld>
            <a:endParaRPr lang="zh-CN" altLang="en-US"/>
          </a:p>
        </p:txBody>
      </p:sp>
    </p:spTree>
    <p:extLst>
      <p:ext uri="{BB962C8B-B14F-4D97-AF65-F5344CB8AC3E}">
        <p14:creationId xmlns:p14="http://schemas.microsoft.com/office/powerpoint/2010/main" val="274176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18</a:t>
            </a:fld>
            <a:endParaRPr lang="zh-CN" altLang="en-US"/>
          </a:p>
        </p:txBody>
      </p:sp>
    </p:spTree>
    <p:extLst>
      <p:ext uri="{BB962C8B-B14F-4D97-AF65-F5344CB8AC3E}">
        <p14:creationId xmlns:p14="http://schemas.microsoft.com/office/powerpoint/2010/main" val="305113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CC119F3-FD7D-4002-9D1D-179690812001}" type="slidenum">
              <a:rPr lang="zh-CN" altLang="en-US" smtClean="0"/>
              <a:t>19</a:t>
            </a:fld>
            <a:endParaRPr lang="zh-CN" altLang="en-US"/>
          </a:p>
        </p:txBody>
      </p:sp>
    </p:spTree>
    <p:extLst>
      <p:ext uri="{BB962C8B-B14F-4D97-AF65-F5344CB8AC3E}">
        <p14:creationId xmlns:p14="http://schemas.microsoft.com/office/powerpoint/2010/main" val="81864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2020/3/25</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2020/3/25</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2020/3/25</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2020/3/25</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2020/3/25</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2020/3/25</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Toefl</a:t>
            </a:r>
            <a:r>
              <a:rPr lang="en-US" altLang="zh-CN" dirty="0"/>
              <a:t> Reading</a:t>
            </a:r>
            <a:endParaRPr lang="zh-CN" altLang="en-US" dirty="0"/>
          </a:p>
        </p:txBody>
      </p:sp>
      <p:sp>
        <p:nvSpPr>
          <p:cNvPr id="3" name="副标题 2"/>
          <p:cNvSpPr>
            <a:spLocks noGrp="1"/>
          </p:cNvSpPr>
          <p:nvPr>
            <p:ph type="subTitle" idx="1"/>
          </p:nvPr>
        </p:nvSpPr>
        <p:spPr/>
        <p:txBody>
          <a:bodyPr/>
          <a:lstStyle/>
          <a:p>
            <a:r>
              <a:rPr lang="en-US" altLang="zh-CN" dirty="0"/>
              <a:t>LECTURE IV</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carn</a:t>
            </a:r>
            <a:r>
              <a:rPr lang="en-US" altLang="zh-CN" dirty="0"/>
              <a:t>ivore</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dirty="0" err="1"/>
              <a:t>carn</a:t>
            </a:r>
            <a:r>
              <a:rPr lang="en-US" altLang="zh-CN" dirty="0"/>
              <a:t>=flesh</a:t>
            </a:r>
          </a:p>
          <a:p>
            <a:pPr>
              <a:buNone/>
            </a:pPr>
            <a:r>
              <a:rPr lang="en-US" altLang="zh-CN" dirty="0"/>
              <a:t>carnivorous</a:t>
            </a:r>
          </a:p>
          <a:p>
            <a:pPr>
              <a:buNone/>
            </a:pPr>
            <a:r>
              <a:rPr lang="en-US" altLang="zh-CN" dirty="0"/>
              <a:t>carnival</a:t>
            </a:r>
          </a:p>
          <a:p>
            <a:pPr>
              <a:buNone/>
            </a:pPr>
            <a:r>
              <a:rPr lang="en-US" altLang="zh-CN" dirty="0"/>
              <a:t>carnal</a:t>
            </a:r>
          </a:p>
          <a:p>
            <a:pPr>
              <a:buNone/>
            </a:pPr>
            <a:r>
              <a:rPr lang="en-US" altLang="zh-CN" dirty="0"/>
              <a:t>incarnate</a:t>
            </a:r>
          </a:p>
          <a:p>
            <a:pPr>
              <a:buNone/>
            </a:pPr>
            <a:r>
              <a:rPr lang="en-US" altLang="zh-CN" dirty="0"/>
              <a:t>carcass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herbivorous </a:t>
            </a:r>
            <a:r>
              <a:rPr lang="en-US" altLang="zh-CN" sz="3200" dirty="0">
                <a:latin typeface="Arial Unicode MS" pitchFamily="34" charset="-122"/>
                <a:ea typeface="Arial Unicode MS" pitchFamily="34" charset="-122"/>
                <a:cs typeface="Arial Unicode MS" pitchFamily="34" charset="-122"/>
              </a:rPr>
              <a:t>[</a:t>
            </a:r>
            <a:r>
              <a:rPr lang="en-US" altLang="zh-CN" sz="3200" dirty="0" err="1">
                <a:latin typeface="Arial Unicode MS" pitchFamily="34" charset="-122"/>
                <a:ea typeface="Arial Unicode MS" pitchFamily="34" charset="-122"/>
                <a:cs typeface="Arial Unicode MS" pitchFamily="34" charset="-122"/>
              </a:rPr>
              <a:t>hɜ:'bɪvərəs</a:t>
            </a:r>
            <a:r>
              <a:rPr lang="en-US" altLang="zh-CN" sz="3200" dirty="0">
                <a:latin typeface="Arial Unicode MS" pitchFamily="34" charset="-122"/>
                <a:ea typeface="Arial Unicode MS" pitchFamily="34" charset="-122"/>
                <a:cs typeface="Arial Unicode MS" pitchFamily="34" charset="-122"/>
              </a:rPr>
              <a:t>]</a:t>
            </a:r>
            <a:endParaRPr lang="zh-CN" altLang="en-US" sz="32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sz="quarter" idx="1"/>
          </p:nvPr>
        </p:nvSpPr>
        <p:spPr/>
        <p:txBody>
          <a:bodyPr/>
          <a:lstStyle/>
          <a:p>
            <a:r>
              <a:rPr lang="en-US" altLang="zh-CN" dirty="0"/>
              <a:t>In </a:t>
            </a:r>
            <a:r>
              <a:rPr lang="en-US" altLang="zh-CN" dirty="0">
                <a:solidFill>
                  <a:srgbClr val="C00000"/>
                </a:solidFill>
              </a:rPr>
              <a:t>herbivorous</a:t>
            </a:r>
            <a:r>
              <a:rPr lang="en-US" altLang="zh-CN" dirty="0"/>
              <a:t> animals, rapid jaw closure is less important. Because the flat teeth of </a:t>
            </a:r>
            <a:r>
              <a:rPr lang="en-US" altLang="zh-CN" dirty="0">
                <a:solidFill>
                  <a:srgbClr val="C00000"/>
                </a:solidFill>
              </a:rPr>
              <a:t>herbivore</a:t>
            </a:r>
            <a:r>
              <a:rPr lang="en-US" altLang="zh-CN" dirty="0"/>
              <a:t>s work like grindstones, however, the jaws mush move both side to side and front to back. The jaw joints of many advanced herbivores, such as cows, lie at a different level than the tooth row, allowing transverse tearing, shredding, and </a:t>
            </a:r>
            <a:r>
              <a:rPr lang="en-US" altLang="zh-CN" u="sng" dirty="0"/>
              <a:t>compression</a:t>
            </a:r>
            <a:r>
              <a:rPr lang="en-US" altLang="zh-CN" dirty="0"/>
              <a:t> of plant material.</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moll</a:t>
            </a:r>
            <a:r>
              <a:rPr lang="en-US" altLang="zh-CN" dirty="0"/>
              <a:t>usk</a:t>
            </a:r>
            <a:endParaRPr lang="zh-CN" altLang="en-US" dirty="0"/>
          </a:p>
        </p:txBody>
      </p:sp>
      <p:sp>
        <p:nvSpPr>
          <p:cNvPr id="3" name="内容占位符 2"/>
          <p:cNvSpPr>
            <a:spLocks noGrp="1"/>
          </p:cNvSpPr>
          <p:nvPr>
            <p:ph sz="quarter" idx="1"/>
          </p:nvPr>
        </p:nvSpPr>
        <p:spPr/>
        <p:txBody>
          <a:bodyPr/>
          <a:lstStyle/>
          <a:p>
            <a:r>
              <a:rPr lang="en-US" altLang="zh-CN" dirty="0"/>
              <a:t>moll=soft </a:t>
            </a:r>
          </a:p>
          <a:p>
            <a:endParaRPr lang="en-US" altLang="zh-CN" dirty="0"/>
          </a:p>
          <a:p>
            <a:r>
              <a:rPr lang="en-US" altLang="zh-CN" dirty="0"/>
              <a:t>mollify </a:t>
            </a:r>
          </a:p>
          <a:p>
            <a:r>
              <a:rPr lang="en-US" altLang="zh-CN" dirty="0">
                <a:solidFill>
                  <a:srgbClr val="0070C0"/>
                </a:solidFill>
              </a:rPr>
              <a:t>emollient </a:t>
            </a:r>
            <a:endParaRPr lang="zh-CN" altLang="en-US"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a:t>
            </a:r>
            <a:r>
              <a:rPr lang="en-US" altLang="zh-CN" dirty="0">
                <a:solidFill>
                  <a:srgbClr val="C00000"/>
                </a:solidFill>
              </a:rPr>
              <a:t>tom</a:t>
            </a:r>
            <a:r>
              <a:rPr lang="en-US" altLang="zh-CN" dirty="0"/>
              <a:t>ology </a:t>
            </a:r>
            <a:endParaRPr lang="zh-CN" altLang="en-US" dirty="0"/>
          </a:p>
        </p:txBody>
      </p:sp>
      <p:sp>
        <p:nvSpPr>
          <p:cNvPr id="3" name="内容占位符 2"/>
          <p:cNvSpPr>
            <a:spLocks noGrp="1"/>
          </p:cNvSpPr>
          <p:nvPr>
            <p:ph sz="quarter" idx="1"/>
          </p:nvPr>
        </p:nvSpPr>
        <p:spPr/>
        <p:txBody>
          <a:bodyPr/>
          <a:lstStyle/>
          <a:p>
            <a:r>
              <a:rPr lang="en-US" altLang="zh-CN" dirty="0"/>
              <a:t>tom=cut </a:t>
            </a:r>
          </a:p>
          <a:p>
            <a:endParaRPr lang="en-US" altLang="zh-CN" dirty="0"/>
          </a:p>
          <a:p>
            <a:r>
              <a:rPr lang="en-US" altLang="zh-CN" dirty="0"/>
              <a:t>anatomy</a:t>
            </a:r>
          </a:p>
          <a:p>
            <a:r>
              <a:rPr lang="en-US" altLang="zh-CN" dirty="0"/>
              <a:t>tome</a:t>
            </a:r>
          </a:p>
          <a:p>
            <a:r>
              <a:rPr lang="en-US" altLang="zh-CN" dirty="0"/>
              <a:t>epitome </a:t>
            </a:r>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en-US" altLang="zh-CN" dirty="0"/>
              <a:t>Refugees crossed the border to escape the </a:t>
            </a:r>
            <a:r>
              <a:rPr lang="en-US" altLang="zh-CN" dirty="0">
                <a:solidFill>
                  <a:srgbClr val="C00000"/>
                </a:solidFill>
              </a:rPr>
              <a:t>carnage</a:t>
            </a:r>
            <a:r>
              <a:rPr lang="en-US" altLang="zh-CN" dirty="0"/>
              <a:t> in their homeland.</a:t>
            </a:r>
          </a:p>
          <a:p>
            <a:r>
              <a:rPr lang="en-US" altLang="zh-CN" dirty="0"/>
              <a:t>Too many assume that people behave like the mythical homo economics, who is </a:t>
            </a:r>
            <a:r>
              <a:rPr lang="en-US" altLang="zh-CN" dirty="0" err="1"/>
              <a:t>hyperrational</a:t>
            </a:r>
            <a:r>
              <a:rPr lang="en-US" altLang="zh-CN" dirty="0"/>
              <a:t> and </a:t>
            </a:r>
            <a:r>
              <a:rPr lang="en-US" altLang="zh-CN" dirty="0">
                <a:solidFill>
                  <a:srgbClr val="C00000"/>
                </a:solidFill>
              </a:rPr>
              <a:t>omniscient</a:t>
            </a:r>
            <a:r>
              <a:rPr lang="en-US" altLang="zh-CN" dirty="0"/>
              <a:t>.  </a:t>
            </a:r>
          </a:p>
          <a:p>
            <a:r>
              <a:rPr lang="en-US" altLang="zh-CN" dirty="0"/>
              <a:t> In his epigram Samuel Johnson called remarriage a triumph of hope over experience.  </a:t>
            </a:r>
          </a:p>
          <a:p>
            <a:r>
              <a:rPr lang="en-US" altLang="zh-CN" dirty="0"/>
              <a:t>A combination of fertilizer and </a:t>
            </a:r>
            <a:r>
              <a:rPr lang="en-US" altLang="zh-CN" dirty="0">
                <a:solidFill>
                  <a:srgbClr val="C00000"/>
                </a:solidFill>
              </a:rPr>
              <a:t>herbicide</a:t>
            </a:r>
            <a:r>
              <a:rPr lang="en-US" altLang="zh-CN" dirty="0"/>
              <a:t> could accelerate the wheat growth.</a:t>
            </a:r>
          </a:p>
          <a:p>
            <a:r>
              <a:rPr lang="en-US" altLang="zh-CN" dirty="0"/>
              <a:t>Inactivity can make your joints stiff, and the bones may begin to </a:t>
            </a:r>
            <a:r>
              <a:rPr lang="en-US" altLang="zh-CN" dirty="0">
                <a:solidFill>
                  <a:srgbClr val="C00000"/>
                </a:solidFill>
              </a:rPr>
              <a:t>degenerate.</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dirty="0"/>
              <a:t>Inference Questions</a:t>
            </a:r>
            <a:endParaRPr lang="zh-CN" altLang="en-US" dirty="0"/>
          </a:p>
        </p:txBody>
      </p:sp>
      <p:sp>
        <p:nvSpPr>
          <p:cNvPr id="3" name="内容占位符 2"/>
          <p:cNvSpPr>
            <a:spLocks noGrp="1"/>
          </p:cNvSpPr>
          <p:nvPr>
            <p:ph sz="quarter" idx="1"/>
          </p:nvPr>
        </p:nvSpPr>
        <p:spPr/>
        <p:txBody>
          <a:bodyPr/>
          <a:lstStyle/>
          <a:p>
            <a:r>
              <a:rPr lang="en-US" altLang="zh-CN" dirty="0"/>
              <a:t>Question Formats: </a:t>
            </a:r>
          </a:p>
          <a:p>
            <a:pPr lvl="1"/>
            <a:r>
              <a:rPr lang="en-US" altLang="zh-CN" dirty="0"/>
              <a:t>Which of the following can be inferred about X?</a:t>
            </a:r>
          </a:p>
          <a:p>
            <a:pPr lvl="1"/>
            <a:r>
              <a:rPr lang="en-US" altLang="zh-CN" dirty="0"/>
              <a:t>The author of the passage implies that X…</a:t>
            </a:r>
          </a:p>
          <a:p>
            <a:pPr lvl="1"/>
            <a:r>
              <a:rPr lang="en-US" altLang="zh-CN" dirty="0"/>
              <a:t>Which of the following can be inferred from paragraph 1 about X?</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sz="quarter" idx="1"/>
          </p:nvPr>
        </p:nvSpPr>
        <p:spPr>
          <a:xfrm>
            <a:off x="612648" y="1600200"/>
            <a:ext cx="8153400" cy="4709120"/>
          </a:xfrm>
        </p:spPr>
        <p:txBody>
          <a:bodyPr>
            <a:normAutofit fontScale="62500" lnSpcReduction="20000"/>
          </a:bodyPr>
          <a:lstStyle/>
          <a:p>
            <a:pPr>
              <a:buNone/>
            </a:pPr>
            <a:r>
              <a:rPr lang="en-US" altLang="zh-CN" dirty="0"/>
              <a:t>	</a:t>
            </a:r>
            <a:endParaRPr lang="zh-CN" altLang="zh-CN" dirty="0">
              <a:solidFill>
                <a:srgbClr val="0070C0"/>
              </a:solidFill>
            </a:endParaRPr>
          </a:p>
          <a:p>
            <a:r>
              <a:rPr lang="en-US" altLang="zh-CN" dirty="0"/>
              <a:t>Even the kind of stability defined as simple lack of change is not always associated with maximum diversity. At least in temperate zones, maximum diversity is often found in mid-</a:t>
            </a:r>
            <a:r>
              <a:rPr lang="en-US" altLang="zh-CN" dirty="0" err="1"/>
              <a:t>successional</a:t>
            </a:r>
            <a:r>
              <a:rPr lang="en-US" altLang="zh-CN" dirty="0"/>
              <a:t> stages, not in the climax community. Once a redwood forest matures, for example, the kinds of species and the number of individuals growing on the forest floor are reduced. In general, diversity, by itself, does not ensure stability. Mathematical models of ecosystems likewise suggest that diversity does not guarantee ecosystem stability—just the opposite, in fact. A more complicated system is, in general, more likely than a simple system to break down. A fifteen-speed racing bicycle is more likely to break down than a child’s tricycle.</a:t>
            </a:r>
          </a:p>
          <a:p>
            <a:pPr>
              <a:buNone/>
            </a:pPr>
            <a:r>
              <a:rPr lang="en-US" altLang="zh-CN" dirty="0"/>
              <a:t>     </a:t>
            </a:r>
          </a:p>
          <a:p>
            <a:r>
              <a:rPr lang="en-US" altLang="zh-CN" dirty="0"/>
              <a:t> Which of the following can be inferred from paragraph 5 about redwood forests?</a:t>
            </a:r>
            <a:endParaRPr lang="zh-CN" altLang="zh-CN" dirty="0"/>
          </a:p>
          <a:p>
            <a:r>
              <a:rPr lang="en-US" altLang="zh-CN" dirty="0"/>
              <a:t>○They become less stable as they mature.</a:t>
            </a:r>
            <a:endParaRPr lang="zh-CN" altLang="zh-CN" dirty="0"/>
          </a:p>
          <a:p>
            <a:r>
              <a:rPr lang="en-US" altLang="zh-CN" dirty="0"/>
              <a:t>○They support many species when they reach climax.</a:t>
            </a:r>
            <a:endParaRPr lang="zh-CN" altLang="zh-CN" dirty="0"/>
          </a:p>
          <a:p>
            <a:r>
              <a:rPr lang="en-US" altLang="zh-CN" dirty="0"/>
              <a:t>○They are found in temperate zones.</a:t>
            </a:r>
            <a:endParaRPr lang="zh-CN" altLang="zh-CN" dirty="0"/>
          </a:p>
          <a:p>
            <a:r>
              <a:rPr lang="en-US" altLang="zh-CN" dirty="0"/>
              <a:t>○They have reduced diversity during mid-</a:t>
            </a:r>
            <a:r>
              <a:rPr lang="en-US" altLang="zh-CN" dirty="0" err="1"/>
              <a:t>successional</a:t>
            </a:r>
            <a:r>
              <a:rPr lang="en-US" altLang="zh-CN" dirty="0"/>
              <a:t> stages.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62500" lnSpcReduction="20000"/>
          </a:bodyPr>
          <a:lstStyle/>
          <a:p>
            <a:pPr>
              <a:buNone/>
            </a:pPr>
            <a:r>
              <a:rPr lang="en-US" altLang="zh-CN" dirty="0"/>
              <a:t>	</a:t>
            </a:r>
            <a:r>
              <a:rPr lang="en-US" altLang="zh-CN" dirty="0">
                <a:solidFill>
                  <a:srgbClr val="0070C0"/>
                </a:solidFill>
              </a:rPr>
              <a:t>The question of ecosystem stability is complicated, however. The first problem is that ecologists do not all agree what “stability ”means. Stability can be defined as simply lack of change. In that case</a:t>
            </a:r>
            <a:r>
              <a:rPr lang="en-US" altLang="zh-CN" dirty="0">
                <a:solidFill>
                  <a:srgbClr val="FF0000"/>
                </a:solidFill>
              </a:rPr>
              <a:t>, the climax community would be considered the most stable, since, by definition, it changes the least over time. </a:t>
            </a:r>
            <a:r>
              <a:rPr lang="en-US" altLang="zh-CN" dirty="0">
                <a:solidFill>
                  <a:srgbClr val="0070C0"/>
                </a:solidFill>
              </a:rPr>
              <a:t>Alternatively, stability can be defined as the speed with which an ecosystem returns to a particular form following a major disturbance, such as a fire. This kind of stability is also called resilience. In that case, climax communities would be the most fragile and the least stable, since they can require hundreds of years to return to the climax state.</a:t>
            </a:r>
            <a:endParaRPr lang="zh-CN" altLang="zh-CN" dirty="0">
              <a:solidFill>
                <a:srgbClr val="0070C0"/>
              </a:solidFill>
            </a:endParaRPr>
          </a:p>
          <a:p>
            <a:r>
              <a:rPr lang="en-US" altLang="zh-CN" dirty="0"/>
              <a:t>Even the kind of stability defined as simple lack of change is not always associated with maximum diversity. At least in temperate zones, maximum diversity is often found in mid-</a:t>
            </a:r>
            <a:r>
              <a:rPr lang="en-US" altLang="zh-CN" dirty="0" err="1"/>
              <a:t>successional</a:t>
            </a:r>
            <a:r>
              <a:rPr lang="en-US" altLang="zh-CN" dirty="0"/>
              <a:t> stages, not in the climax community. Once a redwood forest matures, for example, the kinds of species and the number of individuals growing on the forest floor are reduced. In general, diversity, by itself, does not ensure stability. Mathematical models of ecosystems likewise suggest that diversity does not guarantee ecosystem stability—just the opposite, in fact. A more complicated system is, in general, more likely than a simple system to break down. A fifteen-speed racing bicycle is more likely to break down than a child’s tricycle. </a:t>
            </a:r>
          </a:p>
          <a:p>
            <a:r>
              <a:rPr lang="en-US" altLang="zh-CN" dirty="0"/>
              <a:t>The Long-term  stability of ecosystems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55000" lnSpcReduction="20000"/>
          </a:bodyPr>
          <a:lstStyle/>
          <a:p>
            <a:r>
              <a:rPr lang="en-US" altLang="zh-CN" dirty="0"/>
              <a:t>Hills and mountains are often regarded as the epitome of permanence, successfully resisting the destructive forces of nature, but in fact they tend to be relatively short-lived in geological terms. As a general rule, the higher a mountain is, the more recently it was formed; for example, the high mountains of the Himalayas are only about 50 million years old. Lower mountains tend to be older, and are often the eroded </a:t>
            </a:r>
            <a:r>
              <a:rPr lang="en-US" altLang="zh-CN" u="sng" dirty="0"/>
              <a:t>relics</a:t>
            </a:r>
            <a:r>
              <a:rPr lang="en-US" altLang="zh-CN" dirty="0"/>
              <a:t> of much higher mountain chains. About 400 million years ago, when the present-day continents of North America and Europe were joined, the Caledonian mountain chain was the same size as the modern Himalayas. Today, however, the relics of the Caledonian </a:t>
            </a:r>
            <a:r>
              <a:rPr lang="en-US" altLang="zh-CN" dirty="0" err="1"/>
              <a:t>orogeny</a:t>
            </a:r>
            <a:r>
              <a:rPr lang="en-US" altLang="zh-CN" dirty="0"/>
              <a:t> (mountain-building period) exist as the comparatively low mountains of Greenland, the northern Appalachians in the United States, the Scottish Highlands, and the Norwegian coastal plateau.</a:t>
            </a:r>
          </a:p>
          <a:p>
            <a:r>
              <a:rPr lang="en-US" altLang="zh-CN" i="1" dirty="0"/>
              <a:t>OG TEST 1 Geology and Landscape </a:t>
            </a:r>
            <a:endParaRPr lang="zh-CN" altLang="zh-CN" i="1" dirty="0"/>
          </a:p>
          <a:p>
            <a:r>
              <a:rPr lang="en-US" altLang="zh-CN" dirty="0"/>
              <a:t> </a:t>
            </a:r>
            <a:endParaRPr lang="zh-CN" altLang="zh-CN" dirty="0"/>
          </a:p>
          <a:p>
            <a:r>
              <a:rPr lang="en-US" altLang="zh-CN" dirty="0"/>
              <a:t>Which of the following can be inferred from paragraph 2 about the mountains of the Himalayas? </a:t>
            </a:r>
            <a:endParaRPr lang="zh-CN" altLang="zh-CN" dirty="0"/>
          </a:p>
          <a:p>
            <a:r>
              <a:rPr lang="en-US" altLang="zh-CN" dirty="0"/>
              <a:t>○Their current height is not an indication of their age.</a:t>
            </a:r>
            <a:endParaRPr lang="zh-CN" altLang="zh-CN" dirty="0"/>
          </a:p>
          <a:p>
            <a:r>
              <a:rPr lang="en-US" altLang="zh-CN" dirty="0"/>
              <a:t>○At present, they are much higher than the mountains of the Caledonian range.</a:t>
            </a:r>
            <a:endParaRPr lang="zh-CN" altLang="zh-CN" dirty="0"/>
          </a:p>
          <a:p>
            <a:r>
              <a:rPr lang="en-US" altLang="zh-CN" dirty="0"/>
              <a:t>○They were a uniform height about 400 million years ago.</a:t>
            </a:r>
            <a:endParaRPr lang="zh-CN" altLang="zh-CN" dirty="0"/>
          </a:p>
          <a:p>
            <a:r>
              <a:rPr lang="en-US" altLang="zh-CN" dirty="0"/>
              <a:t>○They are not as high as the Caledonian mountains were 400 million years ago.</a:t>
            </a:r>
            <a:endParaRPr lang="zh-CN"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0000" lnSpcReduction="20000"/>
          </a:bodyPr>
          <a:lstStyle/>
          <a:p>
            <a:r>
              <a:rPr lang="en-US" altLang="zh-CN" dirty="0"/>
              <a:t>The questions become more complicated when actual volumes of water are considered: how much water enters and leaves by each route? Discovering the inputs and outputs of rivers is a matter of measuring the discharges of every inflowing and </a:t>
            </a:r>
            <a:r>
              <a:rPr lang="en-US" altLang="zh-CN" dirty="0" err="1"/>
              <a:t>outflowing</a:t>
            </a:r>
            <a:r>
              <a:rPr lang="en-US" altLang="zh-CN" dirty="0"/>
              <a:t> stream and river. Then exchanges with the atmosphere are calculated by finding the difference between the gains from rain, as measured (rather roughly) by rain gauges, and the losses by evaporation, measured with models that correct for the other sources of water loss. For the majority of lakes, certainly those surrounded by forests, input from overland flow is too small to have a noticeable effect. Changes in lake level not explained by river flows plus exchanges with the atmosphere must be due to the net difference between what seeps into the lake from the groundwater and what leaks into the groundwater. Note the word "net" measuring the actual amounts of groundwater seepage into the lake and out of the lake is a much more complicated matter than merely inferring their difference.</a:t>
            </a:r>
          </a:p>
          <a:p>
            <a:endParaRPr lang="zh-CN" altLang="zh-CN" dirty="0"/>
          </a:p>
          <a:p>
            <a:r>
              <a:rPr lang="en-US" altLang="zh-CN" i="1" dirty="0"/>
              <a:t>Lake Water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Luigi Galvani </a:t>
            </a:r>
            <a:endParaRPr lang="zh-CN" altLang="en-US" dirty="0"/>
          </a:p>
        </p:txBody>
      </p:sp>
      <p:sp>
        <p:nvSpPr>
          <p:cNvPr id="3" name="内容占位符 2"/>
          <p:cNvSpPr>
            <a:spLocks noGrp="1"/>
          </p:cNvSpPr>
          <p:nvPr>
            <p:ph sz="quarter" idx="1"/>
          </p:nvPr>
        </p:nvSpPr>
        <p:spPr>
          <a:xfrm>
            <a:off x="612648" y="1600200"/>
            <a:ext cx="8153400" cy="4781128"/>
          </a:xfrm>
        </p:spPr>
        <p:txBody>
          <a:bodyPr>
            <a:normAutofit fontScale="77500" lnSpcReduction="20000"/>
          </a:bodyPr>
          <a:lstStyle/>
          <a:p>
            <a:r>
              <a:rPr lang="en-US" altLang="zh-CN" dirty="0"/>
              <a:t>Luigi Galvani was an Italian physician, physicist, biologist and philosopher, who discovered animal electricity.</a:t>
            </a:r>
          </a:p>
          <a:p>
            <a:r>
              <a:rPr lang="en-US" altLang="zh-CN" dirty="0"/>
              <a:t>The beginning of Galvani's experiments with bioelectricity has a popular legend which says that Galvani was slowly skinning a frog at a table where he had been conducting experiments with </a:t>
            </a:r>
            <a:r>
              <a:rPr lang="en-US" altLang="zh-CN" i="1" dirty="0">
                <a:solidFill>
                  <a:srgbClr val="FF0000"/>
                </a:solidFill>
              </a:rPr>
              <a:t>static electricity </a:t>
            </a:r>
            <a:r>
              <a:rPr lang="en-US" altLang="zh-CN" dirty="0"/>
              <a:t>by rubbing frog skin. Galvani's assistant touched an exposed nerve of the frog with a metal scalpel that had picked up a charge. At that moment, they saw sparks and the dead frog's leg kicked as if in life. The observation made Galvani the first investigator to appreciate the relationship between electricity and animation — or life. This finding provided the basis for the new understanding that the impetus behind muscle movement was electrical energy carried by a liquid, and not air or fluid as in earlier balloonist theories.</a:t>
            </a:r>
          </a:p>
          <a:p>
            <a:r>
              <a:rPr lang="en-US" altLang="zh-CN" dirty="0"/>
              <a:t>What can be inferred about balloonist theory?</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76672"/>
            <a:ext cx="8280920" cy="6740307"/>
          </a:xfrm>
          <a:prstGeom prst="rect">
            <a:avLst/>
          </a:prstGeom>
        </p:spPr>
        <p:txBody>
          <a:bodyPr wrap="square">
            <a:spAutoFit/>
          </a:bodyPr>
          <a:lstStyle/>
          <a:p>
            <a:r>
              <a:rPr lang="en-US" altLang="zh-CN" dirty="0"/>
              <a:t>The questions become more complicated when actual volumes of water are considered: how much water enters and leaves by each route? Discovering the inputs and outputs of rivers is a matter of measuring the discharges of every inflowing and </a:t>
            </a:r>
            <a:r>
              <a:rPr lang="en-US" altLang="zh-CN" dirty="0" err="1"/>
              <a:t>outflowing</a:t>
            </a:r>
            <a:r>
              <a:rPr lang="en-US" altLang="zh-CN" dirty="0"/>
              <a:t> stream and river. Then exchanges with the atmosphere are calculated by finding the difference between the gains from rain, as measured (rather roughly) by rain gauges, and the losses by evaporation, measured with models that correct for the other sources of water loss. For the majority of lakes, certainly those surrounded by forests, input from overland flow is too small to have a noticeable effect. Changes in lake level not explained by river flows plus exchanges with the atmosphere must be due to the net difference between what seeps into the lake from the groundwater and what leaks into the groundwater. Note the word "net" measuring the actual amounts of groundwater seepage into the lake and out of the lake is a much more complicated matter than merely inferring their difference.</a:t>
            </a:r>
          </a:p>
          <a:p>
            <a:endParaRPr lang="en-US" altLang="zh-CN" dirty="0"/>
          </a:p>
          <a:p>
            <a:endParaRPr lang="en-US" altLang="zh-CN" dirty="0"/>
          </a:p>
          <a:p>
            <a:r>
              <a:rPr lang="en-US" altLang="zh-CN" dirty="0"/>
              <a:t>Which of the following can be inferred from paragraph 2 about the movement of water into a lake?</a:t>
            </a:r>
            <a:endParaRPr lang="zh-CN" altLang="zh-CN" dirty="0"/>
          </a:p>
          <a:p>
            <a:r>
              <a:rPr lang="en-US" altLang="zh-CN" dirty="0"/>
              <a:t>○Heavy rain accounts for most of the water that enters into lakes.</a:t>
            </a:r>
            <a:endParaRPr lang="zh-CN" altLang="zh-CN" dirty="0"/>
          </a:p>
          <a:p>
            <a:r>
              <a:rPr lang="en-US" altLang="zh-CN" dirty="0"/>
              <a:t>○Rainfall replaces approximately the amount of water lost through evaporation.</a:t>
            </a:r>
            <a:endParaRPr lang="zh-CN" altLang="zh-CN" dirty="0"/>
          </a:p>
          <a:p>
            <a:r>
              <a:rPr lang="en-US" altLang="zh-CN" dirty="0"/>
              <a:t>○Overland flow into lakes is reduced by the presence of forests.</a:t>
            </a:r>
            <a:endParaRPr lang="zh-CN" altLang="zh-CN" dirty="0"/>
          </a:p>
          <a:p>
            <a:r>
              <a:rPr lang="en-US" altLang="zh-CN" dirty="0"/>
              <a:t>○Seepage has a smaller effect on water level than any other input.</a:t>
            </a:r>
            <a:endParaRPr lang="zh-CN" altLang="zh-CN" dirty="0"/>
          </a:p>
          <a:p>
            <a:endParaRPr lang="en-US" altLang="zh-CN" dirty="0"/>
          </a:p>
          <a:p>
            <a:endParaRPr lang="en-US" altLang="zh-CN" dirty="0"/>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76672"/>
            <a:ext cx="8280920" cy="6740307"/>
          </a:xfrm>
          <a:prstGeom prst="rect">
            <a:avLst/>
          </a:prstGeom>
        </p:spPr>
        <p:txBody>
          <a:bodyPr wrap="square">
            <a:spAutoFit/>
          </a:bodyPr>
          <a:lstStyle/>
          <a:p>
            <a:r>
              <a:rPr lang="en-US" altLang="zh-CN" dirty="0"/>
              <a:t>The questions become more complicated when actual volumes of water are considered: how much water enters and leaves by each route? Discovering the inputs and outputs of rivers is a matter of measuring the discharges of every inflowing and </a:t>
            </a:r>
            <a:r>
              <a:rPr lang="en-US" altLang="zh-CN" dirty="0" err="1"/>
              <a:t>outflowing</a:t>
            </a:r>
            <a:r>
              <a:rPr lang="en-US" altLang="zh-CN" dirty="0"/>
              <a:t> stream and river. Then exchanges with the atmosphere are calculated by finding the difference between the gains from rain, as measured (rather roughly) by rain gauges, and the losses by evaporation, measured with models that correct for the other sources of water loss. For the majority of lakes, </a:t>
            </a:r>
            <a:r>
              <a:rPr lang="en-US" altLang="zh-CN" dirty="0">
                <a:solidFill>
                  <a:srgbClr val="FF0000"/>
                </a:solidFill>
              </a:rPr>
              <a:t>certainly</a:t>
            </a:r>
            <a:r>
              <a:rPr lang="en-US" altLang="zh-CN" dirty="0"/>
              <a:t> those surrounded by forests, input from overland flow is too small to have a noticeable effect. Changes in lake level not explained by river flows plus exchanges with the atmosphere must be due to the net difference between what seeps into the lake from the groundwater and what leaks into the groundwater. Note the word "net" measuring the actual amounts of groundwater seepage into the lake and out of the lake is a much more complicated matter than merely inferring their difference.</a:t>
            </a:r>
          </a:p>
          <a:p>
            <a:endParaRPr lang="en-US" altLang="zh-CN" dirty="0"/>
          </a:p>
          <a:p>
            <a:endParaRPr lang="en-US" altLang="zh-CN" dirty="0"/>
          </a:p>
          <a:p>
            <a:r>
              <a:rPr lang="en-US" altLang="zh-CN" dirty="0"/>
              <a:t>Which of the following can be inferred from paragraph 2 about the movement of water into a lake?</a:t>
            </a:r>
            <a:endParaRPr lang="zh-CN" altLang="zh-CN" dirty="0"/>
          </a:p>
          <a:p>
            <a:r>
              <a:rPr lang="en-US" altLang="zh-CN" dirty="0"/>
              <a:t>○Heavy rain accounts for most of the water that enters into lakes.</a:t>
            </a:r>
            <a:endParaRPr lang="zh-CN" altLang="zh-CN" dirty="0"/>
          </a:p>
          <a:p>
            <a:r>
              <a:rPr lang="en-US" altLang="zh-CN" dirty="0"/>
              <a:t>○Rainfall replaces approximately the amount of water lost through evaporation.</a:t>
            </a:r>
            <a:endParaRPr lang="zh-CN" altLang="zh-CN" dirty="0"/>
          </a:p>
          <a:p>
            <a:r>
              <a:rPr lang="en-US" altLang="zh-CN" dirty="0"/>
              <a:t>○Overland flow into lakes is reduced by the presence of forests.</a:t>
            </a:r>
            <a:endParaRPr lang="zh-CN" altLang="zh-CN" dirty="0"/>
          </a:p>
          <a:p>
            <a:r>
              <a:rPr lang="en-US" altLang="zh-CN" dirty="0"/>
              <a:t>○Seepage has a smaller effect on water level than any other input.</a:t>
            </a:r>
            <a:endParaRPr lang="zh-CN" altLang="zh-CN" dirty="0"/>
          </a:p>
          <a:p>
            <a:endParaRPr lang="en-US" altLang="zh-CN" dirty="0"/>
          </a:p>
          <a:p>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pPr marL="0" indent="0">
              <a:buNone/>
            </a:pPr>
            <a:r>
              <a:rPr lang="en-US" altLang="zh-CN" dirty="0"/>
              <a:t>…The nineteenth century brought with it a burst of new discoveries and inventions that revolutionized the candle industry and make lighting available to all. In the early-to-mid-nineteenth century, a process was developed to refine tallow (fat from animals) with alkali and sulfuric acid. The result was a product called </a:t>
            </a:r>
            <a:r>
              <a:rPr lang="en-US" altLang="zh-CN" dirty="0" err="1"/>
              <a:t>stearin</a:t>
            </a:r>
            <a:r>
              <a:rPr lang="en-US" altLang="zh-CN" dirty="0"/>
              <a:t>. </a:t>
            </a:r>
            <a:r>
              <a:rPr lang="en-US" altLang="zh-CN" dirty="0" err="1"/>
              <a:t>Stearin</a:t>
            </a:r>
            <a:r>
              <a:rPr lang="en-US" altLang="zh-CN" dirty="0"/>
              <a:t> is harder and burns longer than unrefined tallow. This breakthrough meant that it was possible to make tallow candles that would not produce the usual smoke and rancid odor. </a:t>
            </a:r>
            <a:r>
              <a:rPr lang="en-US" altLang="zh-CN" dirty="0" err="1"/>
              <a:t>Stearins</a:t>
            </a:r>
            <a:r>
              <a:rPr lang="en-US" altLang="zh-CN" dirty="0"/>
              <a:t> were also derived from palm oil, so vegetable waxes as well as animal fats could be used to make candles…</a:t>
            </a:r>
          </a:p>
          <a:p>
            <a:pPr marL="514350" indent="-514350">
              <a:buAutoNum type="alphaUcPeriod"/>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70000" lnSpcReduction="20000"/>
          </a:bodyPr>
          <a:lstStyle/>
          <a:p>
            <a:pPr marL="0" indent="0">
              <a:buNone/>
            </a:pPr>
            <a:r>
              <a:rPr lang="en-US" altLang="zh-CN" dirty="0"/>
              <a:t>…The nineteenth century brought with it a burst of new discoveries and inventions that revolutionized the candle industry and make lighting available to all. In the early-to-mid-nineteenth century, a process was developed to refine tallow (fat from animals) with alkali and sulfuric acid. The result was a product called </a:t>
            </a:r>
            <a:r>
              <a:rPr lang="en-US" altLang="zh-CN" dirty="0" err="1"/>
              <a:t>stearin</a:t>
            </a:r>
            <a:r>
              <a:rPr lang="en-US" altLang="zh-CN" dirty="0"/>
              <a:t>. </a:t>
            </a:r>
            <a:r>
              <a:rPr lang="en-US" altLang="zh-CN" dirty="0" err="1"/>
              <a:t>Stearin</a:t>
            </a:r>
            <a:r>
              <a:rPr lang="en-US" altLang="zh-CN" dirty="0"/>
              <a:t> is harder and burns longer than unrefined tallow. This breakthrough meant that it was possible to make tallow candles that would not produce the usual smoke and rancid odor. </a:t>
            </a:r>
            <a:r>
              <a:rPr lang="en-US" altLang="zh-CN" dirty="0" err="1"/>
              <a:t>Stearins</a:t>
            </a:r>
            <a:r>
              <a:rPr lang="en-US" altLang="zh-CN" dirty="0"/>
              <a:t> were also derived from palm oil, so vegetable waxes as well as animal fats could be used to make candles…</a:t>
            </a:r>
          </a:p>
          <a:p>
            <a:pPr marL="0" indent="0">
              <a:buNone/>
            </a:pPr>
            <a:r>
              <a:rPr lang="en-US" altLang="zh-CN" dirty="0"/>
              <a:t>Which of the following can be inferred from the paragraph about candles before the 19</a:t>
            </a:r>
            <a:r>
              <a:rPr lang="en-US" altLang="zh-CN" baseline="30000" dirty="0"/>
              <a:t>th</a:t>
            </a:r>
            <a:r>
              <a:rPr lang="en-US" altLang="zh-CN" dirty="0"/>
              <a:t> century. </a:t>
            </a:r>
          </a:p>
          <a:p>
            <a:pPr marL="514350" indent="-514350">
              <a:buFont typeface="Wingdings" pitchFamily="2" charset="2"/>
              <a:buChar char="n"/>
            </a:pPr>
            <a:r>
              <a:rPr lang="en-US" altLang="zh-CN" dirty="0"/>
              <a:t>They did not smoke when they were burned. </a:t>
            </a:r>
          </a:p>
          <a:p>
            <a:pPr marL="514350" indent="-514350">
              <a:buFont typeface="Wingdings" pitchFamily="2" charset="2"/>
              <a:buChar char="n"/>
            </a:pPr>
            <a:r>
              <a:rPr lang="en-US" altLang="zh-CN" dirty="0"/>
              <a:t>They produce a pleasant odor as they burned.</a:t>
            </a:r>
          </a:p>
          <a:p>
            <a:pPr marL="514350" indent="-514350">
              <a:buFont typeface="Wingdings" pitchFamily="2" charset="2"/>
              <a:buChar char="n"/>
            </a:pPr>
            <a:r>
              <a:rPr lang="en-US" altLang="zh-CN" dirty="0"/>
              <a:t>They were not available to all</a:t>
            </a:r>
          </a:p>
          <a:p>
            <a:pPr marL="514350" indent="-514350">
              <a:buFont typeface="Wingdings" pitchFamily="2" charset="2"/>
              <a:buChar char="n"/>
            </a:pPr>
            <a:r>
              <a:rPr lang="en-US" altLang="zh-CN" dirty="0"/>
              <a:t>They contained sulfuric acid </a:t>
            </a:r>
          </a:p>
          <a:p>
            <a:pPr marL="514350" indent="-514350">
              <a:buAutoNum type="alphaUcPeriod"/>
            </a:pP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rmAutofit fontScale="85000" lnSpcReduction="20000"/>
          </a:bodyPr>
          <a:lstStyle/>
          <a:p>
            <a:pPr marL="0" indent="0">
              <a:buNone/>
            </a:pPr>
            <a:r>
              <a:rPr lang="en-US" altLang="zh-CN" dirty="0"/>
              <a:t>After the peak year of 1957, the birth rate in Canada began to decline. It continued falling until in 1966 it stood at the lowest level in 25 years. Partly this decline reflected the low level of births during the depression and the war, but it was also caused by changes in Canadian society. Young people were staying at school longer, more women were working, young married couples were buying automobiles or houses before starting families, rising living standards were cutting down the size of families. It appeared that Canada was once more falling in step with the trend toward smaller families that had occurred all through the Western world since the time of the Industrial Revolution.</a:t>
            </a:r>
          </a:p>
          <a:p>
            <a:pPr marL="0" indent="0">
              <a:buNone/>
            </a:pPr>
            <a:br>
              <a:rPr lang="en-US" altLang="zh-CN" dirty="0"/>
            </a:b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Autofit/>
          </a:bodyPr>
          <a:lstStyle/>
          <a:p>
            <a:pPr marL="0" indent="0">
              <a:buNone/>
            </a:pPr>
            <a:r>
              <a:rPr lang="en-US" altLang="zh-CN" sz="2000" dirty="0"/>
              <a:t>After the peak year of 1957, the birth rate in Canada began to decline. It continued falling until in 1966 it stood at the lowest level in 25 years. Partly this decline reflected the low level of births during the depression and the war, but it was also caused by changes in Canadian society. Young people were staying at school longer, more women were working, young married couples were buying automobiles or houses before starting families, rising living standards were cutting down the size of families. It appeared that Canada was once more falling in step with the trend toward smaller families that had occurred all through the Western world since the time of the Industrial Revolution.</a:t>
            </a:r>
          </a:p>
          <a:p>
            <a:pPr marL="0" indent="0">
              <a:buNone/>
            </a:pPr>
            <a:r>
              <a:rPr lang="en-US" altLang="zh-CN" sz="2000" dirty="0"/>
              <a:t>It can be inferred from the passage that before the Industrial Revolution</a:t>
            </a:r>
          </a:p>
          <a:p>
            <a:pPr marL="0" indent="0">
              <a:buFont typeface="Wingdings" pitchFamily="2" charset="2"/>
              <a:buChar char="n"/>
            </a:pPr>
            <a:r>
              <a:rPr lang="en-US" altLang="zh-CN" sz="2000" dirty="0"/>
              <a:t> families were larger</a:t>
            </a:r>
          </a:p>
          <a:p>
            <a:pPr marL="0" indent="0">
              <a:buFont typeface="Wingdings" pitchFamily="2" charset="2"/>
              <a:buChar char="n"/>
            </a:pPr>
            <a:r>
              <a:rPr lang="en-US" altLang="zh-CN" sz="2000" dirty="0"/>
              <a:t>population statistics were unreliable </a:t>
            </a:r>
          </a:p>
          <a:p>
            <a:pPr marL="0" indent="0">
              <a:buFont typeface="Wingdings" pitchFamily="2" charset="2"/>
              <a:buChar char="n"/>
            </a:pPr>
            <a:r>
              <a:rPr lang="en-US" altLang="zh-CN" sz="2000" dirty="0"/>
              <a:t>the population grew steadily</a:t>
            </a:r>
          </a:p>
          <a:p>
            <a:pPr marL="0" indent="0">
              <a:buFont typeface="Wingdings" pitchFamily="2" charset="2"/>
              <a:buChar char="n"/>
            </a:pPr>
            <a:r>
              <a:rPr lang="en-US" altLang="zh-CN" sz="2000" dirty="0"/>
              <a:t>economic conditions were bad. </a:t>
            </a:r>
          </a:p>
          <a:p>
            <a:pPr marL="0" indent="0">
              <a:buNone/>
            </a:pPr>
            <a:br>
              <a:rPr lang="en-US" altLang="zh-CN" sz="2000" dirty="0"/>
            </a:b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55000" lnSpcReduction="20000"/>
          </a:bodyPr>
          <a:lstStyle/>
          <a:p>
            <a:r>
              <a:rPr lang="en-US" altLang="zh-CN" b="1" dirty="0"/>
              <a:t>William Smith</a:t>
            </a:r>
            <a:endParaRPr lang="zh-CN" altLang="zh-CN" b="1" dirty="0"/>
          </a:p>
          <a:p>
            <a:r>
              <a:rPr lang="en-US" altLang="zh-CN" dirty="0">
                <a:solidFill>
                  <a:srgbClr val="0070C0"/>
                </a:solidFill>
              </a:rPr>
              <a:t>In 1769 in a little town in </a:t>
            </a:r>
            <a:r>
              <a:rPr lang="en-US" altLang="zh-CN" dirty="0" err="1">
                <a:solidFill>
                  <a:srgbClr val="0070C0"/>
                </a:solidFill>
              </a:rPr>
              <a:t>Oxfordshire</a:t>
            </a:r>
            <a:r>
              <a:rPr lang="en-US" altLang="zh-CN" dirty="0">
                <a:solidFill>
                  <a:srgbClr val="0070C0"/>
                </a:solidFill>
              </a:rPr>
              <a:t>, England, a child with the very ordinary name of William Smith was born into the poor family of a village blacksmith. He received rudimentary village schooling, but mostly he roamed his uncle's farm collecting the fossils that were so abundant in the rocks of the Cotswold hills. When he grew older, William Smith taught himself surveying from books he bought with his small savings, and at the age of eighteen he was apprenticed to a surveyor of the local parish. He then proceeded to teach himself geology, and when he was twenty-four, he went to work for the company that was excavating the Somerset Coal Canal in the south of England.</a:t>
            </a:r>
            <a:endParaRPr lang="zh-CN" altLang="zh-CN" dirty="0">
              <a:solidFill>
                <a:srgbClr val="0070C0"/>
              </a:solidFill>
            </a:endParaRPr>
          </a:p>
          <a:p>
            <a:r>
              <a:rPr lang="en-US" altLang="zh-CN" dirty="0"/>
              <a:t> </a:t>
            </a:r>
            <a:endParaRPr lang="zh-CN" altLang="zh-CN" dirty="0"/>
          </a:p>
          <a:p>
            <a:r>
              <a:rPr lang="en-US" altLang="zh-CN" dirty="0"/>
              <a:t>This was before the steam locomotive, and canal building was at its height. The companies building the canals to transport coal needed surveyors to help them find the coal deposits worth mining as well as to determine the best courses for the canals. This job gave Smith an opportunity to study the fresh rock outcrops created by the newly dug canal. He later worked on similar jobs across the length and breadth of England, all the while studying the newly revealed strata and collecting all the fossils he could find. Smith used mail coaches to travel as much as 10,000 miles per year. In 1815 he published the first modern geological map, “A Map of the Strata of England and Wales with a Part of </a:t>
            </a:r>
            <a:r>
              <a:rPr lang="en-US" altLang="zh-CN" dirty="0" err="1"/>
              <a:t>Scotland,”a</a:t>
            </a:r>
            <a:r>
              <a:rPr lang="en-US" altLang="zh-CN" dirty="0"/>
              <a:t> map so meticulously researched that it can still be used today.</a:t>
            </a:r>
            <a:endParaRPr lang="zh-CN"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251520" y="1196752"/>
            <a:ext cx="8712968" cy="4495800"/>
          </a:xfrm>
        </p:spPr>
        <p:txBody>
          <a:bodyPr>
            <a:noAutofit/>
          </a:bodyPr>
          <a:lstStyle/>
          <a:p>
            <a:r>
              <a:rPr lang="en-US" altLang="zh-CN" sz="1900" dirty="0"/>
              <a:t>This was before the steam locomotive, and canal building was at its height. The companies building the canals to transport coal needed surveyors to help them find the coal deposits worth mining as well as to determine the best courses for the canals. This job gave Smith an opportunity to study the fresh rock outcrops created by the newly dug canal. He later worked on similar jobs across the length and breadth of England, all the while studying the newly revealed strata and collecting all the fossils he could find. Smith used mail coaches to travel as much as 10,000 miles per year. In 1815 he published the first modern geological map, “A Map of the Strata of England and Wales with a Part of </a:t>
            </a:r>
            <a:r>
              <a:rPr lang="en-US" altLang="zh-CN" sz="1900" dirty="0" err="1"/>
              <a:t>Scotland,”a</a:t>
            </a:r>
            <a:r>
              <a:rPr lang="en-US" altLang="zh-CN" sz="1900" dirty="0"/>
              <a:t> map so meticulously researched that it can still be used today.</a:t>
            </a:r>
          </a:p>
          <a:p>
            <a:r>
              <a:rPr lang="en-US" altLang="zh-CN" sz="1900" dirty="0"/>
              <a:t>Which of the following can be inferred from paragraph 2 about canal building?</a:t>
            </a:r>
            <a:endParaRPr lang="zh-CN" altLang="zh-CN" sz="1900" dirty="0"/>
          </a:p>
          <a:p>
            <a:r>
              <a:rPr lang="en-US" altLang="zh-CN" sz="1900" dirty="0"/>
              <a:t>○ Canals were built primarily in the south of England rather than in other regions.</a:t>
            </a:r>
            <a:endParaRPr lang="zh-CN" altLang="zh-CN" sz="1900" dirty="0"/>
          </a:p>
          <a:p>
            <a:r>
              <a:rPr lang="en-US" altLang="zh-CN" sz="1900" dirty="0"/>
              <a:t>○Canal building decreased after the steam locomotive was invented.</a:t>
            </a:r>
            <a:endParaRPr lang="zh-CN" altLang="zh-CN" sz="1900" dirty="0"/>
          </a:p>
          <a:p>
            <a:r>
              <a:rPr lang="en-US" altLang="zh-CN" sz="1900" dirty="0"/>
              <a:t>○ Canal building made it difficult to study rock strata which often became damaged in the process.</a:t>
            </a:r>
            <a:endParaRPr lang="zh-CN" altLang="zh-CN" sz="1900" dirty="0"/>
          </a:p>
          <a:p>
            <a:r>
              <a:rPr lang="en-US" altLang="zh-CN" sz="1900" dirty="0"/>
              <a:t>○ Canal builders hired surveyors like Smith to examine exposed rock strata.</a:t>
            </a:r>
            <a:endParaRPr lang="zh-CN" altLang="zh-CN" sz="1900" dirty="0"/>
          </a:p>
          <a:p>
            <a:endParaRPr lang="zh-CN" altLang="zh-CN" sz="1900" dirty="0"/>
          </a:p>
          <a:p>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51520" y="764704"/>
            <a:ext cx="8713788" cy="5300662"/>
          </a:xfrm>
        </p:spPr>
        <p:txBody>
          <a:bodyPr>
            <a:noAutofit/>
          </a:bodyPr>
          <a:lstStyle/>
          <a:p>
            <a:r>
              <a:rPr lang="en-US" altLang="zh-CN" sz="1900" dirty="0">
                <a:solidFill>
                  <a:srgbClr val="FF0000"/>
                </a:solidFill>
              </a:rPr>
              <a:t>This was before the steam locomotive, and canal building was at its height. </a:t>
            </a:r>
            <a:r>
              <a:rPr lang="en-US" altLang="zh-CN" sz="1900" dirty="0"/>
              <a:t>The companies building the canals to transport coal needed surveyors to help them find the coal </a:t>
            </a:r>
            <a:r>
              <a:rPr lang="en-US" altLang="zh-CN" sz="1800" dirty="0"/>
              <a:t>deposits</a:t>
            </a:r>
            <a:r>
              <a:rPr lang="en-US" altLang="zh-CN" sz="1900" dirty="0"/>
              <a:t> worth mining as well as to determine the best courses for the canals. This job gave Smith an opportunity to study the fresh rock outcrops created by the newly dug canal. He later worked on similar jobs across the length and breadth of England, all the while studying the newly revealed strata and collecting all the fossils he could find. Smith used mail coaches to travel as much as 10,000 miles per year. In 1815 he published the first modern geological map, “A Map of the Strata of England and Wales with a Part of </a:t>
            </a:r>
            <a:r>
              <a:rPr lang="en-US" altLang="zh-CN" sz="1900" dirty="0" err="1"/>
              <a:t>Scotland,”a</a:t>
            </a:r>
            <a:r>
              <a:rPr lang="en-US" altLang="zh-CN" sz="1900" dirty="0"/>
              <a:t> map so meticulously researched that it can still be used today.</a:t>
            </a:r>
          </a:p>
          <a:p>
            <a:r>
              <a:rPr lang="en-US" altLang="zh-CN" sz="1900" dirty="0"/>
              <a:t>Which of the following can be inferred from paragraph 2 about canal building?</a:t>
            </a:r>
            <a:endParaRPr lang="zh-CN" altLang="zh-CN" sz="1900" dirty="0"/>
          </a:p>
          <a:p>
            <a:r>
              <a:rPr lang="en-US" altLang="zh-CN" sz="1900" dirty="0"/>
              <a:t>○ Canals were built primarily in the south of England rather than in other regions.</a:t>
            </a:r>
            <a:endParaRPr lang="zh-CN" altLang="zh-CN" sz="1900" dirty="0"/>
          </a:p>
          <a:p>
            <a:r>
              <a:rPr lang="en-US" altLang="zh-CN" sz="1900" dirty="0"/>
              <a:t>○Canal building decreased after the steam locomotive was invented.</a:t>
            </a:r>
            <a:endParaRPr lang="zh-CN" altLang="zh-CN" sz="1900" dirty="0"/>
          </a:p>
          <a:p>
            <a:r>
              <a:rPr lang="en-US" altLang="zh-CN" sz="1900" dirty="0"/>
              <a:t>○ Canal building made it difficult to study rock strata which often became damaged in the process.</a:t>
            </a:r>
            <a:endParaRPr lang="zh-CN" altLang="zh-CN" sz="1900" dirty="0"/>
          </a:p>
          <a:p>
            <a:r>
              <a:rPr lang="en-US" altLang="zh-CN" sz="1900" dirty="0"/>
              <a:t>○ Canal builders hired surveyors like Smith to examine exposed rock strata.</a:t>
            </a:r>
            <a:endParaRPr lang="zh-CN" altLang="zh-CN" sz="1900" dirty="0"/>
          </a:p>
          <a:p>
            <a:endParaRPr lang="zh-CN" altLang="zh-CN" sz="1900" dirty="0"/>
          </a:p>
          <a:p>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62500" lnSpcReduction="20000"/>
          </a:bodyPr>
          <a:lstStyle/>
          <a:p>
            <a:r>
              <a:rPr lang="zh-TW" altLang="zh-CN" dirty="0"/>
              <a:t>Explanations for the K-T extinction were revolutionized in 1980 when a group of physical scientists led by Luis Alvarez proposed that 65 million years ago Earth was st</a:t>
            </a:r>
            <a:r>
              <a:rPr lang="en-US" altLang="zh-TW" dirty="0"/>
              <a:t>r</a:t>
            </a:r>
            <a:r>
              <a:rPr lang="zh-TW" altLang="zh-CN" dirty="0"/>
              <a:t>uck by a 10-kilometer-wide meteorite traveling at 90,000 kilometers per hour. They believed that this impact generated a thick cloud of dust that enveloped Earth, shutting out much of the incoming solar radiation and reducing plant photosynthesis to very low levels. Short-term effects might have included huge tidal waves and extensive fires. In other words, a series of events arising from a single cataclysmic event caused the massive extinctions.Initially, the meteorite theory was based on a single line of evidence.At locations around the globe, geologists had found an unusually high concentration of iridium in the layer of sedimentary rocks that was formed about 65 million years ago.Iridium is an element that is usually uncommon near Earth’s surface, but it is abundant in some meteorites.Therefore, Alvarez and his colleagues concluded that it was likely that the iridium in sedimentary rocks deposited at the K-T boundary had originated in a giant meteorite or asteroid. Most scientist</a:t>
            </a:r>
            <a:r>
              <a:rPr lang="en-US" altLang="zh-TW" dirty="0"/>
              <a:t>s</a:t>
            </a:r>
            <a:r>
              <a:rPr lang="zh-TW" altLang="zh-CN" dirty="0"/>
              <a:t> came to accept the meteorite theory after evidence came to light that a circular formation, 180 kilometers in diameter  and centered on the north coast of the Yucatan Peninsula, was created by a meteorite impact about 65 million years ago.</a:t>
            </a:r>
            <a:endParaRPr lang="zh-CN"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luminous </a:t>
            </a:r>
            <a:endParaRPr lang="zh-CN" altLang="en-US" dirty="0"/>
          </a:p>
        </p:txBody>
      </p:sp>
      <p:sp>
        <p:nvSpPr>
          <p:cNvPr id="3" name="内容占位符 2"/>
          <p:cNvSpPr>
            <a:spLocks noGrp="1"/>
          </p:cNvSpPr>
          <p:nvPr>
            <p:ph sz="quarter" idx="1"/>
          </p:nvPr>
        </p:nvSpPr>
        <p:spPr/>
        <p:txBody>
          <a:bodyPr>
            <a:normAutofit/>
          </a:bodyPr>
          <a:lstStyle/>
          <a:p>
            <a:r>
              <a:rPr lang="en-US" altLang="zh-CN" dirty="0" err="1"/>
              <a:t>lumin</a:t>
            </a:r>
            <a:r>
              <a:rPr lang="en-US" altLang="zh-CN" dirty="0"/>
              <a:t>-/ </a:t>
            </a:r>
            <a:r>
              <a:rPr lang="en-US" altLang="zh-CN" dirty="0" err="1"/>
              <a:t>luc</a:t>
            </a:r>
            <a:r>
              <a:rPr lang="en-US" altLang="zh-CN" dirty="0"/>
              <a:t>-/lust- : light</a:t>
            </a:r>
          </a:p>
          <a:p>
            <a:endParaRPr lang="en-US" altLang="zh-CN" dirty="0"/>
          </a:p>
          <a:p>
            <a:r>
              <a:rPr lang="en-US" altLang="zh-CN" dirty="0"/>
              <a:t>illustrate v.</a:t>
            </a:r>
            <a:endParaRPr lang="zh-CN" altLang="en-US" dirty="0"/>
          </a:p>
          <a:p>
            <a:r>
              <a:rPr lang="en-US" altLang="zh-CN" dirty="0"/>
              <a:t>illuminate  v.</a:t>
            </a:r>
            <a:endParaRPr lang="zh-CN" altLang="en-US" dirty="0"/>
          </a:p>
          <a:p>
            <a:r>
              <a:rPr lang="en-US" altLang="zh-CN" dirty="0"/>
              <a:t>lucid  a.</a:t>
            </a:r>
            <a:endParaRPr lang="zh-CN" altLang="en-US" dirty="0"/>
          </a:p>
          <a:p>
            <a:r>
              <a:rPr lang="en-US" altLang="zh-CN" dirty="0"/>
              <a:t>elucidate v.</a:t>
            </a:r>
            <a:endParaRPr lang="zh-CN" altLang="en-US" dirty="0"/>
          </a:p>
          <a:p>
            <a:r>
              <a:rPr lang="en-US" altLang="zh-CN" dirty="0"/>
              <a:t>luster n.</a:t>
            </a:r>
            <a:endParaRPr lang="zh-CN" altLang="en-US"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51520" y="476672"/>
            <a:ext cx="8640960" cy="6120680"/>
          </a:xfrm>
        </p:spPr>
        <p:txBody>
          <a:bodyPr>
            <a:normAutofit fontScale="62500" lnSpcReduction="20000"/>
          </a:bodyPr>
          <a:lstStyle/>
          <a:p>
            <a:r>
              <a:rPr lang="zh-TW" altLang="zh-CN" dirty="0"/>
              <a:t>Explanations for the K-T extinction were revolutionized in 1980 when a group of physical scientists led by Luis Alvarez proposed that 65 million years ago Earth was stuck by a 10-kilometer-wide meteorite traveling at 90,000 kilometers per hour. They believed that this impact generated a thick cloud of dust that enveloped Earth, shutting out much of the incoming solar radiation and reducing plant photosynthesis to very low levels. Short-term effects might have included huge tidal waves and extensive fires. In other words, a series of events arising from a single cataclysmic event caused the massive extinctions.Initially, the meteorite theory was based on a single line of evidence.At locations around the globe, geologists had found an unusually high concentration of iridium in the layer of sedimentary rocks that was formed about 65 million years ago.Iridium is an element that is usually uncommon near Earth’s surface, but it is abundant in some meteorites.Therefore, Alvarez and his colleagues concluded that it was likely that the iridium in sedimentary rocks deposited at the K-T boundary had originated in a giant meteorite or asteroid. Most scientist came to accept the meteorite theory after evidence came to light that a circular formation, 180 kilometers in diameter and centered on the north coast of the Yucatan Peninsula, was created by a meteorite impact about 65 million years ago.</a:t>
            </a:r>
            <a:endParaRPr lang="en-US" altLang="zh-TW" dirty="0"/>
          </a:p>
          <a:p>
            <a:endParaRPr lang="zh-CN" altLang="zh-CN" dirty="0"/>
          </a:p>
          <a:p>
            <a:r>
              <a:rPr lang="zh-TW" altLang="zh-CN" dirty="0"/>
              <a:t>Which of the following can be inferred from paragraph 4 about the meteorite theory?</a:t>
            </a:r>
            <a:endParaRPr lang="zh-CN" altLang="zh-CN" dirty="0"/>
          </a:p>
          <a:p>
            <a:r>
              <a:rPr lang="zh-TW" altLang="zh-CN" dirty="0"/>
              <a:t>○The data originally presented as evidence for the theory were eventually rejected.</a:t>
            </a:r>
            <a:endParaRPr lang="zh-CN" altLang="zh-CN" dirty="0"/>
          </a:p>
          <a:p>
            <a:r>
              <a:rPr lang="zh-TW" altLang="zh-CN" dirty="0"/>
              <a:t>○Many scientists did not accept it when it was first proposed.</a:t>
            </a:r>
            <a:endParaRPr lang="zh-CN" altLang="zh-CN" dirty="0"/>
          </a:p>
          <a:p>
            <a:r>
              <a:rPr lang="zh-TW" altLang="zh-CN" dirty="0"/>
              <a:t>○It has not been widely accepted as an explanation for the K-T extinction.</a:t>
            </a:r>
            <a:endParaRPr lang="zh-CN" altLang="zh-CN" dirty="0"/>
          </a:p>
          <a:p>
            <a:r>
              <a:rPr lang="zh-TW" altLang="zh-CN" dirty="0"/>
              <a:t>○Alvarez subsequently revised it after a circular formation was found in the Yucatan Peninsula.</a:t>
            </a:r>
            <a:endParaRPr lang="zh-CN" altLang="zh-CN"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normAutofit fontScale="70000" lnSpcReduction="20000"/>
          </a:bodyPr>
          <a:lstStyle/>
          <a:p>
            <a:r>
              <a:rPr lang="en-US" altLang="zh-CN" dirty="0"/>
              <a:t>When experimental populations are set up under simple laboratory conditions, the predator often exterminates its pre and then becomes extinct itself, having nothing left to eat. However, if safe areas like those prey animals have in the wild are provided, the prey population drops to low level but not extinction. Low prey population levels then provide inadequate food for the predators, causing the predator population to decrease. When this occurs, the prey population can rebound. In this situation the predator and prey population may continue in this cyclical pattern for some time.</a:t>
            </a:r>
            <a:endParaRPr lang="zh-CN" altLang="zh-CN" dirty="0"/>
          </a:p>
          <a:p>
            <a:r>
              <a:rPr lang="en-US" altLang="zh-CN" dirty="0"/>
              <a:t> </a:t>
            </a:r>
            <a:endParaRPr lang="zh-CN" altLang="zh-CN" dirty="0"/>
          </a:p>
          <a:p>
            <a:r>
              <a:rPr lang="en-US" altLang="zh-CN" dirty="0"/>
              <a:t>Population cycles are characteristic of small mammals, and they sometimes appear to be brought about by predators. Ecologists studying hare populations have found that the North American snow shoe hare follows a roughly ten-year cycle. Its numbers fall tenfold to thirty in a typical cycle, and a hundredfold change can occur. Two factors appear to be generating the cycle: food plants and predators.</a:t>
            </a:r>
            <a:endParaRPr lang="zh-CN" altLang="zh-CN" dirty="0"/>
          </a:p>
          <a:p>
            <a:r>
              <a:rPr lang="en-US" altLang="zh-CN" i="1" dirty="0"/>
              <a:t>Predator-Prey Cycles  </a:t>
            </a:r>
            <a:endParaRPr lang="zh-CN" altLang="zh-CN" i="1" dirty="0"/>
          </a:p>
          <a:p>
            <a:pPr marL="0" indent="0">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51520" y="404664"/>
            <a:ext cx="8713788" cy="5300662"/>
          </a:xfrm>
        </p:spPr>
        <p:txBody>
          <a:bodyPr>
            <a:noAutofit/>
          </a:bodyPr>
          <a:lstStyle/>
          <a:p>
            <a:pPr marL="0" indent="0"/>
            <a:r>
              <a:rPr lang="en-US" altLang="zh-CN" sz="1800" dirty="0"/>
              <a:t>When experimental populations are set up under simple laboratory conditions, the predator often exterminates its pre and then becomes extinct itself, having nothing left to eat. However, if safe areas like those prey animals have in the wild are provided, the prey population drops to low level but not extinction. Low prey population levels then provide inadequate food for the predators, causing the predator population to decrease. When this occurs, the prey population can rebound. In this situation the predator and prey population may continue in this cyclical pattern for some time. </a:t>
            </a:r>
            <a:endParaRPr lang="zh-CN" altLang="zh-CN" sz="1800" dirty="0"/>
          </a:p>
          <a:p>
            <a:pPr marL="0" indent="0"/>
            <a:r>
              <a:rPr lang="en-US" altLang="zh-CN" sz="1800" dirty="0"/>
              <a:t>Population cycles are characteristic of small mammals, and they sometimes appear to be brought about by predators. Ecologists studying hare populations have found that the North American snow shoe hare follows a roughly ten-year cycle. Its numbers fall tenfold to thirty in a typical cycle, and a hundredfold change can occur. Two factors appear to be generating the cycle: food plants and predators.</a:t>
            </a:r>
          </a:p>
          <a:p>
            <a:pPr marL="0" indent="0">
              <a:buNone/>
            </a:pPr>
            <a:endParaRPr lang="zh-CN" altLang="zh-CN" sz="1800" dirty="0"/>
          </a:p>
          <a:p>
            <a:r>
              <a:rPr lang="en-US" altLang="zh-CN" sz="1800" dirty="0"/>
              <a:t>Which of the following can be inferred from paragraphs 2 and 3 about the small mammals that experience population cycles?</a:t>
            </a:r>
            <a:endParaRPr lang="zh-CN" altLang="zh-CN" sz="1800" dirty="0"/>
          </a:p>
          <a:p>
            <a:r>
              <a:rPr lang="en-US" altLang="zh-CN" sz="1800" dirty="0"/>
              <a:t>○ Their population cycles are not affected by predators.</a:t>
            </a:r>
            <a:endParaRPr lang="zh-CN" altLang="zh-CN" sz="1800" dirty="0"/>
          </a:p>
          <a:p>
            <a:r>
              <a:rPr lang="en-US" altLang="zh-CN" sz="1800" dirty="0"/>
              <a:t>○ Their predators’ populations periodically disappear.</a:t>
            </a:r>
            <a:endParaRPr lang="zh-CN" altLang="zh-CN" sz="1800" dirty="0"/>
          </a:p>
          <a:p>
            <a:r>
              <a:rPr lang="en-US" altLang="zh-CN" sz="1800" dirty="0"/>
              <a:t>○ They typically undergo ten-year cycles.</a:t>
            </a:r>
            <a:endParaRPr lang="zh-CN" altLang="zh-CN" sz="1800" dirty="0"/>
          </a:p>
          <a:p>
            <a:r>
              <a:rPr lang="en-US" altLang="zh-CN" sz="1800" dirty="0"/>
              <a:t>○ They have access to places safe from predators.</a:t>
            </a:r>
            <a:endParaRPr lang="zh-CN" altLang="zh-CN" sz="1800" dirty="0"/>
          </a:p>
          <a:p>
            <a:endParaRPr lang="zh-CN" altLang="zh-CN" sz="1900" dirty="0"/>
          </a:p>
          <a:p>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Inference concerning the whole paragraph  </a:t>
            </a:r>
            <a:endParaRPr lang="zh-CN" altLang="en-US" dirty="0"/>
          </a:p>
        </p:txBody>
      </p:sp>
      <p:sp>
        <p:nvSpPr>
          <p:cNvPr id="3" name="内容占位符 2"/>
          <p:cNvSpPr>
            <a:spLocks noGrp="1"/>
          </p:cNvSpPr>
          <p:nvPr>
            <p:ph sz="quarter" idx="1"/>
          </p:nvPr>
        </p:nvSpPr>
        <p:spPr>
          <a:xfrm>
            <a:off x="0" y="1600200"/>
            <a:ext cx="9144000" cy="4495800"/>
          </a:xfrm>
        </p:spPr>
        <p:txBody>
          <a:bodyPr>
            <a:noAutofit/>
          </a:bodyPr>
          <a:lstStyle/>
          <a:p>
            <a:r>
              <a:rPr lang="en-US" altLang="zh-CN" sz="1800" dirty="0"/>
              <a:t>The Venetian Council finally allowed round ships to enter the trade that was previously reserved for merchant galleys, thus reducing transport cost by one third. Prices of spices delivered by ship from the eastern Mediterranean came to equal those of spices transported by </a:t>
            </a:r>
            <a:r>
              <a:rPr lang="en-US" altLang="zh-CN" sz="1800" dirty="0" err="1"/>
              <a:t>Paortuguese</a:t>
            </a:r>
            <a:r>
              <a:rPr lang="en-US" altLang="zh-CN" sz="1800" dirty="0"/>
              <a:t> vessels, but the increase in quantity with both routes in operation drove the price far down. Gradually, Venice’s role as a storage and distribution center for spices and silk, dyes cotton, and gold decayed, and by the early seventeenth century Venice had lost its monopoly in markets such as France and southern Germany. </a:t>
            </a:r>
            <a:endParaRPr lang="zh-CN" altLang="zh-CN" sz="1800" dirty="0"/>
          </a:p>
          <a:p>
            <a:r>
              <a:rPr lang="en-US" altLang="zh-CN" sz="1800" dirty="0"/>
              <a:t> Which of the following can be inferred from paragraph 6 about the Venetian Council’s decision concerning the use of round ships?</a:t>
            </a:r>
            <a:endParaRPr lang="zh-CN" altLang="zh-CN" sz="1800" dirty="0"/>
          </a:p>
          <a:p>
            <a:r>
              <a:rPr lang="en-US" altLang="zh-CN" sz="1800" dirty="0"/>
              <a:t>○It resulted in a return to profitable in luxury goods for Venetian merchants.</a:t>
            </a:r>
            <a:endParaRPr lang="zh-CN" altLang="zh-CN" sz="1800" dirty="0"/>
          </a:p>
          <a:p>
            <a:r>
              <a:rPr lang="en-US" altLang="zh-CN" sz="1800" dirty="0"/>
              <a:t>○Ultimately it did not restore the superiority in the spice trade that Venice had enjoyed earlier.</a:t>
            </a:r>
            <a:endParaRPr lang="zh-CN" altLang="zh-CN" sz="1800" dirty="0"/>
          </a:p>
          <a:p>
            <a:r>
              <a:rPr lang="en-US" altLang="zh-CN" sz="1800" dirty="0"/>
              <a:t>○It eventually enabled Venetian merchants to increase the quantity and price of the spices they sold in Europe.</a:t>
            </a:r>
            <a:endParaRPr lang="zh-CN" altLang="zh-CN" sz="1800" dirty="0"/>
          </a:p>
          <a:p>
            <a:r>
              <a:rPr lang="en-US" altLang="zh-CN" sz="1800" dirty="0"/>
              <a:t>○. It means a long-awaited improvement in the fortunes of the shipbuilding industry in Venice.</a:t>
            </a:r>
            <a:endParaRPr lang="zh-CN" altLang="zh-CN"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 </a:t>
            </a:r>
            <a:endParaRPr lang="zh-CN" altLang="en-US" dirty="0"/>
          </a:p>
        </p:txBody>
      </p:sp>
      <p:sp>
        <p:nvSpPr>
          <p:cNvPr id="3" name="内容占位符 2"/>
          <p:cNvSpPr>
            <a:spLocks noGrp="1"/>
          </p:cNvSpPr>
          <p:nvPr>
            <p:ph sz="quarter" idx="1"/>
          </p:nvPr>
        </p:nvSpPr>
        <p:spPr/>
        <p:txBody>
          <a:bodyPr>
            <a:normAutofit/>
          </a:bodyPr>
          <a:lstStyle/>
          <a:p>
            <a:endParaRPr lang="en-US" altLang="zh-CN" dirty="0"/>
          </a:p>
          <a:p>
            <a:pPr>
              <a:buNone/>
            </a:pPr>
            <a:endParaRPr lang="zh-CN" altLang="en-US" dirty="0"/>
          </a:p>
        </p:txBody>
      </p:sp>
      <p:sp>
        <p:nvSpPr>
          <p:cNvPr id="4" name="矩形 3"/>
          <p:cNvSpPr/>
          <p:nvPr/>
        </p:nvSpPr>
        <p:spPr>
          <a:xfrm>
            <a:off x="827584" y="1859340"/>
            <a:ext cx="6048672" cy="4524315"/>
          </a:xfrm>
          <a:prstGeom prst="rect">
            <a:avLst/>
          </a:prstGeom>
        </p:spPr>
        <p:txBody>
          <a:bodyPr wrap="square">
            <a:spAutoFit/>
          </a:bodyPr>
          <a:lstStyle/>
          <a:p>
            <a:pPr>
              <a:buNone/>
            </a:pPr>
            <a:r>
              <a:rPr lang="en-US" altLang="zh-CN" sz="2400" dirty="0">
                <a:latin typeface="Times New Roman" pitchFamily="18" charset="0"/>
                <a:cs typeface="Times New Roman" pitchFamily="18" charset="0"/>
              </a:rPr>
              <a:t>Wordlist 26-30</a:t>
            </a:r>
          </a:p>
          <a:p>
            <a:pPr>
              <a:buNone/>
            </a:pPr>
            <a:r>
              <a:rPr lang="en-US" altLang="zh-CN" sz="2400" b="1" dirty="0">
                <a:latin typeface="Times New Roman" pitchFamily="18" charset="0"/>
                <a:cs typeface="Times New Roman" pitchFamily="18" charset="0"/>
              </a:rPr>
              <a:t>Psychology</a:t>
            </a:r>
            <a:r>
              <a:rPr lang="en-US" altLang="zh-CN" sz="2400" dirty="0">
                <a:latin typeface="Times New Roman" pitchFamily="18" charset="0"/>
                <a:cs typeface="Times New Roman" pitchFamily="18" charset="0"/>
              </a:rPr>
              <a:t> </a:t>
            </a:r>
          </a:p>
          <a:p>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21-3 Autobiographical Memory</a:t>
            </a:r>
          </a:p>
          <a:p>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13-3 Methods of Studying Infant Perception </a:t>
            </a:r>
          </a:p>
          <a:p>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14-1 Children and Advertising</a:t>
            </a:r>
          </a:p>
          <a:p>
            <a:pPr>
              <a:buNone/>
            </a:pPr>
            <a:r>
              <a:rPr lang="en-US" altLang="zh-CN" sz="2400" b="1" dirty="0">
                <a:latin typeface="Times New Roman" pitchFamily="18" charset="0"/>
                <a:cs typeface="Times New Roman" pitchFamily="18" charset="0"/>
              </a:rPr>
              <a:t>Anthropology</a:t>
            </a:r>
          </a:p>
          <a:p>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09-1 Colonizing the Americas via the Northwest Coast </a:t>
            </a:r>
          </a:p>
          <a:p>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12-1 Which hand did they use? </a:t>
            </a:r>
          </a:p>
          <a:p>
            <a:pPr>
              <a:buNone/>
            </a:pPr>
            <a:r>
              <a:rPr lang="en-US" altLang="zh-CN" sz="2400" b="1" dirty="0">
                <a:latin typeface="Times New Roman" pitchFamily="18" charset="0"/>
                <a:cs typeface="Times New Roman" pitchFamily="18" charset="0"/>
              </a:rPr>
              <a:t>Sociology</a:t>
            </a:r>
          </a:p>
          <a:p>
            <a:pPr>
              <a:buNone/>
            </a:pPr>
            <a:r>
              <a:rPr lang="en-US" altLang="zh-CN" sz="2400" dirty="0" err="1">
                <a:latin typeface="Times New Roman" pitchFamily="18" charset="0"/>
                <a:cs typeface="Times New Roman" pitchFamily="18" charset="0"/>
              </a:rPr>
              <a:t>Tpo</a:t>
            </a:r>
            <a:r>
              <a:rPr lang="en-US" altLang="zh-CN" sz="2400" dirty="0">
                <a:latin typeface="Times New Roman" pitchFamily="18" charset="0"/>
                <a:cs typeface="Times New Roman" pitchFamily="18" charset="0"/>
              </a:rPr>
              <a:t> 13-1 Types of Social Groups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lucid luminous luster</a:t>
            </a:r>
            <a:endParaRPr lang="zh-CN" altLang="en-US" dirty="0"/>
          </a:p>
        </p:txBody>
      </p:sp>
      <p:sp>
        <p:nvSpPr>
          <p:cNvPr id="3" name="内容占位符 2"/>
          <p:cNvSpPr>
            <a:spLocks noGrp="1"/>
          </p:cNvSpPr>
          <p:nvPr>
            <p:ph sz="quarter" idx="1"/>
          </p:nvPr>
        </p:nvSpPr>
        <p:spPr/>
        <p:txBody>
          <a:bodyPr>
            <a:normAutofit/>
          </a:bodyPr>
          <a:lstStyle/>
          <a:p>
            <a:r>
              <a:rPr lang="en-US" altLang="zh-CN" dirty="0"/>
              <a:t>1.The hands on my alarm clock are ________, so I can see what time it is in the dark. </a:t>
            </a:r>
            <a:endParaRPr lang="zh-CN" altLang="en-US" dirty="0"/>
          </a:p>
          <a:p>
            <a:r>
              <a:rPr lang="en-US" altLang="zh-CN" dirty="0"/>
              <a:t>2.The presence of the former president adds great ________ to the assembly in the city.</a:t>
            </a:r>
          </a:p>
          <a:p>
            <a:r>
              <a:rPr lang="en-US" altLang="zh-CN" dirty="0"/>
              <a:t>3.His simple and ________ prose style exerted a powerful influence on American and British fiction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Words in Biology </a:t>
            </a:r>
            <a:endParaRPr lang="zh-CN" altLang="en-US" dirty="0"/>
          </a:p>
        </p:txBody>
      </p:sp>
      <p:sp>
        <p:nvSpPr>
          <p:cNvPr id="3" name="内容占位符 2"/>
          <p:cNvSpPr>
            <a:spLocks noGrp="1"/>
          </p:cNvSpPr>
          <p:nvPr>
            <p:ph sz="quarter" idx="1"/>
          </p:nvPr>
        </p:nvSpPr>
        <p:spPr/>
        <p:txBody>
          <a:bodyPr/>
          <a:lstStyle/>
          <a:p>
            <a:r>
              <a:rPr lang="en-US" altLang="zh-CN" dirty="0"/>
              <a:t>carnivore</a:t>
            </a:r>
          </a:p>
          <a:p>
            <a:r>
              <a:rPr lang="en-US" altLang="zh-CN" dirty="0"/>
              <a:t>mollusk </a:t>
            </a:r>
          </a:p>
          <a:p>
            <a:r>
              <a:rPr lang="en-US" altLang="zh-CN" dirty="0"/>
              <a:t>entomology</a:t>
            </a:r>
          </a:p>
          <a:p>
            <a:pPr marL="0" indent="0">
              <a:buNone/>
            </a:pP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carnivore</a:t>
            </a:r>
            <a:endParaRPr lang="zh-CN" altLang="en-US" dirty="0"/>
          </a:p>
        </p:txBody>
      </p:sp>
      <p:sp>
        <p:nvSpPr>
          <p:cNvPr id="3" name="内容占位符 2"/>
          <p:cNvSpPr>
            <a:spLocks noGrp="1"/>
          </p:cNvSpPr>
          <p:nvPr>
            <p:ph sz="quarter" idx="1"/>
          </p:nvPr>
        </p:nvSpPr>
        <p:spPr/>
        <p:txBody>
          <a:bodyPr>
            <a:normAutofit fontScale="92500" lnSpcReduction="10000"/>
          </a:bodyPr>
          <a:lstStyle/>
          <a:p>
            <a:pPr>
              <a:buNone/>
            </a:pPr>
            <a:r>
              <a:rPr lang="en-US" altLang="zh-CN" dirty="0" err="1"/>
              <a:t>carn</a:t>
            </a:r>
            <a:r>
              <a:rPr lang="en-US" altLang="zh-CN" dirty="0"/>
              <a:t>=flesh,</a:t>
            </a:r>
          </a:p>
          <a:p>
            <a:pPr>
              <a:buNone/>
            </a:pPr>
            <a:r>
              <a:rPr lang="en-US" altLang="zh-CN" dirty="0"/>
              <a:t>	The mobility of pastoralist societies reflects their dependence on animal-based foods. While agriculturalists rely on domesticated plants, pastoralists rely on domesticated animals. As a result, pastoralists, like </a:t>
            </a:r>
            <a:r>
              <a:rPr lang="en-US" altLang="zh-CN" dirty="0">
                <a:solidFill>
                  <a:srgbClr val="C00000"/>
                </a:solidFill>
              </a:rPr>
              <a:t>carnivores</a:t>
            </a:r>
            <a:r>
              <a:rPr lang="en-US" altLang="zh-CN" dirty="0"/>
              <a:t> in general, occupy a higher position on the food chain. All else being equal, this means they must exploit larger areas of land than do agriculturalists to secure the same amount of food, clothing, and other necessities. So </a:t>
            </a:r>
            <a:r>
              <a:rPr lang="en-US" altLang="zh-CN" dirty="0" err="1"/>
              <a:t>pastoralism</a:t>
            </a:r>
            <a:r>
              <a:rPr lang="en-US" altLang="zh-CN" dirty="0"/>
              <a:t> is a more extensive living way than farming 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rPr>
              <a:t>carn</a:t>
            </a:r>
            <a:r>
              <a:rPr lang="en-US" altLang="zh-CN" dirty="0"/>
              <a:t>ivore</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dirty="0" err="1"/>
              <a:t>carn</a:t>
            </a:r>
            <a:r>
              <a:rPr lang="en-US" altLang="zh-CN" dirty="0"/>
              <a:t>=flesh</a:t>
            </a:r>
          </a:p>
          <a:p>
            <a:pPr>
              <a:buNone/>
            </a:pPr>
            <a:r>
              <a:rPr lang="en-US" altLang="zh-CN" dirty="0"/>
              <a:t>carnivorous</a:t>
            </a:r>
          </a:p>
          <a:p>
            <a:pPr>
              <a:buNone/>
            </a:pPr>
            <a:r>
              <a:rPr lang="en-US" altLang="zh-CN" dirty="0"/>
              <a:t>carnal</a:t>
            </a:r>
          </a:p>
          <a:p>
            <a:pPr>
              <a:buNone/>
            </a:pPr>
            <a:r>
              <a:rPr lang="en-US" altLang="zh-CN" dirty="0">
                <a:solidFill>
                  <a:srgbClr val="FF0000"/>
                </a:solidFill>
              </a:rPr>
              <a:t>carnival</a:t>
            </a:r>
          </a:p>
          <a:p>
            <a:pPr>
              <a:buNone/>
            </a:pPr>
            <a:r>
              <a:rPr lang="en-US" altLang="zh-CN" dirty="0">
                <a:solidFill>
                  <a:srgbClr val="FF0000"/>
                </a:solidFill>
              </a:rPr>
              <a:t>incarnate</a:t>
            </a:r>
          </a:p>
          <a:p>
            <a:pPr>
              <a:buNone/>
            </a:pPr>
            <a:r>
              <a:rPr lang="en-US" altLang="zh-CN" dirty="0"/>
              <a:t>carcass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carnival  </a:t>
            </a:r>
            <a:r>
              <a:rPr lang="zh-CN" altLang="en-US" sz="3200" dirty="0"/>
              <a:t>狂欢节</a:t>
            </a:r>
          </a:p>
        </p:txBody>
      </p:sp>
      <p:sp>
        <p:nvSpPr>
          <p:cNvPr id="3" name="内容占位符 2"/>
          <p:cNvSpPr>
            <a:spLocks noGrp="1"/>
          </p:cNvSpPr>
          <p:nvPr>
            <p:ph sz="quarter" idx="1"/>
          </p:nvPr>
        </p:nvSpPr>
        <p:spPr>
          <a:xfrm>
            <a:off x="612648" y="1600200"/>
            <a:ext cx="8153400" cy="4781128"/>
          </a:xfrm>
        </p:spPr>
        <p:txBody>
          <a:bodyPr>
            <a:normAutofit fontScale="77500" lnSpcReduction="20000"/>
          </a:bodyPr>
          <a:lstStyle/>
          <a:p>
            <a:pPr marL="0" indent="0">
              <a:buNone/>
            </a:pPr>
            <a:r>
              <a:rPr lang="en-US" altLang="zh-CN" dirty="0"/>
              <a:t>In the varied and constantly changing light environment of the forest, an animal must be able to send visual signals to members of its own species and at the same time avoid being detected by predators. An animal can hide from predators by choosing the light environment in which its pattern is least visible. This may require moving to different parts of the forest at different times of the day or under different weather conditions, or it may be achieved by changing color according to the changing light conditions. Many species of amphibians (frogs and toads) and reptiles (lizards and snakes) are able to change their color patterns to camouflage themselves. Some also signal by changing color. The chameleon lizard has the most striking ability to do this. </a:t>
            </a:r>
            <a:r>
              <a:rPr lang="en-US" altLang="zh-CN" dirty="0">
                <a:solidFill>
                  <a:srgbClr val="0070C0"/>
                </a:solidFill>
              </a:rPr>
              <a:t>Some chameleon species can change from a rather dull appearance to a full riot of </a:t>
            </a:r>
            <a:r>
              <a:rPr lang="en-US" altLang="zh-CN" dirty="0">
                <a:solidFill>
                  <a:srgbClr val="C00000"/>
                </a:solidFill>
              </a:rPr>
              <a:t>carnival</a:t>
            </a:r>
            <a:r>
              <a:rPr lang="en-US" altLang="zh-CN" dirty="0">
                <a:solidFill>
                  <a:srgbClr val="0070C0"/>
                </a:solidFill>
              </a:rPr>
              <a:t> colors in seconds. By this means, they signal their level of aggression or readiness to mate.</a:t>
            </a:r>
            <a:endParaRPr lang="zh-CN" altLang="zh-CN" dirty="0">
              <a:solidFill>
                <a:srgbClr val="0070C0"/>
              </a:solidFill>
            </a:endParaRPr>
          </a:p>
          <a:p>
            <a:pPr>
              <a:buNone/>
            </a:pPr>
            <a:r>
              <a:rPr lang="en-US" altLang="zh-CN" b="1" dirty="0"/>
              <a:t>Animal Signals in the Rain Forest</a:t>
            </a:r>
          </a:p>
          <a:p>
            <a:pPr>
              <a:buNone/>
            </a:pPr>
            <a:r>
              <a:rPr lang="en-US" altLang="zh-CN" b="1" dirty="0"/>
              <a:t>carnival： </a:t>
            </a:r>
            <a:r>
              <a:rPr lang="zh-CN" altLang="en-US" b="1" dirty="0"/>
              <a:t> </a:t>
            </a:r>
            <a:r>
              <a:rPr lang="en-US" altLang="zh-CN" b="1" dirty="0"/>
              <a:t>an exciting mixture of colors </a:t>
            </a:r>
            <a:endParaRPr lang="zh-CN" altLang="zh-CN" b="1" dirty="0"/>
          </a:p>
          <a:p>
            <a:pPr>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incarnate adj./v.  </a:t>
            </a:r>
            <a:endParaRPr lang="zh-CN" altLang="en-US" dirty="0"/>
          </a:p>
        </p:txBody>
      </p:sp>
      <p:sp>
        <p:nvSpPr>
          <p:cNvPr id="3" name="内容占位符 2"/>
          <p:cNvSpPr>
            <a:spLocks noGrp="1"/>
          </p:cNvSpPr>
          <p:nvPr>
            <p:ph sz="quarter" idx="1"/>
          </p:nvPr>
        </p:nvSpPr>
        <p:spPr/>
        <p:txBody>
          <a:bodyPr/>
          <a:lstStyle/>
          <a:p>
            <a:r>
              <a:rPr lang="en-US" altLang="zh-CN" dirty="0"/>
              <a:t> The leader seemed the devil incarnate.</a:t>
            </a:r>
          </a:p>
          <a:p>
            <a:r>
              <a:rPr lang="en-US" altLang="zh-CN" dirty="0"/>
              <a:t>She is Wisdom Incarnate, the Goddess of all those who are wise.</a:t>
            </a:r>
          </a:p>
          <a:p>
            <a:r>
              <a:rPr lang="en-US" altLang="zh-CN" dirty="0"/>
              <a:t>A writer who incarnates the changing consciousness of the Americas.</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4727</Words>
  <Application>Microsoft Office PowerPoint</Application>
  <PresentationFormat>全屏显示(4:3)</PresentationFormat>
  <Paragraphs>199</Paragraphs>
  <Slides>34</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 Unicode MS</vt:lpstr>
      <vt:lpstr>Calibri</vt:lpstr>
      <vt:lpstr>Times New Roman</vt:lpstr>
      <vt:lpstr>Tw Cen MT</vt:lpstr>
      <vt:lpstr>Wingdings</vt:lpstr>
      <vt:lpstr>Wingdings 2</vt:lpstr>
      <vt:lpstr>中性</vt:lpstr>
      <vt:lpstr>Toefl Reading</vt:lpstr>
      <vt:lpstr>Luigi Galvani </vt:lpstr>
      <vt:lpstr>luminous </vt:lpstr>
      <vt:lpstr> lucid luminous luster</vt:lpstr>
      <vt:lpstr>Words in Biology </vt:lpstr>
      <vt:lpstr>carnivore</vt:lpstr>
      <vt:lpstr>carnivore</vt:lpstr>
      <vt:lpstr>carnival  狂欢节</vt:lpstr>
      <vt:lpstr>incarnate adj./v.  </vt:lpstr>
      <vt:lpstr>carnivore</vt:lpstr>
      <vt:lpstr>herbivorous [hɜ:'bɪvərəs]</vt:lpstr>
      <vt:lpstr>mollusk</vt:lpstr>
      <vt:lpstr>entomology </vt:lpstr>
      <vt:lpstr>PowerPoint 演示文稿</vt:lpstr>
      <vt:lpstr>Inference Questions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Inference concerning the whole paragraph  </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2020-03-25T07:47:14Z</dcterms:created>
  <dcterms:modified xsi:type="dcterms:W3CDTF">2020-03-25T07:47:28Z</dcterms:modified>
</cp:coreProperties>
</file>