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2"/>
  </p:notesMasterIdLst>
  <p:sldIdLst>
    <p:sldId id="256" r:id="rId2"/>
    <p:sldId id="308" r:id="rId3"/>
    <p:sldId id="257" r:id="rId4"/>
    <p:sldId id="260" r:id="rId5"/>
    <p:sldId id="261" r:id="rId6"/>
    <p:sldId id="302" r:id="rId7"/>
    <p:sldId id="304" r:id="rId8"/>
    <p:sldId id="262" r:id="rId9"/>
    <p:sldId id="263" r:id="rId10"/>
    <p:sldId id="264" r:id="rId11"/>
    <p:sldId id="265" r:id="rId12"/>
    <p:sldId id="268" r:id="rId13"/>
    <p:sldId id="270" r:id="rId14"/>
    <p:sldId id="271" r:id="rId15"/>
    <p:sldId id="307" r:id="rId16"/>
    <p:sldId id="305" r:id="rId17"/>
    <p:sldId id="306" r:id="rId18"/>
    <p:sldId id="272" r:id="rId19"/>
    <p:sldId id="277" r:id="rId20"/>
    <p:sldId id="273" r:id="rId21"/>
    <p:sldId id="274" r:id="rId22"/>
    <p:sldId id="279" r:id="rId23"/>
    <p:sldId id="275" r:id="rId24"/>
    <p:sldId id="280" r:id="rId25"/>
    <p:sldId id="294" r:id="rId26"/>
    <p:sldId id="281" r:id="rId27"/>
    <p:sldId id="288" r:id="rId28"/>
    <p:sldId id="283" r:id="rId29"/>
    <p:sldId id="284" r:id="rId30"/>
    <p:sldId id="30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BD8ED-4FCF-4606-8AFA-BFB02C7B860A}"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69603-E61E-4930-A4A5-87E48CDE35B4}" type="slidenum">
              <a:rPr lang="zh-CN" altLang="en-US" smtClean="0"/>
              <a:t>‹#›</a:t>
            </a:fld>
            <a:endParaRPr lang="zh-CN" altLang="en-US"/>
          </a:p>
        </p:txBody>
      </p:sp>
    </p:spTree>
    <p:extLst>
      <p:ext uri="{BB962C8B-B14F-4D97-AF65-F5344CB8AC3E}">
        <p14:creationId xmlns:p14="http://schemas.microsoft.com/office/powerpoint/2010/main" val="214198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a:t>
            </a:fld>
            <a:endParaRPr lang="zh-CN" altLang="en-US"/>
          </a:p>
        </p:txBody>
      </p:sp>
    </p:spTree>
    <p:extLst>
      <p:ext uri="{BB962C8B-B14F-4D97-AF65-F5344CB8AC3E}">
        <p14:creationId xmlns:p14="http://schemas.microsoft.com/office/powerpoint/2010/main" val="377406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19</a:t>
            </a:fld>
            <a:endParaRPr lang="zh-CN" altLang="en-US"/>
          </a:p>
        </p:txBody>
      </p:sp>
    </p:spTree>
    <p:extLst>
      <p:ext uri="{BB962C8B-B14F-4D97-AF65-F5344CB8AC3E}">
        <p14:creationId xmlns:p14="http://schemas.microsoft.com/office/powerpoint/2010/main" val="181822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22</a:t>
            </a:fld>
            <a:endParaRPr lang="zh-CN" altLang="en-US"/>
          </a:p>
        </p:txBody>
      </p:sp>
    </p:spTree>
    <p:extLst>
      <p:ext uri="{BB962C8B-B14F-4D97-AF65-F5344CB8AC3E}">
        <p14:creationId xmlns:p14="http://schemas.microsoft.com/office/powerpoint/2010/main" val="202839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23</a:t>
            </a:fld>
            <a:endParaRPr lang="zh-CN" altLang="en-US"/>
          </a:p>
        </p:txBody>
      </p:sp>
    </p:spTree>
    <p:extLst>
      <p:ext uri="{BB962C8B-B14F-4D97-AF65-F5344CB8AC3E}">
        <p14:creationId xmlns:p14="http://schemas.microsoft.com/office/powerpoint/2010/main" val="6642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24</a:t>
            </a:fld>
            <a:endParaRPr lang="zh-CN" altLang="en-US"/>
          </a:p>
        </p:txBody>
      </p:sp>
    </p:spTree>
    <p:extLst>
      <p:ext uri="{BB962C8B-B14F-4D97-AF65-F5344CB8AC3E}">
        <p14:creationId xmlns:p14="http://schemas.microsoft.com/office/powerpoint/2010/main" val="385399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25</a:t>
            </a:fld>
            <a:endParaRPr lang="zh-CN" altLang="en-US"/>
          </a:p>
        </p:txBody>
      </p:sp>
    </p:spTree>
    <p:extLst>
      <p:ext uri="{BB962C8B-B14F-4D97-AF65-F5344CB8AC3E}">
        <p14:creationId xmlns:p14="http://schemas.microsoft.com/office/powerpoint/2010/main" val="1673956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26</a:t>
            </a:fld>
            <a:endParaRPr lang="zh-CN" altLang="en-US"/>
          </a:p>
        </p:txBody>
      </p:sp>
    </p:spTree>
    <p:extLst>
      <p:ext uri="{BB962C8B-B14F-4D97-AF65-F5344CB8AC3E}">
        <p14:creationId xmlns:p14="http://schemas.microsoft.com/office/powerpoint/2010/main" val="261548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27</a:t>
            </a:fld>
            <a:endParaRPr lang="zh-CN" altLang="en-US"/>
          </a:p>
        </p:txBody>
      </p:sp>
    </p:spTree>
    <p:extLst>
      <p:ext uri="{BB962C8B-B14F-4D97-AF65-F5344CB8AC3E}">
        <p14:creationId xmlns:p14="http://schemas.microsoft.com/office/powerpoint/2010/main" val="151734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Gregarious species </a:t>
            </a:r>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4</a:t>
            </a:fld>
            <a:endParaRPr lang="zh-CN" altLang="en-US"/>
          </a:p>
        </p:txBody>
      </p:sp>
    </p:spTree>
    <p:extLst>
      <p:ext uri="{BB962C8B-B14F-4D97-AF65-F5344CB8AC3E}">
        <p14:creationId xmlns:p14="http://schemas.microsoft.com/office/powerpoint/2010/main" val="3992519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6</a:t>
            </a:fld>
            <a:endParaRPr lang="zh-CN" altLang="en-US"/>
          </a:p>
        </p:txBody>
      </p:sp>
    </p:spTree>
    <p:extLst>
      <p:ext uri="{BB962C8B-B14F-4D97-AF65-F5344CB8AC3E}">
        <p14:creationId xmlns:p14="http://schemas.microsoft.com/office/powerpoint/2010/main" val="320577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8</a:t>
            </a:fld>
            <a:endParaRPr lang="zh-CN" altLang="en-US"/>
          </a:p>
        </p:txBody>
      </p:sp>
    </p:spTree>
    <p:extLst>
      <p:ext uri="{BB962C8B-B14F-4D97-AF65-F5344CB8AC3E}">
        <p14:creationId xmlns:p14="http://schemas.microsoft.com/office/powerpoint/2010/main" val="49254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9</a:t>
            </a:fld>
            <a:endParaRPr lang="zh-CN" altLang="en-US"/>
          </a:p>
        </p:txBody>
      </p:sp>
    </p:spTree>
    <p:extLst>
      <p:ext uri="{BB962C8B-B14F-4D97-AF65-F5344CB8AC3E}">
        <p14:creationId xmlns:p14="http://schemas.microsoft.com/office/powerpoint/2010/main" val="151840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10</a:t>
            </a:fld>
            <a:endParaRPr lang="zh-CN" altLang="en-US"/>
          </a:p>
        </p:txBody>
      </p:sp>
    </p:spTree>
    <p:extLst>
      <p:ext uri="{BB962C8B-B14F-4D97-AF65-F5344CB8AC3E}">
        <p14:creationId xmlns:p14="http://schemas.microsoft.com/office/powerpoint/2010/main" val="113467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12</a:t>
            </a:fld>
            <a:endParaRPr lang="zh-CN" altLang="en-US"/>
          </a:p>
        </p:txBody>
      </p:sp>
    </p:spTree>
    <p:extLst>
      <p:ext uri="{BB962C8B-B14F-4D97-AF65-F5344CB8AC3E}">
        <p14:creationId xmlns:p14="http://schemas.microsoft.com/office/powerpoint/2010/main" val="203423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13</a:t>
            </a:fld>
            <a:endParaRPr lang="zh-CN" altLang="en-US"/>
          </a:p>
        </p:txBody>
      </p:sp>
    </p:spTree>
    <p:extLst>
      <p:ext uri="{BB962C8B-B14F-4D97-AF65-F5344CB8AC3E}">
        <p14:creationId xmlns:p14="http://schemas.microsoft.com/office/powerpoint/2010/main" val="419744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369603-E61E-4930-A4A5-87E48CDE35B4}" type="slidenum">
              <a:rPr lang="zh-CN" altLang="en-US" smtClean="0"/>
              <a:t>14</a:t>
            </a:fld>
            <a:endParaRPr lang="zh-CN" altLang="en-US"/>
          </a:p>
        </p:txBody>
      </p:sp>
    </p:spTree>
    <p:extLst>
      <p:ext uri="{BB962C8B-B14F-4D97-AF65-F5344CB8AC3E}">
        <p14:creationId xmlns:p14="http://schemas.microsoft.com/office/powerpoint/2010/main" val="341055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2020/3/18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2020/3/18</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2020/3/18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2020/3/18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2020/3/18</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2020/3/18</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TOFEL READING</a:t>
            </a:r>
            <a:endParaRPr lang="zh-CN" altLang="en-US" dirty="0"/>
          </a:p>
        </p:txBody>
      </p:sp>
      <p:sp>
        <p:nvSpPr>
          <p:cNvPr id="3" name="副标题 2"/>
          <p:cNvSpPr>
            <a:spLocks noGrp="1"/>
          </p:cNvSpPr>
          <p:nvPr>
            <p:ph type="subTitle" idx="1"/>
          </p:nvPr>
        </p:nvSpPr>
        <p:spPr/>
        <p:txBody>
          <a:bodyPr/>
          <a:lstStyle/>
          <a:p>
            <a:r>
              <a:rPr lang="en-US" altLang="zh-CN" dirty="0"/>
              <a:t>LECTURE  V</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solidFill>
                  <a:srgbClr val="FFC000"/>
                </a:solidFill>
              </a:rPr>
              <a:t>Glaciers move slowly across the land with tremendous energy</a:t>
            </a:r>
            <a:r>
              <a:rPr lang="en-US" altLang="zh-CN" dirty="0"/>
              <a:t>, </a:t>
            </a:r>
            <a:r>
              <a:rPr lang="en-US" altLang="zh-CN" dirty="0">
                <a:solidFill>
                  <a:srgbClr val="00B050"/>
                </a:solidFill>
              </a:rPr>
              <a:t>carving into even the hardest rock formations </a:t>
            </a:r>
            <a:r>
              <a:rPr lang="en-US" altLang="zh-CN" dirty="0"/>
              <a:t>and </a:t>
            </a:r>
            <a:r>
              <a:rPr lang="en-US" altLang="zh-CN" b="1" dirty="0">
                <a:solidFill>
                  <a:srgbClr val="C00000"/>
                </a:solidFill>
              </a:rPr>
              <a:t>thereby</a:t>
            </a:r>
            <a:r>
              <a:rPr lang="en-US" altLang="zh-CN" dirty="0"/>
              <a:t> </a:t>
            </a:r>
            <a:r>
              <a:rPr lang="en-US" altLang="zh-CN" dirty="0">
                <a:solidFill>
                  <a:schemeClr val="accent1">
                    <a:lumMod val="75000"/>
                  </a:schemeClr>
                </a:solidFill>
              </a:rPr>
              <a:t>reshaping the landscape</a:t>
            </a:r>
            <a:r>
              <a:rPr lang="en-US" altLang="zh-CN" dirty="0"/>
              <a:t> as </a:t>
            </a:r>
            <a:r>
              <a:rPr lang="en-US" altLang="zh-CN" dirty="0">
                <a:solidFill>
                  <a:srgbClr val="7030A0"/>
                </a:solidFill>
              </a:rPr>
              <a:t>they engulf, push, drag, and finally deposit rock debris in places far from its original location</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altLang="zh-CN" dirty="0"/>
              <a:t>Glaciers move slowly across the land with tremendous energy, carving into even the hardest rock formations and thereby reshaping the landscape as they engulf, push, drag, and finally deposit rock debris in places far from its original location.</a:t>
            </a:r>
          </a:p>
          <a:p>
            <a:pPr>
              <a:buNone/>
            </a:pPr>
            <a:endParaRPr lang="en-US" altLang="zh-CN" dirty="0"/>
          </a:p>
          <a:p>
            <a:pPr>
              <a:buNone/>
            </a:pPr>
            <a:endParaRPr lang="en-US" altLang="zh-CN" dirty="0"/>
          </a:p>
          <a:p>
            <a:r>
              <a:rPr lang="en-US" altLang="zh-CN" dirty="0"/>
              <a:t>As a glacier moves, it leaves behind rock formations that have been engulfed, pushed, and dragged by the glacier.</a:t>
            </a:r>
            <a:endParaRPr lang="zh-CN" altLang="zh-CN" dirty="0"/>
          </a:p>
          <a:p>
            <a:r>
              <a:rPr lang="en-US" altLang="zh-CN" dirty="0"/>
              <a:t>○Glaciers reshape the landscape by carving into rock and transporting the resulting debris to distant locations.</a:t>
            </a:r>
            <a:endParaRPr lang="zh-CN" altLang="zh-CN" dirty="0"/>
          </a:p>
          <a:p>
            <a:r>
              <a:rPr lang="en-US" altLang="zh-CN" dirty="0"/>
              <a:t>○Glaciers carve the hardest rock formations with great energy and slowly reshape them into debris.</a:t>
            </a:r>
            <a:endParaRPr lang="zh-CN" altLang="zh-CN" dirty="0"/>
          </a:p>
          <a:p>
            <a:r>
              <a:rPr lang="en-US" altLang="zh-CN" dirty="0"/>
              <a:t>○The tremendous energy of slowly moving glaciers transports and finally deposits rock debris into large rock formations.</a:t>
            </a:r>
            <a:endParaRPr lang="zh-CN"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en-US" altLang="zh-CN" dirty="0"/>
              <a:t>The slowing of wave action and currents means that </a:t>
            </a:r>
            <a:r>
              <a:rPr lang="en-US" altLang="zh-CN" dirty="0" err="1"/>
              <a:t>seagrass</a:t>
            </a:r>
            <a:r>
              <a:rPr lang="en-US" altLang="zh-CN" dirty="0"/>
              <a:t> beds tend to accumulate sediment. However, this is not universal and depends on the currents under which the bed exists.</a:t>
            </a:r>
            <a:r>
              <a:rPr lang="en-US" altLang="zh-CN" u="sng" dirty="0"/>
              <a:t> </a:t>
            </a:r>
            <a:r>
              <a:rPr lang="en-US" altLang="zh-CN" u="sng" dirty="0" err="1"/>
              <a:t>Seagrass</a:t>
            </a:r>
            <a:r>
              <a:rPr lang="en-US" altLang="zh-CN" u="sng" dirty="0"/>
              <a:t> beds under the influence of strong currents tend to have many of the lighter particles, including </a:t>
            </a:r>
            <a:r>
              <a:rPr lang="en-US" altLang="zh-CN" u="sng" dirty="0" err="1"/>
              <a:t>seagrass</a:t>
            </a:r>
            <a:r>
              <a:rPr lang="en-US" altLang="zh-CN" u="sng" dirty="0"/>
              <a:t> debris, moved out, whereas beds in weak current areas accumulate lighter </a:t>
            </a:r>
            <a:r>
              <a:rPr lang="en-US" altLang="zh-CN" u="sng" dirty="0" err="1"/>
              <a:t>detrital</a:t>
            </a:r>
            <a:r>
              <a:rPr lang="en-US" altLang="zh-CN" u="sng" dirty="0"/>
              <a:t> material. </a:t>
            </a:r>
            <a:r>
              <a:rPr lang="en-US" altLang="zh-CN" dirty="0"/>
              <a:t>It is interesting that temperate </a:t>
            </a:r>
            <a:r>
              <a:rPr lang="en-US" altLang="zh-CN" dirty="0" err="1"/>
              <a:t>seagrass</a:t>
            </a:r>
            <a:r>
              <a:rPr lang="en-US" altLang="zh-CN" dirty="0"/>
              <a:t> beds accumulate sediments from sources outside the beds, whereas tropical </a:t>
            </a:r>
            <a:r>
              <a:rPr lang="en-US" altLang="zh-CN" dirty="0" err="1"/>
              <a:t>seagrass</a:t>
            </a:r>
            <a:r>
              <a:rPr lang="en-US" altLang="zh-CN" dirty="0"/>
              <a:t> beds</a:t>
            </a:r>
            <a:r>
              <a:rPr lang="en-US" altLang="zh-CN" u="sng" dirty="0"/>
              <a:t> derive </a:t>
            </a:r>
            <a:r>
              <a:rPr lang="en-US" altLang="zh-CN" dirty="0"/>
              <a:t>most of their sediments from within.</a:t>
            </a:r>
            <a:endParaRPr lang="zh-CN"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err="1"/>
              <a:t>Seagrass</a:t>
            </a:r>
            <a:r>
              <a:rPr lang="en-US" altLang="zh-CN" dirty="0"/>
              <a:t> beds under the influence of strong currents tend to have many of the lighter particles, including </a:t>
            </a:r>
            <a:r>
              <a:rPr lang="en-US" altLang="zh-CN" dirty="0" err="1"/>
              <a:t>seagrass</a:t>
            </a:r>
            <a:r>
              <a:rPr lang="en-US" altLang="zh-CN" dirty="0"/>
              <a:t> debris, moved out, whereas beds in weak current areas accumulate lighter </a:t>
            </a:r>
            <a:r>
              <a:rPr lang="en-US" altLang="zh-CN" dirty="0" err="1"/>
              <a:t>detrital</a:t>
            </a:r>
            <a:r>
              <a:rPr lang="en-US" altLang="zh-CN" dirty="0"/>
              <a:t> material</a:t>
            </a:r>
            <a:r>
              <a:rPr lang="en-US" altLang="zh-CN" u="sng" dirty="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altLang="zh-CN" dirty="0" err="1"/>
              <a:t>Seagrass</a:t>
            </a:r>
            <a:r>
              <a:rPr lang="en-US" altLang="zh-CN" dirty="0"/>
              <a:t> beds under the influence of strong currents tend to have many of the lighter particles, including </a:t>
            </a:r>
            <a:r>
              <a:rPr lang="en-US" altLang="zh-CN" dirty="0" err="1"/>
              <a:t>seagrass</a:t>
            </a:r>
            <a:r>
              <a:rPr lang="en-US" altLang="zh-CN" dirty="0"/>
              <a:t> debris, moved out, whereas beds in weak current areas accumulate lighter </a:t>
            </a:r>
            <a:r>
              <a:rPr lang="en-US" altLang="zh-CN" dirty="0" err="1"/>
              <a:t>detrital</a:t>
            </a:r>
            <a:r>
              <a:rPr lang="en-US" altLang="zh-CN" dirty="0"/>
              <a:t> material</a:t>
            </a:r>
            <a:r>
              <a:rPr lang="en-US" altLang="zh-CN" u="sng" dirty="0"/>
              <a:t>.</a:t>
            </a:r>
          </a:p>
          <a:p>
            <a:pPr>
              <a:buNone/>
            </a:pPr>
            <a:endParaRPr lang="en-US" altLang="zh-CN" u="sng" dirty="0"/>
          </a:p>
          <a:p>
            <a:pPr>
              <a:buNone/>
            </a:pPr>
            <a:endParaRPr lang="en-US" altLang="zh-CN" u="sng" dirty="0"/>
          </a:p>
          <a:p>
            <a:r>
              <a:rPr lang="en-US" altLang="zh-CN" dirty="0"/>
              <a:t>A. Light particles and debris collect in some </a:t>
            </a:r>
            <a:r>
              <a:rPr lang="en-US" altLang="zh-CN" dirty="0" err="1"/>
              <a:t>seagrass</a:t>
            </a:r>
            <a:r>
              <a:rPr lang="en-US" altLang="zh-CN" dirty="0"/>
              <a:t> beds, but are washed out of those affected by strong currents.</a:t>
            </a:r>
            <a:endParaRPr lang="zh-CN" altLang="zh-CN" dirty="0"/>
          </a:p>
          <a:p>
            <a:r>
              <a:rPr lang="en-US" altLang="zh-CN" dirty="0"/>
              <a:t>B. </a:t>
            </a:r>
            <a:r>
              <a:rPr lang="en-US" altLang="zh-CN" dirty="0" err="1"/>
              <a:t>Seagrass</a:t>
            </a:r>
            <a:r>
              <a:rPr lang="en-US" altLang="zh-CN" dirty="0"/>
              <a:t> beds under the influence of strong currents tend to accumulate many of the lighter particles from other beds</a:t>
            </a:r>
            <a:endParaRPr lang="zh-CN" altLang="zh-CN" dirty="0"/>
          </a:p>
          <a:p>
            <a:r>
              <a:rPr lang="en-US" altLang="zh-CN" dirty="0"/>
              <a:t>C. The strength of the currents determines how quickly accumulated </a:t>
            </a:r>
            <a:r>
              <a:rPr lang="en-US" altLang="zh-CN" dirty="0" err="1"/>
              <a:t>seagrass</a:t>
            </a:r>
            <a:r>
              <a:rPr lang="en-US" altLang="zh-CN" dirty="0"/>
              <a:t> debris is moved out of the beds.</a:t>
            </a:r>
            <a:endParaRPr lang="zh-CN" altLang="zh-CN" dirty="0"/>
          </a:p>
          <a:p>
            <a:r>
              <a:rPr lang="en-US" altLang="zh-CN" dirty="0"/>
              <a:t>D. </a:t>
            </a:r>
            <a:r>
              <a:rPr lang="en-US" altLang="zh-CN" dirty="0" err="1"/>
              <a:t>Seagrass</a:t>
            </a:r>
            <a:r>
              <a:rPr lang="en-US" altLang="zh-CN" dirty="0"/>
              <a:t> debris and other light particles are often moved from areas of strong currents to areas of weak currents.</a:t>
            </a:r>
            <a:endParaRPr lang="zh-CN"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coordination </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en-US" altLang="zh-CN" u="sng" dirty="0"/>
              <a:t>The number of colonies in the study area was not limited by availability of suitable trees, and a clumped or regular distribution of colonies was not due to an underlying clumped or regular distribution of potential nest sites</a:t>
            </a:r>
            <a:r>
              <a:rPr lang="en-US" altLang="zh-CN" dirty="0"/>
              <a:t>.</a:t>
            </a:r>
            <a:endParaRPr lang="zh-CN" altLang="zh-CN" dirty="0"/>
          </a:p>
          <a:p>
            <a:r>
              <a:rPr lang="en-US" altLang="zh-CN" dirty="0"/>
              <a:t>○The limited number of colonies was not due to the distribution or availability of potential nesting sites.</a:t>
            </a:r>
            <a:endParaRPr lang="zh-CN" altLang="zh-CN" dirty="0"/>
          </a:p>
          <a:p>
            <a:r>
              <a:rPr lang="en-US" altLang="zh-CN" dirty="0"/>
              <a:t>○There was no lack of suitable trees or potential nesting sites in the study area.</a:t>
            </a:r>
            <a:endParaRPr lang="zh-CN" altLang="zh-CN" dirty="0"/>
          </a:p>
          <a:p>
            <a:r>
              <a:rPr lang="en-US" altLang="zh-CN" dirty="0"/>
              <a:t>○The number of nests was directly related to the number or the distribution of suitable trees.</a:t>
            </a:r>
            <a:endParaRPr lang="zh-CN" altLang="zh-CN" dirty="0"/>
          </a:p>
          <a:p>
            <a:r>
              <a:rPr lang="en-US" altLang="zh-CN" dirty="0"/>
              <a:t>○Neither the number nor the distribution of colonies could be explained by the availability of suitable nest sites.</a:t>
            </a: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Causal Relation </a:t>
            </a:r>
            <a:endParaRPr lang="zh-CN" altLang="en-US" dirty="0"/>
          </a:p>
        </p:txBody>
      </p:sp>
      <p:sp>
        <p:nvSpPr>
          <p:cNvPr id="3" name="内容占位符 2"/>
          <p:cNvSpPr>
            <a:spLocks noGrp="1"/>
          </p:cNvSpPr>
          <p:nvPr>
            <p:ph sz="quarter" idx="1"/>
          </p:nvPr>
        </p:nvSpPr>
        <p:spPr/>
        <p:txBody>
          <a:bodyPr>
            <a:normAutofit/>
          </a:bodyPr>
          <a:lstStyle/>
          <a:p>
            <a:r>
              <a:rPr lang="en-US" altLang="zh-CN" dirty="0"/>
              <a:t>The  extreme  seriousness  of desertification  results  from  the  vast  areas of land and  the  tremendous numbers of people affected, as well as  from  the  great difficulty of  reversing or even  slowing  the process.</a:t>
            </a:r>
            <a:endParaRPr lang="zh-CN"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Causal Relation </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b="1" dirty="0"/>
              <a:t>The  extreme  seriousness  of desertification  </a:t>
            </a:r>
            <a:r>
              <a:rPr lang="en-US" altLang="zh-CN" b="1" dirty="0">
                <a:solidFill>
                  <a:srgbClr val="FF0000"/>
                </a:solidFill>
              </a:rPr>
              <a:t>results  from</a:t>
            </a:r>
            <a:r>
              <a:rPr lang="en-US" altLang="zh-CN" b="1" dirty="0"/>
              <a:t>  the  vast  areas of land and  the  tremendous numbers of people affected, as well as  from  the  great difficulty of  reversing or even  slowing  the process.</a:t>
            </a:r>
            <a:endParaRPr lang="zh-CN" altLang="zh-CN" dirty="0"/>
          </a:p>
          <a:p>
            <a:r>
              <a:rPr lang="en-US" altLang="zh-CN" dirty="0"/>
              <a:t>A. Desertification is a significant problem because it is so hard to reverse and affects large areas of land and great numbers of people.   </a:t>
            </a:r>
            <a:endParaRPr lang="zh-CN" altLang="zh-CN" dirty="0"/>
          </a:p>
          <a:p>
            <a:r>
              <a:rPr lang="en-US" altLang="zh-CN" dirty="0"/>
              <a:t>B. Slowing down the process of desertification is difficult because of population growth that has spread over large areas of land.   </a:t>
            </a:r>
            <a:endParaRPr lang="zh-CN" altLang="zh-CN" dirty="0"/>
          </a:p>
          <a:p>
            <a:r>
              <a:rPr lang="en-US" altLang="zh-CN" dirty="0"/>
              <a:t>C. The spread of deserts is considered a very serious problem that can be solved only if large numbers of people in various countries are involved in the effort.   </a:t>
            </a:r>
            <a:endParaRPr lang="zh-CN" altLang="zh-CN" dirty="0"/>
          </a:p>
          <a:p>
            <a:r>
              <a:rPr lang="en-US" altLang="zh-CN" dirty="0"/>
              <a:t>D. Desertification is extremely hard to reverse unless the population is reduced in the vast areas affected. </a:t>
            </a:r>
            <a:endParaRPr lang="zh-CN"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Causal Relation </a:t>
            </a:r>
            <a:endParaRPr lang="zh-CN" altLang="en-US" dirty="0"/>
          </a:p>
        </p:txBody>
      </p:sp>
      <p:sp>
        <p:nvSpPr>
          <p:cNvPr id="3" name="内容占位符 2"/>
          <p:cNvSpPr>
            <a:spLocks noGrp="1"/>
          </p:cNvSpPr>
          <p:nvPr>
            <p:ph sz="quarter" idx="1"/>
          </p:nvPr>
        </p:nvSpPr>
        <p:spPr/>
        <p:txBody>
          <a:bodyPr/>
          <a:lstStyle/>
          <a:p>
            <a:r>
              <a:rPr lang="en-US" altLang="zh-CN" dirty="0"/>
              <a:t>The frequency with which certain simple motifs appear in these oldest sites has led rock-art researchers to adopt a descriptive term—the </a:t>
            </a:r>
            <a:r>
              <a:rPr lang="en-US" altLang="zh-CN" dirty="0" err="1"/>
              <a:t>Panaramitee</a:t>
            </a:r>
            <a:r>
              <a:rPr lang="en-US" altLang="zh-CN" dirty="0"/>
              <a:t> style—a label which takes its name from the extensive rock pavements at </a:t>
            </a:r>
            <a:r>
              <a:rPr lang="en-US" altLang="zh-CN" dirty="0" err="1"/>
              <a:t>Panaramitee</a:t>
            </a:r>
            <a:r>
              <a:rPr lang="en-US" altLang="zh-CN" dirty="0"/>
              <a:t> North in desert South Australia, which are covered with motifs pecked into the surface.</a:t>
            </a:r>
          </a:p>
          <a:p>
            <a:endParaRPr lang="en-US" altLang="zh-CN" dirty="0"/>
          </a:p>
          <a:p>
            <a:pPr>
              <a:buNone/>
            </a:pPr>
            <a:r>
              <a:rPr lang="en-US" altLang="zh-CN" i="1" dirty="0"/>
              <a:t>				Rock Art of the Australia Aborigines </a:t>
            </a:r>
            <a:endParaRPr lang="zh-CN" alt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en-US" altLang="zh-CN" dirty="0">
                <a:solidFill>
                  <a:srgbClr val="FFC000"/>
                </a:solidFill>
              </a:rPr>
              <a:t>The frequency with which certain simple motifs appear in these oldest sites </a:t>
            </a:r>
            <a:r>
              <a:rPr lang="en-US" altLang="zh-CN" dirty="0"/>
              <a:t>has led </a:t>
            </a:r>
            <a:r>
              <a:rPr lang="en-US" altLang="zh-CN" dirty="0">
                <a:solidFill>
                  <a:srgbClr val="00B050"/>
                </a:solidFill>
              </a:rPr>
              <a:t>rock-art researchers to adopt a descriptive term </a:t>
            </a:r>
            <a:r>
              <a:rPr lang="en-US" altLang="zh-CN" dirty="0">
                <a:solidFill>
                  <a:srgbClr val="00B0F0"/>
                </a:solidFill>
              </a:rPr>
              <a:t>—the </a:t>
            </a:r>
            <a:r>
              <a:rPr lang="en-US" altLang="zh-CN" dirty="0" err="1">
                <a:solidFill>
                  <a:srgbClr val="00B0F0"/>
                </a:solidFill>
              </a:rPr>
              <a:t>Panaramitee</a:t>
            </a:r>
            <a:r>
              <a:rPr lang="en-US" altLang="zh-CN" dirty="0">
                <a:solidFill>
                  <a:srgbClr val="00B0F0"/>
                </a:solidFill>
              </a:rPr>
              <a:t> style -- a label which takes its name from the extensive rock pavements at </a:t>
            </a:r>
            <a:r>
              <a:rPr lang="en-US" altLang="zh-CN" dirty="0" err="1">
                <a:solidFill>
                  <a:srgbClr val="00B0F0"/>
                </a:solidFill>
              </a:rPr>
              <a:t>Panaramitee</a:t>
            </a:r>
            <a:r>
              <a:rPr lang="en-US" altLang="zh-CN" dirty="0">
                <a:solidFill>
                  <a:srgbClr val="00B0F0"/>
                </a:solidFill>
              </a:rPr>
              <a:t> North in desert South Australia</a:t>
            </a:r>
            <a:r>
              <a:rPr lang="en-US" altLang="zh-CN" dirty="0"/>
              <a:t>, </a:t>
            </a:r>
            <a:r>
              <a:rPr lang="en-US" altLang="zh-CN" dirty="0">
                <a:solidFill>
                  <a:srgbClr val="7030A0"/>
                </a:solidFill>
              </a:rPr>
              <a:t>which are covered with motifs pecked into the surface</a:t>
            </a:r>
            <a:r>
              <a:rPr lang="en-US" altLang="zh-CN" dirty="0"/>
              <a:t>.</a:t>
            </a:r>
          </a:p>
          <a:p>
            <a:endParaRPr lang="en-US" altLang="zh-CN" dirty="0"/>
          </a:p>
          <a:p>
            <a:pPr>
              <a:buNone/>
            </a:pPr>
            <a:r>
              <a:rPr lang="en-US" altLang="zh-CN" i="1" dirty="0"/>
              <a:t>				Rock Art of the Australia Aborigines </a:t>
            </a:r>
            <a:endParaRPr lang="zh-CN" alt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32656"/>
            <a:ext cx="8208912" cy="6186309"/>
          </a:xfrm>
          <a:prstGeom prst="rect">
            <a:avLst/>
          </a:prstGeom>
        </p:spPr>
        <p:txBody>
          <a:bodyPr wrap="square">
            <a:spAutoFit/>
          </a:bodyPr>
          <a:lstStyle/>
          <a:p>
            <a:r>
              <a:rPr lang="en-US" altLang="zh-CN" dirty="0"/>
              <a:t>The exact time and place that crops were first cultivated successfully is uncertain. Many </a:t>
            </a:r>
            <a:r>
              <a:rPr lang="en-US" altLang="zh-CN" dirty="0" err="1"/>
              <a:t>prehistorians</a:t>
            </a:r>
            <a:r>
              <a:rPr lang="en-US" altLang="zh-CN" dirty="0"/>
              <a:t> believe that farming may have emerged in dependently in several different areas of the world when small communities, driven by increasing population and a decline in available food resources, began to plant seeds in the ground in an effort to guarantee their survival. The first farmers, who may have lived as long as 10,000 years ago, undoubtedly used simple techniques and still relied primarily on other forms of food production, such as hunting, foraging, or </a:t>
            </a:r>
            <a:r>
              <a:rPr lang="en-US" altLang="zh-CN" dirty="0" err="1"/>
              <a:t>pastoralism</a:t>
            </a:r>
            <a:r>
              <a:rPr lang="en-US" altLang="zh-CN" dirty="0"/>
              <a:t>. The real breakthrough took place when farmers began to cultivate crops along the floodplains of river systems. The advantage was that crops grown in such areas were not as dependent on rainfall and therefore produced a more reliable harvest. An additional benefit was that the sediment carried by the river waters deposited nutrients in the soil, thus enabling the farmer to cultivate a single plot of ground for many years without moving to a new location. Thus, the first truly sedentary (that is, </a:t>
            </a:r>
            <a:r>
              <a:rPr lang="en-US" altLang="zh-CN" dirty="0" err="1"/>
              <a:t>nonmigratory</a:t>
            </a:r>
            <a:r>
              <a:rPr lang="en-US" altLang="zh-CN" dirty="0"/>
              <a:t>) societies were born. As time went on, such communities gradually learned how to direct the flow of water to enhance the productive capacity of the land, while the introduction of the iron plow eventually led to the cultivation of heavy soils not previously susceptible to agriculture.</a:t>
            </a:r>
            <a:endParaRPr lang="zh-CN" altLang="zh-CN" dirty="0"/>
          </a:p>
          <a:p>
            <a:r>
              <a:rPr lang="en-US" altLang="zh-CN" dirty="0"/>
              <a:t>According to paragraph 2, which of the following statements is true of early farmers?</a:t>
            </a:r>
            <a:endParaRPr lang="zh-CN" altLang="zh-CN" dirty="0"/>
          </a:p>
          <a:p>
            <a:r>
              <a:rPr lang="zh-CN" altLang="zh-CN" dirty="0"/>
              <a:t>○</a:t>
            </a:r>
            <a:r>
              <a:rPr lang="en-US" altLang="zh-CN" dirty="0"/>
              <a:t>They used farming to supplement other food sources.</a:t>
            </a:r>
            <a:endParaRPr lang="zh-CN" altLang="zh-CN" dirty="0"/>
          </a:p>
          <a:p>
            <a:r>
              <a:rPr lang="zh-CN" altLang="zh-CN" dirty="0"/>
              <a:t>○</a:t>
            </a:r>
            <a:r>
              <a:rPr lang="en-US" altLang="zh-CN" dirty="0"/>
              <a:t>They were driven out of small communities.</a:t>
            </a:r>
            <a:endParaRPr lang="zh-CN" altLang="zh-CN" dirty="0"/>
          </a:p>
          <a:p>
            <a:r>
              <a:rPr lang="zh-CN" altLang="zh-CN" dirty="0"/>
              <a:t>○</a:t>
            </a:r>
            <a:r>
              <a:rPr lang="en-US" altLang="zh-CN" dirty="0"/>
              <a:t>They were victims of flooding.</a:t>
            </a:r>
            <a:endParaRPr lang="zh-CN" altLang="zh-CN" dirty="0"/>
          </a:p>
          <a:p>
            <a:r>
              <a:rPr lang="zh-CN" altLang="zh-CN" dirty="0"/>
              <a:t>○</a:t>
            </a:r>
            <a:r>
              <a:rPr lang="en-US" altLang="zh-CN" dirty="0"/>
              <a:t>They farmed several plots of land at once.</a:t>
            </a:r>
            <a:endParaRPr lang="zh-CN" altLang="zh-CN" dirty="0"/>
          </a:p>
        </p:txBody>
      </p:sp>
      <p:sp>
        <p:nvSpPr>
          <p:cNvPr id="2" name="文本框 1">
            <a:extLst>
              <a:ext uri="{FF2B5EF4-FFF2-40B4-BE49-F238E27FC236}">
                <a16:creationId xmlns:a16="http://schemas.microsoft.com/office/drawing/2014/main" id="{7F1B80A9-7185-429A-8A80-1D3CB06B903D}"/>
              </a:ext>
            </a:extLst>
          </p:cNvPr>
          <p:cNvSpPr txBox="1"/>
          <p:nvPr/>
        </p:nvSpPr>
        <p:spPr>
          <a:xfrm>
            <a:off x="4114800" y="2971800"/>
            <a:ext cx="914400" cy="9144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8D131ED1-7874-4578-9E2D-0900CF490648}"/>
              </a:ext>
            </a:extLst>
          </p:cNvPr>
          <p:cNvSpPr txBox="1"/>
          <p:nvPr/>
        </p:nvSpPr>
        <p:spPr>
          <a:xfrm>
            <a:off x="766428" y="764704"/>
            <a:ext cx="6696744" cy="646331"/>
          </a:xfrm>
          <a:prstGeom prst="rect">
            <a:avLst/>
          </a:prstGeom>
          <a:solidFill>
            <a:schemeClr val="accent1"/>
          </a:solidFill>
        </p:spPr>
        <p:txBody>
          <a:bodyPr wrap="square" rtlCol="0">
            <a:spAutoFit/>
          </a:bodyPr>
          <a:lstStyle/>
          <a:p>
            <a:r>
              <a:rPr lang="en-US" altLang="zh-CN" dirty="0"/>
              <a:t>The emergence of farming </a:t>
            </a:r>
            <a:r>
              <a:rPr lang="zh-CN" altLang="en-US" dirty="0"/>
              <a:t>：</a:t>
            </a:r>
            <a:r>
              <a:rPr lang="en-US" altLang="zh-CN" dirty="0"/>
              <a:t>a result of increasing population and food resource</a:t>
            </a:r>
            <a:r>
              <a:rPr lang="zh-CN" altLang="en-US" dirty="0"/>
              <a:t> </a:t>
            </a:r>
          </a:p>
        </p:txBody>
      </p:sp>
      <p:sp>
        <p:nvSpPr>
          <p:cNvPr id="5" name="文本框 4">
            <a:extLst>
              <a:ext uri="{FF2B5EF4-FFF2-40B4-BE49-F238E27FC236}">
                <a16:creationId xmlns:a16="http://schemas.microsoft.com/office/drawing/2014/main" id="{ABD90B2F-465A-4A72-8A18-43B7901F5CB0}"/>
              </a:ext>
            </a:extLst>
          </p:cNvPr>
          <p:cNvSpPr txBox="1"/>
          <p:nvPr/>
        </p:nvSpPr>
        <p:spPr>
          <a:xfrm>
            <a:off x="766428" y="1411035"/>
            <a:ext cx="6696744" cy="646331"/>
          </a:xfrm>
          <a:prstGeom prst="rect">
            <a:avLst/>
          </a:prstGeom>
          <a:solidFill>
            <a:schemeClr val="accent1"/>
          </a:solidFill>
        </p:spPr>
        <p:txBody>
          <a:bodyPr wrap="square" rtlCol="0">
            <a:spAutoFit/>
          </a:bodyPr>
          <a:lstStyle/>
          <a:p>
            <a:r>
              <a:rPr lang="en-US" altLang="zh-CN" dirty="0"/>
              <a:t>First farmers used simple techniques; still rely </a:t>
            </a:r>
            <a:r>
              <a:rPr lang="en-US" altLang="zh-CN" dirty="0">
                <a:solidFill>
                  <a:srgbClr val="FF0000"/>
                </a:solidFill>
              </a:rPr>
              <a:t>primarily</a:t>
            </a:r>
            <a:r>
              <a:rPr lang="en-US" altLang="zh-CN" dirty="0"/>
              <a:t> on other forms of production. </a:t>
            </a:r>
            <a:r>
              <a:rPr lang="zh-CN" altLang="en-US" dirty="0"/>
              <a:t> </a:t>
            </a:r>
          </a:p>
        </p:txBody>
      </p:sp>
      <p:sp>
        <p:nvSpPr>
          <p:cNvPr id="6" name="文本框 5">
            <a:extLst>
              <a:ext uri="{FF2B5EF4-FFF2-40B4-BE49-F238E27FC236}">
                <a16:creationId xmlns:a16="http://schemas.microsoft.com/office/drawing/2014/main" id="{9FF443B2-292D-4105-9BDF-EB94319FCBC1}"/>
              </a:ext>
            </a:extLst>
          </p:cNvPr>
          <p:cNvSpPr txBox="1"/>
          <p:nvPr/>
        </p:nvSpPr>
        <p:spPr>
          <a:xfrm>
            <a:off x="766428" y="2055838"/>
            <a:ext cx="6696744" cy="646331"/>
          </a:xfrm>
          <a:prstGeom prst="rect">
            <a:avLst/>
          </a:prstGeom>
          <a:solidFill>
            <a:schemeClr val="accent1"/>
          </a:solidFill>
        </p:spPr>
        <p:txBody>
          <a:bodyPr wrap="square" rtlCol="0">
            <a:spAutoFit/>
          </a:bodyPr>
          <a:lstStyle/>
          <a:p>
            <a:r>
              <a:rPr lang="en-US" altLang="zh-CN" dirty="0"/>
              <a:t>Breakthrough: (the development of farming as time goes by) cultivation along the river; the advantage and benefits   </a:t>
            </a:r>
            <a:r>
              <a:rPr lang="zh-CN" altLang="en-US" dirty="0"/>
              <a:t> </a:t>
            </a:r>
          </a:p>
        </p:txBody>
      </p:sp>
      <p:sp>
        <p:nvSpPr>
          <p:cNvPr id="7" name="文本框 6">
            <a:extLst>
              <a:ext uri="{FF2B5EF4-FFF2-40B4-BE49-F238E27FC236}">
                <a16:creationId xmlns:a16="http://schemas.microsoft.com/office/drawing/2014/main" id="{872B8A04-6A41-4CF2-AB48-98BD8285E647}"/>
              </a:ext>
            </a:extLst>
          </p:cNvPr>
          <p:cNvSpPr txBox="1"/>
          <p:nvPr/>
        </p:nvSpPr>
        <p:spPr>
          <a:xfrm>
            <a:off x="766428" y="2702169"/>
            <a:ext cx="6696744" cy="646331"/>
          </a:xfrm>
          <a:prstGeom prst="rect">
            <a:avLst/>
          </a:prstGeom>
          <a:solidFill>
            <a:schemeClr val="accent1"/>
          </a:solidFill>
        </p:spPr>
        <p:txBody>
          <a:bodyPr wrap="square" rtlCol="0">
            <a:spAutoFit/>
          </a:bodyPr>
          <a:lstStyle/>
          <a:p>
            <a:r>
              <a:rPr lang="en-US" altLang="zh-CN" dirty="0"/>
              <a:t>Further development: the birth of the first sedentary society; learn how to increase productivity( direct the flow of water; introduce iron plow)</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0000" lnSpcReduction="20000"/>
          </a:bodyPr>
          <a:lstStyle/>
          <a:p>
            <a:r>
              <a:rPr lang="en-US" altLang="zh-CN" dirty="0"/>
              <a:t>The frequency with which certain simple motifs appear in these oldest sites has led rock-art researchers to adopt a descriptive term—the </a:t>
            </a:r>
            <a:r>
              <a:rPr lang="en-US" altLang="zh-CN" dirty="0" err="1"/>
              <a:t>Panaramitee</a:t>
            </a:r>
            <a:r>
              <a:rPr lang="en-US" altLang="zh-CN" dirty="0"/>
              <a:t> style—a label which takes its name from the extensive rock pavements at </a:t>
            </a:r>
            <a:r>
              <a:rPr lang="en-US" altLang="zh-CN" dirty="0" err="1"/>
              <a:t>Panaramitee</a:t>
            </a:r>
            <a:r>
              <a:rPr lang="en-US" altLang="zh-CN" dirty="0"/>
              <a:t> North in desert South Australia, which are covered with motifs pecked into the surface.</a:t>
            </a:r>
          </a:p>
          <a:p>
            <a:endParaRPr lang="en-US" altLang="zh-CN" dirty="0"/>
          </a:p>
          <a:p>
            <a:r>
              <a:rPr lang="en-US" altLang="zh-CN" dirty="0"/>
              <a:t>○The oldest rock art sites have simpler motifs than the best known sites of </a:t>
            </a:r>
            <a:r>
              <a:rPr lang="en-US" altLang="zh-CN" dirty="0" err="1"/>
              <a:t>Panaramitee</a:t>
            </a:r>
            <a:r>
              <a:rPr lang="en-US" altLang="zh-CN" dirty="0"/>
              <a:t> North.</a:t>
            </a:r>
            <a:endParaRPr lang="zh-CN" altLang="zh-CN" dirty="0"/>
          </a:p>
          <a:p>
            <a:r>
              <a:rPr lang="en-US" altLang="zh-CN" dirty="0"/>
              <a:t>○Because motifs primarily associated with the </a:t>
            </a:r>
            <a:r>
              <a:rPr lang="en-US" altLang="zh-CN" dirty="0" err="1"/>
              <a:t>Panaramitee</a:t>
            </a:r>
            <a:r>
              <a:rPr lang="en-US" altLang="zh-CN" dirty="0"/>
              <a:t> region are common in the oldest sites the term </a:t>
            </a:r>
            <a:r>
              <a:rPr lang="en-US" altLang="zh-CN" dirty="0" err="1"/>
              <a:t>Panaramitee</a:t>
            </a:r>
            <a:r>
              <a:rPr lang="en-US" altLang="zh-CN" dirty="0"/>
              <a:t> style has become the general term for rock art of this type.</a:t>
            </a:r>
            <a:endParaRPr lang="zh-CN" altLang="zh-CN" dirty="0"/>
          </a:p>
          <a:p>
            <a:r>
              <a:rPr lang="en-US" altLang="zh-CN" dirty="0"/>
              <a:t>○Because the </a:t>
            </a:r>
            <a:r>
              <a:rPr lang="en-US" altLang="zh-CN" dirty="0" err="1"/>
              <a:t>Panaramitee</a:t>
            </a:r>
            <a:r>
              <a:rPr lang="en-US" altLang="zh-CN" dirty="0"/>
              <a:t> style is so common in the older sites, researchers have described it most extensively.</a:t>
            </a:r>
            <a:endParaRPr lang="zh-CN" altLang="zh-CN" dirty="0"/>
          </a:p>
          <a:p>
            <a:r>
              <a:rPr lang="en-US" altLang="zh-CN" dirty="0"/>
              <a:t>○The motifs carved in the rocky surface of the </a:t>
            </a:r>
            <a:r>
              <a:rPr lang="en-US" altLang="zh-CN" dirty="0" err="1"/>
              <a:t>Panaramitee</a:t>
            </a:r>
            <a:r>
              <a:rPr lang="en-US" altLang="zh-CN" dirty="0"/>
              <a:t> region make up the oldest form of rock art discovered in Australia.</a:t>
            </a:r>
            <a:r>
              <a:rPr lang="en-US" altLang="zh-CN" i="1" dirty="0"/>
              <a:t>				</a:t>
            </a:r>
            <a:endParaRPr lang="zh-CN" alt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Causal Relation</a:t>
            </a:r>
            <a:endParaRPr lang="zh-CN" altLang="en-US" dirty="0"/>
          </a:p>
        </p:txBody>
      </p:sp>
      <p:sp>
        <p:nvSpPr>
          <p:cNvPr id="3" name="内容占位符 2"/>
          <p:cNvSpPr>
            <a:spLocks noGrp="1"/>
          </p:cNvSpPr>
          <p:nvPr>
            <p:ph sz="quarter" idx="1"/>
          </p:nvPr>
        </p:nvSpPr>
        <p:spPr/>
        <p:txBody>
          <a:bodyPr/>
          <a:lstStyle/>
          <a:p>
            <a:r>
              <a:rPr lang="en-US" altLang="zh-CN" dirty="0"/>
              <a:t>In order for the structure to achieve the size and strength necessary to meet its purpose, architecture employs methods of support that, because they are based on physical laws, have changed little since people first discovered them—even while building materials have changed dramatically.</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Causal Relation</a:t>
            </a:r>
            <a:endParaRPr lang="zh-CN" altLang="en-US" dirty="0"/>
          </a:p>
        </p:txBody>
      </p:sp>
      <p:sp>
        <p:nvSpPr>
          <p:cNvPr id="3" name="内容占位符 2"/>
          <p:cNvSpPr>
            <a:spLocks noGrp="1"/>
          </p:cNvSpPr>
          <p:nvPr>
            <p:ph sz="quarter" idx="1"/>
          </p:nvPr>
        </p:nvSpPr>
        <p:spPr/>
        <p:txBody>
          <a:bodyPr/>
          <a:lstStyle/>
          <a:p>
            <a:r>
              <a:rPr lang="en-US" altLang="zh-CN" dirty="0"/>
              <a:t>In order for the structure to achieve the size and strength necessary to meet its purpose, </a:t>
            </a:r>
            <a:r>
              <a:rPr lang="en-US" altLang="zh-CN" dirty="0">
                <a:solidFill>
                  <a:srgbClr val="FF0000"/>
                </a:solidFill>
              </a:rPr>
              <a:t>architecture employs methods of support that</a:t>
            </a:r>
            <a:r>
              <a:rPr lang="en-US" altLang="zh-CN" dirty="0"/>
              <a:t>, because they are based on physical laws</a:t>
            </a:r>
            <a:r>
              <a:rPr lang="en-US" altLang="zh-CN" dirty="0">
                <a:solidFill>
                  <a:srgbClr val="FF0000"/>
                </a:solidFill>
              </a:rPr>
              <a:t>, have changed little since people first discovered them</a:t>
            </a:r>
            <a:r>
              <a:rPr lang="en-US" altLang="zh-CN" dirty="0"/>
              <a:t>—even while building materials have changed dramatically.</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altLang="zh-CN" dirty="0"/>
              <a:t>In order for the structure to achieve the size and strength necessary to meet its purpose, architecture employs methods of support that, because they are based on physical laws, have changed little since people first discovered them—even while building materials have changed dramatically.</a:t>
            </a:r>
          </a:p>
          <a:p>
            <a:r>
              <a:rPr lang="en-US" altLang="zh-CN" dirty="0"/>
              <a:t>○Unchanging physical laws have limited the size and strength of buildings that can be made with materials discovered long ago.</a:t>
            </a:r>
            <a:endParaRPr lang="zh-CN" altLang="zh-CN" dirty="0"/>
          </a:p>
          <a:p>
            <a:r>
              <a:rPr lang="en-US" altLang="zh-CN" dirty="0"/>
              <a:t>○Building materials have changed in order to increase architectural size and strength, but physical laws of structure have not changed.</a:t>
            </a:r>
            <a:endParaRPr lang="zh-CN" altLang="zh-CN" dirty="0"/>
          </a:p>
          <a:p>
            <a:r>
              <a:rPr lang="en-US" altLang="zh-CN" dirty="0"/>
              <a:t>○When people first started to build, the structural methods used to provide strength and size were inadequate because they were not based on physical laws.</a:t>
            </a:r>
            <a:endParaRPr lang="zh-CN" altLang="zh-CN" dirty="0"/>
          </a:p>
          <a:p>
            <a:r>
              <a:rPr lang="en-US" altLang="zh-CN" dirty="0"/>
              <a:t>○Unlike building materials, the methods of support used in architecture have not changed over time because they are based on physical laws.</a:t>
            </a:r>
            <a:endParaRPr lang="zh-CN"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Cause and effect</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u="sng" dirty="0"/>
              <a:t>The West had plenty of attractions: the alluvial river bottoms, the fecund soils of the rolling forest lands, the black loams of the prairies were tempting to New England farmers working their rocky, sterile land and to southeastern farmers plagued with soil depletion and erosion.</a:t>
            </a:r>
            <a:r>
              <a:rPr lang="en-US" altLang="zh-CN" dirty="0"/>
              <a:t> In 1820 under a new land law, a farm could be bought for $100. The continued proliferation of banks made it easier for those without cash to negotiate loans in paper money. Western Farmers borrowed with the confident expectation that the expanding economy would keep farm prices high, thus making it easy to repay loans when they fell due.</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Cause and effect</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dirty="0"/>
              <a:t>The West had plenty of attractions: the alluvial river bottoms, the fecund soils of the rolling forest lands, the black loams of the prairies were tempting to New England farmers working their rocky, sterile land and to southeastern farmers plagued with soil depletion and erosion. </a:t>
            </a:r>
          </a:p>
          <a:p>
            <a:endParaRPr lang="en-US" altLang="zh-CN" dirty="0"/>
          </a:p>
          <a:p>
            <a:r>
              <a:rPr lang="en-US" altLang="zh-CN" dirty="0"/>
              <a:t>○Because the West had more rivers and forests than the East, its soil was more productive. </a:t>
            </a:r>
            <a:endParaRPr lang="zh-CN" altLang="zh-CN" dirty="0"/>
          </a:p>
          <a:p>
            <a:r>
              <a:rPr lang="en-US" altLang="zh-CN" dirty="0"/>
              <a:t>○The fertile soils of the West drew farmers from regions with barren soils.</a:t>
            </a:r>
            <a:endParaRPr lang="zh-CN" altLang="zh-CN" dirty="0"/>
          </a:p>
          <a:p>
            <a:r>
              <a:rPr lang="en-US" altLang="zh-CN" dirty="0"/>
              <a:t>○Farmers living in western areas of the United States were more affected by soil erosion than farmers living in eastern areas.</a:t>
            </a:r>
            <a:endParaRPr lang="zh-CN" altLang="zh-CN" dirty="0"/>
          </a:p>
          <a:p>
            <a:r>
              <a:rPr lang="en-US" altLang="zh-CN" dirty="0"/>
              <a:t>○The soil in western areas of the United States was richer than soil in eastern areas.</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Sentence Analysis </a:t>
            </a:r>
            <a:endParaRPr lang="zh-CN" altLang="en-US" dirty="0"/>
          </a:p>
        </p:txBody>
      </p:sp>
      <p:sp>
        <p:nvSpPr>
          <p:cNvPr id="3" name="内容占位符 2"/>
          <p:cNvSpPr>
            <a:spLocks noGrp="1"/>
          </p:cNvSpPr>
          <p:nvPr>
            <p:ph sz="quarter" idx="1"/>
          </p:nvPr>
        </p:nvSpPr>
        <p:spPr>
          <a:xfrm>
            <a:off x="395536" y="1700808"/>
            <a:ext cx="8531352" cy="4495800"/>
          </a:xfrm>
        </p:spPr>
        <p:txBody>
          <a:bodyPr/>
          <a:lstStyle/>
          <a:p>
            <a:r>
              <a:rPr lang="en-US" altLang="zh-CN" dirty="0"/>
              <a:t>The methods that a community devises to perpetuate </a:t>
            </a:r>
          </a:p>
          <a:p>
            <a:pPr marL="0" indent="0">
              <a:buNone/>
            </a:pPr>
            <a:r>
              <a:rPr lang="en-US" altLang="zh-CN" dirty="0"/>
              <a:t>itself come into being to preserve aspects of the cultural legacy that that community perceives as essential.</a:t>
            </a:r>
            <a:r>
              <a:rPr lang="en-US" altLang="zh-CN" b="1" dirty="0">
                <a:latin typeface="Calibri" pitchFamily="34" charset="0"/>
                <a:ea typeface="Arial Unicode MS" pitchFamily="34" charset="-122"/>
                <a:cs typeface="Arial Unicode MS" pitchFamily="34" charset="-122"/>
              </a:rPr>
              <a:t> </a:t>
            </a:r>
            <a:endParaRPr lang="zh-CN" altLang="en-US" dirty="0">
              <a:latin typeface="Calibri" pitchFamily="34" charset="0"/>
              <a:ea typeface="Arial Unicode MS" pitchFamily="34" charset="-122"/>
              <a:cs typeface="Arial Unicode MS"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Insertion </a:t>
            </a:r>
            <a:endParaRPr lang="zh-CN" altLang="en-US" dirty="0"/>
          </a:p>
        </p:txBody>
      </p:sp>
      <p:sp>
        <p:nvSpPr>
          <p:cNvPr id="3" name="内容占位符 2"/>
          <p:cNvSpPr>
            <a:spLocks noGrp="1"/>
          </p:cNvSpPr>
          <p:nvPr>
            <p:ph sz="quarter" idx="1"/>
          </p:nvPr>
        </p:nvSpPr>
        <p:spPr/>
        <p:txBody>
          <a:bodyPr>
            <a:normAutofit/>
          </a:bodyPr>
          <a:lstStyle/>
          <a:p>
            <a:pPr lvl="0"/>
            <a:r>
              <a:rPr lang="en-US" altLang="zh-CN" dirty="0"/>
              <a:t>Although </a:t>
            </a:r>
            <a:r>
              <a:rPr lang="en-US" altLang="zh-CN" dirty="0" err="1"/>
              <a:t>Gutman</a:t>
            </a:r>
            <a:r>
              <a:rPr lang="en-US" altLang="zh-CN" dirty="0"/>
              <a:t> admits that forced separation by sale was frequent</a:t>
            </a:r>
            <a:r>
              <a:rPr lang="zh-CN" altLang="zh-CN" dirty="0"/>
              <a:t>，</a:t>
            </a:r>
            <a:r>
              <a:rPr lang="en-US" altLang="zh-CN" dirty="0"/>
              <a:t>he shows that the slaves’ preference</a:t>
            </a:r>
            <a:r>
              <a:rPr lang="zh-CN" altLang="zh-CN" dirty="0"/>
              <a:t>，</a:t>
            </a:r>
            <a:r>
              <a:rPr lang="en-US" altLang="zh-CN" dirty="0"/>
              <a:t>revealed most clearly on plantations where sale was infrequent</a:t>
            </a:r>
            <a:r>
              <a:rPr lang="zh-CN" altLang="zh-CN" dirty="0"/>
              <a:t>，</a:t>
            </a:r>
            <a:r>
              <a:rPr lang="en-US" altLang="zh-CN" dirty="0"/>
              <a:t>was very much for stable monogamy. </a:t>
            </a:r>
            <a:endParaRPr lang="zh-CN"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539552" y="1600200"/>
            <a:ext cx="8424936" cy="4495800"/>
          </a:xfrm>
        </p:spPr>
        <p:txBody>
          <a:bodyPr/>
          <a:lstStyle/>
          <a:p>
            <a:pPr latinLnBrk="1"/>
            <a:r>
              <a:rPr lang="en-US" altLang="zh-CN" dirty="0"/>
              <a:t>That sex ratio will be favored which maximizes the </a:t>
            </a:r>
          </a:p>
          <a:p>
            <a:pPr latinLnBrk="1">
              <a:buNone/>
            </a:pPr>
            <a:r>
              <a:rPr lang="en-US" altLang="zh-CN" dirty="0"/>
              <a:t> number of descendants an individual will have and </a:t>
            </a:r>
          </a:p>
          <a:p>
            <a:pPr latinLnBrk="1">
              <a:buNone/>
            </a:pPr>
            <a:r>
              <a:rPr lang="en-US" altLang="zh-CN" dirty="0"/>
              <a:t>hence the number of gene copies transmitted. </a:t>
            </a:r>
          </a:p>
          <a:p>
            <a:pPr latinLnBrk="1">
              <a:buNone/>
            </a:pPr>
            <a:endParaRPr lang="en-US" altLang="zh-CN" dirty="0"/>
          </a:p>
          <a:p>
            <a:pPr latinLnBrk="1"/>
            <a:r>
              <a:rPr lang="en-US" altLang="zh-CN" dirty="0"/>
              <a:t>That sex ratio which maximizes the number of </a:t>
            </a:r>
          </a:p>
          <a:p>
            <a:pPr latinLnBrk="1">
              <a:buNone/>
            </a:pPr>
            <a:r>
              <a:rPr lang="en-US" altLang="zh-CN" dirty="0"/>
              <a:t>descendants that an individual will have and hence </a:t>
            </a:r>
          </a:p>
          <a:p>
            <a:pPr latinLnBrk="1">
              <a:buNone/>
            </a:pPr>
            <a:r>
              <a:rPr lang="en-US" altLang="zh-CN" dirty="0"/>
              <a:t> the number of gene copies transmitted will be favored</a:t>
            </a:r>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Virginia Woolf’s provocative statement about her intentions in writing Mrs. Dalloway has regularly been</a:t>
            </a:r>
            <a:r>
              <a:rPr lang="zh-CN" altLang="zh-CN" dirty="0"/>
              <a:t>　</a:t>
            </a:r>
            <a:r>
              <a:rPr lang="en-US" altLang="zh-CN" dirty="0"/>
              <a:t>ignored by the critics</a:t>
            </a:r>
            <a:r>
              <a:rPr lang="zh-CN" altLang="zh-CN" dirty="0"/>
              <a:t>，</a:t>
            </a:r>
            <a:r>
              <a:rPr lang="en-US" altLang="zh-CN" dirty="0"/>
              <a:t>since it highlights an aspect of her literary interests very different from the traditional picture of the "poetic" novelist concerned with examining states of reverie and vision and with following the intricate pathways of individual consciousness.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Sentence Simplification Questions </a:t>
            </a:r>
            <a:endParaRPr lang="zh-CN" altLang="en-US" dirty="0"/>
          </a:p>
        </p:txBody>
      </p:sp>
      <p:sp>
        <p:nvSpPr>
          <p:cNvPr id="3" name="内容占位符 2"/>
          <p:cNvSpPr>
            <a:spLocks noGrp="1"/>
          </p:cNvSpPr>
          <p:nvPr>
            <p:ph sz="quarter" idx="1"/>
          </p:nvPr>
        </p:nvSpPr>
        <p:spPr/>
        <p:txBody>
          <a:bodyPr>
            <a:normAutofit/>
          </a:bodyPr>
          <a:lstStyle/>
          <a:p>
            <a:r>
              <a:rPr lang="en-US" altLang="zh-CN" dirty="0"/>
              <a:t>Question Format</a:t>
            </a:r>
          </a:p>
          <a:p>
            <a:r>
              <a:rPr lang="en-US" altLang="zh-CN" dirty="0"/>
              <a:t>Which sentence below best expresses the </a:t>
            </a:r>
            <a:r>
              <a:rPr lang="en-US" altLang="zh-CN" dirty="0">
                <a:solidFill>
                  <a:srgbClr val="FF0000"/>
                </a:solidFill>
              </a:rPr>
              <a:t>essential</a:t>
            </a:r>
            <a:r>
              <a:rPr lang="en-US" altLang="zh-CN" dirty="0"/>
              <a:t> information in the highlighted sentence in the passage? Incorrect choices change the meaning in important ways or leave out essential information.</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sz="quarter" idx="1"/>
          </p:nvPr>
        </p:nvSpPr>
        <p:spPr>
          <a:xfrm>
            <a:off x="612648" y="1600200"/>
            <a:ext cx="8153400" cy="3484984"/>
          </a:xfrm>
        </p:spPr>
        <p:txBody>
          <a:bodyPr/>
          <a:lstStyle/>
          <a:p>
            <a:r>
              <a:rPr lang="en-US" altLang="zh-CN" dirty="0"/>
              <a:t>Word list  16-20</a:t>
            </a:r>
          </a:p>
          <a:p>
            <a:r>
              <a:rPr lang="en-US" altLang="zh-CN" dirty="0" err="1"/>
              <a:t>Tpo</a:t>
            </a:r>
            <a:r>
              <a:rPr lang="en-US" altLang="zh-CN" dirty="0"/>
              <a:t> 25-3;  30-2; 31-1;  08-2; 10-3; 16-1; </a:t>
            </a:r>
          </a:p>
          <a:p>
            <a:r>
              <a:rPr lang="en-US" altLang="zh-CN" dirty="0"/>
              <a:t>Optional: </a:t>
            </a:r>
          </a:p>
          <a:p>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12648" y="3717032"/>
            <a:ext cx="7524750" cy="11906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20000"/>
          </a:bodyPr>
          <a:lstStyle/>
          <a:p>
            <a:r>
              <a:rPr lang="en-US" altLang="zh-CN" dirty="0"/>
              <a:t>Play allows a young animal to explore its environment and practice skill in comparative safety since the surrounding adults generally do not expect the young to deal with threats or predators. Play can also provide practice in social behaviors needed for courtship and mating. </a:t>
            </a:r>
            <a:r>
              <a:rPr lang="en-US" altLang="zh-CN" u="sng" dirty="0"/>
              <a:t>Learning appropriate social behaviors is especially important for species that live in groups, like young monkeys that needed to learn to control selfishness and aggression and to understand the give-and-take involved in social groups</a:t>
            </a:r>
            <a:r>
              <a:rPr lang="en-US" altLang="zh-CN" dirty="0"/>
              <a:t>. They need to learn how to be dominant and submissive because each monkey might have to play either role in the future. Most of these things are learned in the long developmental periods that primates have, during which they engage in countless play experiences with their peers.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altLang="zh-CN" dirty="0"/>
              <a:t>Learning appropriate social behaviors is especially important for species that live in groups, like young monkeys that needed to learn to control selfishness and aggression and to understand the give-and-take involved in social groups.</a:t>
            </a:r>
          </a:p>
          <a:p>
            <a:endParaRPr lang="en-US" altLang="zh-CN" dirty="0"/>
          </a:p>
          <a:p>
            <a:r>
              <a:rPr lang="en-US" altLang="zh-CN" dirty="0"/>
              <a:t>Only monkeys that have learned to control their selfish and aggressive behaviors can be involved in social groups.</a:t>
            </a:r>
            <a:endParaRPr lang="zh-CN" altLang="zh-CN" dirty="0"/>
          </a:p>
          <a:p>
            <a:r>
              <a:rPr lang="en-US" altLang="zh-CN" dirty="0"/>
              <a:t>○ Selfish and aggressive animals like monkeys live in groups in order to practice appropriate social behaviors.</a:t>
            </a:r>
            <a:endParaRPr lang="zh-CN" altLang="zh-CN" dirty="0"/>
          </a:p>
          <a:p>
            <a:r>
              <a:rPr lang="en-US" altLang="zh-CN" dirty="0"/>
              <a:t>○ Monkeys and other social animals need to learn behaviors appropriate for their social groups.</a:t>
            </a:r>
            <a:endParaRPr lang="zh-CN" altLang="zh-CN" dirty="0"/>
          </a:p>
          <a:p>
            <a:r>
              <a:rPr lang="en-US" altLang="zh-CN" dirty="0"/>
              <a:t>○ Some monkeys are naturally too selfish and aggressive to understand the give-and-take of social groups, so they learn such important behaviors while young.</a:t>
            </a:r>
            <a:endParaRPr lang="zh-CN"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20000"/>
          </a:bodyPr>
          <a:lstStyle/>
          <a:p>
            <a:r>
              <a:rPr lang="en-US" altLang="zh-CN" dirty="0"/>
              <a:t>Agriculture and fishing formed the primary sector of the economy in the Netherlands in the seventeenth century. Dutch agriculture was modernized and commercialized new crops and agricultural techniques raised levels of production so that they were in line with market demands, and cheap grain was imported annually from the Baltic region in large quantities. According to estimates, about 120,000 tons of imported grain fed about 600,000 people: that is about a third of the Dutch population. </a:t>
            </a:r>
            <a:r>
              <a:rPr lang="en-US" altLang="zh-CN" u="sng" dirty="0"/>
              <a:t>Importing the grain, which would have been expensive and time consuming for the Dutch to have produced themselves, kept the price of grain low and thus stimulated individual demand for other foodstuffs and consumer goods.</a:t>
            </a:r>
            <a:endParaRPr lang="zh-CN"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0000" lnSpcReduction="20000"/>
          </a:bodyPr>
          <a:lstStyle/>
          <a:p>
            <a:r>
              <a:rPr lang="en-US" altLang="zh-CN" dirty="0"/>
              <a:t>Importing the grain, which would have been expensive and time consuming for the Dutch to have produced themselves, kept the price of grain low and thus stimulated individual demand for other foodstuffs and consumer goods.</a:t>
            </a:r>
          </a:p>
          <a:p>
            <a:endParaRPr lang="en-US" altLang="zh-CN" dirty="0"/>
          </a:p>
          <a:p>
            <a:r>
              <a:rPr lang="en-US" altLang="zh-CN" dirty="0"/>
              <a:t>○Buying imported grain led to the Dutch demanding that other foodstuffs and consumer goods be imported.</a:t>
            </a:r>
            <a:endParaRPr lang="zh-CN" altLang="zh-CN" dirty="0"/>
          </a:p>
          <a:p>
            <a:r>
              <a:rPr lang="en-US" altLang="zh-CN" dirty="0"/>
              <a:t>○Because the Dutch were able to import inexpensive grain, they had money available to create a demand for other food products and consumer goods.</a:t>
            </a:r>
            <a:endParaRPr lang="zh-CN" altLang="zh-CN" dirty="0"/>
          </a:p>
          <a:p>
            <a:r>
              <a:rPr lang="en-US" altLang="zh-CN" dirty="0"/>
              <a:t>○Keeping the price of grain low was a primary goal of the Dutch at a time when they could not produce enough grain to provide for all their needs.</a:t>
            </a:r>
            <a:endParaRPr lang="zh-CN" altLang="zh-CN" dirty="0"/>
          </a:p>
          <a:p>
            <a:r>
              <a:rPr lang="en-US" altLang="zh-CN" dirty="0"/>
              <a:t>○The demand for other foodstuffs and consumer goods forced the Dutch to import grain and other products at a time when maintaining low prices was especially important. </a:t>
            </a:r>
            <a:endParaRPr lang="zh-CN" altLang="zh-CN" dirty="0"/>
          </a:p>
          <a:p>
            <a:endParaRPr lang="zh-CN"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7500" lnSpcReduction="20000"/>
          </a:bodyPr>
          <a:lstStyle/>
          <a:p>
            <a:r>
              <a:rPr lang="en-US" altLang="zh-CN" dirty="0"/>
              <a:t>When snowfalls on high mountains or in polar regions, it may become part of the glacial system. Unlike rain, which returns rapidly to the sea or atmosphere, the snow that becomes part of a glacier is involved in a much more slowly cycling system. Here water may be stored in ice form for hundreds or even hundreds of thousands of years before being released again into the liquid water system as </a:t>
            </a:r>
            <a:r>
              <a:rPr lang="en-US" altLang="zh-CN" dirty="0" err="1"/>
              <a:t>meltwater</a:t>
            </a:r>
            <a:r>
              <a:rPr lang="en-US" altLang="zh-CN" dirty="0"/>
              <a:t>. In the meantime, however, this ice is not static</a:t>
            </a:r>
            <a:r>
              <a:rPr lang="en-US" altLang="zh-CN" u="sng" dirty="0"/>
              <a:t>. Glaciers move slowly across the land with tremendous energy, carving into even the hardest rock formations and thereby reshaping the landscape as they engulf, push, drag, and finally deposit rock debris in places far from its original location. </a:t>
            </a:r>
            <a:r>
              <a:rPr lang="en-US" altLang="zh-CN" dirty="0"/>
              <a:t>As a result, glaciers create a great variety of landforms that remain long after the surface is released from its icy covering.</a:t>
            </a:r>
            <a:endParaRPr lang="zh-CN"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Glaciers move slowly across the land with tremendous energy, carving into even the hardest rock formations and thereby reshaping the landscape as they engulf, push, drag, and finally deposit rock debris in places far from its original location.</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2815</Words>
  <Application>Microsoft Office PowerPoint</Application>
  <PresentationFormat>全屏显示(4:3)</PresentationFormat>
  <Paragraphs>127</Paragraphs>
  <Slides>30</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Calibri</vt:lpstr>
      <vt:lpstr>Tw Cen MT</vt:lpstr>
      <vt:lpstr>Wingdings</vt:lpstr>
      <vt:lpstr>Wingdings 2</vt:lpstr>
      <vt:lpstr>中性</vt:lpstr>
      <vt:lpstr>TOFEL READING</vt:lpstr>
      <vt:lpstr>PowerPoint 演示文稿</vt:lpstr>
      <vt:lpstr>Sentence Simplification Questions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coordination </vt:lpstr>
      <vt:lpstr>Causal Relation </vt:lpstr>
      <vt:lpstr>Causal Relation </vt:lpstr>
      <vt:lpstr>Causal Relation </vt:lpstr>
      <vt:lpstr>PowerPoint 演示文稿</vt:lpstr>
      <vt:lpstr>PowerPoint 演示文稿</vt:lpstr>
      <vt:lpstr>Causal Relation</vt:lpstr>
      <vt:lpstr>Causal Relation</vt:lpstr>
      <vt:lpstr>PowerPoint 演示文稿</vt:lpstr>
      <vt:lpstr>Cause and effect</vt:lpstr>
      <vt:lpstr>Cause and effect</vt:lpstr>
      <vt:lpstr>Sentence Analysis </vt:lpstr>
      <vt:lpstr>Insertion </vt:lpstr>
      <vt:lpstr>PowerPoint 演示文稿</vt:lpstr>
      <vt:lpstr>PowerPoint 演示文稿</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2020-03-18T05:13:49Z</dcterms:created>
  <dcterms:modified xsi:type="dcterms:W3CDTF">2020-03-18T07:49:46Z</dcterms:modified>
</cp:coreProperties>
</file>