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66"/>
  </p:handoutMasterIdLst>
  <p:sldIdLst>
    <p:sldId id="1135" r:id="rId3"/>
    <p:sldId id="1166" r:id="rId5"/>
    <p:sldId id="655" r:id="rId6"/>
    <p:sldId id="1167" r:id="rId7"/>
    <p:sldId id="1169" r:id="rId8"/>
    <p:sldId id="1168" r:id="rId9"/>
    <p:sldId id="1147" r:id="rId10"/>
    <p:sldId id="1148" r:id="rId11"/>
    <p:sldId id="916" r:id="rId12"/>
    <p:sldId id="1155" r:id="rId13"/>
    <p:sldId id="1153" r:id="rId14"/>
    <p:sldId id="1154" r:id="rId15"/>
    <p:sldId id="1156" r:id="rId16"/>
    <p:sldId id="948" r:id="rId17"/>
    <p:sldId id="1009" r:id="rId18"/>
    <p:sldId id="873" r:id="rId19"/>
    <p:sldId id="1159" r:id="rId20"/>
    <p:sldId id="865" r:id="rId21"/>
    <p:sldId id="869" r:id="rId22"/>
    <p:sldId id="990" r:id="rId23"/>
    <p:sldId id="951" r:id="rId24"/>
    <p:sldId id="918" r:id="rId25"/>
    <p:sldId id="993" r:id="rId26"/>
    <p:sldId id="952" r:id="rId27"/>
    <p:sldId id="1012" r:id="rId28"/>
    <p:sldId id="919" r:id="rId29"/>
    <p:sldId id="938" r:id="rId30"/>
    <p:sldId id="923" r:id="rId31"/>
    <p:sldId id="965" r:id="rId32"/>
    <p:sldId id="977" r:id="rId33"/>
    <p:sldId id="978" r:id="rId34"/>
    <p:sldId id="979" r:id="rId35"/>
    <p:sldId id="966" r:id="rId36"/>
    <p:sldId id="953" r:id="rId37"/>
    <p:sldId id="970" r:id="rId38"/>
    <p:sldId id="956" r:id="rId39"/>
    <p:sldId id="971" r:id="rId40"/>
    <p:sldId id="998" r:id="rId41"/>
    <p:sldId id="980" r:id="rId42"/>
    <p:sldId id="981" r:id="rId43"/>
    <p:sldId id="921" r:id="rId44"/>
    <p:sldId id="1165" r:id="rId45"/>
    <p:sldId id="922" r:id="rId46"/>
    <p:sldId id="744" r:id="rId47"/>
    <p:sldId id="1157" r:id="rId48"/>
    <p:sldId id="1158" r:id="rId49"/>
    <p:sldId id="1163" r:id="rId50"/>
    <p:sldId id="1171" r:id="rId51"/>
    <p:sldId id="1172" r:id="rId52"/>
    <p:sldId id="1181" r:id="rId53"/>
    <p:sldId id="893" r:id="rId54"/>
    <p:sldId id="896" r:id="rId55"/>
    <p:sldId id="698" r:id="rId56"/>
    <p:sldId id="960" r:id="rId57"/>
    <p:sldId id="1173" r:id="rId58"/>
    <p:sldId id="259" r:id="rId59"/>
    <p:sldId id="263" r:id="rId60"/>
    <p:sldId id="1175" r:id="rId61"/>
    <p:sldId id="1176" r:id="rId62"/>
    <p:sldId id="1174" r:id="rId63"/>
    <p:sldId id="1179" r:id="rId64"/>
    <p:sldId id="1020" r:id="rId65"/>
  </p:sldIdLst>
  <p:sldSz cx="9144000" cy="6858000" type="screen4x3"/>
  <p:notesSz cx="7010400" cy="92964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anose="030F0702030302020204" pitchFamily="66" charset="0"/>
        <a:ea typeface="+mn-ea"/>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anose="030F0702030302020204" pitchFamily="66" charset="0"/>
        <a:ea typeface="+mn-ea"/>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anose="030F0702030302020204" pitchFamily="66" charset="0"/>
        <a:ea typeface="+mn-ea"/>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anose="030F0702030302020204" pitchFamily="66" charset="0"/>
        <a:ea typeface="+mn-ea"/>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anose="030F0702030302020204" pitchFamily="66" charset="0"/>
        <a:ea typeface="+mn-ea"/>
        <a:cs typeface="+mn-cs"/>
      </a:defRPr>
    </a:lvl5pPr>
    <a:lvl6pPr marL="2286000" algn="l" defTabSz="914400" rtl="0" eaLnBrk="1" latinLnBrk="0" hangingPunct="1">
      <a:defRPr sz="2400" kern="1200">
        <a:solidFill>
          <a:schemeClr val="tx1"/>
        </a:solidFill>
        <a:latin typeface="Comic Sans MS" panose="030F0702030302020204" pitchFamily="66" charset="0"/>
        <a:ea typeface="+mn-ea"/>
        <a:cs typeface="+mn-cs"/>
      </a:defRPr>
    </a:lvl6pPr>
    <a:lvl7pPr marL="2743200" algn="l" defTabSz="914400" rtl="0" eaLnBrk="1" latinLnBrk="0" hangingPunct="1">
      <a:defRPr sz="2400" kern="1200">
        <a:solidFill>
          <a:schemeClr val="tx1"/>
        </a:solidFill>
        <a:latin typeface="Comic Sans MS" panose="030F0702030302020204" pitchFamily="66" charset="0"/>
        <a:ea typeface="+mn-ea"/>
        <a:cs typeface="+mn-cs"/>
      </a:defRPr>
    </a:lvl7pPr>
    <a:lvl8pPr marL="3200400" algn="l" defTabSz="914400" rtl="0" eaLnBrk="1" latinLnBrk="0" hangingPunct="1">
      <a:defRPr sz="2400" kern="1200">
        <a:solidFill>
          <a:schemeClr val="tx1"/>
        </a:solidFill>
        <a:latin typeface="Comic Sans MS" panose="030F0702030302020204" pitchFamily="66" charset="0"/>
        <a:ea typeface="+mn-ea"/>
        <a:cs typeface="+mn-cs"/>
      </a:defRPr>
    </a:lvl8pPr>
    <a:lvl9pPr marL="3657600" algn="l" defTabSz="914400" rtl="0" eaLnBrk="1" latinLnBrk="0" hangingPunct="1">
      <a:defRPr sz="2400" kern="1200">
        <a:solidFill>
          <a:schemeClr val="tx1"/>
        </a:solidFill>
        <a:latin typeface="Comic Sans MS" panose="030F07020303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FFFF00"/>
    <a:srgbClr val="DDDDDD"/>
    <a:srgbClr val="FFCCFF"/>
    <a:srgbClr val="FF99CC"/>
    <a:srgbClr val="CC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0" autoAdjust="0"/>
    <p:restoredTop sz="69647" autoAdjust="0"/>
  </p:normalViewPr>
  <p:slideViewPr>
    <p:cSldViewPr snapToObjects="1">
      <p:cViewPr varScale="1">
        <p:scale>
          <a:sx n="53" d="100"/>
          <a:sy n="53" d="100"/>
        </p:scale>
        <p:origin x="143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990"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038145" cy="464205"/>
          </a:xfrm>
          <a:prstGeom prst="rect">
            <a:avLst/>
          </a:prstGeom>
          <a:noFill/>
          <a:ln w="9525">
            <a:noFill/>
            <a:miter lim="800000"/>
          </a:ln>
          <a:effectLst/>
        </p:spPr>
        <p:txBody>
          <a:bodyPr vert="horz" wrap="square" lIns="93172" tIns="46586" rIns="93172" bIns="46586" numCol="1" anchor="t" anchorCtr="0" compatLnSpc="1"/>
          <a:lstStyle>
            <a:lvl1pPr defTabSz="932180">
              <a:spcBef>
                <a:spcPct val="0"/>
              </a:spcBef>
              <a:buClrTx/>
              <a:buSzTx/>
              <a:buFontTx/>
              <a:buNone/>
              <a:defRPr sz="1300">
                <a:latin typeface="Times New Roman" panose="02020603050405020304" pitchFamily="18" charset="0"/>
              </a:defRPr>
            </a:lvl1pPr>
          </a:lstStyle>
          <a:p>
            <a:pPr>
              <a:defRPr/>
            </a:pPr>
            <a:endParaRPr lang="zh-CN" altLang="en-US"/>
          </a:p>
        </p:txBody>
      </p:sp>
      <p:sp>
        <p:nvSpPr>
          <p:cNvPr id="106499" name="Rectangle 3"/>
          <p:cNvSpPr>
            <a:spLocks noGrp="1" noChangeArrowheads="1"/>
          </p:cNvSpPr>
          <p:nvPr>
            <p:ph type="dt" sz="quarter" idx="1"/>
          </p:nvPr>
        </p:nvSpPr>
        <p:spPr bwMode="auto">
          <a:xfrm>
            <a:off x="3970734" y="1"/>
            <a:ext cx="3038145" cy="464205"/>
          </a:xfrm>
          <a:prstGeom prst="rect">
            <a:avLst/>
          </a:prstGeom>
          <a:noFill/>
          <a:ln w="9525">
            <a:noFill/>
            <a:miter lim="800000"/>
          </a:ln>
          <a:effectLst/>
        </p:spPr>
        <p:txBody>
          <a:bodyPr vert="horz" wrap="square" lIns="93172" tIns="46586" rIns="93172" bIns="46586" numCol="1" anchor="t" anchorCtr="0" compatLnSpc="1"/>
          <a:lstStyle>
            <a:lvl1pPr algn="r" defTabSz="932180">
              <a:spcBef>
                <a:spcPct val="0"/>
              </a:spcBef>
              <a:buClrTx/>
              <a:buSzTx/>
              <a:buFontTx/>
              <a:buNone/>
              <a:defRPr sz="1300">
                <a:latin typeface="Times New Roman" panose="02020603050405020304" pitchFamily="18" charset="0"/>
              </a:defRPr>
            </a:lvl1pPr>
          </a:lstStyle>
          <a:p>
            <a:pPr>
              <a:defRPr/>
            </a:pPr>
            <a:endParaRPr lang="en-US" altLang="zh-CN"/>
          </a:p>
        </p:txBody>
      </p:sp>
      <p:sp>
        <p:nvSpPr>
          <p:cNvPr id="106500" name="Rectangle 4"/>
          <p:cNvSpPr>
            <a:spLocks noGrp="1" noChangeArrowheads="1"/>
          </p:cNvSpPr>
          <p:nvPr>
            <p:ph type="ftr" sz="quarter" idx="2"/>
          </p:nvPr>
        </p:nvSpPr>
        <p:spPr bwMode="auto">
          <a:xfrm>
            <a:off x="0" y="8830659"/>
            <a:ext cx="3038145" cy="464205"/>
          </a:xfrm>
          <a:prstGeom prst="rect">
            <a:avLst/>
          </a:prstGeom>
          <a:noFill/>
          <a:ln w="9525">
            <a:noFill/>
            <a:miter lim="800000"/>
          </a:ln>
          <a:effectLst/>
        </p:spPr>
        <p:txBody>
          <a:bodyPr vert="horz" wrap="square" lIns="93172" tIns="46586" rIns="93172" bIns="46586" numCol="1" anchor="b" anchorCtr="0" compatLnSpc="1"/>
          <a:lstStyle>
            <a:lvl1pPr defTabSz="932180">
              <a:spcBef>
                <a:spcPct val="0"/>
              </a:spcBef>
              <a:buClrTx/>
              <a:buSzTx/>
              <a:buFontTx/>
              <a:buNone/>
              <a:defRPr sz="1300">
                <a:latin typeface="Times New Roman" panose="02020603050405020304" pitchFamily="18" charset="0"/>
              </a:defRPr>
            </a:lvl1pPr>
          </a:lstStyle>
          <a:p>
            <a:pPr>
              <a:defRPr/>
            </a:pPr>
            <a:endParaRPr lang="en-US" altLang="zh-CN"/>
          </a:p>
        </p:txBody>
      </p:sp>
      <p:sp>
        <p:nvSpPr>
          <p:cNvPr id="106501" name="Rectangle 5"/>
          <p:cNvSpPr>
            <a:spLocks noGrp="1" noChangeArrowheads="1"/>
          </p:cNvSpPr>
          <p:nvPr>
            <p:ph type="sldNum" sz="quarter" idx="3"/>
          </p:nvPr>
        </p:nvSpPr>
        <p:spPr bwMode="auto">
          <a:xfrm>
            <a:off x="3970734" y="8830659"/>
            <a:ext cx="3038145" cy="464205"/>
          </a:xfrm>
          <a:prstGeom prst="rect">
            <a:avLst/>
          </a:prstGeom>
          <a:noFill/>
          <a:ln w="9525">
            <a:noFill/>
            <a:miter lim="800000"/>
          </a:ln>
          <a:effectLst/>
        </p:spPr>
        <p:txBody>
          <a:bodyPr vert="horz" wrap="square" lIns="93172" tIns="46586" rIns="93172" bIns="46586" numCol="1" anchor="b" anchorCtr="0" compatLnSpc="1"/>
          <a:lstStyle>
            <a:lvl1pPr algn="r" defTabSz="932180">
              <a:spcBef>
                <a:spcPct val="0"/>
              </a:spcBef>
              <a:buClrTx/>
              <a:buSzTx/>
              <a:buFontTx/>
              <a:buNone/>
              <a:defRPr sz="1300">
                <a:latin typeface="Times New Roman" panose="02020603050405020304" pitchFamily="18" charset="0"/>
              </a:defRPr>
            </a:lvl1pPr>
          </a:lstStyle>
          <a:p>
            <a:pPr>
              <a:defRPr/>
            </a:pPr>
            <a:fld id="{0660B132-A816-4CB2-B859-5E3D42584F16}"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38145" cy="464205"/>
          </a:xfrm>
          <a:prstGeom prst="rect">
            <a:avLst/>
          </a:prstGeom>
          <a:noFill/>
          <a:ln w="9525">
            <a:noFill/>
            <a:miter lim="800000"/>
          </a:ln>
          <a:effectLst/>
        </p:spPr>
        <p:txBody>
          <a:bodyPr vert="horz" wrap="square" lIns="93172" tIns="46586" rIns="93172" bIns="46586" numCol="1" anchor="t" anchorCtr="0" compatLnSpc="1"/>
          <a:lstStyle>
            <a:lvl1pPr defTabSz="932180">
              <a:spcBef>
                <a:spcPct val="0"/>
              </a:spcBef>
              <a:buClrTx/>
              <a:buSzTx/>
              <a:buFontTx/>
              <a:buNone/>
              <a:defRPr sz="1300">
                <a:latin typeface="Times New Roman" panose="02020603050405020304"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972257" y="1"/>
            <a:ext cx="3038144" cy="464205"/>
          </a:xfrm>
          <a:prstGeom prst="rect">
            <a:avLst/>
          </a:prstGeom>
          <a:noFill/>
          <a:ln w="9525">
            <a:noFill/>
            <a:miter lim="800000"/>
          </a:ln>
          <a:effectLst/>
        </p:spPr>
        <p:txBody>
          <a:bodyPr vert="horz" wrap="square" lIns="93172" tIns="46586" rIns="93172" bIns="46586" numCol="1" anchor="t" anchorCtr="0" compatLnSpc="1"/>
          <a:lstStyle>
            <a:lvl1pPr algn="r" defTabSz="932180">
              <a:spcBef>
                <a:spcPct val="0"/>
              </a:spcBef>
              <a:buClrTx/>
              <a:buSzTx/>
              <a:buFontTx/>
              <a:buNone/>
              <a:defRPr sz="1300">
                <a:latin typeface="Times New Roman" panose="02020603050405020304" pitchFamily="18" charset="0"/>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934112" y="4416099"/>
            <a:ext cx="5142177" cy="4182457"/>
          </a:xfrm>
          <a:prstGeom prst="rect">
            <a:avLst/>
          </a:prstGeom>
          <a:noFill/>
          <a:ln w="9525">
            <a:noFill/>
            <a:miter lim="800000"/>
          </a:ln>
          <a:effectLst/>
        </p:spPr>
        <p:txBody>
          <a:bodyPr vert="horz" wrap="square" lIns="93172" tIns="46586" rIns="93172" bIns="46586"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3078" name="Rectangle 6"/>
          <p:cNvSpPr>
            <a:spLocks noGrp="1" noChangeArrowheads="1"/>
          </p:cNvSpPr>
          <p:nvPr>
            <p:ph type="ftr" sz="quarter" idx="4"/>
          </p:nvPr>
        </p:nvSpPr>
        <p:spPr bwMode="auto">
          <a:xfrm>
            <a:off x="0" y="8832195"/>
            <a:ext cx="3038145" cy="464205"/>
          </a:xfrm>
          <a:prstGeom prst="rect">
            <a:avLst/>
          </a:prstGeom>
          <a:noFill/>
          <a:ln w="9525">
            <a:noFill/>
            <a:miter lim="800000"/>
          </a:ln>
          <a:effectLst/>
        </p:spPr>
        <p:txBody>
          <a:bodyPr vert="horz" wrap="square" lIns="93172" tIns="46586" rIns="93172" bIns="46586" numCol="1" anchor="b" anchorCtr="0" compatLnSpc="1"/>
          <a:lstStyle>
            <a:lvl1pPr defTabSz="932180">
              <a:spcBef>
                <a:spcPct val="0"/>
              </a:spcBef>
              <a:buClrTx/>
              <a:buSzTx/>
              <a:buFontTx/>
              <a:buNone/>
              <a:defRPr sz="1300">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972257" y="8832195"/>
            <a:ext cx="3038144" cy="464205"/>
          </a:xfrm>
          <a:prstGeom prst="rect">
            <a:avLst/>
          </a:prstGeom>
          <a:noFill/>
          <a:ln w="9525">
            <a:noFill/>
            <a:miter lim="800000"/>
          </a:ln>
          <a:effectLst/>
        </p:spPr>
        <p:txBody>
          <a:bodyPr vert="horz" wrap="square" lIns="93172" tIns="46586" rIns="93172" bIns="46586" numCol="1" anchor="b" anchorCtr="0" compatLnSpc="1"/>
          <a:lstStyle>
            <a:lvl1pPr algn="r" defTabSz="932180">
              <a:spcBef>
                <a:spcPct val="0"/>
              </a:spcBef>
              <a:buClrTx/>
              <a:buSzTx/>
              <a:buFontTx/>
              <a:buNone/>
              <a:defRPr sz="1300">
                <a:latin typeface="Times New Roman" panose="02020603050405020304" pitchFamily="18" charset="0"/>
              </a:defRPr>
            </a:lvl1pPr>
          </a:lstStyle>
          <a:p>
            <a:pPr>
              <a:defRPr/>
            </a:pPr>
            <a:fld id="{781C1C62-3985-4B7D-BC01-3F24EDD0887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In this lecture, we will discuss stealthy activities detection and prevention, for example, data hiding and detection.</a:t>
            </a:r>
            <a:endParaRPr lang="en-US" dirty="0"/>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180">
              <a:spcBef>
                <a:spcPct val="30000"/>
              </a:spcBef>
              <a:defRPr sz="1200">
                <a:solidFill>
                  <a:schemeClr val="tx1"/>
                </a:solidFill>
                <a:latin typeface="Times New Roman" panose="02020603050405020304" pitchFamily="18" charset="0"/>
              </a:defRPr>
            </a:lvl1pPr>
            <a:lvl2pPr marL="716280" indent="-275590" defTabSz="932180">
              <a:spcBef>
                <a:spcPct val="30000"/>
              </a:spcBef>
              <a:defRPr sz="1200">
                <a:solidFill>
                  <a:schemeClr val="tx1"/>
                </a:solidFill>
                <a:latin typeface="Times New Roman" panose="02020603050405020304" pitchFamily="18" charset="0"/>
              </a:defRPr>
            </a:lvl2pPr>
            <a:lvl3pPr marL="1101725" indent="-220345" defTabSz="932180">
              <a:spcBef>
                <a:spcPct val="30000"/>
              </a:spcBef>
              <a:defRPr sz="1200">
                <a:solidFill>
                  <a:schemeClr val="tx1"/>
                </a:solidFill>
                <a:latin typeface="Times New Roman" panose="02020603050405020304" pitchFamily="18" charset="0"/>
              </a:defRPr>
            </a:lvl3pPr>
            <a:lvl4pPr marL="1542415" indent="-220345" defTabSz="932180">
              <a:spcBef>
                <a:spcPct val="30000"/>
              </a:spcBef>
              <a:defRPr sz="1200">
                <a:solidFill>
                  <a:schemeClr val="tx1"/>
                </a:solidFill>
                <a:latin typeface="Times New Roman" panose="02020603050405020304" pitchFamily="18" charset="0"/>
              </a:defRPr>
            </a:lvl4pPr>
            <a:lvl5pPr marL="1983105" indent="-220345" defTabSz="932180">
              <a:spcBef>
                <a:spcPct val="30000"/>
              </a:spcBef>
              <a:defRPr sz="1200">
                <a:solidFill>
                  <a:schemeClr val="tx1"/>
                </a:solidFill>
                <a:latin typeface="Times New Roman" panose="02020603050405020304" pitchFamily="18" charset="0"/>
              </a:defRPr>
            </a:lvl5pPr>
            <a:lvl6pPr marL="2423795" indent="-220345" defTabSz="932180" eaLnBrk="0" fontAlgn="base" hangingPunct="0">
              <a:spcBef>
                <a:spcPct val="30000"/>
              </a:spcBef>
              <a:spcAft>
                <a:spcPct val="0"/>
              </a:spcAft>
              <a:defRPr sz="1200">
                <a:solidFill>
                  <a:schemeClr val="tx1"/>
                </a:solidFill>
                <a:latin typeface="Times New Roman" panose="02020603050405020304" pitchFamily="18" charset="0"/>
              </a:defRPr>
            </a:lvl6pPr>
            <a:lvl7pPr marL="2864485" indent="-220345" defTabSz="932180" eaLnBrk="0" fontAlgn="base" hangingPunct="0">
              <a:spcBef>
                <a:spcPct val="30000"/>
              </a:spcBef>
              <a:spcAft>
                <a:spcPct val="0"/>
              </a:spcAft>
              <a:defRPr sz="1200">
                <a:solidFill>
                  <a:schemeClr val="tx1"/>
                </a:solidFill>
                <a:latin typeface="Times New Roman" panose="02020603050405020304" pitchFamily="18" charset="0"/>
              </a:defRPr>
            </a:lvl7pPr>
            <a:lvl8pPr marL="3305175" indent="-220345" defTabSz="932180" eaLnBrk="0" fontAlgn="base" hangingPunct="0">
              <a:spcBef>
                <a:spcPct val="30000"/>
              </a:spcBef>
              <a:spcAft>
                <a:spcPct val="0"/>
              </a:spcAft>
              <a:defRPr sz="1200">
                <a:solidFill>
                  <a:schemeClr val="tx1"/>
                </a:solidFill>
                <a:latin typeface="Times New Roman" panose="02020603050405020304" pitchFamily="18" charset="0"/>
              </a:defRPr>
            </a:lvl8pPr>
            <a:lvl9pPr marL="3745865" indent="-220345" defTabSz="93218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4FE9D6-83CC-469F-A4B8-A757ED95B369}" type="slidenum">
              <a:rPr lang="zh-CN" altLang="en-US" sz="1300"/>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slide shows some popular ways to hide data in a disk volume. I am pretty sure that you already know them, and are also able to come out more creative data hiding methods.</a:t>
            </a:r>
            <a:endParaRPr lang="en-US" altLang="en-US" dirty="0"/>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Times New Roman" panose="02020603050405020304" pitchFamily="18" charset="0"/>
              </a:defRPr>
            </a:lvl1pPr>
            <a:lvl2pPr marL="742950" indent="-285750" defTabSz="933450">
              <a:defRPr sz="1600">
                <a:solidFill>
                  <a:schemeClr val="tx1"/>
                </a:solidFill>
                <a:latin typeface="Times New Roman" panose="02020603050405020304" pitchFamily="18" charset="0"/>
              </a:defRPr>
            </a:lvl2pPr>
            <a:lvl3pPr marL="1143000" indent="-228600" defTabSz="933450">
              <a:defRPr sz="1600">
                <a:solidFill>
                  <a:schemeClr val="tx1"/>
                </a:solidFill>
                <a:latin typeface="Times New Roman" panose="02020603050405020304" pitchFamily="18" charset="0"/>
              </a:defRPr>
            </a:lvl3pPr>
            <a:lvl4pPr marL="1600200" indent="-228600" defTabSz="933450">
              <a:defRPr sz="1600">
                <a:solidFill>
                  <a:schemeClr val="tx1"/>
                </a:solidFill>
                <a:latin typeface="Times New Roman" panose="02020603050405020304" pitchFamily="18" charset="0"/>
              </a:defRPr>
            </a:lvl4pPr>
            <a:lvl5pPr marL="2057400" indent="-228600" defTabSz="933450">
              <a:defRPr sz="1600">
                <a:solidFill>
                  <a:schemeClr val="tx1"/>
                </a:solidFill>
                <a:latin typeface="Times New Roman" panose="02020603050405020304" pitchFamily="18" charset="0"/>
              </a:defRPr>
            </a:lvl5pPr>
            <a:lvl6pPr marL="2514600" indent="-228600" defTabSz="93345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3345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3345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33450" eaLnBrk="0" fontAlgn="base" hangingPunct="0">
              <a:spcBef>
                <a:spcPct val="0"/>
              </a:spcBef>
              <a:spcAft>
                <a:spcPct val="0"/>
              </a:spcAft>
              <a:defRPr sz="1600">
                <a:solidFill>
                  <a:schemeClr val="tx1"/>
                </a:solidFill>
                <a:latin typeface="Times New Roman" panose="02020603050405020304" pitchFamily="18" charset="0"/>
              </a:defRPr>
            </a:lvl9pPr>
          </a:lstStyle>
          <a:p>
            <a:fld id="{B9BCDA89-CF44-4FBF-AEA9-546FFFF9FD6B}" type="slidenum">
              <a:rPr lang="en-AU" altLang="en-US" sz="1200" smtClean="0"/>
            </a:fld>
            <a:endParaRPr lang="en-AU"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how can we detect hidden data? It could be very challenging.</a:t>
            </a:r>
            <a:endParaRPr lang="en-US" dirty="0"/>
          </a:p>
          <a:p>
            <a:r>
              <a:rPr lang="en-US" dirty="0"/>
              <a:t>Unfortunately, this is an attacker’s field at present, and will always be the case. </a:t>
            </a:r>
            <a:endParaRPr lang="en-US" dirty="0"/>
          </a:p>
          <a:p>
            <a:r>
              <a:rPr lang="en-US" dirty="0"/>
              <a:t>In other words, this is a field which is in favor of the attackers. People will find many new creative ways to hide data, but could be very challenging for us to detect the existence of these hidden data.</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we are playing a Hide and Seek game here. Nevertheless, if you know the ways of how a suspect hide data, we can use the same way to detect these hidden data. Therefore, it becomes very important to know these popular data hiding techniques.</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First, we take a look at </a:t>
            </a:r>
            <a:r>
              <a:rPr lang="en-US" altLang="en-US" sz="1200" dirty="0">
                <a:solidFill>
                  <a:schemeClr val="accent2"/>
                </a:solidFill>
                <a:latin typeface="Times New Roman" panose="02020603050405020304" pitchFamily="18" charset="0"/>
                <a:ea typeface="SimSun" pitchFamily="2" charset="-122"/>
                <a:cs typeface="Times New Roman" panose="02020603050405020304" pitchFamily="18" charset="0"/>
              </a:rPr>
              <a:t>unpartitioned disk space. As you already know, when you partition a disk, some disk space can be left unpartitioned, allowing for data hiding.</a:t>
            </a:r>
            <a:endParaRPr lang="en-US" altLang="en-US" sz="1200" dirty="0">
              <a:solidFill>
                <a:schemeClr val="accent2"/>
              </a:solidFill>
              <a:latin typeface="Times New Roman" panose="02020603050405020304" pitchFamily="18" charset="0"/>
              <a:ea typeface="SimSun"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sometimes a partition can be configured hidden. So we can save or hide data within it.</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0" dirty="0">
                <a:latin typeface="Times New Roman" panose="02020603050405020304" pitchFamily="18" charset="0"/>
                <a:cs typeface="Times New Roman" panose="02020603050405020304" pitchFamily="18" charset="0"/>
              </a:rPr>
              <a:t>As mentioned, a partition must be formatted with a file system for data storage. Be default, when formatting a partition, the new filesystem volume takes up the entire partition. However, something could happen: the partition is larger than the filesystem volume. The sectors after the file system are called volume slack and could be used to hide data.</a:t>
            </a:r>
            <a:endParaRPr lang="en-US" sz="1200" kern="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a file may not use up all the disk space allocated to it. The unused bytes in the last data unit are called slack space, and may contain hidden data. </a:t>
            </a:r>
            <a:endParaRPr lang="en-US" dirty="0"/>
          </a:p>
          <a:p>
            <a:r>
              <a:rPr lang="en-US" dirty="0"/>
              <a:t>Note that slack space is considered allocated data.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Also, </a:t>
            </a:r>
            <a:r>
              <a:rPr lang="en-US" altLang="en-US" sz="1200" dirty="0">
                <a:solidFill>
                  <a:schemeClr val="accent2"/>
                </a:solidFill>
                <a:latin typeface="Times New Roman" panose="02020603050405020304" pitchFamily="18" charset="0"/>
                <a:ea typeface="SimSun" pitchFamily="2" charset="-122"/>
                <a:cs typeface="Times New Roman" panose="02020603050405020304" pitchFamily="18" charset="0"/>
              </a:rPr>
              <a:t>disk space in abnormal states may contain hidden data.</a:t>
            </a:r>
            <a:endParaRPr lang="en-US" altLang="en-US" sz="1200" dirty="0">
              <a:solidFill>
                <a:schemeClr val="accent2"/>
              </a:solidFill>
              <a:latin typeface="Times New Roman" panose="02020603050405020304" pitchFamily="18" charset="0"/>
              <a:ea typeface="SimSun"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buFont typeface="Wingdings" panose="05000000000000000000" pitchFamily="2" charset="2"/>
              <a:buNone/>
            </a:pPr>
            <a:r>
              <a:rPr lang="en-US" dirty="0"/>
              <a:t>Bad sector may not be </a:t>
            </a:r>
            <a:r>
              <a:rPr lang="en-US" sz="1200" kern="0" dirty="0">
                <a:latin typeface="Times New Roman" panose="02020603050405020304" pitchFamily="18" charset="0"/>
                <a:cs typeface="Times New Roman" panose="02020603050405020304" pitchFamily="18" charset="0"/>
              </a:rPr>
              <a:t>actually damaged. </a:t>
            </a:r>
            <a:r>
              <a:rPr lang="en-US" sz="1200"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user could manually add a data unit to the damaged list and place data in it</a:t>
            </a:r>
            <a:r>
              <a:rPr lang="en-US" sz="1200" kern="0" dirty="0">
                <a:latin typeface="Times New Roman" panose="02020603050405020304" pitchFamily="18" charset="0"/>
                <a:cs typeface="Times New Roman" panose="02020603050405020304" pitchFamily="18" charset="0"/>
              </a:rPr>
              <a:t>. (</a:t>
            </a:r>
            <a:r>
              <a:rPr lang="en-US" sz="1200" kern="0" dirty="0">
                <a:highlight>
                  <a:srgbClr val="FFFF00"/>
                </a:highlight>
                <a:latin typeface="Times New Roman" panose="02020603050405020304" pitchFamily="18" charset="0"/>
                <a:cs typeface="Times New Roman" panose="02020603050405020304" pitchFamily="18" charset="0"/>
              </a:rPr>
              <a:t>having data but marked damaged - suspicious</a:t>
            </a:r>
            <a:r>
              <a:rPr lang="en-US" sz="1200" kern="0" dirty="0">
                <a:latin typeface="Times New Roman" panose="02020603050405020304" pitchFamily="18" charset="0"/>
                <a:cs typeface="Times New Roman" panose="02020603050405020304" pitchFamily="18" charset="0"/>
              </a:rPr>
              <a:t>)</a:t>
            </a:r>
            <a:endParaRPr lang="en-US" sz="1200" kern="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need to pay attention other suspicious states in a file system. For example, </a:t>
            </a:r>
            <a:endParaRPr lang="en-US" dirty="0"/>
          </a:p>
          <a:p>
            <a:r>
              <a:rPr lang="en-US" dirty="0"/>
              <a:t>Orphan data units, which are allocated data units that do not have a corresponding  metadata structure. In the example here, data unit 2 is an Orphan data unit.</a:t>
            </a:r>
            <a:endParaRPr lang="en-US" dirty="0"/>
          </a:p>
          <a:p>
            <a:r>
              <a:rPr lang="en-US" dirty="0"/>
              <a:t>Also, all data units have one and only one metadata entry pointing to them. But, in the example here, two metadata entries (metadata entries 1 and 2) point to Data Unit 8.</a:t>
            </a:r>
            <a:endParaRPr lang="en-US" dirty="0"/>
          </a:p>
          <a:p>
            <a:r>
              <a:rPr lang="en-US" dirty="0"/>
              <a:t>Therefore, a further investigation is required here.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In this lecture, we will study data hiding and </a:t>
            </a:r>
            <a:r>
              <a:rPr lang="en-US"/>
              <a:t>detection.</a:t>
            </a:r>
            <a:endParaRPr lang="en-US" dirty="0"/>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180">
              <a:spcBef>
                <a:spcPct val="30000"/>
              </a:spcBef>
              <a:defRPr sz="1200">
                <a:solidFill>
                  <a:schemeClr val="tx1"/>
                </a:solidFill>
                <a:latin typeface="Times New Roman" panose="02020603050405020304" pitchFamily="18" charset="0"/>
              </a:defRPr>
            </a:lvl1pPr>
            <a:lvl2pPr marL="716280" indent="-275590" defTabSz="932180">
              <a:spcBef>
                <a:spcPct val="30000"/>
              </a:spcBef>
              <a:defRPr sz="1200">
                <a:solidFill>
                  <a:schemeClr val="tx1"/>
                </a:solidFill>
                <a:latin typeface="Times New Roman" panose="02020603050405020304" pitchFamily="18" charset="0"/>
              </a:defRPr>
            </a:lvl2pPr>
            <a:lvl3pPr marL="1101725" indent="-220345" defTabSz="932180">
              <a:spcBef>
                <a:spcPct val="30000"/>
              </a:spcBef>
              <a:defRPr sz="1200">
                <a:solidFill>
                  <a:schemeClr val="tx1"/>
                </a:solidFill>
                <a:latin typeface="Times New Roman" panose="02020603050405020304" pitchFamily="18" charset="0"/>
              </a:defRPr>
            </a:lvl3pPr>
            <a:lvl4pPr marL="1542415" indent="-220345" defTabSz="932180">
              <a:spcBef>
                <a:spcPct val="30000"/>
              </a:spcBef>
              <a:defRPr sz="1200">
                <a:solidFill>
                  <a:schemeClr val="tx1"/>
                </a:solidFill>
                <a:latin typeface="Times New Roman" panose="02020603050405020304" pitchFamily="18" charset="0"/>
              </a:defRPr>
            </a:lvl4pPr>
            <a:lvl5pPr marL="1983105" indent="-220345" defTabSz="932180">
              <a:spcBef>
                <a:spcPct val="30000"/>
              </a:spcBef>
              <a:defRPr sz="1200">
                <a:solidFill>
                  <a:schemeClr val="tx1"/>
                </a:solidFill>
                <a:latin typeface="Times New Roman" panose="02020603050405020304" pitchFamily="18" charset="0"/>
              </a:defRPr>
            </a:lvl5pPr>
            <a:lvl6pPr marL="2423795" indent="-220345" defTabSz="932180" eaLnBrk="0" fontAlgn="base" hangingPunct="0">
              <a:spcBef>
                <a:spcPct val="30000"/>
              </a:spcBef>
              <a:spcAft>
                <a:spcPct val="0"/>
              </a:spcAft>
              <a:defRPr sz="1200">
                <a:solidFill>
                  <a:schemeClr val="tx1"/>
                </a:solidFill>
                <a:latin typeface="Times New Roman" panose="02020603050405020304" pitchFamily="18" charset="0"/>
              </a:defRPr>
            </a:lvl6pPr>
            <a:lvl7pPr marL="2864485" indent="-220345" defTabSz="932180" eaLnBrk="0" fontAlgn="base" hangingPunct="0">
              <a:spcBef>
                <a:spcPct val="30000"/>
              </a:spcBef>
              <a:spcAft>
                <a:spcPct val="0"/>
              </a:spcAft>
              <a:defRPr sz="1200">
                <a:solidFill>
                  <a:schemeClr val="tx1"/>
                </a:solidFill>
                <a:latin typeface="Times New Roman" panose="02020603050405020304" pitchFamily="18" charset="0"/>
              </a:defRPr>
            </a:lvl7pPr>
            <a:lvl8pPr marL="3305175" indent="-220345" defTabSz="932180" eaLnBrk="0" fontAlgn="base" hangingPunct="0">
              <a:spcBef>
                <a:spcPct val="30000"/>
              </a:spcBef>
              <a:spcAft>
                <a:spcPct val="0"/>
              </a:spcAft>
              <a:defRPr sz="1200">
                <a:solidFill>
                  <a:schemeClr val="tx1"/>
                </a:solidFill>
                <a:latin typeface="Times New Roman" panose="02020603050405020304" pitchFamily="18" charset="0"/>
              </a:defRPr>
            </a:lvl8pPr>
            <a:lvl9pPr marL="3745865" indent="-220345" defTabSz="93218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4FE9D6-83CC-469F-A4B8-A757ED95B369}" type="slidenum">
              <a:rPr lang="zh-CN" altLang="en-US" sz="1300"/>
            </a:fld>
            <a:endParaRPr lang="en-US" altLang="zh-CN"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buFont typeface="Wingdings" panose="05000000000000000000" pitchFamily="2" charset="2"/>
              <a:buNone/>
            </a:pPr>
            <a:r>
              <a:rPr lang="en-US" dirty="0"/>
              <a:t>A standard (good) MFT entry will start with the MFT entry signature, "FILE".</a:t>
            </a:r>
            <a:endParaRPr lang="en-US" dirty="0"/>
          </a:p>
          <a:p>
            <a:pPr marL="0" lvl="0" indent="0" algn="just">
              <a:buFont typeface="Wingdings" panose="05000000000000000000" pitchFamily="2" charset="2"/>
              <a:buNone/>
            </a:pPr>
            <a:r>
              <a:rPr lang="en-US" dirty="0"/>
              <a:t>However, </a:t>
            </a:r>
            <a:r>
              <a:rPr lang="en-US" sz="1200"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user could manually mark a MFT entry bad or damaged, and the place data in it</a:t>
            </a:r>
            <a:r>
              <a:rPr lang="en-US" sz="1200" kern="0" dirty="0">
                <a:latin typeface="Times New Roman" panose="02020603050405020304" pitchFamily="18" charset="0"/>
                <a:cs typeface="Times New Roman" panose="02020603050405020304" pitchFamily="18" charset="0"/>
              </a:rPr>
              <a:t>. (</a:t>
            </a:r>
            <a:r>
              <a:rPr lang="en-US" sz="1200" kern="0" dirty="0">
                <a:highlight>
                  <a:srgbClr val="FFFF00"/>
                </a:highlight>
                <a:latin typeface="Times New Roman" panose="02020603050405020304" pitchFamily="18" charset="0"/>
                <a:cs typeface="Times New Roman" panose="02020603050405020304" pitchFamily="18" charset="0"/>
              </a:rPr>
              <a:t>having data but marked bad or damaged - suspicious</a:t>
            </a:r>
            <a:r>
              <a:rPr lang="en-US" sz="1200" kern="0" dirty="0">
                <a:latin typeface="Times New Roman" panose="02020603050405020304" pitchFamily="18" charset="0"/>
                <a:cs typeface="Times New Roman" panose="02020603050405020304" pitchFamily="18" charset="0"/>
              </a:rPr>
              <a:t>)</a:t>
            </a:r>
            <a:endParaRPr lang="en-US" sz="1200" kern="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 hiding technique is Steganography.</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Steganography is a technique used for hiding secret information in an innocent-looking medium such as an image or video file.</a:t>
            </a:r>
            <a:endParaRPr lang="en-US" dirty="0"/>
          </a:p>
          <a:p>
            <a:r>
              <a:rPr lang="en-US" dirty="0"/>
              <a:t>A</a:t>
            </a:r>
            <a:r>
              <a:rPr lang="en-US" altLang="en-US" dirty="0">
                <a:latin typeface="Times New Roman" panose="02020603050405020304" pitchFamily="18" charset="0"/>
                <a:cs typeface="Times New Roman" panose="02020603050405020304" pitchFamily="18" charset="0"/>
              </a:rPr>
              <a:t>part from the sender and intended recipient, no body suspects the </a:t>
            </a:r>
            <a:r>
              <a:rPr lang="en-US" altLang="en-US" b="1" u="sng" dirty="0">
                <a:latin typeface="Times New Roman" panose="02020603050405020304" pitchFamily="18" charset="0"/>
                <a:cs typeface="Times New Roman" panose="02020603050405020304" pitchFamily="18" charset="0"/>
              </a:rPr>
              <a:t>existence</a:t>
            </a:r>
            <a:r>
              <a:rPr lang="en-US" altLang="en-US" dirty="0">
                <a:latin typeface="Times New Roman" panose="02020603050405020304" pitchFamily="18" charset="0"/>
                <a:cs typeface="Times New Roman" panose="02020603050405020304" pitchFamily="18" charset="0"/>
              </a:rPr>
              <a:t> of the message.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dirty="0"/>
              <a:t>Next, I would like to distinguish </a:t>
            </a:r>
            <a:r>
              <a:rPr lang="en-GB" altLang="en-US" b="0" dirty="0">
                <a:latin typeface="Times New Roman" panose="02020603050405020304" pitchFamily="18" charset="0"/>
                <a:cs typeface="Times New Roman" panose="02020603050405020304" pitchFamily="18" charset="0"/>
              </a:rPr>
              <a:t>Steganography from Encryption.</a:t>
            </a:r>
            <a:endParaRPr lang="en-GB"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b="0" dirty="0">
                <a:latin typeface="Times New Roman" panose="02020603050405020304" pitchFamily="18" charset="0"/>
                <a:cs typeface="Times New Roman" panose="02020603050405020304" pitchFamily="18" charset="0"/>
              </a:rPr>
              <a:t>Encryption uses an encryption algorithm to convert the original message or plaintext, into the ciphertext, which is unreadable to unauthorized users. Only authorized parties can decipher a ciphertext back to plaintext and access the original information.</a:t>
            </a:r>
            <a:endParaRPr lang="en-US"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b="0" dirty="0">
                <a:latin typeface="Times New Roman" panose="02020603050405020304" pitchFamily="18" charset="0"/>
                <a:cs typeface="Times New Roman" panose="02020603050405020304" pitchFamily="18" charset="0"/>
              </a:rPr>
              <a:t>[click]</a:t>
            </a:r>
            <a:endParaRPr lang="en-US"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b="0" dirty="0">
                <a:latin typeface="Times New Roman" panose="02020603050405020304" pitchFamily="18" charset="0"/>
                <a:cs typeface="Times New Roman" panose="02020603050405020304" pitchFamily="18" charset="0"/>
              </a:rPr>
              <a:t>But, Steganography is a technique used for hiding secret information in an innocent-looking medium, for example, an image here. </a:t>
            </a:r>
            <a:r>
              <a:rPr lang="en-US" dirty="0"/>
              <a:t>N</a:t>
            </a:r>
            <a:r>
              <a:rPr lang="en-US" altLang="en-US" dirty="0">
                <a:latin typeface="Times New Roman" panose="02020603050405020304" pitchFamily="18" charset="0"/>
                <a:cs typeface="Times New Roman" panose="02020603050405020304" pitchFamily="18" charset="0"/>
              </a:rPr>
              <a:t>o body suspects the </a:t>
            </a:r>
            <a:r>
              <a:rPr lang="en-US" altLang="en-US" b="1" u="sng" dirty="0">
                <a:latin typeface="Times New Roman" panose="02020603050405020304" pitchFamily="18" charset="0"/>
                <a:cs typeface="Times New Roman" panose="02020603050405020304" pitchFamily="18" charset="0"/>
              </a:rPr>
              <a:t>existence</a:t>
            </a:r>
            <a:r>
              <a:rPr lang="en-US" altLang="en-US" dirty="0">
                <a:latin typeface="Times New Roman" panose="02020603050405020304" pitchFamily="18" charset="0"/>
                <a:cs typeface="Times New Roman" panose="02020603050405020304" pitchFamily="18" charset="0"/>
              </a:rPr>
              <a:t> of the message or sees the message except the sender and intended recipient.</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GB"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GB"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GB" altLang="en-US"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0"/>
              </a:spcBef>
              <a:defRPr/>
            </a:pPr>
            <a:r>
              <a:rPr lang="en-US" b="0" dirty="0"/>
              <a:t>In summary, </a:t>
            </a:r>
            <a:r>
              <a:rPr lang="en-GB" sz="1200" b="0" i="1" dirty="0">
                <a:solidFill>
                  <a:srgbClr val="7030A0"/>
                </a:solidFill>
                <a:latin typeface="Times New Roman" panose="02020603050405020304" pitchFamily="18" charset="0"/>
                <a:cs typeface="Times New Roman" panose="02020603050405020304" pitchFamily="18" charset="0"/>
              </a:rPr>
              <a:t>encryption protects data confidentiality, whereas Steganography</a:t>
            </a:r>
            <a:r>
              <a:rPr lang="en-GB" sz="1200" b="0" dirty="0">
                <a:solidFill>
                  <a:srgbClr val="7030A0"/>
                </a:solidFill>
                <a:latin typeface="Times New Roman" panose="02020603050405020304" pitchFamily="18" charset="0"/>
                <a:cs typeface="Times New Roman" panose="02020603050405020304" pitchFamily="18" charset="0"/>
              </a:rPr>
              <a:t> is the science of </a:t>
            </a:r>
            <a:r>
              <a:rPr lang="en-GB" sz="1200" b="0" i="1" dirty="0">
                <a:solidFill>
                  <a:srgbClr val="7030A0"/>
                </a:solidFill>
                <a:latin typeface="Times New Roman" panose="02020603050405020304" pitchFamily="18" charset="0"/>
                <a:cs typeface="Times New Roman" panose="02020603050405020304" pitchFamily="18" charset="0"/>
              </a:rPr>
              <a:t>hiding</a:t>
            </a:r>
            <a:r>
              <a:rPr lang="en-GB" sz="1200" b="0" dirty="0">
                <a:solidFill>
                  <a:srgbClr val="7030A0"/>
                </a:solidFill>
                <a:latin typeface="Times New Roman" panose="02020603050405020304" pitchFamily="18" charset="0"/>
                <a:cs typeface="Times New Roman" panose="02020603050405020304" pitchFamily="18" charset="0"/>
              </a:rPr>
              <a:t> information. </a:t>
            </a:r>
            <a:endParaRPr lang="en-GB" sz="1200" b="0" i="1" dirty="0">
              <a:solidFill>
                <a:srgbClr val="7030A0"/>
              </a:solidFill>
              <a:latin typeface="Times New Roman" panose="02020603050405020304" pitchFamily="18" charset="0"/>
              <a:cs typeface="Times New Roman" panose="02020603050405020304" pitchFamily="18" charset="0"/>
            </a:endParaRPr>
          </a:p>
          <a:p>
            <a:endParaRPr lang="en-US" dirty="0"/>
          </a:p>
          <a:p>
            <a:r>
              <a:rPr lang="en-US" dirty="0"/>
              <a:t>Their goals are different:</a:t>
            </a:r>
            <a:endParaRPr lang="en-US" dirty="0"/>
          </a:p>
          <a:p>
            <a:r>
              <a:rPr lang="en-US" dirty="0"/>
              <a:t>Cryptography is to make data unreadable by a third party. But the public knows the sender and receiver exchange some confidential information, but can figure out what they are talking about.</a:t>
            </a:r>
            <a:endParaRPr lang="en-US" dirty="0"/>
          </a:p>
          <a:p>
            <a:r>
              <a:rPr lang="en-US" dirty="0"/>
              <a:t>Steganography is to hide the data from a third party.</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may be wondering that it seems that both </a:t>
            </a:r>
            <a:r>
              <a:rPr lang="en-GB" altLang="en-US" b="0" dirty="0">
                <a:latin typeface="Times New Roman" panose="02020603050405020304" pitchFamily="18" charset="0"/>
                <a:cs typeface="Times New Roman" panose="02020603050405020304" pitchFamily="18" charset="0"/>
              </a:rPr>
              <a:t>Steganography and Encryption can protect secret information from being intercepted by the third party.</a:t>
            </a:r>
            <a:endParaRPr lang="en-GB"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altLang="en-US" dirty="0">
                <a:latin typeface="Times New Roman" panose="02020603050405020304" pitchFamily="18" charset="0"/>
                <a:cs typeface="Times New Roman" panose="02020603050405020304" pitchFamily="18" charset="0"/>
              </a:rPr>
              <a:t>From a forensic point of view, there is some big difference, though </a:t>
            </a:r>
            <a:r>
              <a:rPr lang="en-US" altLang="en-US" dirty="0">
                <a:latin typeface="Times New Roman" panose="02020603050405020304" pitchFamily="18" charset="0"/>
                <a:cs typeface="Times New Roman" panose="02020603050405020304" pitchFamily="18" charset="0"/>
              </a:rPr>
              <a:t>we are not talking about a technical problem here.</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dirty="0">
                <a:latin typeface="Times New Roman" panose="02020603050405020304" pitchFamily="18" charset="0"/>
                <a:cs typeface="Times New Roman" panose="02020603050405020304" pitchFamily="18" charset="0"/>
              </a:rPr>
              <a:t>If a suspect uses </a:t>
            </a:r>
            <a:r>
              <a:rPr lang="en-GB" altLang="en-US" b="0" dirty="0">
                <a:latin typeface="Times New Roman" panose="02020603050405020304" pitchFamily="18" charset="0"/>
                <a:cs typeface="Times New Roman" panose="02020603050405020304" pitchFamily="18" charset="0"/>
              </a:rPr>
              <a:t>Encryption to protect his or her data, an investigator </a:t>
            </a:r>
            <a:r>
              <a:rPr lang="en-US" altLang="en-US" b="0" dirty="0">
                <a:latin typeface="Times New Roman" panose="02020603050405020304" pitchFamily="18" charset="0"/>
                <a:cs typeface="Times New Roman" panose="02020603050405020304" pitchFamily="18" charset="0"/>
              </a:rPr>
              <a:t>knows it. So the </a:t>
            </a:r>
            <a:r>
              <a:rPr lang="en-GB" altLang="en-US" b="0" dirty="0">
                <a:latin typeface="Times New Roman" panose="02020603050405020304" pitchFamily="18" charset="0"/>
                <a:cs typeface="Times New Roman" panose="02020603050405020304" pitchFamily="18" charset="0"/>
              </a:rPr>
              <a:t>investigator may interrogate the suspect to get the encryption key.</a:t>
            </a:r>
            <a:endParaRPr lang="en-CA" alt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a:t>
            </a:r>
            <a:r>
              <a:rPr lang="en-US" b="0" dirty="0">
                <a:latin typeface="Times New Roman" panose="02020603050405020304" pitchFamily="18" charset="0"/>
                <a:cs typeface="Times New Roman" panose="02020603050405020304" pitchFamily="18" charset="0"/>
              </a:rPr>
              <a:t> is not new too, and dates back to ancient times. For example, using Invisible ink, also known as security ink, which is a material or substance used for writing, which is invisible either on application or soon thereafter, and can later be made visible by some means.</a:t>
            </a:r>
            <a:endParaRPr 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b="0" dirty="0">
                <a:latin typeface="Times New Roman" panose="02020603050405020304" pitchFamily="18" charset="0"/>
                <a:cs typeface="Times New Roman" panose="02020603050405020304" pitchFamily="18" charset="0"/>
              </a:rPr>
              <a:t>Now, it becomes very common to hide information into a steganographic image.</a:t>
            </a:r>
            <a:endParaRPr 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b="0" dirty="0">
                <a:latin typeface="Times New Roman" panose="02020603050405020304" pitchFamily="18" charset="0"/>
                <a:cs typeface="Times New Roman" panose="02020603050405020304" pitchFamily="18" charset="0"/>
              </a:rPr>
              <a:t>Unfortunately, </a:t>
            </a:r>
            <a:r>
              <a:rPr lang="en-US" b="0"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fails a security principle, </a:t>
            </a:r>
            <a:r>
              <a:rPr lang="en-US" b="0" u="none" dirty="0" err="1">
                <a:solidFill>
                  <a:srgbClr val="FF0000"/>
                </a:solidFill>
                <a:latin typeface="Times New Roman" panose="02020603050405020304" pitchFamily="18" charset="0"/>
                <a:cs typeface="Times New Roman" panose="02020603050405020304" pitchFamily="18" charset="0"/>
              </a:rPr>
              <a:t>Kerckhoff’s</a:t>
            </a:r>
            <a:r>
              <a:rPr lang="en-US" b="0" u="none" dirty="0">
                <a:solidFill>
                  <a:srgbClr val="FF0000"/>
                </a:solidFill>
                <a:latin typeface="Times New Roman" panose="02020603050405020304" pitchFamily="18" charset="0"/>
                <a:cs typeface="Times New Roman" panose="02020603050405020304" pitchFamily="18" charset="0"/>
              </a:rPr>
              <a:t> principle, which will detailed later.</a:t>
            </a:r>
            <a:endParaRPr lang="en-US" b="0" u="none"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dirty="0"/>
              <a:t>An example of </a:t>
            </a:r>
            <a:r>
              <a:rPr lang="en-US" b="0"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a:t>
            </a:r>
            <a:r>
              <a:rPr lang="en-CA" sz="1200" b="0" dirty="0">
                <a:solidFill>
                  <a:srgbClr val="FF0000"/>
                </a:solidFill>
                <a:effectLst>
                  <a:outerShdw blurRad="38100" dist="38100" dir="2700000" algn="tl">
                    <a:srgbClr val="FFFFFF"/>
                  </a:outerShdw>
                </a:effectLst>
                <a:cs typeface="Arial" panose="020B0604020202020204" pitchFamily="34" charset="0"/>
              </a:rPr>
              <a:t>every other letter in every other word is the secret information.</a:t>
            </a:r>
            <a:endParaRPr lang="en-CA" sz="1200" b="0" dirty="0">
              <a:solidFill>
                <a:srgbClr val="FF0000"/>
              </a:solidFill>
              <a:effectLst>
                <a:outerShdw blurRad="38100" dist="38100" dir="2700000" algn="tl">
                  <a:srgbClr val="FFFFFF"/>
                </a:outerShdw>
              </a:effectLst>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sz="1200" b="0" kern="1200" dirty="0">
                <a:solidFill>
                  <a:srgbClr val="FF0000"/>
                </a:solidFill>
                <a:effectLst>
                  <a:outerShdw blurRad="38100" dist="38100" dir="2700000" algn="tl">
                    <a:srgbClr val="FFFFFF"/>
                  </a:outerShdw>
                </a:effectLst>
                <a:latin typeface="Times New Roman" panose="02020603050405020304" pitchFamily="18" charset="0"/>
                <a:ea typeface="+mn-ea"/>
                <a:cs typeface="Arial" panose="020B0604020202020204" pitchFamily="34" charset="0"/>
              </a:rPr>
              <a:t>By taking a look at the original message in </a:t>
            </a:r>
            <a:r>
              <a:rPr lang="en-US" sz="1200" b="0" i="0" u="none" strike="noStrike" kern="1200" baseline="0" dirty="0">
                <a:solidFill>
                  <a:schemeClr val="tx1"/>
                </a:solidFill>
                <a:latin typeface="Times New Roman" panose="02020603050405020304" pitchFamily="18" charset="0"/>
                <a:ea typeface="+mn-ea"/>
                <a:cs typeface="+mn-cs"/>
              </a:rPr>
              <a:t>plain sight, you will not suspect </a:t>
            </a:r>
            <a:r>
              <a:rPr lang="en-US" altLang="en-US" b="0" dirty="0">
                <a:latin typeface="Times New Roman" panose="02020603050405020304" pitchFamily="18" charset="0"/>
                <a:cs typeface="Times New Roman" panose="02020603050405020304" pitchFamily="18" charset="0"/>
              </a:rPr>
              <a:t>the </a:t>
            </a:r>
            <a:r>
              <a:rPr lang="en-US" altLang="en-US" b="0" u="sng" dirty="0">
                <a:latin typeface="Times New Roman" panose="02020603050405020304" pitchFamily="18" charset="0"/>
                <a:cs typeface="Times New Roman" panose="02020603050405020304" pitchFamily="18" charset="0"/>
              </a:rPr>
              <a:t>existence</a:t>
            </a:r>
            <a:r>
              <a:rPr lang="en-US" altLang="en-US" b="0" dirty="0">
                <a:latin typeface="Times New Roman" panose="02020603050405020304" pitchFamily="18" charset="0"/>
                <a:cs typeface="Times New Roman" panose="02020603050405020304" pitchFamily="18" charset="0"/>
              </a:rPr>
              <a:t> of the message if you don’t know the hiding rule.</a:t>
            </a:r>
            <a:endParaRPr lang="en-US" b="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b="0" kern="1200" dirty="0">
              <a:solidFill>
                <a:srgbClr val="FF0000"/>
              </a:solidFill>
              <a:effectLst>
                <a:outerShdw blurRad="38100" dist="38100" dir="2700000" algn="tl">
                  <a:srgbClr val="FFFFFF"/>
                </a:outerShdw>
              </a:effectLst>
              <a:latin typeface="Times New Roman" panose="02020603050405020304" pitchFamily="18"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dirty="0">
                <a:latin typeface="Times New Roman" panose="02020603050405020304" pitchFamily="18" charset="0"/>
                <a:cs typeface="Times New Roman" panose="02020603050405020304" pitchFamily="18" charset="0"/>
              </a:rPr>
              <a:t>Unfortunately, </a:t>
            </a:r>
            <a:r>
              <a:rPr lang="en-US" b="0"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fails a fundamental principle of cryptosystem, </a:t>
            </a:r>
            <a:r>
              <a:rPr lang="en-US" b="0" u="none" dirty="0" err="1">
                <a:solidFill>
                  <a:srgbClr val="FF0000"/>
                </a:solidFill>
                <a:latin typeface="Times New Roman" panose="02020603050405020304" pitchFamily="18" charset="0"/>
                <a:cs typeface="Times New Roman" panose="02020603050405020304" pitchFamily="18" charset="0"/>
              </a:rPr>
              <a:t>Kerckhoff’s</a:t>
            </a:r>
            <a:r>
              <a:rPr lang="en-US" b="0" u="none" dirty="0">
                <a:solidFill>
                  <a:srgbClr val="FF0000"/>
                </a:solidFill>
                <a:latin typeface="Times New Roman" panose="02020603050405020304" pitchFamily="18" charset="0"/>
                <a:cs typeface="Times New Roman" panose="02020603050405020304" pitchFamily="18" charset="0"/>
              </a:rPr>
              <a:t> principle. </a:t>
            </a:r>
            <a:r>
              <a:rPr lang="en-US" sz="1200" dirty="0">
                <a:latin typeface="Times New Roman" panose="02020603050405020304" pitchFamily="18" charset="0"/>
                <a:cs typeface="Times New Roman" panose="02020603050405020304" pitchFamily="18" charset="0"/>
              </a:rPr>
              <a:t>The security of a cryptosystem must not depend on keeping the algorithm secret. In other words, all algorithms must be public; only the </a:t>
            </a:r>
            <a:r>
              <a:rPr lang="en-US"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a:t>
            </a:r>
            <a:r>
              <a:rPr lang="en-US" sz="1200" b="1" dirty="0">
                <a:solidFill>
                  <a:srgbClr val="FF0000"/>
                </a:solidFill>
                <a:latin typeface="Times New Roman" panose="02020603050405020304" pitchFamily="18" charset="0"/>
                <a:cs typeface="Times New Roman" panose="02020603050405020304" pitchFamily="18" charset="0"/>
              </a:rPr>
              <a:t> are secret</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b="0" u="non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Steganography has also been widely used for online criminal activities. Steganography provides a method of covert communication for criminals, since they can post images to social media that are entirely non-suspicious yet conceal hidden messages. Terrorist organizations have also been known to use steganography as a means of communication.</a:t>
            </a:r>
            <a:endParaRPr lang="en-US" dirty="0"/>
          </a:p>
          <a:p>
            <a:r>
              <a:rPr lang="en-US" dirty="0"/>
              <a:t>As such, we need to detect the presence of steganography.</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p:sp>
      <p:sp>
        <p:nvSpPr>
          <p:cNvPr id="788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Times New Roman" panose="02020603050405020304" pitchFamily="18" charset="0"/>
              </a:defRPr>
            </a:lvl1pPr>
            <a:lvl2pPr marL="742950" indent="-285750" defTabSz="933450">
              <a:defRPr sz="1600">
                <a:solidFill>
                  <a:schemeClr val="tx1"/>
                </a:solidFill>
                <a:latin typeface="Times New Roman" panose="02020603050405020304" pitchFamily="18" charset="0"/>
              </a:defRPr>
            </a:lvl2pPr>
            <a:lvl3pPr marL="1143000" indent="-228600" defTabSz="933450">
              <a:defRPr sz="1600">
                <a:solidFill>
                  <a:schemeClr val="tx1"/>
                </a:solidFill>
                <a:latin typeface="Times New Roman" panose="02020603050405020304" pitchFamily="18" charset="0"/>
              </a:defRPr>
            </a:lvl3pPr>
            <a:lvl4pPr marL="1600200" indent="-228600" defTabSz="933450">
              <a:defRPr sz="1600">
                <a:solidFill>
                  <a:schemeClr val="tx1"/>
                </a:solidFill>
                <a:latin typeface="Times New Roman" panose="02020603050405020304" pitchFamily="18" charset="0"/>
              </a:defRPr>
            </a:lvl4pPr>
            <a:lvl5pPr marL="2057400" indent="-228600" defTabSz="933450">
              <a:defRPr sz="1600">
                <a:solidFill>
                  <a:schemeClr val="tx1"/>
                </a:solidFill>
                <a:latin typeface="Times New Roman" panose="02020603050405020304" pitchFamily="18" charset="0"/>
              </a:defRPr>
            </a:lvl5pPr>
            <a:lvl6pPr marL="2514600" indent="-228600" defTabSz="93345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3345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3345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33450" eaLnBrk="0" fontAlgn="base" hangingPunct="0">
              <a:spcBef>
                <a:spcPct val="0"/>
              </a:spcBef>
              <a:spcAft>
                <a:spcPct val="0"/>
              </a:spcAft>
              <a:defRPr sz="1600">
                <a:solidFill>
                  <a:schemeClr val="tx1"/>
                </a:solidFill>
                <a:latin typeface="Times New Roman" panose="02020603050405020304" pitchFamily="18" charset="0"/>
              </a:defRPr>
            </a:lvl9pPr>
          </a:lstStyle>
          <a:p>
            <a:fld id="{83840C2C-D25C-4721-9EAA-E7F4E811CA13}" type="slidenum">
              <a:rPr lang="en-US" altLang="en-US" sz="1200" smtClean="0"/>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CA" altLang="en-US" b="0" dirty="0" err="1">
                <a:latin typeface="Times New Roman" panose="02020603050405020304" pitchFamily="18" charset="0"/>
                <a:cs typeface="Times New Roman" panose="02020603050405020304" pitchFamily="18" charset="0"/>
              </a:rPr>
              <a:t>Steganalysis</a:t>
            </a:r>
            <a:r>
              <a:rPr lang="en-CA" altLang="en-US" b="0" dirty="0">
                <a:latin typeface="Times New Roman" panose="02020603050405020304" pitchFamily="18" charset="0"/>
                <a:cs typeface="Times New Roman" panose="02020603050405020304" pitchFamily="18" charset="0"/>
              </a:rPr>
              <a:t> essentially deals with the detection of hidden content.</a:t>
            </a:r>
            <a:endParaRPr lang="en-CA" alt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altLang="en-US" b="0" dirty="0">
                <a:solidFill>
                  <a:srgbClr val="C00000"/>
                </a:solidFill>
                <a:latin typeface="Times New Roman" panose="02020603050405020304" pitchFamily="18" charset="0"/>
                <a:cs typeface="Times New Roman" panose="02020603050405020304" pitchFamily="18" charset="0"/>
              </a:rPr>
              <a:t>How is this meaningful?</a:t>
            </a:r>
            <a:endParaRPr lang="en-CA" altLang="en-US" b="0" dirty="0">
              <a:solidFill>
                <a:srgbClr val="C0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By identifying the existence of a hidden message, perhaps we can identify the tools used to hide it.</a:t>
            </a:r>
            <a:endParaRPr lang="en-US" b="0" dirty="0"/>
          </a:p>
          <a:p>
            <a:r>
              <a:rPr lang="en-US" b="0" dirty="0"/>
              <a:t>If we identify the tool, perhaps we can use that tool to extract the original message.</a:t>
            </a:r>
            <a:endParaRPr lang="en-US" b="0" dirty="0"/>
          </a:p>
          <a:p>
            <a:r>
              <a:rPr lang="en-US" b="0" dirty="0"/>
              <a:t>Or, at least, we can </a:t>
            </a:r>
            <a:r>
              <a:rPr lang="en-US" sz="1200" b="0" i="0" u="none" strike="noStrike" kern="1200" baseline="0" dirty="0">
                <a:solidFill>
                  <a:schemeClr val="tx1"/>
                </a:solidFill>
                <a:latin typeface="Times New Roman" panose="02020603050405020304" pitchFamily="18" charset="0"/>
                <a:ea typeface="+mn-ea"/>
                <a:cs typeface="+mn-cs"/>
              </a:rPr>
              <a:t>discard the hidden secret information to hinder criminal communication.</a:t>
            </a:r>
            <a:endParaRPr lang="en-US" sz="1200" b="0" i="0" u="none" strike="noStrike" kern="1200" baseline="0" dirty="0">
              <a:solidFill>
                <a:schemeClr val="tx1"/>
              </a:solidFill>
              <a:latin typeface="Times New Roman" panose="02020603050405020304" pitchFamily="18"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Unfortunately, we face a big challenge in this field. Steganography is often applied in combination with cryptography; thus, deciphering secret messages that were hidden with steganography is often a cryptanalysis problem.</a:t>
            </a:r>
            <a:endParaRPr lang="en-US" b="0" dirty="0"/>
          </a:p>
          <a:p>
            <a:r>
              <a:rPr lang="en-US" b="0" dirty="0"/>
              <a:t>It is widely known that without knowing the encryption key, </a:t>
            </a:r>
            <a:r>
              <a:rPr lang="en-US" sz="1200" b="0" i="0" u="none" strike="noStrike" kern="1200" baseline="0" dirty="0">
                <a:solidFill>
                  <a:schemeClr val="tx1"/>
                </a:solidFill>
                <a:latin typeface="Times New Roman" panose="02020603050405020304" pitchFamily="18" charset="0"/>
                <a:ea typeface="+mn-ea"/>
                <a:cs typeface="+mn-cs"/>
              </a:rPr>
              <a:t>deciphering secret messages is often near</a:t>
            </a:r>
            <a:endParaRPr lang="en-US" sz="1200" b="0" i="0" u="none" strike="noStrike" kern="1200" baseline="0" dirty="0">
              <a:solidFill>
                <a:schemeClr val="tx1"/>
              </a:solidFill>
              <a:latin typeface="Times New Roman" panose="02020603050405020304" pitchFamily="18" charset="0"/>
              <a:ea typeface="+mn-ea"/>
              <a:cs typeface="+mn-cs"/>
            </a:endParaRPr>
          </a:p>
          <a:p>
            <a:r>
              <a:rPr lang="en-US" sz="1200" b="0" i="0" u="none" strike="noStrike" kern="1200" baseline="0" dirty="0">
                <a:solidFill>
                  <a:schemeClr val="tx1"/>
                </a:solidFill>
                <a:latin typeface="Times New Roman" panose="02020603050405020304" pitchFamily="18" charset="0"/>
                <a:ea typeface="+mn-ea"/>
                <a:cs typeface="+mn-cs"/>
              </a:rPr>
              <a:t>impossible.</a:t>
            </a:r>
            <a:endParaRPr lang="en-US" sz="1200" b="0" i="0" u="none" strike="noStrike" kern="1200" baseline="0" dirty="0">
              <a:solidFill>
                <a:schemeClr val="tx1"/>
              </a:solidFill>
              <a:latin typeface="Times New Roman" panose="02020603050405020304" pitchFamily="18"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t>
            </a:r>
            <a:r>
              <a:rPr lang="en-US" b="0"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a:t>
            </a:r>
            <a:r>
              <a:rPr lang="en-US" b="0" dirty="0">
                <a:latin typeface="Times New Roman" panose="02020603050405020304" pitchFamily="18" charset="0"/>
                <a:cs typeface="Times New Roman" panose="02020603050405020304" pitchFamily="18" charset="0"/>
              </a:rPr>
              <a:t> is not new too, and dates back to ancient times. For example, using Invisible ink.</a:t>
            </a:r>
            <a:endParaRPr lang="en-US"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b="0" dirty="0">
                <a:latin typeface="Times New Roman" panose="02020603050405020304" pitchFamily="18" charset="0"/>
                <a:cs typeface="Times New Roman" panose="02020603050405020304" pitchFamily="18" charset="0"/>
              </a:rPr>
              <a:t>It is also known as </a:t>
            </a:r>
            <a:r>
              <a:rPr lang="en-CA" altLang="en-US" dirty="0">
                <a:latin typeface="Times New Roman" panose="02020603050405020304" pitchFamily="18" charset="0"/>
                <a:cs typeface="Times New Roman" panose="02020603050405020304" pitchFamily="18" charset="0"/>
              </a:rPr>
              <a:t>physical steganography (</a:t>
            </a:r>
            <a:r>
              <a:rPr lang="en-CA" altLang="en-US" b="1" dirty="0">
                <a:latin typeface="Times New Roman" panose="02020603050405020304" pitchFamily="18" charset="0"/>
                <a:cs typeface="Times New Roman" panose="02020603050405020304" pitchFamily="18" charset="0"/>
              </a:rPr>
              <a:t>conventional or traditional steganography</a:t>
            </a:r>
            <a:r>
              <a:rPr lang="en-CA" altLang="en-US" dirty="0">
                <a:latin typeface="Times New Roman" panose="02020603050405020304" pitchFamily="18" charset="0"/>
                <a:cs typeface="Times New Roman" panose="02020603050405020304" pitchFamily="18" charset="0"/>
              </a:rPr>
              <a:t>). Detection of physical steganography requires careful physical examination, including the use of magnification, developing chemicals and ultraviolet light.</a:t>
            </a:r>
            <a:endParaRPr lang="en-CA"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altLang="en-US" dirty="0">
                <a:latin typeface="Times New Roman" panose="02020603050405020304" pitchFamily="18" charset="0"/>
                <a:cs typeface="Times New Roman" panose="02020603050405020304" pitchFamily="18" charset="0"/>
              </a:rPr>
              <a:t>But, this is not the focus in our class.</a:t>
            </a:r>
            <a:endParaRPr lang="en-US" alt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introduce an image steganography technique, Least Significant Bit (LSB) steganography, </a:t>
            </a:r>
            <a:r>
              <a:rPr lang="en-US" sz="1200" b="0" i="0" u="none" strike="noStrike" kern="1200" baseline="0" dirty="0">
                <a:solidFill>
                  <a:schemeClr val="tx1"/>
                </a:solidFill>
                <a:latin typeface="Times New Roman" panose="02020603050405020304" pitchFamily="18" charset="0"/>
                <a:ea typeface="+mn-ea"/>
                <a:cs typeface="+mn-cs"/>
              </a:rPr>
              <a:t>one of the oldest and best-documented methods for steganography. It </a:t>
            </a:r>
            <a:r>
              <a:rPr lang="en-US" dirty="0"/>
              <a:t>takes advantage of the least significant bits of images; they can be modified without affecting the appearance of the image.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dirty="0"/>
              <a:t>Before I proceed to discuss how Least Significant Bit (LSB) steganography works, I would like to briefly review the </a:t>
            </a:r>
            <a:r>
              <a:rPr lang="en-GB" sz="1200" b="0"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fundamentals of digital images.</a:t>
            </a:r>
            <a:endParaRPr lang="en-GB" sz="1200" b="0"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sz="1200" dirty="0">
                <a:latin typeface="Times New Roman" panose="02020603050405020304" pitchFamily="18" charset="0"/>
                <a:cs typeface="Times New Roman" panose="02020603050405020304" pitchFamily="18" charset="0"/>
              </a:rPr>
              <a:t>An image consists of pixels (picture elements).</a:t>
            </a:r>
            <a:endParaRPr lang="en-US" sz="1200" b="0"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dirty="0"/>
              <a:t>For a black and white image, each pixel represents one byte (8 bits) of the image.</a:t>
            </a:r>
            <a:endParaRPr lang="en-US" dirty="0"/>
          </a:p>
          <a:p>
            <a:r>
              <a:rPr lang="en-US" dirty="0"/>
              <a:t>In a </a:t>
            </a:r>
            <a:r>
              <a:rPr lang="en-US" dirty="0" err="1"/>
              <a:t>colour</a:t>
            </a:r>
            <a:r>
              <a:rPr lang="en-US" dirty="0"/>
              <a:t> image, each pixel is represented by 3 bytes: 1 byte for red, 1 byte for green, and 1 byte for blue (hence they are known as RGB images). </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bit of each byte/pixel is called the least significant bit (LSB). It is observed that the LSBs have very little impact on the appearance of an image.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here, </a:t>
            </a:r>
            <a:r>
              <a:rPr lang="en-US" sz="1200" b="0" i="0" u="none" strike="noStrike" kern="1200" baseline="0" dirty="0">
                <a:solidFill>
                  <a:schemeClr val="tx1"/>
                </a:solidFill>
                <a:latin typeface="Times New Roman" panose="02020603050405020304" pitchFamily="18" charset="0"/>
                <a:ea typeface="+mn-ea"/>
                <a:cs typeface="+mn-cs"/>
              </a:rPr>
              <a:t>the figure (Left) displays an image using all 8-bits for each pixel, and the figure (Right) displays the same photo, but only using 7-bits for each pixel (without using the LSBs). Obviously, the human eye cannot detect the difference between them.</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anose="02020603050405020304" pitchFamily="18" charset="0"/>
                <a:ea typeface="+mn-ea"/>
                <a:cs typeface="+mn-cs"/>
              </a:rPr>
              <a:t>As a result, LSB is a very popular method for transmitting hidden information due to its simple implementation and the difficulty for an interceptor to suspect the existence of the secret message.</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There are some </a:t>
            </a:r>
            <a:r>
              <a:rPr lang="en-CA" dirty="0">
                <a:latin typeface="Times New Roman" panose="02020603050405020304" pitchFamily="18" charset="0"/>
                <a:cs typeface="Times New Roman" panose="02020603050405020304" pitchFamily="18" charset="0"/>
              </a:rPr>
              <a:t>m</a:t>
            </a:r>
            <a:r>
              <a:rPr lang="en-CA" altLang="en-US" dirty="0">
                <a:latin typeface="Times New Roman" panose="02020603050405020304" pitchFamily="18" charset="0"/>
                <a:cs typeface="Times New Roman" panose="02020603050405020304" pitchFamily="18" charset="0"/>
              </a:rPr>
              <a:t>ethods of detecting the use of Steganography:</a:t>
            </a:r>
            <a:endParaRPr lang="en-CA"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CA" alt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p:sp>
      <p:sp>
        <p:nvSpPr>
          <p:cNvPr id="788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Confidentiality means the data must be hidden and kept confidential from unauthorized parties (for </a:t>
            </a:r>
            <a:r>
              <a:rPr lang="en-US" altLang="en-US" dirty="0" err="1"/>
              <a:t>exmaple</a:t>
            </a:r>
            <a:r>
              <a:rPr lang="en-US" altLang="en-US" dirty="0"/>
              <a:t>, Trudy in the </a:t>
            </a:r>
            <a:r>
              <a:rPr lang="en-US" altLang="en-US" dirty="0" err="1"/>
              <a:t>follwoing</a:t>
            </a:r>
            <a:r>
              <a:rPr lang="en-US" altLang="en-US" dirty="0"/>
              <a:t> example when Alice and Bob talk to each other). It means two things: Trudy cannot see the message, and </a:t>
            </a:r>
            <a:r>
              <a:rPr lang="en-US" altLang="en-US" dirty="0">
                <a:cs typeface="Times New Roman" panose="02020603050405020304" pitchFamily="18" charset="0"/>
              </a:rPr>
              <a:t>Alice and Bob can see the message exchanged between them.</a:t>
            </a:r>
            <a:endParaRPr lang="en-US" altLang="en-US" dirty="0">
              <a:cs typeface="Times New Roman" panose="02020603050405020304" pitchFamily="18" charset="0"/>
            </a:endParaRPr>
          </a:p>
        </p:txBody>
      </p:sp>
      <p:sp>
        <p:nvSpPr>
          <p:cNvPr id="7885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Times New Roman" panose="02020603050405020304" pitchFamily="18" charset="0"/>
              </a:defRPr>
            </a:lvl1pPr>
            <a:lvl2pPr marL="742950" indent="-285750" defTabSz="933450">
              <a:defRPr sz="1600">
                <a:solidFill>
                  <a:schemeClr val="tx1"/>
                </a:solidFill>
                <a:latin typeface="Times New Roman" panose="02020603050405020304" pitchFamily="18" charset="0"/>
              </a:defRPr>
            </a:lvl2pPr>
            <a:lvl3pPr marL="1143000" indent="-228600" defTabSz="933450">
              <a:defRPr sz="1600">
                <a:solidFill>
                  <a:schemeClr val="tx1"/>
                </a:solidFill>
                <a:latin typeface="Times New Roman" panose="02020603050405020304" pitchFamily="18" charset="0"/>
              </a:defRPr>
            </a:lvl3pPr>
            <a:lvl4pPr marL="1600200" indent="-228600" defTabSz="933450">
              <a:defRPr sz="1600">
                <a:solidFill>
                  <a:schemeClr val="tx1"/>
                </a:solidFill>
                <a:latin typeface="Times New Roman" panose="02020603050405020304" pitchFamily="18" charset="0"/>
              </a:defRPr>
            </a:lvl4pPr>
            <a:lvl5pPr marL="2057400" indent="-228600" defTabSz="933450">
              <a:defRPr sz="1600">
                <a:solidFill>
                  <a:schemeClr val="tx1"/>
                </a:solidFill>
                <a:latin typeface="Times New Roman" panose="02020603050405020304" pitchFamily="18" charset="0"/>
              </a:defRPr>
            </a:lvl5pPr>
            <a:lvl6pPr marL="2514600" indent="-228600" defTabSz="93345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3345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3345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33450" eaLnBrk="0" fontAlgn="base" hangingPunct="0">
              <a:spcBef>
                <a:spcPct val="0"/>
              </a:spcBef>
              <a:spcAft>
                <a:spcPct val="0"/>
              </a:spcAft>
              <a:defRPr sz="1600">
                <a:solidFill>
                  <a:schemeClr val="tx1"/>
                </a:solidFill>
                <a:latin typeface="Times New Roman" panose="02020603050405020304" pitchFamily="18" charset="0"/>
              </a:defRPr>
            </a:lvl9pPr>
          </a:lstStyle>
          <a:p>
            <a:fld id="{83840C2C-D25C-4721-9EAA-E7F4E811CA13}" type="slidenum">
              <a:rPr lang="en-US" altLang="en-US" sz="1200" smtClean="0"/>
            </a:fld>
            <a:endParaRPr lang="en-US"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altLang="en-US" sz="1200" dirty="0">
                <a:latin typeface="Times New Roman" panose="02020603050405020304" pitchFamily="18" charset="0"/>
                <a:cs typeface="Times New Roman" panose="02020603050405020304" pitchFamily="18" charset="0"/>
              </a:rPr>
              <a:t>Steganography Tools available on the Internet. We will use S-Tools as an example to see how a Steganography Tool works.</a:t>
            </a:r>
            <a:endParaRPr lang="en-US" alt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anose="02020603050405020304" pitchFamily="18" charset="0"/>
                <a:ea typeface="+mn-ea"/>
                <a:cs typeface="+mn-cs"/>
              </a:rPr>
              <a:t>We take a look at two images, the zebras image (Left) and the other one with some hidden secret messages (Right).</a:t>
            </a:r>
            <a:endParaRPr lang="en-US" sz="1200" b="0" i="0" u="none" strike="noStrike" kern="1200" baseline="0" dirty="0">
              <a:solidFill>
                <a:schemeClr val="tx1"/>
              </a:solidFill>
              <a:latin typeface="Times New Roman" panose="02020603050405020304" pitchFamily="18" charset="0"/>
              <a:ea typeface="+mn-ea"/>
              <a:cs typeface="+mn-cs"/>
            </a:endParaRPr>
          </a:p>
          <a:p>
            <a:r>
              <a:rPr lang="en-US" sz="1200" b="0" i="0" u="none" strike="noStrike" kern="1200" baseline="0" dirty="0">
                <a:solidFill>
                  <a:schemeClr val="tx1"/>
                </a:solidFill>
                <a:latin typeface="Times New Roman" panose="02020603050405020304" pitchFamily="18" charset="0"/>
                <a:ea typeface="+mn-ea"/>
                <a:cs typeface="+mn-cs"/>
              </a:rPr>
              <a:t>Apparently, we cannot see any difference between two images with the naked eye,</a:t>
            </a:r>
            <a:endParaRPr lang="en-US" altLang="en-US" dirty="0"/>
          </a:p>
          <a:p>
            <a:r>
              <a:rPr lang="en-US" altLang="en-US" dirty="0"/>
              <a:t>In other words, the hidden messages are invisible to the naked eye.</a:t>
            </a:r>
            <a:endParaRPr lang="en-CA" altLang="en-US" dirty="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180">
              <a:spcBef>
                <a:spcPct val="30000"/>
              </a:spcBef>
              <a:defRPr sz="1200">
                <a:solidFill>
                  <a:schemeClr val="tx1"/>
                </a:solidFill>
                <a:latin typeface="Times New Roman" panose="02020603050405020304" pitchFamily="18" charset="0"/>
              </a:defRPr>
            </a:lvl1pPr>
            <a:lvl2pPr marL="716280" indent="-275590" defTabSz="932180">
              <a:spcBef>
                <a:spcPct val="30000"/>
              </a:spcBef>
              <a:defRPr sz="1200">
                <a:solidFill>
                  <a:schemeClr val="tx1"/>
                </a:solidFill>
                <a:latin typeface="Times New Roman" panose="02020603050405020304" pitchFamily="18" charset="0"/>
              </a:defRPr>
            </a:lvl2pPr>
            <a:lvl3pPr marL="1101725" indent="-220345" defTabSz="932180">
              <a:spcBef>
                <a:spcPct val="30000"/>
              </a:spcBef>
              <a:defRPr sz="1200">
                <a:solidFill>
                  <a:schemeClr val="tx1"/>
                </a:solidFill>
                <a:latin typeface="Times New Roman" panose="02020603050405020304" pitchFamily="18" charset="0"/>
              </a:defRPr>
            </a:lvl3pPr>
            <a:lvl4pPr marL="1542415" indent="-220345" defTabSz="932180">
              <a:spcBef>
                <a:spcPct val="30000"/>
              </a:spcBef>
              <a:defRPr sz="1200">
                <a:solidFill>
                  <a:schemeClr val="tx1"/>
                </a:solidFill>
                <a:latin typeface="Times New Roman" panose="02020603050405020304" pitchFamily="18" charset="0"/>
              </a:defRPr>
            </a:lvl4pPr>
            <a:lvl5pPr marL="1983105" indent="-220345" defTabSz="932180">
              <a:spcBef>
                <a:spcPct val="30000"/>
              </a:spcBef>
              <a:defRPr sz="1200">
                <a:solidFill>
                  <a:schemeClr val="tx1"/>
                </a:solidFill>
                <a:latin typeface="Times New Roman" panose="02020603050405020304" pitchFamily="18" charset="0"/>
              </a:defRPr>
            </a:lvl5pPr>
            <a:lvl6pPr marL="2423795" indent="-220345" defTabSz="932180" eaLnBrk="0" fontAlgn="base" hangingPunct="0">
              <a:spcBef>
                <a:spcPct val="30000"/>
              </a:spcBef>
              <a:spcAft>
                <a:spcPct val="0"/>
              </a:spcAft>
              <a:defRPr sz="1200">
                <a:solidFill>
                  <a:schemeClr val="tx1"/>
                </a:solidFill>
                <a:latin typeface="Times New Roman" panose="02020603050405020304" pitchFamily="18" charset="0"/>
              </a:defRPr>
            </a:lvl6pPr>
            <a:lvl7pPr marL="2864485" indent="-220345" defTabSz="932180" eaLnBrk="0" fontAlgn="base" hangingPunct="0">
              <a:spcBef>
                <a:spcPct val="30000"/>
              </a:spcBef>
              <a:spcAft>
                <a:spcPct val="0"/>
              </a:spcAft>
              <a:defRPr sz="1200">
                <a:solidFill>
                  <a:schemeClr val="tx1"/>
                </a:solidFill>
                <a:latin typeface="Times New Roman" panose="02020603050405020304" pitchFamily="18" charset="0"/>
              </a:defRPr>
            </a:lvl7pPr>
            <a:lvl8pPr marL="3305175" indent="-220345" defTabSz="932180" eaLnBrk="0" fontAlgn="base" hangingPunct="0">
              <a:spcBef>
                <a:spcPct val="30000"/>
              </a:spcBef>
              <a:spcAft>
                <a:spcPct val="0"/>
              </a:spcAft>
              <a:defRPr sz="1200">
                <a:solidFill>
                  <a:schemeClr val="tx1"/>
                </a:solidFill>
                <a:latin typeface="Times New Roman" panose="02020603050405020304" pitchFamily="18" charset="0"/>
              </a:defRPr>
            </a:lvl8pPr>
            <a:lvl9pPr marL="3745865" indent="-220345" defTabSz="93218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663597-FCB3-4CA2-BA20-326B45261C91}" type="slidenum">
              <a:rPr lang="zh-CN" altLang="en-US" sz="1300"/>
            </a:fld>
            <a:endParaRPr lang="en-US" altLang="zh-CN"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hidden messages are encrypted using an encryption key</a:t>
            </a:r>
            <a:r>
              <a:rPr lang="en-US" sz="1200" b="0" i="0" kern="1200" dirty="0">
                <a:solidFill>
                  <a:schemeClr val="tx1"/>
                </a:solidFill>
                <a:effectLst/>
                <a:latin typeface="Times New Roman" panose="02020603050405020304" pitchFamily="18" charset="0"/>
                <a:ea typeface="+mn-ea"/>
                <a:cs typeface="+mn-cs"/>
              </a:rPr>
              <a:t> '</a:t>
            </a:r>
            <a:r>
              <a:rPr lang="en-US" sz="1200" b="0" i="0" kern="1200" dirty="0" err="1">
                <a:solidFill>
                  <a:schemeClr val="tx1"/>
                </a:solidFill>
                <a:effectLst/>
                <a:latin typeface="Times New Roman" panose="02020603050405020304" pitchFamily="18" charset="0"/>
                <a:ea typeface="+mn-ea"/>
                <a:cs typeface="+mn-cs"/>
              </a:rPr>
              <a:t>abc</a:t>
            </a:r>
            <a:r>
              <a:rPr lang="en-US" sz="1200" b="0" i="0" kern="1200" dirty="0">
                <a:solidFill>
                  <a:schemeClr val="tx1"/>
                </a:solidFill>
                <a:effectLst/>
                <a:latin typeface="Times New Roman" panose="02020603050405020304" pitchFamily="18" charset="0"/>
                <a:ea typeface="+mn-ea"/>
                <a:cs typeface="+mn-cs"/>
              </a:rPr>
              <a:t>' (without the quotes) with IDEA as the encryption algorithm. So you can use S-Tools to reveal the </a:t>
            </a:r>
            <a:r>
              <a:rPr lang="en-US" dirty="0"/>
              <a:t>hidden messages, which are William Shakespeare's works.</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anose="02020603050405020304" pitchFamily="18" charset="0"/>
                <a:ea typeface="+mn-ea"/>
                <a:cs typeface="+mn-cs"/>
              </a:rPr>
              <a:t>Today steganography has also been used extensively for the purpose of illegal activities, as it supplies a</a:t>
            </a:r>
            <a:endParaRPr lang="en-US" sz="1200" b="0" i="0" u="none" strike="noStrike" kern="1200" baseline="0" dirty="0">
              <a:solidFill>
                <a:schemeClr val="tx1"/>
              </a:solidFill>
              <a:latin typeface="Times New Roman" panose="02020603050405020304" pitchFamily="18" charset="0"/>
              <a:ea typeface="+mn-ea"/>
              <a:cs typeface="+mn-cs"/>
            </a:endParaRPr>
          </a:p>
          <a:p>
            <a:r>
              <a:rPr lang="en-US" sz="1200" b="0" i="0" u="none" strike="noStrike" kern="1200" baseline="0" dirty="0">
                <a:solidFill>
                  <a:schemeClr val="tx1"/>
                </a:solidFill>
                <a:latin typeface="Times New Roman" panose="02020603050405020304" pitchFamily="18" charset="0"/>
                <a:ea typeface="+mn-ea"/>
                <a:cs typeface="+mn-cs"/>
              </a:rPr>
              <a:t>means of covert communication between criminals.</a:t>
            </a:r>
            <a:endParaRPr lang="en-US" b="0"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57300" y="719138"/>
            <a:ext cx="4800600" cy="3600450"/>
          </a:xfrm>
        </p:spPr>
      </p:sp>
      <p:sp>
        <p:nvSpPr>
          <p:cNvPr id="68611" name="Rectangle 3"/>
          <p:cNvSpPr>
            <a:spLocks noGrp="1" noChangeArrowheads="1"/>
          </p:cNvSpPr>
          <p:nvPr>
            <p:ph type="body" idx="1"/>
          </p:nvPr>
        </p:nvSpPr>
        <p:spPr>
          <a:xfrm>
            <a:off x="976313" y="4560888"/>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very challenging to detect hiding data. </a:t>
            </a:r>
            <a:endPar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However, </a:t>
            </a:r>
            <a:r>
              <a:rPr lang="en-US" sz="1200" u="none" kern="0" dirty="0">
                <a:latin typeface="Times New Roman" panose="02020603050405020304" pitchFamily="18" charset="0"/>
                <a:cs typeface="Times New Roman" panose="02020603050405020304" pitchFamily="18" charset="0"/>
              </a:rPr>
              <a:t>we can target the hidden message by destroying and filtering the hidden message. This is because the interception and analysis of hidden data is not always necessarily needed. What is important is preventing the intended party from receiving the hidden data.</a:t>
            </a:r>
            <a:endParaRPr lang="en-US" sz="1200" u="none" kern="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Let’s still use Least Significant Bit (LSB) steganography as an example. </a:t>
            </a:r>
            <a:r>
              <a:rPr lang="en-US" sz="1200" b="0" i="0" u="none" strike="noStrike" kern="1200" baseline="0" dirty="0">
                <a:solidFill>
                  <a:schemeClr val="tx1"/>
                </a:solidFill>
                <a:latin typeface="Times New Roman" panose="02020603050405020304" pitchFamily="18" charset="0"/>
                <a:ea typeface="+mn-ea"/>
                <a:cs typeface="+mn-cs"/>
              </a:rPr>
              <a:t>It </a:t>
            </a:r>
            <a:r>
              <a:rPr lang="en-US" dirty="0"/>
              <a:t>puts the secret information into the least significant bits of an image.</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Please note that whether or not we use Least Significant Bits (LSBs) will affect the appearance of the image.</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So we can destroy Steganography content by simply removing  the least significant bits of an image.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b="0" dirty="0"/>
              <a:t>Finally, I would like to review the analysis roadmap for data hiding and detection. It is very important for us to know various </a:t>
            </a:r>
            <a:r>
              <a:rPr lang="en-US" sz="1200" b="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Hiding Methods. So we can also detect these hidden message. </a:t>
            </a:r>
            <a:r>
              <a:rPr lang="en-US" sz="1200" kern="0" dirty="0">
                <a:solidFill>
                  <a:srgbClr val="C00000"/>
                </a:solidFill>
                <a:latin typeface="Times New Roman" panose="02020603050405020304" pitchFamily="18" charset="0"/>
                <a:cs typeface="Times New Roman" panose="02020603050405020304" pitchFamily="18" charset="0"/>
              </a:rPr>
              <a:t>Sometimes, the ability to destroy hidden data can be the only available choice for investigators when they cannot prove the existence of concealed data and/or cannot extract it.</a:t>
            </a:r>
            <a:endParaRPr lang="en-US" sz="1200" kern="0" dirty="0">
              <a:solidFill>
                <a:srgbClr val="C0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Next, we talk a look at data exfiltration.</a:t>
            </a:r>
            <a:endParaRPr lang="en-US" dirty="0"/>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180">
              <a:spcBef>
                <a:spcPct val="30000"/>
              </a:spcBef>
              <a:defRPr sz="1200">
                <a:solidFill>
                  <a:schemeClr val="tx1"/>
                </a:solidFill>
                <a:latin typeface="Times New Roman" panose="02020603050405020304" pitchFamily="18" charset="0"/>
              </a:defRPr>
            </a:lvl1pPr>
            <a:lvl2pPr marL="716280" indent="-275590" defTabSz="932180">
              <a:spcBef>
                <a:spcPct val="30000"/>
              </a:spcBef>
              <a:defRPr sz="1200">
                <a:solidFill>
                  <a:schemeClr val="tx1"/>
                </a:solidFill>
                <a:latin typeface="Times New Roman" panose="02020603050405020304" pitchFamily="18" charset="0"/>
              </a:defRPr>
            </a:lvl2pPr>
            <a:lvl3pPr marL="1101725" indent="-220345" defTabSz="932180">
              <a:spcBef>
                <a:spcPct val="30000"/>
              </a:spcBef>
              <a:defRPr sz="1200">
                <a:solidFill>
                  <a:schemeClr val="tx1"/>
                </a:solidFill>
                <a:latin typeface="Times New Roman" panose="02020603050405020304" pitchFamily="18" charset="0"/>
              </a:defRPr>
            </a:lvl3pPr>
            <a:lvl4pPr marL="1542415" indent="-220345" defTabSz="932180">
              <a:spcBef>
                <a:spcPct val="30000"/>
              </a:spcBef>
              <a:defRPr sz="1200">
                <a:solidFill>
                  <a:schemeClr val="tx1"/>
                </a:solidFill>
                <a:latin typeface="Times New Roman" panose="02020603050405020304" pitchFamily="18" charset="0"/>
              </a:defRPr>
            </a:lvl4pPr>
            <a:lvl5pPr marL="1983105" indent="-220345" defTabSz="932180">
              <a:spcBef>
                <a:spcPct val="30000"/>
              </a:spcBef>
              <a:defRPr sz="1200">
                <a:solidFill>
                  <a:schemeClr val="tx1"/>
                </a:solidFill>
                <a:latin typeface="Times New Roman" panose="02020603050405020304" pitchFamily="18" charset="0"/>
              </a:defRPr>
            </a:lvl5pPr>
            <a:lvl6pPr marL="2423795" indent="-220345" defTabSz="932180" eaLnBrk="0" fontAlgn="base" hangingPunct="0">
              <a:spcBef>
                <a:spcPct val="30000"/>
              </a:spcBef>
              <a:spcAft>
                <a:spcPct val="0"/>
              </a:spcAft>
              <a:defRPr sz="1200">
                <a:solidFill>
                  <a:schemeClr val="tx1"/>
                </a:solidFill>
                <a:latin typeface="Times New Roman" panose="02020603050405020304" pitchFamily="18" charset="0"/>
              </a:defRPr>
            </a:lvl6pPr>
            <a:lvl7pPr marL="2864485" indent="-220345" defTabSz="932180" eaLnBrk="0" fontAlgn="base" hangingPunct="0">
              <a:spcBef>
                <a:spcPct val="30000"/>
              </a:spcBef>
              <a:spcAft>
                <a:spcPct val="0"/>
              </a:spcAft>
              <a:defRPr sz="1200">
                <a:solidFill>
                  <a:schemeClr val="tx1"/>
                </a:solidFill>
                <a:latin typeface="Times New Roman" panose="02020603050405020304" pitchFamily="18" charset="0"/>
              </a:defRPr>
            </a:lvl7pPr>
            <a:lvl8pPr marL="3305175" indent="-220345" defTabSz="932180" eaLnBrk="0" fontAlgn="base" hangingPunct="0">
              <a:spcBef>
                <a:spcPct val="30000"/>
              </a:spcBef>
              <a:spcAft>
                <a:spcPct val="0"/>
              </a:spcAft>
              <a:defRPr sz="1200">
                <a:solidFill>
                  <a:schemeClr val="tx1"/>
                </a:solidFill>
                <a:latin typeface="Times New Roman" panose="02020603050405020304" pitchFamily="18" charset="0"/>
              </a:defRPr>
            </a:lvl8pPr>
            <a:lvl9pPr marL="3745865" indent="-220345" defTabSz="93218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4FE9D6-83CC-469F-A4B8-A757ED95B369}" type="slidenum">
              <a:rPr lang="zh-CN" altLang="en-US" sz="1300"/>
            </a:fld>
            <a:endParaRPr lang="en-US" altLang="zh-CN"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Times New Roman" panose="02020603050405020304" pitchFamily="18" charset="0"/>
              </a:defRPr>
            </a:lvl1pPr>
            <a:lvl2pPr marL="742950" indent="-285750" defTabSz="933450">
              <a:defRPr sz="1600">
                <a:solidFill>
                  <a:schemeClr val="tx1"/>
                </a:solidFill>
                <a:latin typeface="Times New Roman" panose="02020603050405020304" pitchFamily="18" charset="0"/>
              </a:defRPr>
            </a:lvl2pPr>
            <a:lvl3pPr marL="1143000" indent="-228600" defTabSz="933450">
              <a:defRPr sz="1600">
                <a:solidFill>
                  <a:schemeClr val="tx1"/>
                </a:solidFill>
                <a:latin typeface="Times New Roman" panose="02020603050405020304" pitchFamily="18" charset="0"/>
              </a:defRPr>
            </a:lvl3pPr>
            <a:lvl4pPr marL="1600200" indent="-228600" defTabSz="933450">
              <a:defRPr sz="1600">
                <a:solidFill>
                  <a:schemeClr val="tx1"/>
                </a:solidFill>
                <a:latin typeface="Times New Roman" panose="02020603050405020304" pitchFamily="18" charset="0"/>
              </a:defRPr>
            </a:lvl4pPr>
            <a:lvl5pPr marL="2057400" indent="-228600" defTabSz="933450">
              <a:defRPr sz="1600">
                <a:solidFill>
                  <a:schemeClr val="tx1"/>
                </a:solidFill>
                <a:latin typeface="Times New Roman" panose="02020603050405020304" pitchFamily="18" charset="0"/>
              </a:defRPr>
            </a:lvl5pPr>
            <a:lvl6pPr marL="2514600" indent="-228600" defTabSz="93345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3345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3345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33450" eaLnBrk="0" fontAlgn="base" hangingPunct="0">
              <a:spcBef>
                <a:spcPct val="0"/>
              </a:spcBef>
              <a:spcAft>
                <a:spcPct val="0"/>
              </a:spcAft>
              <a:defRPr sz="1600">
                <a:solidFill>
                  <a:schemeClr val="tx1"/>
                </a:solidFill>
                <a:latin typeface="Times New Roman" panose="02020603050405020304" pitchFamily="18" charset="0"/>
              </a:defRPr>
            </a:lvl9pPr>
          </a:lstStyle>
          <a:p>
            <a:fld id="{B9BCDA89-CF44-4FBF-AEA9-546FFFF9FD6B}" type="slidenum">
              <a:rPr lang="en-AU" altLang="en-US" sz="1200" smtClean="0"/>
            </a:fld>
            <a:endParaRPr lang="en-AU" alt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ChangeArrowheads="1" noTextEdit="1"/>
          </p:cNvSpPr>
          <p:nvPr>
            <p:ph type="sldImg"/>
          </p:nvPr>
        </p:nvSpPr>
        <p:spPr/>
      </p:sp>
      <p:sp>
        <p:nvSpPr>
          <p:cNvPr id="3" name="Notes Placeholder 2"/>
          <p:cNvSpPr>
            <a:spLocks noGrp="1"/>
          </p:cNvSpPr>
          <p:nvPr>
            <p:ph type="body" idx="1"/>
          </p:nvPr>
        </p:nvSpPr>
        <p:spPr/>
        <p:txBody>
          <a:bodyPr/>
          <a:lstStyle/>
          <a:p>
            <a:pPr>
              <a:defRPr/>
            </a:pPr>
            <a:r>
              <a:rPr lang="en-US" dirty="0"/>
              <a:t>Next, we take a look at spoofing issue in a popular application protocol, </a:t>
            </a:r>
            <a:r>
              <a:rPr lang="en-US" altLang="en-US" kern="0" dirty="0">
                <a:ea typeface="MS PGothic" panose="020B0600070205080204" pitchFamily="34" charset="-128"/>
                <a:cs typeface="Times New Roman" panose="02020603050405020304" pitchFamily="18" charset="0"/>
              </a:rPr>
              <a:t>DNS (Domain Name System)</a:t>
            </a:r>
            <a:r>
              <a:rPr lang="en-US" dirty="0"/>
              <a:t>.</a:t>
            </a:r>
            <a:endParaRPr lang="en-US" dirty="0"/>
          </a:p>
        </p:txBody>
      </p:sp>
      <p:sp>
        <p:nvSpPr>
          <p:cNvPr id="1536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400">
                <a:solidFill>
                  <a:schemeClr val="tx1"/>
                </a:solidFill>
                <a:latin typeface="Comic Sans MS" panose="030F0702030302020204" pitchFamily="66" charset="0"/>
                <a:cs typeface="Arial" panose="020B0604020202020204" pitchFamily="34" charset="0"/>
              </a:defRPr>
            </a:lvl1pPr>
            <a:lvl2pPr marL="742950" indent="-285750" defTabSz="967105">
              <a:defRPr sz="2400">
                <a:solidFill>
                  <a:schemeClr val="tx1"/>
                </a:solidFill>
                <a:latin typeface="Comic Sans MS" panose="030F0702030302020204" pitchFamily="66" charset="0"/>
                <a:cs typeface="Arial" panose="020B0604020202020204" pitchFamily="34" charset="0"/>
              </a:defRPr>
            </a:lvl2pPr>
            <a:lvl3pPr marL="1143000" indent="-228600" defTabSz="967105">
              <a:defRPr sz="2400">
                <a:solidFill>
                  <a:schemeClr val="tx1"/>
                </a:solidFill>
                <a:latin typeface="Comic Sans MS" panose="030F0702030302020204" pitchFamily="66" charset="0"/>
                <a:cs typeface="Arial" panose="020B0604020202020204" pitchFamily="34" charset="0"/>
              </a:defRPr>
            </a:lvl3pPr>
            <a:lvl4pPr marL="1600200" indent="-228600" defTabSz="967105">
              <a:defRPr sz="2400">
                <a:solidFill>
                  <a:schemeClr val="tx1"/>
                </a:solidFill>
                <a:latin typeface="Comic Sans MS" panose="030F0702030302020204" pitchFamily="66" charset="0"/>
                <a:cs typeface="Arial" panose="020B0604020202020204" pitchFamily="34" charset="0"/>
              </a:defRPr>
            </a:lvl4pPr>
            <a:lvl5pPr marL="2057400" indent="-228600" defTabSz="967105">
              <a:defRPr sz="2400">
                <a:solidFill>
                  <a:schemeClr val="tx1"/>
                </a:solidFill>
                <a:latin typeface="Comic Sans MS" panose="030F0702030302020204" pitchFamily="66" charset="0"/>
                <a:cs typeface="Arial" panose="020B0604020202020204" pitchFamily="34" charset="0"/>
              </a:defRPr>
            </a:lvl5pPr>
            <a:lvl6pPr marL="25146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fld id="{3250C97F-94A9-4969-BD35-C505457E8A83}" type="slidenum">
              <a:rPr lang="zh-CN" altLang="en-US"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ChangeArrowheads="1" noTextEdit="1"/>
          </p:cNvSpPr>
          <p:nvPr>
            <p:ph type="sldImg"/>
          </p:nvPr>
        </p:nvSpPr>
        <p:spPr/>
      </p:sp>
      <p:sp>
        <p:nvSpPr>
          <p:cNvPr id="1556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Anyone knows the IP address of our university website? I don’t think so.</a:t>
            </a:r>
            <a:endParaRPr lang="en-US" altLang="en-US"/>
          </a:p>
          <a:p>
            <a:r>
              <a:rPr lang="en-US" altLang="en-US"/>
              <a:t>But you must know our university website domain name.</a:t>
            </a:r>
            <a:endParaRPr lang="en-US" altLang="en-US"/>
          </a:p>
          <a:p>
            <a:r>
              <a:rPr lang="en-US" altLang="en-US"/>
              <a:t>The Domain Name System (DNS) is the phonebook of the Internet. Humans access information online through domain names, like </a:t>
            </a:r>
            <a:r>
              <a:rPr lang="en-US" altLang="ja-JP">
                <a:cs typeface="Times New Roman" panose="02020603050405020304" pitchFamily="18" charset="0"/>
              </a:rPr>
              <a:t>www.uoguelph.com</a:t>
            </a:r>
            <a:r>
              <a:rPr lang="en-US" altLang="en-US"/>
              <a:t>. Web browsers interact through Internet Protocol (IP) addresses. DNS translates domain names to IP addresses so browsers can load Internet resources.</a:t>
            </a:r>
            <a:endParaRPr lang="en-US" altLang="en-US"/>
          </a:p>
          <a:p>
            <a:r>
              <a:rPr lang="en-US" altLang="en-US"/>
              <a:t>Each device connected to the Internet has a unique IP address which other machines use to find the device. DNS servers eliminate the need for humans to memorize IP addresses such as 192.168.1.1.</a:t>
            </a:r>
            <a:endParaRPr lang="en-US" altLang="en-US"/>
          </a:p>
          <a:p>
            <a:endParaRPr lang="en-US" altLang="en-US"/>
          </a:p>
        </p:txBody>
      </p:sp>
      <p:sp>
        <p:nvSpPr>
          <p:cNvPr id="1556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400">
                <a:solidFill>
                  <a:schemeClr val="tx1"/>
                </a:solidFill>
                <a:latin typeface="Comic Sans MS" panose="030F0702030302020204" pitchFamily="66" charset="0"/>
                <a:cs typeface="Arial" panose="020B0604020202020204" pitchFamily="34" charset="0"/>
              </a:defRPr>
            </a:lvl1pPr>
            <a:lvl2pPr marL="742950" indent="-285750" defTabSz="967105">
              <a:defRPr sz="2400">
                <a:solidFill>
                  <a:schemeClr val="tx1"/>
                </a:solidFill>
                <a:latin typeface="Comic Sans MS" panose="030F0702030302020204" pitchFamily="66" charset="0"/>
                <a:cs typeface="Arial" panose="020B0604020202020204" pitchFamily="34" charset="0"/>
              </a:defRPr>
            </a:lvl2pPr>
            <a:lvl3pPr marL="1143000" indent="-228600" defTabSz="967105">
              <a:defRPr sz="2400">
                <a:solidFill>
                  <a:schemeClr val="tx1"/>
                </a:solidFill>
                <a:latin typeface="Comic Sans MS" panose="030F0702030302020204" pitchFamily="66" charset="0"/>
                <a:cs typeface="Arial" panose="020B0604020202020204" pitchFamily="34" charset="0"/>
              </a:defRPr>
            </a:lvl3pPr>
            <a:lvl4pPr marL="1600200" indent="-228600" defTabSz="967105">
              <a:defRPr sz="2400">
                <a:solidFill>
                  <a:schemeClr val="tx1"/>
                </a:solidFill>
                <a:latin typeface="Comic Sans MS" panose="030F0702030302020204" pitchFamily="66" charset="0"/>
                <a:cs typeface="Arial" panose="020B0604020202020204" pitchFamily="34" charset="0"/>
              </a:defRPr>
            </a:lvl4pPr>
            <a:lvl5pPr marL="2057400" indent="-228600" defTabSz="967105">
              <a:defRPr sz="2400">
                <a:solidFill>
                  <a:schemeClr val="tx1"/>
                </a:solidFill>
                <a:latin typeface="Comic Sans MS" panose="030F0702030302020204" pitchFamily="66" charset="0"/>
                <a:cs typeface="Arial" panose="020B0604020202020204" pitchFamily="34" charset="0"/>
              </a:defRPr>
            </a:lvl5pPr>
            <a:lvl6pPr marL="25146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fld id="{4246E938-F402-4634-A410-2E3FD88C96C6}" type="slidenum">
              <a:rPr lang="en-US" altLang="en-US" sz="1300" smtClean="0">
                <a:latin typeface="Times New Roman" panose="02020603050405020304" pitchFamily="18" charset="0"/>
                <a:ea typeface="MS PGothic" panose="020B0600070205080204" pitchFamily="34" charset="-128"/>
              </a:rPr>
            </a:fld>
            <a:endParaRPr lang="en-US" altLang="en-US" sz="130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attacker must have control of an authoritative DNS</a:t>
            </a:r>
            <a:endParaRPr lang="en-US" dirty="0"/>
          </a:p>
          <a:p>
            <a:r>
              <a:rPr lang="en-US" dirty="0"/>
              <a:t>server, which will be the end point for the DNS requests</a:t>
            </a:r>
            <a:endParaRPr lang="en-US" dirty="0"/>
          </a:p>
          <a:p>
            <a:r>
              <a:rPr lang="en-US" dirty="0"/>
              <a:t>transmitted from the victim.</a:t>
            </a:r>
            <a:endParaRPr lang="en-US" dirty="0"/>
          </a:p>
          <a:p>
            <a:r>
              <a:rPr lang="en-US" dirty="0"/>
              <a:t>2: Exfiltration tools consist of two component applications; the client on the victim machine, and the server</a:t>
            </a:r>
            <a:endParaRPr lang="en-US" dirty="0"/>
          </a:p>
          <a:p>
            <a:r>
              <a:rPr lang="en-US" dirty="0"/>
              <a:t>controlled by the attacker. The victim machine must</a:t>
            </a:r>
            <a:endParaRPr lang="en-US" dirty="0"/>
          </a:p>
          <a:p>
            <a:r>
              <a:rPr lang="en-US" dirty="0"/>
              <a:t>be infected with the client tool. For example, within a</a:t>
            </a:r>
            <a:endParaRPr lang="en-US" dirty="0"/>
          </a:p>
          <a:p>
            <a:r>
              <a:rPr lang="en-US" dirty="0"/>
              <a:t>malware payload.</a:t>
            </a:r>
            <a:endParaRPr lang="en-US" dirty="0"/>
          </a:p>
          <a:p>
            <a:r>
              <a:rPr lang="en-US" dirty="0"/>
              <a:t>3a: With control of the victim’s machine, the exfiltration</a:t>
            </a:r>
            <a:endParaRPr lang="en-US" dirty="0"/>
          </a:p>
          <a:p>
            <a:r>
              <a:rPr lang="en-US" dirty="0"/>
              <a:t>tool is used to encapsulate selected data from the victim</a:t>
            </a:r>
            <a:endParaRPr lang="en-US" dirty="0"/>
          </a:p>
          <a:p>
            <a:r>
              <a:rPr lang="en-US" dirty="0"/>
              <a:t>into DNS requests.</a:t>
            </a:r>
            <a:endParaRPr lang="en-US" dirty="0"/>
          </a:p>
          <a:p>
            <a:r>
              <a:rPr lang="en-US" dirty="0"/>
              <a:t>3b/c: The request is forwarded through DNS servers</a:t>
            </a:r>
            <a:endParaRPr lang="en-US" dirty="0"/>
          </a:p>
          <a:p>
            <a:r>
              <a:rPr lang="en-US" dirty="0"/>
              <a:t>until it reaches the attacker. This reflects standard DNS</a:t>
            </a:r>
            <a:endParaRPr lang="en-US" dirty="0"/>
          </a:p>
          <a:p>
            <a:r>
              <a:rPr lang="en-US" dirty="0"/>
              <a:t>operation i.e. if a server is unable to resolve the DNS</a:t>
            </a:r>
            <a:endParaRPr lang="en-US" dirty="0"/>
          </a:p>
          <a:p>
            <a:r>
              <a:rPr lang="en-US" dirty="0"/>
              <a:t>request, it forwards it to a higher-level DNS server. Note:</a:t>
            </a:r>
            <a:endParaRPr lang="en-US" dirty="0"/>
          </a:p>
          <a:p>
            <a:r>
              <a:rPr lang="en-US" dirty="0"/>
              <a:t>this process can involve many more DNS servers than shown in the figure.</a:t>
            </a:r>
            <a:endParaRPr lang="en-US" dirty="0"/>
          </a:p>
          <a:p>
            <a:r>
              <a:rPr lang="en-US" dirty="0"/>
              <a:t>4: Once the request reaches the authoritative DNS server,</a:t>
            </a:r>
            <a:endParaRPr lang="en-US" dirty="0"/>
          </a:p>
          <a:p>
            <a:r>
              <a:rPr lang="en-US" dirty="0"/>
              <a:t>the server side of the exfiltration tool strips the data from</a:t>
            </a:r>
            <a:endParaRPr lang="en-US" dirty="0"/>
          </a:p>
          <a:p>
            <a:r>
              <a:rPr lang="en-US" dirty="0"/>
              <a:t>the request and reconstructs it into the original format.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F677E5-50C4-48E5-A8E5-B3090013E4EB}"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fld>
            <a:endParaRPr lang="en-GB"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ChangeArrowheads="1" noTextEdi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1536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400">
                <a:solidFill>
                  <a:schemeClr val="tx1"/>
                </a:solidFill>
                <a:latin typeface="Comic Sans MS" panose="030F0702030302020204" pitchFamily="66" charset="0"/>
                <a:cs typeface="Arial" panose="020B0604020202020204" pitchFamily="34" charset="0"/>
              </a:defRPr>
            </a:lvl1pPr>
            <a:lvl2pPr marL="742950" indent="-285750" defTabSz="967105">
              <a:defRPr sz="2400">
                <a:solidFill>
                  <a:schemeClr val="tx1"/>
                </a:solidFill>
                <a:latin typeface="Comic Sans MS" panose="030F0702030302020204" pitchFamily="66" charset="0"/>
                <a:cs typeface="Arial" panose="020B0604020202020204" pitchFamily="34" charset="0"/>
              </a:defRPr>
            </a:lvl2pPr>
            <a:lvl3pPr marL="1143000" indent="-228600" defTabSz="967105">
              <a:defRPr sz="2400">
                <a:solidFill>
                  <a:schemeClr val="tx1"/>
                </a:solidFill>
                <a:latin typeface="Comic Sans MS" panose="030F0702030302020204" pitchFamily="66" charset="0"/>
                <a:cs typeface="Arial" panose="020B0604020202020204" pitchFamily="34" charset="0"/>
              </a:defRPr>
            </a:lvl3pPr>
            <a:lvl4pPr marL="1600200" indent="-228600" defTabSz="967105">
              <a:defRPr sz="2400">
                <a:solidFill>
                  <a:schemeClr val="tx1"/>
                </a:solidFill>
                <a:latin typeface="Comic Sans MS" panose="030F0702030302020204" pitchFamily="66" charset="0"/>
                <a:cs typeface="Arial" panose="020B0604020202020204" pitchFamily="34" charset="0"/>
              </a:defRPr>
            </a:lvl4pPr>
            <a:lvl5pPr marL="2057400" indent="-228600" defTabSz="967105">
              <a:defRPr sz="2400">
                <a:solidFill>
                  <a:schemeClr val="tx1"/>
                </a:solidFill>
                <a:latin typeface="Comic Sans MS" panose="030F0702030302020204" pitchFamily="66" charset="0"/>
                <a:cs typeface="Arial" panose="020B0604020202020204" pitchFamily="34" charset="0"/>
              </a:defRPr>
            </a:lvl5pPr>
            <a:lvl6pPr marL="25146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fld id="{3250C97F-94A9-4969-BD35-C505457E8A83}" type="slidenum">
              <a:rPr lang="zh-CN" altLang="en-US"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ChangeArrowheads="1" noTextEdit="1"/>
          </p:cNvSpPr>
          <p:nvPr>
            <p:ph type="sldImg"/>
          </p:nvPr>
        </p:nvSpPr>
        <p:spPr/>
      </p:sp>
      <p:sp>
        <p:nvSpPr>
          <p:cNvPr id="3" name="Notes Placeholder 2"/>
          <p:cNvSpPr>
            <a:spLocks noGrp="1"/>
          </p:cNvSpPr>
          <p:nvPr>
            <p:ph type="body" idx="1"/>
          </p:nvPr>
        </p:nvSpPr>
        <p:spPr/>
        <p:txBody>
          <a:bodyPr/>
          <a:lstStyle/>
          <a:p>
            <a:pPr>
              <a:defRPr/>
            </a:pPr>
            <a:r>
              <a:rPr lang="en-US" dirty="0"/>
              <a:t>uses machine learning to perform real-time streaming analytics on live DNS queries to detect data exfiltration. The analytics engine examines </a:t>
            </a:r>
            <a:r>
              <a:rPr lang="en-US" dirty="0" err="1"/>
              <a:t>host.subdomain</a:t>
            </a:r>
            <a:r>
              <a:rPr lang="en-US" dirty="0"/>
              <a:t> and TXT records in DNS queries and uses entropy, lexical analysis, time series, and other factors to determine</a:t>
            </a:r>
            <a:endParaRPr lang="en-US" dirty="0"/>
          </a:p>
          <a:p>
            <a:pPr>
              <a:defRPr/>
            </a:pPr>
            <a:r>
              <a:rPr lang="en-US" dirty="0"/>
              <a:t>presence of data in queries. T</a:t>
            </a:r>
            <a:endParaRPr lang="en-US" dirty="0"/>
          </a:p>
          <a:p>
            <a:pPr>
              <a:defRPr/>
            </a:pPr>
            <a:endParaRPr lang="en-US" dirty="0"/>
          </a:p>
        </p:txBody>
      </p:sp>
      <p:sp>
        <p:nvSpPr>
          <p:cNvPr id="1536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400">
                <a:solidFill>
                  <a:schemeClr val="tx1"/>
                </a:solidFill>
                <a:latin typeface="Comic Sans MS" panose="030F0702030302020204" pitchFamily="66" charset="0"/>
                <a:cs typeface="Arial" panose="020B0604020202020204" pitchFamily="34" charset="0"/>
              </a:defRPr>
            </a:lvl1pPr>
            <a:lvl2pPr marL="742950" indent="-285750" defTabSz="967105">
              <a:defRPr sz="2400">
                <a:solidFill>
                  <a:schemeClr val="tx1"/>
                </a:solidFill>
                <a:latin typeface="Comic Sans MS" panose="030F0702030302020204" pitchFamily="66" charset="0"/>
                <a:cs typeface="Arial" panose="020B0604020202020204" pitchFamily="34" charset="0"/>
              </a:defRPr>
            </a:lvl2pPr>
            <a:lvl3pPr marL="1143000" indent="-228600" defTabSz="967105">
              <a:defRPr sz="2400">
                <a:solidFill>
                  <a:schemeClr val="tx1"/>
                </a:solidFill>
                <a:latin typeface="Comic Sans MS" panose="030F0702030302020204" pitchFamily="66" charset="0"/>
                <a:cs typeface="Arial" panose="020B0604020202020204" pitchFamily="34" charset="0"/>
              </a:defRPr>
            </a:lvl3pPr>
            <a:lvl4pPr marL="1600200" indent="-228600" defTabSz="967105">
              <a:defRPr sz="2400">
                <a:solidFill>
                  <a:schemeClr val="tx1"/>
                </a:solidFill>
                <a:latin typeface="Comic Sans MS" panose="030F0702030302020204" pitchFamily="66" charset="0"/>
                <a:cs typeface="Arial" panose="020B0604020202020204" pitchFamily="34" charset="0"/>
              </a:defRPr>
            </a:lvl4pPr>
            <a:lvl5pPr marL="2057400" indent="-228600" defTabSz="967105">
              <a:defRPr sz="2400">
                <a:solidFill>
                  <a:schemeClr val="tx1"/>
                </a:solidFill>
                <a:latin typeface="Comic Sans MS" panose="030F0702030302020204" pitchFamily="66" charset="0"/>
                <a:cs typeface="Arial" panose="020B0604020202020204" pitchFamily="34" charset="0"/>
              </a:defRPr>
            </a:lvl5pPr>
            <a:lvl6pPr marL="25146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fld id="{3250C97F-94A9-4969-BD35-C505457E8A83}" type="slidenum">
              <a:rPr lang="zh-CN" altLang="en-US"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used in DNS data exfiltration Detection (PI: Packet Inspection, TA: Traffic Analysis)</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ChangeArrowheads="1" noTextEdi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1536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400">
                <a:solidFill>
                  <a:schemeClr val="tx1"/>
                </a:solidFill>
                <a:latin typeface="Comic Sans MS" panose="030F0702030302020204" pitchFamily="66" charset="0"/>
                <a:cs typeface="Arial" panose="020B0604020202020204" pitchFamily="34" charset="0"/>
              </a:defRPr>
            </a:lvl1pPr>
            <a:lvl2pPr marL="742950" indent="-285750" defTabSz="967105">
              <a:defRPr sz="2400">
                <a:solidFill>
                  <a:schemeClr val="tx1"/>
                </a:solidFill>
                <a:latin typeface="Comic Sans MS" panose="030F0702030302020204" pitchFamily="66" charset="0"/>
                <a:cs typeface="Arial" panose="020B0604020202020204" pitchFamily="34" charset="0"/>
              </a:defRPr>
            </a:lvl2pPr>
            <a:lvl3pPr marL="1143000" indent="-228600" defTabSz="967105">
              <a:defRPr sz="2400">
                <a:solidFill>
                  <a:schemeClr val="tx1"/>
                </a:solidFill>
                <a:latin typeface="Comic Sans MS" panose="030F0702030302020204" pitchFamily="66" charset="0"/>
                <a:cs typeface="Arial" panose="020B0604020202020204" pitchFamily="34" charset="0"/>
              </a:defRPr>
            </a:lvl3pPr>
            <a:lvl4pPr marL="1600200" indent="-228600" defTabSz="967105">
              <a:defRPr sz="2400">
                <a:solidFill>
                  <a:schemeClr val="tx1"/>
                </a:solidFill>
                <a:latin typeface="Comic Sans MS" panose="030F0702030302020204" pitchFamily="66" charset="0"/>
                <a:cs typeface="Arial" panose="020B0604020202020204" pitchFamily="34" charset="0"/>
              </a:defRPr>
            </a:lvl4pPr>
            <a:lvl5pPr marL="2057400" indent="-228600" defTabSz="967105">
              <a:defRPr sz="2400">
                <a:solidFill>
                  <a:schemeClr val="tx1"/>
                </a:solidFill>
                <a:latin typeface="Comic Sans MS" panose="030F0702030302020204" pitchFamily="66" charset="0"/>
                <a:cs typeface="Arial" panose="020B0604020202020204" pitchFamily="34" charset="0"/>
              </a:defRPr>
            </a:lvl5pPr>
            <a:lvl6pPr marL="25146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defTabSz="967105"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fld id="{3250C97F-94A9-4969-BD35-C505457E8A83}" type="slidenum">
              <a:rPr lang="zh-CN" altLang="en-US"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dirty="0">
                <a:latin typeface="Times New Roman" panose="02020603050405020304" pitchFamily="18" charset="0"/>
                <a:cs typeface="Times New Roman" panose="02020603050405020304" pitchFamily="18" charset="0"/>
              </a:rPr>
              <a:t>Let’s start with everyday techniques on how to hide our files.</a:t>
            </a:r>
            <a:endParaRPr lang="en-US" sz="1200" b="0" u="none" dirty="0">
              <a:latin typeface="Times New Roman" panose="02020603050405020304" pitchFamily="18" charset="0"/>
              <a:cs typeface="Times New Roman" panose="02020603050405020304" pitchFamily="18" charset="0"/>
            </a:endParaRPr>
          </a:p>
          <a:p>
            <a:r>
              <a:rPr lang="en-US" sz="1200" b="0" u="none" dirty="0">
                <a:latin typeface="Times New Roman" panose="02020603050405020304" pitchFamily="18" charset="0"/>
                <a:cs typeface="Times New Roman" panose="02020603050405020304" pitchFamily="18" charset="0"/>
              </a:rPr>
              <a:t>For example, we assign </a:t>
            </a:r>
            <a:r>
              <a:rPr lang="en-US" altLang="en-US" dirty="0">
                <a:latin typeface="Times New Roman" panose="02020603050405020304" pitchFamily="18" charset="0"/>
                <a:cs typeface="Times New Roman" panose="02020603050405020304" pitchFamily="18" charset="0"/>
              </a:rPr>
              <a:t>the file a hidden or system attribute. Then, the file becomes invisible to a regular user.</a:t>
            </a:r>
            <a:endParaRPr lang="en-US" altLang="en-US"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It is also </a:t>
            </a:r>
            <a:r>
              <a:rPr lang="en-US" altLang="en-US" dirty="0">
                <a:latin typeface="Times New Roman" panose="02020603050405020304" pitchFamily="18" charset="0"/>
                <a:cs typeface="Times New Roman" panose="02020603050405020304" pitchFamily="18" charset="0"/>
              </a:rPr>
              <a:t>often used by Malware, for example, </a:t>
            </a:r>
            <a:r>
              <a:rPr lang="en-US" sz="1200" b="0" i="0" kern="1200" dirty="0">
                <a:solidFill>
                  <a:schemeClr val="tx1"/>
                </a:solidFill>
                <a:effectLst/>
                <a:latin typeface="Times New Roman" panose="02020603050405020304" pitchFamily="18" charset="0"/>
                <a:ea typeface="+mn-ea"/>
                <a:cs typeface="+mn-cs"/>
              </a:rPr>
              <a:t>viruses, worms, and Trojans deliberately name themselves </a:t>
            </a:r>
            <a:r>
              <a:rPr lang="en-US" altLang="en-US" dirty="0">
                <a:latin typeface="Times New Roman" panose="02020603050405020304" pitchFamily="18" charset="0"/>
                <a:cs typeface="Times New Roman" panose="02020603050405020304" pitchFamily="18" charset="0"/>
              </a:rPr>
              <a:t>the Service Host Process (svchost.exe) to hide their existence. Note that The true svchost.exe file is a safe Microsoft Windows system process.</a:t>
            </a:r>
            <a:endParaRPr lang="en-US" altLang="en-US" dirty="0">
              <a:latin typeface="Times New Roman" panose="02020603050405020304" pitchFamily="18" charset="0"/>
              <a:cs typeface="Times New Roman" panose="02020603050405020304" pitchFamily="18" charset="0"/>
            </a:endParaRPr>
          </a:p>
          <a:p>
            <a:endParaRPr lang="en-US" b="0"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hidden file in Windows. If you simple use the command </a:t>
            </a:r>
            <a:r>
              <a:rPr lang="en-US" dirty="0" err="1"/>
              <a:t>dir</a:t>
            </a:r>
            <a:r>
              <a:rPr lang="en-US" dirty="0"/>
              <a:t> to show the files in the current folder, you see no file. But, you use the /a switch with the DIR command, you will see a file named readme.txt.</a:t>
            </a:r>
            <a:endParaRPr lang="en-US" dirty="0"/>
          </a:p>
          <a:p>
            <a:r>
              <a:rPr lang="en-US" dirty="0"/>
              <a:t>What happened? This is because readme.txt is a hidden file, making it </a:t>
            </a:r>
            <a:r>
              <a:rPr lang="en-US" altLang="en-US" dirty="0">
                <a:latin typeface="Times New Roman" panose="02020603050405020304" pitchFamily="18" charset="0"/>
                <a:cs typeface="Times New Roman" panose="02020603050405020304" pitchFamily="18" charset="0"/>
              </a:rPr>
              <a:t>invisible.</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clcik</a:t>
            </a:r>
            <a:r>
              <a:rPr lang="en-US"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can be verified by using </a:t>
            </a:r>
            <a:r>
              <a:rPr lang="en-US" b="0" kern="0" dirty="0">
                <a:solidFill>
                  <a:srgbClr val="FF0000"/>
                </a:solidFill>
                <a:latin typeface="Times New Roman" panose="02020603050405020304" pitchFamily="18" charset="0"/>
                <a:cs typeface="Times New Roman" panose="02020603050405020304" pitchFamily="18" charset="0"/>
              </a:rPr>
              <a:t>“</a:t>
            </a:r>
            <a:r>
              <a:rPr lang="en-US" b="0" kern="0" dirty="0" err="1">
                <a:solidFill>
                  <a:srgbClr val="FF0000"/>
                </a:solidFill>
                <a:latin typeface="Times New Roman" panose="02020603050405020304" pitchFamily="18" charset="0"/>
                <a:cs typeface="Times New Roman" panose="02020603050405020304" pitchFamily="18" charset="0"/>
              </a:rPr>
              <a:t>attrib</a:t>
            </a:r>
            <a:r>
              <a:rPr lang="en-US" b="0" kern="0" dirty="0">
                <a:solidFill>
                  <a:srgbClr val="FF0000"/>
                </a:solidFill>
                <a:latin typeface="Times New Roman" panose="02020603050405020304" pitchFamily="18" charset="0"/>
                <a:cs typeface="Times New Roman" panose="02020603050405020304" pitchFamily="18" charset="0"/>
              </a:rPr>
              <a:t>” command, which displays, sets, or removes attributes assigned to files or directories. The output of “</a:t>
            </a:r>
            <a:r>
              <a:rPr lang="en-US" b="0" kern="0" dirty="0" err="1">
                <a:solidFill>
                  <a:srgbClr val="FF0000"/>
                </a:solidFill>
                <a:latin typeface="Times New Roman" panose="02020603050405020304" pitchFamily="18" charset="0"/>
                <a:cs typeface="Times New Roman" panose="02020603050405020304" pitchFamily="18" charset="0"/>
              </a:rPr>
              <a:t>attrib</a:t>
            </a:r>
            <a:r>
              <a:rPr lang="en-US" b="0" kern="0" dirty="0">
                <a:solidFill>
                  <a:srgbClr val="FF0000"/>
                </a:solidFill>
                <a:latin typeface="Times New Roman" panose="02020603050405020304" pitchFamily="18" charset="0"/>
                <a:cs typeface="Times New Roman" panose="02020603050405020304" pitchFamily="18" charset="0"/>
              </a:rPr>
              <a:t>” command of readme.txt shows </a:t>
            </a:r>
            <a:r>
              <a:rPr lang="en-US" dirty="0"/>
              <a:t>readme.txt is a hidden file as well as system file.</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hide data?</a:t>
            </a:r>
            <a:endParaRPr lang="en-US" dirty="0"/>
          </a:p>
          <a:p>
            <a:r>
              <a:rPr lang="en-US" dirty="0"/>
              <a:t>[click]</a:t>
            </a:r>
            <a:endParaRPr lang="en-US" dirty="0"/>
          </a:p>
          <a:p>
            <a:r>
              <a:rPr lang="en-US" dirty="0"/>
              <a:t>There are so many ways to hide data.</a:t>
            </a:r>
            <a:endParaRPr lang="en-US" dirty="0"/>
          </a:p>
        </p:txBody>
      </p:sp>
      <p:sp>
        <p:nvSpPr>
          <p:cNvPr id="4" name="Slide Number Placeholder 3"/>
          <p:cNvSpPr>
            <a:spLocks noGrp="1"/>
          </p:cNvSpPr>
          <p:nvPr>
            <p:ph type="sldNum" sz="quarter" idx="5"/>
          </p:nvPr>
        </p:nvSpPr>
        <p:spPr/>
        <p:txBody>
          <a:bodyPr/>
          <a:lstStyle/>
          <a:p>
            <a:pPr>
              <a:defRPr/>
            </a:pPr>
            <a:fld id="{781C1C62-3985-4B7D-BC01-3F24EDD08878}"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FC20A6E7-7DE0-4D93-BA11-C1840C829E70}"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A11E7E82-96AE-4C47-B5C6-4E4AADD33C69}"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228600"/>
            <a:ext cx="5676900" cy="6019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E5D86978-CD24-4A2A-BC96-DBE50B3A65B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00200"/>
            <a:ext cx="3810000" cy="464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58927B82-1D0F-4327-8B0B-C89A5DDD69C6}"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00200"/>
            <a:ext cx="3810000" cy="464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495800" y="1600200"/>
            <a:ext cx="3810000" cy="2247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495800" y="4000500"/>
            <a:ext cx="3810000" cy="2247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zh-CN" altLang="en-US"/>
          </a:p>
        </p:txBody>
      </p:sp>
      <p:sp>
        <p:nvSpPr>
          <p:cNvPr id="8" name="Rectangle 6"/>
          <p:cNvSpPr>
            <a:spLocks noGrp="1" noChangeArrowheads="1"/>
          </p:cNvSpPr>
          <p:nvPr>
            <p:ph type="sldNum" sz="quarter" idx="12"/>
          </p:nvPr>
        </p:nvSpPr>
        <p:spPr/>
        <p:txBody>
          <a:bodyPr/>
          <a:lstStyle>
            <a:lvl1pPr>
              <a:defRPr/>
            </a:lvl1pPr>
          </a:lstStyle>
          <a:p>
            <a:pPr>
              <a:defRPr/>
            </a:pPr>
            <a:fld id="{AC8D2FC0-C7CA-45B1-A849-3A7637DEE9A6}"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en-CA"/>
          </a:p>
        </p:txBody>
      </p:sp>
      <p:sp>
        <p:nvSpPr>
          <p:cNvPr id="3" name="ClipArt Placeholder 2"/>
          <p:cNvSpPr>
            <a:spLocks noGrp="1"/>
          </p:cNvSpPr>
          <p:nvPr>
            <p:ph type="clipArt" sz="half" idx="1"/>
          </p:nvPr>
        </p:nvSpPr>
        <p:spPr>
          <a:xfrm>
            <a:off x="533400" y="1600200"/>
            <a:ext cx="3810000" cy="4648200"/>
          </a:xfrm>
        </p:spPr>
        <p:txBody>
          <a:bodyPr/>
          <a:lstStyle/>
          <a:p>
            <a:pPr lvl="0"/>
            <a:endParaRPr lang="en-CA" noProof="0"/>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9E377073-D518-4144-B8D1-FEA7A466417B}"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533400" y="1600200"/>
            <a:ext cx="7772400" cy="46482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9995E947-1E9C-4F79-A739-189A7621AB66}"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228600"/>
            <a:ext cx="7772400" cy="6019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Network Security</a:t>
            </a:r>
            <a:endParaRPr lang="en-US"/>
          </a:p>
        </p:txBody>
      </p:sp>
      <p:sp>
        <p:nvSpPr>
          <p:cNvPr id="5" name="Slide Number Placeholder 4"/>
          <p:cNvSpPr>
            <a:spLocks noGrp="1"/>
          </p:cNvSpPr>
          <p:nvPr>
            <p:ph type="sldNum" sz="quarter" idx="12"/>
          </p:nvPr>
        </p:nvSpPr>
        <p:spPr/>
        <p:txBody>
          <a:bodyPr/>
          <a:lstStyle>
            <a:lvl1pPr>
              <a:defRPr/>
            </a:lvl1pPr>
          </a:lstStyle>
          <a:p>
            <a:pPr>
              <a:defRPr/>
            </a:pPr>
            <a:fld id="{B5EADFF4-FF28-47E5-A1AC-428EEA27BF3D}"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5"/>
          <p:cNvSpPr>
            <a:spLocks noGrp="1"/>
          </p:cNvSpPr>
          <p:nvPr>
            <p:ph type="sldNum" sz="quarter" idx="4"/>
          </p:nvPr>
        </p:nvSpPr>
        <p:spPr bwMode="gray">
          <a:xfrm>
            <a:off x="8286751" y="6430869"/>
            <a:ext cx="400049" cy="232147"/>
          </a:xfrm>
          <a:prstGeom prst="rect">
            <a:avLst/>
          </a:prstGeom>
        </p:spPr>
        <p:txBody>
          <a:bodyPr vert="horz" wrap="none" lIns="0" tIns="0" rIns="0" bIns="0" rtlCol="0" anchor="b" anchorCtr="0"/>
          <a:lstStyle>
            <a:lvl1pPr algn="r">
              <a:defRPr sz="1200">
                <a:solidFill>
                  <a:schemeClr val="accent4"/>
                </a:solidFill>
              </a:defRPr>
            </a:lvl1pPr>
          </a:lstStyle>
          <a:p>
            <a:fld id="{60253FAF-107E-4C7A-8518-5769ED6057FE}"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5"/>
          <p:cNvSpPr>
            <a:spLocks noGrp="1"/>
          </p:cNvSpPr>
          <p:nvPr>
            <p:ph type="sldNum" sz="quarter" idx="4"/>
          </p:nvPr>
        </p:nvSpPr>
        <p:spPr bwMode="gray">
          <a:xfrm>
            <a:off x="8286751" y="6430869"/>
            <a:ext cx="400049" cy="232147"/>
          </a:xfrm>
          <a:prstGeom prst="rect">
            <a:avLst/>
          </a:prstGeom>
        </p:spPr>
        <p:txBody>
          <a:bodyPr vert="horz" wrap="none" lIns="0" tIns="0" rIns="0" bIns="0" rtlCol="0" anchor="b" anchorCtr="0"/>
          <a:lstStyle>
            <a:lvl1pPr algn="r">
              <a:defRPr sz="1200">
                <a:solidFill>
                  <a:schemeClr val="accent4"/>
                </a:solidFill>
              </a:defRPr>
            </a:lvl1pPr>
          </a:lstStyle>
          <a:p>
            <a:fld id="{60253FAF-107E-4C7A-8518-5769ED6057F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4000" u="sng" dirty="0">
                <a:solidFill>
                  <a:schemeClr val="accent2"/>
                </a:solidFill>
                <a:latin typeface="+mj-lt"/>
                <a:ea typeface="SimSun" pitchFamily="2" charset="-122"/>
                <a:cs typeface="+mj-cs"/>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spcAft>
                <a:spcPts val="1200"/>
              </a:spcAft>
              <a:defRPr/>
            </a:lvl1pPr>
            <a:lvl2pPr>
              <a:spcAft>
                <a:spcPts val="600"/>
              </a:spcAft>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FDEF4AB8-EBD9-4FDD-BB48-A030665EC33D}"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EC788446-1423-480A-BD9C-6F556E461345}"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DE39D7D4-2022-4416-A2A6-0A1F8ABA5A48}"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a:lvl1pPr>
          </a:lstStyle>
          <a:p>
            <a:pPr>
              <a:defRPr/>
            </a:pPr>
            <a:fld id="{1165C153-5237-4D7A-A52B-8ADD9C27433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13A0E15B-98C7-4C5D-B587-B4528B5F6D00}"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FCC5876B-A3BC-48BF-9710-C9C11EEB7A36}"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F2378657-7B70-439E-8389-97653C359D73}"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4B58A9D5-2BE5-49B0-80D8-6497B37E9A98}"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33400" y="228600"/>
            <a:ext cx="7772400" cy="11430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6147" name="Rectangle 3"/>
          <p:cNvSpPr>
            <a:spLocks noGrp="1" noChangeArrowheads="1"/>
          </p:cNvSpPr>
          <p:nvPr>
            <p:ph type="body" idx="1"/>
          </p:nvPr>
        </p:nvSpPr>
        <p:spPr bwMode="auto">
          <a:xfrm>
            <a:off x="533400" y="1600200"/>
            <a:ext cx="7772400" cy="46482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sz="1400">
                <a:latin typeface="Times New Roman" panose="02020603050405020304" pitchFamily="18" charset="0"/>
                <a:ea typeface="SimSun"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400">
                <a:latin typeface="Times New Roman" panose="02020603050405020304" pitchFamily="18" charset="0"/>
                <a:ea typeface="SimSun" pitchFamily="2" charset="-122"/>
              </a:defRPr>
            </a:lvl1pPr>
          </a:lstStyle>
          <a:p>
            <a:pPr>
              <a:defRPr/>
            </a:pPr>
            <a:endParaRPr lang="zh-CN" altLang="en-US"/>
          </a:p>
        </p:txBody>
      </p:sp>
      <p:sp>
        <p:nvSpPr>
          <p:cNvPr id="1030" name="Rectangle 6"/>
          <p:cNvSpPr>
            <a:spLocks noGrp="1" noChangeArrowheads="1"/>
          </p:cNvSpPr>
          <p:nvPr>
            <p:ph type="sldNum" sz="quarter" idx="4"/>
          </p:nvPr>
        </p:nvSpPr>
        <p:spPr bwMode="auto">
          <a:xfrm>
            <a:off x="7994650" y="6400800"/>
            <a:ext cx="76835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400">
                <a:latin typeface="Times New Roman" panose="02020603050405020304" pitchFamily="18" charset="0"/>
                <a:ea typeface="SimSun" pitchFamily="2" charset="-122"/>
              </a:defRPr>
            </a:lvl1pPr>
          </a:lstStyle>
          <a:p>
            <a:pPr>
              <a:defRPr/>
            </a:pPr>
            <a:fld id="{C41502AA-7361-4411-868E-F494F4D0C113}"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5.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6.xml"/><Relationship Id="rId2" Type="http://schemas.openxmlformats.org/officeDocument/2006/relationships/image" Target="../media/image16.jpe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24.jpeg"/><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hyperlink" Target="http://images.google.ca/imgres?imgurl=http://www.baudline.com/screenshots/bloccaggio.png&amp;imgrefurl=http://www.baudline.com/what_is_baudline.html&amp;h=600&amp;w=800&amp;sz=177&amp;hl=en&amp;start=1&amp;um=1&amp;usg=__-3TEblK8pDXXUvjFG_2gRU343c4=&amp;tbnid=L80xc6mJVHTiQM:&amp;tbnh=107&amp;tbnw=143&amp;prev=/images?q=audio+file&amp;um=1&amp;hl=en" TargetMode="Externa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hyperlink" Target="http://images.google.ca/imgres?imgurl=http://www.gizmodo.com/assets/resources/2006/10/lipstickpen.jpg&amp;imgrefurl=http://gizmodo.com/gadgets/gadgets/lipstick-pen-if-james-bond-were-a-drag-queen-210841.php&amp;h=196&amp;w=250&amp;sz=65&amp;hl=en&amp;start=100&amp;um=1&amp;tbnid=Hdt6CkgB6bfHZM:&amp;tbnh=87&amp;tbnw=111&amp;prev=/images?q=Secret+messages&amp;start=80&amp;ndsp=20&amp;um=1&amp;hl=en&amp;sa=N" TargetMode="Externa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8.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jpeg"/><Relationship Id="rId2" Type="http://schemas.openxmlformats.org/officeDocument/2006/relationships/hyperlink" Target="http://images.google.ca/imgres?imgurl=http://plus.maths.org/issue21/features/singh/Pixels.jpg&amp;imgrefurl=http://plus.maths.org/issue21/features/singh/index.html&amp;h=256&amp;w=400&amp;sz=15&amp;hl=en&amp;start=7&amp;um=1&amp;usg=__f16Qp66FavIZTMB1MY_vunG4JUA=&amp;tbnid=cg50uRGYbrd4mM:&amp;tbnh=79&amp;tbnw=124&amp;prev=/images?q=Steganography&amp;um=1&amp;hl=en&amp;sa=N" TargetMode="External"/><Relationship Id="rId1" Type="http://schemas.openxmlformats.org/officeDocument/2006/relationships/image" Target="../media/image42.jpe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eg"/><Relationship Id="rId3" Type="http://schemas.openxmlformats.org/officeDocument/2006/relationships/hyperlink" Target="http://images.google.ca/imgres?imgurl=http://plus.maths.org/issue21/features/singh/Pixels.jpg&amp;imgrefurl=http://plus.maths.org/issue21/features/singh/index.html&amp;h=256&amp;w=400&amp;sz=15&amp;hl=en&amp;start=7&amp;um=1&amp;usg=__f16Qp66FavIZTMB1MY_vunG4JUA=&amp;tbnid=cg50uRGYbrd4mM:&amp;tbnh=79&amp;tbnw=124&amp;prev=/images?q=Steganography&amp;um=1&amp;hl=en&amp;sa=N" TargetMode="External"/><Relationship Id="rId2" Type="http://schemas.openxmlformats.org/officeDocument/2006/relationships/image" Target="../media/image46.png"/><Relationship Id="rId1" Type="http://schemas.openxmlformats.org/officeDocument/2006/relationships/image" Target="../media/image45.png"/></Relationships>
</file>

<file path=ppt/slides/_rels/slide43.xml.rels><?xml version="1.0" encoding="UTF-8" standalone="yes"?>
<Relationships xmlns="http://schemas.openxmlformats.org/package/2006/relationships"><Relationship Id="rId9" Type="http://schemas.openxmlformats.org/officeDocument/2006/relationships/image" Target="../media/image51.jpeg"/><Relationship Id="rId8" Type="http://schemas.openxmlformats.org/officeDocument/2006/relationships/hyperlink" Target="http://www.npr.org/templates/story/story.php?storyId=94590889" TargetMode="External"/><Relationship Id="rId7" Type="http://schemas.openxmlformats.org/officeDocument/2006/relationships/image" Target="../media/image50.jpeg"/><Relationship Id="rId6" Type="http://schemas.openxmlformats.org/officeDocument/2006/relationships/hyperlink" Target="http://images.google.ca/imgres?imgurl=http://www.cs.vu.nl/~ast/books/mos2/zebras.jpg&amp;imgrefurl=http://www.cs.vu.nl/~ast/books/mos2/zebras.html&amp;h=300&amp;w=400&amp;sz=38&amp;hl=en&amp;start=10&amp;usg=__9Z7e7PBDCaKFuYrAKMZYQbCVEzg=&amp;tbnid=4oc1d1ury0pGEM:&amp;tbnh=93&amp;tbnw=124&amp;prev=/images?q=Steganography&amp;gbv=2&amp;hl=en" TargetMode="External"/><Relationship Id="rId5" Type="http://schemas.openxmlformats.org/officeDocument/2006/relationships/image" Target="../media/image49.jpeg"/><Relationship Id="rId4" Type="http://schemas.openxmlformats.org/officeDocument/2006/relationships/hyperlink" Target="http://images.google.ca/imgres?imgurl=http://www.steganography.co.uk/steganography.gif&amp;imgrefurl=http://www.steganography.co.uk/&amp;h=431&amp;w=400&amp;sz=101&amp;hl=en&amp;start=11&amp;usg=__yat3lYlWrIH5iUeyE1Sqi_ntJ3s=&amp;tbnid=7uevsW0yfhBTdM:&amp;tbnh=126&amp;tbnw=117&amp;prev=/images?q=Steganography&amp;gbv=2&amp;hl=en" TargetMode="External"/><Relationship Id="rId3" Type="http://schemas.openxmlformats.org/officeDocument/2006/relationships/image" Target="../media/image48.jpeg"/><Relationship Id="rId26" Type="http://schemas.openxmlformats.org/officeDocument/2006/relationships/notesSlide" Target="../notesSlides/notesSlide43.xml"/><Relationship Id="rId25" Type="http://schemas.openxmlformats.org/officeDocument/2006/relationships/slideLayout" Target="../slideLayouts/slideLayout2.xml"/><Relationship Id="rId24" Type="http://schemas.openxmlformats.org/officeDocument/2006/relationships/image" Target="../media/image59.jpeg"/><Relationship Id="rId23" Type="http://schemas.openxmlformats.org/officeDocument/2006/relationships/image" Target="../media/image58.jpeg"/><Relationship Id="rId22" Type="http://schemas.openxmlformats.org/officeDocument/2006/relationships/hyperlink" Target="http://travel.sympatico.msn.ca/Journeys+for+the+Soul/RobinEsrock/Articles/Journeys_for_the_Soul.htm?isfa=1" TargetMode="External"/><Relationship Id="rId21" Type="http://schemas.openxmlformats.org/officeDocument/2006/relationships/image" Target="../media/image57.jpeg"/><Relationship Id="rId20" Type="http://schemas.openxmlformats.org/officeDocument/2006/relationships/hyperlink" Target="http://travel.sympatico.msn.ca/A+Date+with+Mount+Doom/RobinEsrock/Articles/Volcano_Patagonia.htm?isfa=1" TargetMode="External"/><Relationship Id="rId2" Type="http://schemas.openxmlformats.org/officeDocument/2006/relationships/hyperlink" Target="http://images.google.ca/imgres?imgurl=http://easybmp.sourceforge.net/images/Steganography/FluffyStego_NoAlpha.png&amp;imgrefurl=http://easybmp.sourceforge.net/steganography.html&amp;h=427&amp;w=300&amp;sz=305&amp;hl=en&amp;start=1&amp;usg=__MrG3nex7bURLglyOjNvyEey4zaM=&amp;tbnid=7QV8ot9Esov9aM:&amp;tbnh=126&amp;tbnw=89&amp;prev=/images?q=Steganography&amp;gbv=2&amp;hl=en" TargetMode="External"/><Relationship Id="rId19" Type="http://schemas.openxmlformats.org/officeDocument/2006/relationships/image" Target="../media/image56.jpeg"/><Relationship Id="rId18" Type="http://schemas.openxmlformats.org/officeDocument/2006/relationships/hyperlink" Target="http://travel.sympatico.msn.ca/Great+wine+getaways/Home/ContentPosting_50Plus?isfa=1&amp;newsitemid=30cc4aee-3129-444d-8437-c8ae4c9ba664&amp;feedname=50_PLUS&amp;show=False&amp;number=0&amp;showbyline=True&amp;subtitle=&amp;detect=&amp;abc=abc&amp;date=False" TargetMode="External"/><Relationship Id="rId17" Type="http://schemas.openxmlformats.org/officeDocument/2006/relationships/image" Target="../media/image55.jpeg"/><Relationship Id="rId16" Type="http://schemas.openxmlformats.org/officeDocument/2006/relationships/hyperlink" Target="http://travel.sympatico.msn.ca/Inside+Cuba++8+reasons+not+to+miss+this+island/TravelFeatures/ContentPosting_SV?isfa=1&amp;newsitemid=46efe488-5acd-4a36-8590-051fdd63d6d2&amp;feedname=Signature_Vacations&amp;show=False&amp;number=0&amp;showbyline=True&amp;subtitle=&amp;detect=&amp;abc=abc&amp;date=False" TargetMode="External"/><Relationship Id="rId15" Type="http://schemas.openxmlformats.org/officeDocument/2006/relationships/image" Target="../media/image54.jpeg"/><Relationship Id="rId14" Type="http://schemas.openxmlformats.org/officeDocument/2006/relationships/hyperlink" Target="http://travel.sympatico.msn.ca/Beyond+the+Beach+in+the+Dominican+Republic/TravelFeatures/ContentPosting_SV?isfa=1&amp;newsitemid=7a670b74-afcb-484c-83db-ca7fbde6b512&amp;feedname=Signature_Vacations&amp;show=False&amp;number=0&amp;showbyline=True&amp;subtitle=&amp;detect=&amp;abc=abc&amp;date=False" TargetMode="External"/><Relationship Id="rId13" Type="http://schemas.openxmlformats.org/officeDocument/2006/relationships/image" Target="../media/image53.jpeg"/><Relationship Id="rId12" Type="http://schemas.openxmlformats.org/officeDocument/2006/relationships/hyperlink" Target="http://travel.sympatico.msn.ca/Fall+in+love+with+the+Thousand+Islands/Home/ContentPosting_50Plus?isfa=1&amp;newsitemid=7a5e8029-3073-4771-bc50-9de94008d523&amp;feedname=50_PLUS&amp;show=False&amp;number=0&amp;showbyline=True&amp;subtitle=&amp;detect=&amp;abc=abc&amp;date=False" TargetMode="External"/><Relationship Id="rId11" Type="http://schemas.openxmlformats.org/officeDocument/2006/relationships/image" Target="../media/image52.jpeg"/><Relationship Id="rId10" Type="http://schemas.openxmlformats.org/officeDocument/2006/relationships/hyperlink" Target="http://www.npr.org/templates/story/story.php?storyId=94559189" TargetMode="External"/><Relationship Id="rId1"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60.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5.xml"/><Relationship Id="rId2" Type="http://schemas.openxmlformats.org/officeDocument/2006/relationships/image" Target="../media/image13.jpeg"/><Relationship Id="rId1" Type="http://schemas.openxmlformats.org/officeDocument/2006/relationships/image" Target="../media/image12.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2.png"/><Relationship Id="rId1"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7.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70.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7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50" y="1676400"/>
            <a:ext cx="7772400" cy="1755775"/>
          </a:xfrm>
        </p:spPr>
        <p:txBody>
          <a:bodyPr/>
          <a:lstStyle/>
          <a:p>
            <a:pPr algn="ctr">
              <a:defRPr/>
            </a:pPr>
            <a:r>
              <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Stealthy Activities Detection</a:t>
            </a:r>
            <a:endPar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1F8F1BD-CCF2-4D97-9F3A-1123EB5ABCF3}"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06425" y="259207"/>
            <a:ext cx="7772400" cy="757238"/>
          </a:xfrm>
        </p:spPr>
        <p:txBody>
          <a:bodyPr/>
          <a:lstStyle/>
          <a:p>
            <a:pPr algn="ctr"/>
            <a:r>
              <a:rPr lang="en-US" altLang="en-US" u="none" dirty="0">
                <a:latin typeface="Times New Roman" panose="02020603050405020304" pitchFamily="18" charset="0"/>
                <a:cs typeface="Times New Roman" panose="02020603050405020304" pitchFamily="18" charset="0"/>
              </a:rPr>
              <a:t>Data Hiding Techniques</a:t>
            </a:r>
            <a:endParaRPr lang="en-US" altLang="en-US" u="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296824"/>
            <a:ext cx="7620000" cy="4037176"/>
          </a:xfrm>
        </p:spPr>
        <p:txBody>
          <a:bodyPr>
            <a:normAutofit fontScale="92500" lnSpcReduction="10000"/>
          </a:bodyPr>
          <a:lstStyle/>
          <a:p>
            <a:pPr algn="just">
              <a:defRPr/>
            </a:pPr>
            <a:r>
              <a:rPr lang="en-US" b="1" dirty="0">
                <a:latin typeface="Times New Roman" panose="02020603050405020304" pitchFamily="18" charset="0"/>
                <a:cs typeface="Times New Roman" panose="02020603050405020304" pitchFamily="18" charset="0"/>
              </a:rPr>
              <a:t>Unpartitioned disk space</a:t>
            </a:r>
            <a:endParaRPr lang="en-US" b="1" dirty="0">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rPr>
              <a:t>Hidden partition</a:t>
            </a:r>
            <a:endParaRPr lang="en-US" b="1" dirty="0">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rPr>
              <a:t>Volume slack</a:t>
            </a:r>
            <a:endParaRPr lang="en-US" b="1" dirty="0">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rPr>
              <a:t>Slack space</a:t>
            </a:r>
            <a:endParaRPr lang="en-US" b="1" dirty="0">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rPr>
              <a:t>Disk space in Abnormal States</a:t>
            </a:r>
            <a:endParaRPr lang="en-US" b="1" dirty="0">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rPr>
              <a:t>Bad MFT Entries</a:t>
            </a:r>
            <a:endParaRPr lang="en-US" b="1" dirty="0">
              <a:latin typeface="Times New Roman" panose="02020603050405020304" pitchFamily="18" charset="0"/>
              <a:cs typeface="Times New Roman" panose="02020603050405020304" pitchFamily="18" charset="0"/>
            </a:endParaRPr>
          </a:p>
          <a:p>
            <a:pPr algn="just">
              <a:defRPr/>
            </a:pPr>
            <a:r>
              <a:rPr lang="en-US" b="1" dirty="0" err="1">
                <a:latin typeface="Times New Roman" panose="02020603050405020304" pitchFamily="18" charset="0"/>
                <a:cs typeface="Times New Roman" panose="02020603050405020304" pitchFamily="18" charset="0"/>
              </a:rPr>
              <a:t>etc</a:t>
            </a:r>
            <a:endParaRPr lang="en-US" b="1" dirty="0">
              <a:latin typeface="Times New Roman" panose="02020603050405020304" pitchFamily="18" charset="0"/>
              <a:cs typeface="Times New Roman" panose="02020603050405020304" pitchFamily="18" charset="0"/>
            </a:endParaRPr>
          </a:p>
        </p:txBody>
      </p:sp>
      <p:sp>
        <p:nvSpPr>
          <p:cNvPr id="8" name="Slide Number Placeholder 5"/>
          <p:cNvSpPr>
            <a:spLocks noGrp="1"/>
          </p:cNvSpPr>
          <p:nvPr>
            <p:ph type="sldNum" sz="quarter" idx="12"/>
          </p:nvPr>
        </p:nvSpPr>
        <p:spPr>
          <a:xfrm>
            <a:off x="7994650" y="6400800"/>
            <a:ext cx="768350" cy="457200"/>
          </a:xfrm>
          <a:noFill/>
        </p:spPr>
        <p:txBody>
          <a:bodyPr/>
          <a:lstStyle/>
          <a:p>
            <a:fld id="{CC941794-6EDC-4502-8330-BB943E511C3D}" type="slidenum">
              <a:rPr lang="en-US" smtClean="0"/>
            </a:fld>
            <a:endParaRPr lang="en-US" dirty="0"/>
          </a:p>
        </p:txBody>
      </p:sp>
      <p:grpSp>
        <p:nvGrpSpPr>
          <p:cNvPr id="5" name="Group 4"/>
          <p:cNvGrpSpPr/>
          <p:nvPr/>
        </p:nvGrpSpPr>
        <p:grpSpPr>
          <a:xfrm>
            <a:off x="5791200" y="3200400"/>
            <a:ext cx="3124200" cy="2646363"/>
            <a:chOff x="4686300" y="4121150"/>
            <a:chExt cx="3124200" cy="2646363"/>
          </a:xfrm>
        </p:grpSpPr>
        <p:pic>
          <p:nvPicPr>
            <p:cNvPr id="6" name="Picture 6" descr="http://static5.depositphotos.com/1021974/395/i/450/dep_3953564-Many-way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2600" y="4121150"/>
              <a:ext cx="1524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4686300" y="5689600"/>
              <a:ext cx="3124200" cy="1077913"/>
            </a:xfrm>
            <a:prstGeom prst="rect">
              <a:avLst/>
            </a:prstGeom>
            <a:noFill/>
            <a:ln w="9525">
              <a:noFill/>
              <a:miter lim="800000"/>
            </a:ln>
          </p:spPr>
          <p:txBody>
            <a:bodyPr>
              <a:spAutoFit/>
            </a:bodyPr>
            <a:lstStyle/>
            <a:p>
              <a:pPr algn="ctr" eaLnBrk="1" hangingPunct="1">
                <a:defRPr/>
              </a:pPr>
              <a:r>
                <a:rPr lang="en-CA"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so many ways to hide data</a:t>
              </a:r>
              <a:endParaRPr lang="fr-F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9" name="TextBox 8"/>
          <p:cNvSpPr txBox="1"/>
          <p:nvPr/>
        </p:nvSpPr>
        <p:spPr>
          <a:xfrm>
            <a:off x="381000" y="5942183"/>
            <a:ext cx="7086600" cy="7017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Data Hiding and Detection Techniques.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https://faun.pub/data-hiding-and-detection-techniques-2c661b6522f3</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xfrm>
            <a:off x="8512175" y="6350000"/>
            <a:ext cx="457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54C0B0B-94B7-4F7F-82C0-B6DDCB65997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pic>
        <p:nvPicPr>
          <p:cNvPr id="98307" name="Picture 2" descr="http://www.imperial.edu/admin/Media/File_Upload/125-Files/discussion.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4405313"/>
            <a:ext cx="214630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Callout 9"/>
          <p:cNvSpPr/>
          <p:nvPr/>
        </p:nvSpPr>
        <p:spPr bwMode="auto">
          <a:xfrm>
            <a:off x="1828800" y="2057400"/>
            <a:ext cx="5791200" cy="1452563"/>
          </a:xfrm>
          <a:prstGeom prst="cloudCallout">
            <a:avLst>
              <a:gd name="adj1" fmla="val -40499"/>
              <a:gd name="adj2" fmla="val 124319"/>
            </a:avLst>
          </a:prstGeom>
          <a:noFill/>
          <a:ln w="41275" cap="flat" cmpd="sng" algn="ctr">
            <a:solidFill>
              <a:srgbClr val="FF0000"/>
            </a:solidFill>
            <a:prstDash val="solid"/>
            <a:round/>
            <a:headEnd type="none" w="med" len="med"/>
            <a:tailEnd type="none" w="med" len="med"/>
          </a:ln>
          <a:effectLst/>
        </p:spPr>
        <p:txBody>
          <a:bodyPr>
            <a:spAutoFit/>
          </a:bodyPr>
          <a:lstStyle/>
          <a:p>
            <a:pPr algn="ctr" eaLnBrk="1" hangingPunct="1">
              <a:defRPr/>
            </a:pPr>
            <a:r>
              <a:rPr lang="it-IT" sz="2800" b="1" dirty="0">
                <a:solidFill>
                  <a:srgbClr val="FF0000"/>
                </a:solidFill>
                <a:effectLst>
                  <a:outerShdw blurRad="38100" dist="38100" dir="2700000" algn="tl">
                    <a:srgbClr val="000000">
                      <a:alpha val="43137"/>
                    </a:srgbClr>
                  </a:outerShdw>
                </a:effectLst>
              </a:rPr>
              <a:t>How can we detect hidden data?</a:t>
            </a:r>
            <a:endParaRPr lang="en-CA" sz="2800" b="1" dirty="0">
              <a:solidFill>
                <a:srgbClr val="FF0000"/>
              </a:solidFill>
              <a:effectLst>
                <a:outerShdw blurRad="38100" dist="38100" dir="2700000" algn="tl">
                  <a:srgbClr val="000000">
                    <a:alpha val="43137"/>
                  </a:srgbClr>
                </a:outerShdw>
              </a:effectLst>
            </a:endParaRPr>
          </a:p>
        </p:txBody>
      </p:sp>
      <p:grpSp>
        <p:nvGrpSpPr>
          <p:cNvPr id="7" name="Group 6"/>
          <p:cNvGrpSpPr/>
          <p:nvPr/>
        </p:nvGrpSpPr>
        <p:grpSpPr>
          <a:xfrm>
            <a:off x="6096000" y="5419725"/>
            <a:ext cx="2133600" cy="1200150"/>
            <a:chOff x="5486400" y="5276850"/>
            <a:chExt cx="2590800" cy="1504950"/>
          </a:xfrm>
        </p:grpSpPr>
        <p:pic>
          <p:nvPicPr>
            <p:cNvPr id="8" name="Picture 2" descr="http://t2.gstatic.com/images?q=tbn:WJ6eNjejTUK9SM:http://cache.daylife.com/imageserve/0bOm9n6g3r1yf/610x.jpg"/>
            <p:cNvPicPr>
              <a:picLocks noChangeAspect="1" noChangeArrowheads="1"/>
            </p:cNvPicPr>
            <p:nvPr/>
          </p:nvPicPr>
          <p:blipFill>
            <a:blip r:embed="rId2"/>
            <a:srcRect/>
            <a:stretch>
              <a:fillRect/>
            </a:stretch>
          </p:blipFill>
          <p:spPr bwMode="auto">
            <a:xfrm>
              <a:off x="6324600" y="5276850"/>
              <a:ext cx="1752600" cy="1485900"/>
            </a:xfrm>
            <a:prstGeom prst="rect">
              <a:avLst/>
            </a:prstGeom>
            <a:noFill/>
          </p:spPr>
        </p:pic>
        <p:pic>
          <p:nvPicPr>
            <p:cNvPr id="9" name="Picture 2" descr="http://t0.gstatic.com/images?q=tbn:YhjYuCir3MpPwM:http://weblogs.sun-sentinel.com/news/politics/dcblog/health%2520care%2520reform.gif"/>
            <p:cNvPicPr>
              <a:picLocks noChangeAspect="1" noChangeArrowheads="1"/>
            </p:cNvPicPr>
            <p:nvPr/>
          </p:nvPicPr>
          <p:blipFill>
            <a:blip r:embed="rId3"/>
            <a:srcRect/>
            <a:stretch>
              <a:fillRect/>
            </a:stretch>
          </p:blipFill>
          <p:spPr bwMode="auto">
            <a:xfrm>
              <a:off x="5486400" y="6013449"/>
              <a:ext cx="533400" cy="768351"/>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95E947-1E9C-4F79-A739-189A7621AB66}" type="slidenum">
              <a:rPr lang="zh-CN" altLang="en-US" smtClean="0"/>
            </a:fld>
            <a:endParaRPr lang="en-US" altLang="zh-CN"/>
          </a:p>
        </p:txBody>
      </p:sp>
      <p:pic>
        <p:nvPicPr>
          <p:cNvPr id="1026" name="Picture 2" descr="Image result for hiding and seeking ga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2514600"/>
            <a:ext cx="4424082"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bn1.google.com/images?q=tbn:nSiJGjbB79_MLM:http://www.computersafetytip.com/wp-content/uploads/2009/05/hp-hdd-300x300.png"/>
          <p:cNvPicPr>
            <a:picLocks noChangeAspect="1" noChangeArrowheads="1"/>
          </p:cNvPicPr>
          <p:nvPr/>
        </p:nvPicPr>
        <p:blipFill>
          <a:blip r:embed="rId1"/>
          <a:srcRect/>
          <a:stretch>
            <a:fillRect/>
          </a:stretch>
        </p:blipFill>
        <p:spPr bwMode="auto">
          <a:xfrm>
            <a:off x="533400" y="2058194"/>
            <a:ext cx="1558925" cy="1676400"/>
          </a:xfrm>
          <a:prstGeom prst="rect">
            <a:avLst/>
          </a:prstGeom>
          <a:noFill/>
          <a:ln w="9525">
            <a:noFill/>
            <a:miter lim="800000"/>
            <a:headEnd/>
            <a:tailEnd/>
          </a:ln>
        </p:spPr>
      </p:pic>
      <p:sp>
        <p:nvSpPr>
          <p:cNvPr id="5" name="Rectangle 4"/>
          <p:cNvSpPr/>
          <p:nvPr/>
        </p:nvSpPr>
        <p:spPr bwMode="auto">
          <a:xfrm>
            <a:off x="3429000" y="3124200"/>
            <a:ext cx="5410200" cy="609600"/>
          </a:xfrm>
          <a:prstGeom prst="rect">
            <a:avLst/>
          </a:prstGeom>
          <a:no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sp>
        <p:nvSpPr>
          <p:cNvPr id="6" name="Rectangle 5"/>
          <p:cNvSpPr/>
          <p:nvPr/>
        </p:nvSpPr>
        <p:spPr bwMode="auto">
          <a:xfrm>
            <a:off x="3581400" y="3124200"/>
            <a:ext cx="2667000" cy="609600"/>
          </a:xfrm>
          <a:prstGeom prst="rect">
            <a:avLst/>
          </a:prstGeom>
          <a:solidFill>
            <a:schemeClr val="accent1"/>
          </a:solid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cxnSp>
        <p:nvCxnSpPr>
          <p:cNvPr id="7" name="Straight Connector 6"/>
          <p:cNvCxnSpPr>
            <a:cxnSpLocks noChangeShapeType="1"/>
          </p:cNvCxnSpPr>
          <p:nvPr/>
        </p:nvCxnSpPr>
        <p:spPr bwMode="auto">
          <a:xfrm rot="5400000" flipH="1" flipV="1">
            <a:off x="2971005" y="4267200"/>
            <a:ext cx="1066800" cy="1588"/>
          </a:xfrm>
          <a:prstGeom prst="line">
            <a:avLst/>
          </a:prstGeom>
          <a:noFill/>
          <a:ln w="66675" algn="ctr">
            <a:solidFill>
              <a:srgbClr val="00B050"/>
            </a:solidFill>
            <a:round/>
            <a:tailEnd type="triangle" w="med" len="med"/>
          </a:ln>
        </p:spPr>
      </p:cxnSp>
      <p:sp>
        <p:nvSpPr>
          <p:cNvPr id="8" name="Rectangle 6"/>
          <p:cNvSpPr>
            <a:spLocks noChangeArrowheads="1"/>
          </p:cNvSpPr>
          <p:nvPr/>
        </p:nvSpPr>
        <p:spPr bwMode="auto">
          <a:xfrm>
            <a:off x="134738" y="5188085"/>
            <a:ext cx="2514600" cy="987424"/>
          </a:xfrm>
          <a:prstGeom prst="rect">
            <a:avLst/>
          </a:prstGeom>
          <a:noFill/>
          <a:ln w="9525">
            <a:noFill/>
            <a:miter lim="800000"/>
          </a:ln>
        </p:spPr>
        <p:txBody>
          <a:bodyPr anchor="ctr"/>
          <a:lstStyle/>
          <a:p>
            <a:pPr algn="ctr" eaLnBrk="0" hangingPunct="0">
              <a:spcBef>
                <a:spcPct val="20000"/>
              </a:spcBef>
              <a:buClr>
                <a:schemeClr val="accent2"/>
              </a:buClr>
              <a:buSzPct val="85000"/>
              <a:buFont typeface="ZapfDingbats" pitchFamily="82" charset="2"/>
              <a:buNone/>
              <a:defRPr/>
            </a:pPr>
            <a:r>
              <a:rPr lang="en-US" sz="28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digital storage devices</a:t>
            </a:r>
            <a:endParaRPr lang="en-US" sz="28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7586" name="Picture 2" descr="http://www.yulelog.com/images/usb-drive.jpg"/>
          <p:cNvPicPr>
            <a:picLocks noChangeAspect="1" noChangeArrowheads="1"/>
          </p:cNvPicPr>
          <p:nvPr/>
        </p:nvPicPr>
        <p:blipFill>
          <a:blip r:embed="rId2"/>
          <a:srcRect/>
          <a:stretch>
            <a:fillRect/>
          </a:stretch>
        </p:blipFill>
        <p:spPr bwMode="auto">
          <a:xfrm>
            <a:off x="650477" y="3859686"/>
            <a:ext cx="1483123" cy="1321914"/>
          </a:xfrm>
          <a:prstGeom prst="rect">
            <a:avLst/>
          </a:prstGeom>
          <a:noFill/>
        </p:spPr>
      </p:pic>
      <p:cxnSp>
        <p:nvCxnSpPr>
          <p:cNvPr id="10" name="Straight Connector 9"/>
          <p:cNvCxnSpPr>
            <a:cxnSpLocks noChangeShapeType="1"/>
          </p:cNvCxnSpPr>
          <p:nvPr/>
        </p:nvCxnSpPr>
        <p:spPr bwMode="auto">
          <a:xfrm>
            <a:off x="2133600" y="3429000"/>
            <a:ext cx="915194" cy="1588"/>
          </a:xfrm>
          <a:prstGeom prst="line">
            <a:avLst/>
          </a:prstGeom>
          <a:noFill/>
          <a:ln w="117475" algn="ctr">
            <a:solidFill>
              <a:schemeClr val="tx1"/>
            </a:solidFill>
            <a:round/>
            <a:tailEnd type="triangle" w="med" len="med"/>
          </a:ln>
        </p:spPr>
      </p:cxnSp>
      <p:cxnSp>
        <p:nvCxnSpPr>
          <p:cNvPr id="12" name="Straight Connector 11"/>
          <p:cNvCxnSpPr>
            <a:cxnSpLocks noChangeShapeType="1"/>
          </p:cNvCxnSpPr>
          <p:nvPr/>
        </p:nvCxnSpPr>
        <p:spPr bwMode="auto">
          <a:xfrm rot="5400000" flipH="1" flipV="1">
            <a:off x="3276600" y="3428206"/>
            <a:ext cx="609600" cy="1589"/>
          </a:xfrm>
          <a:prstGeom prst="line">
            <a:avLst/>
          </a:prstGeom>
          <a:noFill/>
          <a:ln w="41275" algn="ctr">
            <a:solidFill>
              <a:schemeClr val="tx1"/>
            </a:solidFill>
            <a:round/>
            <a:tailEnd type="none" w="med" len="med"/>
          </a:ln>
        </p:spPr>
      </p:cxnSp>
      <p:sp>
        <p:nvSpPr>
          <p:cNvPr id="16" name="Rectangle 15"/>
          <p:cNvSpPr/>
          <p:nvPr/>
        </p:nvSpPr>
        <p:spPr bwMode="auto">
          <a:xfrm>
            <a:off x="6248400" y="3124200"/>
            <a:ext cx="1981200" cy="609600"/>
          </a:xfrm>
          <a:prstGeom prst="rect">
            <a:avLst/>
          </a:prstGeom>
          <a:solidFill>
            <a:schemeClr val="accent1"/>
          </a:solid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cxnSp>
        <p:nvCxnSpPr>
          <p:cNvPr id="17" name="Straight Connector 6"/>
          <p:cNvCxnSpPr>
            <a:cxnSpLocks noChangeShapeType="1"/>
          </p:cNvCxnSpPr>
          <p:nvPr/>
        </p:nvCxnSpPr>
        <p:spPr bwMode="auto">
          <a:xfrm>
            <a:off x="5334000" y="3733800"/>
            <a:ext cx="1066800" cy="533400"/>
          </a:xfrm>
          <a:prstGeom prst="line">
            <a:avLst/>
          </a:prstGeom>
          <a:noFill/>
          <a:ln w="66675" algn="ctr">
            <a:solidFill>
              <a:srgbClr val="FF0000"/>
            </a:solidFill>
            <a:round/>
            <a:headEnd type="triangle"/>
            <a:tailEnd type="none" w="med" len="med"/>
          </a:ln>
        </p:spPr>
      </p:cxnSp>
      <p:cxnSp>
        <p:nvCxnSpPr>
          <p:cNvPr id="18" name="Straight Connector 6"/>
          <p:cNvCxnSpPr>
            <a:cxnSpLocks noChangeShapeType="1"/>
            <a:stCxn id="19" idx="0"/>
          </p:cNvCxnSpPr>
          <p:nvPr/>
        </p:nvCxnSpPr>
        <p:spPr bwMode="auto">
          <a:xfrm rot="5400000" flipH="1" flipV="1">
            <a:off x="6553200" y="3581400"/>
            <a:ext cx="533400" cy="838200"/>
          </a:xfrm>
          <a:prstGeom prst="line">
            <a:avLst/>
          </a:prstGeom>
          <a:noFill/>
          <a:ln w="66675" algn="ctr">
            <a:solidFill>
              <a:srgbClr val="FF0000"/>
            </a:solidFill>
            <a:round/>
            <a:tailEnd type="triangle" w="med" len="med"/>
          </a:ln>
        </p:spPr>
      </p:cxnSp>
      <p:sp>
        <p:nvSpPr>
          <p:cNvPr id="19" name="Title 1"/>
          <p:cNvSpPr txBox="1"/>
          <p:nvPr/>
        </p:nvSpPr>
        <p:spPr bwMode="auto">
          <a:xfrm>
            <a:off x="5334000" y="4267200"/>
            <a:ext cx="2133600" cy="609600"/>
          </a:xfrm>
          <a:prstGeom prst="rect">
            <a:avLst/>
          </a:prstGeom>
          <a:noFill/>
          <a:ln w="9525">
            <a:noFill/>
            <a:miter lim="800000"/>
          </a:ln>
        </p:spPr>
        <p:txBody>
          <a:bodyPr vert="horz" wrap="square" lIns="91440" tIns="45720" rIns="91440" bIns="45720" numCol="1" anchor="ctr" anchorCtr="0" compatLnSpc="1"/>
          <a:lstStyle/>
          <a:p>
            <a:pPr lvl="0" algn="ctr" eaLnBrk="0" hangingPunct="0">
              <a:defRPr/>
            </a:pPr>
            <a:r>
              <a:rPr lang="en-US"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Partitions</a:t>
            </a:r>
            <a:endParaRPr kumimoji="0" lang="en-CA" altLang="en-US"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SimSun" pitchFamily="2" charset="-122"/>
              <a:cs typeface="Times New Roman" panose="02020603050405020304" pitchFamily="18" charset="0"/>
            </a:endParaRPr>
          </a:p>
        </p:txBody>
      </p:sp>
      <p:sp>
        <p:nvSpPr>
          <p:cNvPr id="20" name="Slide Number Placeholder 5"/>
          <p:cNvSpPr>
            <a:spLocks noGrp="1"/>
          </p:cNvSpPr>
          <p:nvPr>
            <p:ph type="sldNum" sz="quarter" idx="12"/>
          </p:nvPr>
        </p:nvSpPr>
        <p:spPr>
          <a:xfrm>
            <a:off x="7994650" y="6400800"/>
            <a:ext cx="768350" cy="457200"/>
          </a:xfrm>
          <a:noFill/>
        </p:spPr>
        <p:txBody>
          <a:bodyPr/>
          <a:lstStyle/>
          <a:p>
            <a:fld id="{CC941794-6EDC-4502-8330-BB943E511C3D}" type="slidenum">
              <a:rPr lang="en-US" smtClean="0"/>
            </a:fld>
            <a:endParaRPr lang="en-US"/>
          </a:p>
        </p:txBody>
      </p:sp>
      <p:cxnSp>
        <p:nvCxnSpPr>
          <p:cNvPr id="21" name="Straight Connector 20"/>
          <p:cNvCxnSpPr>
            <a:cxnSpLocks noChangeShapeType="1"/>
          </p:cNvCxnSpPr>
          <p:nvPr/>
        </p:nvCxnSpPr>
        <p:spPr bwMode="auto">
          <a:xfrm>
            <a:off x="8458200" y="1752600"/>
            <a:ext cx="0" cy="1312407"/>
          </a:xfrm>
          <a:prstGeom prst="line">
            <a:avLst/>
          </a:prstGeom>
          <a:noFill/>
          <a:ln w="66675" algn="ctr">
            <a:solidFill>
              <a:srgbClr val="C00000"/>
            </a:solidFill>
            <a:round/>
            <a:tailEnd type="triangle" w="med" len="med"/>
          </a:ln>
        </p:spPr>
      </p:cxnSp>
      <p:sp>
        <p:nvSpPr>
          <p:cNvPr id="23" name="Title 1"/>
          <p:cNvSpPr txBox="1"/>
          <p:nvPr/>
        </p:nvSpPr>
        <p:spPr bwMode="auto">
          <a:xfrm>
            <a:off x="457200" y="457200"/>
            <a:ext cx="7772400" cy="75723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ctr">
              <a:buNone/>
            </a:pPr>
            <a:r>
              <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rPr>
              <a:t>Unpartitioned disk space</a:t>
            </a:r>
            <a:endPar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sp>
        <p:nvSpPr>
          <p:cNvPr id="24" name="AutoShape 9"/>
          <p:cNvSpPr>
            <a:spLocks noChangeArrowheads="1"/>
          </p:cNvSpPr>
          <p:nvPr/>
        </p:nvSpPr>
        <p:spPr bwMode="auto">
          <a:xfrm>
            <a:off x="2555120" y="1366703"/>
            <a:ext cx="3845680" cy="1143132"/>
          </a:xfrm>
          <a:prstGeom prst="cloudCallout">
            <a:avLst>
              <a:gd name="adj1" fmla="val -63027"/>
              <a:gd name="adj2" fmla="val 85111"/>
            </a:avLst>
          </a:prstGeom>
          <a:solidFill>
            <a:schemeClr val="accent1"/>
          </a:solidFill>
          <a:ln w="9525">
            <a:solidFill>
              <a:schemeClr val="tx1"/>
            </a:solidFill>
            <a:round/>
          </a:ln>
        </p:spPr>
        <p:txBody>
          <a:bodyPr/>
          <a:lstStyle/>
          <a:p>
            <a:pPr algn="ctr" eaLnBrk="0" hangingPunct="0">
              <a:spcBef>
                <a:spcPct val="20000"/>
              </a:spcBef>
              <a:buClr>
                <a:schemeClr val="accent2"/>
              </a:buClr>
              <a:buSzPct val="85000"/>
              <a:buFont typeface="ZapfDingbats" pitchFamily="82" charset="2"/>
              <a:buNone/>
              <a:defRPr/>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Master Boot Record (MBR) disks</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5" name="Title 1"/>
          <p:cNvSpPr txBox="1"/>
          <p:nvPr/>
        </p:nvSpPr>
        <p:spPr bwMode="auto">
          <a:xfrm>
            <a:off x="2932111" y="4925438"/>
            <a:ext cx="1143000" cy="609600"/>
          </a:xfrm>
          <a:prstGeom prst="rect">
            <a:avLst/>
          </a:prstGeom>
          <a:noFill/>
          <a:ln w="9525">
            <a:noFill/>
            <a:miter lim="800000"/>
          </a:ln>
        </p:spPr>
        <p:txBody>
          <a:bodyPr vert="horz" wrap="square" lIns="91440" tIns="45720" rIns="91440" bIns="45720" numCol="1" anchor="ctr" anchorCtr="0" compatLnSpc="1"/>
          <a:lstStyle/>
          <a:p>
            <a:pPr lvl="0" algn="ctr" eaLnBrk="0" hangingPunct="0">
              <a:defRPr/>
            </a:pPr>
            <a:r>
              <a:rPr lang="en-US"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MBR</a:t>
            </a:r>
            <a:endParaRPr kumimoji="0" lang="en-CA" altLang="en-US"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a:xfrm>
            <a:off x="7994650" y="6400800"/>
            <a:ext cx="768350" cy="457200"/>
          </a:xfrm>
          <a:noFill/>
        </p:spPr>
        <p:txBody>
          <a:bodyPr/>
          <a:lstStyle/>
          <a:p>
            <a:fld id="{CC941794-6EDC-4502-8330-BB943E511C3D}" type="slidenum">
              <a:rPr lang="en-US" smtClean="0"/>
            </a:fld>
            <a:endParaRPr lang="en-US"/>
          </a:p>
        </p:txBody>
      </p:sp>
      <p:sp>
        <p:nvSpPr>
          <p:cNvPr id="23" name="Title 1"/>
          <p:cNvSpPr txBox="1"/>
          <p:nvPr/>
        </p:nvSpPr>
        <p:spPr bwMode="auto">
          <a:xfrm>
            <a:off x="457200" y="835819"/>
            <a:ext cx="7772400" cy="75723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ctr">
              <a:buNone/>
            </a:pPr>
            <a:r>
              <a:rPr lang="en-US" altLang="en-US" sz="4000" b="1" dirty="0">
                <a:solidFill>
                  <a:schemeClr val="accent2"/>
                </a:solidFill>
                <a:latin typeface="Times New Roman" panose="02020603050405020304" pitchFamily="18" charset="0"/>
                <a:ea typeface="SimSun" pitchFamily="2" charset="-122"/>
                <a:cs typeface="Times New Roman" panose="02020603050405020304" pitchFamily="18" charset="0"/>
              </a:rPr>
              <a:t>Hidden partition</a:t>
            </a:r>
            <a:endParaRPr lang="en-US" altLang="en-US" sz="4000" b="1"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142668" y="2645391"/>
            <a:ext cx="8858664" cy="1012208"/>
          </a:xfrm>
          <a:prstGeom prst="rect">
            <a:avLst/>
          </a:prstGeom>
        </p:spPr>
      </p:pic>
      <p:cxnSp>
        <p:nvCxnSpPr>
          <p:cNvPr id="27" name="Straight Connector 26"/>
          <p:cNvCxnSpPr>
            <a:cxnSpLocks noChangeShapeType="1"/>
          </p:cNvCxnSpPr>
          <p:nvPr/>
        </p:nvCxnSpPr>
        <p:spPr bwMode="auto">
          <a:xfrm flipH="1" flipV="1">
            <a:off x="2057400" y="3429000"/>
            <a:ext cx="1905000" cy="1523642"/>
          </a:xfrm>
          <a:prstGeom prst="line">
            <a:avLst/>
          </a:prstGeom>
          <a:noFill/>
          <a:ln w="66675" algn="ctr">
            <a:solidFill>
              <a:srgbClr val="C00000"/>
            </a:solidFill>
            <a:round/>
            <a:tailEnd type="triangle" w="med" len="med"/>
          </a:ln>
        </p:spPr>
      </p:cxnSp>
      <p:cxnSp>
        <p:nvCxnSpPr>
          <p:cNvPr id="31" name="Straight Connector 30"/>
          <p:cNvCxnSpPr>
            <a:cxnSpLocks noChangeShapeType="1"/>
          </p:cNvCxnSpPr>
          <p:nvPr/>
        </p:nvCxnSpPr>
        <p:spPr bwMode="auto">
          <a:xfrm flipV="1">
            <a:off x="4038600" y="3429000"/>
            <a:ext cx="3048000" cy="1523642"/>
          </a:xfrm>
          <a:prstGeom prst="line">
            <a:avLst/>
          </a:prstGeom>
          <a:noFill/>
          <a:ln w="66675" algn="ctr">
            <a:solidFill>
              <a:srgbClr val="C00000"/>
            </a:solidFill>
            <a:round/>
            <a:tailEnd type="triangle" w="med" len="med"/>
          </a:ln>
        </p:spPr>
      </p:cxnSp>
      <p:sp>
        <p:nvSpPr>
          <p:cNvPr id="12" name="Title 1"/>
          <p:cNvSpPr txBox="1"/>
          <p:nvPr/>
        </p:nvSpPr>
        <p:spPr bwMode="auto">
          <a:xfrm>
            <a:off x="2133600" y="4952642"/>
            <a:ext cx="3810000" cy="75723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ctr">
              <a:buNone/>
            </a:pPr>
            <a:r>
              <a:rPr lang="en-US" altLang="en-US" sz="3600" dirty="0">
                <a:solidFill>
                  <a:schemeClr val="accent2"/>
                </a:solidFill>
                <a:latin typeface="Times New Roman" panose="02020603050405020304" pitchFamily="18" charset="0"/>
                <a:ea typeface="SimSun" pitchFamily="2" charset="-122"/>
                <a:cs typeface="Times New Roman" panose="02020603050405020304" pitchFamily="18" charset="0"/>
              </a:rPr>
              <a:t>Hidden partitions</a:t>
            </a:r>
            <a:endParaRPr lang="en-US" altLang="en-US" sz="3600"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C5876B-A3BC-48BF-9710-C9C11EEB7A36}" type="slidenum">
              <a:rPr lang="zh-CN" altLang="en-US" smtClean="0"/>
            </a:fld>
            <a:endParaRPr lang="en-US" altLang="zh-CN"/>
          </a:p>
        </p:txBody>
      </p:sp>
      <p:sp>
        <p:nvSpPr>
          <p:cNvPr id="4" name="Rectangle 3"/>
          <p:cNvSpPr txBox="1">
            <a:spLocks noChangeArrowheads="1"/>
          </p:cNvSpPr>
          <p:nvPr/>
        </p:nvSpPr>
        <p:spPr bwMode="auto">
          <a:xfrm>
            <a:off x="478632" y="1408918"/>
            <a:ext cx="8284368" cy="2133593"/>
          </a:xfrm>
          <a:prstGeom prst="rect">
            <a:avLst/>
          </a:prstGeom>
          <a:noFill/>
          <a:ln w="9525">
            <a:noFill/>
            <a:miter lim="800000"/>
          </a:ln>
        </p:spPr>
        <p:txBody>
          <a:bodyPr vert="horz" wrap="square" lIns="91440" tIns="45720" rIns="91440" bIns="45720" numCol="1" anchor="t" anchorCtr="0" compatLnSpc="1"/>
          <a:lstStyle/>
          <a:p>
            <a:pPr marL="0" lvl="1" algn="just">
              <a:buFont typeface="Wingdings" panose="05000000000000000000" pitchFamily="2" charset="2"/>
              <a:buChar char="Ø"/>
            </a:pPr>
            <a:r>
              <a:rPr lang="en-US" kern="0" dirty="0">
                <a:latin typeface="Times New Roman" panose="02020603050405020304" pitchFamily="18" charset="0"/>
                <a:cs typeface="Times New Roman" panose="02020603050405020304" pitchFamily="18" charset="0"/>
              </a:rPr>
              <a:t>The size of the file system = the size of the volume in which it is located?</a:t>
            </a:r>
            <a:endParaRPr lang="en-US" kern="0" dirty="0">
              <a:latin typeface="Times New Roman" panose="02020603050405020304" pitchFamily="18" charset="0"/>
              <a:cs typeface="Times New Roman" panose="02020603050405020304" pitchFamily="18" charset="0"/>
            </a:endParaRPr>
          </a:p>
          <a:p>
            <a:pPr marL="0" lvl="1" algn="just">
              <a:buFont typeface="Wingdings" panose="05000000000000000000" pitchFamily="2" charset="2"/>
              <a:buChar char="Ø"/>
            </a:pPr>
            <a:r>
              <a:rPr lang="en-US" kern="0" dirty="0">
                <a:latin typeface="Times New Roman" panose="02020603050405020304" pitchFamily="18" charset="0"/>
                <a:cs typeface="Times New Roman" panose="02020603050405020304" pitchFamily="18" charset="0"/>
              </a:rPr>
              <a:t>If the volume is larger, the sectors after the file system are called </a:t>
            </a:r>
            <a:r>
              <a:rPr lang="en-US"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volume slack </a:t>
            </a:r>
            <a:r>
              <a:rPr lang="en-US" kern="0" dirty="0">
                <a:latin typeface="Times New Roman" panose="02020603050405020304" pitchFamily="18" charset="0"/>
                <a:cs typeface="Times New Roman" panose="02020603050405020304" pitchFamily="18" charset="0"/>
              </a:rPr>
              <a:t>and could be used to hide data.</a:t>
            </a:r>
            <a:endParaRPr lang="en-US" kern="0" dirty="0">
              <a:latin typeface="Times New Roman" panose="02020603050405020304" pitchFamily="18" charset="0"/>
              <a:cs typeface="Times New Roman" panose="02020603050405020304" pitchFamily="18" charset="0"/>
            </a:endParaRPr>
          </a:p>
        </p:txBody>
      </p:sp>
      <p:sp>
        <p:nvSpPr>
          <p:cNvPr id="5" name="Rectangle 4"/>
          <p:cNvSpPr/>
          <p:nvPr/>
        </p:nvSpPr>
        <p:spPr bwMode="auto">
          <a:xfrm>
            <a:off x="1447800" y="4418805"/>
            <a:ext cx="5410200" cy="609600"/>
          </a:xfrm>
          <a:prstGeom prst="rect">
            <a:avLst/>
          </a:prstGeom>
          <a:no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sp>
        <p:nvSpPr>
          <p:cNvPr id="6" name="Rectangle 5"/>
          <p:cNvSpPr/>
          <p:nvPr/>
        </p:nvSpPr>
        <p:spPr bwMode="auto">
          <a:xfrm>
            <a:off x="2971800" y="4418805"/>
            <a:ext cx="2667000" cy="609600"/>
          </a:xfrm>
          <a:prstGeom prst="rect">
            <a:avLst/>
          </a:prstGeom>
          <a:solidFill>
            <a:schemeClr val="tx1"/>
          </a:solid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cxnSp>
        <p:nvCxnSpPr>
          <p:cNvPr id="11" name="Straight Connector 6"/>
          <p:cNvCxnSpPr>
            <a:cxnSpLocks noChangeShapeType="1"/>
          </p:cNvCxnSpPr>
          <p:nvPr/>
        </p:nvCxnSpPr>
        <p:spPr bwMode="auto">
          <a:xfrm rot="16200000" flipV="1">
            <a:off x="5371703" y="4074715"/>
            <a:ext cx="533400" cy="794"/>
          </a:xfrm>
          <a:prstGeom prst="line">
            <a:avLst/>
          </a:prstGeom>
          <a:noFill/>
          <a:ln w="66675" algn="ctr">
            <a:solidFill>
              <a:schemeClr val="tx1"/>
            </a:solidFill>
            <a:round/>
            <a:headEnd type="triangle"/>
            <a:tailEnd type="none" w="med" len="med"/>
          </a:ln>
        </p:spPr>
      </p:cxnSp>
      <p:cxnSp>
        <p:nvCxnSpPr>
          <p:cNvPr id="14" name="Straight Connector 6"/>
          <p:cNvCxnSpPr>
            <a:cxnSpLocks noChangeShapeType="1"/>
          </p:cNvCxnSpPr>
          <p:nvPr/>
        </p:nvCxnSpPr>
        <p:spPr bwMode="auto">
          <a:xfrm>
            <a:off x="2971800" y="4037012"/>
            <a:ext cx="2667000" cy="0"/>
          </a:xfrm>
          <a:prstGeom prst="line">
            <a:avLst/>
          </a:prstGeom>
          <a:noFill/>
          <a:ln w="66675" algn="ctr">
            <a:solidFill>
              <a:schemeClr val="tx1"/>
            </a:solidFill>
            <a:round/>
            <a:headEnd type="triangle"/>
            <a:tailEnd type="triangle" w="med" len="med"/>
          </a:ln>
        </p:spPr>
      </p:cxnSp>
      <p:cxnSp>
        <p:nvCxnSpPr>
          <p:cNvPr id="15" name="Straight Connector 6"/>
          <p:cNvCxnSpPr>
            <a:cxnSpLocks noChangeShapeType="1"/>
          </p:cNvCxnSpPr>
          <p:nvPr/>
        </p:nvCxnSpPr>
        <p:spPr bwMode="auto">
          <a:xfrm rot="16200000" flipV="1">
            <a:off x="2705497" y="4075509"/>
            <a:ext cx="533400" cy="794"/>
          </a:xfrm>
          <a:prstGeom prst="line">
            <a:avLst/>
          </a:prstGeom>
          <a:noFill/>
          <a:ln w="66675" algn="ctr">
            <a:solidFill>
              <a:schemeClr val="tx1"/>
            </a:solidFill>
            <a:round/>
            <a:headEnd type="triangle"/>
            <a:tailEnd type="none" w="med" len="med"/>
          </a:ln>
        </p:spPr>
      </p:cxnSp>
      <p:sp>
        <p:nvSpPr>
          <p:cNvPr id="17" name="Rectangle 16"/>
          <p:cNvSpPr/>
          <p:nvPr/>
        </p:nvSpPr>
        <p:spPr bwMode="auto">
          <a:xfrm>
            <a:off x="2971800" y="4418805"/>
            <a:ext cx="1752600" cy="609600"/>
          </a:xfrm>
          <a:prstGeom prst="rect">
            <a:avLst/>
          </a:prstGeom>
          <a:solidFill>
            <a:srgbClr val="FF0000"/>
          </a:solidFill>
          <a:ln w="412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cxnSp>
        <p:nvCxnSpPr>
          <p:cNvPr id="18" name="Straight Connector 6"/>
          <p:cNvCxnSpPr>
            <a:cxnSpLocks noChangeShapeType="1"/>
          </p:cNvCxnSpPr>
          <p:nvPr/>
        </p:nvCxnSpPr>
        <p:spPr bwMode="auto">
          <a:xfrm rot="16200000" flipV="1">
            <a:off x="4457303" y="5294709"/>
            <a:ext cx="533400" cy="794"/>
          </a:xfrm>
          <a:prstGeom prst="line">
            <a:avLst/>
          </a:prstGeom>
          <a:noFill/>
          <a:ln w="66675" algn="ctr">
            <a:solidFill>
              <a:schemeClr val="tx1"/>
            </a:solidFill>
            <a:round/>
            <a:headEnd type="none"/>
            <a:tailEnd type="triangle" w="med" len="med"/>
          </a:ln>
        </p:spPr>
      </p:cxnSp>
      <p:cxnSp>
        <p:nvCxnSpPr>
          <p:cNvPr id="19" name="Straight Connector 6"/>
          <p:cNvCxnSpPr>
            <a:cxnSpLocks noChangeShapeType="1"/>
          </p:cNvCxnSpPr>
          <p:nvPr/>
        </p:nvCxnSpPr>
        <p:spPr bwMode="auto">
          <a:xfrm>
            <a:off x="2971800" y="5257006"/>
            <a:ext cx="1751806" cy="0"/>
          </a:xfrm>
          <a:prstGeom prst="line">
            <a:avLst/>
          </a:prstGeom>
          <a:noFill/>
          <a:ln w="66675" algn="ctr">
            <a:solidFill>
              <a:schemeClr val="tx1"/>
            </a:solidFill>
            <a:round/>
            <a:headEnd type="triangle"/>
            <a:tailEnd type="triangle" w="med" len="med"/>
          </a:ln>
        </p:spPr>
      </p:cxnSp>
      <p:cxnSp>
        <p:nvCxnSpPr>
          <p:cNvPr id="20" name="Straight Connector 6"/>
          <p:cNvCxnSpPr>
            <a:cxnSpLocks noChangeShapeType="1"/>
          </p:cNvCxnSpPr>
          <p:nvPr/>
        </p:nvCxnSpPr>
        <p:spPr bwMode="auto">
          <a:xfrm rot="16200000" flipV="1">
            <a:off x="2705497" y="5295503"/>
            <a:ext cx="533400" cy="794"/>
          </a:xfrm>
          <a:prstGeom prst="line">
            <a:avLst/>
          </a:prstGeom>
          <a:noFill/>
          <a:ln w="66675" algn="ctr">
            <a:solidFill>
              <a:schemeClr val="tx1"/>
            </a:solidFill>
            <a:round/>
            <a:headEnd type="none"/>
            <a:tailEnd type="triangle" w="med" len="med"/>
          </a:ln>
        </p:spPr>
      </p:cxnSp>
      <p:sp>
        <p:nvSpPr>
          <p:cNvPr id="16" name="Title 1"/>
          <p:cNvSpPr txBox="1"/>
          <p:nvPr/>
        </p:nvSpPr>
        <p:spPr bwMode="auto">
          <a:xfrm>
            <a:off x="457200" y="457200"/>
            <a:ext cx="7772400" cy="75723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ctr">
              <a:buNone/>
            </a:pPr>
            <a:r>
              <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rPr>
              <a:t>Volume slack</a:t>
            </a:r>
            <a:endPar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sp>
        <p:nvSpPr>
          <p:cNvPr id="21" name="Title 1"/>
          <p:cNvSpPr txBox="1"/>
          <p:nvPr/>
        </p:nvSpPr>
        <p:spPr bwMode="auto">
          <a:xfrm>
            <a:off x="3733800" y="3122611"/>
            <a:ext cx="1066800" cy="380999"/>
          </a:xfrm>
          <a:prstGeom prst="rect">
            <a:avLst/>
          </a:prstGeom>
          <a:noFill/>
          <a:ln w="9525">
            <a:noFill/>
            <a:miter lim="800000"/>
          </a:ln>
        </p:spPr>
        <p:txBody>
          <a:bodyPr anchor="ctr">
            <a:normAutofit fontScale="52500" lnSpcReduction="20000"/>
          </a:bodyPr>
          <a:lstStyle/>
          <a:p>
            <a:pPr marL="514350" indent="-514350" algn="ctr" fontAlgn="auto">
              <a:spcAft>
                <a:spcPts val="0"/>
              </a:spcAft>
              <a:defRPr/>
            </a:pPr>
            <a:r>
              <a:rPr lang="en-US" sz="3200" b="1" kern="0" dirty="0">
                <a:solidFill>
                  <a:schemeClr val="accent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Partition</a:t>
            </a:r>
            <a:endParaRPr lang="en-US" sz="3200" b="1" kern="0" dirty="0">
              <a:solidFill>
                <a:schemeClr val="accent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cxnSp>
        <p:nvCxnSpPr>
          <p:cNvPr id="22" name="Straight Connector 6"/>
          <p:cNvCxnSpPr>
            <a:cxnSpLocks noChangeShapeType="1"/>
            <a:endCxn id="21" idx="2"/>
          </p:cNvCxnSpPr>
          <p:nvPr/>
        </p:nvCxnSpPr>
        <p:spPr bwMode="auto">
          <a:xfrm flipV="1">
            <a:off x="4265864" y="3503610"/>
            <a:ext cx="1336" cy="533400"/>
          </a:xfrm>
          <a:prstGeom prst="line">
            <a:avLst/>
          </a:prstGeom>
          <a:noFill/>
          <a:ln w="66675" algn="ctr">
            <a:solidFill>
              <a:srgbClr val="FF0000"/>
            </a:solidFill>
            <a:round/>
            <a:headEnd type="triangle"/>
            <a:tailEnd type="none" w="med" len="med"/>
          </a:ln>
          <a:extLst>
            <a:ext uri="{909E8E84-426E-40DD-AFC4-6F175D3DCCD1}">
              <a14:hiddenFill xmlns:a14="http://schemas.microsoft.com/office/drawing/2010/main">
                <a:noFill/>
              </a14:hiddenFill>
            </a:ext>
          </a:extLst>
        </p:spPr>
      </p:cxnSp>
      <p:sp>
        <p:nvSpPr>
          <p:cNvPr id="23" name="Title 1"/>
          <p:cNvSpPr txBox="1"/>
          <p:nvPr/>
        </p:nvSpPr>
        <p:spPr bwMode="auto">
          <a:xfrm>
            <a:off x="2819400" y="5791200"/>
            <a:ext cx="2013055" cy="457199"/>
          </a:xfrm>
          <a:prstGeom prst="rect">
            <a:avLst/>
          </a:prstGeom>
          <a:noFill/>
          <a:ln w="9525">
            <a:noFill/>
            <a:miter lim="800000"/>
          </a:ln>
        </p:spPr>
        <p:txBody>
          <a:bodyPr anchor="ctr">
            <a:normAutofit fontScale="52500" lnSpcReduction="20000"/>
          </a:bodyPr>
          <a:lstStyle/>
          <a:p>
            <a:pPr marL="514350" indent="-514350" algn="ctr" fontAlgn="auto">
              <a:spcAft>
                <a:spcPts val="0"/>
              </a:spcAft>
              <a:defRPr/>
            </a:pPr>
            <a:r>
              <a:rPr lang="en-US" sz="3200" b="1" kern="0" dirty="0">
                <a:solidFill>
                  <a:schemeClr val="accent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File system volume</a:t>
            </a:r>
            <a:endParaRPr lang="en-US" sz="3200" b="1" kern="0" dirty="0">
              <a:solidFill>
                <a:schemeClr val="accent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cxnSp>
        <p:nvCxnSpPr>
          <p:cNvPr id="24" name="Straight Connector 6"/>
          <p:cNvCxnSpPr>
            <a:cxnSpLocks noChangeShapeType="1"/>
          </p:cNvCxnSpPr>
          <p:nvPr/>
        </p:nvCxnSpPr>
        <p:spPr bwMode="auto">
          <a:xfrm flipV="1">
            <a:off x="3825928" y="5308235"/>
            <a:ext cx="1336" cy="533400"/>
          </a:xfrm>
          <a:prstGeom prst="line">
            <a:avLst/>
          </a:prstGeom>
          <a:noFill/>
          <a:ln w="66675" algn="ctr">
            <a:solidFill>
              <a:srgbClr val="FF0000"/>
            </a:solidFill>
            <a:round/>
            <a:headEnd type="none"/>
            <a:tailEnd type="triangle" w="med" len="med"/>
          </a:ln>
          <a:extLst>
            <a:ext uri="{909E8E84-426E-40DD-AFC4-6F175D3DCCD1}">
              <a14:hiddenFill xmlns:a14="http://schemas.microsoft.com/office/drawing/2010/main">
                <a:noFill/>
              </a14:hiddenFill>
            </a:ext>
          </a:extLst>
        </p:spPr>
      </p:cxnSp>
      <p:cxnSp>
        <p:nvCxnSpPr>
          <p:cNvPr id="25" name="Straight Connector 6"/>
          <p:cNvCxnSpPr>
            <a:cxnSpLocks noChangeShapeType="1"/>
          </p:cNvCxnSpPr>
          <p:nvPr/>
        </p:nvCxnSpPr>
        <p:spPr bwMode="auto">
          <a:xfrm flipH="1" flipV="1">
            <a:off x="5259136" y="4724400"/>
            <a:ext cx="836864" cy="1295400"/>
          </a:xfrm>
          <a:prstGeom prst="line">
            <a:avLst/>
          </a:prstGeom>
          <a:noFill/>
          <a:ln w="66675" algn="ctr">
            <a:solidFill>
              <a:srgbClr val="FF0000"/>
            </a:solidFill>
            <a:round/>
            <a:headEnd type="none"/>
            <a:tailEnd type="triangle" w="med" len="med"/>
          </a:ln>
          <a:extLst>
            <a:ext uri="{909E8E84-426E-40DD-AFC4-6F175D3DCCD1}">
              <a14:hiddenFill xmlns:a14="http://schemas.microsoft.com/office/drawing/2010/main">
                <a:noFill/>
              </a14:hiddenFill>
            </a:ext>
          </a:extLst>
        </p:spPr>
      </p:cxnSp>
      <p:sp>
        <p:nvSpPr>
          <p:cNvPr id="26" name="Title 1"/>
          <p:cNvSpPr txBox="1"/>
          <p:nvPr/>
        </p:nvSpPr>
        <p:spPr bwMode="auto">
          <a:xfrm>
            <a:off x="5149745" y="6019801"/>
            <a:ext cx="2013055" cy="457199"/>
          </a:xfrm>
          <a:prstGeom prst="rect">
            <a:avLst/>
          </a:prstGeom>
          <a:noFill/>
          <a:ln w="9525">
            <a:noFill/>
            <a:miter lim="800000"/>
          </a:ln>
        </p:spPr>
        <p:txBody>
          <a:bodyPr anchor="ctr">
            <a:normAutofit fontScale="82500" lnSpcReduction="10000"/>
          </a:bodyPr>
          <a:lstStyle/>
          <a:p>
            <a:pPr marL="514350" indent="-514350" algn="ctr" fontAlgn="auto">
              <a:spcAft>
                <a:spcPts val="0"/>
              </a:spcAft>
              <a:defRPr/>
            </a:pPr>
            <a:r>
              <a:rPr lang="en-US" sz="3200"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volume slack</a:t>
            </a:r>
            <a:endParaRPr lang="en-US" sz="3200" b="1" kern="0" dirty="0">
              <a:solidFill>
                <a:schemeClr val="accent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C5876B-A3BC-48BF-9710-C9C11EEB7A36}" type="slidenum">
              <a:rPr lang="zh-CN" altLang="en-US" smtClean="0"/>
            </a:fld>
            <a:endParaRPr lang="en-US" altLang="zh-CN"/>
          </a:p>
        </p:txBody>
      </p:sp>
      <p:sp>
        <p:nvSpPr>
          <p:cNvPr id="3" name="Rectangle 2"/>
          <p:cNvSpPr txBox="1">
            <a:spLocks noChangeArrowheads="1"/>
          </p:cNvSpPr>
          <p:nvPr/>
        </p:nvSpPr>
        <p:spPr bwMode="auto">
          <a:xfrm>
            <a:off x="228600" y="76200"/>
            <a:ext cx="8763000" cy="762000"/>
          </a:xfrm>
          <a:prstGeom prst="rect">
            <a:avLst/>
          </a:prstGeom>
          <a:noFill/>
          <a:ln w="9525">
            <a:noFill/>
            <a:miter lim="800000"/>
          </a:ln>
        </p:spPr>
        <p:txBody>
          <a:bodyPr vert="horz" wrap="square" lIns="91440" tIns="45720" rIns="91440" bIns="45720" numCol="1" anchor="ctr" anchorCtr="0" compatLnSpc="1"/>
          <a:lstStyle/>
          <a:p>
            <a:pPr lvl="0" algn="ctr">
              <a:spcBef>
                <a:spcPct val="0"/>
              </a:spcBef>
              <a:buClrTx/>
              <a:buSzTx/>
            </a:pPr>
            <a:r>
              <a:rPr lang="en-US" sz="4000" dirty="0">
                <a:solidFill>
                  <a:schemeClr val="accent2"/>
                </a:solidFill>
                <a:latin typeface="Times New Roman" panose="02020603050405020304" pitchFamily="18" charset="0"/>
                <a:ea typeface="SimSun" pitchFamily="2" charset="-122"/>
                <a:cs typeface="Times New Roman" panose="02020603050405020304" pitchFamily="18" charset="0"/>
              </a:rPr>
              <a:t>Slack Space</a:t>
            </a:r>
            <a:endParaRPr lang="en-US" sz="4000"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sp>
        <p:nvSpPr>
          <p:cNvPr id="7" name="Text Box 5"/>
          <p:cNvSpPr txBox="1">
            <a:spLocks noChangeArrowheads="1"/>
          </p:cNvSpPr>
          <p:nvPr/>
        </p:nvSpPr>
        <p:spPr bwMode="auto">
          <a:xfrm>
            <a:off x="381000" y="909459"/>
            <a:ext cx="8610600" cy="3662541"/>
          </a:xfrm>
          <a:prstGeom prst="rect">
            <a:avLst/>
          </a:prstGeom>
          <a:noFill/>
          <a:ln w="9525">
            <a:noFill/>
            <a:miter lim="800000"/>
          </a:ln>
        </p:spPr>
        <p:txBody>
          <a:bodyPr wrap="square">
            <a:spAutoFit/>
          </a:bodyPr>
          <a:lstStyle/>
          <a:p>
            <a:pPr algn="just">
              <a:spcBef>
                <a:spcPct val="0"/>
              </a:spcBef>
              <a:buClrTx/>
              <a:buSzTx/>
              <a:buFont typeface="Wingdings" panose="05000000000000000000" pitchFamily="2" charset="2"/>
              <a:buChar char="q"/>
            </a:pPr>
            <a:r>
              <a:rPr lang="en-US" sz="28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Slack space </a:t>
            </a:r>
            <a:r>
              <a:rPr lang="en-US" sz="2800" dirty="0">
                <a:solidFill>
                  <a:schemeClr val="accent2"/>
                </a:solidFill>
                <a:latin typeface="Times New Roman" panose="02020603050405020304" pitchFamily="18" charset="0"/>
                <a:cs typeface="Times New Roman" panose="02020603050405020304" pitchFamily="18" charset="0"/>
              </a:rPr>
              <a:t>occurs when the size of a file is not a multiple of a data unit size. A file must allocate a full data unit, even if it needs only a small part of it, and the unused bytes in the last data unit are called </a:t>
            </a:r>
            <a:r>
              <a:rPr lang="en-US" sz="28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slack space</a:t>
            </a:r>
            <a:r>
              <a:rPr lang="en-US" sz="2800" dirty="0">
                <a:solidFill>
                  <a:schemeClr val="accent2"/>
                </a:solidFill>
                <a:latin typeface="Times New Roman" panose="02020603050405020304" pitchFamily="18" charset="0"/>
                <a:cs typeface="Times New Roman" panose="02020603050405020304" pitchFamily="18" charset="0"/>
              </a:rPr>
              <a:t>. </a:t>
            </a:r>
            <a:endParaRPr lang="en-US" sz="2800" dirty="0">
              <a:solidFill>
                <a:schemeClr val="accent2"/>
              </a:solidFill>
              <a:latin typeface="Times New Roman" panose="02020603050405020304" pitchFamily="18" charset="0"/>
              <a:cs typeface="Times New Roman" panose="02020603050405020304" pitchFamily="18" charset="0"/>
            </a:endParaRPr>
          </a:p>
          <a:p>
            <a:pPr lvl="1" algn="just">
              <a:spcBef>
                <a:spcPct val="0"/>
              </a:spcBef>
              <a:buClrTx/>
              <a:buSzTx/>
              <a:buFont typeface="Wingdings" panose="05000000000000000000" pitchFamily="2" charset="2"/>
              <a:buChar char="Ø"/>
            </a:pPr>
            <a:r>
              <a:rPr lang="en-US" dirty="0">
                <a:solidFill>
                  <a:schemeClr val="accent2"/>
                </a:solidFill>
                <a:latin typeface="Times New Roman" panose="02020603050405020304" pitchFamily="18" charset="0"/>
                <a:cs typeface="Times New Roman" panose="02020603050405020304" pitchFamily="18" charset="0"/>
              </a:rPr>
              <a:t>For example, if a file is 100 bytes, it needs to allocate a full 2,048-byte data unit, and the final 1,948 bytes would be slack space.</a:t>
            </a:r>
            <a:endParaRPr lang="en-US" dirty="0">
              <a:solidFill>
                <a:schemeClr val="accent2"/>
              </a:solidFill>
              <a:latin typeface="Times New Roman" panose="02020603050405020304" pitchFamily="18" charset="0"/>
              <a:cs typeface="Times New Roman" panose="02020603050405020304" pitchFamily="18" charset="0"/>
            </a:endParaRPr>
          </a:p>
          <a:p>
            <a:pPr lvl="1" algn="just">
              <a:spcBef>
                <a:spcPct val="0"/>
              </a:spcBef>
              <a:buClrTx/>
              <a:buSzTx/>
              <a:buFont typeface="Wingdings" panose="05000000000000000000" pitchFamily="2" charset="2"/>
              <a:buChar char="Ø"/>
            </a:pPr>
            <a:r>
              <a:rPr lang="en-US"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Slack space is considered allocated data</a:t>
            </a:r>
            <a:r>
              <a:rPr lang="en-US" dirty="0">
                <a:solidFill>
                  <a:schemeClr val="accent2"/>
                </a:solidFill>
                <a:latin typeface="Times New Roman" panose="02020603050405020304" pitchFamily="18" charset="0"/>
                <a:cs typeface="Times New Roman" panose="02020603050405020304" pitchFamily="18" charset="0"/>
              </a:rPr>
              <a:t>. </a:t>
            </a:r>
            <a:r>
              <a:rPr lang="en-US"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may contain hidden data</a:t>
            </a:r>
            <a:endParaRPr lang="en-US"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srcRect/>
          <a:stretch>
            <a:fillRect/>
          </a:stretch>
        </p:blipFill>
        <p:spPr bwMode="auto">
          <a:xfrm>
            <a:off x="2286000" y="4648200"/>
            <a:ext cx="4124325" cy="1285875"/>
          </a:xfrm>
          <a:prstGeom prst="rect">
            <a:avLst/>
          </a:prstGeom>
          <a:noFill/>
          <a:ln w="9525">
            <a:noFill/>
            <a:miter lim="800000"/>
            <a:headEnd/>
            <a:tailEnd/>
          </a:ln>
          <a:effectLst/>
        </p:spPr>
      </p:pic>
      <p:sp>
        <p:nvSpPr>
          <p:cNvPr id="8" name="Text Box 5"/>
          <p:cNvSpPr txBox="1">
            <a:spLocks noChangeArrowheads="1"/>
          </p:cNvSpPr>
          <p:nvPr/>
        </p:nvSpPr>
        <p:spPr bwMode="auto">
          <a:xfrm>
            <a:off x="381000" y="6015335"/>
            <a:ext cx="8610600" cy="461665"/>
          </a:xfrm>
          <a:prstGeom prst="rect">
            <a:avLst/>
          </a:prstGeom>
          <a:noFill/>
          <a:ln w="9525">
            <a:noFill/>
            <a:miter lim="800000"/>
          </a:ln>
        </p:spPr>
        <p:txBody>
          <a:bodyPr wrap="square">
            <a:spAutoFit/>
          </a:bodyPr>
          <a:lstStyle/>
          <a:p>
            <a:pPr algn="ctr">
              <a:spcBef>
                <a:spcPct val="0"/>
              </a:spcBef>
              <a:buClrTx/>
              <a:buSzTx/>
              <a:buFontTx/>
              <a:buNone/>
            </a:pPr>
            <a:r>
              <a:rPr lang="en-US" b="1" dirty="0">
                <a:solidFill>
                  <a:schemeClr val="accent2"/>
                </a:solidFill>
                <a:latin typeface="Times New Roman" panose="02020603050405020304" pitchFamily="18" charset="0"/>
                <a:cs typeface="Times New Roman" panose="02020603050405020304" pitchFamily="18" charset="0"/>
              </a:rPr>
              <a:t>Slack space of a 612-byte file in a 2048-byte cluster.</a:t>
            </a:r>
            <a:endParaRPr lang="en-US"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C5876B-A3BC-48BF-9710-C9C11EEB7A36}" type="slidenum">
              <a:rPr lang="zh-CN" altLang="en-US" smtClean="0"/>
            </a:fld>
            <a:endParaRPr lang="en-US" altLang="zh-CN"/>
          </a:p>
        </p:txBody>
      </p:sp>
      <p:sp>
        <p:nvSpPr>
          <p:cNvPr id="16" name="Title 1"/>
          <p:cNvSpPr txBox="1"/>
          <p:nvPr/>
        </p:nvSpPr>
        <p:spPr bwMode="auto">
          <a:xfrm>
            <a:off x="457200" y="2438400"/>
            <a:ext cx="7772400" cy="75723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ctr">
              <a:buNone/>
            </a:pPr>
            <a:r>
              <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rPr>
              <a:t>Disk space in Abnormal States</a:t>
            </a:r>
            <a:endParaRPr lang="en-US" altLang="en-US" sz="4000" dirty="0">
              <a:solidFill>
                <a:schemeClr val="accent2"/>
              </a:solidFill>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C5876B-A3BC-48BF-9710-C9C11EEB7A36}" type="slidenum">
              <a:rPr lang="zh-CN" altLang="en-US" smtClean="0"/>
            </a:fld>
            <a:endParaRPr lang="en-US" altLang="zh-CN"/>
          </a:p>
        </p:txBody>
      </p:sp>
      <p:sp>
        <p:nvSpPr>
          <p:cNvPr id="3" name="Rectangle 2"/>
          <p:cNvSpPr txBox="1">
            <a:spLocks noChangeArrowheads="1"/>
          </p:cNvSpPr>
          <p:nvPr/>
        </p:nvSpPr>
        <p:spPr bwMode="auto">
          <a:xfrm>
            <a:off x="76200" y="228600"/>
            <a:ext cx="8763000" cy="762000"/>
          </a:xfrm>
          <a:prstGeom prst="rect">
            <a:avLst/>
          </a:prstGeom>
          <a:noFill/>
          <a:ln w="9525">
            <a:noFill/>
            <a:miter lim="800000"/>
          </a:ln>
        </p:spPr>
        <p:txBody>
          <a:bodyPr vert="horz" wrap="square" lIns="91440" tIns="45720" rIns="91440" bIns="45720" numCol="1" anchor="ctr" anchorCtr="0" compatLnSpc="1"/>
          <a:lstStyle/>
          <a:p>
            <a:pPr lvl="0" algn="ctr">
              <a:spcBef>
                <a:spcPct val="0"/>
              </a:spcBef>
              <a:buClrTx/>
              <a:buSzTx/>
            </a:pPr>
            <a:r>
              <a:rPr lang="en-US" sz="3600" b="1" kern="0"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Bad Sectors On Hard Disk</a:t>
            </a:r>
            <a:endParaRPr kumimoji="0" 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6" name="Rectangle 3"/>
          <p:cNvSpPr txBox="1">
            <a:spLocks noChangeArrowheads="1"/>
          </p:cNvSpPr>
          <p:nvPr/>
        </p:nvSpPr>
        <p:spPr bwMode="auto">
          <a:xfrm>
            <a:off x="228600" y="1219200"/>
            <a:ext cx="8534400" cy="4495800"/>
          </a:xfrm>
          <a:prstGeom prst="rect">
            <a:avLst/>
          </a:prstGeom>
          <a:noFill/>
          <a:ln w="9525">
            <a:noFill/>
            <a:miter lim="800000"/>
          </a:ln>
        </p:spPr>
        <p:txBody>
          <a:bodyPr vert="horz" wrap="square" lIns="91440" tIns="45720" rIns="91440" bIns="45720" numCol="1" anchor="t" anchorCtr="0" compatLnSpc="1"/>
          <a:lstStyle/>
          <a:p>
            <a:pPr lvl="0" algn="just">
              <a:buFont typeface="Wingdings" panose="05000000000000000000" pitchFamily="2" charset="2"/>
              <a:buChar char="q"/>
            </a:pPr>
            <a:r>
              <a:rPr lang="en-US" kern="0" dirty="0">
                <a:latin typeface="Times New Roman" panose="02020603050405020304" pitchFamily="18" charset="0"/>
                <a:cs typeface="Times New Roman" panose="02020603050405020304" pitchFamily="18" charset="0"/>
              </a:rPr>
              <a:t>Hard drives are mechanical devices and all mechanical devices will eventually fail. back up your hard drive on a regular basis.</a:t>
            </a:r>
            <a:endParaRPr lang="en-US" kern="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000" kern="0" dirty="0">
                <a:latin typeface="Times New Roman" panose="02020603050405020304" pitchFamily="18" charset="0"/>
                <a:cs typeface="Times New Roman" panose="02020603050405020304" pitchFamily="18" charset="0"/>
              </a:rPr>
              <a:t>A </a:t>
            </a:r>
            <a:r>
              <a:rPr lang="en-US" sz="2000" b="1" kern="0" dirty="0">
                <a:highlight>
                  <a:srgbClr val="FFFF00"/>
                </a:highlight>
                <a:latin typeface="Times New Roman" panose="02020603050405020304" pitchFamily="18" charset="0"/>
                <a:cs typeface="Times New Roman" panose="02020603050405020304" pitchFamily="18" charset="0"/>
              </a:rPr>
              <a:t>bad sector</a:t>
            </a:r>
            <a:r>
              <a:rPr lang="en-US" sz="2000" kern="0" dirty="0">
                <a:latin typeface="Times New Roman" panose="02020603050405020304" pitchFamily="18" charset="0"/>
                <a:cs typeface="Times New Roman" panose="02020603050405020304" pitchFamily="18" charset="0"/>
              </a:rPr>
              <a:t> is a sector on the disk which data cannot be written or read due to </a:t>
            </a:r>
            <a:r>
              <a:rPr lang="en-US" sz="2000" u="sng" kern="0" dirty="0">
                <a:latin typeface="Times New Roman" panose="02020603050405020304" pitchFamily="18" charset="0"/>
                <a:cs typeface="Times New Roman" panose="02020603050405020304" pitchFamily="18" charset="0"/>
              </a:rPr>
              <a:t>a physical damage or inconsistencies of parity checking bits on disk</a:t>
            </a:r>
            <a:r>
              <a:rPr lang="en-US" sz="2000" kern="0" dirty="0">
                <a:latin typeface="Times New Roman" panose="02020603050405020304" pitchFamily="18" charset="0"/>
                <a:cs typeface="Times New Roman" panose="02020603050405020304" pitchFamily="18" charset="0"/>
              </a:rPr>
              <a:t>. Any data that is written or stored on that area is likely to be lost or corrupted.</a:t>
            </a:r>
            <a:endParaRPr lang="en-US" sz="2000" kern="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000" kern="0" dirty="0">
                <a:latin typeface="Times New Roman" panose="02020603050405020304" pitchFamily="18" charset="0"/>
                <a:cs typeface="Times New Roman" panose="02020603050405020304" pitchFamily="18" charset="0"/>
              </a:rPr>
              <a:t>A bad sector cannot be repaired, but it can be marked as </a:t>
            </a:r>
            <a:r>
              <a:rPr lang="en-US" sz="2000" b="1" kern="0" dirty="0">
                <a:latin typeface="Times New Roman" panose="02020603050405020304" pitchFamily="18" charset="0"/>
                <a:cs typeface="Times New Roman" panose="02020603050405020304" pitchFamily="18" charset="0"/>
              </a:rPr>
              <a:t>unusable</a:t>
            </a:r>
            <a:r>
              <a:rPr lang="en-US" sz="2000" kern="0" dirty="0">
                <a:latin typeface="Times New Roman" panose="02020603050405020304" pitchFamily="18" charset="0"/>
                <a:cs typeface="Times New Roman" panose="02020603050405020304" pitchFamily="18" charset="0"/>
              </a:rPr>
              <a:t>. </a:t>
            </a:r>
            <a:endParaRPr lang="en-US" sz="2000" kern="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q"/>
            </a:pPr>
            <a:r>
              <a:rPr lang="en-US" kern="0" dirty="0">
                <a:latin typeface="Times New Roman" panose="02020603050405020304" pitchFamily="18" charset="0"/>
                <a:cs typeface="Times New Roman" panose="02020603050405020304" pitchFamily="18" charset="0"/>
              </a:rPr>
              <a:t>It is easy to </a:t>
            </a:r>
            <a:r>
              <a:rPr lang="en-US"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hide data</a:t>
            </a:r>
            <a:r>
              <a:rPr lang="en-US" kern="0" dirty="0">
                <a:latin typeface="Times New Roman" panose="02020603050405020304" pitchFamily="18" charset="0"/>
                <a:cs typeface="Times New Roman" panose="02020603050405020304" pitchFamily="18" charset="0"/>
              </a:rPr>
              <a:t> using the file system functionality, if it exists. </a:t>
            </a:r>
            <a:endParaRPr lang="en-US" kern="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000" kern="0" dirty="0">
                <a:latin typeface="Times New Roman" panose="02020603050405020304" pitchFamily="18" charset="0"/>
                <a:cs typeface="Times New Roman" panose="02020603050405020304" pitchFamily="18" charset="0"/>
              </a:rPr>
              <a:t>Many consistency-checking tools will not verify a data unit that the file system reports as being damaged is actually damaged. </a:t>
            </a:r>
            <a:endParaRPr lang="en-US" sz="2000" kern="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000"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user could manually add a data unit to the damaged list and place data in it</a:t>
            </a:r>
            <a:r>
              <a:rPr lang="en-US" sz="2000" kern="0" dirty="0">
                <a:latin typeface="Times New Roman" panose="02020603050405020304" pitchFamily="18" charset="0"/>
                <a:cs typeface="Times New Roman" panose="02020603050405020304" pitchFamily="18" charset="0"/>
              </a:rPr>
              <a:t>. (</a:t>
            </a:r>
            <a:r>
              <a:rPr lang="en-US" sz="2000" kern="0" dirty="0">
                <a:highlight>
                  <a:srgbClr val="FFFF00"/>
                </a:highlight>
                <a:latin typeface="Times New Roman" panose="02020603050405020304" pitchFamily="18" charset="0"/>
                <a:cs typeface="Times New Roman" panose="02020603050405020304" pitchFamily="18" charset="0"/>
              </a:rPr>
              <a:t>having data but marked damaged - suspicious</a:t>
            </a:r>
            <a:r>
              <a:rPr lang="en-US" sz="2000" kern="0" dirty="0">
                <a:latin typeface="Times New Roman" panose="02020603050405020304" pitchFamily="18" charset="0"/>
                <a:cs typeface="Times New Roman" panose="02020603050405020304" pitchFamily="18" charset="0"/>
              </a:rPr>
              <a:t>)</a:t>
            </a:r>
            <a:endParaRPr lang="en-US" sz="20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C5876B-A3BC-48BF-9710-C9C11EEB7A36}" type="slidenum">
              <a:rPr lang="zh-CN" altLang="en-US" smtClean="0"/>
            </a:fld>
            <a:endParaRPr lang="en-US" altLang="zh-CN"/>
          </a:p>
        </p:txBody>
      </p:sp>
      <p:sp>
        <p:nvSpPr>
          <p:cNvPr id="3" name="Rectangle 2"/>
          <p:cNvSpPr txBox="1">
            <a:spLocks noChangeArrowheads="1"/>
          </p:cNvSpPr>
          <p:nvPr/>
        </p:nvSpPr>
        <p:spPr bwMode="auto">
          <a:xfrm>
            <a:off x="228600" y="304800"/>
            <a:ext cx="8763000" cy="762000"/>
          </a:xfrm>
          <a:prstGeom prst="rect">
            <a:avLst/>
          </a:prstGeom>
          <a:noFill/>
          <a:ln w="9525">
            <a:noFill/>
            <a:miter lim="800000"/>
          </a:ln>
        </p:spPr>
        <p:txBody>
          <a:bodyPr vert="horz" wrap="square" lIns="91440" tIns="45720" rIns="91440" bIns="45720" numCol="1" anchor="ctr" anchorCtr="0" compatLnSpc="1"/>
          <a:lstStyle/>
          <a:p>
            <a:pPr lvl="0" algn="ctr">
              <a:spcBef>
                <a:spcPct val="0"/>
              </a:spcBef>
              <a:buClrTx/>
              <a:buSzTx/>
            </a:pPr>
            <a:r>
              <a:rPr lang="en-US" sz="2800" b="1" kern="0"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Orphan data units</a:t>
            </a:r>
            <a:endParaRPr lang="en-US" sz="2800" b="1" kern="0"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6" name="Text Box 5"/>
          <p:cNvSpPr txBox="1">
            <a:spLocks noChangeArrowheads="1"/>
          </p:cNvSpPr>
          <p:nvPr/>
        </p:nvSpPr>
        <p:spPr bwMode="auto">
          <a:xfrm>
            <a:off x="381000" y="1066800"/>
            <a:ext cx="7924800" cy="2800767"/>
          </a:xfrm>
          <a:prstGeom prst="rect">
            <a:avLst/>
          </a:prstGeom>
          <a:noFill/>
          <a:ln w="9525">
            <a:noFill/>
            <a:miter lim="800000"/>
          </a:ln>
        </p:spPr>
        <p:txBody>
          <a:bodyPr wrap="square">
            <a:spAutoFit/>
          </a:bodyPr>
          <a:lstStyle/>
          <a:p>
            <a:pPr algn="just">
              <a:spcBef>
                <a:spcPct val="0"/>
              </a:spcBef>
              <a:buClrTx/>
              <a:buSzTx/>
              <a:buFont typeface="Wingdings" panose="05000000000000000000" pitchFamily="2" charset="2"/>
              <a:buChar char="q"/>
            </a:pPr>
            <a:r>
              <a:rPr lang="en-US" sz="2800" b="1" dirty="0">
                <a:solidFill>
                  <a:schemeClr val="accent2"/>
                </a:solidFill>
                <a:latin typeface="Times New Roman" panose="02020603050405020304" pitchFamily="18" charset="0"/>
                <a:cs typeface="Times New Roman" panose="02020603050405020304" pitchFamily="18" charset="0"/>
              </a:rPr>
              <a:t>The file system is in </a:t>
            </a:r>
            <a:r>
              <a:rPr lang="en-US" sz="2800" b="1" dirty="0">
                <a:solidFill>
                  <a:srgbClr val="C00000"/>
                </a:solidFill>
                <a:latin typeface="Times New Roman" panose="02020603050405020304" pitchFamily="18" charset="0"/>
                <a:cs typeface="Times New Roman" panose="02020603050405020304" pitchFamily="18" charset="0"/>
              </a:rPr>
              <a:t>a suspicious state</a:t>
            </a:r>
            <a:r>
              <a:rPr lang="en-US" sz="2800" b="1" dirty="0">
                <a:solidFill>
                  <a:schemeClr val="accent2"/>
                </a:solidFill>
                <a:latin typeface="Times New Roman" panose="02020603050405020304" pitchFamily="18" charset="0"/>
                <a:cs typeface="Times New Roman" panose="02020603050405020304" pitchFamily="18" charset="0"/>
              </a:rPr>
              <a:t>. For example, </a:t>
            </a:r>
            <a:endParaRPr lang="en-US" sz="2800" b="1" dirty="0">
              <a:solidFill>
                <a:schemeClr val="accent2"/>
              </a:solidFill>
              <a:latin typeface="Times New Roman" panose="02020603050405020304" pitchFamily="18" charset="0"/>
              <a:cs typeface="Times New Roman" panose="02020603050405020304" pitchFamily="18" charset="0"/>
            </a:endParaRPr>
          </a:p>
          <a:p>
            <a:pPr lvl="1" algn="just">
              <a:spcBef>
                <a:spcPct val="0"/>
              </a:spcBef>
              <a:buClrTx/>
              <a:buSzTx/>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Orphan data units</a:t>
            </a:r>
            <a:r>
              <a:rPr lang="en-US" b="1" dirty="0">
                <a:solidFill>
                  <a:schemeClr val="accent2"/>
                </a:solidFill>
                <a:latin typeface="Times New Roman" panose="02020603050405020304" pitchFamily="18" charset="0"/>
                <a:cs typeface="Times New Roman" panose="02020603050405020304" pitchFamily="18" charset="0"/>
              </a:rPr>
              <a:t> (allocated data units that do not have a corresponding  metadata structure) and be found in this manner.</a:t>
            </a:r>
            <a:endParaRPr lang="en-US" b="1" dirty="0">
              <a:solidFill>
                <a:schemeClr val="accent2"/>
              </a:solidFill>
              <a:latin typeface="Times New Roman" panose="02020603050405020304" pitchFamily="18" charset="0"/>
              <a:cs typeface="Times New Roman" panose="02020603050405020304" pitchFamily="18" charset="0"/>
            </a:endParaRPr>
          </a:p>
          <a:p>
            <a:pPr lvl="1" algn="just">
              <a:spcBef>
                <a:spcPct val="0"/>
              </a:spcBef>
              <a:buClrTx/>
              <a:buSzTx/>
              <a:buFont typeface="Wingdings" panose="05000000000000000000" pitchFamily="2" charset="2"/>
              <a:buChar char="Ø"/>
            </a:pPr>
            <a:r>
              <a:rPr lang="en-US" b="1" dirty="0">
                <a:solidFill>
                  <a:schemeClr val="accent2"/>
                </a:solidFill>
                <a:latin typeface="Times New Roman" panose="02020603050405020304" pitchFamily="18" charset="0"/>
                <a:cs typeface="Times New Roman" panose="02020603050405020304" pitchFamily="18" charset="0"/>
              </a:rPr>
              <a:t>all data units have one and only one metadata entry pointing to them.</a:t>
            </a:r>
            <a:endParaRPr lang="en-US" b="1" dirty="0">
              <a:solidFill>
                <a:schemeClr val="accent2"/>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srcRect/>
          <a:stretch>
            <a:fillRect/>
          </a:stretch>
        </p:blipFill>
        <p:spPr bwMode="auto">
          <a:xfrm>
            <a:off x="762000" y="4290398"/>
            <a:ext cx="7167563" cy="1976258"/>
          </a:xfrm>
          <a:prstGeom prst="rect">
            <a:avLst/>
          </a:prstGeom>
          <a:noFill/>
          <a:ln w="9525">
            <a:noFill/>
            <a:miter lim="800000"/>
            <a:headEnd/>
            <a:tailEnd/>
          </a:ln>
          <a:effectLst/>
        </p:spPr>
      </p:pic>
      <p:cxnSp>
        <p:nvCxnSpPr>
          <p:cNvPr id="7" name="Straight Arrow Connector 6"/>
          <p:cNvCxnSpPr/>
          <p:nvPr/>
        </p:nvCxnSpPr>
        <p:spPr bwMode="auto">
          <a:xfrm rot="5400000">
            <a:off x="2133600" y="6171406"/>
            <a:ext cx="457200" cy="1588"/>
          </a:xfrm>
          <a:prstGeom prst="straightConnector1">
            <a:avLst/>
          </a:prstGeom>
          <a:noFill/>
          <a:ln w="66675" cap="flat" cmpd="sng" algn="ctr">
            <a:solidFill>
              <a:srgbClr val="FF0000"/>
            </a:solidFill>
            <a:prstDash val="solid"/>
            <a:round/>
            <a:headEnd type="triangle" w="med" len="med"/>
            <a:tailEnd type="none"/>
          </a:ln>
          <a:effectLst/>
        </p:spPr>
      </p:cxnSp>
      <p:sp>
        <p:nvSpPr>
          <p:cNvPr id="9" name="Oval 8"/>
          <p:cNvSpPr/>
          <p:nvPr/>
        </p:nvSpPr>
        <p:spPr bwMode="auto">
          <a:xfrm>
            <a:off x="3581400" y="4133056"/>
            <a:ext cx="3886200" cy="1143000"/>
          </a:xfrm>
          <a:prstGeom prst="ellipse">
            <a:avLst/>
          </a:prstGeom>
          <a:noFill/>
          <a:ln w="666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50" y="2439987"/>
            <a:ext cx="7772400" cy="1069975"/>
          </a:xfrm>
        </p:spPr>
        <p:txBody>
          <a:bodyPr/>
          <a:lstStyle/>
          <a:p>
            <a:pPr algn="ctr">
              <a:defRPr/>
            </a:pPr>
            <a:r>
              <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Hiding and Detection</a:t>
            </a:r>
            <a:endPar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1F8F1BD-CCF2-4D97-9F3A-1123EB5ABCF3}"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76200"/>
            <a:ext cx="7772400" cy="838200"/>
          </a:xfrm>
        </p:spPr>
        <p:txBody>
          <a:bodyPr/>
          <a:lstStyle/>
          <a:p>
            <a:pPr algn="ctr"/>
            <a:r>
              <a:rPr lang="en-US" sz="36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MFT Entries in NTFS</a:t>
            </a:r>
            <a:endPar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 Box 139"/>
          <p:cNvSpPr txBox="1">
            <a:spLocks noChangeArrowheads="1"/>
          </p:cNvSpPr>
          <p:nvPr/>
        </p:nvSpPr>
        <p:spPr bwMode="auto">
          <a:xfrm>
            <a:off x="6600825" y="914400"/>
            <a:ext cx="2348707" cy="707886"/>
          </a:xfrm>
          <a:prstGeom prst="rect">
            <a:avLst/>
          </a:prstGeom>
          <a:noFill/>
          <a:ln w="53975" cap="sq">
            <a:solidFill>
              <a:schemeClr val="accent1"/>
            </a:solidFill>
            <a:miter lim="800000"/>
            <a:headEnd type="none" w="sm" len="sm"/>
            <a:tailEnd type="none" w="sm" len="sm"/>
          </a:ln>
        </p:spPr>
        <p:txBody>
          <a:bodyPr wrap="square">
            <a:spAutoFit/>
          </a:bodyPr>
          <a:lstStyle/>
          <a:p>
            <a:r>
              <a:rPr lang="en-US" sz="2000" dirty="0">
                <a:latin typeface="Times New Roman" panose="02020603050405020304" pitchFamily="18" charset="0"/>
                <a:cs typeface="Times New Roman" panose="02020603050405020304" pitchFamily="18" charset="0"/>
              </a:rPr>
              <a:t>"BAAD" if </a:t>
            </a:r>
            <a:r>
              <a:rPr lang="en-US" sz="2000" dirty="0" err="1">
                <a:latin typeface="Times New Roman" panose="02020603050405020304" pitchFamily="18" charset="0"/>
                <a:cs typeface="Times New Roman" panose="02020603050405020304" pitchFamily="18" charset="0"/>
              </a:rPr>
              <a:t>chkdsk</a:t>
            </a:r>
            <a:r>
              <a:rPr lang="en-US" sz="2000" dirty="0">
                <a:latin typeface="Times New Roman" panose="02020603050405020304" pitchFamily="18" charset="0"/>
                <a:cs typeface="Times New Roman" panose="02020603050405020304" pitchFamily="18" charset="0"/>
              </a:rPr>
              <a:t> found an error in it</a:t>
            </a:r>
            <a:endParaRPr lang="en-US" sz="2000" dirty="0">
              <a:latin typeface="Times New Roman" panose="02020603050405020304" pitchFamily="18" charset="0"/>
              <a:cs typeface="Times New Roman" panose="02020603050405020304" pitchFamily="18" charset="0"/>
            </a:endParaRPr>
          </a:p>
        </p:txBody>
      </p:sp>
      <p:pic>
        <p:nvPicPr>
          <p:cNvPr id="2" name="Picture 2"/>
          <p:cNvPicPr>
            <a:picLocks noChangeAspect="1" noChangeArrowheads="1"/>
          </p:cNvPicPr>
          <p:nvPr/>
        </p:nvPicPr>
        <p:blipFill>
          <a:blip r:embed="rId1"/>
          <a:srcRect/>
          <a:stretch>
            <a:fillRect/>
          </a:stretch>
        </p:blipFill>
        <p:spPr bwMode="auto">
          <a:xfrm>
            <a:off x="304800" y="838200"/>
            <a:ext cx="6067425" cy="5943600"/>
          </a:xfrm>
          <a:prstGeom prst="rect">
            <a:avLst/>
          </a:prstGeom>
          <a:noFill/>
          <a:ln w="9525">
            <a:noFill/>
            <a:miter lim="800000"/>
            <a:headEnd/>
            <a:tailEnd/>
          </a:ln>
          <a:effectLst/>
        </p:spPr>
      </p:pic>
      <p:cxnSp>
        <p:nvCxnSpPr>
          <p:cNvPr id="8" name="Straight Connector 7"/>
          <p:cNvCxnSpPr/>
          <p:nvPr/>
        </p:nvCxnSpPr>
        <p:spPr bwMode="auto">
          <a:xfrm flipV="1">
            <a:off x="3581400" y="1295400"/>
            <a:ext cx="3019425" cy="228600"/>
          </a:xfrm>
          <a:prstGeom prst="line">
            <a:avLst/>
          </a:prstGeom>
          <a:noFill/>
          <a:ln w="66675" cap="flat" cmpd="sng" algn="ctr">
            <a:solidFill>
              <a:srgbClr val="FF0000"/>
            </a:solidFill>
            <a:prstDash val="solid"/>
            <a:round/>
            <a:headEnd type="triangle" w="med" len="med"/>
            <a:tailEnd type="none" w="med" len="med"/>
          </a:ln>
          <a:effectLst/>
        </p:spPr>
      </p:cxnSp>
      <p:sp>
        <p:nvSpPr>
          <p:cNvPr id="6" name="Slide Number Placeholder 3"/>
          <p:cNvSpPr>
            <a:spLocks noGrp="1"/>
          </p:cNvSpPr>
          <p:nvPr>
            <p:ph type="sldNum" sz="quarter" idx="12"/>
          </p:nvPr>
        </p:nvSpPr>
        <p:spPr>
          <a:xfrm>
            <a:off x="7994650" y="6400800"/>
            <a:ext cx="768350" cy="457200"/>
          </a:xfrm>
        </p:spPr>
        <p:txBody>
          <a:bodyPr/>
          <a:lstStyle/>
          <a:p>
            <a:pPr>
              <a:defRPr/>
            </a:pPr>
            <a:fld id="{FDEF4AB8-EBD9-4FDD-BB48-A030665EC33D}"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6"/>
          <p:cNvSpPr txBox="1">
            <a:spLocks noChangeArrowheads="1"/>
          </p:cNvSpPr>
          <p:nvPr/>
        </p:nvSpPr>
        <p:spPr bwMode="auto">
          <a:xfrm>
            <a:off x="1184275" y="1365250"/>
            <a:ext cx="6148388" cy="1016000"/>
          </a:xfrm>
          <a:prstGeom prst="rect">
            <a:avLst/>
          </a:prstGeom>
          <a:noFill/>
          <a:ln w="9525">
            <a:noFill/>
            <a:miter lim="800000"/>
          </a:ln>
        </p:spPr>
        <p:txBody>
          <a:bodyPr>
            <a:spAutoFit/>
          </a:bodyPr>
          <a:lstStyle/>
          <a:p>
            <a:pPr algn="ctr" eaLnBrk="1" hangingPunct="1">
              <a:defRPr/>
            </a:pPr>
            <a:r>
              <a:rPr lang="en-US" sz="6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Steganography</a:t>
            </a:r>
            <a:endParaRPr lang="fr-FR"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9331" name="Picture 2" descr="http://3.bp.blogspot.com/-9vFws5vOM_U/UL_ODlCt-LI/AAAAAAAAAFE/9bWqhUapSyY/s1600/Steganography.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4276725"/>
            <a:ext cx="3446463"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743200"/>
            <a:ext cx="18478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934200" y="2941638"/>
            <a:ext cx="2133600" cy="1384300"/>
          </a:xfrm>
          <a:prstGeom prst="rect">
            <a:avLst/>
          </a:prstGeom>
          <a:noFill/>
          <a:ln w="9525">
            <a:noFill/>
            <a:miter lim="800000"/>
          </a:ln>
        </p:spPr>
        <p:txBody>
          <a:bodyPr>
            <a:spAutoFit/>
          </a:bodyPr>
          <a:lstStyle/>
          <a:p>
            <a:pPr algn="ctr" eaLnBrk="1" hangingPunct="1">
              <a:defRPr/>
            </a:pPr>
            <a:r>
              <a:rPr lang="en-CA" sz="2800" b="1" dirty="0">
                <a:solidFill>
                  <a:srgbClr val="7030A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Only sender and received can view</a:t>
            </a:r>
            <a:endParaRPr lang="fr-FR" sz="28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9334"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2DAC460-F91D-4752-A526-18B5E7D4366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a:xfrm>
            <a:off x="533400" y="152400"/>
            <a:ext cx="7772400" cy="685800"/>
          </a:xfrm>
        </p:spPr>
        <p:txBody>
          <a:bodyPr/>
          <a:lstStyle/>
          <a:p>
            <a:pPr algn="ctr">
              <a:defRPr/>
            </a:pPr>
            <a:r>
              <a:rPr lang="en-US" b="1" u="none" dirty="0">
                <a:effectLst>
                  <a:outerShdw blurRad="38100" dist="38100" dir="2700000" algn="tl">
                    <a:srgbClr val="C0C0C0"/>
                  </a:outerShdw>
                </a:effectLst>
                <a:latin typeface="Times New Roman" panose="02020603050405020304" pitchFamily="18" charset="0"/>
                <a:cs typeface="Times New Roman" panose="02020603050405020304" pitchFamily="18" charset="0"/>
              </a:rPr>
              <a:t>Steganography</a:t>
            </a:r>
            <a:endParaRPr lang="en-US" b="1" u="none"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0355" name="Content Placeholder 2"/>
          <p:cNvSpPr>
            <a:spLocks noGrp="1"/>
          </p:cNvSpPr>
          <p:nvPr>
            <p:ph idx="1"/>
          </p:nvPr>
        </p:nvSpPr>
        <p:spPr>
          <a:xfrm>
            <a:off x="381000" y="925511"/>
            <a:ext cx="8229600" cy="3341689"/>
          </a:xfrm>
        </p:spPr>
        <p:txBody>
          <a:bodyPr/>
          <a:lstStyle/>
          <a:p>
            <a:pPr algn="just">
              <a:buFont typeface="Wingdings" panose="05000000000000000000" pitchFamily="2" charset="2"/>
              <a:buChar char="q"/>
            </a:pPr>
            <a:r>
              <a:rPr lang="en-US" altLang="en-US" b="1" dirty="0">
                <a:latin typeface="Times New Roman" panose="02020603050405020304" pitchFamily="18" charset="0"/>
                <a:cs typeface="Times New Roman" panose="02020603050405020304" pitchFamily="18" charset="0"/>
              </a:rPr>
              <a:t>Steganography</a:t>
            </a:r>
            <a:r>
              <a:rPr lang="en-US" altLang="en-US" dirty="0">
                <a:latin typeface="Times New Roman" panose="02020603050405020304" pitchFamily="18" charset="0"/>
                <a:cs typeface="Times New Roman" panose="02020603050405020304" pitchFamily="18" charset="0"/>
              </a:rPr>
              <a:t> is the art and science of writing </a:t>
            </a:r>
            <a:r>
              <a:rPr lang="en-US" altLang="en-US" b="1" u="sng" dirty="0">
                <a:latin typeface="Times New Roman" panose="02020603050405020304" pitchFamily="18" charset="0"/>
                <a:cs typeface="Times New Roman" panose="02020603050405020304" pitchFamily="18" charset="0"/>
              </a:rPr>
              <a:t>hidden</a:t>
            </a:r>
            <a:r>
              <a:rPr lang="en-US" altLang="en-US" dirty="0">
                <a:latin typeface="Times New Roman" panose="02020603050405020304" pitchFamily="18" charset="0"/>
                <a:cs typeface="Times New Roman" panose="02020603050405020304" pitchFamily="18" charset="0"/>
              </a:rPr>
              <a:t> messages in such a way that no one, apart from the sender and intended recipient, suspects the </a:t>
            </a:r>
            <a:r>
              <a:rPr lang="en-US" altLang="en-US" b="1" u="sng" dirty="0">
                <a:latin typeface="Times New Roman" panose="02020603050405020304" pitchFamily="18" charset="0"/>
                <a:cs typeface="Times New Roman" panose="02020603050405020304" pitchFamily="18" charset="0"/>
              </a:rPr>
              <a:t>existence</a:t>
            </a:r>
            <a:r>
              <a:rPr lang="en-US" altLang="en-US" dirty="0">
                <a:latin typeface="Times New Roman" panose="02020603050405020304" pitchFamily="18" charset="0"/>
                <a:cs typeface="Times New Roman" panose="02020603050405020304" pitchFamily="18" charset="0"/>
              </a:rPr>
              <a:t> of the message, a form of security through obscurity. </a:t>
            </a: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Steganography tools bring you the capability of concealing files within </a:t>
            </a:r>
            <a:r>
              <a:rPr lang="en-US" dirty="0">
                <a:latin typeface="Times New Roman" panose="02020603050405020304" pitchFamily="18" charset="0"/>
                <a:cs typeface="Times New Roman" panose="02020603050405020304" pitchFamily="18" charset="0"/>
              </a:rPr>
              <a:t>an innocent-looking medium.</a:t>
            </a:r>
            <a:endParaRPr lang="en-US" altLang="en-US" dirty="0">
              <a:latin typeface="Times New Roman" panose="02020603050405020304" pitchFamily="18" charset="0"/>
              <a:cs typeface="Times New Roman" panose="02020603050405020304" pitchFamily="18" charset="0"/>
            </a:endParaRPr>
          </a:p>
        </p:txBody>
      </p:sp>
      <p:sp>
        <p:nvSpPr>
          <p:cNvPr id="10035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DCFBAA6-BCFF-4586-A8F4-1B1C12EED980}" type="slidenum">
              <a:rPr lang="zh-CN" altLang="en-US" sz="1400">
                <a:latin typeface="Times New Roman" panose="02020603050405020304" pitchFamily="18" charset="0"/>
              </a:rPr>
            </a:fld>
            <a:endParaRPr lang="en-US" altLang="zh-CN" sz="1400">
              <a:latin typeface="Times New Roman" panose="02020603050405020304" pitchFamily="18" charset="0"/>
            </a:endParaRPr>
          </a:p>
        </p:txBody>
      </p:sp>
      <p:sp>
        <p:nvSpPr>
          <p:cNvPr id="100357" name="矩形 5"/>
          <p:cNvSpPr>
            <a:spLocks noChangeArrowheads="1"/>
          </p:cNvSpPr>
          <p:nvPr/>
        </p:nvSpPr>
        <p:spPr bwMode="auto">
          <a:xfrm>
            <a:off x="304800" y="5936159"/>
            <a:ext cx="84010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zh-CN" sz="2000" dirty="0">
                <a:latin typeface="Times New Roman" panose="02020603050405020304" pitchFamily="18" charset="0"/>
                <a:ea typeface="SimSun" pitchFamily="2" charset="-122"/>
                <a:cs typeface="Times New Roman" panose="02020603050405020304" pitchFamily="18" charset="0"/>
              </a:rPr>
              <a:t>[1] http://en.wikipedia.org/wiki/Steganography</a:t>
            </a:r>
            <a:endParaRPr lang="en-US" altLang="zh-CN" sz="2000" dirty="0">
              <a:latin typeface="Times New Roman" panose="02020603050405020304" pitchFamily="18" charset="0"/>
              <a:ea typeface="SimSun" pitchFamily="2" charset="-122"/>
              <a:cs typeface="Times New Roman" panose="02020603050405020304" pitchFamily="18" charset="0"/>
            </a:endParaRPr>
          </a:p>
          <a:p>
            <a:pPr>
              <a:buFont typeface="ZapfDingbats" pitchFamily="82" charset="2"/>
              <a:buNone/>
            </a:pPr>
            <a:r>
              <a:rPr lang="en-CA" altLang="zh-CN" sz="2000" dirty="0">
                <a:latin typeface="Times New Roman" panose="02020603050405020304" pitchFamily="18" charset="0"/>
                <a:ea typeface="SimSun" pitchFamily="2" charset="-122"/>
                <a:cs typeface="Times New Roman" panose="02020603050405020304" pitchFamily="18" charset="0"/>
              </a:rPr>
              <a:t>[2] Michael T. </a:t>
            </a:r>
            <a:r>
              <a:rPr lang="en-CA" altLang="zh-CN" sz="2000" dirty="0" err="1">
                <a:latin typeface="Times New Roman" panose="02020603050405020304" pitchFamily="18" charset="0"/>
                <a:ea typeface="SimSun" pitchFamily="2" charset="-122"/>
                <a:cs typeface="Times New Roman" panose="02020603050405020304" pitchFamily="18" charset="0"/>
              </a:rPr>
              <a:t>Raggo</a:t>
            </a:r>
            <a:r>
              <a:rPr lang="en-CA" altLang="zh-CN" sz="2000" dirty="0">
                <a:latin typeface="Times New Roman" panose="02020603050405020304" pitchFamily="18" charset="0"/>
                <a:ea typeface="SimSun" pitchFamily="2" charset="-122"/>
                <a:cs typeface="Times New Roman" panose="02020603050405020304" pitchFamily="18" charset="0"/>
              </a:rPr>
              <a:t>. Steganography, </a:t>
            </a:r>
            <a:r>
              <a:rPr lang="en-CA" altLang="zh-CN" sz="2000" dirty="0" err="1">
                <a:latin typeface="Times New Roman" panose="02020603050405020304" pitchFamily="18" charset="0"/>
                <a:ea typeface="SimSun" pitchFamily="2" charset="-122"/>
                <a:cs typeface="Times New Roman" panose="02020603050405020304" pitchFamily="18" charset="0"/>
              </a:rPr>
              <a:t>Steganalysis</a:t>
            </a:r>
            <a:r>
              <a:rPr lang="en-CA" altLang="zh-CN" sz="2000" dirty="0">
                <a:latin typeface="Times New Roman" panose="02020603050405020304" pitchFamily="18" charset="0"/>
                <a:ea typeface="SimSun" pitchFamily="2" charset="-122"/>
                <a:cs typeface="Times New Roman" panose="02020603050405020304" pitchFamily="18" charset="0"/>
              </a:rPr>
              <a:t>, &amp; Cryptanalysis. VeriSign</a:t>
            </a:r>
            <a:endParaRPr lang="zh-CN" altLang="en-US" sz="2000" dirty="0">
              <a:latin typeface="Times New Roman" panose="02020603050405020304" pitchFamily="18" charset="0"/>
              <a:ea typeface="SimSun" pitchFamily="2" charset="-122"/>
              <a:cs typeface="Times New Roman" panose="02020603050405020304" pitchFamily="18" charset="0"/>
            </a:endParaRPr>
          </a:p>
        </p:txBody>
      </p:sp>
      <p:grpSp>
        <p:nvGrpSpPr>
          <p:cNvPr id="11" name="Group 10"/>
          <p:cNvGrpSpPr/>
          <p:nvPr/>
        </p:nvGrpSpPr>
        <p:grpSpPr>
          <a:xfrm>
            <a:off x="4572000" y="4172315"/>
            <a:ext cx="3671455" cy="1695085"/>
            <a:chOff x="4790852" y="4241074"/>
            <a:chExt cx="3436620" cy="1286918"/>
          </a:xfrm>
        </p:grpSpPr>
        <p:cxnSp>
          <p:nvCxnSpPr>
            <p:cNvPr id="6" name="Straight Connector 12"/>
            <p:cNvCxnSpPr>
              <a:cxnSpLocks noChangeShapeType="1"/>
            </p:cNvCxnSpPr>
            <p:nvPr/>
          </p:nvCxnSpPr>
          <p:spPr bwMode="auto">
            <a:xfrm>
              <a:off x="4790852" y="4241074"/>
              <a:ext cx="3436620" cy="0"/>
            </a:xfrm>
            <a:prstGeom prst="line">
              <a:avLst/>
            </a:prstGeom>
            <a:noFill/>
            <a:ln w="66675" algn="ctr">
              <a:solidFill>
                <a:srgbClr val="C00000"/>
              </a:solidFill>
              <a:round/>
              <a:tailEnd type="none" w="med" len="med"/>
            </a:ln>
            <a:extLst>
              <a:ext uri="{909E8E84-426E-40DD-AFC4-6F175D3DCCD1}">
                <a14:hiddenFill xmlns:a14="http://schemas.microsoft.com/office/drawing/2010/main">
                  <a:noFill/>
                </a14:hiddenFill>
              </a:ext>
            </a:extLst>
          </p:spPr>
        </p:cxnSp>
        <p:cxnSp>
          <p:nvCxnSpPr>
            <p:cNvPr id="9" name="Straight Connector 12"/>
            <p:cNvCxnSpPr>
              <a:cxnSpLocks noChangeShapeType="1"/>
            </p:cNvCxnSpPr>
            <p:nvPr/>
          </p:nvCxnSpPr>
          <p:spPr bwMode="auto">
            <a:xfrm flipH="1" flipV="1">
              <a:off x="6096000" y="4332290"/>
              <a:ext cx="406677" cy="404792"/>
            </a:xfrm>
            <a:prstGeom prst="line">
              <a:avLst/>
            </a:prstGeom>
            <a:noFill/>
            <a:ln w="66675" algn="ctr">
              <a:solidFill>
                <a:srgbClr val="C00000"/>
              </a:solidFill>
              <a:round/>
              <a:tailEnd type="triangle" w="med" len="med"/>
            </a:ln>
            <a:extLst>
              <a:ext uri="{909E8E84-426E-40DD-AFC4-6F175D3DCCD1}">
                <a14:hiddenFill xmlns:a14="http://schemas.microsoft.com/office/drawing/2010/main">
                  <a:noFill/>
                </a14:hiddenFill>
              </a:ext>
            </a:extLst>
          </p:spPr>
        </p:cxnSp>
        <p:sp>
          <p:nvSpPr>
            <p:cNvPr id="14" name="Title 1"/>
            <p:cNvSpPr txBox="1"/>
            <p:nvPr/>
          </p:nvSpPr>
          <p:spPr bwMode="auto">
            <a:xfrm>
              <a:off x="4862178" y="4809118"/>
              <a:ext cx="3101992" cy="71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lang="zh-CN" altLang="en-US" sz="3600" u="sng" dirty="0">
                  <a:solidFill>
                    <a:schemeClr val="accent2"/>
                  </a:solidFill>
                  <a:latin typeface="+mj-lt"/>
                  <a:ea typeface="SimSun" pitchFamily="2" charset="-122"/>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sz="2800" b="1" u="none"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host media</a:t>
              </a:r>
              <a:endParaRPr lang="en-US" sz="2800" b="1" u="none"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a:defRPr/>
              </a:pPr>
              <a:r>
                <a:rPr lang="en-US" altLang="en-US" sz="2800" b="1" u="none"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(e.g., an image or video file)</a:t>
              </a:r>
              <a:endParaRPr lang="en-US" altLang="en-US" sz="2800" b="1" u="none"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Box 1"/>
          <p:cNvSpPr txBox="1">
            <a:spLocks noChangeArrowheads="1"/>
          </p:cNvSpPr>
          <p:nvPr/>
        </p:nvSpPr>
        <p:spPr bwMode="auto">
          <a:xfrm>
            <a:off x="609600" y="3935413"/>
            <a:ext cx="2703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b="1">
                <a:latin typeface="Times New Roman" panose="02020603050405020304" pitchFamily="18" charset="0"/>
                <a:cs typeface="Times New Roman" panose="02020603050405020304" pitchFamily="18" charset="0"/>
              </a:rPr>
              <a:t>Steganography</a:t>
            </a:r>
            <a:endParaRPr lang="en-GB" altLang="en-US" b="1">
              <a:latin typeface="Times New Roman" panose="02020603050405020304" pitchFamily="18" charset="0"/>
              <a:cs typeface="Times New Roman" panose="02020603050405020304" pitchFamily="18" charset="0"/>
            </a:endParaRPr>
          </a:p>
        </p:txBody>
      </p:sp>
      <p:pic>
        <p:nvPicPr>
          <p:cNvPr id="70660" name="Picture 3" descr="stgo.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60963" y="4376738"/>
            <a:ext cx="3132137"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8A1CA4F-7EED-4C17-994D-27411E320743}"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101381" name="TextBox 1"/>
          <p:cNvSpPr txBox="1">
            <a:spLocks noChangeArrowheads="1"/>
          </p:cNvSpPr>
          <p:nvPr/>
        </p:nvSpPr>
        <p:spPr bwMode="auto">
          <a:xfrm>
            <a:off x="609600" y="1447800"/>
            <a:ext cx="1981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b="1">
                <a:latin typeface="Times New Roman" panose="02020603050405020304" pitchFamily="18" charset="0"/>
                <a:cs typeface="Times New Roman" panose="02020603050405020304" pitchFamily="18" charset="0"/>
              </a:rPr>
              <a:t>Encryption</a:t>
            </a:r>
            <a:endParaRPr lang="en-GB" altLang="en-US" b="1">
              <a:latin typeface="Times New Roman" panose="02020603050405020304" pitchFamily="18" charset="0"/>
              <a:cs typeface="Times New Roman" panose="02020603050405020304" pitchFamily="18" charset="0"/>
            </a:endParaRPr>
          </a:p>
        </p:txBody>
      </p:sp>
      <p:sp>
        <p:nvSpPr>
          <p:cNvPr id="101382" name="TextBox 1"/>
          <p:cNvSpPr txBox="1">
            <a:spLocks noChangeArrowheads="1"/>
          </p:cNvSpPr>
          <p:nvPr/>
        </p:nvSpPr>
        <p:spPr bwMode="auto">
          <a:xfrm>
            <a:off x="668338" y="381000"/>
            <a:ext cx="4951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dirty="0">
                <a:latin typeface="Times New Roman" panose="02020603050405020304" pitchFamily="18" charset="0"/>
                <a:cs typeface="Times New Roman" panose="02020603050405020304" pitchFamily="18" charset="0"/>
              </a:rPr>
              <a:t>Steganography</a:t>
            </a:r>
            <a:r>
              <a:rPr lang="en-GB" altLang="en-US" b="1" dirty="0">
                <a:latin typeface="Times New Roman" panose="02020603050405020304" pitchFamily="18" charset="0"/>
                <a:cs typeface="Times New Roman" panose="02020603050405020304" pitchFamily="18" charset="0"/>
              </a:rPr>
              <a:t> Vs. Encryption</a:t>
            </a:r>
            <a:endParaRPr lang="en-GB" altLang="en-US" b="1" dirty="0">
              <a:latin typeface="Times New Roman" panose="02020603050405020304" pitchFamily="18" charset="0"/>
              <a:cs typeface="Times New Roman" panose="02020603050405020304" pitchFamily="18" charset="0"/>
            </a:endParaRPr>
          </a:p>
        </p:txBody>
      </p:sp>
      <p:pic>
        <p:nvPicPr>
          <p:cNvPr id="101383" name="Picture 2" descr="http://t1.gstatic.com/images?q=tbn:ANd9GcRwY-3vafotoheJEly0SinBcJNsaE-ZHApZYb2YMK3o1-esYz1yDvKzZgwJ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0875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p:nvPr/>
        </p:nvSpPr>
        <p:spPr>
          <a:xfrm>
            <a:off x="2609850" y="1801813"/>
            <a:ext cx="2379663" cy="571500"/>
          </a:xfrm>
          <a:prstGeom prst="rect">
            <a:avLst/>
          </a:prstGeom>
        </p:spPr>
        <p:txBody>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sz="3600" b="1" u="none"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Ciphertext</a:t>
            </a:r>
            <a:endParaRPr lang="en-US" sz="3600" b="1" u="none"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101385" name="Picture 6" descr="http://mathcentral.uregina.ca/beyond/articles/Art/monali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4448175"/>
            <a:ext cx="1760538"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
          <p:cNvSpPr txBox="1">
            <a:spLocks noChangeArrowheads="1"/>
          </p:cNvSpPr>
          <p:nvPr/>
        </p:nvSpPr>
        <p:spPr bwMode="auto">
          <a:xfrm>
            <a:off x="4038600" y="2544763"/>
            <a:ext cx="49514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The University of Guelph (U of G) is a top comprehensive public research university in Guelph, Ontario, Canada</a:t>
            </a:r>
            <a:r>
              <a:rPr lang="en-CA" altLang="en-US" sz="2400" dirty="0">
                <a:latin typeface="Times New Roman" panose="02020603050405020304" pitchFamily="18" charset="0"/>
                <a:cs typeface="Times New Roman" panose="02020603050405020304" pitchFamily="18" charset="0"/>
              </a:rPr>
              <a:t>.</a:t>
            </a:r>
            <a:endParaRPr lang="en-GB"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70660"/>
                                        </p:tgtEl>
                                        <p:attrNameLst>
                                          <p:attrName>style.visibility</p:attrName>
                                        </p:attrNameLst>
                                      </p:cBhvr>
                                      <p:to>
                                        <p:strVal val="visible"/>
                                      </p:to>
                                    </p:set>
                                    <p:anim calcmode="lin" valueType="num">
                                      <p:cBhvr additive="base">
                                        <p:cTn id="10" dur="500" fill="hold"/>
                                        <p:tgtEl>
                                          <p:spTgt spid="70660"/>
                                        </p:tgtEl>
                                        <p:attrNameLst>
                                          <p:attrName>ppt_x</p:attrName>
                                        </p:attrNameLst>
                                      </p:cBhvr>
                                      <p:tavLst>
                                        <p:tav tm="0">
                                          <p:val>
                                            <p:strVal val="#ppt_x"/>
                                          </p:val>
                                        </p:tav>
                                        <p:tav tm="100000">
                                          <p:val>
                                            <p:strVal val="#ppt_x"/>
                                          </p:val>
                                        </p:tav>
                                      </p:tavLst>
                                    </p:anim>
                                    <p:anim calcmode="lin" valueType="num">
                                      <p:cBhvr additive="base">
                                        <p:cTn id="11"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1"/>
          <p:cNvSpPr txBox="1">
            <a:spLocks noChangeArrowheads="1"/>
          </p:cNvSpPr>
          <p:nvPr/>
        </p:nvSpPr>
        <p:spPr bwMode="auto">
          <a:xfrm>
            <a:off x="611188" y="106363"/>
            <a:ext cx="49514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GB" altLang="en-US" dirty="0">
                <a:latin typeface="Times New Roman" panose="02020603050405020304" pitchFamily="18" charset="0"/>
                <a:cs typeface="Times New Roman" panose="02020603050405020304" pitchFamily="18" charset="0"/>
              </a:rPr>
              <a:t>Steganography</a:t>
            </a:r>
            <a:r>
              <a:rPr lang="en-GB" altLang="en-US" b="1" dirty="0">
                <a:latin typeface="Times New Roman" panose="02020603050405020304" pitchFamily="18" charset="0"/>
                <a:cs typeface="Times New Roman" panose="02020603050405020304" pitchFamily="18" charset="0"/>
              </a:rPr>
              <a:t> Vs. Encryption (cont’d)</a:t>
            </a:r>
            <a:endParaRPr lang="en-GB" alt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388" y="1282700"/>
            <a:ext cx="8215312" cy="4838312"/>
          </a:xfrm>
          <a:prstGeom prst="rect">
            <a:avLst/>
          </a:prstGeom>
          <a:noFill/>
        </p:spPr>
        <p:txBody>
          <a:bodyPr>
            <a:spAutoFit/>
          </a:bodyPr>
          <a:lstStyle/>
          <a:p>
            <a:pPr eaLnBrk="1" hangingPunct="1">
              <a:spcBef>
                <a:spcPts val="0"/>
              </a:spcBef>
              <a:defRPr/>
            </a:pPr>
            <a:r>
              <a:rPr lang="en-GB" sz="2000" b="1" i="1" dirty="0">
                <a:solidFill>
                  <a:srgbClr val="7030A0"/>
                </a:solidFill>
                <a:latin typeface="Times New Roman" panose="02020603050405020304" pitchFamily="18" charset="0"/>
                <a:cs typeface="Times New Roman" panose="02020603050405020304" pitchFamily="18" charset="0"/>
              </a:rPr>
              <a:t>Encryption protects data confidentiality. </a:t>
            </a:r>
            <a:endParaRPr lang="en-GB" sz="2000" b="1" i="1" dirty="0">
              <a:solidFill>
                <a:srgbClr val="7030A0"/>
              </a:solidFill>
              <a:latin typeface="Times New Roman" panose="02020603050405020304" pitchFamily="18" charset="0"/>
              <a:cs typeface="Times New Roman" panose="02020603050405020304" pitchFamily="18" charset="0"/>
            </a:endParaRPr>
          </a:p>
          <a:p>
            <a:pPr eaLnBrk="1" hangingPunct="1">
              <a:spcBef>
                <a:spcPts val="0"/>
              </a:spcBef>
              <a:defRPr/>
            </a:pPr>
            <a:r>
              <a:rPr lang="en-GB" sz="2000" b="1" i="1" dirty="0">
                <a:solidFill>
                  <a:srgbClr val="7030A0"/>
                </a:solidFill>
                <a:latin typeface="Times New Roman" panose="02020603050405020304" pitchFamily="18" charset="0"/>
                <a:cs typeface="Times New Roman" panose="02020603050405020304" pitchFamily="18" charset="0"/>
              </a:rPr>
              <a:t>Steganography</a:t>
            </a:r>
            <a:r>
              <a:rPr lang="en-GB" sz="2000" b="1" dirty="0">
                <a:solidFill>
                  <a:srgbClr val="7030A0"/>
                </a:solidFill>
                <a:latin typeface="Times New Roman" panose="02020603050405020304" pitchFamily="18" charset="0"/>
                <a:cs typeface="Times New Roman" panose="02020603050405020304" pitchFamily="18" charset="0"/>
              </a:rPr>
              <a:t> is the science of </a:t>
            </a:r>
            <a:r>
              <a:rPr lang="en-GB" sz="2000" b="1" i="1" dirty="0">
                <a:solidFill>
                  <a:srgbClr val="7030A0"/>
                </a:solidFill>
                <a:latin typeface="Times New Roman" panose="02020603050405020304" pitchFamily="18" charset="0"/>
                <a:cs typeface="Times New Roman" panose="02020603050405020304" pitchFamily="18" charset="0"/>
              </a:rPr>
              <a:t>hiding</a:t>
            </a:r>
            <a:r>
              <a:rPr lang="en-GB" sz="2000" b="1" dirty="0">
                <a:solidFill>
                  <a:srgbClr val="7030A0"/>
                </a:solidFill>
                <a:latin typeface="Times New Roman" panose="02020603050405020304" pitchFamily="18" charset="0"/>
                <a:cs typeface="Times New Roman" panose="02020603050405020304" pitchFamily="18" charset="0"/>
              </a:rPr>
              <a:t> information. </a:t>
            </a:r>
            <a:endParaRPr lang="en-GB" sz="2000" b="1" i="1" dirty="0">
              <a:solidFill>
                <a:srgbClr val="7030A0"/>
              </a:solidFill>
              <a:latin typeface="Times New Roman" panose="02020603050405020304" pitchFamily="18" charset="0"/>
              <a:cs typeface="Times New Roman" panose="02020603050405020304" pitchFamily="18" charset="0"/>
            </a:endParaRPr>
          </a:p>
          <a:p>
            <a:pPr eaLnBrk="1" hangingPunct="1">
              <a:lnSpc>
                <a:spcPct val="150000"/>
              </a:lnSpc>
              <a:defRPr/>
            </a:pPr>
            <a:r>
              <a:rPr lang="en-GB" sz="2000" b="1" i="1" dirty="0">
                <a:solidFill>
                  <a:srgbClr val="000000"/>
                </a:solidFill>
                <a:latin typeface="Times New Roman" panose="02020603050405020304" pitchFamily="18" charset="0"/>
                <a:cs typeface="Times New Roman" panose="02020603050405020304" pitchFamily="18" charset="0"/>
              </a:rPr>
              <a:t>The goal:</a:t>
            </a:r>
            <a:endParaRPr lang="en-GB" sz="2000" b="1" i="1" dirty="0">
              <a:solidFill>
                <a:srgbClr val="000000"/>
              </a:solidFill>
              <a:latin typeface="Times New Roman" panose="02020603050405020304" pitchFamily="18" charset="0"/>
              <a:cs typeface="Times New Roman" panose="02020603050405020304" pitchFamily="18" charset="0"/>
            </a:endParaRPr>
          </a:p>
          <a:p>
            <a:pPr marL="342900" indent="-342900" eaLnBrk="1" hangingPunct="1">
              <a:lnSpc>
                <a:spcPct val="150000"/>
              </a:lnSpc>
              <a:buFont typeface="Arial" panose="020B0604020202020204"/>
              <a:buChar char="•"/>
              <a:defRPr/>
            </a:pPr>
            <a:r>
              <a:rPr lang="en-GB" sz="2000" dirty="0">
                <a:solidFill>
                  <a:srgbClr val="FF0000"/>
                </a:solidFill>
                <a:latin typeface="Times New Roman" panose="02020603050405020304" pitchFamily="18" charset="0"/>
                <a:cs typeface="Times New Roman" panose="02020603050405020304" pitchFamily="18" charset="0"/>
              </a:rPr>
              <a:t>cryptography is to make data unreadable by a third party. </a:t>
            </a:r>
            <a:endParaRPr lang="en-GB" sz="2000" dirty="0">
              <a:solidFill>
                <a:srgbClr val="FF0000"/>
              </a:solidFill>
              <a:latin typeface="Times New Roman" panose="02020603050405020304" pitchFamily="18" charset="0"/>
              <a:cs typeface="Times New Roman" panose="02020603050405020304" pitchFamily="18" charset="0"/>
            </a:endParaRPr>
          </a:p>
          <a:p>
            <a:pPr marL="342900" indent="-342900" eaLnBrk="1" hangingPunct="1">
              <a:lnSpc>
                <a:spcPct val="150000"/>
              </a:lnSpc>
              <a:buFont typeface="Arial" panose="020B0604020202020204"/>
              <a:buChar char="•"/>
              <a:defRPr/>
            </a:pPr>
            <a:r>
              <a:rPr lang="en-GB" sz="2000" dirty="0">
                <a:solidFill>
                  <a:srgbClr val="FF0000"/>
                </a:solidFill>
                <a:latin typeface="Times New Roman" panose="02020603050405020304" pitchFamily="18" charset="0"/>
                <a:cs typeface="Times New Roman" panose="02020603050405020304" pitchFamily="18" charset="0"/>
              </a:rPr>
              <a:t>steganography is to hide the data from a third party.</a:t>
            </a:r>
            <a:endParaRPr lang="en-GB" sz="2000" b="1" i="1" dirty="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defRPr/>
            </a:pPr>
            <a:r>
              <a:rPr lang="en-GB" sz="2000" b="1" i="1" dirty="0">
                <a:solidFill>
                  <a:srgbClr val="000000"/>
                </a:solidFill>
                <a:latin typeface="Times New Roman" panose="02020603050405020304" pitchFamily="18" charset="0"/>
                <a:cs typeface="Times New Roman" panose="02020603050405020304" pitchFamily="18" charset="0"/>
              </a:rPr>
              <a:t>The different:</a:t>
            </a:r>
            <a:endParaRPr lang="en-GB" sz="2000" b="1" i="1" dirty="0">
              <a:solidFill>
                <a:srgbClr val="000000"/>
              </a:solidFill>
              <a:latin typeface="Times New Roman" panose="02020603050405020304" pitchFamily="18" charset="0"/>
              <a:cs typeface="Times New Roman" panose="02020603050405020304" pitchFamily="18" charset="0"/>
            </a:endParaRPr>
          </a:p>
          <a:p>
            <a:pPr marL="342900" indent="-342900" eaLnBrk="1" hangingPunct="1">
              <a:lnSpc>
                <a:spcPct val="150000"/>
              </a:lnSpc>
              <a:buFont typeface="Arial" panose="020B0604020202020204"/>
              <a:buChar char="•"/>
              <a:defRPr/>
            </a:pPr>
            <a:r>
              <a:rPr lang="en-US" sz="2000" dirty="0">
                <a:solidFill>
                  <a:srgbClr val="FF0000"/>
                </a:solidFill>
                <a:latin typeface="Times New Roman" panose="02020603050405020304" pitchFamily="18" charset="0"/>
                <a:cs typeface="Times New Roman" panose="02020603050405020304" pitchFamily="18" charset="0"/>
              </a:rPr>
              <a:t>cryptography, one can tell that a message has been encrypted, but he cannot decode the message without knowing the proper key.</a:t>
            </a: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eaLnBrk="1" hangingPunct="1">
              <a:lnSpc>
                <a:spcPct val="150000"/>
              </a:lnSpc>
              <a:buFont typeface="Arial" panose="020B0604020202020204"/>
              <a:buChar char="•"/>
              <a:defRPr/>
            </a:pPr>
            <a:r>
              <a:rPr lang="en-US" sz="2000" dirty="0">
                <a:solidFill>
                  <a:srgbClr val="FF0000"/>
                </a:solidFill>
                <a:latin typeface="Times New Roman" panose="02020603050405020304" pitchFamily="18" charset="0"/>
                <a:cs typeface="Times New Roman" panose="02020603050405020304" pitchFamily="18" charset="0"/>
              </a:rPr>
              <a:t>In steganography, the message itself may not be difficult to decode, but most people would not detect the presence of the message </a:t>
            </a:r>
            <a:endParaRPr lang="en-GB" sz="2000" dirty="0">
              <a:solidFill>
                <a:srgbClr val="FF0000"/>
              </a:solidFill>
              <a:latin typeface="Times New Roman" panose="02020603050405020304" pitchFamily="18" charset="0"/>
              <a:cs typeface="Times New Roman" panose="02020603050405020304" pitchFamily="18" charset="0"/>
            </a:endParaRPr>
          </a:p>
        </p:txBody>
      </p:sp>
      <p:pic>
        <p:nvPicPr>
          <p:cNvPr id="102404" name="Picture 3" descr="stgo.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011863" y="106363"/>
            <a:ext cx="3132137"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463941D-E3FA-4AF7-931B-7107812BCA81}"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1"/>
          <p:cNvSpPr txBox="1">
            <a:spLocks noChangeArrowheads="1"/>
          </p:cNvSpPr>
          <p:nvPr/>
        </p:nvSpPr>
        <p:spPr bwMode="auto">
          <a:xfrm>
            <a:off x="838200" y="76200"/>
            <a:ext cx="49514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GB" altLang="en-US" dirty="0">
                <a:latin typeface="Times New Roman" panose="02020603050405020304" pitchFamily="18" charset="0"/>
                <a:cs typeface="Times New Roman" panose="02020603050405020304" pitchFamily="18" charset="0"/>
              </a:rPr>
              <a:t>Steganography</a:t>
            </a:r>
            <a:r>
              <a:rPr lang="en-GB" altLang="en-US" b="1" dirty="0">
                <a:latin typeface="Times New Roman" panose="02020603050405020304" pitchFamily="18" charset="0"/>
                <a:cs typeface="Times New Roman" panose="02020603050405020304" pitchFamily="18" charset="0"/>
              </a:rPr>
              <a:t> Vs. Encryption (cont’d)</a:t>
            </a:r>
            <a:endParaRPr lang="en-GB" altLang="en-US" b="1" dirty="0">
              <a:latin typeface="Times New Roman" panose="02020603050405020304" pitchFamily="18" charset="0"/>
              <a:cs typeface="Times New Roman" panose="02020603050405020304" pitchFamily="18" charset="0"/>
            </a:endParaRPr>
          </a:p>
        </p:txBody>
      </p:sp>
      <p:pic>
        <p:nvPicPr>
          <p:cNvPr id="103427" name="Picture 3" descr="stgo.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52938" y="1371600"/>
            <a:ext cx="3132137"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6417B70-8E1D-41E0-8D1D-DAF5F7854FD1}"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pic>
        <p:nvPicPr>
          <p:cNvPr id="1034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82613"/>
            <a:ext cx="13620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0" name="Picture 6" descr="http://joshuahoover.com/wp-content/uploads/2007/11/interrog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4622800"/>
            <a:ext cx="2286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AutoShape 5"/>
          <p:cNvSpPr>
            <a:spLocks noChangeArrowheads="1"/>
          </p:cNvSpPr>
          <p:nvPr/>
        </p:nvSpPr>
        <p:spPr bwMode="auto">
          <a:xfrm>
            <a:off x="5222875" y="3975100"/>
            <a:ext cx="3470275" cy="1206500"/>
          </a:xfrm>
          <a:prstGeom prst="cloudCallout">
            <a:avLst>
              <a:gd name="adj1" fmla="val -65968"/>
              <a:gd name="adj2" fmla="val 31065"/>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What is your encryption key?</a:t>
            </a:r>
            <a:endParaRPr lang="en-US" altLang="en-US" sz="2400">
              <a:latin typeface="Times New Roman" panose="02020603050405020304" pitchFamily="18" charset="0"/>
              <a:cs typeface="Times New Roman" panose="02020603050405020304" pitchFamily="18" charset="0"/>
            </a:endParaRPr>
          </a:p>
        </p:txBody>
      </p:sp>
      <p:sp>
        <p:nvSpPr>
          <p:cNvPr id="103432" name="AutoShape 5"/>
          <p:cNvSpPr>
            <a:spLocks noChangeArrowheads="1"/>
          </p:cNvSpPr>
          <p:nvPr/>
        </p:nvSpPr>
        <p:spPr bwMode="auto">
          <a:xfrm>
            <a:off x="457200" y="4953000"/>
            <a:ext cx="2098675" cy="1206500"/>
          </a:xfrm>
          <a:prstGeom prst="cloudCallout">
            <a:avLst>
              <a:gd name="adj1" fmla="val 78074"/>
              <a:gd name="adj2" fmla="val 4236"/>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Forget it!</a:t>
            </a:r>
            <a:endParaRPr lang="en-US" altLang="en-US" sz="2400">
              <a:latin typeface="Times New Roman" panose="02020603050405020304" pitchFamily="18" charset="0"/>
              <a:cs typeface="Times New Roman" panose="02020603050405020304" pitchFamily="18" charset="0"/>
            </a:endParaRPr>
          </a:p>
        </p:txBody>
      </p:sp>
      <p:sp>
        <p:nvSpPr>
          <p:cNvPr id="103433" name="AutoShape 5"/>
          <p:cNvSpPr>
            <a:spLocks noChangeArrowheads="1"/>
          </p:cNvSpPr>
          <p:nvPr/>
        </p:nvSpPr>
        <p:spPr bwMode="auto">
          <a:xfrm>
            <a:off x="5299075" y="5270500"/>
            <a:ext cx="3470275" cy="1206500"/>
          </a:xfrm>
          <a:prstGeom prst="cloudCallout">
            <a:avLst>
              <a:gd name="adj1" fmla="val -67616"/>
              <a:gd name="adj2" fmla="val -52569"/>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CA" altLang="en-US" sz="2400">
                <a:latin typeface="Times New Roman" panose="02020603050405020304" pitchFamily="18" charset="0"/>
                <a:cs typeface="Times New Roman" panose="02020603050405020304" pitchFamily="18" charset="0"/>
              </a:rPr>
              <a:t>you will have a big trouble!</a:t>
            </a:r>
            <a:endParaRPr lang="en-US" altLang="en-US" sz="2400">
              <a:latin typeface="Times New Roman" panose="02020603050405020304" pitchFamily="18" charset="0"/>
              <a:cs typeface="Times New Roman" panose="02020603050405020304" pitchFamily="18" charset="0"/>
            </a:endParaRPr>
          </a:p>
        </p:txBody>
      </p:sp>
      <p:pic>
        <p:nvPicPr>
          <p:cNvPr id="103434" name="Picture 2" descr="http://t1.gstatic.com/images?q=tbn:ANd9GcRwY-3vafotoheJEly0SinBcJNsaE-ZHApZYb2YMK3o1-esYz1yDvKzZgwJB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3048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p:nvPr/>
        </p:nvSpPr>
        <p:spPr>
          <a:xfrm>
            <a:off x="1143000" y="2476500"/>
            <a:ext cx="2379663" cy="571500"/>
          </a:xfrm>
          <a:prstGeom prst="rect">
            <a:avLst/>
          </a:prstGeom>
        </p:spPr>
        <p:txBody>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sz="3600" b="1" u="none" dirty="0" err="1">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Ciphertext</a:t>
            </a:r>
            <a:endParaRPr lang="en-US" sz="3600" b="1" u="none"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0"/>
            <a:ext cx="7772400" cy="1143000"/>
          </a:xfrm>
        </p:spPr>
        <p:txBody>
          <a:bodyPr/>
          <a:lstStyle/>
          <a:p>
            <a:pPr algn="ctr">
              <a:defRPr/>
            </a:pPr>
            <a:r>
              <a:rPr lang="en-US"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(cont’d)</a:t>
            </a:r>
            <a:endParaRPr lang="en-US"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endParaRPr>
          </a:p>
        </p:txBody>
      </p:sp>
      <p:sp>
        <p:nvSpPr>
          <p:cNvPr id="60419" name="Rectangle 3"/>
          <p:cNvSpPr>
            <a:spLocks noGrp="1" noChangeArrowheads="1"/>
          </p:cNvSpPr>
          <p:nvPr>
            <p:ph type="body" idx="1"/>
          </p:nvPr>
        </p:nvSpPr>
        <p:spPr>
          <a:xfrm>
            <a:off x="304800" y="990600"/>
            <a:ext cx="7772400" cy="4648200"/>
          </a:xfrm>
        </p:spPr>
        <p:txBody>
          <a:bodyPr/>
          <a:lstStyle/>
          <a:p>
            <a:pPr>
              <a:buFont typeface="Wingdings" panose="05000000000000000000" pitchFamily="2" charset="2"/>
              <a:buChar char="q"/>
              <a:defRPr/>
            </a:pPr>
            <a:r>
              <a:rPr lang="en-US" b="1" dirty="0">
                <a:latin typeface="Times New Roman" panose="02020603050405020304" pitchFamily="18" charset="0"/>
                <a:cs typeface="Times New Roman" panose="02020603050405020304" pitchFamily="18" charset="0"/>
              </a:rPr>
              <a:t>Steganography: </a:t>
            </a:r>
            <a:endParaRPr lang="en-US"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“Covered Writing”</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Examples:</a:t>
            </a: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Invisible ink</a:t>
            </a: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Use low-order bits of image encoding</a:t>
            </a: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Communication frequency</a:t>
            </a: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Hide message among irrelevant data.</a:t>
            </a: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defRP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Drawbacks: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2">
              <a:defRPr/>
            </a:pPr>
            <a:r>
              <a:rPr lang="en-US" b="1" dirty="0">
                <a:latin typeface="Times New Roman" panose="02020603050405020304" pitchFamily="18" charset="0"/>
                <a:cs typeface="Times New Roman" panose="02020603050405020304" pitchFamily="18" charset="0"/>
              </a:rPr>
              <a:t>Fails </a:t>
            </a:r>
            <a:r>
              <a:rPr lang="en-US" b="1" u="sng" dirty="0" err="1">
                <a:solidFill>
                  <a:srgbClr val="FF0000"/>
                </a:solidFill>
                <a:latin typeface="Times New Roman" panose="02020603050405020304" pitchFamily="18" charset="0"/>
                <a:cs typeface="Times New Roman" panose="02020603050405020304" pitchFamily="18" charset="0"/>
              </a:rPr>
              <a:t>Kerckhoff’s</a:t>
            </a:r>
            <a:r>
              <a:rPr lang="en-US" b="1" u="sng" dirty="0">
                <a:solidFill>
                  <a:srgbClr val="FF0000"/>
                </a:solidFill>
                <a:latin typeface="Times New Roman" panose="02020603050405020304" pitchFamily="18" charset="0"/>
                <a:cs typeface="Times New Roman" panose="02020603050405020304" pitchFamily="18" charset="0"/>
              </a:rPr>
              <a:t> principle</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104452" name="Picture 4" descr="lipstickpen">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788988"/>
            <a:ext cx="142875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6" descr="zebr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743200"/>
            <a:ext cx="20574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AutoShape 6"/>
          <p:cNvSpPr>
            <a:spLocks noChangeArrowheads="1"/>
          </p:cNvSpPr>
          <p:nvPr/>
        </p:nvSpPr>
        <p:spPr bwMode="auto">
          <a:xfrm>
            <a:off x="4495800" y="1981200"/>
            <a:ext cx="2286000" cy="914400"/>
          </a:xfrm>
          <a:prstGeom prst="cloudCallout">
            <a:avLst>
              <a:gd name="adj1" fmla="val 61667"/>
              <a:gd name="adj2" fmla="val 102431"/>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t>secret</a:t>
            </a:r>
            <a:endParaRPr lang="en-US" altLang="en-US" sz="2400"/>
          </a:p>
        </p:txBody>
      </p:sp>
      <p:pic>
        <p:nvPicPr>
          <p:cNvPr id="104455" name="Picture 13" descr="bloccaggi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572000"/>
            <a:ext cx="2057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6"/>
          <p:cNvSpPr>
            <a:spLocks noChangeArrowheads="1"/>
          </p:cNvSpPr>
          <p:nvPr/>
        </p:nvSpPr>
        <p:spPr bwMode="auto">
          <a:xfrm>
            <a:off x="4252913" y="4114800"/>
            <a:ext cx="2286000" cy="914400"/>
          </a:xfrm>
          <a:prstGeom prst="cloudCallout">
            <a:avLst>
              <a:gd name="adj1" fmla="val 72500"/>
              <a:gd name="adj2" fmla="val 42014"/>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t>secret</a:t>
            </a:r>
            <a:endParaRPr lang="en-US" altLang="en-US" sz="2400"/>
          </a:p>
        </p:txBody>
      </p:sp>
      <p:sp>
        <p:nvSpPr>
          <p:cNvPr id="10" name="Slide Number Placeholder 1"/>
          <p:cNvSpPr>
            <a:spLocks noGrp="1"/>
          </p:cNvSpPr>
          <p:nvPr>
            <p:ph type="sldNum" sz="quarter" idx="12"/>
          </p:nvPr>
        </p:nvSpPr>
        <p:spPr>
          <a:xfrm>
            <a:off x="7994650" y="6400800"/>
            <a:ext cx="768350" cy="457200"/>
          </a:xfrm>
        </p:spPr>
        <p:txBody>
          <a:bodyPr/>
          <a:lstStyle/>
          <a:p>
            <a:pPr>
              <a:defRPr/>
            </a:pPr>
            <a:fld id="{FCC5876B-A3BC-48BF-9710-C9C11EEB7A36}"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5475" y="457200"/>
            <a:ext cx="7772400" cy="1143000"/>
          </a:xfrm>
        </p:spPr>
        <p:txBody>
          <a:bodyPr/>
          <a:lstStyle/>
          <a:p>
            <a:pPr algn="ctr">
              <a:defRPr/>
            </a:pPr>
            <a:r>
              <a:rPr lang="en-US"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In Action</a:t>
            </a:r>
            <a:endParaRPr lang="en-US"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endParaRPr>
          </a:p>
        </p:txBody>
      </p:sp>
      <p:sp>
        <p:nvSpPr>
          <p:cNvPr id="105475" name="Text Box 8"/>
          <p:cNvSpPr txBox="1">
            <a:spLocks noChangeArrowheads="1"/>
          </p:cNvSpPr>
          <p:nvPr/>
        </p:nvSpPr>
        <p:spPr bwMode="auto">
          <a:xfrm>
            <a:off x="1143000" y="2209800"/>
            <a:ext cx="7402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t>padiel a</a:t>
            </a:r>
            <a:r>
              <a:rPr lang="en-US" altLang="en-US" sz="2400" b="1">
                <a:solidFill>
                  <a:srgbClr val="FF0000"/>
                </a:solidFill>
              </a:rPr>
              <a:t>p</a:t>
            </a:r>
            <a:r>
              <a:rPr lang="en-US" altLang="en-US" sz="2400"/>
              <a:t>o</a:t>
            </a:r>
            <a:r>
              <a:rPr lang="en-US" altLang="en-US" sz="2400" b="1">
                <a:solidFill>
                  <a:srgbClr val="FF0000"/>
                </a:solidFill>
              </a:rPr>
              <a:t>r</a:t>
            </a:r>
            <a:r>
              <a:rPr lang="en-US" altLang="en-US" sz="2400"/>
              <a:t>s</a:t>
            </a:r>
            <a:r>
              <a:rPr lang="en-US" altLang="en-US" sz="2400" b="1">
                <a:solidFill>
                  <a:srgbClr val="FF0000"/>
                </a:solidFill>
              </a:rPr>
              <a:t>y</a:t>
            </a:r>
            <a:r>
              <a:rPr lang="en-US" altLang="en-US" sz="2400"/>
              <a:t> mesarpon o</a:t>
            </a:r>
            <a:r>
              <a:rPr lang="en-US" altLang="en-US" sz="2400" b="1">
                <a:solidFill>
                  <a:srgbClr val="FF0000"/>
                </a:solidFill>
              </a:rPr>
              <a:t>m</a:t>
            </a:r>
            <a:r>
              <a:rPr lang="en-US" altLang="en-US" sz="2400"/>
              <a:t>e</a:t>
            </a:r>
            <a:r>
              <a:rPr lang="en-US" altLang="en-US" sz="2400" b="1">
                <a:solidFill>
                  <a:srgbClr val="FF0000"/>
                </a:solidFill>
              </a:rPr>
              <a:t>u</a:t>
            </a:r>
            <a:r>
              <a:rPr lang="en-US" altLang="en-US" sz="2400"/>
              <a:t>a</a:t>
            </a:r>
            <a:r>
              <a:rPr lang="en-US" altLang="en-US" sz="2400" b="1">
                <a:solidFill>
                  <a:srgbClr val="FF0000"/>
                </a:solidFill>
              </a:rPr>
              <a:t>s</a:t>
            </a:r>
            <a:r>
              <a:rPr lang="en-US" altLang="en-US" sz="2400"/>
              <a:t> peludyn m</a:t>
            </a:r>
            <a:r>
              <a:rPr lang="en-US" altLang="en-US" sz="2400" b="1">
                <a:solidFill>
                  <a:srgbClr val="FF0000"/>
                </a:solidFill>
              </a:rPr>
              <a:t>a</a:t>
            </a:r>
            <a:r>
              <a:rPr lang="en-US" altLang="en-US" sz="2400"/>
              <a:t>l</a:t>
            </a:r>
            <a:r>
              <a:rPr lang="en-US" altLang="en-US" sz="2400" b="1">
                <a:solidFill>
                  <a:srgbClr val="FF0000"/>
                </a:solidFill>
              </a:rPr>
              <a:t>p</a:t>
            </a:r>
            <a:r>
              <a:rPr lang="en-US" altLang="en-US" sz="2400"/>
              <a:t>r</a:t>
            </a:r>
            <a:r>
              <a:rPr lang="en-US" altLang="en-US" sz="2400" b="1">
                <a:solidFill>
                  <a:srgbClr val="FF0000"/>
                </a:solidFill>
              </a:rPr>
              <a:t>e</a:t>
            </a:r>
            <a:r>
              <a:rPr lang="en-US" altLang="en-US" sz="2400"/>
              <a:t>a</a:t>
            </a:r>
            <a:r>
              <a:rPr lang="en-US" altLang="en-US" sz="2400" b="1">
                <a:solidFill>
                  <a:srgbClr val="FF0000"/>
                </a:solidFill>
              </a:rPr>
              <a:t>x</a:t>
            </a:r>
            <a:r>
              <a:rPr lang="en-US" altLang="en-US" sz="2400"/>
              <a:t>o </a:t>
            </a:r>
            <a:endParaRPr lang="en-US" altLang="en-US" sz="2400"/>
          </a:p>
        </p:txBody>
      </p:sp>
      <p:sp>
        <p:nvSpPr>
          <p:cNvPr id="105476" name="Text Box 9"/>
          <p:cNvSpPr txBox="1">
            <a:spLocks noChangeArrowheads="1"/>
          </p:cNvSpPr>
          <p:nvPr/>
        </p:nvSpPr>
        <p:spPr bwMode="auto">
          <a:xfrm>
            <a:off x="1955800" y="3276600"/>
            <a:ext cx="341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a:t>which hides "</a:t>
            </a:r>
            <a:r>
              <a:rPr lang="en-US" altLang="en-US" sz="2000" dirty="0" err="1">
                <a:solidFill>
                  <a:srgbClr val="FF0000"/>
                </a:solidFill>
              </a:rPr>
              <a:t>prymus</a:t>
            </a:r>
            <a:r>
              <a:rPr lang="en-US" altLang="en-US" sz="2000" dirty="0">
                <a:solidFill>
                  <a:srgbClr val="FF0000"/>
                </a:solidFill>
              </a:rPr>
              <a:t> apex</a:t>
            </a:r>
            <a:r>
              <a:rPr lang="en-US" altLang="en-US" sz="2000" dirty="0"/>
              <a:t>”</a:t>
            </a:r>
            <a:endParaRPr lang="en-US" altLang="en-US" sz="2000" dirty="0"/>
          </a:p>
        </p:txBody>
      </p:sp>
      <p:sp>
        <p:nvSpPr>
          <p:cNvPr id="105477" name="AutoShape 6"/>
          <p:cNvSpPr>
            <a:spLocks noChangeArrowheads="1"/>
          </p:cNvSpPr>
          <p:nvPr/>
        </p:nvSpPr>
        <p:spPr bwMode="auto">
          <a:xfrm>
            <a:off x="4419600" y="4419600"/>
            <a:ext cx="2286000" cy="914400"/>
          </a:xfrm>
          <a:prstGeom prst="cloudCallout">
            <a:avLst>
              <a:gd name="adj1" fmla="val -50000"/>
              <a:gd name="adj2" fmla="val -118403"/>
            </a:avLst>
          </a:prstGeom>
          <a:solidFill>
            <a:schemeClr val="accent1"/>
          </a:solidFill>
          <a:ln w="9525">
            <a:solidFill>
              <a:schemeClr val="tx1"/>
            </a:solidFill>
            <a:round/>
          </a:ln>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t>secret</a:t>
            </a:r>
            <a:endParaRPr lang="en-US" altLang="en-US" sz="2400"/>
          </a:p>
        </p:txBody>
      </p:sp>
      <p:sp>
        <p:nvSpPr>
          <p:cNvPr id="105479" name="Line 11"/>
          <p:cNvSpPr>
            <a:spLocks noChangeShapeType="1"/>
          </p:cNvSpPr>
          <p:nvPr/>
        </p:nvSpPr>
        <p:spPr bwMode="auto">
          <a:xfrm flipV="1">
            <a:off x="5410200" y="3962400"/>
            <a:ext cx="1454150" cy="1681163"/>
          </a:xfrm>
          <a:prstGeom prst="line">
            <a:avLst/>
          </a:prstGeom>
          <a:noFill/>
          <a:ln w="53975">
            <a:solidFill>
              <a:srgbClr val="FF0000"/>
            </a:solidFill>
            <a:round/>
          </a:ln>
          <a:extLst>
            <a:ext uri="{909E8E84-426E-40DD-AFC4-6F175D3DCCD1}">
              <a14:hiddenFill xmlns:a14="http://schemas.microsoft.com/office/drawing/2010/main">
                <a:noFill/>
              </a14:hiddenFill>
            </a:ext>
          </a:extLst>
        </p:spPr>
        <p:txBody>
          <a:bodyPr/>
          <a:lstStyle/>
          <a:p>
            <a:endParaRPr lang="en-US"/>
          </a:p>
        </p:txBody>
      </p:sp>
      <p:sp>
        <p:nvSpPr>
          <p:cNvPr id="105480" name="Line 11"/>
          <p:cNvSpPr>
            <a:spLocks noChangeShapeType="1"/>
          </p:cNvSpPr>
          <p:nvPr/>
        </p:nvSpPr>
        <p:spPr bwMode="auto">
          <a:xfrm>
            <a:off x="5416550" y="4054475"/>
            <a:ext cx="1374775" cy="1644650"/>
          </a:xfrm>
          <a:prstGeom prst="line">
            <a:avLst/>
          </a:prstGeom>
          <a:noFill/>
          <a:ln w="53975">
            <a:solidFill>
              <a:srgbClr val="FF0000"/>
            </a:solidFill>
            <a:round/>
          </a:ln>
          <a:extLst>
            <a:ext uri="{909E8E84-426E-40DD-AFC4-6F175D3DCCD1}">
              <a14:hiddenFill xmlns:a14="http://schemas.microsoft.com/office/drawing/2010/main">
                <a:noFill/>
              </a14:hiddenFill>
            </a:ext>
          </a:extLst>
        </p:spPr>
        <p:txBody>
          <a:bodyPr/>
          <a:lstStyle/>
          <a:p>
            <a:endParaRPr lang="en-US"/>
          </a:p>
        </p:txBody>
      </p:sp>
      <p:pic>
        <p:nvPicPr>
          <p:cNvPr id="10548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1336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8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29300"/>
            <a:ext cx="84296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6"/>
          <p:cNvSpPr>
            <a:spLocks noChangeArrowheads="1"/>
          </p:cNvSpPr>
          <p:nvPr/>
        </p:nvSpPr>
        <p:spPr bwMode="auto">
          <a:xfrm>
            <a:off x="990600" y="4419600"/>
            <a:ext cx="3200400" cy="1600200"/>
          </a:xfrm>
          <a:prstGeom prst="cloudCallout">
            <a:avLst>
              <a:gd name="adj1" fmla="val -57188"/>
              <a:gd name="adj2" fmla="val 6958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w="9525">
            <a:solidFill>
              <a:schemeClr val="tx1"/>
            </a:solidFill>
            <a:round/>
          </a:ln>
        </p:spPr>
        <p:txBody>
          <a:bodyPr/>
          <a:lstStyle/>
          <a:p>
            <a:pPr eaLnBrk="1" hangingPunct="1">
              <a:defRPr/>
            </a:pPr>
            <a:r>
              <a:rPr lang="en-CA" sz="2000" b="1" dirty="0">
                <a:solidFill>
                  <a:srgbClr val="FF0000"/>
                </a:solidFill>
                <a:effectLst>
                  <a:outerShdw blurRad="38100" dist="38100" dir="2700000" algn="tl">
                    <a:srgbClr val="FFFFFF"/>
                  </a:outerShdw>
                </a:effectLst>
                <a:cs typeface="Arial" panose="020B0604020202020204" pitchFamily="34" charset="0"/>
              </a:rPr>
              <a:t>every other letter in every other word.</a:t>
            </a:r>
            <a:endParaRPr lang="en-US" sz="2000" b="1" dirty="0">
              <a:solidFill>
                <a:srgbClr val="FF0000"/>
              </a:solidFill>
              <a:effectLst>
                <a:outerShdw blurRad="38100" dist="38100" dir="2700000" algn="tl">
                  <a:srgbClr val="FFFFFF"/>
                </a:outerShdw>
              </a:effectLst>
              <a:latin typeface="+mn-lt"/>
              <a:cs typeface="Arial" panose="020B0604020202020204" pitchFamily="34" charset="0"/>
            </a:endParaRPr>
          </a:p>
        </p:txBody>
      </p:sp>
      <p:sp>
        <p:nvSpPr>
          <p:cNvPr id="12" name="Slide Number Placeholder 1"/>
          <p:cNvSpPr>
            <a:spLocks noGrp="1"/>
          </p:cNvSpPr>
          <p:nvPr>
            <p:ph type="sldNum" sz="quarter" idx="12"/>
          </p:nvPr>
        </p:nvSpPr>
        <p:spPr>
          <a:xfrm>
            <a:off x="7994650" y="6400800"/>
            <a:ext cx="768350" cy="457200"/>
          </a:xfrm>
        </p:spPr>
        <p:txBody>
          <a:bodyPr/>
          <a:lstStyle/>
          <a:p>
            <a:pPr>
              <a:defRPr/>
            </a:pPr>
            <a:fld id="{FCC5876B-A3BC-48BF-9710-C9C11EEB7A36}"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87375" y="457200"/>
            <a:ext cx="7772400" cy="1143000"/>
          </a:xfrm>
        </p:spPr>
        <p:txBody>
          <a:bodyPr/>
          <a:lstStyle/>
          <a:p>
            <a:pPr algn="ctr">
              <a:defRPr/>
            </a:pPr>
            <a:r>
              <a:rPr lang="en-US" b="1" u="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Kerckhoff’s</a:t>
            </a:r>
            <a:r>
              <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Principle</a:t>
            </a:r>
            <a:endPar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43" name="Rectangle 3"/>
          <p:cNvSpPr>
            <a:spLocks noGrp="1" noChangeArrowheads="1"/>
          </p:cNvSpPr>
          <p:nvPr>
            <p:ph type="body" idx="1"/>
          </p:nvPr>
        </p:nvSpPr>
        <p:spPr>
          <a:xfrm>
            <a:off x="533400" y="1600200"/>
            <a:ext cx="7772400" cy="3124200"/>
          </a:xfrm>
        </p:spPr>
        <p:txBody>
          <a:bodyPr/>
          <a:lstStyle/>
          <a:p>
            <a:pPr marL="0" lvl="1" indent="0" algn="just">
              <a:buFont typeface="Wingdings" panose="05000000000000000000" pitchFamily="2" charset="2"/>
              <a:buChar char="q"/>
              <a:defRPr/>
            </a:pPr>
            <a:r>
              <a:rPr lang="en-US" sz="3200" dirty="0">
                <a:latin typeface="Times New Roman" panose="02020603050405020304" pitchFamily="18" charset="0"/>
                <a:cs typeface="Times New Roman" panose="02020603050405020304" pitchFamily="18" charset="0"/>
              </a:rPr>
              <a:t>The security of a cryptosystem must not depend on keeping the algorithm secret. In other words, all algorithms must be public; only the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a:t>
            </a:r>
            <a:r>
              <a:rPr lang="en-US" sz="3200" b="1" dirty="0">
                <a:solidFill>
                  <a:srgbClr val="FF0000"/>
                </a:solidFill>
                <a:latin typeface="Times New Roman" panose="02020603050405020304" pitchFamily="18" charset="0"/>
                <a:cs typeface="Times New Roman" panose="02020603050405020304" pitchFamily="18" charset="0"/>
              </a:rPr>
              <a:t> are secret</a:t>
            </a:r>
            <a:r>
              <a:rPr lang="en-US"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Slide Number Placeholder 1"/>
          <p:cNvSpPr>
            <a:spLocks noGrp="1"/>
          </p:cNvSpPr>
          <p:nvPr>
            <p:ph type="sldNum" sz="quarter" idx="12"/>
          </p:nvPr>
        </p:nvSpPr>
        <p:spPr>
          <a:xfrm>
            <a:off x="7994650" y="6400800"/>
            <a:ext cx="768350" cy="457200"/>
          </a:xfrm>
        </p:spPr>
        <p:txBody>
          <a:bodyPr/>
          <a:lstStyle/>
          <a:p>
            <a:pPr>
              <a:defRPr/>
            </a:pPr>
            <a:fld id="{FCC5876B-A3BC-48BF-9710-C9C11EEB7A36}" type="slidenum">
              <a:rPr lang="zh-CN" altLang="en-US"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6"/>
          <p:cNvSpPr txBox="1">
            <a:spLocks noChangeArrowheads="1"/>
          </p:cNvSpPr>
          <p:nvPr/>
        </p:nvSpPr>
        <p:spPr bwMode="auto">
          <a:xfrm>
            <a:off x="1184275" y="1219200"/>
            <a:ext cx="6148388" cy="3786188"/>
          </a:xfrm>
          <a:prstGeom prst="rect">
            <a:avLst/>
          </a:prstGeom>
          <a:noFill/>
          <a:ln w="9525">
            <a:noFill/>
            <a:miter lim="800000"/>
          </a:ln>
        </p:spPr>
        <p:txBody>
          <a:bodyPr>
            <a:spAutoFit/>
          </a:bodyPr>
          <a:lstStyle/>
          <a:p>
            <a:pPr algn="ctr" eaLnBrk="1" hangingPunct="1">
              <a:defRPr/>
            </a:pPr>
            <a:r>
              <a:rPr lang="en-US" sz="6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Countermeasures and Detection </a:t>
            </a:r>
            <a:endParaRPr lang="en-US" sz="6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defRPr/>
            </a:pPr>
            <a:r>
              <a:rPr lang="en-US" sz="6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sz="6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defRPr/>
            </a:pPr>
            <a:r>
              <a:rPr lang="en-US" sz="6000" b="1"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Steganalysis</a:t>
            </a:r>
            <a:endParaRPr lang="fr-FR"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7523"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5291551-58A0-4E7F-BEBA-CDD76B3777B2}"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387350"/>
            <a:ext cx="7772400" cy="930275"/>
          </a:xfrm>
        </p:spPr>
        <p:txBody>
          <a:bodyPr/>
          <a:lstStyle/>
          <a:p>
            <a:pPr algn="ctr">
              <a:defRPr/>
            </a:pPr>
            <a:r>
              <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Hiding</a:t>
            </a:r>
            <a:endPar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7827" name="Rectangle 3"/>
          <p:cNvSpPr>
            <a:spLocks noGrp="1" noChangeArrowheads="1"/>
          </p:cNvSpPr>
          <p:nvPr>
            <p:ph type="body" idx="1"/>
          </p:nvPr>
        </p:nvSpPr>
        <p:spPr>
          <a:xfrm>
            <a:off x="533400" y="1600201"/>
            <a:ext cx="8429625" cy="2170112"/>
          </a:xfrm>
        </p:spPr>
        <p:txBody>
          <a:bodyPr/>
          <a:lstStyle/>
          <a:p>
            <a:r>
              <a:rPr lang="en-US" altLang="en-US" dirty="0">
                <a:latin typeface="Times New Roman" panose="02020603050405020304" pitchFamily="18" charset="0"/>
                <a:cs typeface="Times New Roman" panose="02020603050405020304" pitchFamily="18" charset="0"/>
              </a:rPr>
              <a:t>Data hiding: Alice and Bob who want to communicate secretly without others knowing about it</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Trudy will not notice the </a:t>
            </a:r>
            <a:r>
              <a:rPr lang="en-US" altLang="en-US" b="1" dirty="0">
                <a:highlight>
                  <a:srgbClr val="FFFF00"/>
                </a:highlight>
                <a:latin typeface="Times New Roman" panose="02020603050405020304" pitchFamily="18" charset="0"/>
                <a:cs typeface="Times New Roman" panose="02020603050405020304" pitchFamily="18" charset="0"/>
              </a:rPr>
              <a:t>presence</a:t>
            </a:r>
            <a:r>
              <a:rPr lang="en-US" altLang="en-US" dirty="0">
                <a:latin typeface="Times New Roman" panose="02020603050405020304" pitchFamily="18" charset="0"/>
                <a:cs typeface="Times New Roman" panose="02020603050405020304" pitchFamily="18" charset="0"/>
              </a:rPr>
              <a:t> of the information</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Alice and Bob can see the message exchanged between them</a:t>
            </a:r>
            <a:endParaRPr lang="en-US" altLang="en-US" dirty="0">
              <a:latin typeface="Times New Roman" panose="02020603050405020304" pitchFamily="18" charset="0"/>
              <a:cs typeface="Times New Roman" panose="02020603050405020304" pitchFamily="18" charset="0"/>
            </a:endParaRPr>
          </a:p>
          <a:p>
            <a:pPr lvl="1">
              <a:buFont typeface="ZapfDingbats" pitchFamily="82" charset="2"/>
              <a:buNone/>
            </a:pPr>
            <a:endParaRPr lang="en-US" altLang="en-US" dirty="0">
              <a:latin typeface="Times New Roman" panose="02020603050405020304" pitchFamily="18" charset="0"/>
              <a:cs typeface="Times New Roman" panose="02020603050405020304" pitchFamily="18" charset="0"/>
            </a:endParaRPr>
          </a:p>
        </p:txBody>
      </p:sp>
      <p:sp>
        <p:nvSpPr>
          <p:cNvPr id="77828" name="Slide Number Placeholder 4"/>
          <p:cNvSpPr>
            <a:spLocks noGrp="1"/>
          </p:cNvSpPr>
          <p:nvPr>
            <p:ph type="sldNum" sz="quarter" idx="12"/>
          </p:nvPr>
        </p:nvSpPr>
        <p:spPr>
          <a:xfrm>
            <a:off x="54102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3C202C2-E609-43A4-9957-F88627047DC4}" type="slidenum">
              <a:rPr lang="en-US" altLang="en-US" sz="1400" smtClean="0">
                <a:latin typeface="Times New Roman" panose="02020603050405020304" pitchFamily="18" charset="0"/>
                <a:cs typeface="Times New Roman" panose="02020603050405020304" pitchFamily="18" charset="0"/>
              </a:rPr>
            </a:fld>
            <a:endParaRPr lang="en-US" altLang="en-US" sz="1400">
              <a:latin typeface="Times New Roman" panose="02020603050405020304" pitchFamily="18" charset="0"/>
              <a:cs typeface="Times New Roman" panose="02020603050405020304" pitchFamily="18" charset="0"/>
            </a:endParaRPr>
          </a:p>
        </p:txBody>
      </p:sp>
      <p:pic>
        <p:nvPicPr>
          <p:cNvPr id="77829" name="Picture 4" descr="bd07153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34075" y="4278313"/>
            <a:ext cx="935038"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5" descr="bd0679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0663" y="4410075"/>
            <a:ext cx="8397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7"/>
          <p:cNvSpPr>
            <a:spLocks noChangeShapeType="1"/>
          </p:cNvSpPr>
          <p:nvPr/>
        </p:nvSpPr>
        <p:spPr bwMode="auto">
          <a:xfrm flipV="1">
            <a:off x="2532063" y="4770438"/>
            <a:ext cx="32019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2" name="Text Box 8"/>
          <p:cNvSpPr txBox="1">
            <a:spLocks noChangeArrowheads="1"/>
          </p:cNvSpPr>
          <p:nvPr/>
        </p:nvSpPr>
        <p:spPr bwMode="auto">
          <a:xfrm>
            <a:off x="1389063" y="5232400"/>
            <a:ext cx="104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Alice</a:t>
            </a:r>
            <a:endParaRPr lang="en-US" altLang="en-US" sz="2400">
              <a:latin typeface="Times New Roman" panose="02020603050405020304" pitchFamily="18" charset="0"/>
            </a:endParaRPr>
          </a:p>
        </p:txBody>
      </p:sp>
      <p:sp>
        <p:nvSpPr>
          <p:cNvPr id="77833" name="Text Box 9"/>
          <p:cNvSpPr txBox="1">
            <a:spLocks noChangeArrowheads="1"/>
          </p:cNvSpPr>
          <p:nvPr/>
        </p:nvSpPr>
        <p:spPr bwMode="auto">
          <a:xfrm>
            <a:off x="6175375" y="5299075"/>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Bob</a:t>
            </a:r>
            <a:endParaRPr lang="en-US" altLang="en-US" sz="2400">
              <a:latin typeface="Times New Roman" panose="02020603050405020304" pitchFamily="18" charset="0"/>
            </a:endParaRPr>
          </a:p>
        </p:txBody>
      </p:sp>
      <p:pic>
        <p:nvPicPr>
          <p:cNvPr id="77834" name="Picture 10" descr="bd0663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375" y="4962525"/>
            <a:ext cx="9683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Text Box 11"/>
          <p:cNvSpPr txBox="1">
            <a:spLocks noChangeArrowheads="1"/>
          </p:cNvSpPr>
          <p:nvPr/>
        </p:nvSpPr>
        <p:spPr bwMode="auto">
          <a:xfrm>
            <a:off x="3635375" y="5938838"/>
            <a:ext cx="96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Trudy</a:t>
            </a:r>
            <a:endParaRPr lang="en-US" altLang="en-US" sz="2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pPr algn="ctr">
              <a:defRPr/>
            </a:pPr>
            <a:r>
              <a:rPr lang="en-US" b="1" u="none" err="1">
                <a:effectLst>
                  <a:outerShdw blurRad="38100" dist="38100" dir="2700000" algn="tl">
                    <a:srgbClr val="C0C0C0"/>
                  </a:outerShdw>
                </a:effectLst>
                <a:latin typeface="Times New Roman" panose="02020603050405020304" pitchFamily="18" charset="0"/>
                <a:cs typeface="Times New Roman" panose="02020603050405020304" pitchFamily="18" charset="0"/>
              </a:rPr>
              <a:t>Steganalysis</a:t>
            </a:r>
            <a:endParaRPr lang="en-US" b="1" u="none">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8547" name="Content Placeholder 2"/>
          <p:cNvSpPr>
            <a:spLocks noGrp="1"/>
          </p:cNvSpPr>
          <p:nvPr>
            <p:ph idx="1"/>
          </p:nvPr>
        </p:nvSpPr>
        <p:spPr>
          <a:xfrm>
            <a:off x="533400" y="1219200"/>
            <a:ext cx="8229600" cy="4191000"/>
          </a:xfrm>
        </p:spPr>
        <p:txBody>
          <a:bodyPr/>
          <a:lstStyle/>
          <a:p>
            <a:pPr algn="just">
              <a:buFont typeface="Wingdings" panose="05000000000000000000" pitchFamily="2" charset="2"/>
              <a:buChar char="q"/>
            </a:pPr>
            <a:r>
              <a:rPr lang="en-CA" altLang="en-US" b="1" dirty="0">
                <a:latin typeface="Times New Roman" panose="02020603050405020304" pitchFamily="18" charset="0"/>
                <a:cs typeface="Times New Roman" panose="02020603050405020304" pitchFamily="18" charset="0"/>
              </a:rPr>
              <a:t>Definition</a:t>
            </a:r>
            <a:endParaRPr lang="en-CA" alt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CA" altLang="en-US" b="1" dirty="0">
                <a:latin typeface="Times New Roman" panose="02020603050405020304" pitchFamily="18" charset="0"/>
                <a:cs typeface="Times New Roman" panose="02020603050405020304" pitchFamily="18" charset="0"/>
              </a:rPr>
              <a:t>Identifying the existence of a message</a:t>
            </a:r>
            <a:endParaRPr lang="en-CA" alt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Not extracting the message</a:t>
            </a:r>
            <a:endParaRPr lang="en-CA" alt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Note: Technically, Steganography deals with the concealment of a message, not the encryption of it</a:t>
            </a:r>
            <a:endParaRPr lang="en-CA"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CA" altLang="en-US" b="1" dirty="0" err="1">
                <a:latin typeface="Times New Roman" panose="02020603050405020304" pitchFamily="18" charset="0"/>
                <a:cs typeface="Times New Roman" panose="02020603050405020304" pitchFamily="18" charset="0"/>
              </a:rPr>
              <a:t>Steganalysis</a:t>
            </a:r>
            <a:r>
              <a:rPr lang="en-CA" altLang="en-US" b="1" dirty="0">
                <a:latin typeface="Times New Roman" panose="02020603050405020304" pitchFamily="18" charset="0"/>
                <a:cs typeface="Times New Roman" panose="02020603050405020304" pitchFamily="18" charset="0"/>
              </a:rPr>
              <a:t> essentially deals with the detection of hidden content</a:t>
            </a:r>
            <a:endParaRPr lang="en-CA" alt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CA" altLang="en-US" b="1" dirty="0">
                <a:solidFill>
                  <a:srgbClr val="C00000"/>
                </a:solidFill>
                <a:latin typeface="Times New Roman" panose="02020603050405020304" pitchFamily="18" charset="0"/>
                <a:cs typeface="Times New Roman" panose="02020603050405020304" pitchFamily="18" charset="0"/>
              </a:rPr>
              <a:t>How is this meaningful?</a:t>
            </a:r>
            <a:endParaRPr lang="en-CA" altLang="en-US" b="1" dirty="0">
              <a:solidFill>
                <a:srgbClr val="C00000"/>
              </a:solidFill>
              <a:latin typeface="Times New Roman" panose="02020603050405020304" pitchFamily="18" charset="0"/>
              <a:cs typeface="Times New Roman" panose="02020603050405020304" pitchFamily="18" charset="0"/>
            </a:endParaRPr>
          </a:p>
        </p:txBody>
      </p:sp>
      <p:sp>
        <p:nvSpPr>
          <p:cNvPr id="10854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E6D5B41-D4E7-4125-8866-B7B07F0958AD}" type="slidenum">
              <a:rPr lang="zh-CN" altLang="en-US" sz="140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txBox="1">
            <a:spLocks noChangeArrowheads="1"/>
          </p:cNvSpPr>
          <p:nvPr/>
        </p:nvSpPr>
        <p:spPr bwMode="auto">
          <a:xfrm>
            <a:off x="400050" y="2133600"/>
            <a:ext cx="79740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buClr>
                <a:schemeClr val="accent1"/>
              </a:buClr>
              <a:buFontTx/>
              <a:buNone/>
            </a:pPr>
            <a:r>
              <a:rPr lang="en-US" altLang="en-US" dirty="0">
                <a:latin typeface="Times New Roman" panose="02020603050405020304" pitchFamily="18" charset="0"/>
                <a:cs typeface="Times New Roman" panose="02020603050405020304" pitchFamily="18" charset="0"/>
              </a:rPr>
              <a:t>By identifying the existence of a hidden message, perhaps we can identify the tools used to hide it.</a:t>
            </a:r>
            <a:endParaRPr lang="en-US" altLang="en-US" dirty="0">
              <a:latin typeface="Times New Roman" panose="02020603050405020304" pitchFamily="18" charset="0"/>
              <a:cs typeface="Times New Roman" panose="02020603050405020304" pitchFamily="18" charset="0"/>
            </a:endParaRPr>
          </a:p>
          <a:p>
            <a:pPr algn="just" eaLnBrk="1" hangingPunct="1">
              <a:buClr>
                <a:schemeClr val="accent1"/>
              </a:buClr>
              <a:buFontTx/>
              <a:buNone/>
            </a:pPr>
            <a:endParaRPr lang="en-US" altLang="en-US" dirty="0">
              <a:latin typeface="Times New Roman" panose="02020603050405020304" pitchFamily="18" charset="0"/>
              <a:cs typeface="Times New Roman" panose="02020603050405020304" pitchFamily="18" charset="0"/>
            </a:endParaRPr>
          </a:p>
          <a:p>
            <a:pPr algn="just" eaLnBrk="1" hangingPunct="1">
              <a:buClr>
                <a:schemeClr val="accent1"/>
              </a:buClr>
              <a:buFontTx/>
              <a:buNone/>
            </a:pPr>
            <a:r>
              <a:rPr lang="en-US" altLang="en-US" dirty="0">
                <a:latin typeface="Times New Roman" panose="02020603050405020304" pitchFamily="18" charset="0"/>
                <a:cs typeface="Times New Roman" panose="02020603050405020304" pitchFamily="18" charset="0"/>
              </a:rPr>
              <a:t>If we identify the tool, perhaps we can use that tool to extract the original message.</a:t>
            </a:r>
            <a:endParaRPr lang="en-US" altLang="en-US" dirty="0">
              <a:latin typeface="Times New Roman" panose="02020603050405020304" pitchFamily="18" charset="0"/>
              <a:cs typeface="Times New Roman" panose="02020603050405020304" pitchFamily="18" charset="0"/>
            </a:endParaRPr>
          </a:p>
        </p:txBody>
      </p:sp>
      <p:sp>
        <p:nvSpPr>
          <p:cNvPr id="4" name="Title 1"/>
          <p:cNvSpPr txBox="1"/>
          <p:nvPr/>
        </p:nvSpPr>
        <p:spPr>
          <a:xfrm>
            <a:off x="500063" y="685800"/>
            <a:ext cx="7772400" cy="762000"/>
          </a:xfrm>
          <a:prstGeom prst="rect">
            <a:avLst/>
          </a:prstGeom>
        </p:spPr>
        <p:txBody>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b="1" u="none"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Steganalysis</a:t>
            </a:r>
            <a:r>
              <a:rPr lang="en-US" b="1" u="none" dirty="0">
                <a:effectLst>
                  <a:outerShdw blurRad="38100" dist="38100" dir="2700000" algn="tl">
                    <a:srgbClr val="C0C0C0"/>
                  </a:outerShdw>
                </a:effectLst>
                <a:latin typeface="Times New Roman" panose="02020603050405020304" pitchFamily="18" charset="0"/>
                <a:cs typeface="Times New Roman" panose="02020603050405020304" pitchFamily="18" charset="0"/>
              </a:rPr>
              <a:t> (cont’d)</a:t>
            </a:r>
            <a:endParaRPr lang="en-US" b="1" u="none"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9572"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D80DBA0-F33D-4AEE-8510-57327D62EDD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76200"/>
            <a:ext cx="8534400" cy="685800"/>
          </a:xfrm>
          <a:prstGeom prst="rect">
            <a:avLst/>
          </a:prstGeom>
        </p:spPr>
        <p:txBody>
          <a:bodyPr/>
          <a:lstStyle/>
          <a:p>
            <a:pPr eaLnBrk="1" hangingPunct="1">
              <a:defRPr/>
            </a:pPr>
            <a:r>
              <a:rPr lang="en-US" sz="4000" b="1" kern="0" dirty="0">
                <a:solidFill>
                  <a:schemeClr val="accent2"/>
                </a:solidFill>
                <a:effectLst>
                  <a:outerShdw blurRad="38100" dist="38100" dir="2700000" algn="tl">
                    <a:srgbClr val="000000">
                      <a:alpha val="43137"/>
                    </a:srgbClr>
                  </a:outerShdw>
                </a:effectLst>
                <a:latin typeface="+mj-lt"/>
                <a:ea typeface="+mj-ea"/>
                <a:cs typeface="+mj-cs"/>
              </a:rPr>
              <a:t>Dose of </a:t>
            </a:r>
            <a:r>
              <a:rPr lang="en-US" sz="4000" b="1" kern="0" dirty="0">
                <a:solidFill>
                  <a:schemeClr val="accent2"/>
                </a:solidFill>
                <a:effectLst>
                  <a:outerShdw blurRad="38100" dist="38100" dir="2700000" algn="tl">
                    <a:srgbClr val="000000">
                      <a:alpha val="43137"/>
                    </a:srgbClr>
                  </a:outerShdw>
                </a:effectLst>
                <a:latin typeface="Brush Script MT" pitchFamily="66" charset="0"/>
                <a:ea typeface="+mj-ea"/>
                <a:cs typeface="+mj-cs"/>
              </a:rPr>
              <a:t>Reality:</a:t>
            </a:r>
            <a:r>
              <a:rPr lang="en-US" sz="4000" b="1" kern="0" dirty="0">
                <a:solidFill>
                  <a:schemeClr val="accent2"/>
                </a:solidFill>
                <a:effectLst>
                  <a:outerShdw blurRad="38100" dist="38100" dir="2700000" algn="tl">
                    <a:srgbClr val="000000">
                      <a:alpha val="43137"/>
                    </a:srgbClr>
                  </a:outerShdw>
                </a:effectLst>
                <a:latin typeface="+mj-lt"/>
                <a:ea typeface="+mj-ea"/>
                <a:cs typeface="+mj-cs"/>
              </a:rPr>
              <a:t> </a:t>
            </a:r>
            <a:endParaRPr lang="en-CA" sz="4000" b="1" kern="0" dirty="0">
              <a:solidFill>
                <a:schemeClr val="accent2"/>
              </a:solidFill>
              <a:effectLst>
                <a:outerShdw blurRad="38100" dist="38100" dir="2700000" algn="tl">
                  <a:srgbClr val="000000">
                    <a:alpha val="43137"/>
                  </a:srgbClr>
                </a:outerShdw>
              </a:effectLst>
              <a:ea typeface="+mj-ea"/>
              <a:cs typeface="+mj-cs"/>
            </a:endParaRPr>
          </a:p>
        </p:txBody>
      </p:sp>
      <p:sp>
        <p:nvSpPr>
          <p:cNvPr id="11059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E99D525-EF61-4442-B103-247BA0820E8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6" name="Rectangle 2"/>
          <p:cNvSpPr>
            <a:spLocks noGrp="1" noChangeArrowheads="1"/>
          </p:cNvSpPr>
          <p:nvPr>
            <p:ph type="title"/>
          </p:nvPr>
        </p:nvSpPr>
        <p:spPr>
          <a:xfrm>
            <a:off x="609600" y="2438400"/>
            <a:ext cx="7772400" cy="1143000"/>
          </a:xfrm>
        </p:spPr>
        <p:txBody>
          <a:bodyPr/>
          <a:lstStyle/>
          <a:p>
            <a:pPr algn="ctr">
              <a:defRPr/>
            </a:pPr>
            <a:r>
              <a:rPr lang="en-US" b="1" u="none">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 Encryption</a:t>
            </a:r>
            <a:endParaRPr lang="en-US" b="1" u="none">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endParaRPr>
          </a:p>
        </p:txBody>
      </p:sp>
      <p:pic>
        <p:nvPicPr>
          <p:cNvPr id="110597" name="Picture 2" descr="http://www.blessedisthekingdom.com/wp-content/uploads/2013/02/bu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149350"/>
            <a:ext cx="19812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4" descr="http://1.bp.blogspot.com/-Es2dxojJ_pg/UP6zXFuaJtI/AAAAAAAAA-c/OLqDIZOhAU4/s1600/challenge-road-sign-against-sk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543300"/>
            <a:ext cx="262413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Grp="1" noChangeArrowheads="1"/>
          </p:cNvSpPr>
          <p:nvPr/>
        </p:nvSpPr>
        <p:spPr bwMode="auto">
          <a:xfrm>
            <a:off x="2895600" y="5502275"/>
            <a:ext cx="6000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1"/>
                  </a:outerShdw>
                </a:effectLst>
              </a14:hiddenEffects>
            </a:ext>
          </a:extLst>
        </p:spPr>
        <p:txBody>
          <a:bodyPr anchor="b"/>
          <a:lstStyle>
            <a:lvl1pPr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mj-lt"/>
                <a:ea typeface="+mj-ea"/>
                <a:cs typeface="+mj-cs"/>
              </a:defRPr>
            </a:lvl1pPr>
            <a:lvl2pPr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2pPr>
            <a:lvl3pPr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3pPr>
            <a:lvl4pPr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4pPr>
            <a:lvl5pPr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5pPr>
            <a:lvl6pPr marL="457200"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6pPr>
            <a:lvl7pPr marL="914400"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7pPr>
            <a:lvl8pPr marL="1371600"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8pPr>
            <a:lvl9pPr marL="1828800" algn="l" rtl="0" fontAlgn="base">
              <a:lnSpc>
                <a:spcPct val="85000"/>
              </a:lnSpc>
              <a:spcBef>
                <a:spcPct val="0"/>
              </a:spcBef>
              <a:spcAft>
                <a:spcPct val="0"/>
              </a:spcAft>
              <a:defRPr sz="2800" b="1">
                <a:solidFill>
                  <a:schemeClr val="bg1"/>
                </a:solidFill>
                <a:effectLst>
                  <a:outerShdw blurRad="38100" dist="38100" dir="2700000" algn="tl">
                    <a:srgbClr val="000000"/>
                  </a:outerShdw>
                </a:effectLst>
                <a:latin typeface="Tahoma" pitchFamily="34" charset="0"/>
              </a:defRPr>
            </a:lvl9pPr>
          </a:lstStyle>
          <a:p>
            <a:pPr eaLnBrk="1" hangingPunct="1">
              <a:defRPr/>
            </a:pPr>
            <a:r>
              <a:rPr lang="en-US" dirty="0" err="1">
                <a:solidFill>
                  <a:schemeClr val="tx1"/>
                </a:solidFill>
                <a:latin typeface="Times New Roman" panose="02020603050405020304" pitchFamily="18" charset="0"/>
                <a:cs typeface="Times New Roman" panose="02020603050405020304" pitchFamily="18" charset="0"/>
              </a:rPr>
              <a:t>Steganalysis</a:t>
            </a:r>
            <a:r>
              <a:rPr lang="en-US" dirty="0">
                <a:solidFill>
                  <a:schemeClr val="tx1"/>
                </a:solidFill>
                <a:latin typeface="Times New Roman" panose="02020603050405020304" pitchFamily="18" charset="0"/>
                <a:cs typeface="Times New Roman" panose="02020603050405020304" pitchFamily="18" charset="0"/>
              </a:rPr>
              <a:t> meets Cryptanalysis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76300" y="595313"/>
            <a:ext cx="6691313" cy="638175"/>
          </a:xfrm>
          <a:prstGeom prst="rect">
            <a:avLst/>
          </a:prstGeo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Detection of physical steganography</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111619" name="Rectangle 3"/>
          <p:cNvSpPr txBox="1">
            <a:spLocks noChangeArrowheads="1"/>
          </p:cNvSpPr>
          <p:nvPr/>
        </p:nvSpPr>
        <p:spPr bwMode="auto">
          <a:xfrm>
            <a:off x="681038" y="1447800"/>
            <a:ext cx="739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110000"/>
              </a:lnSpc>
              <a:buClr>
                <a:schemeClr val="accent1"/>
              </a:buClr>
              <a:buFontTx/>
              <a:buNone/>
            </a:pPr>
            <a:r>
              <a:rPr lang="en-CA" altLang="en-US" dirty="0">
                <a:latin typeface="Times New Roman" panose="02020603050405020304" pitchFamily="18" charset="0"/>
                <a:cs typeface="Times New Roman" panose="02020603050405020304" pitchFamily="18" charset="0"/>
              </a:rPr>
              <a:t>Detection of physical steganography (</a:t>
            </a:r>
            <a:r>
              <a:rPr lang="en-CA" altLang="en-US" b="1" dirty="0">
                <a:latin typeface="Times New Roman" panose="02020603050405020304" pitchFamily="18" charset="0"/>
                <a:cs typeface="Times New Roman" panose="02020603050405020304" pitchFamily="18" charset="0"/>
              </a:rPr>
              <a:t>conventional or traditional steganography</a:t>
            </a:r>
            <a:r>
              <a:rPr lang="en-CA" altLang="en-US" dirty="0">
                <a:latin typeface="Times New Roman" panose="02020603050405020304" pitchFamily="18" charset="0"/>
                <a:cs typeface="Times New Roman" panose="02020603050405020304" pitchFamily="18" charset="0"/>
              </a:rPr>
              <a:t>), such as invisible ink, requires careful physical examination, including the use of magnification, developing chemicals and ultraviolet light</a:t>
            </a:r>
            <a:endParaRPr lang="en-US" altLang="en-US" dirty="0">
              <a:latin typeface="Times New Roman" panose="02020603050405020304" pitchFamily="18" charset="0"/>
              <a:cs typeface="Times New Roman" panose="02020603050405020304" pitchFamily="18" charset="0"/>
            </a:endParaRPr>
          </a:p>
        </p:txBody>
      </p:sp>
      <p:pic>
        <p:nvPicPr>
          <p:cNvPr id="111620" name="Picture 2" descr="http://www.chinawholesalegift.com/pic2/2009-11/27/invisible-ink-uv-pen-141258150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4114800"/>
            <a:ext cx="25146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1BAC415-50B5-4378-888C-ABD727F5A7CB}"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01750" y="409575"/>
            <a:ext cx="6691313" cy="638175"/>
          </a:xfrm>
          <a:prstGeom prst="rect">
            <a:avLst/>
          </a:prstGeom>
        </p:spPr>
        <p:txBody>
          <a:bodyPr/>
          <a:lstStyle/>
          <a:p>
            <a:pPr algn="ctr" eaLnBrk="1" fontAlgn="auto" hangingPunct="1">
              <a:spcAft>
                <a:spcPts val="0"/>
              </a:spcAft>
              <a:defRPr/>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Modern </a:t>
            </a:r>
            <a:r>
              <a:rPr lang="en-US" sz="3200" b="1" dirty="0" err="1">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Steganography</a:t>
            </a: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Techniques</a:t>
            </a:r>
            <a:endPar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112643" name="Rectangle 3"/>
          <p:cNvSpPr txBox="1">
            <a:spLocks noChangeArrowheads="1"/>
          </p:cNvSpPr>
          <p:nvPr/>
        </p:nvSpPr>
        <p:spPr bwMode="auto">
          <a:xfrm>
            <a:off x="990600" y="1485900"/>
            <a:ext cx="7315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buClr>
                <a:schemeClr val="accent1"/>
              </a:buClr>
              <a:buFont typeface="Wingdings" panose="05000000000000000000" pitchFamily="2" charset="2"/>
              <a:buNone/>
            </a:pPr>
            <a:r>
              <a:rPr lang="en-US" altLang="en-US" b="1" u="sng">
                <a:latin typeface="Times New Roman" panose="02020603050405020304" pitchFamily="18" charset="0"/>
                <a:cs typeface="Times New Roman" panose="02020603050405020304" pitchFamily="18" charset="0"/>
              </a:rPr>
              <a:t>Least Significant Bit (LSB) Insertion</a:t>
            </a:r>
            <a:r>
              <a:rPr lang="en-US" altLang="en-US">
                <a:latin typeface="Times New Roman" panose="02020603050405020304" pitchFamily="18" charset="0"/>
                <a:cs typeface="Times New Roman" panose="02020603050405020304" pitchFamily="18" charset="0"/>
              </a:rPr>
              <a:t>: The most common and popular method of modern day steganography is to </a:t>
            </a:r>
            <a:r>
              <a:rPr lang="en-US" altLang="en-US" u="sng">
                <a:latin typeface="Times New Roman" panose="02020603050405020304" pitchFamily="18" charset="0"/>
                <a:cs typeface="Times New Roman" panose="02020603050405020304" pitchFamily="18" charset="0"/>
              </a:rPr>
              <a:t>make use of the </a:t>
            </a:r>
            <a:r>
              <a:rPr lang="en-US" altLang="en-US" b="1" u="sng">
                <a:latin typeface="Times New Roman" panose="02020603050405020304" pitchFamily="18" charset="0"/>
                <a:cs typeface="Times New Roman" panose="02020603050405020304" pitchFamily="18" charset="0"/>
              </a:rPr>
              <a:t>LSB</a:t>
            </a:r>
            <a:r>
              <a:rPr lang="en-US" altLang="en-US" u="sng">
                <a:latin typeface="Times New Roman" panose="02020603050405020304" pitchFamily="18" charset="0"/>
                <a:cs typeface="Times New Roman" panose="02020603050405020304" pitchFamily="18" charset="0"/>
              </a:rPr>
              <a:t> of a picture’s pixel information</a:t>
            </a:r>
            <a:r>
              <a:rPr lang="en-US" altLang="en-US">
                <a:latin typeface="Times New Roman" panose="02020603050405020304" pitchFamily="18" charset="0"/>
                <a:cs typeface="Times New Roman" panose="02020603050405020304" pitchFamily="18" charset="0"/>
              </a:rPr>
              <a:t>.  Thus the overall image distortion is kept to a minimum while the message is spaced out over the pixels in the images.  This technique works best when the image file is larger then the message file and if the image is grayscale.</a:t>
            </a:r>
            <a:endParaRPr lang="en-US" altLang="en-US">
              <a:latin typeface="Times New Roman" panose="02020603050405020304" pitchFamily="18" charset="0"/>
              <a:cs typeface="Times New Roman" panose="02020603050405020304" pitchFamily="18" charset="0"/>
            </a:endParaRPr>
          </a:p>
        </p:txBody>
      </p:sp>
      <p:sp>
        <p:nvSpPr>
          <p:cNvPr id="112644" name="矩形 5"/>
          <p:cNvSpPr>
            <a:spLocks noChangeArrowheads="1"/>
          </p:cNvSpPr>
          <p:nvPr/>
        </p:nvSpPr>
        <p:spPr bwMode="auto">
          <a:xfrm>
            <a:off x="220663" y="5983288"/>
            <a:ext cx="7461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zh-CN" sz="1800">
                <a:latin typeface="Times New Roman" panose="02020603050405020304" pitchFamily="18" charset="0"/>
                <a:ea typeface="SimSun" pitchFamily="2" charset="-122"/>
                <a:cs typeface="Times New Roman" panose="02020603050405020304" pitchFamily="18" charset="0"/>
              </a:rPr>
              <a:t>[1] Bender, W., D. Gruhl, and N. Morimoto, “Techniques for data hiding”, IBM Systems Journal , vol. 35, no. 3/4, 1996, pp. 131-336.</a:t>
            </a:r>
            <a:endParaRPr lang="zh-CN" altLang="en-US" sz="1800">
              <a:latin typeface="Times New Roman" panose="02020603050405020304" pitchFamily="18" charset="0"/>
              <a:ea typeface="SimSun" pitchFamily="2" charset="-122"/>
              <a:cs typeface="Times New Roman" panose="02020603050405020304" pitchFamily="18" charset="0"/>
            </a:endParaRPr>
          </a:p>
        </p:txBody>
      </p:sp>
      <p:sp>
        <p:nvSpPr>
          <p:cNvPr id="11264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491AC51-90C1-4874-A042-3B0BBCEEF871}"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pic>
        <p:nvPicPr>
          <p:cNvPr id="112646" name="Picture 2" descr="http://upload.wikimedia.org/wikipedia/commons/thumb/8/84/Example.svg/600px-Example.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126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2057400"/>
            <a:ext cx="7924800" cy="3995738"/>
          </a:xfrm>
          <a:prstGeom prst="rect">
            <a:avLst/>
          </a:prstGeom>
        </p:spPr>
        <p:txBody>
          <a:bodyPr/>
          <a:lstStyle/>
          <a:p>
            <a:pPr marL="457200" indent="-457200" eaLnBrk="1" fontAlgn="auto" hangingPunct="1">
              <a:spcAft>
                <a:spcPts val="0"/>
              </a:spcAft>
              <a:buFont typeface="Wingdings" panose="05000000000000000000" pitchFamily="2" charset="2"/>
              <a:buChar char="q"/>
              <a:defRPr/>
            </a:pPr>
            <a:r>
              <a:rPr lang="en-CA" sz="2800" dirty="0">
                <a:latin typeface="Times New Roman" panose="02020603050405020304" pitchFamily="18" charset="0"/>
                <a:cs typeface="Times New Roman" panose="02020603050405020304" pitchFamily="18" charset="0"/>
              </a:rPr>
              <a:t>An image consists of pixels (picture elements)</a:t>
            </a:r>
            <a:endParaRPr lang="en-CA" sz="28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CA" sz="2800" dirty="0">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q"/>
              <a:defRPr/>
            </a:pPr>
            <a:r>
              <a:rPr lang="en-CA" sz="2800" dirty="0">
                <a:latin typeface="Times New Roman" panose="02020603050405020304" pitchFamily="18" charset="0"/>
                <a:cs typeface="Times New Roman" panose="02020603050405020304" pitchFamily="18" charset="0"/>
              </a:rPr>
              <a:t>Each pixel represents luminance (and colour)</a:t>
            </a:r>
            <a:endParaRPr lang="en-CA" sz="2800" dirty="0">
              <a:latin typeface="Times New Roman" panose="02020603050405020304" pitchFamily="18" charset="0"/>
              <a:cs typeface="Times New Roman" panose="02020603050405020304" pitchFamily="18" charset="0"/>
            </a:endParaRPr>
          </a:p>
          <a:p>
            <a:pPr marL="914400" lvl="1" indent="-457200" eaLnBrk="1" fontAlgn="auto" hangingPunct="1">
              <a:spcAft>
                <a:spcPts val="0"/>
              </a:spcAft>
              <a:buFont typeface="Wingdings" panose="05000000000000000000" pitchFamily="2" charset="2"/>
              <a:buChar char="v"/>
              <a:defRPr/>
            </a:pPr>
            <a:r>
              <a:rPr lang="en-CA" sz="2800" dirty="0">
                <a:latin typeface="Times New Roman" panose="02020603050405020304" pitchFamily="18" charset="0"/>
                <a:cs typeface="Times New Roman" panose="02020603050405020304" pitchFamily="18" charset="0"/>
              </a:rPr>
              <a:t>Typically, 8-bits per pixel</a:t>
            </a:r>
            <a:endParaRPr lang="en-CA" sz="2800" dirty="0">
              <a:latin typeface="Times New Roman" panose="02020603050405020304" pitchFamily="18" charset="0"/>
              <a:cs typeface="Times New Roman" panose="02020603050405020304" pitchFamily="18" charset="0"/>
            </a:endParaRPr>
          </a:p>
          <a:p>
            <a:pPr lvl="1" eaLnBrk="1" fontAlgn="auto" hangingPunct="1">
              <a:spcAft>
                <a:spcPts val="0"/>
              </a:spcAft>
              <a:defRPr/>
            </a:pPr>
            <a:endParaRPr lang="en-CA" sz="2800" dirty="0">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q"/>
              <a:defRPr/>
            </a:pPr>
            <a:r>
              <a:rPr lang="en-CA" sz="2800" dirty="0">
                <a:latin typeface="Times New Roman" panose="02020603050405020304" pitchFamily="18" charset="0"/>
                <a:cs typeface="Times New Roman" panose="02020603050405020304" pitchFamily="18" charset="0"/>
              </a:rPr>
              <a:t>Colour</a:t>
            </a:r>
            <a:endParaRPr lang="en-CA" sz="2800" dirty="0">
              <a:latin typeface="Times New Roman" panose="02020603050405020304" pitchFamily="18" charset="0"/>
              <a:cs typeface="Times New Roman" panose="02020603050405020304" pitchFamily="18" charset="0"/>
            </a:endParaRPr>
          </a:p>
          <a:p>
            <a:pPr marL="914400" lvl="1" indent="-457200" eaLnBrk="1" fontAlgn="auto" hangingPunct="1">
              <a:spcAft>
                <a:spcPts val="0"/>
              </a:spcAft>
              <a:buFont typeface="Wingdings" panose="05000000000000000000" pitchFamily="2" charset="2"/>
              <a:buChar char="v"/>
              <a:defRPr/>
            </a:pPr>
            <a:r>
              <a:rPr lang="en-CA" sz="2800" dirty="0">
                <a:latin typeface="Times New Roman" panose="02020603050405020304" pitchFamily="18" charset="0"/>
                <a:cs typeface="Times New Roman" panose="02020603050405020304" pitchFamily="18" charset="0"/>
              </a:rPr>
              <a:t>Colour spaces (representations)</a:t>
            </a:r>
            <a:endParaRPr lang="en-CA" sz="2800" dirty="0">
              <a:latin typeface="Times New Roman" panose="02020603050405020304" pitchFamily="18" charset="0"/>
              <a:cs typeface="Times New Roman" panose="02020603050405020304" pitchFamily="18" charset="0"/>
            </a:endParaRPr>
          </a:p>
          <a:p>
            <a:pPr marL="1371600" lvl="2" indent="-457200" eaLnBrk="1" fontAlgn="auto" hangingPunct="1">
              <a:spcAft>
                <a:spcPts val="0"/>
              </a:spcAft>
              <a:buFont typeface="Wingdings" panose="05000000000000000000" pitchFamily="2" charset="2"/>
              <a:buChar char="Ø"/>
              <a:defRPr/>
            </a:pPr>
            <a:r>
              <a:rPr lang="en-CA" sz="2800" dirty="0">
                <a:latin typeface="Times New Roman" panose="02020603050405020304" pitchFamily="18" charset="0"/>
                <a:cs typeface="Times New Roman" panose="02020603050405020304" pitchFamily="18" charset="0"/>
              </a:rPr>
              <a:t>RGB (red-green-blue)</a:t>
            </a:r>
            <a:endParaRPr lang="en-CA" sz="28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CA" sz="2800" dirty="0">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a:xfrm>
            <a:off x="971550" y="1123950"/>
            <a:ext cx="7772400" cy="571500"/>
          </a:xfrm>
          <a:prstGeom prst="rect">
            <a:avLst/>
          </a:prstGeom>
        </p:spPr>
        <p:txBody>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defRPr/>
            </a:pPr>
            <a:r>
              <a:rPr lang="en-GB" sz="36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of Fundamentals of images</a:t>
            </a:r>
            <a:endParaRPr lang="en-US" sz="36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3668" name="Picture 2" descr="http://journal.media-culture.org.au/0510/images/review-cov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9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010E2D7-55A8-4C60-83B7-C10033A9BE1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47663" y="1538288"/>
            <a:ext cx="6691312"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Least Significant Bit (LSB) Insertion</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114691"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601913"/>
            <a:ext cx="69342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336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3" name="Line 156"/>
          <p:cNvSpPr>
            <a:spLocks noChangeShapeType="1"/>
          </p:cNvSpPr>
          <p:nvPr/>
        </p:nvSpPr>
        <p:spPr bwMode="auto">
          <a:xfrm>
            <a:off x="3962400" y="5029200"/>
            <a:ext cx="685800" cy="1219200"/>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4694" name="Line 156"/>
          <p:cNvSpPr>
            <a:spLocks noChangeShapeType="1"/>
          </p:cNvSpPr>
          <p:nvPr/>
        </p:nvSpPr>
        <p:spPr bwMode="auto">
          <a:xfrm flipH="1">
            <a:off x="4876800" y="5029200"/>
            <a:ext cx="838200" cy="1219200"/>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469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67F0D42-5616-4C0F-A17C-12411D2DC76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8" name="Rectangle 2"/>
          <p:cNvSpPr txBox="1">
            <a:spLocks noChangeArrowheads="1"/>
          </p:cNvSpPr>
          <p:nvPr/>
        </p:nvSpPr>
        <p:spPr>
          <a:xfrm>
            <a:off x="2609850" y="6172200"/>
            <a:ext cx="4376738"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Least Significant Bit (LSB)</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77900" y="5029200"/>
            <a:ext cx="2527300" cy="495300"/>
          </a:xfrm>
          <a:prstGeom prst="rect">
            <a:avLst/>
          </a:prstGeom>
        </p:spPr>
        <p:txBody>
          <a:bodyPr/>
          <a:lstStyle/>
          <a:p>
            <a:pPr eaLnBrk="1" fontAlgn="auto" hangingPunct="1">
              <a:spcAft>
                <a:spcPts val="0"/>
              </a:spcAft>
              <a:defRPr/>
            </a:pPr>
            <a:r>
              <a:rPr lang="en-CA" sz="2800" dirty="0">
                <a:latin typeface="Times New Roman" panose="02020603050405020304" pitchFamily="18" charset="0"/>
                <a:cs typeface="Times New Roman" panose="02020603050405020304" pitchFamily="18" charset="0"/>
              </a:rPr>
              <a:t>8-bits per pixel</a:t>
            </a:r>
            <a:endParaRPr lang="en-US" sz="2800" dirty="0">
              <a:latin typeface="Times New Roman" panose="02020603050405020304" pitchFamily="18" charset="0"/>
              <a:ea typeface="+mj-ea"/>
              <a:cs typeface="Times New Roman" panose="02020603050405020304" pitchFamily="18" charset="0"/>
            </a:endParaRPr>
          </a:p>
        </p:txBody>
      </p:sp>
      <p:pic>
        <p:nvPicPr>
          <p:cNvPr id="11571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1336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6" name="Picture 8" descr="589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781175"/>
            <a:ext cx="42592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Picture 9" descr="589015_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781175"/>
            <a:ext cx="4097338"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762000" y="5734050"/>
            <a:ext cx="7315200" cy="685800"/>
          </a:xfrm>
          <a:prstGeom prst="rect">
            <a:avLst/>
          </a:prstGeom>
        </p:spPr>
        <p:txBody>
          <a:bodyPr/>
          <a:lstStyle/>
          <a:p>
            <a:pPr eaLnBrk="1" fontAlgn="auto" hangingPunct="1">
              <a:spcAft>
                <a:spcPts val="0"/>
              </a:spcAft>
              <a:defRPr/>
            </a:pPr>
            <a:r>
              <a:rPr lang="en-CA" sz="2800" dirty="0">
                <a:latin typeface="Times New Roman" panose="02020603050405020304" pitchFamily="18" charset="0"/>
                <a:cs typeface="Times New Roman" panose="02020603050405020304" pitchFamily="18" charset="0"/>
              </a:rPr>
              <a:t>An image represented with 8 and 7-bits per pixel</a:t>
            </a:r>
            <a:endParaRPr lang="en-US" sz="2800" dirty="0">
              <a:latin typeface="Times New Roman" panose="02020603050405020304" pitchFamily="18" charset="0"/>
              <a:ea typeface="+mj-ea"/>
              <a:cs typeface="Times New Roman" panose="02020603050405020304" pitchFamily="18" charset="0"/>
            </a:endParaRPr>
          </a:p>
        </p:txBody>
      </p:sp>
      <p:sp>
        <p:nvSpPr>
          <p:cNvPr id="12" name="Rectangle 2"/>
          <p:cNvSpPr txBox="1">
            <a:spLocks noChangeArrowheads="1"/>
          </p:cNvSpPr>
          <p:nvPr/>
        </p:nvSpPr>
        <p:spPr>
          <a:xfrm>
            <a:off x="228600" y="1143000"/>
            <a:ext cx="6691313" cy="638175"/>
          </a:xfrm>
          <a:prstGeom prst="rect">
            <a:avLst/>
          </a:prstGeom>
        </p:spPr>
        <p:txBody>
          <a:bodyPr/>
          <a:lstStyle/>
          <a:p>
            <a:pPr eaLnBrk="1" fontAlgn="auto" hangingPunct="1">
              <a:spcAft>
                <a:spcPts val="0"/>
              </a:spcAft>
              <a:defRPr/>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don’t need all these bits.</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13" name="Rectangle 2"/>
          <p:cNvSpPr txBox="1">
            <a:spLocks noChangeArrowheads="1"/>
          </p:cNvSpPr>
          <p:nvPr/>
        </p:nvSpPr>
        <p:spPr>
          <a:xfrm>
            <a:off x="5702300" y="5029200"/>
            <a:ext cx="2527300" cy="495300"/>
          </a:xfrm>
          <a:prstGeom prst="rect">
            <a:avLst/>
          </a:prstGeom>
        </p:spPr>
        <p:txBody>
          <a:bodyPr/>
          <a:lstStyle/>
          <a:p>
            <a:pPr eaLnBrk="1" fontAlgn="auto" hangingPunct="1">
              <a:spcAft>
                <a:spcPts val="0"/>
              </a:spcAft>
              <a:defRPr/>
            </a:pPr>
            <a:r>
              <a:rPr lang="en-CA" sz="2800" dirty="0">
                <a:latin typeface="Times New Roman" panose="02020603050405020304" pitchFamily="18" charset="0"/>
                <a:cs typeface="Times New Roman" panose="02020603050405020304" pitchFamily="18" charset="0"/>
              </a:rPr>
              <a:t>7-bits per pixel</a:t>
            </a:r>
            <a:endParaRPr lang="en-US" sz="2800" dirty="0">
              <a:latin typeface="Times New Roman" panose="02020603050405020304" pitchFamily="18" charset="0"/>
              <a:ea typeface="+mj-ea"/>
              <a:cs typeface="Times New Roman" panose="02020603050405020304" pitchFamily="18" charset="0"/>
            </a:endParaRPr>
          </a:p>
        </p:txBody>
      </p:sp>
      <p:sp>
        <p:nvSpPr>
          <p:cNvPr id="115721"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9C9461E-5647-4E5D-BF04-B396EE1E88D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47663" y="895350"/>
            <a:ext cx="6691312"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Least Significant Bit (LSB) Insertion</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116739"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600200"/>
            <a:ext cx="69342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336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Line 156"/>
          <p:cNvSpPr>
            <a:spLocks noChangeShapeType="1"/>
          </p:cNvSpPr>
          <p:nvPr/>
        </p:nvSpPr>
        <p:spPr bwMode="auto">
          <a:xfrm>
            <a:off x="3962400" y="4027488"/>
            <a:ext cx="685800" cy="1219200"/>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742" name="Line 156"/>
          <p:cNvSpPr>
            <a:spLocks noChangeShapeType="1"/>
          </p:cNvSpPr>
          <p:nvPr/>
        </p:nvSpPr>
        <p:spPr bwMode="auto">
          <a:xfrm flipH="1">
            <a:off x="4876800" y="4027488"/>
            <a:ext cx="838200" cy="1219200"/>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743"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B4D66AD-EA36-4BB8-8BB9-10D851DE8C02}"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8" name="Rectangle 2"/>
          <p:cNvSpPr txBox="1">
            <a:spLocks noChangeArrowheads="1"/>
          </p:cNvSpPr>
          <p:nvPr/>
        </p:nvSpPr>
        <p:spPr>
          <a:xfrm>
            <a:off x="3271838" y="5246688"/>
            <a:ext cx="2843212"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Hidden Message</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066800"/>
          </a:xfrm>
        </p:spPr>
        <p:txBody>
          <a:bodyPr/>
          <a:lstStyle/>
          <a:p>
            <a:pPr algn="ctr">
              <a:defRPr/>
            </a:pPr>
            <a:r>
              <a:rPr lang="en-US" sz="3200" b="1" u="none">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Countermeasures and Detection</a:t>
            </a:r>
            <a:br>
              <a:rPr lang="en-US" sz="3200" b="1" u="none">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u="none">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3200" b="1" u="none"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Steganalysis</a:t>
            </a:r>
            <a:endParaRPr lang="en-US" sz="3200" b="1" u="none">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7763" name="Content Placeholder 2"/>
          <p:cNvSpPr>
            <a:spLocks noGrp="1"/>
          </p:cNvSpPr>
          <p:nvPr>
            <p:ph idx="1"/>
          </p:nvPr>
        </p:nvSpPr>
        <p:spPr>
          <a:xfrm>
            <a:off x="457200" y="1524000"/>
            <a:ext cx="8382000" cy="4629150"/>
          </a:xfrm>
        </p:spPr>
        <p:txBody>
          <a:bodyPr/>
          <a:lstStyle/>
          <a:p>
            <a:pPr>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Methods of detecting the use of Steganography</a:t>
            </a:r>
            <a:endParaRPr lang="en-CA"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CA" altLang="en-US" b="1" dirty="0">
                <a:latin typeface="Times New Roman" panose="02020603050405020304" pitchFamily="18" charset="0"/>
                <a:cs typeface="Times New Roman" panose="02020603050405020304" pitchFamily="18" charset="0"/>
              </a:rPr>
              <a:t>Visual Detection</a:t>
            </a:r>
            <a:r>
              <a:rPr lang="en-CA" altLang="en-US" dirty="0">
                <a:latin typeface="Times New Roman" panose="02020603050405020304" pitchFamily="18" charset="0"/>
                <a:cs typeface="Times New Roman" panose="02020603050405020304" pitchFamily="18" charset="0"/>
              </a:rPr>
              <a:t> (JPEG, BMP, GIF, etc.)</a:t>
            </a:r>
            <a:endParaRPr lang="en-CA" alt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Detecting Steganography by viewing it</a:t>
            </a:r>
            <a:endParaRPr lang="en-CA"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CA" altLang="en-US" b="1" dirty="0">
                <a:latin typeface="Times New Roman" panose="02020603050405020304" pitchFamily="18" charset="0"/>
                <a:cs typeface="Times New Roman" panose="02020603050405020304" pitchFamily="18" charset="0"/>
              </a:rPr>
              <a:t>Statistical Detection</a:t>
            </a:r>
            <a:r>
              <a:rPr lang="en-CA" altLang="en-US" dirty="0">
                <a:latin typeface="Times New Roman" panose="02020603050405020304" pitchFamily="18" charset="0"/>
                <a:cs typeface="Times New Roman" panose="02020603050405020304" pitchFamily="18" charset="0"/>
              </a:rPr>
              <a:t> (changes in patterns of the pixels or LSB – Least Significant Bit)</a:t>
            </a:r>
            <a:endParaRPr lang="en-CA"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CA" altLang="en-US" b="1" dirty="0">
                <a:latin typeface="Times New Roman" panose="02020603050405020304" pitchFamily="18" charset="0"/>
                <a:cs typeface="Times New Roman" panose="02020603050405020304" pitchFamily="18" charset="0"/>
              </a:rPr>
              <a:t>Structural Detection</a:t>
            </a:r>
            <a:r>
              <a:rPr lang="en-CA" altLang="en-US" dirty="0">
                <a:latin typeface="Times New Roman" panose="02020603050405020304" pitchFamily="18" charset="0"/>
                <a:cs typeface="Times New Roman" panose="02020603050405020304" pitchFamily="18" charset="0"/>
              </a:rPr>
              <a:t> - View file properties/contents</a:t>
            </a:r>
            <a:endParaRPr lang="en-CA" alt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size difference</a:t>
            </a:r>
            <a:endParaRPr lang="en-CA" alt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date/time difference</a:t>
            </a:r>
            <a:endParaRPr lang="en-CA" alt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contents – modifications</a:t>
            </a:r>
            <a:endParaRPr lang="en-CA" alt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CA" altLang="en-US" dirty="0">
                <a:latin typeface="Times New Roman" panose="02020603050405020304" pitchFamily="18" charset="0"/>
                <a:cs typeface="Times New Roman" panose="02020603050405020304" pitchFamily="18" charset="0"/>
              </a:rPr>
              <a:t>checksum</a:t>
            </a:r>
            <a:endParaRPr lang="en-CA" altLang="en-US" dirty="0">
              <a:latin typeface="Times New Roman" panose="02020603050405020304" pitchFamily="18" charset="0"/>
              <a:cs typeface="Times New Roman" panose="02020603050405020304" pitchFamily="18" charset="0"/>
            </a:endParaRPr>
          </a:p>
        </p:txBody>
      </p:sp>
      <p:sp>
        <p:nvSpPr>
          <p:cNvPr id="117764"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97EBDBB-586B-4F41-BB39-3979962BAB4C}"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387350"/>
            <a:ext cx="7772400" cy="930275"/>
          </a:xfrm>
        </p:spPr>
        <p:txBody>
          <a:bodyPr/>
          <a:lstStyle/>
          <a:p>
            <a:pPr algn="ctr">
              <a:defRPr/>
            </a:pPr>
            <a:r>
              <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Confidentiality</a:t>
            </a:r>
            <a:endParaRPr lang="en-US"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7827" name="Rectangle 3"/>
          <p:cNvSpPr>
            <a:spLocks noGrp="1" noChangeArrowheads="1"/>
          </p:cNvSpPr>
          <p:nvPr>
            <p:ph type="body" idx="1"/>
          </p:nvPr>
        </p:nvSpPr>
        <p:spPr>
          <a:xfrm>
            <a:off x="533400" y="1600201"/>
            <a:ext cx="8429625" cy="2170112"/>
          </a:xfrm>
        </p:spPr>
        <p:txBody>
          <a:bodyPr/>
          <a:lstStyle/>
          <a:p>
            <a:r>
              <a:rPr lang="en-US" altLang="en-US" dirty="0">
                <a:latin typeface="Times New Roman" panose="02020603050405020304" pitchFamily="18" charset="0"/>
                <a:cs typeface="Times New Roman" panose="02020603050405020304" pitchFamily="18" charset="0"/>
              </a:rPr>
              <a:t>The data must be hidden and kept </a:t>
            </a:r>
            <a:r>
              <a:rPr lang="en-US" altLang="en-US" b="1" dirty="0">
                <a:highlight>
                  <a:srgbClr val="FFFF00"/>
                </a:highlight>
                <a:latin typeface="Times New Roman" panose="02020603050405020304" pitchFamily="18" charset="0"/>
                <a:cs typeface="Times New Roman" panose="02020603050405020304" pitchFamily="18" charset="0"/>
              </a:rPr>
              <a:t>confidential</a:t>
            </a:r>
            <a:r>
              <a:rPr lang="en-US" altLang="en-US" dirty="0">
                <a:latin typeface="Times New Roman" panose="02020603050405020304" pitchFamily="18" charset="0"/>
                <a:cs typeface="Times New Roman" panose="02020603050405020304" pitchFamily="18" charset="0"/>
              </a:rPr>
              <a:t> from unauthorized parties (e.g., Trudy)</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Trudy cannot see the message</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Alice and Bob can see the message exchanged between them</a:t>
            </a:r>
            <a:endParaRPr lang="en-US" altLang="en-US" dirty="0">
              <a:latin typeface="Times New Roman" panose="02020603050405020304" pitchFamily="18" charset="0"/>
              <a:cs typeface="Times New Roman" panose="02020603050405020304" pitchFamily="18" charset="0"/>
            </a:endParaRPr>
          </a:p>
        </p:txBody>
      </p:sp>
      <p:sp>
        <p:nvSpPr>
          <p:cNvPr id="77828" name="Slide Number Placeholder 4"/>
          <p:cNvSpPr>
            <a:spLocks noGrp="1"/>
          </p:cNvSpPr>
          <p:nvPr>
            <p:ph type="sldNum" sz="quarter" idx="12"/>
          </p:nvPr>
        </p:nvSpPr>
        <p:spPr>
          <a:xfrm>
            <a:off x="54102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3C202C2-E609-43A4-9957-F88627047DC4}" type="slidenum">
              <a:rPr lang="en-US" altLang="en-US" sz="1400" smtClean="0">
                <a:latin typeface="Times New Roman" panose="02020603050405020304" pitchFamily="18" charset="0"/>
                <a:cs typeface="Times New Roman" panose="02020603050405020304" pitchFamily="18" charset="0"/>
              </a:rPr>
            </a:fld>
            <a:endParaRPr lang="en-US" altLang="en-US" sz="1400">
              <a:latin typeface="Times New Roman" panose="02020603050405020304" pitchFamily="18" charset="0"/>
              <a:cs typeface="Times New Roman" panose="02020603050405020304" pitchFamily="18" charset="0"/>
            </a:endParaRPr>
          </a:p>
        </p:txBody>
      </p:sp>
      <p:pic>
        <p:nvPicPr>
          <p:cNvPr id="77829" name="Picture 4" descr="bd07153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34075" y="4278313"/>
            <a:ext cx="935038"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5" descr="bd0679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0663" y="4410075"/>
            <a:ext cx="8397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7"/>
          <p:cNvSpPr>
            <a:spLocks noChangeShapeType="1"/>
          </p:cNvSpPr>
          <p:nvPr/>
        </p:nvSpPr>
        <p:spPr bwMode="auto">
          <a:xfrm flipV="1">
            <a:off x="2532063" y="4770438"/>
            <a:ext cx="32019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2" name="Text Box 8"/>
          <p:cNvSpPr txBox="1">
            <a:spLocks noChangeArrowheads="1"/>
          </p:cNvSpPr>
          <p:nvPr/>
        </p:nvSpPr>
        <p:spPr bwMode="auto">
          <a:xfrm>
            <a:off x="1389063" y="5232400"/>
            <a:ext cx="104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Alice</a:t>
            </a:r>
            <a:endParaRPr lang="en-US" altLang="en-US" sz="2400">
              <a:latin typeface="Times New Roman" panose="02020603050405020304" pitchFamily="18" charset="0"/>
            </a:endParaRPr>
          </a:p>
        </p:txBody>
      </p:sp>
      <p:sp>
        <p:nvSpPr>
          <p:cNvPr id="77833" name="Text Box 9"/>
          <p:cNvSpPr txBox="1">
            <a:spLocks noChangeArrowheads="1"/>
          </p:cNvSpPr>
          <p:nvPr/>
        </p:nvSpPr>
        <p:spPr bwMode="auto">
          <a:xfrm>
            <a:off x="6175375" y="5299075"/>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Bob</a:t>
            </a:r>
            <a:endParaRPr lang="en-US" altLang="en-US" sz="2400">
              <a:latin typeface="Times New Roman" panose="02020603050405020304" pitchFamily="18" charset="0"/>
            </a:endParaRPr>
          </a:p>
        </p:txBody>
      </p:sp>
      <p:pic>
        <p:nvPicPr>
          <p:cNvPr id="77834" name="Picture 10" descr="bd0663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375" y="4962525"/>
            <a:ext cx="9683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Text Box 11"/>
          <p:cNvSpPr txBox="1">
            <a:spLocks noChangeArrowheads="1"/>
          </p:cNvSpPr>
          <p:nvPr/>
        </p:nvSpPr>
        <p:spPr bwMode="auto">
          <a:xfrm>
            <a:off x="3635375" y="5938838"/>
            <a:ext cx="96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Trudy</a:t>
            </a:r>
            <a:endParaRPr lang="en-US" altLang="en-US" sz="2400">
              <a:latin typeface="Times New Roman" panose="02020603050405020304" pitchFamily="18" charset="0"/>
            </a:endParaRPr>
          </a:p>
        </p:txBody>
      </p:sp>
      <p:pic>
        <p:nvPicPr>
          <p:cNvPr id="12"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50" y="201613"/>
            <a:ext cx="14160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762000" y="381000"/>
            <a:ext cx="7772400" cy="685800"/>
          </a:xfrm>
        </p:spPr>
        <p:txBody>
          <a:bodyPr/>
          <a:lstStyle/>
          <a:p>
            <a:pPr algn="ctr">
              <a:defRPr/>
            </a:pPr>
            <a:r>
              <a:rPr lang="en-US" b="1" u="none">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Steganography - Tools</a:t>
            </a:r>
            <a:endParaRPr lang="en-US" b="1" u="none">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8787" name="Rectangle 3"/>
          <p:cNvSpPr>
            <a:spLocks noGrp="1" noChangeArrowheads="1"/>
          </p:cNvSpPr>
          <p:nvPr>
            <p:ph type="body" idx="1"/>
          </p:nvPr>
        </p:nvSpPr>
        <p:spPr>
          <a:xfrm>
            <a:off x="533400" y="1066800"/>
            <a:ext cx="8229600" cy="5353050"/>
          </a:xfrm>
        </p:spPr>
        <p:txBody>
          <a:bodyPr/>
          <a:lstStyle/>
          <a:p>
            <a:pPr>
              <a:buFont typeface="Wingdings 3" panose="05040102010807070707" pitchFamily="18" charset="2"/>
              <a:buNone/>
            </a:pPr>
            <a:r>
              <a:rPr lang="en-US" altLang="en-US" sz="2400" dirty="0">
                <a:latin typeface="Times New Roman" panose="02020603050405020304" pitchFamily="18" charset="0"/>
                <a:cs typeface="Times New Roman" panose="02020603050405020304" pitchFamily="18" charset="0"/>
              </a:rPr>
              <a:t>Steganography Tools</a:t>
            </a:r>
            <a:endParaRPr lang="en-US" altLang="en-US" sz="2400" dirty="0">
              <a:latin typeface="Times New Roman" panose="02020603050405020304" pitchFamily="18" charset="0"/>
              <a:cs typeface="Times New Roman" panose="02020603050405020304" pitchFamily="18" charset="0"/>
            </a:endParaRPr>
          </a:p>
          <a:p>
            <a:r>
              <a:rPr lang="en-US" altLang="en-US" sz="2400" dirty="0" err="1">
                <a:latin typeface="Times New Roman" panose="02020603050405020304" pitchFamily="18" charset="0"/>
                <a:cs typeface="Times New Roman" panose="02020603050405020304" pitchFamily="18" charset="0"/>
              </a:rPr>
              <a:t>Steganos</a:t>
            </a:r>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S-Tools (GIF, JPEG)</a:t>
            </a:r>
            <a:endParaRPr lang="en-US" altLang="en-US" sz="2400" b="1" dirty="0">
              <a:latin typeface="Times New Roman" panose="02020603050405020304" pitchFamily="18" charset="0"/>
              <a:cs typeface="Times New Roman" panose="02020603050405020304" pitchFamily="18" charset="0"/>
            </a:endParaRPr>
          </a:p>
          <a:p>
            <a:r>
              <a:rPr lang="en-US" altLang="en-US" sz="2400" dirty="0" err="1">
                <a:latin typeface="Times New Roman" panose="02020603050405020304" pitchFamily="18" charset="0"/>
                <a:cs typeface="Times New Roman" panose="02020603050405020304" pitchFamily="18" charset="0"/>
              </a:rPr>
              <a:t>StegHide</a:t>
            </a:r>
            <a:r>
              <a:rPr lang="en-US" altLang="en-US" sz="2400" dirty="0">
                <a:latin typeface="Times New Roman" panose="02020603050405020304" pitchFamily="18" charset="0"/>
                <a:cs typeface="Times New Roman" panose="02020603050405020304" pitchFamily="18" charset="0"/>
              </a:rPr>
              <a:t> (WAV, BMP)</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Invisible Secrets (JPEG)</a:t>
            </a:r>
            <a:endParaRPr lang="en-US" altLang="en-US" sz="2400" dirty="0">
              <a:latin typeface="Times New Roman" panose="02020603050405020304" pitchFamily="18" charset="0"/>
              <a:cs typeface="Times New Roman" panose="02020603050405020304" pitchFamily="18" charset="0"/>
            </a:endParaRPr>
          </a:p>
          <a:p>
            <a:r>
              <a:rPr lang="en-US" altLang="en-US" sz="2400" dirty="0" err="1">
                <a:latin typeface="Times New Roman" panose="02020603050405020304" pitchFamily="18" charset="0"/>
                <a:cs typeface="Times New Roman" panose="02020603050405020304" pitchFamily="18" charset="0"/>
              </a:rPr>
              <a:t>JPHide</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Camouflage</a:t>
            </a:r>
            <a:endParaRPr lang="en-US" altLang="en-US" sz="2400" dirty="0">
              <a:latin typeface="Times New Roman" panose="02020603050405020304" pitchFamily="18" charset="0"/>
              <a:cs typeface="Times New Roman" panose="02020603050405020304" pitchFamily="18" charset="0"/>
            </a:endParaRPr>
          </a:p>
          <a:p>
            <a:r>
              <a:rPr lang="en-US" altLang="en-US" sz="2400" dirty="0" err="1">
                <a:latin typeface="Times New Roman" panose="02020603050405020304" pitchFamily="18" charset="0"/>
                <a:cs typeface="Times New Roman" panose="02020603050405020304" pitchFamily="18" charset="0"/>
              </a:rPr>
              <a:t>Hiderman</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Many others…</a:t>
            </a:r>
            <a:endParaRPr lang="en-US" altLang="en-US" sz="2400" dirty="0">
              <a:latin typeface="Times New Roman" panose="02020603050405020304" pitchFamily="18" charset="0"/>
              <a:cs typeface="Times New Roman" panose="02020603050405020304" pitchFamily="18" charset="0"/>
            </a:endParaRPr>
          </a:p>
        </p:txBody>
      </p:sp>
      <p:pic>
        <p:nvPicPr>
          <p:cNvPr id="118788" name="Picture 4" descr="http://www.islandnet.com/~rcarr/TOOLS_butt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5850" y="5008563"/>
            <a:ext cx="228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299E650-173B-4D56-9DC8-D7A75597349A}"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95400" y="252413"/>
            <a:ext cx="6858000" cy="1143000"/>
          </a:xfrm>
        </p:spPr>
        <p:txBody>
          <a:bodyPr/>
          <a:lstStyle/>
          <a:p>
            <a:pPr algn="ctr">
              <a:defRPr/>
            </a:pPr>
            <a:r>
              <a:rPr lang="en-US" sz="3200"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 Tools (cont’d)</a:t>
            </a:r>
            <a:endParaRPr lang="en-US" sz="3200"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endParaRPr>
          </a:p>
        </p:txBody>
      </p:sp>
      <p:pic>
        <p:nvPicPr>
          <p:cNvPr id="121859" name="Picture 4" descr="8-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925" y="2082800"/>
            <a:ext cx="79756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 Box 5"/>
          <p:cNvSpPr txBox="1">
            <a:spLocks noChangeArrowheads="1"/>
          </p:cNvSpPr>
          <p:nvPr/>
        </p:nvSpPr>
        <p:spPr bwMode="auto">
          <a:xfrm>
            <a:off x="533400" y="5181600"/>
            <a:ext cx="365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(a) </a:t>
            </a:r>
            <a:endParaRPr lang="en-US" altLang="en-US" sz="2400"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Three zebras and a tree </a:t>
            </a:r>
            <a:endParaRPr lang="en-US" altLang="en-US" sz="2400" dirty="0">
              <a:latin typeface="Times New Roman" panose="02020603050405020304" pitchFamily="18" charset="0"/>
              <a:cs typeface="Times New Roman" panose="02020603050405020304" pitchFamily="18" charset="0"/>
            </a:endParaRPr>
          </a:p>
        </p:txBody>
      </p:sp>
      <p:sp>
        <p:nvSpPr>
          <p:cNvPr id="121861" name="Text Box 7"/>
          <p:cNvSpPr txBox="1">
            <a:spLocks noChangeArrowheads="1"/>
          </p:cNvSpPr>
          <p:nvPr/>
        </p:nvSpPr>
        <p:spPr bwMode="auto">
          <a:xfrm>
            <a:off x="3851275" y="5153025"/>
            <a:ext cx="5292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(b)</a:t>
            </a:r>
            <a:endParaRPr lang="en-US" altLang="en-US" sz="2400"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Three zebras, a tree, and the complete text of six plays by William Shakespeare.</a:t>
            </a:r>
            <a:endParaRPr lang="en-US" altLang="en-US" sz="2400" dirty="0">
              <a:latin typeface="Times New Roman" panose="02020603050405020304" pitchFamily="18" charset="0"/>
              <a:cs typeface="Times New Roman" panose="02020603050405020304" pitchFamily="18" charset="0"/>
            </a:endParaRPr>
          </a:p>
        </p:txBody>
      </p:sp>
      <p:pic>
        <p:nvPicPr>
          <p:cNvPr id="121862" name="Picture 9" descr="Pixe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60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3" name="Slide Number Placeholder 3"/>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2DEA4219-525B-4C5D-BECC-A52A621F9A15}" type="slidenum">
              <a:rPr lang="zh-CN" altLang="en-US" sz="1400">
                <a:latin typeface="Times New Roman" panose="02020603050405020304" pitchFamily="18" charset="0"/>
                <a:ea typeface="SimSun" pitchFamily="2" charset="-122"/>
                <a:cs typeface="Times New Roman" panose="02020603050405020304" pitchFamily="18" charset="0"/>
              </a:rPr>
            </a:fld>
            <a:endParaRPr lang="en-US" altLang="zh-CN" sz="1400" dirty="0">
              <a:latin typeface="Times New Roman" panose="02020603050405020304" pitchFamily="18" charset="0"/>
              <a:ea typeface="SimSun" pitchFamily="2" charset="-122"/>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7620000" y="192217"/>
            <a:ext cx="1420086" cy="87458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EF4AB8-EBD9-4FDD-BB48-A030665EC33D}" type="slidenum">
              <a:rPr lang="zh-CN" altLang="en-US" smtClean="0"/>
            </a:fld>
            <a:endParaRPr lang="en-US" altLang="zh-CN"/>
          </a:p>
        </p:txBody>
      </p:sp>
      <p:pic>
        <p:nvPicPr>
          <p:cNvPr id="5" name="Picture 4"/>
          <p:cNvPicPr>
            <a:picLocks noChangeAspect="1"/>
          </p:cNvPicPr>
          <p:nvPr/>
        </p:nvPicPr>
        <p:blipFill>
          <a:blip r:embed="rId1"/>
          <a:stretch>
            <a:fillRect/>
          </a:stretch>
        </p:blipFill>
        <p:spPr>
          <a:xfrm>
            <a:off x="174686" y="1819274"/>
            <a:ext cx="4397314" cy="3209926"/>
          </a:xfrm>
          <a:prstGeom prst="rect">
            <a:avLst/>
          </a:prstGeom>
        </p:spPr>
      </p:pic>
      <p:pic>
        <p:nvPicPr>
          <p:cNvPr id="6" name="Picture 5"/>
          <p:cNvPicPr>
            <a:picLocks noChangeAspect="1"/>
          </p:cNvPicPr>
          <p:nvPr/>
        </p:nvPicPr>
        <p:blipFill>
          <a:blip r:embed="rId2"/>
          <a:stretch>
            <a:fillRect/>
          </a:stretch>
        </p:blipFill>
        <p:spPr>
          <a:xfrm>
            <a:off x="4648200" y="1819275"/>
            <a:ext cx="4396694" cy="3209925"/>
          </a:xfrm>
          <a:prstGeom prst="rect">
            <a:avLst/>
          </a:prstGeom>
        </p:spPr>
      </p:pic>
      <p:sp>
        <p:nvSpPr>
          <p:cNvPr id="7" name="Rectangle 2"/>
          <p:cNvSpPr>
            <a:spLocks noGrp="1" noChangeArrowheads="1"/>
          </p:cNvSpPr>
          <p:nvPr>
            <p:ph type="title"/>
          </p:nvPr>
        </p:nvSpPr>
        <p:spPr>
          <a:xfrm>
            <a:off x="1104900" y="235131"/>
            <a:ext cx="7772400" cy="1143000"/>
          </a:xfrm>
        </p:spPr>
        <p:txBody>
          <a:bodyPr/>
          <a:lstStyle/>
          <a:p>
            <a:pPr algn="ctr">
              <a:defRPr/>
            </a:pPr>
            <a:r>
              <a:rPr lang="en-US" sz="3200"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 Tools (cont’d)</a:t>
            </a:r>
            <a:endParaRPr lang="en-US" sz="3200" b="1" u="none"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endParaRPr>
          </a:p>
        </p:txBody>
      </p:sp>
      <p:pic>
        <p:nvPicPr>
          <p:cNvPr id="8" name="Picture 9" descr="Pixel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160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stretch>
            <a:fillRect/>
          </a:stretch>
        </p:blipFill>
        <p:spPr>
          <a:xfrm>
            <a:off x="7751196" y="38576"/>
            <a:ext cx="1328532" cy="81819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33400" y="76200"/>
            <a:ext cx="777240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en-US" alt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Steganography (cont’d)</a:t>
            </a:r>
            <a:br>
              <a:rPr lang="en-US" alt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br>
            <a:r>
              <a:rPr lang="en-US" altLang="en-US" sz="2800" dirty="0">
                <a:solidFill>
                  <a:srgbClr val="FF0000"/>
                </a:solidFill>
                <a:latin typeface="Times New Roman" panose="02020603050405020304" pitchFamily="18" charset="0"/>
                <a:cs typeface="Times New Roman" panose="02020603050405020304" pitchFamily="18" charset="0"/>
              </a:rPr>
              <a:t>Send a Secret Message?</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pic>
        <p:nvPicPr>
          <p:cNvPr id="123907" name="Picture 6" descr="Stenography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4765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8" name="Picture 12" descr="FluffyStego_NoAlph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00213"/>
            <a:ext cx="12620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9" name="Picture 14" descr="steganograph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029075"/>
            <a:ext cx="16986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0" name="Picture 16" descr="zebra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2100263"/>
            <a:ext cx="16764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Picture 18" descr="A cemetery flooded by storm surge from Hurricane Ike  in Galveston, Texas, on Saturday. Matt Slocum/AP">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362200"/>
            <a:ext cx="26860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2" name="Picture 20" descr="a majestic vista; CREDIT: Marilynn76 / via Flickr">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2038" y="5510213"/>
            <a:ext cx="180816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3" name="Picture 22" descr="A view of the fall colours from Wellesley Island, NY">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4114800"/>
            <a:ext cx="16764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4" name="Picture 24" descr="Kiteboarding">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24500" y="35433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5" name="Picture 26" descr="Inside Cuba ... 8 reasons not to miss this island!">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4059238"/>
            <a:ext cx="127317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6" name="Picture 28" descr="Great wine getaways">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4500" y="1500188"/>
            <a:ext cx="120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7" name="Picture 30" descr="atthecrater135jpg">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24600" y="5119688"/>
            <a:ext cx="12858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8" name="Picture 32" descr="buddhism135">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67538" y="3857625"/>
            <a:ext cx="12858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9" name="Picture 34" descr="image00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388" y="1700213"/>
            <a:ext cx="20288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a:spLocks noGrp="1"/>
          </p:cNvSpPr>
          <p:nvPr>
            <p:ph type="sldNum" sz="quarter" idx="12"/>
          </p:nvPr>
        </p:nvSpPr>
        <p:spPr>
          <a:xfrm>
            <a:off x="7994650" y="6400800"/>
            <a:ext cx="768350" cy="457200"/>
          </a:xfrm>
        </p:spPr>
        <p:txBody>
          <a:bodyPr/>
          <a:lstStyle/>
          <a:p>
            <a:pPr>
              <a:defRPr/>
            </a:pPr>
            <a:fld id="{FCC5876B-A3BC-48BF-9710-C9C11EEB7A36}" type="slidenum">
              <a:rPr lang="zh-CN" altLang="en-US"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灯片编号占位符 5"/>
          <p:cNvSpPr txBox="1">
            <a:spLocks noGrp="1"/>
          </p:cNvSpPr>
          <p:nvPr/>
        </p:nvSpPr>
        <p:spPr bwMode="auto">
          <a:xfrm>
            <a:off x="82994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buFont typeface="ZapfDingbats" pitchFamily="82" charset="2"/>
              <a:buNone/>
            </a:pPr>
            <a:fld id="{659D9F3E-6393-4CF2-83F3-78497B6631CD}" type="slidenum">
              <a:rPr lang="zh-CN" altLang="en-US" sz="1400">
                <a:ea typeface="SimSun" pitchFamily="2" charset="-122"/>
              </a:rPr>
            </a:fld>
            <a:endParaRPr lang="en-US" altLang="zh-CN" sz="1400">
              <a:ea typeface="SimSun" pitchFamily="2" charset="-122"/>
            </a:endParaRPr>
          </a:p>
        </p:txBody>
      </p:sp>
      <p:sp>
        <p:nvSpPr>
          <p:cNvPr id="67592" name="Text Box 13"/>
          <p:cNvSpPr txBox="1">
            <a:spLocks noChangeArrowheads="1"/>
          </p:cNvSpPr>
          <p:nvPr/>
        </p:nvSpPr>
        <p:spPr bwMode="auto">
          <a:xfrm>
            <a:off x="120424" y="1828800"/>
            <a:ext cx="89473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tabLst>
                <a:tab pos="631825" algn="l"/>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631825" algn="l"/>
              </a:tabLst>
              <a:defRPr sz="2400">
                <a:solidFill>
                  <a:schemeClr val="tx1"/>
                </a:solidFill>
                <a:latin typeface="Comic Sans MS" panose="030F0702030302020204" pitchFamily="66" charset="0"/>
              </a:defRPr>
            </a:lvl2pPr>
            <a:lvl3pPr marL="1143000" indent="-228600">
              <a:spcBef>
                <a:spcPct val="20000"/>
              </a:spcBef>
              <a:buChar char="•"/>
              <a:tabLst>
                <a:tab pos="631825" algn="l"/>
              </a:tabLst>
              <a:defRPr sz="2000">
                <a:solidFill>
                  <a:schemeClr val="tx1"/>
                </a:solidFill>
                <a:latin typeface="Comic Sans MS" panose="030F0702030302020204" pitchFamily="66" charset="0"/>
              </a:defRPr>
            </a:lvl3pPr>
            <a:lvl4pPr marL="1600200" indent="-228600">
              <a:spcBef>
                <a:spcPct val="20000"/>
              </a:spcBef>
              <a:buChar char="–"/>
              <a:tabLst>
                <a:tab pos="631825" algn="l"/>
              </a:tabLst>
              <a:defRPr sz="2000">
                <a:solidFill>
                  <a:schemeClr val="tx1"/>
                </a:solidFill>
                <a:latin typeface="Times New Roman" panose="02020603050405020304" pitchFamily="18" charset="0"/>
              </a:defRPr>
            </a:lvl4pPr>
            <a:lvl5pPr marL="2057400" indent="-228600">
              <a:spcBef>
                <a:spcPct val="20000"/>
              </a:spcBef>
              <a:buChar char="»"/>
              <a:tabLst>
                <a:tab pos="6318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18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18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18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1825" algn="l"/>
              </a:tabLst>
              <a:defRPr sz="2000">
                <a:solidFill>
                  <a:schemeClr val="tx1"/>
                </a:solidFill>
                <a:latin typeface="Times New Roman" panose="02020603050405020304" pitchFamily="18" charset="0"/>
              </a:defRPr>
            </a:lvl9pPr>
          </a:lstStyle>
          <a:p>
            <a:pPr algn="just"/>
            <a:r>
              <a:rPr lang="en-US" dirty="0">
                <a:latin typeface="Times New Roman" panose="02020603050405020304" pitchFamily="18" charset="0"/>
                <a:cs typeface="Times New Roman" panose="02020603050405020304" pitchFamily="18" charset="0"/>
              </a:rPr>
              <a:t>In this non-graded lab exercise, you are required to use </a:t>
            </a:r>
            <a:r>
              <a:rPr lang="en-US" dirty="0" err="1">
                <a:latin typeface="Times New Roman" panose="02020603050405020304" pitchFamily="18" charset="0"/>
                <a:cs typeface="Times New Roman" panose="02020603050405020304" pitchFamily="18" charset="0"/>
              </a:rPr>
              <a:t>Deogol</a:t>
            </a:r>
            <a:r>
              <a:rPr lang="en-US" dirty="0">
                <a:latin typeface="Times New Roman" panose="02020603050405020304" pitchFamily="18" charset="0"/>
                <a:cs typeface="Times New Roman" panose="02020603050405020304" pitchFamily="18" charset="0"/>
              </a:rPr>
              <a:t>, an HTML steganography tool, to embed small messages into a HTML container file. Note that the real HTML file and the modified HTML file is indistinguishable by the browser.</a:t>
            </a:r>
            <a:endParaRPr lang="en-US" dirty="0">
              <a:latin typeface="Times New Roman" panose="02020603050405020304" pitchFamily="18" charset="0"/>
              <a:cs typeface="Times New Roman" panose="02020603050405020304" pitchFamily="18" charset="0"/>
            </a:endParaRPr>
          </a:p>
        </p:txBody>
      </p:sp>
      <p:sp>
        <p:nvSpPr>
          <p:cNvPr id="18" name="Text Box 9"/>
          <p:cNvSpPr txBox="1">
            <a:spLocks noChangeArrowheads="1"/>
          </p:cNvSpPr>
          <p:nvPr/>
        </p:nvSpPr>
        <p:spPr bwMode="auto">
          <a:xfrm>
            <a:off x="1590675" y="124701"/>
            <a:ext cx="6900863" cy="1040285"/>
          </a:xfrm>
          <a:prstGeom prst="rect">
            <a:avLst/>
          </a:prstGeom>
          <a:noFill/>
          <a:ln w="9525">
            <a:noFill/>
            <a:miter lim="800000"/>
          </a:ln>
        </p:spPr>
        <p:txBody>
          <a:bodyPr>
            <a:spAutoFit/>
          </a:bodyPr>
          <a:lstStyle/>
          <a:p>
            <a:pPr marL="342900" indent="-342900" algn="ctr">
              <a:spcBef>
                <a:spcPct val="20000"/>
              </a:spcBef>
              <a:buClr>
                <a:schemeClr val="accent2"/>
              </a:buClr>
              <a:buSzPct val="85000"/>
              <a:buFont typeface="ZapfDingbats" pitchFamily="82" charset="2"/>
              <a:buNone/>
              <a:defRPr/>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Non-graded hands-on exercise</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ctr">
              <a:spcBef>
                <a:spcPct val="20000"/>
              </a:spcBef>
              <a:buClr>
                <a:schemeClr val="accent2"/>
              </a:buClr>
              <a:buSzPct val="85000"/>
              <a:buFont typeface="ZapfDingbats" pitchFamily="82" charset="2"/>
              <a:buNone/>
              <a:defRPr/>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HTML steganography</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7595" name="Picture 2" descr="http://tbn1.google.com/images?q=tbn:EZiJqDG2US75qM:http://www.secviz.org/files/images/inetvis-nmap_decoy_gridswee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335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20424" y="5477470"/>
            <a:ext cx="8382000" cy="923330"/>
          </a:xfrm>
          <a:prstGeom prst="rect">
            <a:avLst/>
          </a:prstGeom>
          <a:noFill/>
        </p:spPr>
        <p:txBody>
          <a:bodyPr wrap="square">
            <a:spAutoFit/>
          </a:bodyPr>
          <a:lstStyle/>
          <a:p>
            <a:pPr>
              <a:spcBef>
                <a:spcPts val="0"/>
              </a:spcBef>
            </a:pPr>
            <a:r>
              <a:rPr lang="en-US" sz="1800" dirty="0">
                <a:latin typeface="Times New Roman" panose="02020603050405020304" pitchFamily="18" charset="0"/>
                <a:cs typeface="Times New Roman" panose="02020603050405020304" pitchFamily="18" charset="0"/>
              </a:rPr>
              <a:t>[1] Data Hiding and Detection Techniques.</a:t>
            </a: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https://faun.pub/data-hiding-and-detection-techniques-2c661b6522f3</a:t>
            </a: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Deogol</a:t>
            </a:r>
            <a:r>
              <a:rPr lang="en-US" sz="1800" dirty="0">
                <a:latin typeface="Times New Roman" panose="02020603050405020304" pitchFamily="18" charset="0"/>
                <a:cs typeface="Times New Roman" panose="02020603050405020304" pitchFamily="18" charset="0"/>
              </a:rPr>
              <a:t>. https://hord.ca/projects/deogol/</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xfrm>
            <a:off x="8512175" y="6350000"/>
            <a:ext cx="457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54C0B0B-94B7-4F7F-82C0-B6DDCB65997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grpSp>
        <p:nvGrpSpPr>
          <p:cNvPr id="7" name="Group 6"/>
          <p:cNvGrpSpPr/>
          <p:nvPr/>
        </p:nvGrpSpPr>
        <p:grpSpPr>
          <a:xfrm>
            <a:off x="6566075" y="2514600"/>
            <a:ext cx="2133600" cy="1200150"/>
            <a:chOff x="5486400" y="5276850"/>
            <a:chExt cx="2590800" cy="1504950"/>
          </a:xfrm>
        </p:grpSpPr>
        <p:pic>
          <p:nvPicPr>
            <p:cNvPr id="8" name="Picture 2" descr="http://t2.gstatic.com/images?q=tbn:WJ6eNjejTUK9SM:http://cache.daylife.com/imageserve/0bOm9n6g3r1yf/610x.jpg"/>
            <p:cNvPicPr>
              <a:picLocks noChangeAspect="1" noChangeArrowheads="1"/>
            </p:cNvPicPr>
            <p:nvPr/>
          </p:nvPicPr>
          <p:blipFill>
            <a:blip r:embed="rId1"/>
            <a:srcRect/>
            <a:stretch>
              <a:fillRect/>
            </a:stretch>
          </p:blipFill>
          <p:spPr bwMode="auto">
            <a:xfrm>
              <a:off x="6324600" y="5276850"/>
              <a:ext cx="1752600" cy="1485900"/>
            </a:xfrm>
            <a:prstGeom prst="rect">
              <a:avLst/>
            </a:prstGeom>
            <a:noFill/>
          </p:spPr>
        </p:pic>
        <p:pic>
          <p:nvPicPr>
            <p:cNvPr id="9" name="Picture 2" descr="http://t0.gstatic.com/images?q=tbn:YhjYuCir3MpPwM:http://weblogs.sun-sentinel.com/news/politics/dcblog/health%2520care%2520reform.gif"/>
            <p:cNvPicPr>
              <a:picLocks noChangeAspect="1" noChangeArrowheads="1"/>
            </p:cNvPicPr>
            <p:nvPr/>
          </p:nvPicPr>
          <p:blipFill>
            <a:blip r:embed="rId2"/>
            <a:srcRect/>
            <a:stretch>
              <a:fillRect/>
            </a:stretch>
          </p:blipFill>
          <p:spPr bwMode="auto">
            <a:xfrm>
              <a:off x="5486400" y="6013449"/>
              <a:ext cx="533400" cy="768351"/>
            </a:xfrm>
            <a:prstGeom prst="rect">
              <a:avLst/>
            </a:prstGeom>
            <a:noFill/>
          </p:spPr>
        </p:pic>
      </p:grpSp>
      <p:sp>
        <p:nvSpPr>
          <p:cNvPr id="11" name="Title 1"/>
          <p:cNvSpPr txBox="1"/>
          <p:nvPr/>
        </p:nvSpPr>
        <p:spPr bwMode="auto">
          <a:xfrm>
            <a:off x="685800" y="1103312"/>
            <a:ext cx="7772400" cy="17557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buClrTx/>
              <a:buSzTx/>
              <a:buFontTx/>
              <a:defRPr/>
            </a:pPr>
            <a:r>
              <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very challenging to detect hiding data.</a:t>
            </a:r>
            <a:endPar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itle 1"/>
          <p:cNvSpPr txBox="1"/>
          <p:nvPr/>
        </p:nvSpPr>
        <p:spPr bwMode="auto">
          <a:xfrm>
            <a:off x="239712" y="4009488"/>
            <a:ext cx="8664575" cy="2405967"/>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just">
              <a:buClrTx/>
              <a:buSzTx/>
              <a:buFontTx/>
              <a:defRPr/>
            </a:pPr>
            <a:r>
              <a:rPr lang="en-US" sz="2800" u="none" kern="0" dirty="0">
                <a:latin typeface="Times New Roman" panose="02020603050405020304" pitchFamily="18" charset="0"/>
                <a:cs typeface="Times New Roman" panose="02020603050405020304" pitchFamily="18" charset="0"/>
              </a:rPr>
              <a:t>We can target the hidden message by destroying and filtering the hidden message. This is because the interception and analysis of hidden data is not always necessarily needed. What is important is preventing the intended party from receiving the hidden data.</a:t>
            </a:r>
            <a:endParaRPr lang="en-US" sz="2800" u="none"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47663" y="895350"/>
            <a:ext cx="6691312"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Least Significant Bit (LSB) Insertion</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116739"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600200"/>
            <a:ext cx="69342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336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Line 156"/>
          <p:cNvSpPr>
            <a:spLocks noChangeShapeType="1"/>
          </p:cNvSpPr>
          <p:nvPr/>
        </p:nvSpPr>
        <p:spPr bwMode="auto">
          <a:xfrm flipV="1">
            <a:off x="3962400" y="1836736"/>
            <a:ext cx="3657600" cy="2031999"/>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742" name="Line 156"/>
          <p:cNvSpPr>
            <a:spLocks noChangeShapeType="1"/>
          </p:cNvSpPr>
          <p:nvPr/>
        </p:nvSpPr>
        <p:spPr bwMode="auto">
          <a:xfrm flipV="1">
            <a:off x="5715000" y="1836737"/>
            <a:ext cx="1905000" cy="2031998"/>
          </a:xfrm>
          <a:prstGeom prst="line">
            <a:avLst/>
          </a:prstGeom>
          <a:noFill/>
          <a:ln w="60325" cap="sq">
            <a:solidFill>
              <a:srgbClr val="FF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743"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B4D66AD-EA36-4BB8-8BB9-10D851DE8C02}"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8" name="Rectangle 2"/>
          <p:cNvSpPr txBox="1">
            <a:spLocks noChangeArrowheads="1"/>
          </p:cNvSpPr>
          <p:nvPr/>
        </p:nvSpPr>
        <p:spPr>
          <a:xfrm>
            <a:off x="5953125" y="1314449"/>
            <a:ext cx="2843212" cy="638175"/>
          </a:xfrm>
          <a:prstGeom prst="rect">
            <a:avLst/>
          </a:prstGeom>
        </p:spPr>
        <p:txBody>
          <a:bodyPr/>
          <a:lstStyle/>
          <a:p>
            <a:pPr eaLnBrk="1" fontAlgn="auto" hangingPunct="1">
              <a:spcAft>
                <a:spcPts val="0"/>
              </a:spcAft>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Hidden Message</a:t>
            </a:r>
            <a:endParaRPr lang="en-US" sz="2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9" name="Line 156"/>
          <p:cNvSpPr>
            <a:spLocks noChangeShapeType="1"/>
          </p:cNvSpPr>
          <p:nvPr/>
        </p:nvSpPr>
        <p:spPr bwMode="auto">
          <a:xfrm flipH="1" flipV="1">
            <a:off x="3999688" y="4038600"/>
            <a:ext cx="0" cy="512909"/>
          </a:xfrm>
          <a:prstGeom prst="line">
            <a:avLst/>
          </a:prstGeom>
          <a:noFill/>
          <a:ln w="47625" cap="sq">
            <a:solidFill>
              <a:schemeClr val="tx1"/>
            </a:solidFill>
            <a:prstDash val="sysDash"/>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Line 156"/>
          <p:cNvSpPr>
            <a:spLocks noChangeShapeType="1"/>
          </p:cNvSpPr>
          <p:nvPr/>
        </p:nvSpPr>
        <p:spPr bwMode="auto">
          <a:xfrm flipH="1" flipV="1">
            <a:off x="5715000" y="4049363"/>
            <a:ext cx="0" cy="512909"/>
          </a:xfrm>
          <a:prstGeom prst="line">
            <a:avLst/>
          </a:prstGeom>
          <a:noFill/>
          <a:ln w="47625" cap="sq">
            <a:solidFill>
              <a:schemeClr val="tx1"/>
            </a:solidFill>
            <a:prstDash val="sysDash"/>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 name="Rectangle 2"/>
          <p:cNvSpPr txBox="1">
            <a:spLocks noChangeArrowheads="1"/>
          </p:cNvSpPr>
          <p:nvPr/>
        </p:nvSpPr>
        <p:spPr>
          <a:xfrm>
            <a:off x="3839184" y="4570985"/>
            <a:ext cx="304800" cy="333375"/>
          </a:xfrm>
          <a:prstGeom prst="rect">
            <a:avLst/>
          </a:prstGeom>
        </p:spPr>
        <p:txBody>
          <a:bodyPr/>
          <a:lstStyle/>
          <a:p>
            <a:pPr eaLnBrk="1" fontAlgn="auto" hangingPunct="1">
              <a:spcAft>
                <a:spcPts val="0"/>
              </a:spcAft>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en-US" sz="20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12" name="Rectangle 2"/>
          <p:cNvSpPr txBox="1">
            <a:spLocks noChangeArrowheads="1"/>
          </p:cNvSpPr>
          <p:nvPr/>
        </p:nvSpPr>
        <p:spPr>
          <a:xfrm>
            <a:off x="5572328" y="4552544"/>
            <a:ext cx="304800" cy="333375"/>
          </a:xfrm>
          <a:prstGeom prst="rect">
            <a:avLst/>
          </a:prstGeom>
        </p:spPr>
        <p:txBody>
          <a:bodyPr/>
          <a:lstStyle/>
          <a:p>
            <a:pPr eaLnBrk="1" fontAlgn="auto" hangingPunct="1">
              <a:spcAft>
                <a:spcPts val="0"/>
              </a:spcAft>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en-US" sz="20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13" name="矩形 5"/>
          <p:cNvSpPr>
            <a:spLocks noChangeArrowheads="1"/>
          </p:cNvSpPr>
          <p:nvPr/>
        </p:nvSpPr>
        <p:spPr bwMode="auto">
          <a:xfrm>
            <a:off x="135564" y="5449872"/>
            <a:ext cx="8932235"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altLang="zh-CN" sz="1800" dirty="0">
                <a:latin typeface="Times New Roman" panose="02020603050405020304" pitchFamily="18" charset="0"/>
                <a:ea typeface="SimSun" pitchFamily="2" charset="-122"/>
                <a:cs typeface="Times New Roman" panose="02020603050405020304" pitchFamily="18" charset="0"/>
              </a:rPr>
              <a:t>[1] William Jamieson. Destruction of Steganography. Targeting the Least Significant Bit in 24 bit Images. https://pdfs.semanticscholar.org/ec28/68b10ab3ea4864fccabde5152a50faf7ff5a.pdf</a:t>
            </a:r>
            <a:endParaRPr lang="en-US" altLang="zh-CN" sz="1800" dirty="0">
              <a:latin typeface="Times New Roman" panose="02020603050405020304" pitchFamily="18" charset="0"/>
              <a:ea typeface="SimSun" pitchFamily="2" charset="-122"/>
              <a:cs typeface="Times New Roman" panose="02020603050405020304" pitchFamily="18" charset="0"/>
            </a:endParaRPr>
          </a:p>
          <a:p>
            <a:pPr>
              <a:buNone/>
            </a:pPr>
            <a:r>
              <a:rPr lang="en-US" altLang="zh-CN" sz="1800" dirty="0">
                <a:latin typeface="Times New Roman" panose="02020603050405020304" pitchFamily="18" charset="0"/>
                <a:ea typeface="SimSun" pitchFamily="2" charset="-122"/>
                <a:cs typeface="Times New Roman" panose="02020603050405020304" pitchFamily="18" charset="0"/>
              </a:rPr>
              <a:t>[2] </a:t>
            </a:r>
            <a:r>
              <a:rPr lang="en-US" altLang="zh-CN" sz="1800" dirty="0" err="1">
                <a:latin typeface="Times New Roman" panose="02020603050405020304" pitchFamily="18" charset="0"/>
                <a:ea typeface="SimSun" pitchFamily="2" charset="-122"/>
                <a:cs typeface="Times New Roman" panose="02020603050405020304" pitchFamily="18" charset="0"/>
              </a:rPr>
              <a:t>Nihad</a:t>
            </a:r>
            <a:r>
              <a:rPr lang="en-US" altLang="zh-CN" sz="1800" dirty="0">
                <a:latin typeface="Times New Roman" panose="02020603050405020304" pitchFamily="18" charset="0"/>
                <a:ea typeface="SimSun" pitchFamily="2" charset="-122"/>
                <a:cs typeface="Times New Roman" panose="02020603050405020304" pitchFamily="18" charset="0"/>
              </a:rPr>
              <a:t> Ahmad </a:t>
            </a:r>
            <a:r>
              <a:rPr lang="en-US" altLang="zh-CN" sz="1800" dirty="0" err="1">
                <a:latin typeface="Times New Roman" panose="02020603050405020304" pitchFamily="18" charset="0"/>
                <a:ea typeface="SimSun" pitchFamily="2" charset="-122"/>
                <a:cs typeface="Times New Roman" panose="02020603050405020304" pitchFamily="18" charset="0"/>
              </a:rPr>
              <a:t>HassanRami</a:t>
            </a:r>
            <a:r>
              <a:rPr lang="en-US" altLang="zh-CN" sz="1800" dirty="0">
                <a:latin typeface="Times New Roman" panose="02020603050405020304" pitchFamily="18" charset="0"/>
                <a:ea typeface="SimSun" pitchFamily="2" charset="-122"/>
                <a:cs typeface="Times New Roman" panose="02020603050405020304" pitchFamily="18" charset="0"/>
              </a:rPr>
              <a:t> Hijazi. Data Hiding Techniques in Windows OS: A Practical Approach to Investigation and Defense. September 8, 2016. </a:t>
            </a:r>
            <a:r>
              <a:rPr lang="en-US" altLang="zh-CN" sz="1800" dirty="0" err="1">
                <a:latin typeface="Times New Roman" panose="02020603050405020304" pitchFamily="18" charset="0"/>
                <a:ea typeface="SimSun" pitchFamily="2" charset="-122"/>
                <a:cs typeface="Times New Roman" panose="02020603050405020304" pitchFamily="18" charset="0"/>
              </a:rPr>
              <a:t>Syngress</a:t>
            </a:r>
            <a:endParaRPr lang="en-US" altLang="zh-CN" sz="1800" dirty="0">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994650" y="6248400"/>
            <a:ext cx="768350" cy="457200"/>
          </a:xfrm>
        </p:spPr>
        <p:txBody>
          <a:bodyPr/>
          <a:lstStyle/>
          <a:p>
            <a:pPr>
              <a:defRPr/>
            </a:pPr>
            <a:fld id="{FCC5876B-A3BC-48BF-9710-C9C11EEB7A36}" type="slidenum">
              <a:rPr lang="zh-CN" altLang="en-US" smtClean="0"/>
            </a:fld>
            <a:endParaRPr lang="en-US" altLang="zh-CN"/>
          </a:p>
        </p:txBody>
      </p:sp>
      <p:sp>
        <p:nvSpPr>
          <p:cNvPr id="3" name="Rectangle 2"/>
          <p:cNvSpPr txBox="1">
            <a:spLocks noChangeArrowheads="1"/>
          </p:cNvSpPr>
          <p:nvPr/>
        </p:nvSpPr>
        <p:spPr bwMode="auto">
          <a:xfrm>
            <a:off x="525960" y="366850"/>
            <a:ext cx="8166100" cy="762000"/>
          </a:xfrm>
          <a:prstGeom prst="rect">
            <a:avLst/>
          </a:prstGeom>
          <a:noFill/>
          <a:ln w="9525">
            <a:noFill/>
            <a:miter lim="800000"/>
          </a:ln>
        </p:spPr>
        <p:txBody>
          <a:bodyPr vert="horz" wrap="square" lIns="91440" tIns="45720" rIns="91440" bIns="45720" numCol="1" anchor="ctr" anchorCtr="0" compatLnSpc="1"/>
          <a:lstStyle/>
          <a:p>
            <a:pPr lvl="0" algn="ctr">
              <a:spcBef>
                <a:spcPct val="0"/>
              </a:spcBef>
              <a:buClrTx/>
              <a:buSzTx/>
            </a:pPr>
            <a:r>
              <a:rPr lang="en-US" sz="3600" b="1" kern="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Roadmap</a:t>
            </a:r>
            <a:endParaRPr kumimoji="0" 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cxnSp>
        <p:nvCxnSpPr>
          <p:cNvPr id="41" name="Straight Arrow Connector 40"/>
          <p:cNvCxnSpPr/>
          <p:nvPr/>
        </p:nvCxnSpPr>
        <p:spPr bwMode="auto">
          <a:xfrm>
            <a:off x="2438400" y="2590800"/>
            <a:ext cx="1219200" cy="0"/>
          </a:xfrm>
          <a:prstGeom prst="straightConnector1">
            <a:avLst/>
          </a:prstGeom>
          <a:noFill/>
          <a:ln w="66675" cap="flat" cmpd="sng" algn="ctr">
            <a:solidFill>
              <a:srgbClr val="FF0000"/>
            </a:solidFill>
            <a:prstDash val="solid"/>
            <a:round/>
            <a:headEnd type="none" w="med" len="med"/>
            <a:tailEnd type="triangle"/>
          </a:ln>
          <a:effectLst/>
        </p:spPr>
      </p:cxnSp>
      <p:grpSp>
        <p:nvGrpSpPr>
          <p:cNvPr id="32" name="Group 31"/>
          <p:cNvGrpSpPr/>
          <p:nvPr/>
        </p:nvGrpSpPr>
        <p:grpSpPr>
          <a:xfrm>
            <a:off x="3733800" y="1447800"/>
            <a:ext cx="2590800" cy="2362200"/>
            <a:chOff x="3657600" y="1600200"/>
            <a:chExt cx="2590800" cy="2362200"/>
          </a:xfrm>
        </p:grpSpPr>
        <p:sp>
          <p:nvSpPr>
            <p:cNvPr id="27" name="Oval 26"/>
            <p:cNvSpPr/>
            <p:nvPr/>
          </p:nvSpPr>
          <p:spPr bwMode="auto">
            <a:xfrm>
              <a:off x="3657600" y="1600200"/>
              <a:ext cx="2590800" cy="2362200"/>
            </a:xfrm>
            <a:prstGeom prst="ellipse">
              <a:avLst/>
            </a:prstGeom>
            <a:noFill/>
            <a:ln w="539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CA" sz="2400" b="0" i="0" u="none" strike="noStrike" cap="none" normalizeH="0" baseline="0">
                <a:ln>
                  <a:noFill/>
                </a:ln>
                <a:solidFill>
                  <a:schemeClr val="tx1"/>
                </a:solidFill>
                <a:effectLst/>
                <a:latin typeface="Comic Sans MS" panose="030F0702030302020204" pitchFamily="66" charset="0"/>
              </a:endParaRPr>
            </a:p>
          </p:txBody>
        </p:sp>
        <p:sp>
          <p:nvSpPr>
            <p:cNvPr id="30" name="Rectangle 2"/>
            <p:cNvSpPr txBox="1">
              <a:spLocks noChangeArrowheads="1"/>
            </p:cNvSpPr>
            <p:nvPr/>
          </p:nvSpPr>
          <p:spPr bwMode="auto">
            <a:xfrm>
              <a:off x="3733800" y="2438400"/>
              <a:ext cx="2362200" cy="762000"/>
            </a:xfrm>
            <a:prstGeom prst="rect">
              <a:avLst/>
            </a:prstGeom>
            <a:noFill/>
            <a:ln w="9525">
              <a:noFill/>
              <a:miter lim="800000"/>
            </a:ln>
          </p:spPr>
          <p:txBody>
            <a:bodyPr vert="horz" wrap="square" lIns="91440" tIns="45720" rIns="91440" bIns="45720" numCol="1" anchor="ctr" anchorCtr="0" compatLnSpc="1"/>
            <a:lstStyle/>
            <a:p>
              <a:pPr lvl="0" algn="ctr">
                <a:spcBef>
                  <a:spcPct val="0"/>
                </a:spcBef>
                <a:buClrTx/>
                <a:buSzTx/>
              </a:pPr>
              <a:r>
                <a:rPr lang="en-US" sz="2800" b="1" kern="0"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Hidden Data Detection</a:t>
              </a:r>
              <a:endParaRPr kumimoji="0" lang="en-US" sz="2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grpSp>
      <p:sp>
        <p:nvSpPr>
          <p:cNvPr id="54" name="Rectangle 6"/>
          <p:cNvSpPr>
            <a:spLocks noChangeArrowheads="1"/>
          </p:cNvSpPr>
          <p:nvPr/>
        </p:nvSpPr>
        <p:spPr bwMode="auto">
          <a:xfrm>
            <a:off x="352424" y="2362200"/>
            <a:ext cx="2178051" cy="762001"/>
          </a:xfrm>
          <a:prstGeom prst="rect">
            <a:avLst/>
          </a:prstGeom>
          <a:noFill/>
          <a:ln w="9525">
            <a:noFill/>
            <a:miter lim="800000"/>
          </a:ln>
        </p:spPr>
        <p:txBody>
          <a:bodyPr anchor="ctr"/>
          <a:lstStyle/>
          <a:p>
            <a:pPr algn="ctr">
              <a:defRPr/>
            </a:pPr>
            <a:r>
              <a:rPr lang="en-US" sz="2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Hiding Methods</a:t>
            </a:r>
            <a:endParaRPr lang="en-US" sz="2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4953000" y="3890772"/>
            <a:ext cx="0" cy="1290828"/>
          </a:xfrm>
          <a:prstGeom prst="straightConnector1">
            <a:avLst/>
          </a:prstGeom>
          <a:noFill/>
          <a:ln w="66675" cap="flat" cmpd="sng" algn="ctr">
            <a:solidFill>
              <a:srgbClr val="FF0000"/>
            </a:solidFill>
            <a:prstDash val="solid"/>
            <a:round/>
            <a:headEnd type="none" w="med" len="med"/>
            <a:tailEnd type="triangle"/>
          </a:ln>
          <a:effectLst/>
        </p:spPr>
      </p:cxnSp>
      <p:sp>
        <p:nvSpPr>
          <p:cNvPr id="35" name="Rectangle 6"/>
          <p:cNvSpPr>
            <a:spLocks noChangeArrowheads="1"/>
          </p:cNvSpPr>
          <p:nvPr/>
        </p:nvSpPr>
        <p:spPr bwMode="auto">
          <a:xfrm>
            <a:off x="3886200" y="5181599"/>
            <a:ext cx="2178051" cy="762001"/>
          </a:xfrm>
          <a:prstGeom prst="rect">
            <a:avLst/>
          </a:prstGeom>
          <a:noFill/>
          <a:ln w="9525">
            <a:noFill/>
            <a:miter lim="800000"/>
          </a:ln>
        </p:spPr>
        <p:txBody>
          <a:bodyPr anchor="ctr"/>
          <a:lstStyle/>
          <a:p>
            <a:pPr algn="ctr">
              <a:defRPr/>
            </a:pPr>
            <a:r>
              <a:rPr lang="en-US" sz="2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Destroy hidden data</a:t>
            </a:r>
            <a:endParaRPr lang="en-US" sz="2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7" name="AutoShape 26"/>
          <p:cNvSpPr>
            <a:spLocks noChangeArrowheads="1"/>
          </p:cNvSpPr>
          <p:nvPr/>
        </p:nvSpPr>
        <p:spPr bwMode="auto">
          <a:xfrm>
            <a:off x="5832475" y="3581401"/>
            <a:ext cx="3194045" cy="2133598"/>
          </a:xfrm>
          <a:prstGeom prst="wedgeRectCallout">
            <a:avLst>
              <a:gd name="adj1" fmla="val -75722"/>
              <a:gd name="adj2" fmla="val -20295"/>
            </a:avLst>
          </a:prstGeom>
          <a:solidFill>
            <a:srgbClr val="E4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just">
              <a:defRPr/>
            </a:pPr>
            <a:r>
              <a:rPr lang="en-US" sz="2000" kern="0" dirty="0">
                <a:solidFill>
                  <a:srgbClr val="C00000"/>
                </a:solidFill>
                <a:latin typeface="Times New Roman" panose="02020603050405020304" pitchFamily="18" charset="0"/>
                <a:cs typeface="Times New Roman" panose="02020603050405020304" pitchFamily="18" charset="0"/>
              </a:rPr>
              <a:t>Sometimes, the ability to destroy hidden data can be the only available choice for investigators when they cannot prove the existence of concealed data and/or cannot extract it.</a:t>
            </a:r>
            <a:endParaRPr lang="en-US" sz="2000" kern="0" dirty="0">
              <a:solidFill>
                <a:srgbClr val="C00000"/>
              </a:solidFill>
              <a:latin typeface="Times New Roman" panose="02020603050405020304" pitchFamily="18" charset="0"/>
              <a:cs typeface="Times New Roman" panose="02020603050405020304" pitchFamily="18" charset="0"/>
            </a:endParaRPr>
          </a:p>
        </p:txBody>
      </p:sp>
      <p:sp>
        <p:nvSpPr>
          <p:cNvPr id="38" name="矩形 5"/>
          <p:cNvSpPr>
            <a:spLocks noChangeArrowheads="1"/>
          </p:cNvSpPr>
          <p:nvPr/>
        </p:nvSpPr>
        <p:spPr bwMode="auto">
          <a:xfrm>
            <a:off x="135564" y="5983069"/>
            <a:ext cx="89322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altLang="zh-CN" sz="1800" dirty="0">
                <a:latin typeface="Times New Roman" panose="02020603050405020304" pitchFamily="18" charset="0"/>
                <a:ea typeface="SimSun" pitchFamily="2" charset="-122"/>
                <a:cs typeface="Times New Roman" panose="02020603050405020304" pitchFamily="18" charset="0"/>
              </a:rPr>
              <a:t>[1] </a:t>
            </a:r>
            <a:r>
              <a:rPr lang="en-US" altLang="zh-CN" sz="1800" dirty="0" err="1">
                <a:latin typeface="Times New Roman" panose="02020603050405020304" pitchFamily="18" charset="0"/>
                <a:ea typeface="SimSun" pitchFamily="2" charset="-122"/>
                <a:cs typeface="Times New Roman" panose="02020603050405020304" pitchFamily="18" charset="0"/>
              </a:rPr>
              <a:t>Nihad</a:t>
            </a:r>
            <a:r>
              <a:rPr lang="en-US" altLang="zh-CN" sz="1800" dirty="0">
                <a:latin typeface="Times New Roman" panose="02020603050405020304" pitchFamily="18" charset="0"/>
                <a:ea typeface="SimSun" pitchFamily="2" charset="-122"/>
                <a:cs typeface="Times New Roman" panose="02020603050405020304" pitchFamily="18" charset="0"/>
              </a:rPr>
              <a:t> Ahmad </a:t>
            </a:r>
            <a:r>
              <a:rPr lang="en-US" altLang="zh-CN" sz="1800" dirty="0" err="1">
                <a:latin typeface="Times New Roman" panose="02020603050405020304" pitchFamily="18" charset="0"/>
                <a:ea typeface="SimSun" pitchFamily="2" charset="-122"/>
                <a:cs typeface="Times New Roman" panose="02020603050405020304" pitchFamily="18" charset="0"/>
              </a:rPr>
              <a:t>HassanRami</a:t>
            </a:r>
            <a:r>
              <a:rPr lang="en-US" altLang="zh-CN" sz="1800" dirty="0">
                <a:latin typeface="Times New Roman" panose="02020603050405020304" pitchFamily="18" charset="0"/>
                <a:ea typeface="SimSun" pitchFamily="2" charset="-122"/>
                <a:cs typeface="Times New Roman" panose="02020603050405020304" pitchFamily="18" charset="0"/>
              </a:rPr>
              <a:t> Hijazi. Data Hiding Techniques in Windows OS: A Practical Approach to Investigation and Defense. September 8, 2016. </a:t>
            </a:r>
            <a:r>
              <a:rPr lang="en-US" altLang="zh-CN" sz="1800" dirty="0" err="1">
                <a:latin typeface="Times New Roman" panose="02020603050405020304" pitchFamily="18" charset="0"/>
                <a:ea typeface="SimSun" pitchFamily="2" charset="-122"/>
                <a:cs typeface="Times New Roman" panose="02020603050405020304" pitchFamily="18" charset="0"/>
              </a:rPr>
              <a:t>Syngress</a:t>
            </a:r>
            <a:endParaRPr lang="en-US" altLang="zh-CN" sz="1800" dirty="0">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50" y="2439987"/>
            <a:ext cx="7772400" cy="1069975"/>
          </a:xfrm>
        </p:spPr>
        <p:txBody>
          <a:bodyPr/>
          <a:lstStyle/>
          <a:p>
            <a:pPr algn="ctr">
              <a:defRPr/>
            </a:pPr>
            <a:r>
              <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Exfiltration and Infiltration </a:t>
            </a:r>
            <a:endParaRPr lang="en-CA"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1F8F1BD-CCF2-4D97-9F3A-1123EB5ABCF3}"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E99D525-EF61-4442-B103-247BA0820E8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10" name="TextBox 9"/>
          <p:cNvSpPr txBox="1"/>
          <p:nvPr/>
        </p:nvSpPr>
        <p:spPr>
          <a:xfrm>
            <a:off x="76200" y="6477000"/>
            <a:ext cx="8991600" cy="369332"/>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https://digitalguardian.com/blog/what-data-exfiltration</a:t>
            </a:r>
            <a:endParaRPr lang="en-US" sz="1800" dirty="0">
              <a:latin typeface="Times New Roman" panose="02020603050405020304" pitchFamily="18" charset="0"/>
              <a:cs typeface="Times New Roman" panose="02020603050405020304" pitchFamily="18" charset="0"/>
            </a:endParaRPr>
          </a:p>
        </p:txBody>
      </p:sp>
      <p:sp>
        <p:nvSpPr>
          <p:cNvPr id="7" name="Rectangle 6"/>
          <p:cNvSpPr/>
          <p:nvPr/>
        </p:nvSpPr>
        <p:spPr bwMode="auto">
          <a:xfrm>
            <a:off x="228600" y="609600"/>
            <a:ext cx="8686800" cy="5867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R="0" indent="-457200" algn="just" defTabSz="914400" rtl="0" eaLnBrk="0" fontAlgn="base" latinLnBrk="0" hangingPunct="0">
              <a:lnSpc>
                <a:spcPct val="100000"/>
              </a:lnSpc>
              <a:spcBef>
                <a:spcPts val="0"/>
              </a:spcBef>
              <a:spcAft>
                <a:spcPts val="600"/>
              </a:spcAft>
              <a:buClr>
                <a:schemeClr val="accent2"/>
              </a:buClr>
              <a:buSzPct val="85000"/>
              <a:buFont typeface="Wingdings" panose="05000000000000000000" pitchFamily="2" charset="2"/>
              <a:buChar char="q"/>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exfiltration is sometimes referred to as data extrusion, data exportation, or data theft. All of these terms are used to describe the unauthorized transfer of data from a computer or other device. </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indent="-457200" algn="just" defTabSz="914400" rtl="0" eaLnBrk="0" fontAlgn="base" latinLnBrk="0" hangingPunct="0">
              <a:lnSpc>
                <a:spcPct val="100000"/>
              </a:lnSpc>
              <a:spcBef>
                <a:spcPts val="0"/>
              </a:spcBef>
              <a:spcAft>
                <a:spcPts val="0"/>
              </a:spcAft>
              <a:buClr>
                <a:schemeClr val="accent2"/>
              </a:buClr>
              <a:buSzPct val="85000"/>
              <a:buFont typeface="Wingdings" panose="05000000000000000000" pitchFamily="2" charset="2"/>
              <a:buChar char="v"/>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exfiltration can be conducted manually, by an individual with physical access to a computer, but it can also be an automated process conducted through malicious programming over a network.</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indent="-457200" algn="just" defTabSz="914400" rtl="0" eaLnBrk="0" fontAlgn="base" latinLnBrk="0" hangingPunct="0">
              <a:lnSpc>
                <a:spcPct val="100000"/>
              </a:lnSpc>
              <a:spcBef>
                <a:spcPts val="0"/>
              </a:spcBef>
              <a:spcAft>
                <a:spcPts val="0"/>
              </a:spcAft>
              <a:buClr>
                <a:schemeClr val="accent2"/>
              </a:buClr>
              <a:buSzPct val="85000"/>
              <a:buFont typeface="Wingdings" panose="05000000000000000000" pitchFamily="2" charset="2"/>
              <a:buChar char="v"/>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DNS is increasingly being used as a pathway for data exfiltration either by malware-infected devices or by malicious insiders. Also, DNS tunneling is the method of tunneling other protocols such as SSH or HTTP within DNS. DNS tunneling has been around for a long time, and popular toolkits include Iodine, </a:t>
            </a:r>
            <a:r>
              <a:rPr kumimoji="0" 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OzymanDNS</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SplitBrain</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TCP over DNS. Using a DNS tunnel, malicious actors can also fully and remotely control a compromised internal host or exfiltrate data.</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itle 1"/>
          <p:cNvSpPr txBox="1"/>
          <p:nvPr/>
        </p:nvSpPr>
        <p:spPr bwMode="auto">
          <a:xfrm>
            <a:off x="555171" y="132449"/>
            <a:ext cx="7772400" cy="5351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lang="zh-CN" altLang="en-US" sz="4000" u="sng" dirty="0">
                <a:solidFill>
                  <a:schemeClr val="accent2"/>
                </a:solidFill>
                <a:latin typeface="+mj-lt"/>
                <a:ea typeface="SimSun" pitchFamily="2" charset="-122"/>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buClrTx/>
              <a:buSzTx/>
              <a:buFontTx/>
              <a:defRPr/>
            </a:pPr>
            <a:r>
              <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Exfiltration</a:t>
            </a:r>
            <a:endPar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85800" y="457200"/>
            <a:ext cx="7772400" cy="757238"/>
          </a:xfrm>
        </p:spPr>
        <p:txBody>
          <a:bodyPr/>
          <a:lstStyle/>
          <a:p>
            <a:pPr algn="ctr"/>
            <a:r>
              <a:rPr lang="en-US" altLang="en-US" u="none" dirty="0">
                <a:latin typeface="Times New Roman" panose="02020603050405020304" pitchFamily="18" charset="0"/>
                <a:cs typeface="Times New Roman" panose="02020603050405020304" pitchFamily="18" charset="0"/>
              </a:rPr>
              <a:t>Discussion </a:t>
            </a:r>
            <a:endParaRPr lang="en-US" altLang="en-US" u="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791" y="1656485"/>
            <a:ext cx="8229600" cy="1033462"/>
          </a:xfrm>
        </p:spPr>
        <p:txBody>
          <a:bodyPr>
            <a:normAutofit/>
          </a:bodyPr>
          <a:lstStyle/>
          <a:p>
            <a:pPr marL="0" indent="0" algn="just">
              <a:buNone/>
              <a:defRPr/>
            </a:pPr>
            <a:r>
              <a:rPr lang="en-US" dirty="0">
                <a:latin typeface="Times New Roman" panose="02020603050405020304" pitchFamily="18" charset="0"/>
                <a:cs typeface="Times New Roman" panose="02020603050405020304" pitchFamily="18" charset="0"/>
              </a:rPr>
              <a:t>What is the difference between </a:t>
            </a:r>
            <a:r>
              <a:rPr lang="en-US" b="1" dirty="0">
                <a:latin typeface="Times New Roman" panose="02020603050405020304" pitchFamily="18" charset="0"/>
                <a:cs typeface="Times New Roman" panose="02020603050405020304" pitchFamily="18" charset="0"/>
              </a:rPr>
              <a:t>data hiding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3732" name="Picture 4" descr="discus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8036" y="4547465"/>
            <a:ext cx="18764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7994650" y="6400800"/>
            <a:ext cx="768350" cy="457200"/>
          </a:xfrm>
          <a:noFill/>
        </p:spPr>
        <p:txBody>
          <a:bodyPr/>
          <a:lstStyle/>
          <a:p>
            <a:fld id="{CC941794-6EDC-4502-8330-BB943E511C3D}" type="slidenum">
              <a:rPr lang="en-US" smtClean="0"/>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E99D525-EF61-4442-B103-247BA0820E8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7" name="Rectangle 6"/>
          <p:cNvSpPr/>
          <p:nvPr/>
        </p:nvSpPr>
        <p:spPr bwMode="auto">
          <a:xfrm>
            <a:off x="228600" y="1023040"/>
            <a:ext cx="8686800" cy="240948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R="0" indent="-457200" algn="just" defTabSz="914400" rtl="0" eaLnBrk="0" fontAlgn="base" latinLnBrk="0" hangingPunct="0">
              <a:lnSpc>
                <a:spcPct val="100000"/>
              </a:lnSpc>
              <a:spcBef>
                <a:spcPts val="0"/>
              </a:spcBef>
              <a:spcAft>
                <a:spcPts val="600"/>
              </a:spcAft>
              <a:buClr>
                <a:schemeClr val="accent2"/>
              </a:buClr>
              <a:buSzPct val="85000"/>
              <a:buFont typeface="Wingdings" panose="05000000000000000000" pitchFamily="2" charset="2"/>
              <a:buChar char="q"/>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Infiltration: In a method similar to exfiltration, the hacker can  use DNS to move a payload or sneak in malicious code, thereby getting it past many protection methods in place, such as firewalls, IDS, and content filters.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itle 1"/>
          <p:cNvSpPr txBox="1"/>
          <p:nvPr/>
        </p:nvSpPr>
        <p:spPr bwMode="auto">
          <a:xfrm>
            <a:off x="555171" y="304800"/>
            <a:ext cx="7772400" cy="5351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lang="zh-CN" altLang="en-US" sz="4000" u="sng" dirty="0">
                <a:solidFill>
                  <a:schemeClr val="accent2"/>
                </a:solidFill>
                <a:latin typeface="+mj-lt"/>
                <a:ea typeface="SimSun" pitchFamily="2" charset="-122"/>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buClrTx/>
              <a:buSzTx/>
              <a:buFontTx/>
              <a:defRPr/>
            </a:pPr>
            <a:r>
              <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Infiltration</a:t>
            </a:r>
            <a:endParaRPr lang="en-CA" b="1" u="none"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23963" y="2308225"/>
            <a:ext cx="6924675" cy="892175"/>
          </a:xfrm>
          <a:prstGeom prst="rect">
            <a:avLst/>
          </a:prstGeom>
        </p:spPr>
        <p:txBody>
          <a:bodyP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kern="0" dirty="0">
                <a:latin typeface="Times New Roman" panose="02020603050405020304" pitchFamily="18" charset="0"/>
                <a:ea typeface="MS PGothic" panose="020B0600070205080204" pitchFamily="34" charset="-128"/>
                <a:cs typeface="Times New Roman" panose="02020603050405020304" pitchFamily="18" charset="0"/>
              </a:rPr>
              <a:t>DNS (Domain Name System)</a:t>
            </a:r>
            <a:endParaRPr lang="en-US" altLang="en-US" kern="0"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52579"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1392166B-9946-4CAE-A55A-FF4ACA928719}"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pic>
        <p:nvPicPr>
          <p:cNvPr id="5" name="Picture 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50" y="201613"/>
            <a:ext cx="14160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55625" y="506413"/>
            <a:ext cx="7772400" cy="482600"/>
          </a:xfrm>
        </p:spPr>
        <p:txBody>
          <a:bodyPr/>
          <a:lstStyle/>
          <a:p>
            <a:pPr algn="ctr"/>
            <a:r>
              <a:rPr lang="en-US" altLang="en-US" b="1" u="none">
                <a:latin typeface="Times New Roman" panose="02020603050405020304" pitchFamily="18" charset="0"/>
                <a:cs typeface="Times New Roman" panose="02020603050405020304" pitchFamily="18" charset="0"/>
              </a:rPr>
              <a:t>DNS: domain name system</a:t>
            </a:r>
            <a:endParaRPr lang="en-US" altLang="en-US" b="1" u="none">
              <a:latin typeface="Times New Roman" panose="02020603050405020304" pitchFamily="18" charset="0"/>
              <a:cs typeface="Times New Roman" panose="02020603050405020304" pitchFamily="18" charset="0"/>
            </a:endParaRPr>
          </a:p>
        </p:txBody>
      </p:sp>
      <p:sp>
        <p:nvSpPr>
          <p:cNvPr id="101382" name="Rectangle 3"/>
          <p:cNvSpPr>
            <a:spLocks noGrp="1" noChangeArrowheads="1"/>
          </p:cNvSpPr>
          <p:nvPr>
            <p:ph type="body" sz="half" idx="1"/>
          </p:nvPr>
        </p:nvSpPr>
        <p:spPr>
          <a:xfrm>
            <a:off x="193675" y="1511300"/>
            <a:ext cx="8637588" cy="4265613"/>
          </a:xfrm>
        </p:spPr>
        <p:txBody>
          <a:bodyPr/>
          <a:lstStyle/>
          <a:p>
            <a:pPr>
              <a:spcBef>
                <a:spcPts val="0"/>
              </a:spcBef>
              <a:spcAft>
                <a:spcPts val="600"/>
              </a:spcAft>
              <a:buFont typeface="Wingdings" panose="05000000000000000000" pitchFamily="2" charset="2"/>
              <a:buNone/>
              <a:defRPr/>
            </a:pPr>
            <a:r>
              <a:rPr lang="en-US" altLang="en-US" dirty="0">
                <a:latin typeface="Times New Roman" panose="02020603050405020304" pitchFamily="18" charset="0"/>
                <a:cs typeface="Times New Roman" panose="02020603050405020304" pitchFamily="18" charset="0"/>
              </a:rPr>
              <a:t>People: many unique identifiers:</a:t>
            </a:r>
            <a:endParaRPr lang="en-US" altLang="en-US" dirty="0">
              <a:latin typeface="Times New Roman" panose="02020603050405020304" pitchFamily="18" charset="0"/>
              <a:cs typeface="Times New Roman" panose="02020603050405020304" pitchFamily="18" charset="0"/>
            </a:endParaRPr>
          </a:p>
          <a:p>
            <a:pPr lvl="1">
              <a:defRPr/>
            </a:pPr>
            <a:r>
              <a:rPr lang="en-US" altLang="en-US" sz="2800" dirty="0">
                <a:latin typeface="Times New Roman" panose="02020603050405020304" pitchFamily="18" charset="0"/>
                <a:cs typeface="Times New Roman" panose="02020603050405020304" pitchFamily="18" charset="0"/>
              </a:rPr>
              <a:t>SIN, </a:t>
            </a:r>
            <a:r>
              <a:rPr lang="en-US" altLang="en-US" sz="2800" b="1" dirty="0">
                <a:solidFill>
                  <a:srgbClr val="FF0000"/>
                </a:solidFill>
                <a:latin typeface="Times New Roman" panose="02020603050405020304" pitchFamily="18" charset="0"/>
                <a:cs typeface="Times New Roman" panose="02020603050405020304" pitchFamily="18" charset="0"/>
              </a:rPr>
              <a:t>name</a:t>
            </a:r>
            <a:r>
              <a:rPr lang="en-US" altLang="en-US" sz="2800" dirty="0">
                <a:latin typeface="Times New Roman" panose="02020603050405020304" pitchFamily="18" charset="0"/>
                <a:cs typeface="Times New Roman" panose="02020603050405020304" pitchFamily="18" charset="0"/>
              </a:rPr>
              <a:t>, driver’s license #, passport #</a:t>
            </a:r>
            <a:endParaRPr lang="en-US" altLang="en-US" sz="2800" dirty="0">
              <a:latin typeface="Times New Roman" panose="02020603050405020304" pitchFamily="18" charset="0"/>
              <a:cs typeface="Times New Roman" panose="02020603050405020304" pitchFamily="18" charset="0"/>
            </a:endParaRPr>
          </a:p>
          <a:p>
            <a:pPr>
              <a:spcBef>
                <a:spcPts val="1200"/>
              </a:spcBef>
              <a:spcAft>
                <a:spcPts val="600"/>
              </a:spcAft>
              <a:buFont typeface="Wingdings" panose="05000000000000000000" pitchFamily="2" charset="2"/>
              <a:buNone/>
              <a:defRPr/>
            </a:pPr>
            <a:r>
              <a:rPr lang="en-US" altLang="en-US" dirty="0">
                <a:latin typeface="Times New Roman" panose="02020603050405020304" pitchFamily="18" charset="0"/>
                <a:cs typeface="Times New Roman" panose="02020603050405020304" pitchFamily="18" charset="0"/>
              </a:rPr>
              <a:t>Internet hosts, routers:</a:t>
            </a:r>
            <a:endParaRPr lang="en-US" altLang="en-US" dirty="0">
              <a:latin typeface="Times New Roman" panose="02020603050405020304" pitchFamily="18" charset="0"/>
              <a:cs typeface="Times New Roman" panose="02020603050405020304" pitchFamily="18" charset="0"/>
            </a:endParaRPr>
          </a:p>
          <a:p>
            <a:pPr lvl="1">
              <a:defRPr/>
            </a:pPr>
            <a:r>
              <a:rPr lang="en-US" altLang="en-US" sz="2800" dirty="0">
                <a:latin typeface="Times New Roman" panose="02020603050405020304" pitchFamily="18" charset="0"/>
                <a:cs typeface="Times New Roman" panose="02020603050405020304" pitchFamily="18" charset="0"/>
              </a:rPr>
              <a:t>IP address (32 bit) - used for addressing datagrams</a:t>
            </a:r>
            <a:endParaRPr lang="en-US" altLang="en-US" sz="2800" dirty="0">
              <a:latin typeface="Times New Roman" panose="02020603050405020304" pitchFamily="18" charset="0"/>
              <a:cs typeface="Times New Roman" panose="02020603050405020304" pitchFamily="18" charset="0"/>
            </a:endParaRPr>
          </a:p>
          <a:p>
            <a:pPr lvl="1">
              <a:defRPr/>
            </a:pPr>
            <a:r>
              <a:rPr lang="ja-JP" altLang="en-US" sz="2800" dirty="0">
                <a:latin typeface="Times New Roman" panose="02020603050405020304" pitchFamily="18" charset="0"/>
                <a:cs typeface="Times New Roman" panose="02020603050405020304" pitchFamily="18" charset="0"/>
              </a:rPr>
              <a:t>“</a:t>
            </a:r>
            <a:r>
              <a:rPr lang="en-US" altLang="ja-JP" sz="2800" b="1" dirty="0">
                <a:solidFill>
                  <a:srgbClr val="FF0000"/>
                </a:solidFill>
                <a:latin typeface="Times New Roman" panose="02020603050405020304" pitchFamily="18" charset="0"/>
                <a:cs typeface="Times New Roman" panose="02020603050405020304" pitchFamily="18" charset="0"/>
              </a:rPr>
              <a:t>name</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 e.g., www.uoguelph.com - used by humans</a:t>
            </a:r>
            <a:endParaRPr lang="en-US" altLang="ja-JP" sz="2800" dirty="0">
              <a:latin typeface="Times New Roman" panose="02020603050405020304" pitchFamily="18" charset="0"/>
              <a:cs typeface="Times New Roman" panose="02020603050405020304" pitchFamily="18" charset="0"/>
            </a:endParaRPr>
          </a:p>
          <a:p>
            <a:pPr marL="0" indent="0">
              <a:spcBef>
                <a:spcPts val="1200"/>
              </a:spcBef>
              <a:spcAft>
                <a:spcPts val="1200"/>
              </a:spcAft>
              <a:buFont typeface="Wingdings" panose="05000000000000000000" pitchFamily="2" charset="2"/>
              <a:buNone/>
              <a:defRPr/>
            </a:pPr>
            <a:r>
              <a:rPr lang="en-US" altLang="en-US" dirty="0">
                <a:latin typeface="Times New Roman" panose="02020603050405020304" pitchFamily="18" charset="0"/>
                <a:cs typeface="Times New Roman" panose="02020603050405020304" pitchFamily="18" charset="0"/>
              </a:rPr>
              <a:t>We need to map between IP address and name, and vice versa</a:t>
            </a:r>
            <a:endParaRPr lang="en-US" altLang="en-US" dirty="0">
              <a:latin typeface="Times New Roman" panose="02020603050405020304" pitchFamily="18" charset="0"/>
              <a:cs typeface="Times New Roman" panose="02020603050405020304" pitchFamily="18" charset="0"/>
            </a:endParaRPr>
          </a:p>
          <a:p>
            <a:pPr marL="0" indent="0">
              <a:spcBef>
                <a:spcPts val="600"/>
              </a:spcBef>
              <a:spcAft>
                <a:spcPts val="600"/>
              </a:spcAft>
              <a:buFont typeface="Wingdings" panose="05000000000000000000" pitchFamily="2" charset="2"/>
              <a:buNone/>
              <a:defRPr/>
            </a:pPr>
            <a:r>
              <a:rPr lang="en-US" altLang="en-US" dirty="0">
                <a:latin typeface="Times New Roman" panose="02020603050405020304" pitchFamily="18" charset="0"/>
                <a:cs typeface="Times New Roman" panose="02020603050405020304" pitchFamily="18" charset="0"/>
              </a:rPr>
              <a:t>Solution: </a:t>
            </a:r>
            <a:r>
              <a:rPr lang="en-US" altLang="en-US" b="1" dirty="0">
                <a:latin typeface="Times New Roman" panose="02020603050405020304" pitchFamily="18" charset="0"/>
                <a:cs typeface="Times New Roman" panose="02020603050405020304" pitchFamily="18" charset="0"/>
              </a:rPr>
              <a:t>Domain Name System (DNS)</a:t>
            </a:r>
            <a:endParaRPr lang="en-US" altLang="en-US" b="1" dirty="0">
              <a:latin typeface="Times New Roman" panose="02020603050405020304" pitchFamily="18" charset="0"/>
              <a:cs typeface="Times New Roman" panose="02020603050405020304" pitchFamily="18" charset="0"/>
            </a:endParaRPr>
          </a:p>
        </p:txBody>
      </p:sp>
      <p:sp>
        <p:nvSpPr>
          <p:cNvPr id="154628"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E3E84025-84A9-48BE-B194-55D01FD51041}"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pic>
        <p:nvPicPr>
          <p:cNvPr id="5" name="Picture 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50" y="201613"/>
            <a:ext cx="14160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fld id="{FD0E2553-EBA4-4FC4-875B-9FAB24855763}"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sp>
        <p:nvSpPr>
          <p:cNvPr id="121860" name="Text Box 29"/>
          <p:cNvSpPr txBox="1">
            <a:spLocks noChangeArrowheads="1"/>
          </p:cNvSpPr>
          <p:nvPr/>
        </p:nvSpPr>
        <p:spPr bwMode="auto">
          <a:xfrm>
            <a:off x="822325" y="6176963"/>
            <a:ext cx="33528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defTabSz="434975">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defTabSz="434975">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defTabSz="434975">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434975">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buClr>
                <a:srgbClr val="808080"/>
              </a:buClr>
              <a:buSzPct val="90000"/>
              <a:buFont typeface="Monotype Sorts" pitchFamily="2" charset="2"/>
              <a:buNone/>
            </a:pPr>
            <a:r>
              <a:rPr lang="en-US" altLang="zh-CN" sz="2200">
                <a:solidFill>
                  <a:srgbClr val="000000"/>
                </a:solidFill>
                <a:latin typeface="Times New Roman" panose="02020603050405020304" pitchFamily="18" charset="0"/>
                <a:ea typeface="SimSun" pitchFamily="2" charset="-122"/>
                <a:cs typeface="Times New Roman" panose="02020603050405020304" pitchFamily="18" charset="0"/>
              </a:rPr>
              <a:t>ping www.example.com.</a:t>
            </a:r>
            <a:endParaRPr lang="en-US" altLang="zh-CN" sz="2200">
              <a:latin typeface="Times New Roman" panose="02020603050405020304" pitchFamily="18" charset="0"/>
              <a:ea typeface="SimSun" pitchFamily="2" charset="-122"/>
              <a:cs typeface="Times New Roman" panose="02020603050405020304" pitchFamily="18" charset="0"/>
            </a:endParaRPr>
          </a:p>
        </p:txBody>
      </p:sp>
      <p:pic>
        <p:nvPicPr>
          <p:cNvPr id="12186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1500" y="4743450"/>
            <a:ext cx="9620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2" name="Text Box 140"/>
          <p:cNvSpPr txBox="1">
            <a:spLocks noChangeArrowheads="1"/>
          </p:cNvSpPr>
          <p:nvPr/>
        </p:nvSpPr>
        <p:spPr bwMode="auto">
          <a:xfrm>
            <a:off x="1203325" y="5807075"/>
            <a:ext cx="2223663" cy="26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1055">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defTabSz="821055">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defTabSz="821055">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buClr>
                <a:schemeClr val="accent2"/>
              </a:buClr>
              <a:buSzPct val="85000"/>
              <a:buFont typeface="ZapfDingbats" pitchFamily="82" charset="2"/>
              <a:buNone/>
            </a:pPr>
            <a:r>
              <a:rPr lang="en-US" altLang="zh-CN" sz="1100" dirty="0">
                <a:latin typeface="Arial" panose="020B0604020202020204" pitchFamily="34" charset="0"/>
                <a:ea typeface="SimSun" pitchFamily="2" charset="-122"/>
              </a:rPr>
              <a:t>computer10.SoCS.uoguelph.ca</a:t>
            </a:r>
            <a:endParaRPr lang="en-US" altLang="zh-CN" sz="2400" dirty="0">
              <a:latin typeface="Arial" panose="020B0604020202020204" pitchFamily="34" charset="0"/>
              <a:ea typeface="SimSun" pitchFamily="2" charset="-122"/>
            </a:endParaRPr>
          </a:p>
        </p:txBody>
      </p:sp>
      <p:grpSp>
        <p:nvGrpSpPr>
          <p:cNvPr id="2" name="组合 42"/>
          <p:cNvGrpSpPr/>
          <p:nvPr/>
        </p:nvGrpSpPr>
        <p:grpSpPr bwMode="auto">
          <a:xfrm>
            <a:off x="381000" y="1905000"/>
            <a:ext cx="4429125" cy="2762250"/>
            <a:chOff x="380999" y="1905000"/>
            <a:chExt cx="4428738" cy="2762250"/>
          </a:xfrm>
        </p:grpSpPr>
        <p:cxnSp>
          <p:nvCxnSpPr>
            <p:cNvPr id="10" name="直接箭头连接符 9"/>
            <p:cNvCxnSpPr/>
            <p:nvPr/>
          </p:nvCxnSpPr>
          <p:spPr bwMode="auto">
            <a:xfrm rot="5400000" flipH="1" flipV="1">
              <a:off x="2269892" y="3219510"/>
              <a:ext cx="1524000" cy="1371480"/>
            </a:xfrm>
            <a:prstGeom prst="straightConnector1">
              <a:avLst/>
            </a:prstGeom>
            <a:noFill/>
            <a:ln w="19050" cap="flat" cmpd="sng" algn="ctr">
              <a:solidFill>
                <a:schemeClr val="tx1">
                  <a:lumMod val="95000"/>
                  <a:lumOff val="5000"/>
                </a:schemeClr>
              </a:solidFill>
              <a:prstDash val="solid"/>
              <a:round/>
              <a:headEnd type="none" w="med" len="med"/>
              <a:tailEnd type="arrow"/>
            </a:ln>
            <a:effectLst/>
          </p:spPr>
        </p:cxnSp>
        <p:sp>
          <p:nvSpPr>
            <p:cNvPr id="11" name="圆角矩形标注 10"/>
            <p:cNvSpPr/>
            <p:nvPr/>
          </p:nvSpPr>
          <p:spPr bwMode="auto">
            <a:xfrm>
              <a:off x="380999" y="2362200"/>
              <a:ext cx="2269927" cy="1066800"/>
            </a:xfrm>
            <a:prstGeom prst="wedgeRoundRectCallout">
              <a:avLst>
                <a:gd name="adj1" fmla="val 44037"/>
                <a:gd name="adj2" fmla="val 74186"/>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lvl1pPr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lgn="ctr">
                <a:spcBef>
                  <a:spcPct val="20000"/>
                </a:spcBef>
                <a:buClr>
                  <a:schemeClr val="accent2"/>
                </a:buClr>
                <a:buSzPct val="85000"/>
                <a:buFont typeface="ZapfDingbats" pitchFamily="82" charset="2"/>
                <a:buNone/>
                <a:defRPr/>
              </a:pPr>
              <a:r>
                <a:rPr lang="en-US" altLang="zh-CN" sz="1800" dirty="0">
                  <a:solidFill>
                    <a:srgbClr val="000000"/>
                  </a:solidFill>
                  <a:latin typeface="Times New Roman" panose="02020603050405020304" pitchFamily="18" charset="0"/>
                  <a:ea typeface="SimSun" pitchFamily="2" charset="-122"/>
                  <a:cs typeface="Times New Roman" panose="02020603050405020304" pitchFamily="18" charset="0"/>
                </a:rPr>
                <a:t>What is the </a:t>
              </a:r>
              <a:r>
                <a:rPr lang="en-US" altLang="zh-CN" sz="1800" dirty="0" err="1">
                  <a:solidFill>
                    <a:srgbClr val="000000"/>
                  </a:solidFill>
                  <a:latin typeface="Times New Roman" panose="02020603050405020304" pitchFamily="18" charset="0"/>
                  <a:ea typeface="SimSun" pitchFamily="2" charset="-122"/>
                  <a:cs typeface="Times New Roman" panose="02020603050405020304" pitchFamily="18" charset="0"/>
                </a:rPr>
                <a:t>ip</a:t>
              </a:r>
              <a:r>
                <a:rPr lang="en-US" altLang="zh-CN" sz="1800" dirty="0">
                  <a:solidFill>
                    <a:srgbClr val="000000"/>
                  </a:solidFill>
                  <a:latin typeface="Times New Roman" panose="02020603050405020304" pitchFamily="18" charset="0"/>
                  <a:ea typeface="SimSun" pitchFamily="2" charset="-122"/>
                  <a:cs typeface="Times New Roman" panose="02020603050405020304" pitchFamily="18" charset="0"/>
                </a:rPr>
                <a:t> address of www.example.com?</a:t>
              </a:r>
              <a:endParaRPr lang="en-US" altLang="zh-CN" sz="1800" dirty="0">
                <a:latin typeface="Times New Roman" panose="02020603050405020304" pitchFamily="18" charset="0"/>
                <a:ea typeface="SimSun" pitchFamily="2" charset="-122"/>
                <a:cs typeface="Times New Roman" panose="02020603050405020304" pitchFamily="18" charset="0"/>
              </a:endParaRPr>
            </a:p>
          </p:txBody>
        </p:sp>
        <p:grpSp>
          <p:nvGrpSpPr>
            <p:cNvPr id="121888" name="组合 33"/>
            <p:cNvGrpSpPr/>
            <p:nvPr/>
          </p:nvGrpSpPr>
          <p:grpSpPr bwMode="auto">
            <a:xfrm>
              <a:off x="3276551" y="1905000"/>
              <a:ext cx="1533186" cy="1272162"/>
              <a:chOff x="3118653" y="2057400"/>
              <a:chExt cx="1533186" cy="1272162"/>
            </a:xfrm>
          </p:grpSpPr>
          <p:pic>
            <p:nvPicPr>
              <p:cNvPr id="1218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89" y="2057400"/>
                <a:ext cx="7048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91" name="Text Box 140"/>
              <p:cNvSpPr txBox="1">
                <a:spLocks noChangeArrowheads="1"/>
              </p:cNvSpPr>
              <p:nvPr/>
            </p:nvSpPr>
            <p:spPr bwMode="auto">
              <a:xfrm>
                <a:off x="3118653" y="2991020"/>
                <a:ext cx="1417353" cy="33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1055">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defTabSz="821055">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defTabSz="821055">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buClr>
                    <a:schemeClr val="accent2"/>
                  </a:buClr>
                  <a:buSzPct val="85000"/>
                  <a:buFont typeface="ZapfDingbats" pitchFamily="82" charset="2"/>
                  <a:buNone/>
                </a:pPr>
                <a:r>
                  <a:rPr lang="en-US" altLang="zh-CN" sz="1600">
                    <a:latin typeface="Times New Roman" panose="02020603050405020304" pitchFamily="18" charset="0"/>
                    <a:ea typeface="SimSun" pitchFamily="2" charset="-122"/>
                    <a:cs typeface="Times New Roman" panose="02020603050405020304" pitchFamily="18" charset="0"/>
                  </a:rPr>
                  <a:t>ns.uoguelph.ca</a:t>
                </a:r>
                <a:endParaRPr lang="en-US" altLang="zh-CN" sz="1600">
                  <a:latin typeface="Times New Roman" panose="02020603050405020304" pitchFamily="18" charset="0"/>
                  <a:ea typeface="SimSun" pitchFamily="2" charset="-122"/>
                  <a:cs typeface="Times New Roman" panose="02020603050405020304" pitchFamily="18" charset="0"/>
                </a:endParaRPr>
              </a:p>
            </p:txBody>
          </p:sp>
        </p:grpSp>
        <p:sp>
          <p:nvSpPr>
            <p:cNvPr id="13" name="椭圆 12"/>
            <p:cNvSpPr/>
            <p:nvPr/>
          </p:nvSpPr>
          <p:spPr bwMode="auto">
            <a:xfrm>
              <a:off x="2514413" y="3562350"/>
              <a:ext cx="457160" cy="381000"/>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lvl1pPr marL="342900"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spcBef>
                  <a:spcPct val="20000"/>
                </a:spcBef>
                <a:buClr>
                  <a:schemeClr val="accent2"/>
                </a:buClr>
                <a:buSzPct val="85000"/>
                <a:buFont typeface="ZapfDingbats" pitchFamily="82" charset="2"/>
                <a:buNone/>
                <a:defRPr/>
              </a:pPr>
              <a:r>
                <a:rPr lang="en-US" altLang="zh-CN" sz="1600">
                  <a:ea typeface="SimSun" pitchFamily="2" charset="-122"/>
                </a:rPr>
                <a:t>1</a:t>
              </a:r>
              <a:endParaRPr lang="zh-CN" altLang="en-US" sz="1600">
                <a:ea typeface="SimSun" pitchFamily="2" charset="-122"/>
              </a:endParaRPr>
            </a:p>
          </p:txBody>
        </p:sp>
      </p:grpSp>
      <p:grpSp>
        <p:nvGrpSpPr>
          <p:cNvPr id="4" name="组合 44"/>
          <p:cNvGrpSpPr/>
          <p:nvPr/>
        </p:nvGrpSpPr>
        <p:grpSpPr bwMode="auto">
          <a:xfrm>
            <a:off x="5154613" y="2171700"/>
            <a:ext cx="3667125" cy="1617663"/>
            <a:chOff x="5154166" y="2171699"/>
            <a:chExt cx="3667372" cy="1617194"/>
          </a:xfrm>
        </p:grpSpPr>
        <p:sp>
          <p:nvSpPr>
            <p:cNvPr id="25" name="椭圆 24"/>
            <p:cNvSpPr/>
            <p:nvPr/>
          </p:nvSpPr>
          <p:spPr bwMode="auto">
            <a:xfrm>
              <a:off x="6095616" y="2171699"/>
              <a:ext cx="457231" cy="380890"/>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lvl1pPr marL="342900"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spcBef>
                  <a:spcPct val="20000"/>
                </a:spcBef>
                <a:buClr>
                  <a:schemeClr val="accent2"/>
                </a:buClr>
                <a:buSzPct val="85000"/>
                <a:buFont typeface="ZapfDingbats" pitchFamily="82" charset="2"/>
                <a:buNone/>
                <a:defRPr/>
              </a:pPr>
              <a:r>
                <a:rPr lang="en-US" altLang="zh-CN" sz="1600" dirty="0">
                  <a:ea typeface="SimSun" pitchFamily="2" charset="-122"/>
                </a:rPr>
                <a:t>2</a:t>
              </a:r>
              <a:endParaRPr lang="zh-CN" altLang="en-US" sz="1600" dirty="0">
                <a:ea typeface="SimSun" pitchFamily="2" charset="-122"/>
              </a:endParaRPr>
            </a:p>
          </p:txBody>
        </p:sp>
        <p:cxnSp>
          <p:nvCxnSpPr>
            <p:cNvPr id="16" name="直接箭头连接符 15"/>
            <p:cNvCxnSpPr/>
            <p:nvPr/>
          </p:nvCxnSpPr>
          <p:spPr bwMode="auto">
            <a:xfrm>
              <a:off x="5154166" y="2489107"/>
              <a:ext cx="2157557" cy="309473"/>
            </a:xfrm>
            <a:prstGeom prst="straightConnector1">
              <a:avLst/>
            </a:prstGeom>
            <a:noFill/>
            <a:ln w="19050" cap="flat" cmpd="sng" algn="ctr">
              <a:solidFill>
                <a:schemeClr val="tx1">
                  <a:lumMod val="95000"/>
                  <a:lumOff val="5000"/>
                </a:schemeClr>
              </a:solidFill>
              <a:prstDash val="solid"/>
              <a:round/>
              <a:headEnd type="none" w="med" len="med"/>
              <a:tailEnd type="arrow"/>
            </a:ln>
            <a:effectLst/>
          </p:spPr>
        </p:cxnSp>
        <p:grpSp>
          <p:nvGrpSpPr>
            <p:cNvPr id="121883" name="组合 32"/>
            <p:cNvGrpSpPr/>
            <p:nvPr/>
          </p:nvGrpSpPr>
          <p:grpSpPr bwMode="auto">
            <a:xfrm>
              <a:off x="7299789" y="2438400"/>
              <a:ext cx="1521749" cy="1350493"/>
              <a:chOff x="6613989" y="2798117"/>
              <a:chExt cx="1521749" cy="1350493"/>
            </a:xfrm>
          </p:grpSpPr>
          <p:pic>
            <p:nvPicPr>
              <p:cNvPr id="1218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069" y="2798117"/>
                <a:ext cx="7048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85" name="Text Box 137"/>
              <p:cNvSpPr txBox="1">
                <a:spLocks noChangeArrowheads="1"/>
              </p:cNvSpPr>
              <p:nvPr/>
            </p:nvSpPr>
            <p:spPr bwMode="auto">
              <a:xfrm>
                <a:off x="6613989" y="3810000"/>
                <a:ext cx="1521749" cy="33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1055">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defTabSz="821055">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defTabSz="821055">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821055">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821055"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buClr>
                    <a:schemeClr val="accent2"/>
                  </a:buClr>
                  <a:buSzPct val="85000"/>
                  <a:buFont typeface="ZapfDingbats" pitchFamily="82" charset="2"/>
                  <a:buNone/>
                </a:pPr>
                <a:r>
                  <a:rPr lang="en-US" altLang="zh-CN" sz="1600">
                    <a:latin typeface="Times New Roman" panose="02020603050405020304" pitchFamily="18" charset="0"/>
                    <a:ea typeface="SimSun" pitchFamily="2" charset="-122"/>
                    <a:cs typeface="Times New Roman" panose="02020603050405020304" pitchFamily="18" charset="0"/>
                  </a:rPr>
                  <a:t>ns.example.com</a:t>
                </a:r>
                <a:endParaRPr lang="en-US" altLang="zh-CN" sz="1600">
                  <a:latin typeface="Times New Roman" panose="02020603050405020304" pitchFamily="18" charset="0"/>
                  <a:ea typeface="SimSun" pitchFamily="2" charset="-122"/>
                  <a:cs typeface="Times New Roman" panose="02020603050405020304" pitchFamily="18" charset="0"/>
                </a:endParaRPr>
              </a:p>
            </p:txBody>
          </p:sp>
        </p:grpSp>
      </p:grpSp>
      <p:grpSp>
        <p:nvGrpSpPr>
          <p:cNvPr id="6" name="组合 45"/>
          <p:cNvGrpSpPr/>
          <p:nvPr/>
        </p:nvGrpSpPr>
        <p:grpSpPr bwMode="auto">
          <a:xfrm>
            <a:off x="5105400" y="2663825"/>
            <a:ext cx="2209800" cy="1962150"/>
            <a:chOff x="5105400" y="2663180"/>
            <a:chExt cx="2209800" cy="1963100"/>
          </a:xfrm>
        </p:grpSpPr>
        <p:cxnSp>
          <p:nvCxnSpPr>
            <p:cNvPr id="39" name="直接箭头连接符 38"/>
            <p:cNvCxnSpPr/>
            <p:nvPr/>
          </p:nvCxnSpPr>
          <p:spPr bwMode="auto">
            <a:xfrm>
              <a:off x="5105400" y="2663180"/>
              <a:ext cx="2157413" cy="308124"/>
            </a:xfrm>
            <a:prstGeom prst="straightConnector1">
              <a:avLst/>
            </a:prstGeom>
            <a:noFill/>
            <a:ln w="19050" cap="flat" cmpd="sng" algn="ctr">
              <a:solidFill>
                <a:schemeClr val="tx1">
                  <a:lumMod val="95000"/>
                  <a:lumOff val="5000"/>
                </a:schemeClr>
              </a:solidFill>
              <a:prstDash val="solid"/>
              <a:round/>
              <a:headEnd type="arrow" w="med" len="med"/>
              <a:tailEnd type="none" w="med" len="med"/>
            </a:ln>
            <a:effectLst/>
          </p:spPr>
        </p:cxnSp>
        <p:sp>
          <p:nvSpPr>
            <p:cNvPr id="40" name="椭圆 39"/>
            <p:cNvSpPr/>
            <p:nvPr/>
          </p:nvSpPr>
          <p:spPr bwMode="auto">
            <a:xfrm>
              <a:off x="5867400" y="2952245"/>
              <a:ext cx="457200" cy="38118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lvl1pPr marL="342900"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spcBef>
                  <a:spcPct val="20000"/>
                </a:spcBef>
                <a:buClr>
                  <a:schemeClr val="accent2"/>
                </a:buClr>
                <a:buSzPct val="85000"/>
                <a:buFont typeface="ZapfDingbats" pitchFamily="82" charset="2"/>
                <a:buNone/>
                <a:defRPr/>
              </a:pPr>
              <a:r>
                <a:rPr lang="en-US" altLang="zh-CN" sz="1600" dirty="0">
                  <a:ea typeface="SimSun" pitchFamily="2" charset="-122"/>
                </a:rPr>
                <a:t>3</a:t>
              </a:r>
              <a:endParaRPr lang="zh-CN" altLang="en-US" sz="1600" dirty="0">
                <a:ea typeface="SimSun" pitchFamily="2" charset="-122"/>
              </a:endParaRPr>
            </a:p>
          </p:txBody>
        </p:sp>
        <p:sp>
          <p:nvSpPr>
            <p:cNvPr id="41" name="圆角矩形标注 40"/>
            <p:cNvSpPr/>
            <p:nvPr/>
          </p:nvSpPr>
          <p:spPr bwMode="auto">
            <a:xfrm>
              <a:off x="5121275" y="3711437"/>
              <a:ext cx="2193925" cy="914843"/>
            </a:xfrm>
            <a:prstGeom prst="wedgeRoundRectCallout">
              <a:avLst>
                <a:gd name="adj1" fmla="val 7142"/>
                <a:gd name="adj2" fmla="val -80022"/>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lvl1pPr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lgn="ctr">
                <a:buClr>
                  <a:schemeClr val="accent2"/>
                </a:buClr>
                <a:buSzPct val="85000"/>
                <a:buFont typeface="ZapfDingbats" pitchFamily="82" charset="2"/>
                <a:buNone/>
                <a:defRPr/>
              </a:pPr>
              <a:r>
                <a:rPr lang="en-US" altLang="zh-CN" sz="1600" dirty="0">
                  <a:solidFill>
                    <a:srgbClr val="000000"/>
                  </a:solidFill>
                  <a:latin typeface="Times New Roman" panose="02020603050405020304" pitchFamily="18" charset="0"/>
                  <a:ea typeface="SimSun" pitchFamily="2" charset="-122"/>
                  <a:cs typeface="Times New Roman" panose="02020603050405020304" pitchFamily="18" charset="0"/>
                </a:rPr>
                <a:t>The </a:t>
              </a:r>
              <a:r>
                <a:rPr lang="en-US" altLang="zh-CN" sz="1600" dirty="0" err="1">
                  <a:solidFill>
                    <a:srgbClr val="000000"/>
                  </a:solidFill>
                  <a:latin typeface="Times New Roman" panose="02020603050405020304" pitchFamily="18" charset="0"/>
                  <a:ea typeface="SimSun" pitchFamily="2" charset="-122"/>
                  <a:cs typeface="Times New Roman" panose="02020603050405020304" pitchFamily="18" charset="0"/>
                </a:rPr>
                <a:t>ip</a:t>
              </a:r>
              <a:r>
                <a:rPr lang="en-US" altLang="zh-CN" sz="1600" dirty="0">
                  <a:solidFill>
                    <a:srgbClr val="000000"/>
                  </a:solidFill>
                  <a:latin typeface="Times New Roman" panose="02020603050405020304" pitchFamily="18" charset="0"/>
                  <a:ea typeface="SimSun" pitchFamily="2" charset="-122"/>
                  <a:cs typeface="Times New Roman" panose="02020603050405020304" pitchFamily="18" charset="0"/>
                </a:rPr>
                <a:t> address of www.example.com is 208.77.188.166?</a:t>
              </a:r>
              <a:endParaRPr lang="en-US" altLang="zh-CN" sz="1600" dirty="0">
                <a:latin typeface="Times New Roman" panose="02020603050405020304" pitchFamily="18" charset="0"/>
                <a:ea typeface="SimSun" pitchFamily="2" charset="-122"/>
                <a:cs typeface="Times New Roman" panose="02020603050405020304" pitchFamily="18" charset="0"/>
              </a:endParaRPr>
            </a:p>
            <a:p>
              <a:pPr>
                <a:spcBef>
                  <a:spcPct val="20000"/>
                </a:spcBef>
                <a:buClr>
                  <a:schemeClr val="accent2"/>
                </a:buClr>
                <a:buSzPct val="85000"/>
                <a:buFont typeface="ZapfDingbats" pitchFamily="82" charset="2"/>
                <a:buNone/>
                <a:defRPr/>
              </a:pPr>
              <a:endParaRPr lang="zh-CN" altLang="en-US" sz="1600" dirty="0">
                <a:latin typeface="Times New Roman" panose="02020603050405020304" pitchFamily="18" charset="0"/>
                <a:ea typeface="SimSun" pitchFamily="2" charset="-122"/>
                <a:cs typeface="Times New Roman" panose="02020603050405020304" pitchFamily="18" charset="0"/>
              </a:endParaRPr>
            </a:p>
          </p:txBody>
        </p:sp>
      </p:grpSp>
      <p:grpSp>
        <p:nvGrpSpPr>
          <p:cNvPr id="7" name="组合 49"/>
          <p:cNvGrpSpPr/>
          <p:nvPr/>
        </p:nvGrpSpPr>
        <p:grpSpPr bwMode="auto">
          <a:xfrm>
            <a:off x="2498725" y="3276600"/>
            <a:ext cx="1600200" cy="1524000"/>
            <a:chOff x="2499189" y="3276601"/>
            <a:chExt cx="1600201" cy="1524000"/>
          </a:xfrm>
        </p:grpSpPr>
        <p:cxnSp>
          <p:nvCxnSpPr>
            <p:cNvPr id="37" name="直接箭头连接符 36"/>
            <p:cNvCxnSpPr/>
            <p:nvPr/>
          </p:nvCxnSpPr>
          <p:spPr bwMode="auto">
            <a:xfrm rot="5400000" flipH="1" flipV="1">
              <a:off x="2422989" y="3352801"/>
              <a:ext cx="1524000" cy="1371601"/>
            </a:xfrm>
            <a:prstGeom prst="straightConnector1">
              <a:avLst/>
            </a:prstGeom>
            <a:noFill/>
            <a:ln w="19050" cap="flat" cmpd="sng" algn="ctr">
              <a:solidFill>
                <a:schemeClr val="tx1">
                  <a:lumMod val="95000"/>
                  <a:lumOff val="5000"/>
                </a:schemeClr>
              </a:solidFill>
              <a:prstDash val="solid"/>
              <a:round/>
              <a:headEnd type="arrow" w="med" len="med"/>
              <a:tailEnd type="none" w="med" len="med"/>
            </a:ln>
            <a:effectLst/>
          </p:spPr>
        </p:cxnSp>
        <p:sp>
          <p:nvSpPr>
            <p:cNvPr id="42" name="椭圆 41"/>
            <p:cNvSpPr/>
            <p:nvPr/>
          </p:nvSpPr>
          <p:spPr bwMode="auto">
            <a:xfrm>
              <a:off x="3642190" y="3562351"/>
              <a:ext cx="457200" cy="381000"/>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lvl1pPr marL="342900" indent="-342900" eaLnBrk="0" hangingPunct="0">
                <a:defRPr sz="2400">
                  <a:solidFill>
                    <a:schemeClr val="tx1"/>
                  </a:solidFill>
                  <a:latin typeface="Comic Sans MS" panose="030F0702030302020204" pitchFamily="66" charset="0"/>
                  <a:cs typeface="Arial" panose="020B0604020202020204" pitchFamily="34" charset="0"/>
                </a:defRPr>
              </a:lvl1pPr>
              <a:lvl2pPr marL="742950" indent="-285750" eaLnBrk="0" hangingPunct="0">
                <a:defRPr sz="2400">
                  <a:solidFill>
                    <a:schemeClr val="tx1"/>
                  </a:solidFill>
                  <a:latin typeface="Comic Sans MS" panose="030F0702030302020204" pitchFamily="66" charset="0"/>
                  <a:cs typeface="Arial" panose="020B0604020202020204" pitchFamily="34" charset="0"/>
                </a:defRPr>
              </a:lvl2pPr>
              <a:lvl3pPr marL="1143000" indent="-228600" eaLnBrk="0" hangingPunct="0">
                <a:defRPr sz="2400">
                  <a:solidFill>
                    <a:schemeClr val="tx1"/>
                  </a:solidFill>
                  <a:latin typeface="Comic Sans MS" panose="030F0702030302020204" pitchFamily="66" charset="0"/>
                  <a:cs typeface="Arial" panose="020B0604020202020204" pitchFamily="34" charset="0"/>
                </a:defRPr>
              </a:lvl3pPr>
              <a:lvl4pPr marL="1600200" indent="-228600" eaLnBrk="0" hangingPunct="0">
                <a:defRPr sz="2400">
                  <a:solidFill>
                    <a:schemeClr val="tx1"/>
                  </a:solidFill>
                  <a:latin typeface="Comic Sans MS" panose="030F0702030302020204" pitchFamily="66" charset="0"/>
                  <a:cs typeface="Arial" panose="020B0604020202020204" pitchFamily="34" charset="0"/>
                </a:defRPr>
              </a:lvl4pPr>
              <a:lvl5pPr marL="2057400" indent="-228600" eaLnBrk="0" hangingPunct="0">
                <a:defRPr sz="24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cs typeface="Arial" panose="020B0604020202020204" pitchFamily="34" charset="0"/>
                </a:defRPr>
              </a:lvl9pPr>
            </a:lstStyle>
            <a:p>
              <a:pPr>
                <a:spcBef>
                  <a:spcPct val="20000"/>
                </a:spcBef>
                <a:buClr>
                  <a:schemeClr val="accent2"/>
                </a:buClr>
                <a:buSzPct val="85000"/>
                <a:buFont typeface="ZapfDingbats" pitchFamily="82" charset="2"/>
                <a:buNone/>
                <a:defRPr/>
              </a:pPr>
              <a:r>
                <a:rPr lang="en-US" altLang="zh-CN" sz="1600" dirty="0">
                  <a:ea typeface="SimSun" pitchFamily="2" charset="-122"/>
                </a:rPr>
                <a:t>4</a:t>
              </a:r>
              <a:endParaRPr lang="zh-CN" altLang="en-US" sz="1600" dirty="0">
                <a:ea typeface="SimSun" pitchFamily="2" charset="-122"/>
              </a:endParaRPr>
            </a:p>
          </p:txBody>
        </p:sp>
      </p:grpSp>
      <p:sp>
        <p:nvSpPr>
          <p:cNvPr id="36" name="Title 1"/>
          <p:cNvSpPr txBox="1">
            <a:spLocks noChangeArrowheads="1"/>
          </p:cNvSpPr>
          <p:nvPr/>
        </p:nvSpPr>
        <p:spPr bwMode="auto">
          <a:xfrm>
            <a:off x="1368935" y="530225"/>
            <a:ext cx="62722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rPr>
              <a:t>How DNS works</a:t>
            </a:r>
            <a:endPar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43"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50" y="201613"/>
            <a:ext cx="14160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913" y="1606550"/>
            <a:ext cx="7599362"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6"/>
          <p:cNvSpPr>
            <a:spLocks noChangeArrowheads="1"/>
          </p:cNvSpPr>
          <p:nvPr/>
        </p:nvSpPr>
        <p:spPr bwMode="auto">
          <a:xfrm>
            <a:off x="379413" y="4716463"/>
            <a:ext cx="7348537" cy="379412"/>
          </a:xfrm>
          <a:prstGeom prst="rect">
            <a:avLst/>
          </a:prstGeom>
          <a:noFill/>
          <a:ln w="349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marL="342900" indent="-342900">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buClr>
                <a:schemeClr val="accent2"/>
              </a:buClr>
              <a:buSzPct val="85000"/>
              <a:buFont typeface="ZapfDingbats" pitchFamily="82" charset="2"/>
              <a:buNone/>
            </a:pPr>
            <a:endParaRPr lang="en-US" altLang="en-US" sz="2400">
              <a:latin typeface="Comic Sans MS" panose="030F0702030302020204" pitchFamily="66" charset="0"/>
            </a:endParaRPr>
          </a:p>
        </p:txBody>
      </p:sp>
      <p:sp>
        <p:nvSpPr>
          <p:cNvPr id="96260" name="Rectangle 2"/>
          <p:cNvSpPr>
            <a:spLocks noGrp="1" noChangeArrowheads="1"/>
          </p:cNvSpPr>
          <p:nvPr>
            <p:ph type="title"/>
          </p:nvPr>
        </p:nvSpPr>
        <p:spPr>
          <a:xfrm>
            <a:off x="246063" y="508000"/>
            <a:ext cx="6869112" cy="539750"/>
          </a:xfrm>
        </p:spPr>
        <p:txBody>
          <a:bodyPr/>
          <a:lstStyle/>
          <a:p>
            <a:r>
              <a:rPr lang="en-US" altLang="en-US" sz="2000" u="none" dirty="0">
                <a:latin typeface="Times New Roman" panose="02020603050405020304" pitchFamily="18" charset="0"/>
                <a:cs typeface="Times New Roman" panose="02020603050405020304" pitchFamily="18" charset="0"/>
              </a:rPr>
              <a:t>“ipconfig /all”, which displays all IP configuration information</a:t>
            </a:r>
            <a:endParaRPr lang="en-US" altLang="en-US" sz="2000" u="none" dirty="0">
              <a:latin typeface="Times New Roman" panose="02020603050405020304" pitchFamily="18" charset="0"/>
              <a:cs typeface="Times New Roman" panose="02020603050405020304" pitchFamily="18" charset="0"/>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047750"/>
            <a:ext cx="557847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fld id="{0D7F4A51-7D04-49CA-85AC-FBF9F4FF9EF4}"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371600" y="609600"/>
            <a:ext cx="6867525" cy="5230872"/>
          </a:xfrm>
          <a:prstGeom prst="rect">
            <a:avLst/>
          </a:prstGeom>
        </p:spPr>
      </p:pic>
      <p:sp>
        <p:nvSpPr>
          <p:cNvPr id="4" name="Slide Number Placeholder 3"/>
          <p:cNvSpPr>
            <a:spLocks noGrp="1"/>
          </p:cNvSpPr>
          <p:nvPr>
            <p:ph type="sldNum" sz="quarter" idx="12"/>
          </p:nvPr>
        </p:nvSpPr>
        <p:spPr/>
        <p:txBody>
          <a:bodyPr/>
          <a:lstStyle/>
          <a:p>
            <a:pPr>
              <a:defRPr/>
            </a:pPr>
            <a:fld id="{FDEF4AB8-EBD9-4FDD-BB48-A030665EC33D}" type="slidenum">
              <a:rPr lang="zh-CN" altLang="en-US" smtClean="0"/>
            </a:fld>
            <a:endParaRPr lang="en-US" altLang="zh-CN"/>
          </a:p>
        </p:txBody>
      </p:sp>
      <p:sp>
        <p:nvSpPr>
          <p:cNvPr id="7" name="Title 1"/>
          <p:cNvSpPr txBox="1"/>
          <p:nvPr/>
        </p:nvSpPr>
        <p:spPr bwMode="auto">
          <a:xfrm>
            <a:off x="555171" y="142124"/>
            <a:ext cx="8207829" cy="67769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lang="zh-CN" altLang="en-US" sz="4000" u="sng" dirty="0">
                <a:solidFill>
                  <a:schemeClr val="accent2"/>
                </a:solidFill>
                <a:latin typeface="+mj-lt"/>
                <a:ea typeface="SimSun" pitchFamily="2" charset="-122"/>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buClrTx/>
              <a:buSzTx/>
              <a:buFontTx/>
              <a:defRPr/>
            </a:pPr>
            <a:r>
              <a:rPr lang="en-CA" sz="3600" b="1" u="none" kern="0" dirty="0">
                <a:latin typeface="Times New Roman" panose="02020603050405020304" pitchFamily="18" charset="0"/>
                <a:cs typeface="Times New Roman" panose="02020603050405020304" pitchFamily="18" charset="0"/>
              </a:rPr>
              <a:t>A typical DNS Data Exfiltration Attack</a:t>
            </a:r>
            <a:endParaRPr lang="en-CA" sz="3600" b="1" u="none" kern="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6200" y="5858470"/>
            <a:ext cx="8991600" cy="92333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Steadman, J., &amp; Scott-Hayward, S. (2019). </a:t>
            </a:r>
            <a:r>
              <a:rPr lang="en-US" sz="1800" dirty="0" err="1">
                <a:latin typeface="Times New Roman" panose="02020603050405020304" pitchFamily="18" charset="0"/>
                <a:cs typeface="Times New Roman" panose="02020603050405020304" pitchFamily="18" charset="0"/>
              </a:rPr>
              <a:t>DNSxD</a:t>
            </a:r>
            <a:r>
              <a:rPr lang="en-US" sz="1800" dirty="0">
                <a:latin typeface="Times New Roman" panose="02020603050405020304" pitchFamily="18" charset="0"/>
                <a:cs typeface="Times New Roman" panose="02020603050405020304" pitchFamily="18" charset="0"/>
              </a:rPr>
              <a:t>: Detecting Data Exfiltration over DNS. In Proceedings of the IEEE Conference on Network Functions Virtualization and Software-Defined Networking Institute of Electrical and Electronics Engineers.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35" y="714862"/>
            <a:ext cx="8117206" cy="830997"/>
          </a:xfrm>
        </p:spPr>
        <p:txBody>
          <a:bodyPr/>
          <a:lstStyle/>
          <a:p>
            <a:pPr algn="ctr"/>
            <a:r>
              <a:rPr lang="en-US" u="none" dirty="0">
                <a:latin typeface="Times New Roman" panose="02020603050405020304" pitchFamily="18" charset="0"/>
                <a:cs typeface="Times New Roman" panose="02020603050405020304" pitchFamily="18" charset="0"/>
              </a:rPr>
              <a:t>Example: DNS Exfiltration</a:t>
            </a:r>
            <a:endParaRPr lang="en-US" u="none"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06696" y="4436868"/>
            <a:ext cx="1516860" cy="338554"/>
          </a:xfrm>
          <a:prstGeom prst="rect">
            <a:avLst/>
          </a:prstGeom>
          <a:noFill/>
        </p:spPr>
        <p:txBody>
          <a:bodyPr wrap="square" rtlCol="0">
            <a:spAutoFit/>
          </a:bodyPr>
          <a:lstStyle/>
          <a:p>
            <a:pPr algn="ctr" defTabSz="429895">
              <a:spcAft>
                <a:spcPts val="400"/>
              </a:spcAft>
              <a:buSzPct val="100000"/>
            </a:pPr>
            <a:r>
              <a:rPr lang="en-US" sz="1600" dirty="0">
                <a:solidFill>
                  <a:srgbClr val="000000"/>
                </a:solidFill>
                <a:latin typeface="HP Simplified" pitchFamily="34" charset="0"/>
                <a:cs typeface="HP Simplified" pitchFamily="34" charset="0"/>
              </a:rPr>
              <a:t>Malware</a:t>
            </a:r>
            <a:endParaRPr lang="en-US" sz="1600" dirty="0">
              <a:solidFill>
                <a:srgbClr val="000000"/>
              </a:solidFill>
              <a:latin typeface="HP Simplified" pitchFamily="34" charset="0"/>
              <a:cs typeface="HP Simplified" pitchFamily="34" charset="0"/>
            </a:endParaRPr>
          </a:p>
        </p:txBody>
      </p:sp>
      <p:sp>
        <p:nvSpPr>
          <p:cNvPr id="10" name="TextBox 9"/>
          <p:cNvSpPr txBox="1"/>
          <p:nvPr/>
        </p:nvSpPr>
        <p:spPr>
          <a:xfrm>
            <a:off x="3848680" y="4436868"/>
            <a:ext cx="1757022" cy="338554"/>
          </a:xfrm>
          <a:prstGeom prst="rect">
            <a:avLst/>
          </a:prstGeom>
          <a:noFill/>
        </p:spPr>
        <p:txBody>
          <a:bodyPr wrap="square" rtlCol="0">
            <a:spAutoFit/>
          </a:bodyPr>
          <a:lstStyle/>
          <a:p>
            <a:pPr algn="ctr" defTabSz="429895">
              <a:spcAft>
                <a:spcPts val="400"/>
              </a:spcAft>
              <a:buSzPct val="100000"/>
            </a:pPr>
            <a:r>
              <a:rPr lang="en-US" sz="1600" dirty="0">
                <a:solidFill>
                  <a:srgbClr val="000000"/>
                </a:solidFill>
                <a:latin typeface="HP Simplified" pitchFamily="34" charset="0"/>
                <a:cs typeface="HP Simplified" pitchFamily="34" charset="0"/>
              </a:rPr>
              <a:t>DNS server</a:t>
            </a:r>
            <a:endParaRPr lang="en-US" sz="1600" dirty="0">
              <a:solidFill>
                <a:srgbClr val="000000"/>
              </a:solidFill>
              <a:latin typeface="HP Simplified" pitchFamily="34" charset="0"/>
              <a:cs typeface="HP Simplified" pitchFamily="34" charset="0"/>
            </a:endParaRPr>
          </a:p>
        </p:txBody>
      </p:sp>
      <p:sp>
        <p:nvSpPr>
          <p:cNvPr id="11" name="TextBox 10"/>
          <p:cNvSpPr txBox="1"/>
          <p:nvPr/>
        </p:nvSpPr>
        <p:spPr>
          <a:xfrm>
            <a:off x="2484679" y="2235585"/>
            <a:ext cx="1427122" cy="1641475"/>
          </a:xfrm>
          <a:prstGeom prst="rect">
            <a:avLst/>
          </a:prstGeom>
          <a:noFill/>
        </p:spPr>
        <p:txBody>
          <a:bodyPr wrap="none" rtlCol="0">
            <a:spAutoFit/>
          </a:bodyPr>
          <a:lstStyle/>
          <a:p>
            <a:pPr defTabSz="429895">
              <a:spcAft>
                <a:spcPts val="400"/>
              </a:spcAft>
              <a:buSzPct val="100000"/>
            </a:pPr>
            <a:r>
              <a:rPr lang="en-US" sz="1200" dirty="0">
                <a:solidFill>
                  <a:srgbClr val="FF0000"/>
                </a:solidFill>
                <a:latin typeface="HP Simplified" pitchFamily="34" charset="0"/>
                <a:cs typeface="HP Simplified" pitchFamily="34" charset="0"/>
              </a:rPr>
              <a:t>msg1</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msg2</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msg3</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msg4</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msg5</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endParaRPr lang="en-US" sz="1200" dirty="0">
              <a:solidFill>
                <a:srgbClr val="000000"/>
              </a:solidFill>
              <a:latin typeface="HP Simplified" pitchFamily="34" charset="0"/>
              <a:cs typeface="HP Simplified" pitchFamily="34" charset="0"/>
            </a:endParaRPr>
          </a:p>
        </p:txBody>
      </p:sp>
      <p:pic>
        <p:nvPicPr>
          <p:cNvPr id="15" name="Picture 14"/>
          <p:cNvPicPr>
            <a:picLocks noChangeAspect="1"/>
          </p:cNvPicPr>
          <p:nvPr/>
        </p:nvPicPr>
        <p:blipFill>
          <a:blip r:embed="rId1"/>
          <a:stretch>
            <a:fillRect/>
          </a:stretch>
        </p:blipFill>
        <p:spPr>
          <a:xfrm>
            <a:off x="1380808" y="3309439"/>
            <a:ext cx="968636" cy="732023"/>
          </a:xfrm>
          <a:prstGeom prst="rect">
            <a:avLst/>
          </a:prstGeom>
        </p:spPr>
      </p:pic>
      <p:pic>
        <p:nvPicPr>
          <p:cNvPr id="17" name="Picture 16"/>
          <p:cNvPicPr>
            <a:picLocks noChangeAspect="1"/>
          </p:cNvPicPr>
          <p:nvPr/>
        </p:nvPicPr>
        <p:blipFill>
          <a:blip r:embed="rId2"/>
          <a:stretch>
            <a:fillRect/>
          </a:stretch>
        </p:blipFill>
        <p:spPr>
          <a:xfrm>
            <a:off x="4360481" y="3056323"/>
            <a:ext cx="733425" cy="1238250"/>
          </a:xfrm>
          <a:prstGeom prst="rect">
            <a:avLst/>
          </a:prstGeom>
        </p:spPr>
      </p:pic>
      <p:sp>
        <p:nvSpPr>
          <p:cNvPr id="18" name="TextBox 17"/>
          <p:cNvSpPr txBox="1"/>
          <p:nvPr/>
        </p:nvSpPr>
        <p:spPr>
          <a:xfrm>
            <a:off x="6656236" y="4436869"/>
            <a:ext cx="1771010" cy="830997"/>
          </a:xfrm>
          <a:prstGeom prst="rect">
            <a:avLst/>
          </a:prstGeom>
          <a:noFill/>
        </p:spPr>
        <p:txBody>
          <a:bodyPr wrap="square" rtlCol="0">
            <a:spAutoFit/>
          </a:bodyPr>
          <a:lstStyle/>
          <a:p>
            <a:pPr algn="ctr" defTabSz="429895">
              <a:spcAft>
                <a:spcPts val="400"/>
              </a:spcAft>
              <a:buSzPct val="100000"/>
            </a:pPr>
            <a:r>
              <a:rPr lang="en-US" sz="1600" dirty="0">
                <a:solidFill>
                  <a:srgbClr val="000000"/>
                </a:solidFill>
                <a:latin typeface="HP Simplified" pitchFamily="34" charset="0"/>
                <a:cs typeface="HP Simplified" pitchFamily="34" charset="0"/>
              </a:rPr>
              <a:t>Authoritative Server for attacker.com</a:t>
            </a:r>
            <a:endParaRPr lang="en-US" sz="1600" dirty="0">
              <a:solidFill>
                <a:srgbClr val="000000"/>
              </a:solidFill>
              <a:latin typeface="HP Simplified" pitchFamily="34" charset="0"/>
              <a:cs typeface="HP Simplified" pitchFamily="34" charset="0"/>
            </a:endParaRPr>
          </a:p>
        </p:txBody>
      </p:sp>
      <p:cxnSp>
        <p:nvCxnSpPr>
          <p:cNvPr id="19" name="Straight Arrow Connector 18"/>
          <p:cNvCxnSpPr>
            <a:stCxn id="17" idx="3"/>
          </p:cNvCxnSpPr>
          <p:nvPr/>
        </p:nvCxnSpPr>
        <p:spPr>
          <a:xfrm>
            <a:off x="5093906" y="3675450"/>
            <a:ext cx="1823949" cy="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3"/>
            <a:endCxn id="17" idx="1"/>
          </p:cNvCxnSpPr>
          <p:nvPr/>
        </p:nvCxnSpPr>
        <p:spPr>
          <a:xfrm flipV="1">
            <a:off x="2349446" y="3675450"/>
            <a:ext cx="2011035" cy="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stretch>
            <a:fillRect/>
          </a:stretch>
        </p:blipFill>
        <p:spPr>
          <a:xfrm>
            <a:off x="7104938" y="3056323"/>
            <a:ext cx="733425" cy="1238250"/>
          </a:xfrm>
          <a:prstGeom prst="rect">
            <a:avLst/>
          </a:prstGeom>
        </p:spPr>
      </p:pic>
      <p:sp>
        <p:nvSpPr>
          <p:cNvPr id="21" name="TextBox 20"/>
          <p:cNvSpPr txBox="1"/>
          <p:nvPr/>
        </p:nvSpPr>
        <p:spPr>
          <a:xfrm>
            <a:off x="5302606" y="2232830"/>
            <a:ext cx="1427122" cy="1641475"/>
          </a:xfrm>
          <a:prstGeom prst="rect">
            <a:avLst/>
          </a:prstGeom>
          <a:noFill/>
        </p:spPr>
        <p:txBody>
          <a:bodyPr wrap="none" rtlCol="0">
            <a:spAutoFit/>
          </a:bodyPr>
          <a:lstStyle/>
          <a:p>
            <a:pPr defTabSz="429895">
              <a:spcAft>
                <a:spcPts val="400"/>
              </a:spcAft>
              <a:buSzPct val="100000"/>
            </a:pPr>
            <a:r>
              <a:rPr lang="en-US" sz="1200" dirty="0">
                <a:solidFill>
                  <a:srgbClr val="FF0000"/>
                </a:solidFill>
                <a:latin typeface="HP Simplified" pitchFamily="34" charset="0"/>
                <a:cs typeface="HP Simplified" pitchFamily="34" charset="0"/>
              </a:rPr>
              <a:t>msg1</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msg2</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msg3</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msg4</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r>
              <a:rPr lang="en-US" sz="1200" dirty="0">
                <a:solidFill>
                  <a:srgbClr val="FF0000"/>
                </a:solidFill>
                <a:latin typeface="HP Simplified" pitchFamily="34" charset="0"/>
                <a:cs typeface="HP Simplified" pitchFamily="34" charset="0"/>
              </a:rPr>
              <a:t>msg5</a:t>
            </a:r>
            <a:r>
              <a:rPr lang="en-US" sz="1200" dirty="0">
                <a:solidFill>
                  <a:srgbClr val="000000"/>
                </a:solidFill>
                <a:latin typeface="HP Simplified" pitchFamily="34" charset="0"/>
                <a:cs typeface="HP Simplified" pitchFamily="34" charset="0"/>
              </a:rPr>
              <a:t>.attacker.com?</a:t>
            </a:r>
            <a:endParaRPr lang="en-US" sz="1200" dirty="0">
              <a:solidFill>
                <a:srgbClr val="000000"/>
              </a:solidFill>
              <a:latin typeface="HP Simplified" pitchFamily="34" charset="0"/>
              <a:cs typeface="HP Simplified" pitchFamily="34" charset="0"/>
            </a:endParaRPr>
          </a:p>
          <a:p>
            <a:pPr defTabSz="429895">
              <a:spcAft>
                <a:spcPts val="400"/>
              </a:spcAft>
              <a:buSzPct val="100000"/>
            </a:pPr>
            <a:endParaRPr lang="en-US" sz="1200" dirty="0">
              <a:solidFill>
                <a:srgbClr val="000000"/>
              </a:solidFill>
              <a:latin typeface="HP Simplified" pitchFamily="34" charset="0"/>
              <a:cs typeface="HP Simplified" pitchFamily="34" charset="0"/>
            </a:endParaRPr>
          </a:p>
        </p:txBody>
      </p:sp>
      <p:sp>
        <p:nvSpPr>
          <p:cNvPr id="5" name="Slide Number Placeholder 4"/>
          <p:cNvSpPr>
            <a:spLocks noGrp="1"/>
          </p:cNvSpPr>
          <p:nvPr>
            <p:ph type="sldNum" sz="quarter" idx="4"/>
          </p:nvPr>
        </p:nvSpPr>
        <p:spPr/>
        <p:txBody>
          <a:bodyPr/>
          <a:lstStyle/>
          <a:p>
            <a:fld id="{60253FAF-107E-4C7A-8518-5769ED6057FE}" type="slidenum">
              <a:rPr lang="en-US" smtClean="0"/>
            </a:fld>
            <a:endParaRPr lang="en-US" dirty="0"/>
          </a:p>
        </p:txBody>
      </p:sp>
      <p:sp>
        <p:nvSpPr>
          <p:cNvPr id="16" name="TextBox 15"/>
          <p:cNvSpPr txBox="1"/>
          <p:nvPr/>
        </p:nvSpPr>
        <p:spPr>
          <a:xfrm>
            <a:off x="76200" y="5957082"/>
            <a:ext cx="8991600" cy="70173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Pratyusa</a:t>
            </a:r>
            <a:r>
              <a:rPr lang="en-US" sz="1800" dirty="0">
                <a:latin typeface="Times New Roman" panose="02020603050405020304" pitchFamily="18" charset="0"/>
                <a:cs typeface="Times New Roman" panose="02020603050405020304" pitchFamily="18" charset="0"/>
              </a:rPr>
              <a:t> K. Manadhata. Enterprise Data Exfiltration Detection and Prevention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Hewlett Packard Labs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59" y="498456"/>
            <a:ext cx="8117206" cy="825386"/>
          </a:xfrm>
        </p:spPr>
        <p:txBody>
          <a:bodyPr/>
          <a:lstStyle/>
          <a:p>
            <a:pPr algn="ctr"/>
            <a:r>
              <a:rPr lang="en-US" u="none" dirty="0">
                <a:latin typeface="Times New Roman" panose="02020603050405020304" pitchFamily="18" charset="0"/>
                <a:cs typeface="Times New Roman" panose="02020603050405020304" pitchFamily="18" charset="0"/>
              </a:rPr>
              <a:t>A real world example</a:t>
            </a:r>
            <a:endParaRPr lang="en-US" u="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432659" y="1663586"/>
            <a:ext cx="8117904" cy="3602153"/>
          </a:xfrm>
        </p:spPr>
        <p:txBody>
          <a:bodyPr/>
          <a:lstStyle/>
          <a:p>
            <a:r>
              <a:rPr lang="en-US" sz="1100" dirty="0">
                <a:latin typeface="Times New Roman" panose="02020603050405020304" pitchFamily="18" charset="0"/>
                <a:cs typeface="Times New Roman" panose="02020603050405020304" pitchFamily="18" charset="0"/>
              </a:rPr>
              <a:t>Queries</a:t>
            </a:r>
            <a:endParaRPr lang="en-US" sz="1100"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BLGCOFDAGOOOESDULBOOBOOOOOOOOOOOOOOOOOOLDOSESKGKHHF</a:t>
            </a:r>
            <a:r>
              <a:rPr lang="en-US" sz="1100" dirty="0">
                <a:latin typeface="Times New Roman" panose="02020603050405020304" pitchFamily="18" charset="0"/>
                <a:cs typeface="Times New Roman" panose="02020603050405020304" pitchFamily="18" charset="0"/>
              </a:rPr>
              <a:t>.</a:t>
            </a:r>
            <a:r>
              <a:rPr lang="en-US" sz="1100" dirty="0">
                <a:solidFill>
                  <a:srgbClr val="C00000"/>
                </a:solidFill>
                <a:latin typeface="Times New Roman" panose="02020603050405020304" pitchFamily="18" charset="0"/>
                <a:cs typeface="Times New Roman" panose="02020603050405020304" pitchFamily="18" charset="0"/>
              </a:rPr>
              <a:t>detacsufbo.ru</a:t>
            </a:r>
            <a:endParaRPr lang="en-US" sz="11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EUJSFLDAGOOOESDUDBOOBOOOOOOOOOOOOOOOOOOOSSJHGHFCLFOHCHLGHSAHAHU.CHLAAFHLSGHAFGFUOOEUGDKLCSHEKLJBOCOSECHFFUGBSKGDJGGGHOJHJCGJG.KCDOELDUOEGUCUOUHJUAKEGGGFGEKHLGFDFESJOEL</a:t>
            </a:r>
            <a:r>
              <a:rPr lang="en-US" sz="1100" dirty="0">
                <a:latin typeface="Times New Roman" panose="02020603050405020304" pitchFamily="18" charset="0"/>
                <a:cs typeface="Times New Roman" panose="02020603050405020304" pitchFamily="18" charset="0"/>
              </a:rPr>
              <a:t>.</a:t>
            </a:r>
            <a:r>
              <a:rPr lang="en-US" sz="1100" dirty="0">
                <a:solidFill>
                  <a:srgbClr val="C00000"/>
                </a:solidFill>
                <a:latin typeface="Times New Roman" panose="02020603050405020304" pitchFamily="18" charset="0"/>
                <a:cs typeface="Times New Roman" panose="02020603050405020304" pitchFamily="18" charset="0"/>
              </a:rPr>
              <a:t>detacsufbo.ru</a:t>
            </a:r>
            <a:endParaRPr lang="en-US" sz="11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SHUDHFDAGOOOESDUGBOOBOOOOOOOOOOOOOOOOOOEDKDFBBHLEGGJLGUFABHCCU.DHDFFCHHKSHGHAOUBGEGEJLGFHUBDFGUGJDFFEAKFSBFFGSDACGHCSKBHLSCGHH.EHSHHJFHUAAOOGKKSDDAHAUBBJDCCKGSHKLGJGAS</a:t>
            </a:r>
            <a:r>
              <a:rPr lang="en-US" sz="1100" dirty="0">
                <a:latin typeface="Times New Roman" panose="02020603050405020304" pitchFamily="18" charset="0"/>
                <a:cs typeface="Times New Roman" panose="02020603050405020304" pitchFamily="18" charset="0"/>
              </a:rPr>
              <a:t>.</a:t>
            </a:r>
            <a:r>
              <a:rPr lang="en-US" sz="1100" dirty="0">
                <a:solidFill>
                  <a:srgbClr val="C00000"/>
                </a:solidFill>
                <a:latin typeface="Times New Roman" panose="02020603050405020304" pitchFamily="18" charset="0"/>
                <a:cs typeface="Times New Roman" panose="02020603050405020304" pitchFamily="18" charset="0"/>
              </a:rPr>
              <a:t>detacsufbo.ru</a:t>
            </a:r>
            <a:endParaRPr lang="en-US" sz="11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OHDOBHDAGOOESDUGBOOHOOOAOOOOOOOOOOOOOOO</a:t>
            </a:r>
            <a:r>
              <a:rPr lang="en-US" sz="1100" dirty="0">
                <a:latin typeface="Times New Roman" panose="02020603050405020304" pitchFamily="18" charset="0"/>
                <a:cs typeface="Times New Roman" panose="02020603050405020304" pitchFamily="18" charset="0"/>
              </a:rPr>
              <a:t>.</a:t>
            </a:r>
            <a:r>
              <a:rPr lang="en-US" sz="1100" dirty="0">
                <a:solidFill>
                  <a:srgbClr val="C00000"/>
                </a:solidFill>
                <a:latin typeface="Times New Roman" panose="02020603050405020304" pitchFamily="18" charset="0"/>
                <a:cs typeface="Times New Roman" panose="02020603050405020304" pitchFamily="18" charset="0"/>
              </a:rPr>
              <a:t>detacsufbo.ru</a:t>
            </a:r>
            <a:endParaRPr lang="en-US" sz="11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HBSGGCDAGOOESDUUSOOBOOOOOOOOOOOOOOOOOOO</a:t>
            </a:r>
            <a:r>
              <a:rPr lang="en-US" sz="1100" dirty="0">
                <a:latin typeface="Times New Roman" panose="02020603050405020304" pitchFamily="18" charset="0"/>
                <a:cs typeface="Times New Roman" panose="02020603050405020304" pitchFamily="18" charset="0"/>
              </a:rPr>
              <a:t>.</a:t>
            </a:r>
            <a:r>
              <a:rPr lang="en-US" sz="1100" dirty="0">
                <a:solidFill>
                  <a:srgbClr val="C00000"/>
                </a:solidFill>
                <a:latin typeface="Times New Roman" panose="02020603050405020304" pitchFamily="18" charset="0"/>
                <a:cs typeface="Times New Roman" panose="02020603050405020304" pitchFamily="18" charset="0"/>
              </a:rPr>
              <a:t>detacsufbo.ru</a:t>
            </a:r>
            <a:endParaRPr lang="en-US" sz="1100"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Responses (TXT records)</a:t>
            </a:r>
            <a:endParaRPr lang="en-US" sz="1100"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LLCDGHDABOOOSSUHOOOFOOOOOOOOOOOOOOOOOOO</a:t>
            </a:r>
            <a:endParaRPr lang="en-US" sz="1100" i="1"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KJGDUDABOOOSBSUHOOOFOOOOOOOOOOOOOOOOOOO</a:t>
            </a:r>
            <a:endParaRPr lang="en-US" sz="1100" i="1"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JJDHUDABOOOSBSUHOOOFOOOOOOOOOOOOOOOOOOO</a:t>
            </a:r>
            <a:endParaRPr lang="en-US" sz="1100" i="1"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HBEAGDABOOOSBSUHOOOUOOOOOOOOOOOOOOOOOOO</a:t>
            </a:r>
            <a:endParaRPr lang="en-US" sz="1100" i="1"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KALFCSDAOOOSBSUHOOOFOOOOOOOOOOOOOOOOOOO</a:t>
            </a:r>
            <a:endParaRPr lang="en-US" sz="1100" i="1"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fld id="{60253FAF-107E-4C7A-8518-5769ED6057FE}" type="slidenum">
              <a:rPr lang="en-US" smtClean="0"/>
            </a:fld>
            <a:endParaRPr lang="en-US" dirty="0"/>
          </a:p>
        </p:txBody>
      </p:sp>
      <p:sp>
        <p:nvSpPr>
          <p:cNvPr id="6" name="TextBox 5"/>
          <p:cNvSpPr txBox="1"/>
          <p:nvPr/>
        </p:nvSpPr>
        <p:spPr>
          <a:xfrm>
            <a:off x="76200" y="5957082"/>
            <a:ext cx="8991600" cy="70173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Pratyusa</a:t>
            </a:r>
            <a:r>
              <a:rPr lang="en-US" sz="1800" dirty="0">
                <a:latin typeface="Times New Roman" panose="02020603050405020304" pitchFamily="18" charset="0"/>
                <a:cs typeface="Times New Roman" panose="02020603050405020304" pitchFamily="18" charset="0"/>
              </a:rPr>
              <a:t> K. Manadhata. Enterprise Data Exfiltration Detection and Prevention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Hewlett Packard Labs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71500" y="2446564"/>
            <a:ext cx="8001000" cy="968375"/>
          </a:xfrm>
          <a:prstGeom prst="rect">
            <a:avLst/>
          </a:prstGeom>
        </p:spPr>
        <p:txBody>
          <a:bodyP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kern="0" dirty="0">
                <a:latin typeface="Times New Roman" panose="02020603050405020304" pitchFamily="18" charset="0"/>
                <a:ea typeface="MS PGothic" panose="020B0600070205080204" pitchFamily="34" charset="-128"/>
                <a:cs typeface="Times New Roman" panose="02020603050405020304" pitchFamily="18" charset="0"/>
              </a:rPr>
              <a:t>DNS Data-exfiltration Protection</a:t>
            </a:r>
            <a:endParaRPr lang="en-US" altLang="en-US" kern="0"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52579"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1392166B-9946-4CAE-A55A-FF4ACA928719}"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13594" y="128977"/>
            <a:ext cx="8001000" cy="685800"/>
          </a:xfrm>
          <a:prstGeom prst="rect">
            <a:avLst/>
          </a:prstGeom>
        </p:spPr>
        <p:txBody>
          <a:bodyP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rPr>
              <a:t>DNS Data-exfiltration Detection</a:t>
            </a:r>
            <a:endPar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52579"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1392166B-9946-4CAE-A55A-FF4ACA928719}"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sp>
        <p:nvSpPr>
          <p:cNvPr id="5" name="Rectangle 3"/>
          <p:cNvSpPr txBox="1">
            <a:spLocks noChangeArrowheads="1"/>
          </p:cNvSpPr>
          <p:nvPr/>
        </p:nvSpPr>
        <p:spPr>
          <a:xfrm>
            <a:off x="329406" y="718424"/>
            <a:ext cx="8738394" cy="4920376"/>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just">
              <a:spcBef>
                <a:spcPts val="0"/>
              </a:spcBef>
              <a:spcAft>
                <a:spcPts val="0"/>
              </a:spcAft>
              <a:buFont typeface="Wingdings" panose="05000000000000000000" pitchFamily="2" charset="2"/>
              <a:buChar char="q"/>
              <a:defRPr/>
            </a:pPr>
            <a:r>
              <a:rPr lang="en-US" altLang="en-US" sz="2400" kern="0" dirty="0">
                <a:latin typeface="Times New Roman" panose="02020603050405020304" pitchFamily="18" charset="0"/>
                <a:cs typeface="Times New Roman" panose="02020603050405020304" pitchFamily="18" charset="0"/>
              </a:rPr>
              <a:t>Data exfiltration seems like an easily preventable process, but the advanced attacks that occur regularly in the modern threat landscape require an all-encompassing approach for protecting confidential data theft.</a:t>
            </a:r>
            <a:endParaRPr lang="en-US" altLang="en-US" sz="2400" kern="0" dirty="0">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Wingdings" panose="05000000000000000000" pitchFamily="2" charset="2"/>
              <a:buChar char="q"/>
              <a:defRPr/>
            </a:pPr>
            <a:r>
              <a:rPr lang="en-US" altLang="en-US" sz="2400" kern="0" dirty="0">
                <a:latin typeface="Times New Roman" panose="02020603050405020304" pitchFamily="18" charset="0"/>
                <a:cs typeface="Times New Roman" panose="02020603050405020304" pitchFamily="18" charset="0"/>
              </a:rPr>
              <a:t>Attackers will often use a predetermined protocol, such as DNS, HTTP, HTTPS or File Transfer Protocol (FTP), to transmit the data. However, these activities would almost certainly deviate from normal user behavior patterns. For example, the data volume may be much greater than most users would transmit. They may also be accessing the environments from a known TOR exit node. Thus, one promising data exfiltration protection method is detecting data exfiltration. </a:t>
            </a:r>
            <a:endParaRPr lang="en-US" altLang="en-US" sz="2400" kern="0" dirty="0">
              <a:latin typeface="Times New Roman" panose="02020603050405020304" pitchFamily="18" charset="0"/>
              <a:cs typeface="Times New Roman" panose="02020603050405020304" pitchFamily="18" charset="0"/>
            </a:endParaRPr>
          </a:p>
          <a:p>
            <a:pPr algn="just">
              <a:spcBef>
                <a:spcPts val="0"/>
              </a:spcBef>
              <a:spcAft>
                <a:spcPts val="0"/>
              </a:spcAft>
              <a:buFont typeface="Wingdings" panose="05000000000000000000" pitchFamily="2" charset="2"/>
              <a:buChar char="v"/>
              <a:defRPr/>
            </a:pPr>
            <a:r>
              <a:rPr lang="en-US" altLang="en-US" sz="2000" kern="0" dirty="0">
                <a:latin typeface="Times New Roman" panose="02020603050405020304" pitchFamily="18" charset="0"/>
                <a:cs typeface="Times New Roman" panose="02020603050405020304" pitchFamily="18" charset="0"/>
              </a:rPr>
              <a:t>For example, </a:t>
            </a:r>
            <a:r>
              <a:rPr lang="en-US" sz="2000" dirty="0">
                <a:latin typeface="Times New Roman" panose="02020603050405020304" pitchFamily="18" charset="0"/>
                <a:cs typeface="Times New Roman" panose="02020603050405020304" pitchFamily="18" charset="0"/>
              </a:rPr>
              <a:t>use machine learning to perform real-time analytics on live DNS queries to detect data exfiltration. </a:t>
            </a:r>
            <a:endParaRPr lang="en-US" sz="2000" dirty="0">
              <a:latin typeface="Times New Roman" panose="02020603050405020304" pitchFamily="18" charset="0"/>
              <a:cs typeface="Times New Roman" panose="02020603050405020304" pitchFamily="18" charset="0"/>
            </a:endParaRPr>
          </a:p>
          <a:p>
            <a:pPr algn="just">
              <a:spcBef>
                <a:spcPts val="0"/>
              </a:spcBef>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The analytics engine examines </a:t>
            </a:r>
            <a:r>
              <a:rPr lang="en-US" sz="2000" dirty="0" err="1">
                <a:latin typeface="Times New Roman" panose="02020603050405020304" pitchFamily="18" charset="0"/>
                <a:cs typeface="Times New Roman" panose="02020603050405020304" pitchFamily="18" charset="0"/>
              </a:rPr>
              <a:t>host.subdomain</a:t>
            </a:r>
            <a:r>
              <a:rPr lang="en-US" sz="2000" dirty="0">
                <a:latin typeface="Times New Roman" panose="02020603050405020304" pitchFamily="18" charset="0"/>
                <a:cs typeface="Times New Roman" panose="02020603050405020304" pitchFamily="18" charset="0"/>
              </a:rPr>
              <a:t> and TXT records in DNS queries and uses entropy, lexical analysis, time series, and other factors to determine presence of stolen data in queries.</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 y="6324600"/>
            <a:ext cx="8991600" cy="369332"/>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https://digitalguardian.com/blog/what-data-exfiltration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76200"/>
            <a:ext cx="8534400" cy="685800"/>
          </a:xfrm>
          <a:prstGeom prst="rect">
            <a:avLst/>
          </a:prstGeom>
        </p:spPr>
        <p:txBody>
          <a:bodyPr/>
          <a:lstStyle/>
          <a:p>
            <a:pPr eaLnBrk="1" hangingPunct="1">
              <a:defRPr/>
            </a:pPr>
            <a:r>
              <a:rPr lang="en-US" sz="4000" b="1" kern="0" dirty="0">
                <a:solidFill>
                  <a:schemeClr val="accent2"/>
                </a:solidFill>
                <a:effectLst>
                  <a:outerShdw blurRad="38100" dist="38100" dir="2700000" algn="tl">
                    <a:srgbClr val="000000">
                      <a:alpha val="43137"/>
                    </a:srgbClr>
                  </a:outerShdw>
                </a:effectLst>
                <a:latin typeface="+mj-lt"/>
                <a:ea typeface="+mj-ea"/>
                <a:cs typeface="+mj-cs"/>
              </a:rPr>
              <a:t>Dose of </a:t>
            </a:r>
            <a:r>
              <a:rPr lang="en-US" sz="4000" b="1" kern="0" dirty="0">
                <a:solidFill>
                  <a:schemeClr val="accent2"/>
                </a:solidFill>
                <a:effectLst>
                  <a:outerShdw blurRad="38100" dist="38100" dir="2700000" algn="tl">
                    <a:srgbClr val="000000">
                      <a:alpha val="43137"/>
                    </a:srgbClr>
                  </a:outerShdw>
                </a:effectLst>
                <a:latin typeface="Brush Script MT" pitchFamily="66" charset="0"/>
                <a:ea typeface="+mj-ea"/>
                <a:cs typeface="+mj-cs"/>
              </a:rPr>
              <a:t>Reality:</a:t>
            </a:r>
            <a:r>
              <a:rPr lang="en-US" sz="4000" b="1" kern="0" dirty="0">
                <a:solidFill>
                  <a:schemeClr val="accent2"/>
                </a:solidFill>
                <a:effectLst>
                  <a:outerShdw blurRad="38100" dist="38100" dir="2700000" algn="tl">
                    <a:srgbClr val="000000">
                      <a:alpha val="43137"/>
                    </a:srgbClr>
                  </a:outerShdw>
                </a:effectLst>
                <a:latin typeface="+mj-lt"/>
                <a:ea typeface="+mj-ea"/>
                <a:cs typeface="+mj-cs"/>
              </a:rPr>
              <a:t> </a:t>
            </a:r>
            <a:endParaRPr lang="en-CA" sz="4000" b="1" kern="0" dirty="0">
              <a:solidFill>
                <a:schemeClr val="accent2"/>
              </a:solidFill>
              <a:effectLst>
                <a:outerShdw blurRad="38100" dist="38100" dir="2700000" algn="tl">
                  <a:srgbClr val="000000">
                    <a:alpha val="43137"/>
                  </a:srgbClr>
                </a:outerShdw>
              </a:effectLst>
              <a:ea typeface="+mj-ea"/>
              <a:cs typeface="+mj-cs"/>
            </a:endParaRPr>
          </a:p>
        </p:txBody>
      </p:sp>
      <p:sp>
        <p:nvSpPr>
          <p:cNvPr id="110595" name="Slide Number Placeholder 2"/>
          <p:cNvSpPr>
            <a:spLocks noGrp="1"/>
          </p:cNvSpPr>
          <p:nvPr>
            <p:ph type="sldNum" sz="quarter" idx="12"/>
          </p:nvPr>
        </p:nvSpPr>
        <p:spPr>
          <a:xfrm>
            <a:off x="6019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E99D525-EF61-4442-B103-247BA0820E88}"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pic>
        <p:nvPicPr>
          <p:cNvPr id="110598" name="Picture 4" descr="http://1.bp.blogspot.com/-Es2dxojJ_pg/UP6zXFuaJtI/AAAAAAAAA-c/OLqDIZOhAU4/s1600/challenge-road-sign-against-sky.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9862" y="462855"/>
            <a:ext cx="1862138" cy="123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6200" y="6059269"/>
            <a:ext cx="8991600" cy="64633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Wojciech </a:t>
            </a:r>
            <a:r>
              <a:rPr lang="en-US" sz="1800" dirty="0" err="1">
                <a:latin typeface="Times New Roman" panose="02020603050405020304" pitchFamily="18" charset="0"/>
                <a:cs typeface="Times New Roman" panose="02020603050405020304" pitchFamily="18" charset="0"/>
              </a:rPr>
              <a:t>Mazurczyk</a:t>
            </a:r>
            <a:r>
              <a:rPr lang="en-US" sz="1800" dirty="0">
                <a:latin typeface="Times New Roman" panose="02020603050405020304" pitchFamily="18" charset="0"/>
                <a:cs typeface="Times New Roman" panose="02020603050405020304" pitchFamily="18" charset="0"/>
              </a:rPr>
              <a:t>, Steffen </a:t>
            </a:r>
            <a:r>
              <a:rPr lang="en-US" sz="1800" dirty="0" err="1">
                <a:latin typeface="Times New Roman" panose="02020603050405020304" pitchFamily="18" charset="0"/>
                <a:cs typeface="Times New Roman" panose="02020603050405020304" pitchFamily="18" charset="0"/>
              </a:rPr>
              <a:t>Wendzel</a:t>
            </a:r>
            <a:r>
              <a:rPr lang="en-US" sz="1800" dirty="0">
                <a:latin typeface="Times New Roman" panose="02020603050405020304" pitchFamily="18" charset="0"/>
                <a:cs typeface="Times New Roman" panose="02020603050405020304" pitchFamily="18" charset="0"/>
              </a:rPr>
              <a:t>. Information Hiding: Challenges For Forensic Experts. Communications of the ACM, vol. 61, no. 1, pp. 86-94, January 2018</a:t>
            </a:r>
            <a:endParaRPr lang="en-US" sz="1800" dirty="0">
              <a:latin typeface="Times New Roman" panose="02020603050405020304" pitchFamily="18" charset="0"/>
              <a:cs typeface="Times New Roman" panose="02020603050405020304" pitchFamily="18" charset="0"/>
            </a:endParaRPr>
          </a:p>
        </p:txBody>
      </p:sp>
      <p:sp>
        <p:nvSpPr>
          <p:cNvPr id="7" name="Rectangle 6"/>
          <p:cNvSpPr/>
          <p:nvPr/>
        </p:nvSpPr>
        <p:spPr bwMode="auto">
          <a:xfrm>
            <a:off x="399143" y="1997295"/>
            <a:ext cx="8382000" cy="3124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457200" marR="0" indent="-457200" algn="just" defTabSz="914400" rtl="0" eaLnBrk="0" fontAlgn="base" latinLnBrk="0" hangingPunct="0">
              <a:lnSpc>
                <a:spcPct val="100000"/>
              </a:lnSpc>
              <a:spcBef>
                <a:spcPts val="600"/>
              </a:spcBef>
              <a:spcAft>
                <a:spcPts val="600"/>
              </a:spcAft>
              <a:buClr>
                <a:schemeClr val="accent2"/>
              </a:buClr>
              <a:buSzPct val="85000"/>
              <a:buFont typeface="Wingdings" panose="05000000000000000000" pitchFamily="2" charset="2"/>
              <a:buChar char="q"/>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hiding has posed big challenges for forensic experts.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indent="-457200" algn="just" defTabSz="914400" rtl="0" eaLnBrk="0" fontAlgn="base" latinLnBrk="0" hangingPunct="0">
              <a:lnSpc>
                <a:spcPct val="100000"/>
              </a:lnSpc>
              <a:spcBef>
                <a:spcPts val="600"/>
              </a:spcBef>
              <a:spcAft>
                <a:spcPts val="600"/>
              </a:spcAft>
              <a:buClr>
                <a:schemeClr val="accent2"/>
              </a:buClr>
              <a:buSzPct val="85000"/>
              <a:buFont typeface="Wingdings" panose="05000000000000000000" pitchFamily="2" charset="2"/>
              <a:buChar char="q"/>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biggest concern in law enforcement agencies is that covert techniques are being used to ensure stealth communication among terrorist/ criminals and cybercriminals.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EF4AB8-EBD9-4FDD-BB48-A030665EC33D}" type="slidenum">
              <a:rPr lang="zh-CN" altLang="en-US" smtClean="0"/>
            </a:fld>
            <a:endParaRPr lang="en-US" altLang="zh-CN"/>
          </a:p>
        </p:txBody>
      </p:sp>
      <p:sp>
        <p:nvSpPr>
          <p:cNvPr id="5" name="Pentagon 16"/>
          <p:cNvSpPr/>
          <p:nvPr/>
        </p:nvSpPr>
        <p:spPr>
          <a:xfrm>
            <a:off x="1173096" y="2628900"/>
            <a:ext cx="1873377" cy="1028700"/>
          </a:xfrm>
          <a:prstGeom prst="homePlate">
            <a:avLst>
              <a:gd name="adj" fmla="val 15558"/>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Features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810000" y="1106715"/>
            <a:ext cx="3224215" cy="4311307"/>
          </a:xfrm>
          <a:prstGeom prst="rect">
            <a:avLst/>
          </a:prstGeom>
        </p:spPr>
      </p:pic>
      <p:sp>
        <p:nvSpPr>
          <p:cNvPr id="8" name="Content Placeholder 2"/>
          <p:cNvSpPr txBox="1"/>
          <p:nvPr/>
        </p:nvSpPr>
        <p:spPr bwMode="auto">
          <a:xfrm>
            <a:off x="655736" y="5791200"/>
            <a:ext cx="2925664" cy="457200"/>
          </a:xfrm>
          <a:prstGeom prst="rect">
            <a:avLst/>
          </a:prstGeom>
          <a:solidFill>
            <a:srgbClr val="FFFF00"/>
          </a:solidFill>
          <a:ln w="9525">
            <a:noFill/>
            <a:miter lim="800000"/>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2000" b="1" kern="0" dirty="0">
                <a:solidFill>
                  <a:srgbClr val="C00000"/>
                </a:solidFill>
                <a:latin typeface="Times New Roman" panose="02020603050405020304" pitchFamily="18" charset="0"/>
                <a:cs typeface="Times New Roman" panose="02020603050405020304" pitchFamily="18" charset="0"/>
              </a:rPr>
              <a:t>PI (Packet Inspection)</a:t>
            </a:r>
            <a:endParaRPr lang="en-US" sz="2000" b="1" kern="0" dirty="0">
              <a:solidFill>
                <a:srgbClr val="C00000"/>
              </a:solidFill>
              <a:latin typeface="Times New Roman" panose="02020603050405020304" pitchFamily="18" charset="0"/>
              <a:cs typeface="Times New Roman" panose="02020603050405020304" pitchFamily="18" charset="0"/>
            </a:endParaRPr>
          </a:p>
        </p:txBody>
      </p:sp>
      <p:sp>
        <p:nvSpPr>
          <p:cNvPr id="9" name="Content Placeholder 2"/>
          <p:cNvSpPr txBox="1"/>
          <p:nvPr/>
        </p:nvSpPr>
        <p:spPr bwMode="auto">
          <a:xfrm>
            <a:off x="4571998" y="5791200"/>
            <a:ext cx="3124201" cy="457200"/>
          </a:xfrm>
          <a:prstGeom prst="rect">
            <a:avLst/>
          </a:prstGeom>
          <a:solidFill>
            <a:srgbClr val="FFFF00"/>
          </a:solidFill>
          <a:ln w="9525">
            <a:noFill/>
            <a:miter lim="800000"/>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2000" b="1" kern="0" dirty="0">
                <a:solidFill>
                  <a:srgbClr val="C00000"/>
                </a:solidFill>
                <a:latin typeface="Times New Roman" panose="02020603050405020304" pitchFamily="18" charset="0"/>
                <a:cs typeface="Times New Roman" panose="02020603050405020304" pitchFamily="18" charset="0"/>
              </a:rPr>
              <a:t>TA (Traffic Analysis)</a:t>
            </a:r>
            <a:endParaRPr lang="en-US" sz="2000" b="1" kern="0" dirty="0">
              <a:solidFill>
                <a:srgbClr val="C00000"/>
              </a:solidFill>
              <a:latin typeface="Times New Roman" panose="02020603050405020304" pitchFamily="18" charset="0"/>
              <a:cs typeface="Times New Roman" panose="02020603050405020304" pitchFamily="18" charset="0"/>
            </a:endParaRPr>
          </a:p>
        </p:txBody>
      </p:sp>
      <p:sp>
        <p:nvSpPr>
          <p:cNvPr id="10" name="Rectangle 2"/>
          <p:cNvSpPr txBox="1">
            <a:spLocks noChangeArrowheads="1"/>
          </p:cNvSpPr>
          <p:nvPr/>
        </p:nvSpPr>
        <p:spPr>
          <a:xfrm>
            <a:off x="762000" y="137060"/>
            <a:ext cx="8001000" cy="685800"/>
          </a:xfrm>
          <a:prstGeom prst="rect">
            <a:avLst/>
          </a:prstGeom>
        </p:spPr>
        <p:txBody>
          <a:bodyP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rPr>
              <a:t>DNS Data-exfiltration Detection (cont’d)</a:t>
            </a:r>
            <a:endPar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71500" y="381000"/>
            <a:ext cx="8001000" cy="685800"/>
          </a:xfrm>
          <a:prstGeom prst="rect">
            <a:avLst/>
          </a:prstGeom>
        </p:spPr>
        <p:txBody>
          <a:bodyPr/>
          <a:lstStyle>
            <a:lvl1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1pPr>
            <a:lvl2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2pPr>
            <a:lvl3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3pPr>
            <a:lvl4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4pPr>
            <a:lvl5pPr algn="l" rtl="0" eaLnBrk="0" fontAlgn="base" hangingPunct="0">
              <a:spcBef>
                <a:spcPct val="0"/>
              </a:spcBef>
              <a:spcAft>
                <a:spcPct val="0"/>
              </a:spcAft>
              <a:defRPr sz="4400">
                <a:solidFill>
                  <a:srgbClr val="000099"/>
                </a:solidFill>
                <a:latin typeface="Gill Sans MT" pitchFamily="34" charset="0"/>
                <a:ea typeface="MS PGothic" charset="0"/>
                <a:cs typeface="MS PGothic"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a:lstStyle>
          <a:p>
            <a:pPr algn="ctr">
              <a:defRPr/>
            </a:pPr>
            <a:r>
              <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rPr>
              <a:t>Preventing DNS-based Data Exfiltration</a:t>
            </a:r>
            <a:endParaRPr lang="en-US" altLang="en-US" sz="3600" kern="0"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52579" name="灯片编号占位符 2"/>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fld id="{1392166B-9946-4CAE-A55A-FF4ACA928719}" type="slidenum">
              <a:rPr lang="zh-CN" altLang="en-US" sz="1400">
                <a:latin typeface="Times New Roman" panose="02020603050405020304" pitchFamily="18" charset="0"/>
                <a:ea typeface="SimSun" pitchFamily="2" charset="-122"/>
              </a:rPr>
            </a:fld>
            <a:endParaRPr lang="en-US" altLang="zh-CN" sz="1400">
              <a:latin typeface="Times New Roman" panose="02020603050405020304" pitchFamily="18" charset="0"/>
              <a:ea typeface="SimSun" pitchFamily="2" charset="-122"/>
            </a:endParaRPr>
          </a:p>
        </p:txBody>
      </p:sp>
      <p:sp>
        <p:nvSpPr>
          <p:cNvPr id="5" name="Rectangle 3"/>
          <p:cNvSpPr txBox="1">
            <a:spLocks noChangeArrowheads="1"/>
          </p:cNvSpPr>
          <p:nvPr/>
        </p:nvSpPr>
        <p:spPr>
          <a:xfrm>
            <a:off x="253206" y="1447800"/>
            <a:ext cx="8509794" cy="2209800"/>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just">
              <a:spcBef>
                <a:spcPts val="0"/>
              </a:spcBef>
              <a:spcAft>
                <a:spcPts val="0"/>
              </a:spcAft>
              <a:buFont typeface="Wingdings" panose="05000000000000000000" pitchFamily="2" charset="2"/>
              <a:buChar char="q"/>
              <a:defRPr/>
            </a:pPr>
            <a:r>
              <a:rPr lang="en-US" altLang="en-US" sz="2400" kern="0" dirty="0">
                <a:latin typeface="Times New Roman" panose="02020603050405020304" pitchFamily="18" charset="0"/>
                <a:cs typeface="Times New Roman" panose="02020603050405020304" pitchFamily="18" charset="0"/>
              </a:rPr>
              <a:t>Blocking of Data Exfiltration: Not only detects but also blocks communications to destinations associated with data-exfiltration attempts.</a:t>
            </a:r>
            <a:endParaRPr lang="en-US" altLang="en-US" sz="2400" kern="0" dirty="0">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Wingdings" panose="05000000000000000000" pitchFamily="2" charset="2"/>
              <a:buChar char="q"/>
              <a:defRPr/>
            </a:pPr>
            <a:r>
              <a:rPr lang="en-US" altLang="en-US" sz="2400" kern="0" dirty="0">
                <a:latin typeface="Times New Roman" panose="02020603050405020304" pitchFamily="18" charset="0"/>
                <a:cs typeface="Times New Roman" panose="02020603050405020304" pitchFamily="18" charset="0"/>
              </a:rPr>
              <a:t>Automating Security Response to accelerate response to and remediation of data exfiltration threats</a:t>
            </a:r>
            <a:endParaRPr lang="en-US" altLang="en-US" sz="2400" kern="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 y="5410200"/>
            <a:ext cx="8077200" cy="1200329"/>
          </a:xfrm>
          <a:prstGeom prst="rect">
            <a:avLst/>
          </a:prstGeom>
          <a:noFill/>
        </p:spPr>
        <p:txBody>
          <a:bodyPr wrap="square">
            <a:spAutoFit/>
          </a:bodyPr>
          <a:lstStyle/>
          <a:p>
            <a:pPr algn="just">
              <a:spcBef>
                <a:spcPts val="0"/>
              </a:spcBef>
            </a:pPr>
            <a:r>
              <a:rPr lang="en-US" sz="1800" dirty="0">
                <a:latin typeface="Times New Roman" panose="02020603050405020304" pitchFamily="18" charset="0"/>
                <a:cs typeface="Times New Roman" panose="02020603050405020304" pitchFamily="18" charset="0"/>
              </a:rPr>
              <a:t>[1] Data Exfiltration: What You Should Know to Prevent It</a:t>
            </a:r>
            <a:endParaRPr lang="en-US" sz="1800" dirty="0">
              <a:latin typeface="Times New Roman" panose="02020603050405020304" pitchFamily="18" charset="0"/>
              <a:cs typeface="Times New Roman" panose="02020603050405020304" pitchFamily="18" charset="0"/>
            </a:endParaRPr>
          </a:p>
          <a:p>
            <a:pPr algn="just">
              <a:spcBef>
                <a:spcPts val="0"/>
              </a:spcBef>
            </a:pPr>
            <a:r>
              <a:rPr lang="en-US" sz="1800" dirty="0">
                <a:latin typeface="Times New Roman" panose="02020603050405020304" pitchFamily="18" charset="0"/>
                <a:cs typeface="Times New Roman" panose="02020603050405020304" pitchFamily="18" charset="0"/>
              </a:rPr>
              <a:t>https://threatpost.com/data-exfiltration-prevent-it/167413/</a:t>
            </a:r>
            <a:endParaRPr lang="en-US" sz="1800" dirty="0">
              <a:latin typeface="Times New Roman" panose="02020603050405020304" pitchFamily="18" charset="0"/>
              <a:cs typeface="Times New Roman" panose="02020603050405020304" pitchFamily="18" charset="0"/>
            </a:endParaRPr>
          </a:p>
          <a:p>
            <a:pPr algn="just">
              <a:spcBef>
                <a:spcPts val="0"/>
              </a:spcBef>
            </a:pPr>
            <a:r>
              <a:rPr lang="en-US" sz="1800" dirty="0">
                <a:latin typeface="Times New Roman" panose="02020603050405020304" pitchFamily="18" charset="0"/>
                <a:cs typeface="Times New Roman" panose="02020603050405020304" pitchFamily="18" charset="0"/>
              </a:rPr>
              <a:t>[2] https://www.infoblox.com/wp-content/uploads/infoblox-solution-note-preventing-dns-based-data-exfiltration.pdf</a:t>
            </a:r>
            <a:endParaRPr lang="en-US" sz="1800" dirty="0">
              <a:latin typeface="Times New Roman" panose="02020603050405020304" pitchFamily="18" charset="0"/>
              <a:cs typeface="Times New Roman" panose="02020603050405020304" pitchFamily="18" charset="0"/>
            </a:endParaRPr>
          </a:p>
        </p:txBody>
      </p:sp>
      <p:pic>
        <p:nvPicPr>
          <p:cNvPr id="1026" name="Picture 2" descr="Data exfiltr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8613" y="3519714"/>
            <a:ext cx="3010258" cy="1505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type="body" idx="1"/>
          </p:nvPr>
        </p:nvSpPr>
        <p:spPr>
          <a:xfrm>
            <a:off x="1905000" y="1117523"/>
            <a:ext cx="3962400" cy="571500"/>
          </a:xfrm>
        </p:spPr>
        <p:txBody>
          <a:bodyPr/>
          <a:lstStyle/>
          <a:p>
            <a:pPr marL="0" lvl="2" indent="0">
              <a:buNone/>
            </a:pPr>
            <a:r>
              <a:rPr lang="en-US" altLang="zh-CN" sz="2800" dirty="0">
                <a:latin typeface="Times New Roman" panose="02020603050405020304" pitchFamily="18" charset="0"/>
                <a:ea typeface="SimSun" pitchFamily="2" charset="-122"/>
                <a:cs typeface="Times New Roman" panose="02020603050405020304" pitchFamily="18" charset="0"/>
              </a:rPr>
              <a:t>Chapters 13 and 21</a:t>
            </a:r>
            <a:endParaRPr lang="en-US" altLang="zh-CN" sz="2800" dirty="0">
              <a:ea typeface="SimSun" pitchFamily="2" charset="-122"/>
              <a:cs typeface="Times New Roman" panose="02020603050405020304" pitchFamily="18" charset="0"/>
            </a:endParaRPr>
          </a:p>
        </p:txBody>
      </p:sp>
      <p:sp>
        <p:nvSpPr>
          <p:cNvPr id="7" name="Rectangle 2"/>
          <p:cNvSpPr>
            <a:spLocks noGrp="1" noChangeArrowheads="1"/>
          </p:cNvSpPr>
          <p:nvPr>
            <p:ph type="title"/>
          </p:nvPr>
        </p:nvSpPr>
        <p:spPr>
          <a:xfrm>
            <a:off x="222250" y="209549"/>
            <a:ext cx="7772400" cy="571500"/>
          </a:xfrm>
        </p:spPr>
        <p:txBody>
          <a:bodyPr/>
          <a:lstStyle/>
          <a:p>
            <a:r>
              <a:rPr lang="en-US" altLang="zh-CN" u="none" dirty="0">
                <a:latin typeface="Times New Roman" panose="02020603050405020304" pitchFamily="18" charset="0"/>
                <a:ea typeface="SimSun" pitchFamily="2" charset="-122"/>
                <a:cs typeface="Times New Roman" panose="02020603050405020304" pitchFamily="18" charset="0"/>
              </a:rPr>
              <a:t>Reading materials</a:t>
            </a:r>
            <a:endParaRPr lang="en-US" altLang="zh-CN" u="none" dirty="0">
              <a:latin typeface="Times New Roman" panose="02020603050405020304" pitchFamily="18" charset="0"/>
              <a:ea typeface="SimSun" pitchFamily="2" charset="-122"/>
              <a:cs typeface="Times New Roman" panose="02020603050405020304" pitchFamily="18" charset="0"/>
            </a:endParaRPr>
          </a:p>
        </p:txBody>
      </p:sp>
      <p:pic>
        <p:nvPicPr>
          <p:cNvPr id="6" name="Picture 2" descr="https://s3.amazonaws.com/bookalytics-cover-images/9783030005818-bi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482" y="857249"/>
            <a:ext cx="893618" cy="134489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7994650" y="6400800"/>
            <a:ext cx="768350" cy="457200"/>
          </a:xfrm>
          <a:noFill/>
        </p:spPr>
        <p:txBody>
          <a:bodyPr/>
          <a:lstStyle/>
          <a:p>
            <a:fld id="{CC941794-6EDC-4502-8330-BB943E511C3D}" type="slidenum">
              <a:rPr lang="en-US" smtClean="0"/>
            </a:fld>
            <a:endParaRPr lang="en-US" dirty="0"/>
          </a:p>
        </p:txBody>
      </p:sp>
      <p:sp>
        <p:nvSpPr>
          <p:cNvPr id="8" name="Rectangle 3"/>
          <p:cNvSpPr txBox="1">
            <a:spLocks noChangeArrowheads="1"/>
          </p:cNvSpPr>
          <p:nvPr/>
        </p:nvSpPr>
        <p:spPr bwMode="auto">
          <a:xfrm>
            <a:off x="609600" y="2628900"/>
            <a:ext cx="8305800" cy="29337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ts val="120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ts val="60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2" indent="0">
              <a:buClrTx/>
              <a:buSzTx/>
              <a:buFontTx/>
              <a:buNone/>
            </a:pPr>
            <a:r>
              <a:rPr lang="en-US" altLang="zh-CN" sz="2400" kern="0" dirty="0">
                <a:latin typeface="Times New Roman" panose="02020603050405020304" pitchFamily="18" charset="0"/>
                <a:ea typeface="SimSun" pitchFamily="2" charset="-122"/>
                <a:cs typeface="Times New Roman" panose="02020603050405020304" pitchFamily="18" charset="0"/>
              </a:rPr>
              <a:t>[1] R. </a:t>
            </a:r>
            <a:r>
              <a:rPr lang="en-US" altLang="zh-CN" sz="2400" kern="0" dirty="0" err="1">
                <a:latin typeface="Times New Roman" panose="02020603050405020304" pitchFamily="18" charset="0"/>
                <a:ea typeface="SimSun" pitchFamily="2" charset="-122"/>
                <a:cs typeface="Times New Roman" panose="02020603050405020304" pitchFamily="18" charset="0"/>
              </a:rPr>
              <a:t>Chandramouli</a:t>
            </a:r>
            <a:r>
              <a:rPr lang="en-US" altLang="zh-CN" sz="2400" kern="0" dirty="0">
                <a:latin typeface="Times New Roman" panose="02020603050405020304" pitchFamily="18" charset="0"/>
                <a:ea typeface="SimSun" pitchFamily="2" charset="-122"/>
                <a:cs typeface="Times New Roman" panose="02020603050405020304" pitchFamily="18" charset="0"/>
              </a:rPr>
              <a:t> and N. </a:t>
            </a:r>
            <a:r>
              <a:rPr lang="en-US" altLang="zh-CN" sz="2400" kern="0" dirty="0" err="1">
                <a:latin typeface="Times New Roman" panose="02020603050405020304" pitchFamily="18" charset="0"/>
                <a:ea typeface="SimSun" pitchFamily="2" charset="-122"/>
                <a:cs typeface="Times New Roman" panose="02020603050405020304" pitchFamily="18" charset="0"/>
              </a:rPr>
              <a:t>Memon</a:t>
            </a:r>
            <a:r>
              <a:rPr lang="en-US" altLang="zh-CN" sz="2400" kern="0" dirty="0">
                <a:latin typeface="Times New Roman" panose="02020603050405020304" pitchFamily="18" charset="0"/>
                <a:ea typeface="SimSun" pitchFamily="2" charset="-122"/>
                <a:cs typeface="Times New Roman" panose="02020603050405020304" pitchFamily="18" charset="0"/>
              </a:rPr>
              <a:t>, "Analysis of LSB based image steganography techniques," Proceedings 2001 International Conference on Image Processing (Cat. No.01CH37205), Thessaloniki, Greece, 2001, pp. 1019-1022 vol.3.</a:t>
            </a:r>
            <a:endParaRPr lang="en-US" altLang="zh-CN" sz="2400" kern="0" dirty="0">
              <a:latin typeface="Times New Roman" panose="02020603050405020304" pitchFamily="18" charset="0"/>
              <a:ea typeface="SimSun" pitchFamily="2" charset="-122"/>
              <a:cs typeface="Times New Roman" panose="02020603050405020304" pitchFamily="18" charset="0"/>
            </a:endParaRPr>
          </a:p>
          <a:p>
            <a:pPr marL="0" lvl="2" indent="0">
              <a:buClrTx/>
              <a:buSzTx/>
              <a:buFontTx/>
              <a:buNone/>
            </a:pPr>
            <a:r>
              <a:rPr lang="en-US" altLang="zh-CN" sz="2400" kern="0" dirty="0" err="1">
                <a:latin typeface="Times New Roman" panose="02020603050405020304" pitchFamily="18" charset="0"/>
                <a:ea typeface="SimSun" pitchFamily="2" charset="-122"/>
                <a:cs typeface="Times New Roman" panose="02020603050405020304" pitchFamily="18" charset="0"/>
              </a:rPr>
              <a:t>doi</a:t>
            </a:r>
            <a:r>
              <a:rPr lang="en-US" altLang="zh-CN" sz="2400" kern="0" dirty="0">
                <a:latin typeface="Times New Roman" panose="02020603050405020304" pitchFamily="18" charset="0"/>
                <a:ea typeface="SimSun" pitchFamily="2" charset="-122"/>
                <a:cs typeface="Times New Roman" panose="02020603050405020304" pitchFamily="18" charset="0"/>
              </a:rPr>
              <a:t>: 10.1109/ICIP.2001.958299</a:t>
            </a:r>
            <a:endParaRPr lang="en-US" altLang="zh-CN" sz="2400" kern="0" dirty="0">
              <a:latin typeface="Times New Roman" panose="02020603050405020304" pitchFamily="18" charset="0"/>
              <a:ea typeface="SimSun" pitchFamily="2" charset="-122"/>
              <a:cs typeface="Times New Roman" panose="02020603050405020304" pitchFamily="18" charset="0"/>
            </a:endParaRPr>
          </a:p>
          <a:p>
            <a:pPr marL="0" lvl="2" indent="0">
              <a:buClrTx/>
              <a:buSzTx/>
              <a:buFontTx/>
              <a:buNone/>
            </a:pPr>
            <a:r>
              <a:rPr lang="en-US" altLang="zh-CN" sz="2400" kern="0" dirty="0">
                <a:latin typeface="Times New Roman" panose="02020603050405020304" pitchFamily="18" charset="0"/>
                <a:ea typeface="SimSun" pitchFamily="2" charset="-122"/>
                <a:cs typeface="Times New Roman" panose="02020603050405020304" pitchFamily="18" charset="0"/>
              </a:rPr>
              <a:t>[2]http://poseidon.csd.auth.gr/LAB_SEMINARS/DigDays/Lectures/Information_Hiding.ppt</a:t>
            </a:r>
            <a:endParaRPr lang="en-US" altLang="zh-CN" sz="2400" kern="0" dirty="0">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xfrm>
            <a:off x="57150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3E1C908-9F21-45C6-9536-0D6ADEA95C50}"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56324" name="Rectangle 2"/>
          <p:cNvSpPr>
            <a:spLocks noGrp="1" noChangeArrowheads="1"/>
          </p:cNvSpPr>
          <p:nvPr>
            <p:ph type="title"/>
          </p:nvPr>
        </p:nvSpPr>
        <p:spPr>
          <a:xfrm>
            <a:off x="87549" y="381000"/>
            <a:ext cx="8968902" cy="685800"/>
          </a:xfrm>
        </p:spPr>
        <p:txBody>
          <a:bodyPr/>
          <a:lstStyle/>
          <a:p>
            <a:pPr algn="ctr">
              <a:defRPr/>
            </a:pPr>
            <a:r>
              <a:rPr lang="en-US" sz="3600" b="1" u="none" dirty="0">
                <a:latin typeface="Times New Roman" panose="02020603050405020304" pitchFamily="18" charset="0"/>
                <a:cs typeface="Times New Roman" panose="02020603050405020304" pitchFamily="18" charset="0"/>
              </a:rPr>
              <a:t>Let’s Start With Everyday Techniques </a:t>
            </a:r>
            <a:endParaRPr lang="en-US" sz="3600" b="1" u="none" dirty="0">
              <a:latin typeface="Times New Roman" panose="02020603050405020304" pitchFamily="18" charset="0"/>
              <a:cs typeface="Times New Roman" panose="02020603050405020304" pitchFamily="18" charset="0"/>
            </a:endParaRPr>
          </a:p>
        </p:txBody>
      </p:sp>
      <p:sp>
        <p:nvSpPr>
          <p:cNvPr id="18436" name="Rectangle 3"/>
          <p:cNvSpPr>
            <a:spLocks noGrp="1" noChangeArrowheads="1"/>
          </p:cNvSpPr>
          <p:nvPr>
            <p:ph type="body" idx="1"/>
          </p:nvPr>
        </p:nvSpPr>
        <p:spPr>
          <a:xfrm>
            <a:off x="609600" y="1378743"/>
            <a:ext cx="8115300" cy="4100513"/>
          </a:xfrm>
        </p:spPr>
        <p:txBody>
          <a:bodyPr/>
          <a:lstStyle/>
          <a:p>
            <a:pPr marL="0" indent="0" algn="just">
              <a:spcBef>
                <a:spcPct val="0"/>
              </a:spcBef>
            </a:pPr>
            <a:r>
              <a:rPr lang="en-US" altLang="en-US" dirty="0">
                <a:latin typeface="Times New Roman" panose="02020603050405020304" pitchFamily="18" charset="0"/>
                <a:cs typeface="Times New Roman" panose="02020603050405020304" pitchFamily="18" charset="0"/>
              </a:rPr>
              <a:t>The Usual right click and hide; the hidden attribute. </a:t>
            </a:r>
            <a:endParaRPr lang="en-US" altLang="en-US" dirty="0">
              <a:latin typeface="Times New Roman" panose="02020603050405020304" pitchFamily="18" charset="0"/>
              <a:cs typeface="Times New Roman" panose="02020603050405020304" pitchFamily="18" charset="0"/>
            </a:endParaRPr>
          </a:p>
          <a:p>
            <a:pPr marL="0" indent="0" algn="just">
              <a:spcBef>
                <a:spcPct val="0"/>
              </a:spcBef>
            </a:pPr>
            <a:r>
              <a:rPr lang="en-US" altLang="en-US" dirty="0">
                <a:latin typeface="Times New Roman" panose="02020603050405020304" pitchFamily="18" charset="0"/>
                <a:cs typeface="Times New Roman" panose="02020603050405020304" pitchFamily="18" charset="0"/>
              </a:rPr>
              <a:t>Assign the file a system attribute. </a:t>
            </a:r>
            <a:endParaRPr lang="en-US" altLang="en-US" dirty="0">
              <a:latin typeface="Times New Roman" panose="02020603050405020304" pitchFamily="18" charset="0"/>
              <a:cs typeface="Times New Roman" panose="02020603050405020304" pitchFamily="18" charset="0"/>
            </a:endParaRPr>
          </a:p>
          <a:p>
            <a:pPr marL="0" indent="0" algn="just">
              <a:spcBef>
                <a:spcPct val="0"/>
              </a:spcBef>
            </a:pPr>
            <a:r>
              <a:rPr lang="en-US" altLang="en-US" dirty="0">
                <a:latin typeface="Times New Roman" panose="02020603050405020304" pitchFamily="18" charset="0"/>
                <a:cs typeface="Times New Roman" panose="02020603050405020304" pitchFamily="18" charset="0"/>
              </a:rPr>
              <a:t>Rename it as a system file and paste it in the windows directory. </a:t>
            </a:r>
            <a:endParaRPr lang="en-US" altLang="en-US" dirty="0">
              <a:latin typeface="Times New Roman" panose="02020603050405020304" pitchFamily="18" charset="0"/>
              <a:cs typeface="Times New Roman" panose="02020603050405020304" pitchFamily="18" charset="0"/>
            </a:endParaRPr>
          </a:p>
          <a:p>
            <a:pPr marL="400050" lvl="1" indent="0" algn="just">
              <a:spcBef>
                <a:spcPct val="0"/>
              </a:spcBef>
            </a:pPr>
            <a:r>
              <a:rPr lang="en-US" altLang="en-US" dirty="0">
                <a:latin typeface="Times New Roman" panose="02020603050405020304" pitchFamily="18" charset="0"/>
                <a:cs typeface="Times New Roman" panose="02020603050405020304" pitchFamily="18" charset="0"/>
              </a:rPr>
              <a:t>Most often used by Malware, for example, Svchost.exe </a:t>
            </a:r>
            <a:endParaRPr lang="en-US" altLang="en-US" dirty="0">
              <a:latin typeface="Times New Roman" panose="02020603050405020304" pitchFamily="18" charset="0"/>
              <a:cs typeface="Times New Roman" panose="02020603050405020304" pitchFamily="18" charset="0"/>
            </a:endParaRPr>
          </a:p>
          <a:p>
            <a:pPr marL="0" indent="0" algn="just">
              <a:spcBef>
                <a:spcPct val="0"/>
              </a:spcBef>
            </a:pPr>
            <a:r>
              <a:rPr lang="en-US" altLang="en-US" dirty="0" err="1">
                <a:latin typeface="Times New Roman" panose="02020603050405020304" pitchFamily="18" charset="0"/>
                <a:cs typeface="Times New Roman" panose="02020603050405020304" pitchFamily="18" charset="0"/>
              </a:rPr>
              <a:t>etc</a:t>
            </a:r>
            <a:endParaRPr lang="en-US"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4800600" y="4460966"/>
            <a:ext cx="3525795" cy="121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xfrm>
            <a:off x="57150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3E1C908-9F21-45C6-9536-0D6ADEA95C50}"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sp>
        <p:nvSpPr>
          <p:cNvPr id="56324" name="Rectangle 2"/>
          <p:cNvSpPr>
            <a:spLocks noGrp="1" noChangeArrowheads="1"/>
          </p:cNvSpPr>
          <p:nvPr>
            <p:ph type="title"/>
          </p:nvPr>
        </p:nvSpPr>
        <p:spPr>
          <a:xfrm>
            <a:off x="87549" y="381000"/>
            <a:ext cx="8968902" cy="685800"/>
          </a:xfrm>
        </p:spPr>
        <p:txBody>
          <a:bodyPr/>
          <a:lstStyle/>
          <a:p>
            <a:pPr algn="ctr">
              <a:defRPr/>
            </a:pPr>
            <a:r>
              <a:rPr lang="en-US" sz="36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Assigning the Hidden and System Attribute</a:t>
            </a:r>
            <a:endParaRPr lang="en-US" sz="36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143000" y="1058694"/>
            <a:ext cx="6963423" cy="5262563"/>
          </a:xfrm>
          <a:prstGeom prst="rect">
            <a:avLst/>
          </a:prstGeom>
        </p:spPr>
      </p:pic>
      <p:pic>
        <p:nvPicPr>
          <p:cNvPr id="5" name="Picture 4"/>
          <p:cNvPicPr>
            <a:picLocks noChangeAspect="1"/>
          </p:cNvPicPr>
          <p:nvPr/>
        </p:nvPicPr>
        <p:blipFill>
          <a:blip r:embed="rId2"/>
          <a:stretch>
            <a:fillRect/>
          </a:stretch>
        </p:blipFill>
        <p:spPr>
          <a:xfrm>
            <a:off x="5029200" y="2057400"/>
            <a:ext cx="1905000" cy="658738"/>
          </a:xfrm>
          <a:prstGeom prst="rect">
            <a:avLst/>
          </a:prstGeom>
        </p:spPr>
      </p:pic>
      <p:sp>
        <p:nvSpPr>
          <p:cNvPr id="6" name="Content Placeholder 2"/>
          <p:cNvSpPr txBox="1"/>
          <p:nvPr/>
        </p:nvSpPr>
        <p:spPr bwMode="auto">
          <a:xfrm>
            <a:off x="5029200" y="4200366"/>
            <a:ext cx="2219170" cy="636663"/>
          </a:xfrm>
          <a:prstGeom prst="rect">
            <a:avLst/>
          </a:prstGeom>
          <a:solidFill>
            <a:srgbClr val="FFFF00"/>
          </a:solidFill>
          <a:ln w="9525">
            <a:noFill/>
            <a:miter lim="800000"/>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2800" kern="0" dirty="0">
                <a:solidFill>
                  <a:srgbClr val="C00000"/>
                </a:solidFill>
                <a:latin typeface="Times New Roman" panose="02020603050405020304" pitchFamily="18" charset="0"/>
                <a:cs typeface="Times New Roman" panose="02020603050405020304" pitchFamily="18" charset="0"/>
              </a:rPr>
              <a:t>Visible now</a:t>
            </a:r>
            <a:endParaRPr lang="en-US" sz="2800" kern="0"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bwMode="auto">
          <a:xfrm>
            <a:off x="5029200" y="5383137"/>
            <a:ext cx="2362200" cy="636663"/>
          </a:xfrm>
          <a:prstGeom prst="rect">
            <a:avLst/>
          </a:prstGeom>
          <a:solidFill>
            <a:srgbClr val="FFFF00"/>
          </a:solidFill>
          <a:ln w="9525">
            <a:noFill/>
            <a:miter lim="800000"/>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2000" kern="0" dirty="0">
                <a:solidFill>
                  <a:srgbClr val="C00000"/>
                </a:solidFill>
                <a:latin typeface="Times New Roman" panose="02020603050405020304" pitchFamily="18" charset="0"/>
                <a:cs typeface="Times New Roman" panose="02020603050405020304" pitchFamily="18" charset="0"/>
              </a:rPr>
              <a:t>Hidden and System Attributes Assigned</a:t>
            </a:r>
            <a:endParaRPr lang="en-US" sz="2000" kern="0" dirty="0">
              <a:solidFill>
                <a:srgbClr val="C00000"/>
              </a:solidFill>
              <a:latin typeface="Times New Roman" panose="02020603050405020304" pitchFamily="18" charset="0"/>
              <a:cs typeface="Times New Roman" panose="02020603050405020304" pitchFamily="18" charset="0"/>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464" y="1272426"/>
            <a:ext cx="9001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xfrm>
            <a:off x="8512175" y="6350000"/>
            <a:ext cx="457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54C0B0B-94B7-4F7F-82C0-B6DDCB65997E}" type="slidenum">
              <a:rPr lang="en-US" altLang="en-US" sz="1400">
                <a:latin typeface="Times New Roman" panose="02020603050405020304" pitchFamily="18" charset="0"/>
              </a:rPr>
            </a:fld>
            <a:endParaRPr lang="en-US" altLang="en-US" sz="1400">
              <a:latin typeface="Times New Roman" panose="02020603050405020304" pitchFamily="18" charset="0"/>
            </a:endParaRPr>
          </a:p>
        </p:txBody>
      </p:sp>
      <p:pic>
        <p:nvPicPr>
          <p:cNvPr id="98307" name="Picture 2" descr="http://www.imperial.edu/admin/Media/File_Upload/125-Files/discussion.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4405313"/>
            <a:ext cx="214630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Callout 9"/>
          <p:cNvSpPr/>
          <p:nvPr/>
        </p:nvSpPr>
        <p:spPr bwMode="auto">
          <a:xfrm>
            <a:off x="1828800" y="2057400"/>
            <a:ext cx="5791200" cy="1452563"/>
          </a:xfrm>
          <a:prstGeom prst="cloudCallout">
            <a:avLst>
              <a:gd name="adj1" fmla="val -40499"/>
              <a:gd name="adj2" fmla="val 124319"/>
            </a:avLst>
          </a:prstGeom>
          <a:noFill/>
          <a:ln w="41275" cap="flat" cmpd="sng" algn="ctr">
            <a:solidFill>
              <a:srgbClr val="FF0000"/>
            </a:solidFill>
            <a:prstDash val="solid"/>
            <a:round/>
            <a:headEnd type="none" w="med" len="med"/>
            <a:tailEnd type="none" w="med" len="med"/>
          </a:ln>
          <a:effectLst/>
        </p:spPr>
        <p:txBody>
          <a:bodyPr>
            <a:spAutoFit/>
          </a:bodyPr>
          <a:lstStyle/>
          <a:p>
            <a:pPr algn="ctr" eaLnBrk="1" hangingPunct="1">
              <a:defRPr/>
            </a:pPr>
            <a:r>
              <a:rPr lang="it-IT" sz="2800" b="1" dirty="0">
                <a:solidFill>
                  <a:srgbClr val="FF0000"/>
                </a:solidFill>
                <a:effectLst>
                  <a:outerShdw blurRad="38100" dist="38100" dir="2700000" algn="tl">
                    <a:srgbClr val="000000">
                      <a:alpha val="43137"/>
                    </a:srgbClr>
                  </a:outerShdw>
                </a:effectLst>
              </a:rPr>
              <a:t>How can we hide data?</a:t>
            </a:r>
            <a:endParaRPr lang="en-CA" sz="2800" b="1" dirty="0">
              <a:solidFill>
                <a:srgbClr val="FF0000"/>
              </a:solidFill>
              <a:effectLst>
                <a:outerShdw blurRad="38100" dist="38100" dir="2700000" algn="tl">
                  <a:srgbClr val="000000">
                    <a:alpha val="43137"/>
                  </a:srgbClr>
                </a:outerShdw>
              </a:effectLst>
            </a:endParaRPr>
          </a:p>
        </p:txBody>
      </p:sp>
      <p:grpSp>
        <p:nvGrpSpPr>
          <p:cNvPr id="2" name="Group 1"/>
          <p:cNvGrpSpPr/>
          <p:nvPr/>
        </p:nvGrpSpPr>
        <p:grpSpPr>
          <a:xfrm>
            <a:off x="4686300" y="4121150"/>
            <a:ext cx="3124200" cy="2646363"/>
            <a:chOff x="4686300" y="4121150"/>
            <a:chExt cx="3124200" cy="2646363"/>
          </a:xfrm>
        </p:grpSpPr>
        <p:pic>
          <p:nvPicPr>
            <p:cNvPr id="98309" name="Picture 6" descr="http://static5.depositphotos.com/1021974/395/i/450/dep_3953564-Many-way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121150"/>
              <a:ext cx="1524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686300" y="5689600"/>
              <a:ext cx="3124200" cy="1077913"/>
            </a:xfrm>
            <a:prstGeom prst="rect">
              <a:avLst/>
            </a:prstGeom>
            <a:noFill/>
            <a:ln w="9525">
              <a:noFill/>
              <a:miter lim="800000"/>
            </a:ln>
          </p:spPr>
          <p:txBody>
            <a:bodyPr>
              <a:spAutoFit/>
            </a:bodyPr>
            <a:lstStyle/>
            <a:p>
              <a:pPr algn="ctr" eaLnBrk="1" hangingPunct="1">
                <a:defRPr/>
              </a:pPr>
              <a:r>
                <a:rPr lang="en-CA"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so many ways to hide data</a:t>
              </a:r>
              <a:endParaRPr lang="fr-F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rdEdition_Chapter2">
  <a:themeElements>
    <a:clrScheme name="3rdEdition_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rdEdition_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defRPr kumimoji="0" lang="en-US" sz="24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defRPr kumimoji="0" lang="en-US" sz="24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3rdEdition_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rdEdition_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rdEdition_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rdEdition_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rdEdition_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rdEdition_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rdEdition_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3rdEdition_Chapter2</Template>
  <TotalTime>0</TotalTime>
  <Words>15068</Words>
  <Application>WPS Presentation</Application>
  <PresentationFormat>On-screen Show (4:3)</PresentationFormat>
  <Paragraphs>601</Paragraphs>
  <Slides>62</Slides>
  <Notes>60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62</vt:i4>
      </vt:variant>
    </vt:vector>
  </HeadingPairs>
  <TitlesOfParts>
    <vt:vector size="87" baseType="lpstr">
      <vt:lpstr>Arial</vt:lpstr>
      <vt:lpstr>SimSun</vt:lpstr>
      <vt:lpstr>Wingdings</vt:lpstr>
      <vt:lpstr>ZapfDingbats</vt:lpstr>
      <vt:lpstr>Comic Sans MS</vt:lpstr>
      <vt:lpstr>Times New Roman</vt:lpstr>
      <vt:lpstr>SimSun</vt:lpstr>
      <vt:lpstr>Droid Sans Fallback</vt:lpstr>
      <vt:lpstr>OpenSymbol</vt:lpstr>
      <vt:lpstr>HP Simplified</vt:lpstr>
      <vt:lpstr>Comfortaa Light</vt:lpstr>
      <vt:lpstr>Brush Script MT</vt:lpstr>
      <vt:lpstr>Arial</vt:lpstr>
      <vt:lpstr>Tahoma</vt:lpstr>
      <vt:lpstr>Wingdings 3</vt:lpstr>
      <vt:lpstr>Webdings</vt:lpstr>
      <vt:lpstr>Gill Sans MT</vt:lpstr>
      <vt:lpstr>MS PGothic</vt:lpstr>
      <vt:lpstr>MS PGothic</vt:lpstr>
      <vt:lpstr>Monotype Sorts</vt:lpstr>
      <vt:lpstr>Microsoft YaHei</vt:lpstr>
      <vt:lpstr>Arial Unicode MS</vt:lpstr>
      <vt:lpstr>SimSun</vt:lpstr>
      <vt:lpstr>DejaVu Sans</vt:lpstr>
      <vt:lpstr>3rdEdition_Chapter2</vt:lpstr>
      <vt:lpstr>Stealthy Activities Detection</vt:lpstr>
      <vt:lpstr>Data Hiding and Detection</vt:lpstr>
      <vt:lpstr>Data Hiding</vt:lpstr>
      <vt:lpstr>Confidentiality</vt:lpstr>
      <vt:lpstr>Discussion </vt:lpstr>
      <vt:lpstr>PowerPoint 演示文稿</vt:lpstr>
      <vt:lpstr>Let’s Start With Everyday Techniques </vt:lpstr>
      <vt:lpstr>Assigning the Hidden and System Attribute</vt:lpstr>
      <vt:lpstr>PowerPoint 演示文稿</vt:lpstr>
      <vt:lpstr>Data Hiding Techniques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Bad MFT Entries in NTFS</vt:lpstr>
      <vt:lpstr>PowerPoint 演示文稿</vt:lpstr>
      <vt:lpstr>Steganography</vt:lpstr>
      <vt:lpstr>PowerPoint 演示文稿</vt:lpstr>
      <vt:lpstr>PowerPoint 演示文稿</vt:lpstr>
      <vt:lpstr>PowerPoint 演示文稿</vt:lpstr>
      <vt:lpstr>Steganography (cont’d)</vt:lpstr>
      <vt:lpstr>Steganography In Action</vt:lpstr>
      <vt:lpstr>Kerckhoff’s Principle</vt:lpstr>
      <vt:lpstr>PowerPoint 演示文稿</vt:lpstr>
      <vt:lpstr>Steganalysis</vt:lpstr>
      <vt:lpstr>PowerPoint 演示文稿</vt:lpstr>
      <vt:lpstr>Steganography + Encryption</vt:lpstr>
      <vt:lpstr>PowerPoint 演示文稿</vt:lpstr>
      <vt:lpstr>PowerPoint 演示文稿</vt:lpstr>
      <vt:lpstr>PowerPoint 演示文稿</vt:lpstr>
      <vt:lpstr>PowerPoint 演示文稿</vt:lpstr>
      <vt:lpstr>PowerPoint 演示文稿</vt:lpstr>
      <vt:lpstr>PowerPoint 演示文稿</vt:lpstr>
      <vt:lpstr>Countermeasures and Detection  - Steganalysis</vt:lpstr>
      <vt:lpstr>Steganography - Tools</vt:lpstr>
      <vt:lpstr>Steganography – Tools (cont’d)</vt:lpstr>
      <vt:lpstr>Steganography - Tools (cont’d)</vt:lpstr>
      <vt:lpstr>PowerPoint 演示文稿</vt:lpstr>
      <vt:lpstr>PowerPoint 演示文稿</vt:lpstr>
      <vt:lpstr>PowerPoint 演示文稿</vt:lpstr>
      <vt:lpstr>PowerPoint 演示文稿</vt:lpstr>
      <vt:lpstr>PowerPoint 演示文稿</vt:lpstr>
      <vt:lpstr>Data Exfiltration and Infiltration </vt:lpstr>
      <vt:lpstr>PowerPoint 演示文稿</vt:lpstr>
      <vt:lpstr>PowerPoint 演示文稿</vt:lpstr>
      <vt:lpstr>PowerPoint 演示文稿</vt:lpstr>
      <vt:lpstr>DNS: domain name system</vt:lpstr>
      <vt:lpstr>PowerPoint 演示文稿</vt:lpstr>
      <vt:lpstr>“ipconfig /all”, which displays all IP configuration information</vt:lpstr>
      <vt:lpstr>PowerPoint 演示文稿</vt:lpstr>
      <vt:lpstr>Example: DNS Exfiltration</vt:lpstr>
      <vt:lpstr>A real world example</vt:lpstr>
      <vt:lpstr>PowerPoint 演示文稿</vt:lpstr>
      <vt:lpstr>PowerPoint 演示文稿</vt:lpstr>
      <vt:lpstr>PowerPoint 演示文稿</vt:lpstr>
      <vt:lpstr>PowerPoint 演示文稿</vt:lpstr>
      <vt:lpstr>Reading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Lec11</dc:title>
  <dc:creator>Xiaodong Lin</dc:creator>
  <cp:lastModifiedBy>reticence</cp:lastModifiedBy>
  <cp:revision>1967</cp:revision>
  <cp:lastPrinted>2022-06-06T05:57:46Z</cp:lastPrinted>
  <dcterms:created xsi:type="dcterms:W3CDTF">2022-06-06T05:57:46Z</dcterms:created>
  <dcterms:modified xsi:type="dcterms:W3CDTF">2022-06-06T05:57:46Z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