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979" r:id="rId2"/>
    <p:sldId id="943" r:id="rId3"/>
    <p:sldId id="283" r:id="rId4"/>
    <p:sldId id="987" r:id="rId5"/>
    <p:sldId id="1014" r:id="rId6"/>
    <p:sldId id="1016" r:id="rId7"/>
    <p:sldId id="1017" r:id="rId8"/>
    <p:sldId id="498" r:id="rId9"/>
    <p:sldId id="694" r:id="rId10"/>
    <p:sldId id="695" r:id="rId11"/>
    <p:sldId id="696" r:id="rId12"/>
    <p:sldId id="697" r:id="rId13"/>
    <p:sldId id="698" r:id="rId14"/>
    <p:sldId id="699" r:id="rId15"/>
    <p:sldId id="702" r:id="rId16"/>
    <p:sldId id="703" r:id="rId17"/>
    <p:sldId id="704" r:id="rId18"/>
    <p:sldId id="705" r:id="rId19"/>
    <p:sldId id="706" r:id="rId20"/>
    <p:sldId id="707" r:id="rId21"/>
    <p:sldId id="273" r:id="rId22"/>
    <p:sldId id="495" r:id="rId23"/>
    <p:sldId id="298" r:id="rId24"/>
    <p:sldId id="1018" r:id="rId25"/>
    <p:sldId id="1019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00"/>
    <a:srgbClr val="DDDDDD"/>
    <a:srgbClr val="FFCCFF"/>
    <a:srgbClr val="FF99CC"/>
    <a:srgbClr val="CC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7" autoAdjust="0"/>
    <p:restoredTop sz="74937" autoAdjust="0"/>
  </p:normalViewPr>
  <p:slideViewPr>
    <p:cSldViewPr snapToObjects="1">
      <p:cViewPr varScale="1">
        <p:scale>
          <a:sx n="64" d="100"/>
          <a:sy n="64" d="100"/>
        </p:scale>
        <p:origin x="14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3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5" d="100"/>
          <a:sy n="75" d="100"/>
        </p:scale>
        <p:origin x="-99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660B132-A816-4CB2-B859-5E3D42584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77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81C1C62-3985-4B7D-BC01-3F24EDD08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1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lecture, we will study a fundamental technical in digital forensics, Data reverse 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9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45A4A0E-3D53-4C82-8334-8369C0E66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E6D1A7-8542-42C4-B315-B0244F43C8A7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16C0FB0-3F28-42F9-8813-BD515B374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7208017-28E4-4BFF-A2EE-FA56F28CB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E5C857F-6055-4BE3-8F1A-AF9B210E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B26731-45DE-4D48-8768-BE2CDBD93707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5C8F7A-21D5-418B-9AE4-224AC5266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3738"/>
            <a:ext cx="4632325" cy="347503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DA2D418-18EA-49E1-9F6D-7B1027226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4398963"/>
            <a:ext cx="5148263" cy="416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A9BDD46-E2C2-4964-A831-E7F04A5FE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86B3EE8-4AFA-4AFE-917E-30DE935D845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8B6ED4C-136B-4586-8C72-87B0F06D9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4A2747C-23FB-4E2A-A522-09F76FBD4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8D84111-CADE-4D76-9423-CCBA3574A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FF6383F-EA9E-4879-B173-DF1C2581B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A606268-5482-4EB3-9165-B5E38B2A9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79BAAD-97EF-4298-AA4E-68431235407D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62629B8-E4B5-4EAC-80A9-88045382A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074DC9D-23FF-4DFD-805C-CD1403F41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7F8EEC8-3830-4A2F-9EA5-D82643E19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EDA51-C709-4C0F-96EA-A568034CFDDC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2AD62EE-9551-4E32-BAC5-E518140E6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576BF79-559C-4C66-B4CC-2C58C338D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57F3F84-2A6C-4EFF-B8EA-569F7F1DC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4757491-98CF-4379-BC29-96DA3B5AFE97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8B711E0-3C28-4550-A13E-CB50AA3129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C18500E-F88C-40EF-B526-9D2E8D51A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F3A553C-5E0F-4644-859E-08952EEBD1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026105-4E6B-4C44-8BEF-BC122CDDD3DC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B0FF48A-6D88-49FD-A45B-ECA1A16F6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545E012-AA98-4616-BD55-1B623C74B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12642B4-BB2D-4771-8EF9-9B1D27AE0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0C7D11-CF3B-488A-A406-97A28378B70F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353018C-D2DD-474C-ABB5-83658E1A7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35F7D0D-D67F-46AA-B8BD-9B8009DFC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033FE5F2-2C0A-4115-9B26-3AD642A03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A874B7-33CF-4CAE-8829-DE8757F1935B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7779BDD-0F5E-42B3-8F20-9EB90955B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0B84826-4BA4-4F65-9793-34F449174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B6F81-7359-4E58-AEDD-58326BE2009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156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analysis approaches have been proposed to assess the security of Android apps, by searching for known</a:t>
            </a:r>
          </a:p>
          <a:p>
            <a:r>
              <a:rPr lang="en-US" dirty="0"/>
              <a:t>vulnerabilities or actual malicious code.</a:t>
            </a:r>
          </a:p>
          <a:p>
            <a:r>
              <a:rPr lang="en-US" dirty="0"/>
              <a:t>Taint analysis can be seen as a form of Information Flow Analysis.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EDC5-AB97-4ECA-9313-38BBBACE578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13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current popular approach</a:t>
            </a:r>
            <a:r>
              <a:rPr lang="en-US" baseline="0" dirty="0"/>
              <a:t> is using dynamic analysis.</a:t>
            </a:r>
            <a:endParaRPr lang="en-US" dirty="0"/>
          </a:p>
          <a:p>
            <a:r>
              <a:rPr lang="en-US" dirty="0"/>
              <a:t>Specifically, we install applications on computer systems</a:t>
            </a:r>
            <a:r>
              <a:rPr lang="en-US" baseline="0" dirty="0"/>
              <a:t>, and play for a while. Then, we catch the data and analyze them.</a:t>
            </a:r>
          </a:p>
          <a:p>
            <a:pPr>
              <a:spcBef>
                <a:spcPct val="0"/>
              </a:spcBef>
            </a:pPr>
            <a:r>
              <a:rPr lang="en-US" dirty="0">
                <a:latin typeface="Arial" charset="0"/>
                <a:cs typeface="Arial" charset="0"/>
              </a:rPr>
              <a:t>This is because of one major reason: path explosion. It is very challenging to cover all the execution paths and analyze all possible runs of a program.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B86636FC-94B0-400F-9A84-5DC00CD6A569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</a:t>
            </a:r>
            <a:r>
              <a:rPr lang="en-US" baseline="0" dirty="0"/>
              <a:t> it is hard to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EDC5-AB97-4ECA-9313-38BBBACE578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68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popular dynamic analysis in digital 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forensics is 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Differential forensics analysis (DFA).</a:t>
            </a:r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84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for Digital </a:t>
            </a:r>
            <a:r>
              <a:rPr lang="en-US" dirty="0"/>
              <a:t>forensics, in other</a:t>
            </a:r>
            <a:r>
              <a:rPr lang="en-US" baseline="0" dirty="0"/>
              <a:t> words, we need to find data generated in computer systems ( by </a:t>
            </a:r>
            <a:r>
              <a:rPr lang="en-US" baseline="0" dirty="0" err="1"/>
              <a:t>applicatons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EDC5-AB97-4ECA-9313-38BBBACE5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87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29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1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there are two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C1C62-3985-4B7D-BC01-3F24EDD0887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27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F298B89-911A-4DDF-B881-0D61C09A1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BEEB23-ADE5-4148-BD0D-EDADB867924E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2CB6F4A-38AD-4FAA-BEC0-5B992AC0E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A12BF70-BEB9-4B40-BC97-69C189982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E86EFBE-23CF-4770-8A7E-BB79B948A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6F1C0-8339-4650-8D17-64CD046F2267}" type="slidenum"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5F5EA25-CA00-4E29-8768-AE090C37D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51F2D06-3848-4D8D-8F53-1A04CC641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0A6E7-7DE0-4D93-BA11-C1840C829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7E82-96AE-4C47-B5C6-4E4AADD33C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86978-CD24-4A2A-BC96-DBE50B3A65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27B82-1D0F-4327-8B0B-C89A5DDD69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2FC0-C7CA-45B1-A849-3A7637DEE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77073-D518-4144-B8D1-FEA7A4664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228600"/>
            <a:ext cx="7772400" cy="601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148D-A780-45FC-BFCE-5F62921F7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4000" u="sng" dirty="0">
                <a:solidFill>
                  <a:schemeClr val="accent2"/>
                </a:solidFill>
                <a:latin typeface="+mj-lt"/>
                <a:ea typeface="宋体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4AB8-EBD9-4FDD-BB48-A030665EC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88446-1423-480A-BD9C-6F556E4613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9D7D4-2022-4416-A2A6-0A1F8ABA5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5C153-5237-4D7A-A52B-8ADD9C274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E15B-98C7-4C5D-B587-B4528B5F6D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5876B-A3BC-48BF-9710-C9C11EEB7A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78657-7B70-439E-8389-97653C359D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8A9D5-2BE5-49B0-80D8-6497B37E9A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4650" y="64008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41502AA-7361-4411-868E-F494F4D0C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jpe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25.jpe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838200" y="847130"/>
            <a:ext cx="767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reverse engineering</a:t>
            </a:r>
          </a:p>
        </p:txBody>
      </p:sp>
      <p:sp>
        <p:nvSpPr>
          <p:cNvPr id="9219" name="灯片编号占位符 2"/>
          <p:cNvSpPr txBox="1">
            <a:spLocks noGrp="1"/>
          </p:cNvSpPr>
          <p:nvPr/>
        </p:nvSpPr>
        <p:spPr bwMode="auto">
          <a:xfrm>
            <a:off x="7994650" y="64008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E2499B2-B839-485E-9357-397EF9D89441}" type="slidenum">
              <a:rPr lang="zh-CN" altLang="en-US" sz="1400">
                <a:ea typeface="宋体" pitchFamily="2" charset="-122"/>
              </a:rPr>
              <a:pPr algn="r"/>
              <a:t>1</a:t>
            </a:fld>
            <a:endParaRPr lang="en-US" altLang="zh-CN" sz="1400">
              <a:ea typeface="宋体" pitchFamily="2" charset="-122"/>
            </a:endParaRPr>
          </a:p>
        </p:txBody>
      </p:sp>
      <p:pic>
        <p:nvPicPr>
          <p:cNvPr id="220162" name="Picture 2" descr="Reverse Engineering - Futurescape">
            <a:extLst>
              <a:ext uri="{FF2B5EF4-FFF2-40B4-BE49-F238E27FC236}">
                <a16:creationId xmlns:a16="http://schemas.microsoft.com/office/drawing/2014/main" id="{3D867B7E-EA2B-413B-A987-76269D7E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88889"/>
            <a:ext cx="362373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583A30-7602-46B4-BBCD-5E99F72DCD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b="1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Definition: Graph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EDB5E3-CAC0-4AA7-B446-C189D7951C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7772400" cy="3252788"/>
          </a:xfrm>
        </p:spPr>
        <p:txBody>
          <a:bodyPr/>
          <a:lstStyle/>
          <a:p>
            <a:r>
              <a:rPr lang="en-C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graph G = (V,E) consists of two finite sets V and E. The elements of V are called the vertices (or nodes) and the elements of E the edges of G. Each edge is a pair of vertices. </a:t>
            </a:r>
          </a:p>
          <a:p>
            <a:pPr marL="400050" lvl="1" indent="0">
              <a:buFont typeface="ZapfDingbats" pitchFamily="82" charset="2"/>
              <a:buNone/>
            </a:pPr>
            <a:r>
              <a:rPr lang="en-C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V = {1, 2, 3, 4, 5} and E = {{1, 2}, {2, 3}, {3, 4}, {4, 5}}.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A1C937D3-D99D-4B82-BF18-BF71C8C7AC79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E1827AD-991F-4DA5-B4EA-B87DFEDFF2FD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24">
            <a:extLst>
              <a:ext uri="{FF2B5EF4-FFF2-40B4-BE49-F238E27FC236}">
                <a16:creationId xmlns:a16="http://schemas.microsoft.com/office/drawing/2014/main" id="{C63F3B50-9D2E-4D78-8261-DD581A39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7421"/>
            <a:ext cx="1231901" cy="6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929EF822-55B7-42BA-B2DB-2EE17E4AA5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en-US" sz="2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7FC364B1-278A-43F3-A895-CFECB370FE1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4188" y="5053013"/>
            <a:ext cx="8237537" cy="700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V:={1,2,3,4,5,6} </a:t>
            </a:r>
          </a:p>
          <a:p>
            <a:pPr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E:={{1,2},{1,5},{2,3},{2,5},{3,4},{4,5},{4,6}} 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</p:txBody>
      </p:sp>
      <p:graphicFrame>
        <p:nvGraphicFramePr>
          <p:cNvPr id="52228" name="Object 28">
            <a:extLst>
              <a:ext uri="{FF2B5EF4-FFF2-40B4-BE49-F238E27FC236}">
                <a16:creationId xmlns:a16="http://schemas.microsoft.com/office/drawing/2014/main" id="{FCAF246E-D4B0-4EEF-A3B0-5D19C2B96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81200"/>
          <a:ext cx="38100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4" imgW="3247619" imgH="2429214" progId="Paint.Picture">
                  <p:embed/>
                </p:oleObj>
              </mc:Choice>
              <mc:Fallback>
                <p:oleObj name="Bitmap Image" r:id="rId4" imgW="3247619" imgH="2429214" progId="Paint.Picture">
                  <p:embed/>
                  <p:pic>
                    <p:nvPicPr>
                      <p:cNvPr id="52228" name="Object 28">
                        <a:extLst>
                          <a:ext uri="{FF2B5EF4-FFF2-40B4-BE49-F238E27FC236}">
                            <a16:creationId xmlns:a16="http://schemas.microsoft.com/office/drawing/2014/main" id="{FCAF246E-D4B0-4EEF-A3B0-5D19C2B96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38100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229" name="Straight Arrow Connector 8">
            <a:extLst>
              <a:ext uri="{FF2B5EF4-FFF2-40B4-BE49-F238E27FC236}">
                <a16:creationId xmlns:a16="http://schemas.microsoft.com/office/drawing/2014/main" id="{2B7A71FF-7854-4C12-B963-856DE84E51F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457825" y="3319463"/>
            <a:ext cx="211138" cy="1968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0" name="Straight Arrow Connector 8">
            <a:extLst>
              <a:ext uri="{FF2B5EF4-FFF2-40B4-BE49-F238E27FC236}">
                <a16:creationId xmlns:a16="http://schemas.microsoft.com/office/drawing/2014/main" id="{C971B4FC-F0EB-4BB0-B994-BAB40619C80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56238" y="3981450"/>
            <a:ext cx="339725" cy="236538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1" name="Straight Arrow Connector 8">
            <a:extLst>
              <a:ext uri="{FF2B5EF4-FFF2-40B4-BE49-F238E27FC236}">
                <a16:creationId xmlns:a16="http://schemas.microsoft.com/office/drawing/2014/main" id="{8CE2AB52-8675-44E8-9070-6D83ADBBD5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2588" y="4457700"/>
            <a:ext cx="390525" cy="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Straight Arrow Connector 8">
            <a:extLst>
              <a:ext uri="{FF2B5EF4-FFF2-40B4-BE49-F238E27FC236}">
                <a16:creationId xmlns:a16="http://schemas.microsoft.com/office/drawing/2014/main" id="{D4A852AC-E918-47F9-B746-48F1B9AEBF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89400" y="3076575"/>
            <a:ext cx="596900" cy="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Straight Arrow Connector 8">
            <a:extLst>
              <a:ext uri="{FF2B5EF4-FFF2-40B4-BE49-F238E27FC236}">
                <a16:creationId xmlns:a16="http://schemas.microsoft.com/office/drawing/2014/main" id="{F122EC8D-E359-49D5-86FD-EC9E5BABFD5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954338" y="2447925"/>
            <a:ext cx="515937" cy="477838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Straight Arrow Connector 8">
            <a:extLst>
              <a:ext uri="{FF2B5EF4-FFF2-40B4-BE49-F238E27FC236}">
                <a16:creationId xmlns:a16="http://schemas.microsoft.com/office/drawing/2014/main" id="{71607AC9-BC39-45B4-868E-8825AEB0A50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72075" y="3503613"/>
            <a:ext cx="0" cy="6286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Arrow Connector 8">
            <a:extLst>
              <a:ext uri="{FF2B5EF4-FFF2-40B4-BE49-F238E27FC236}">
                <a16:creationId xmlns:a16="http://schemas.microsoft.com/office/drawing/2014/main" id="{DC8DC6C9-0260-45E6-991E-E77B200C43D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63950" y="3543300"/>
            <a:ext cx="0" cy="6286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6" name="灯片编号占位符 3">
            <a:extLst>
              <a:ext uri="{FF2B5EF4-FFF2-40B4-BE49-F238E27FC236}">
                <a16:creationId xmlns:a16="http://schemas.microsoft.com/office/drawing/2014/main" id="{141580F2-C6B1-4E2F-BB8D-C9D405793B9B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404BD64-7FAD-463D-BFD0-D6259E6D383D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3" name="Picture 24">
            <a:extLst>
              <a:ext uri="{FF2B5EF4-FFF2-40B4-BE49-F238E27FC236}">
                <a16:creationId xmlns:a16="http://schemas.microsoft.com/office/drawing/2014/main" id="{F12949EB-BBF0-4BFB-B954-269931A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7421"/>
            <a:ext cx="1231901" cy="6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DE7158BA-CD2C-46FE-A14B-7E410037F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730250"/>
          </a:xfrm>
        </p:spPr>
        <p:txBody>
          <a:bodyPr/>
          <a:lstStyle/>
          <a:p>
            <a:pPr algn="ctr">
              <a:defRPr/>
            </a:pPr>
            <a:r>
              <a:rPr lang="en-US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Path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780D0A49-554F-4364-A2CB-228930AD051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2743200" cy="2043113"/>
            <a:chOff x="384" y="2016"/>
            <a:chExt cx="1728" cy="1287"/>
          </a:xfrm>
        </p:grpSpPr>
        <p:sp>
          <p:nvSpPr>
            <p:cNvPr id="54301" name="Oval 4">
              <a:extLst>
                <a:ext uri="{FF2B5EF4-FFF2-40B4-BE49-F238E27FC236}">
                  <a16:creationId xmlns:a16="http://schemas.microsoft.com/office/drawing/2014/main" id="{054DD47E-0C29-4B71-ACB8-E06DF504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302" name="Oval 5">
              <a:extLst>
                <a:ext uri="{FF2B5EF4-FFF2-40B4-BE49-F238E27FC236}">
                  <a16:creationId xmlns:a16="http://schemas.microsoft.com/office/drawing/2014/main" id="{F1C1679E-A2B5-4D24-8EA7-B9F2626B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303" name="Oval 6">
              <a:extLst>
                <a:ext uri="{FF2B5EF4-FFF2-40B4-BE49-F238E27FC236}">
                  <a16:creationId xmlns:a16="http://schemas.microsoft.com/office/drawing/2014/main" id="{D28427D4-FE89-4FA6-B88B-19A723B1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Arial Black" panose="020B0A04020102020204" pitchFamily="34" charset="0"/>
              </a:endParaRPr>
            </a:p>
          </p:txBody>
        </p:sp>
        <p:sp>
          <p:nvSpPr>
            <p:cNvPr id="54304" name="Oval 7">
              <a:extLst>
                <a:ext uri="{FF2B5EF4-FFF2-40B4-BE49-F238E27FC236}">
                  <a16:creationId xmlns:a16="http://schemas.microsoft.com/office/drawing/2014/main" id="{E2B7CD63-684D-49CD-A28C-E65D6D732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305" name="Oval 8">
              <a:extLst>
                <a:ext uri="{FF2B5EF4-FFF2-40B4-BE49-F238E27FC236}">
                  <a16:creationId xmlns:a16="http://schemas.microsoft.com/office/drawing/2014/main" id="{EC3F4779-0C79-41A1-91E8-22EB34D50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306" name="Oval 9">
              <a:extLst>
                <a:ext uri="{FF2B5EF4-FFF2-40B4-BE49-F238E27FC236}">
                  <a16:creationId xmlns:a16="http://schemas.microsoft.com/office/drawing/2014/main" id="{D8E70A31-52E0-448B-AA0D-5740301D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307" name="Line 10">
              <a:extLst>
                <a:ext uri="{FF2B5EF4-FFF2-40B4-BE49-F238E27FC236}">
                  <a16:creationId xmlns:a16="http://schemas.microsoft.com/office/drawing/2014/main" id="{DAC14986-774F-4EB1-B80E-FAFE5B5BF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Line 11">
              <a:extLst>
                <a:ext uri="{FF2B5EF4-FFF2-40B4-BE49-F238E27FC236}">
                  <a16:creationId xmlns:a16="http://schemas.microsoft.com/office/drawing/2014/main" id="{2C691873-79EE-46DD-93BE-0DFC2C91B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Line 12">
              <a:extLst>
                <a:ext uri="{FF2B5EF4-FFF2-40B4-BE49-F238E27FC236}">
                  <a16:creationId xmlns:a16="http://schemas.microsoft.com/office/drawing/2014/main" id="{745FA381-081C-4702-A3EB-D50D46B0A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256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Freeform 13">
              <a:extLst>
                <a:ext uri="{FF2B5EF4-FFF2-40B4-BE49-F238E27FC236}">
                  <a16:creationId xmlns:a16="http://schemas.microsoft.com/office/drawing/2014/main" id="{1F7B32AE-9C67-4E3B-964F-F49CBCA7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680"/>
              <a:ext cx="528" cy="152"/>
            </a:xfrm>
            <a:custGeom>
              <a:avLst/>
              <a:gdLst>
                <a:gd name="T0" fmla="*/ 0 w 528"/>
                <a:gd name="T1" fmla="*/ 152 h 152"/>
                <a:gd name="T2" fmla="*/ 336 w 528"/>
                <a:gd name="T3" fmla="*/ 8 h 152"/>
                <a:gd name="T4" fmla="*/ 528 w 528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152">
                  <a:moveTo>
                    <a:pt x="0" y="152"/>
                  </a:moveTo>
                  <a:cubicBezTo>
                    <a:pt x="124" y="84"/>
                    <a:pt x="248" y="16"/>
                    <a:pt x="336" y="8"/>
                  </a:cubicBezTo>
                  <a:cubicBezTo>
                    <a:pt x="424" y="0"/>
                    <a:pt x="496" y="80"/>
                    <a:pt x="528" y="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Freeform 14">
              <a:extLst>
                <a:ext uri="{FF2B5EF4-FFF2-40B4-BE49-F238E27FC236}">
                  <a16:creationId xmlns:a16="http://schemas.microsoft.com/office/drawing/2014/main" id="{A95BEEA0-3CB0-45B1-8393-F02A967F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28"/>
              <a:ext cx="576" cy="168"/>
            </a:xfrm>
            <a:custGeom>
              <a:avLst/>
              <a:gdLst>
                <a:gd name="T0" fmla="*/ 576 w 576"/>
                <a:gd name="T1" fmla="*/ 0 h 168"/>
                <a:gd name="T2" fmla="*/ 384 w 576"/>
                <a:gd name="T3" fmla="*/ 144 h 168"/>
                <a:gd name="T4" fmla="*/ 144 w 576"/>
                <a:gd name="T5" fmla="*/ 144 h 168"/>
                <a:gd name="T6" fmla="*/ 48 w 576"/>
                <a:gd name="T7" fmla="*/ 96 h 168"/>
                <a:gd name="T8" fmla="*/ 0 w 576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168">
                  <a:moveTo>
                    <a:pt x="576" y="0"/>
                  </a:moveTo>
                  <a:cubicBezTo>
                    <a:pt x="516" y="60"/>
                    <a:pt x="456" y="120"/>
                    <a:pt x="384" y="144"/>
                  </a:cubicBezTo>
                  <a:cubicBezTo>
                    <a:pt x="312" y="168"/>
                    <a:pt x="200" y="152"/>
                    <a:pt x="144" y="144"/>
                  </a:cubicBezTo>
                  <a:cubicBezTo>
                    <a:pt x="88" y="136"/>
                    <a:pt x="72" y="120"/>
                    <a:pt x="48" y="96"/>
                  </a:cubicBezTo>
                  <a:cubicBezTo>
                    <a:pt x="24" y="72"/>
                    <a:pt x="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2" name="Line 15">
              <a:extLst>
                <a:ext uri="{FF2B5EF4-FFF2-40B4-BE49-F238E27FC236}">
                  <a16:creationId xmlns:a16="http://schemas.microsoft.com/office/drawing/2014/main" id="{C6EEC918-FDBE-4CFA-B3D5-F8A0F03B1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Text Box 16">
              <a:extLst>
                <a:ext uri="{FF2B5EF4-FFF2-40B4-BE49-F238E27FC236}">
                  <a16:creationId xmlns:a16="http://schemas.microsoft.com/office/drawing/2014/main" id="{909AFED1-74F8-444A-9C7A-F7400A95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201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314" name="Text Box 17">
              <a:extLst>
                <a:ext uri="{FF2B5EF4-FFF2-40B4-BE49-F238E27FC236}">
                  <a16:creationId xmlns:a16="http://schemas.microsoft.com/office/drawing/2014/main" id="{7757E069-50BE-473C-8811-809D59687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206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315" name="Text Box 18">
              <a:extLst>
                <a:ext uri="{FF2B5EF4-FFF2-40B4-BE49-F238E27FC236}">
                  <a16:creationId xmlns:a16="http://schemas.microsoft.com/office/drawing/2014/main" id="{54C797FF-5CA9-41F8-B148-9B99494F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04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316" name="Text Box 19">
              <a:extLst>
                <a:ext uri="{FF2B5EF4-FFF2-40B4-BE49-F238E27FC236}">
                  <a16:creationId xmlns:a16="http://schemas.microsoft.com/office/drawing/2014/main" id="{5E9FD502-8874-4A7D-B8D4-D3B8A81FF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268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317" name="Text Box 20">
              <a:extLst>
                <a:ext uri="{FF2B5EF4-FFF2-40B4-BE49-F238E27FC236}">
                  <a16:creationId xmlns:a16="http://schemas.microsoft.com/office/drawing/2014/main" id="{EB77E108-1205-4C2F-B131-68F414F6C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3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318" name="Text Box 21">
              <a:extLst>
                <a:ext uri="{FF2B5EF4-FFF2-40B4-BE49-F238E27FC236}">
                  <a16:creationId xmlns:a16="http://schemas.microsoft.com/office/drawing/2014/main" id="{070CB32C-EB90-4DC6-8FDA-CA0F09CAB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319" name="Line 22">
              <a:extLst>
                <a:ext uri="{FF2B5EF4-FFF2-40B4-BE49-F238E27FC236}">
                  <a16:creationId xmlns:a16="http://schemas.microsoft.com/office/drawing/2014/main" id="{EEF0754E-9AF8-42F0-ABDE-A20A2C1AB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0" y="30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Text Box 23">
              <a:extLst>
                <a:ext uri="{FF2B5EF4-FFF2-40B4-BE49-F238E27FC236}">
                  <a16:creationId xmlns:a16="http://schemas.microsoft.com/office/drawing/2014/main" id="{256D5911-B689-48FC-B49F-91A7433C7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072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Cycle</a:t>
              </a:r>
            </a:p>
          </p:txBody>
        </p:sp>
      </p:grpSp>
      <p:sp>
        <p:nvSpPr>
          <p:cNvPr id="54276" name="Text Box 24">
            <a:extLst>
              <a:ext uri="{FF2B5EF4-FFF2-40B4-BE49-F238E27FC236}">
                <a16:creationId xmlns:a16="http://schemas.microsoft.com/office/drawing/2014/main" id="{08B4EDBA-2CD5-491E-BA87-4B2253F6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28749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 Black" panose="020B0A04020102020204" pitchFamily="34" charset="0"/>
              </a:rPr>
              <a:t>Simple path from 1 to 5 </a:t>
            </a:r>
            <a:br>
              <a:rPr lang="en-US" altLang="en-US" sz="1600">
                <a:latin typeface="Arial Black" panose="020B0A04020102020204" pitchFamily="34" charset="0"/>
              </a:rPr>
            </a:br>
            <a:r>
              <a:rPr lang="en-US" altLang="en-US" sz="1600">
                <a:latin typeface="Arial Black" panose="020B0A04020102020204" pitchFamily="34" charset="0"/>
              </a:rPr>
              <a:t>   = [ 1, 2, 4, 5 ]</a:t>
            </a:r>
          </a:p>
        </p:txBody>
      </p:sp>
      <p:grpSp>
        <p:nvGrpSpPr>
          <p:cNvPr id="54277" name="Group 25">
            <a:extLst>
              <a:ext uri="{FF2B5EF4-FFF2-40B4-BE49-F238E27FC236}">
                <a16:creationId xmlns:a16="http://schemas.microsoft.com/office/drawing/2014/main" id="{EA51DAE2-0D8A-48B6-BF5B-0CA39FE5F16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76600"/>
            <a:ext cx="3200400" cy="2424113"/>
            <a:chOff x="3168" y="1200"/>
            <a:chExt cx="2016" cy="1527"/>
          </a:xfrm>
        </p:grpSpPr>
        <p:sp>
          <p:nvSpPr>
            <p:cNvPr id="54281" name="Oval 26">
              <a:extLst>
                <a:ext uri="{FF2B5EF4-FFF2-40B4-BE49-F238E27FC236}">
                  <a16:creationId xmlns:a16="http://schemas.microsoft.com/office/drawing/2014/main" id="{D2E78BB6-AD59-46C1-A8BF-4570D8BF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2" name="Oval 27">
              <a:extLst>
                <a:ext uri="{FF2B5EF4-FFF2-40B4-BE49-F238E27FC236}">
                  <a16:creationId xmlns:a16="http://schemas.microsoft.com/office/drawing/2014/main" id="{1BB6F11B-B350-4F45-BE0F-821383799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3" name="Oval 28">
              <a:extLst>
                <a:ext uri="{FF2B5EF4-FFF2-40B4-BE49-F238E27FC236}">
                  <a16:creationId xmlns:a16="http://schemas.microsoft.com/office/drawing/2014/main" id="{D0E0D882-0BBC-4D84-A30D-DA851B183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4" name="Oval 29">
              <a:extLst>
                <a:ext uri="{FF2B5EF4-FFF2-40B4-BE49-F238E27FC236}">
                  <a16:creationId xmlns:a16="http://schemas.microsoft.com/office/drawing/2014/main" id="{DCFE851C-EE2A-43AD-95AE-9256F4E0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5" name="Oval 30">
              <a:extLst>
                <a:ext uri="{FF2B5EF4-FFF2-40B4-BE49-F238E27FC236}">
                  <a16:creationId xmlns:a16="http://schemas.microsoft.com/office/drawing/2014/main" id="{742285B9-0191-467A-BFB2-0EEAD645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6" name="Oval 31">
              <a:extLst>
                <a:ext uri="{FF2B5EF4-FFF2-40B4-BE49-F238E27FC236}">
                  <a16:creationId xmlns:a16="http://schemas.microsoft.com/office/drawing/2014/main" id="{EE531C80-3EC8-40DD-BEBD-7F12BBE9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2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32">
              <a:extLst>
                <a:ext uri="{FF2B5EF4-FFF2-40B4-BE49-F238E27FC236}">
                  <a16:creationId xmlns:a16="http://schemas.microsoft.com/office/drawing/2014/main" id="{5C272BB9-7A71-4AF6-996A-7CA49DCDD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2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88" name="Text Box 33">
              <a:extLst>
                <a:ext uri="{FF2B5EF4-FFF2-40B4-BE49-F238E27FC236}">
                  <a16:creationId xmlns:a16="http://schemas.microsoft.com/office/drawing/2014/main" id="{23766817-BD6E-48CF-8EA1-46F97F5BA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289" name="Text Box 34">
              <a:extLst>
                <a:ext uri="{FF2B5EF4-FFF2-40B4-BE49-F238E27FC236}">
                  <a16:creationId xmlns:a16="http://schemas.microsoft.com/office/drawing/2014/main" id="{568DDD97-5B7A-4536-AED6-E3BD7F602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17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290" name="Text Box 35">
              <a:extLst>
                <a:ext uri="{FF2B5EF4-FFF2-40B4-BE49-F238E27FC236}">
                  <a16:creationId xmlns:a16="http://schemas.microsoft.com/office/drawing/2014/main" id="{2F48460B-CB1E-4FAA-96D9-08B220B8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" y="2016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4291" name="Text Box 36">
              <a:extLst>
                <a:ext uri="{FF2B5EF4-FFF2-40B4-BE49-F238E27FC236}">
                  <a16:creationId xmlns:a16="http://schemas.microsoft.com/office/drawing/2014/main" id="{70C7BA8A-444E-4F01-AF46-5954E0481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24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292" name="Text Box 37">
              <a:extLst>
                <a:ext uri="{FF2B5EF4-FFF2-40B4-BE49-F238E27FC236}">
                  <a16:creationId xmlns:a16="http://schemas.microsoft.com/office/drawing/2014/main" id="{3A19594E-66FC-42E5-B4E3-2B81BD85C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24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93" name="Line 38">
              <a:extLst>
                <a:ext uri="{FF2B5EF4-FFF2-40B4-BE49-F238E27FC236}">
                  <a16:creationId xmlns:a16="http://schemas.microsoft.com/office/drawing/2014/main" id="{C94D20F4-97F9-471E-88AD-AAD5DFF5B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Line 39">
              <a:extLst>
                <a:ext uri="{FF2B5EF4-FFF2-40B4-BE49-F238E27FC236}">
                  <a16:creationId xmlns:a16="http://schemas.microsoft.com/office/drawing/2014/main" id="{49043DC6-18CC-48EE-BEBD-F58C638B1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40">
              <a:extLst>
                <a:ext uri="{FF2B5EF4-FFF2-40B4-BE49-F238E27FC236}">
                  <a16:creationId xmlns:a16="http://schemas.microsoft.com/office/drawing/2014/main" id="{ECC9AD6F-5836-49B0-A5E6-9EBCF3117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41">
              <a:extLst>
                <a:ext uri="{FF2B5EF4-FFF2-40B4-BE49-F238E27FC236}">
                  <a16:creationId xmlns:a16="http://schemas.microsoft.com/office/drawing/2014/main" id="{BF5A3363-7EC6-44FE-95AE-E9A2B53F1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40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Line 42">
              <a:extLst>
                <a:ext uri="{FF2B5EF4-FFF2-40B4-BE49-F238E27FC236}">
                  <a16:creationId xmlns:a16="http://schemas.microsoft.com/office/drawing/2014/main" id="{FB74B55E-03AE-4196-B4CB-E8B0C78FE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Text Box 43">
              <a:extLst>
                <a:ext uri="{FF2B5EF4-FFF2-40B4-BE49-F238E27FC236}">
                  <a16:creationId xmlns:a16="http://schemas.microsoft.com/office/drawing/2014/main" id="{98B77AE5-C4F4-40D1-B5D2-DCCFAB554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Unreachable</a:t>
              </a:r>
            </a:p>
          </p:txBody>
        </p:sp>
        <p:sp>
          <p:nvSpPr>
            <p:cNvPr id="54299" name="Line 44">
              <a:extLst>
                <a:ext uri="{FF2B5EF4-FFF2-40B4-BE49-F238E27FC236}">
                  <a16:creationId xmlns:a16="http://schemas.microsoft.com/office/drawing/2014/main" id="{EEAC3EE8-65C2-47DB-8F18-E59FA7A7A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63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0" name="Text Box 45">
              <a:extLst>
                <a:ext uri="{FF2B5EF4-FFF2-40B4-BE49-F238E27FC236}">
                  <a16:creationId xmlns:a16="http://schemas.microsoft.com/office/drawing/2014/main" id="{75FE5FF6-DA7E-4323-BD33-DEE2F527D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03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Cycle</a:t>
              </a:r>
            </a:p>
          </p:txBody>
        </p:sp>
      </p:grpSp>
      <p:sp>
        <p:nvSpPr>
          <p:cNvPr id="373806" name="Rectangle 46">
            <a:extLst>
              <a:ext uri="{FF2B5EF4-FFF2-40B4-BE49-F238E27FC236}">
                <a16:creationId xmlns:a16="http://schemas.microsoft.com/office/drawing/2014/main" id="{635A532F-0002-42F4-A1C7-704F319E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78500"/>
            <a:ext cx="43434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there is  path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we say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reachable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lang="en-US" sz="20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4279" name="Rectangle 47">
            <a:extLst>
              <a:ext uri="{FF2B5EF4-FFF2-40B4-BE49-F238E27FC236}">
                <a16:creationId xmlns:a16="http://schemas.microsoft.com/office/drawing/2014/main" id="{85553B02-A103-4610-A178-D000AFFB8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1462088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sequence of vertices such that there is an edge from each vertex to its successor.  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path is 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if each vertex is distinct.</a:t>
            </a:r>
          </a:p>
        </p:txBody>
      </p:sp>
      <p:sp>
        <p:nvSpPr>
          <p:cNvPr id="54280" name="灯片编号占位符 3">
            <a:extLst>
              <a:ext uri="{FF2B5EF4-FFF2-40B4-BE49-F238E27FC236}">
                <a16:creationId xmlns:a16="http://schemas.microsoft.com/office/drawing/2014/main" id="{8AF8745A-07ED-410F-8D0F-83F28A67B4E6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BFD9D33-0798-4074-A971-C2AAACA0D5B7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9" name="Picture 24">
            <a:extLst>
              <a:ext uri="{FF2B5EF4-FFF2-40B4-BE49-F238E27FC236}">
                <a16:creationId xmlns:a16="http://schemas.microsoft.com/office/drawing/2014/main" id="{19D4F52D-7190-4236-92EA-663C84424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7421"/>
            <a:ext cx="1231901" cy="6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86F41E-DC33-4C4F-8A3D-427EC11AE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277813"/>
            <a:ext cx="8286750" cy="636587"/>
          </a:xfrm>
        </p:spPr>
        <p:txBody>
          <a:bodyPr/>
          <a:lstStyle/>
          <a:p>
            <a:pPr algn="ctr">
              <a:defRPr/>
            </a:pPr>
            <a:r>
              <a:rPr lang="en-US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Directed Graph (digraph)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C401F36-5875-4B5A-9F7A-801F23FD65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2028825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Edges have directions</a:t>
            </a:r>
          </a:p>
          <a:p>
            <a:pPr lvl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 edge is an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pair of nodes</a:t>
            </a:r>
          </a:p>
        </p:txBody>
      </p:sp>
      <p:pic>
        <p:nvPicPr>
          <p:cNvPr id="56324" name="Picture 5" descr="Directed">
            <a:extLst>
              <a:ext uri="{FF2B5EF4-FFF2-40B4-BE49-F238E27FC236}">
                <a16:creationId xmlns:a16="http://schemas.microsoft.com/office/drawing/2014/main" id="{B9D8A5CE-8992-4BC2-8C46-F2EFCB9A5C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8850" y="2376488"/>
            <a:ext cx="2266950" cy="20605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5" name="灯片编号占位符 3">
            <a:extLst>
              <a:ext uri="{FF2B5EF4-FFF2-40B4-BE49-F238E27FC236}">
                <a16:creationId xmlns:a16="http://schemas.microsoft.com/office/drawing/2014/main" id="{ED85F222-69FA-4F0C-901D-15583CACAAD2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68D0BD3-32E3-42F9-B2CB-DB93EF058124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24">
            <a:extLst>
              <a:ext uri="{FF2B5EF4-FFF2-40B4-BE49-F238E27FC236}">
                <a16:creationId xmlns:a16="http://schemas.microsoft.com/office/drawing/2014/main" id="{01D8E584-6C28-4017-90E4-49335242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7421"/>
            <a:ext cx="1231901" cy="6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C0FF558-6558-43CF-803D-8C1F29C2B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163764"/>
            <a:ext cx="76850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dirty="0">
                <a:latin typeface="Times New Roman" panose="02020603050405020304" pitchFamily="18" charset="0"/>
              </a:rPr>
              <a:t>Graph-based representations of Programs</a:t>
            </a:r>
            <a:endParaRPr lang="en-AU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68B54C7-80F4-47E4-AB0E-2E18F086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7" y="789090"/>
            <a:ext cx="82280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ahoma" panose="020B0604030504040204" pitchFamily="34" charset="0"/>
              </a:rPr>
              <a:t>Representing a problem as a graph can provide a different point of view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ahoma" panose="020B0604030504040204" pitchFamily="34" charset="0"/>
              </a:rPr>
              <a:t>Representing a problem as a graph can make a problem much simpler</a:t>
            </a: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GB" altLang="en-US" sz="1800">
                <a:latin typeface="Tahoma" panose="020B0604030504040204" pitchFamily="34" charset="0"/>
              </a:rPr>
              <a:t>More accurately, it can provide the appropriate tools for solving the problem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pic>
        <p:nvPicPr>
          <p:cNvPr id="58372" name="Picture 2" descr="http://upload.wikimedia.org/wikipedia/commons/8/84/SSA_example1.3.png">
            <a:extLst>
              <a:ext uri="{FF2B5EF4-FFF2-40B4-BE49-F238E27FC236}">
                <a16:creationId xmlns:a16="http://schemas.microsoft.com/office/drawing/2014/main" id="{60A3394F-88B3-44F2-8EB2-0B54CB66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836863"/>
            <a:ext cx="218440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06B4989-0693-4B85-AE62-2EAE9B5F8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2162649"/>
            <a:ext cx="23844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 = a*b;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(c) {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x=x+1;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y=y+1;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x=x-1;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y=y-1;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ts val="0"/>
              </a:spcBef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cxnSp>
        <p:nvCxnSpPr>
          <p:cNvPr id="58374" name="Straight Arrow Connector 8">
            <a:extLst>
              <a:ext uri="{FF2B5EF4-FFF2-40B4-BE49-F238E27FC236}">
                <a16:creationId xmlns:a16="http://schemas.microsoft.com/office/drawing/2014/main" id="{206A31E2-0BEE-4FDE-B973-18DB9D9D648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6463" y="4464050"/>
            <a:ext cx="2249487" cy="14288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D31C61D-24E7-4E99-96CF-AFD824491FC0}"/>
              </a:ext>
            </a:extLst>
          </p:cNvPr>
          <p:cNvSpPr>
            <a:spLocks noChangeArrowheads="1"/>
          </p:cNvSpPr>
          <p:nvPr/>
        </p:nvSpPr>
        <p:spPr bwMode="auto">
          <a:xfrm rot="20013076">
            <a:off x="5197475" y="4224338"/>
            <a:ext cx="372268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C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Graph algorithms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sp>
        <p:nvSpPr>
          <p:cNvPr id="58376" name="灯片编号占位符 3">
            <a:extLst>
              <a:ext uri="{FF2B5EF4-FFF2-40B4-BE49-F238E27FC236}">
                <a16:creationId xmlns:a16="http://schemas.microsoft.com/office/drawing/2014/main" id="{236E90E3-CC2A-453A-95F2-10543F202F06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049104D-22B4-44C0-B3A8-5AA601021BCF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4AD7E940-C6B5-401B-A324-13F55832D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99536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Control-Flow Graph (CFG)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026DBC8-EF61-4038-BD04-B8126708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223963"/>
            <a:ext cx="7364413" cy="34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C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computation and control flow in the program:</a:t>
            </a:r>
          </a:p>
          <a:p>
            <a:pPr algn="just">
              <a:defRPr/>
            </a:pPr>
            <a:endParaRPr lang="en-CA" sz="2800" dirty="0"/>
          </a:p>
          <a:p>
            <a:pPr marL="800100" lvl="1" indent="-342900" algn="just">
              <a:buFont typeface="Wingdings" pitchFamily="2" charset="2"/>
              <a:buChar char="q"/>
              <a:defRPr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represents a statement or a basic block (statement group (a sequence of instructions with no branches into or out of the block))</a:t>
            </a:r>
          </a:p>
          <a:p>
            <a:pPr marL="800100" lvl="1" indent="-342900" algn="just">
              <a:buFont typeface="Wingdings" pitchFamily="2" charset="2"/>
              <a:buChar char="q"/>
              <a:defRPr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represent possible flow of control from the end of one block to the beginning of the other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F4E1C6FF-57D6-434D-8156-2BE2FBC5B874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1E87EC2-EE90-42BD-B9E3-974D4F8D2D08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0831DFF8-6602-4FBF-9CAA-80E1D3C1D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99536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Control-Flow Graph (cont’d)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4ED14B5-94CB-45A8-B6F8-7B6E4829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125538"/>
            <a:ext cx="327183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algn="just">
              <a:spcBef>
                <a:spcPts val="0"/>
              </a:spcBef>
              <a:defRPr/>
            </a:pP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a*b;</a:t>
            </a:r>
          </a:p>
          <a:p>
            <a:pPr algn="just">
              <a:spcBef>
                <a:spcPts val="0"/>
              </a:spcBef>
              <a:defRPr/>
            </a:pP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{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x=x+1;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y=y+1;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x=x-1;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y=y-1;</a:t>
            </a: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spcBef>
                <a:spcPts val="0"/>
              </a:spcBef>
              <a:defRPr/>
            </a:pP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  <a:defRPr/>
            </a:pP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grpSp>
        <p:nvGrpSpPr>
          <p:cNvPr id="66564" name="Group 2">
            <a:extLst>
              <a:ext uri="{FF2B5EF4-FFF2-40B4-BE49-F238E27FC236}">
                <a16:creationId xmlns:a16="http://schemas.microsoft.com/office/drawing/2014/main" id="{437728B3-4448-4F96-B304-249095A66A0C}"/>
              </a:ext>
            </a:extLst>
          </p:cNvPr>
          <p:cNvGrpSpPr>
            <a:grpSpLocks/>
          </p:cNvGrpSpPr>
          <p:nvPr/>
        </p:nvGrpSpPr>
        <p:grpSpPr bwMode="auto">
          <a:xfrm>
            <a:off x="5162550" y="1111250"/>
            <a:ext cx="981075" cy="927100"/>
            <a:chOff x="4051497" y="2940145"/>
            <a:chExt cx="981149" cy="928467"/>
          </a:xfrm>
        </p:grpSpPr>
        <p:sp>
          <p:nvSpPr>
            <p:cNvPr id="66581" name="Oval 1">
              <a:extLst>
                <a:ext uri="{FF2B5EF4-FFF2-40B4-BE49-F238E27FC236}">
                  <a16:creationId xmlns:a16="http://schemas.microsoft.com/office/drawing/2014/main" id="{1E0556AD-42DA-407D-9D92-13A49B0D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497" y="2940145"/>
              <a:ext cx="981149" cy="928467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pic>
          <p:nvPicPr>
            <p:cNvPr id="66582" name="Picture 2">
              <a:extLst>
                <a:ext uri="{FF2B5EF4-FFF2-40B4-BE49-F238E27FC236}">
                  <a16:creationId xmlns:a16="http://schemas.microsoft.com/office/drawing/2014/main" id="{08044A5B-CF32-493C-8DBD-C2F226A0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763" y="3200400"/>
              <a:ext cx="752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565" name="Straight Arrow Connector 8">
            <a:extLst>
              <a:ext uri="{FF2B5EF4-FFF2-40B4-BE49-F238E27FC236}">
                <a16:creationId xmlns:a16="http://schemas.microsoft.com/office/drawing/2014/main" id="{7D2A2E26-6281-43F7-9C6C-7352E917DF4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7563" y="3259138"/>
            <a:ext cx="679450" cy="82550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Straight Arrow Connector 8">
            <a:extLst>
              <a:ext uri="{FF2B5EF4-FFF2-40B4-BE49-F238E27FC236}">
                <a16:creationId xmlns:a16="http://schemas.microsoft.com/office/drawing/2014/main" id="{861303CF-2D27-42F2-960F-F171AF111A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59488" y="3244850"/>
            <a:ext cx="903287" cy="82550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6567" name="Picture 3">
            <a:extLst>
              <a:ext uri="{FF2B5EF4-FFF2-40B4-BE49-F238E27FC236}">
                <a16:creationId xmlns:a16="http://schemas.microsoft.com/office/drawing/2014/main" id="{663321D0-0C17-4499-80A6-F167D3F8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297363"/>
            <a:ext cx="6381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4">
            <a:extLst>
              <a:ext uri="{FF2B5EF4-FFF2-40B4-BE49-F238E27FC236}">
                <a16:creationId xmlns:a16="http://schemas.microsoft.com/office/drawing/2014/main" id="{E3448661-19A8-4B09-A39C-ED0C2737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4279900"/>
            <a:ext cx="6000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9" name="Picture 5">
            <a:extLst>
              <a:ext uri="{FF2B5EF4-FFF2-40B4-BE49-F238E27FC236}">
                <a16:creationId xmlns:a16="http://schemas.microsoft.com/office/drawing/2014/main" id="{0C655F0E-7D98-4BE4-9404-F5C1066B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897563"/>
            <a:ext cx="11779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8C599DFB-BC1F-4DCC-9DDD-DBCAAEABF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294063"/>
            <a:ext cx="5381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2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T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935EFA6-1949-4BA2-AE7A-815F5C36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235325"/>
            <a:ext cx="538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2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F</a:t>
            </a:r>
          </a:p>
        </p:txBody>
      </p:sp>
      <p:sp>
        <p:nvSpPr>
          <p:cNvPr id="66572" name="Oval 20">
            <a:extLst>
              <a:ext uri="{FF2B5EF4-FFF2-40B4-BE49-F238E27FC236}">
                <a16:creationId xmlns:a16="http://schemas.microsoft.com/office/drawing/2014/main" id="{2C8A14E0-63C1-49E8-BD7F-A755A5CD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4059238"/>
            <a:ext cx="981075" cy="928687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66573" name="Oval 22">
            <a:extLst>
              <a:ext uri="{FF2B5EF4-FFF2-40B4-BE49-F238E27FC236}">
                <a16:creationId xmlns:a16="http://schemas.microsoft.com/office/drawing/2014/main" id="{9805DB69-F134-44EE-A736-2FF94B05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4057650"/>
            <a:ext cx="981075" cy="928688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66574" name="Oval 23">
            <a:extLst>
              <a:ext uri="{FF2B5EF4-FFF2-40B4-BE49-F238E27FC236}">
                <a16:creationId xmlns:a16="http://schemas.microsoft.com/office/drawing/2014/main" id="{A5557C9F-492E-43BE-9353-17BAB244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638800"/>
            <a:ext cx="981075" cy="927100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66575" name="Straight Arrow Connector 8">
            <a:extLst>
              <a:ext uri="{FF2B5EF4-FFF2-40B4-BE49-F238E27FC236}">
                <a16:creationId xmlns:a16="http://schemas.microsoft.com/office/drawing/2014/main" id="{8A7420BA-9150-44DD-B868-9B3AFDA43D45}"/>
              </a:ext>
            </a:extLst>
          </p:cNvPr>
          <p:cNvCxnSpPr>
            <a:cxnSpLocks noChangeShapeType="1"/>
            <a:stCxn id="66572" idx="4"/>
          </p:cNvCxnSpPr>
          <p:nvPr/>
        </p:nvCxnSpPr>
        <p:spPr bwMode="auto">
          <a:xfrm>
            <a:off x="4560888" y="4987925"/>
            <a:ext cx="838200" cy="881063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Straight Arrow Connector 8">
            <a:extLst>
              <a:ext uri="{FF2B5EF4-FFF2-40B4-BE49-F238E27FC236}">
                <a16:creationId xmlns:a16="http://schemas.microsoft.com/office/drawing/2014/main" id="{50F7E47F-82EE-453F-8007-CE9DB2A45C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00775" y="4986338"/>
            <a:ext cx="846138" cy="88265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7" name="灯片编号占位符 3">
            <a:extLst>
              <a:ext uri="{FF2B5EF4-FFF2-40B4-BE49-F238E27FC236}">
                <a16:creationId xmlns:a16="http://schemas.microsoft.com/office/drawing/2014/main" id="{22B296EC-ABE7-4938-8AAD-55D9B1D78793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79C56D4-0D9C-4DD6-8B66-7A0A04AF9BB7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78" name="Oval 1">
            <a:extLst>
              <a:ext uri="{FF2B5EF4-FFF2-40B4-BE49-F238E27FC236}">
                <a16:creationId xmlns:a16="http://schemas.microsoft.com/office/drawing/2014/main" id="{D6B20E63-6524-4835-966A-69CF9457D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2492375"/>
            <a:ext cx="981075" cy="927100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D671FA4-1FC8-4C6E-BEAC-14C57605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2719388"/>
            <a:ext cx="5016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3600" b="1" u="none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</a:t>
            </a:r>
            <a:endParaRPr lang="en-US" sz="3600" b="1" u="none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cxnSp>
        <p:nvCxnSpPr>
          <p:cNvPr id="66580" name="Straight Arrow Connector 8">
            <a:extLst>
              <a:ext uri="{FF2B5EF4-FFF2-40B4-BE49-F238E27FC236}">
                <a16:creationId xmlns:a16="http://schemas.microsoft.com/office/drawing/2014/main" id="{E11BFDD1-1424-45A8-8901-B9919AE6385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53088" y="2052638"/>
            <a:ext cx="0" cy="439737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E133BC40-44A7-4780-92D4-95C33D248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99536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Dataflow analysis</a:t>
            </a:r>
          </a:p>
        </p:txBody>
      </p:sp>
      <p:sp>
        <p:nvSpPr>
          <p:cNvPr id="68611" name="Text Box 4">
            <a:extLst>
              <a:ext uri="{FF2B5EF4-FFF2-40B4-BE49-F238E27FC236}">
                <a16:creationId xmlns:a16="http://schemas.microsoft.com/office/drawing/2014/main" id="{3FB68E62-FF6F-4121-BA07-9051C426B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1931988"/>
            <a:ext cx="7364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>
                <a:latin typeface="Times New Roman" panose="02020603050405020304" pitchFamily="18" charset="0"/>
              </a:rPr>
              <a:t>Data-flow analysis derives information about the dynamic behavior of a program by only examining the static code</a:t>
            </a:r>
            <a:endParaRPr lang="es-ES" altLang="en-US" sz="2400">
              <a:latin typeface="Times New Roman" panose="02020603050405020304" pitchFamily="18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F5D55A39-BF1D-430C-B2DC-AEE6EFCA1A8E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A37ED70-8DBE-4B76-B8D9-358EDB0F533D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CCD05A06-0367-4E89-8AE3-E183E858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125538"/>
            <a:ext cx="2470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  <a:p>
            <a:pPr algn="just"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 = </a:t>
            </a: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a+b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 = a*b;</a:t>
            </a:r>
          </a:p>
          <a:p>
            <a:pPr algn="just"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defRPr/>
            </a:pP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if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(c) {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x=x+1;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y=y+1;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algn="just">
              <a:defRPr/>
            </a:pP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{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x=x-1;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y=y-1;</a:t>
            </a: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algn="just"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 = </a:t>
            </a:r>
            <a:r>
              <a:rPr lang="es-E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x+y</a:t>
            </a: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algn="just">
              <a:defRPr/>
            </a:pPr>
            <a:endParaRPr lang="es-E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defRPr/>
            </a:pPr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</p:txBody>
      </p:sp>
      <p:cxnSp>
        <p:nvCxnSpPr>
          <p:cNvPr id="70659" name="Straight Arrow Connector 8">
            <a:extLst>
              <a:ext uri="{FF2B5EF4-FFF2-40B4-BE49-F238E27FC236}">
                <a16:creationId xmlns:a16="http://schemas.microsoft.com/office/drawing/2014/main" id="{D5A00DC8-CF91-4A22-AB0F-2E9763173AF1}"/>
              </a:ext>
            </a:extLst>
          </p:cNvPr>
          <p:cNvCxnSpPr>
            <a:cxnSpLocks noChangeShapeType="1"/>
            <a:stCxn id="70678" idx="3"/>
          </p:cNvCxnSpPr>
          <p:nvPr/>
        </p:nvCxnSpPr>
        <p:spPr bwMode="auto">
          <a:xfrm flipH="1">
            <a:off x="4627563" y="3657600"/>
            <a:ext cx="806450" cy="60642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0" name="Straight Arrow Connector 8">
            <a:extLst>
              <a:ext uri="{FF2B5EF4-FFF2-40B4-BE49-F238E27FC236}">
                <a16:creationId xmlns:a16="http://schemas.microsoft.com/office/drawing/2014/main" id="{BCD1D73D-912F-4DD1-8194-E61A1385BAF3}"/>
              </a:ext>
            </a:extLst>
          </p:cNvPr>
          <p:cNvCxnSpPr>
            <a:cxnSpLocks noChangeShapeType="1"/>
            <a:stCxn id="70678" idx="5"/>
            <a:endCxn id="70673" idx="1"/>
          </p:cNvCxnSpPr>
          <p:nvPr/>
        </p:nvCxnSpPr>
        <p:spPr bwMode="auto">
          <a:xfrm>
            <a:off x="5937250" y="3659188"/>
            <a:ext cx="877888" cy="62230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661" name="Picture 5">
            <a:extLst>
              <a:ext uri="{FF2B5EF4-FFF2-40B4-BE49-F238E27FC236}">
                <a16:creationId xmlns:a16="http://schemas.microsoft.com/office/drawing/2014/main" id="{615C76E8-83D4-4914-9B92-4B43FF32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6078538"/>
            <a:ext cx="117792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545738DD-B316-42F6-8BF0-4D26802E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3529013"/>
            <a:ext cx="5381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2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T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DB68673-2FD1-41BB-8A16-B5FA367D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3582988"/>
            <a:ext cx="538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2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F</a:t>
            </a:r>
          </a:p>
        </p:txBody>
      </p:sp>
      <p:sp>
        <p:nvSpPr>
          <p:cNvPr id="70664" name="Oval 20">
            <a:extLst>
              <a:ext uri="{FF2B5EF4-FFF2-40B4-BE49-F238E27FC236}">
                <a16:creationId xmlns:a16="http://schemas.microsoft.com/office/drawing/2014/main" id="{5E7CC3A4-D861-4A01-8D00-889403B19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0" y="5233988"/>
            <a:ext cx="712788" cy="633412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70665" name="Oval 23">
            <a:extLst>
              <a:ext uri="{FF2B5EF4-FFF2-40B4-BE49-F238E27FC236}">
                <a16:creationId xmlns:a16="http://schemas.microsoft.com/office/drawing/2014/main" id="{19780691-2B59-4073-90AB-90B16771F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818188"/>
            <a:ext cx="981075" cy="928687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70666" name="Straight Arrow Connector 8">
            <a:extLst>
              <a:ext uri="{FF2B5EF4-FFF2-40B4-BE49-F238E27FC236}">
                <a16:creationId xmlns:a16="http://schemas.microsoft.com/office/drawing/2014/main" id="{E0C1FF28-6149-47FF-AD39-6C36258D1C4A}"/>
              </a:ext>
            </a:extLst>
          </p:cNvPr>
          <p:cNvCxnSpPr>
            <a:cxnSpLocks noChangeShapeType="1"/>
            <a:stCxn id="70664" idx="4"/>
            <a:endCxn id="70665" idx="2"/>
          </p:cNvCxnSpPr>
          <p:nvPr/>
        </p:nvCxnSpPr>
        <p:spPr bwMode="auto">
          <a:xfrm>
            <a:off x="4427538" y="5867400"/>
            <a:ext cx="903287" cy="414338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Straight Arrow Connector 8">
            <a:extLst>
              <a:ext uri="{FF2B5EF4-FFF2-40B4-BE49-F238E27FC236}">
                <a16:creationId xmlns:a16="http://schemas.microsoft.com/office/drawing/2014/main" id="{FB31AC0E-28EC-4A3A-A914-A1101C012B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313488" y="5867400"/>
            <a:ext cx="649287" cy="392113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D2118A2B-12C0-4B28-AA6C-F7FA03CEC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225" y="201613"/>
            <a:ext cx="7772400" cy="844550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Dataflow analysis (cont’d)</a:t>
            </a:r>
          </a:p>
        </p:txBody>
      </p:sp>
      <p:pic>
        <p:nvPicPr>
          <p:cNvPr id="70669" name="Picture 2">
            <a:extLst>
              <a:ext uri="{FF2B5EF4-FFF2-40B4-BE49-F238E27FC236}">
                <a16:creationId xmlns:a16="http://schemas.microsoft.com/office/drawing/2014/main" id="{8E0CDE53-0F50-4614-A373-C4D724D2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4411663"/>
            <a:ext cx="590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70" name="Oval 25">
            <a:extLst>
              <a:ext uri="{FF2B5EF4-FFF2-40B4-BE49-F238E27FC236}">
                <a16:creationId xmlns:a16="http://schemas.microsoft.com/office/drawing/2014/main" id="{0A041099-49DF-4829-A40A-69D0EC86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4205288"/>
            <a:ext cx="711200" cy="633412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pic>
        <p:nvPicPr>
          <p:cNvPr id="70671" name="Picture 3">
            <a:extLst>
              <a:ext uri="{FF2B5EF4-FFF2-40B4-BE49-F238E27FC236}">
                <a16:creationId xmlns:a16="http://schemas.microsoft.com/office/drawing/2014/main" id="{89AC0C3A-7488-4C26-9521-135200C3D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5478463"/>
            <a:ext cx="5715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72" name="Oval 27">
            <a:extLst>
              <a:ext uri="{FF2B5EF4-FFF2-40B4-BE49-F238E27FC236}">
                <a16:creationId xmlns:a16="http://schemas.microsoft.com/office/drawing/2014/main" id="{575F2CA0-6FC9-4CCA-931A-789FBA2E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5218113"/>
            <a:ext cx="711200" cy="633412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70673" name="Oval 29">
            <a:extLst>
              <a:ext uri="{FF2B5EF4-FFF2-40B4-BE49-F238E27FC236}">
                <a16:creationId xmlns:a16="http://schemas.microsoft.com/office/drawing/2014/main" id="{E0BF298A-8F91-4C31-8971-9DF4DB99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4189413"/>
            <a:ext cx="712787" cy="633412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pic>
        <p:nvPicPr>
          <p:cNvPr id="70674" name="Picture 4">
            <a:extLst>
              <a:ext uri="{FF2B5EF4-FFF2-40B4-BE49-F238E27FC236}">
                <a16:creationId xmlns:a16="http://schemas.microsoft.com/office/drawing/2014/main" id="{411FB48A-EACA-461D-BC8A-C41D9F43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425950"/>
            <a:ext cx="5619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75" name="Picture 5">
            <a:extLst>
              <a:ext uri="{FF2B5EF4-FFF2-40B4-BE49-F238E27FC236}">
                <a16:creationId xmlns:a16="http://schemas.microsoft.com/office/drawing/2014/main" id="{2264D6BB-6FF1-488B-A447-53BC18D9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5468938"/>
            <a:ext cx="5524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676" name="Straight Arrow Connector 8">
            <a:extLst>
              <a:ext uri="{FF2B5EF4-FFF2-40B4-BE49-F238E27FC236}">
                <a16:creationId xmlns:a16="http://schemas.microsoft.com/office/drawing/2014/main" id="{2832CC3D-7011-4CBA-9263-AE9991FD7DB9}"/>
              </a:ext>
            </a:extLst>
          </p:cNvPr>
          <p:cNvCxnSpPr>
            <a:cxnSpLocks noChangeShapeType="1"/>
            <a:endCxn id="70672" idx="0"/>
          </p:cNvCxnSpPr>
          <p:nvPr/>
        </p:nvCxnSpPr>
        <p:spPr bwMode="auto">
          <a:xfrm flipH="1">
            <a:off x="7069138" y="4824413"/>
            <a:ext cx="1587" cy="393700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Straight Arrow Connector 8">
            <a:extLst>
              <a:ext uri="{FF2B5EF4-FFF2-40B4-BE49-F238E27FC236}">
                <a16:creationId xmlns:a16="http://schemas.microsoft.com/office/drawing/2014/main" id="{9FA877AD-B40D-4FAD-AD18-84507FF174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416425" y="4841875"/>
            <a:ext cx="1588" cy="392113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8" name="Oval 38">
            <a:extLst>
              <a:ext uri="{FF2B5EF4-FFF2-40B4-BE49-F238E27FC236}">
                <a16:creationId xmlns:a16="http://schemas.microsoft.com/office/drawing/2014/main" id="{9169F418-D36B-4190-B694-C09CDBFE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3117850"/>
            <a:ext cx="712787" cy="633413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70679" name="Oval 41">
            <a:extLst>
              <a:ext uri="{FF2B5EF4-FFF2-40B4-BE49-F238E27FC236}">
                <a16:creationId xmlns:a16="http://schemas.microsoft.com/office/drawing/2014/main" id="{E69711AE-E0EF-4399-A570-FCB4ACD4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1114425"/>
            <a:ext cx="712787" cy="633413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70680" name="Straight Arrow Connector 8">
            <a:extLst>
              <a:ext uri="{FF2B5EF4-FFF2-40B4-BE49-F238E27FC236}">
                <a16:creationId xmlns:a16="http://schemas.microsoft.com/office/drawing/2014/main" id="{56182358-4001-492D-9E99-7084616A314F}"/>
              </a:ext>
            </a:extLst>
          </p:cNvPr>
          <p:cNvCxnSpPr>
            <a:cxnSpLocks noChangeShapeType="1"/>
            <a:stCxn id="70687" idx="4"/>
            <a:endCxn id="70678" idx="0"/>
          </p:cNvCxnSpPr>
          <p:nvPr/>
        </p:nvCxnSpPr>
        <p:spPr bwMode="auto">
          <a:xfrm>
            <a:off x="5683250" y="2760663"/>
            <a:ext cx="3175" cy="357187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681" name="Picture 6">
            <a:extLst>
              <a:ext uri="{FF2B5EF4-FFF2-40B4-BE49-F238E27FC236}">
                <a16:creationId xmlns:a16="http://schemas.microsoft.com/office/drawing/2014/main" id="{2096C42A-0D49-406B-AAEB-9141EAB1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8" y="1339850"/>
            <a:ext cx="6381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82" name="灯片编号占位符 3">
            <a:extLst>
              <a:ext uri="{FF2B5EF4-FFF2-40B4-BE49-F238E27FC236}">
                <a16:creationId xmlns:a16="http://schemas.microsoft.com/office/drawing/2014/main" id="{DBBBAF69-59DE-4614-89D6-F4F770FC5D8D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C26CE89-1430-4E52-BB27-10F074ABFD20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50D5503-BA3A-4838-9DB9-B2022190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1154113"/>
            <a:ext cx="14827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def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0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C02D150D-BE05-4DE0-B397-0B0098E5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836613"/>
            <a:ext cx="431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0</a:t>
            </a:r>
            <a:endParaRPr lang="en-US" sz="18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DFB3F92-34A4-43F1-B4C7-E37A6CC44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6281738"/>
            <a:ext cx="14827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use(n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1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52D67C6-977B-4580-AF88-3C522481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75" y="5583238"/>
            <a:ext cx="4318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1</a:t>
            </a:r>
            <a:endParaRPr lang="en-US" sz="1800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  <p:sp>
        <p:nvSpPr>
          <p:cNvPr id="70687" name="Oval 38">
            <a:extLst>
              <a:ext uri="{FF2B5EF4-FFF2-40B4-BE49-F238E27FC236}">
                <a16:creationId xmlns:a16="http://schemas.microsoft.com/office/drawing/2014/main" id="{717DFDBD-A445-4CA5-9797-0526079C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2127250"/>
            <a:ext cx="712788" cy="633413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70688" name="Straight Arrow Connector 8">
            <a:extLst>
              <a:ext uri="{FF2B5EF4-FFF2-40B4-BE49-F238E27FC236}">
                <a16:creationId xmlns:a16="http://schemas.microsoft.com/office/drawing/2014/main" id="{B412852D-801A-41C0-8308-618DB11BC2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8650" y="1770063"/>
            <a:ext cx="3175" cy="357187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0689" name="Picture 7">
            <a:extLst>
              <a:ext uri="{FF2B5EF4-FFF2-40B4-BE49-F238E27FC236}">
                <a16:creationId xmlns:a16="http://schemas.microsoft.com/office/drawing/2014/main" id="{D65103E6-EF30-4824-AC58-57D9009F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2354263"/>
            <a:ext cx="6477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89B6C55D-0B8C-4423-9E8D-E1C90933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3268663"/>
            <a:ext cx="409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8" name="Picture 6" descr="http://www.colipera.com/wp-content/uploads/2013/09/wrong.jpg">
            <a:extLst>
              <a:ext uri="{FF2B5EF4-FFF2-40B4-BE49-F238E27FC236}">
                <a16:creationId xmlns:a16="http://schemas.microsoft.com/office/drawing/2014/main" id="{E54F7CBA-4794-4645-B7B3-7E27D5F52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4830763"/>
            <a:ext cx="1984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C6C3D56D-A246-4507-BE8E-2F120312F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99536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Dataflow analysis (cont’d)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20D7C655-7BDB-4493-BDE0-8C134785BE18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6D6F4DF-F3E3-4512-B4F5-5C2D65941726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72709" name="Group 1">
            <a:extLst>
              <a:ext uri="{FF2B5EF4-FFF2-40B4-BE49-F238E27FC236}">
                <a16:creationId xmlns:a16="http://schemas.microsoft.com/office/drawing/2014/main" id="{C8509703-61CE-488C-8E51-0E5595E76C9B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868363"/>
            <a:ext cx="3687762" cy="5911850"/>
            <a:chOff x="655638" y="868697"/>
            <a:chExt cx="3687762" cy="5911516"/>
          </a:xfrm>
        </p:grpSpPr>
        <p:cxnSp>
          <p:nvCxnSpPr>
            <p:cNvPr id="72719" name="Straight Arrow Connector 8">
              <a:extLst>
                <a:ext uri="{FF2B5EF4-FFF2-40B4-BE49-F238E27FC236}">
                  <a16:creationId xmlns:a16="http://schemas.microsoft.com/office/drawing/2014/main" id="{1A3BC3E4-5665-4923-A161-AF70A24ED117}"/>
                </a:ext>
              </a:extLst>
            </p:cNvPr>
            <p:cNvCxnSpPr>
              <a:cxnSpLocks noChangeShapeType="1"/>
              <a:stCxn id="72737" idx="3"/>
            </p:cNvCxnSpPr>
            <p:nvPr/>
          </p:nvCxnSpPr>
          <p:spPr bwMode="auto">
            <a:xfrm flipH="1">
              <a:off x="1546077" y="3657744"/>
              <a:ext cx="806493" cy="606397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0" name="Straight Arrow Connector 8">
              <a:extLst>
                <a:ext uri="{FF2B5EF4-FFF2-40B4-BE49-F238E27FC236}">
                  <a16:creationId xmlns:a16="http://schemas.microsoft.com/office/drawing/2014/main" id="{D106CE8C-EB63-440B-B69F-9E8436BEAFEA}"/>
                </a:ext>
              </a:extLst>
            </p:cNvPr>
            <p:cNvCxnSpPr>
              <a:cxnSpLocks noChangeShapeType="1"/>
              <a:stCxn id="72737" idx="5"/>
              <a:endCxn id="72732" idx="1"/>
            </p:cNvCxnSpPr>
            <p:nvPr/>
          </p:nvCxnSpPr>
          <p:spPr bwMode="auto">
            <a:xfrm>
              <a:off x="2855833" y="3657744"/>
              <a:ext cx="877934" cy="62385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2721" name="Picture 5">
              <a:extLst>
                <a:ext uri="{FF2B5EF4-FFF2-40B4-BE49-F238E27FC236}">
                  <a16:creationId xmlns:a16="http://schemas.microsoft.com/office/drawing/2014/main" id="{A221250D-18C9-4637-9E7D-473F0A5C7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245" y="6078571"/>
              <a:ext cx="1177987" cy="407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ED5ABA2-201E-4327-B86D-1813413E9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075" y="3529197"/>
              <a:ext cx="538163" cy="50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2800" b="1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94811FF6-D693-4DE9-BA75-E7F84AAD2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288" y="3583169"/>
              <a:ext cx="538162" cy="50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2800" b="1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2724" name="Oval 20">
              <a:extLst>
                <a:ext uri="{FF2B5EF4-FFF2-40B4-BE49-F238E27FC236}">
                  <a16:creationId xmlns:a16="http://schemas.microsoft.com/office/drawing/2014/main" id="{7515F4DD-6EEB-4747-BEA7-B5EE6492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35" y="5234060"/>
              <a:ext cx="712826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2725" name="Oval 23">
              <a:extLst>
                <a:ext uri="{FF2B5EF4-FFF2-40B4-BE49-F238E27FC236}">
                  <a16:creationId xmlns:a16="http://schemas.microsoft.com/office/drawing/2014/main" id="{D121604C-0F9D-4D45-8242-75D5D05DF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376" y="5818233"/>
              <a:ext cx="981127" cy="92864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cxnSp>
          <p:nvCxnSpPr>
            <p:cNvPr id="72726" name="Straight Arrow Connector 8">
              <a:extLst>
                <a:ext uri="{FF2B5EF4-FFF2-40B4-BE49-F238E27FC236}">
                  <a16:creationId xmlns:a16="http://schemas.microsoft.com/office/drawing/2014/main" id="{04C3682D-30DE-4416-9ED1-173204FC84AB}"/>
                </a:ext>
              </a:extLst>
            </p:cNvPr>
            <p:cNvCxnSpPr>
              <a:cxnSpLocks noChangeShapeType="1"/>
              <a:stCxn id="72724" idx="4"/>
              <a:endCxn id="72725" idx="2"/>
            </p:cNvCxnSpPr>
            <p:nvPr/>
          </p:nvCxnSpPr>
          <p:spPr bwMode="auto">
            <a:xfrm>
              <a:off x="1346042" y="5867443"/>
              <a:ext cx="903335" cy="41431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7" name="Straight Arrow Connector 8">
              <a:extLst>
                <a:ext uri="{FF2B5EF4-FFF2-40B4-BE49-F238E27FC236}">
                  <a16:creationId xmlns:a16="http://schemas.microsoft.com/office/drawing/2014/main" id="{1479A819-8CFB-4350-8C10-9AD09821A233}"/>
                </a:ext>
              </a:extLst>
            </p:cNvPr>
            <p:cNvCxnSpPr>
              <a:cxnSpLocks noChangeShapeType="1"/>
              <a:stCxn id="72731" idx="4"/>
            </p:cNvCxnSpPr>
            <p:nvPr/>
          </p:nvCxnSpPr>
          <p:spPr bwMode="auto">
            <a:xfrm flipH="1">
              <a:off x="3232092" y="5851569"/>
              <a:ext cx="755689" cy="40796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2728" name="Picture 2">
              <a:extLst>
                <a:ext uri="{FF2B5EF4-FFF2-40B4-BE49-F238E27FC236}">
                  <a16:creationId xmlns:a16="http://schemas.microsoft.com/office/drawing/2014/main" id="{95B06B72-B94A-4274-AAF0-D2D491F3C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225" y="4411773"/>
              <a:ext cx="590581" cy="20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729" name="Oval 25">
              <a:extLst>
                <a:ext uri="{FF2B5EF4-FFF2-40B4-BE49-F238E27FC236}">
                  <a16:creationId xmlns:a16="http://schemas.microsoft.com/office/drawing/2014/main" id="{BABBDC26-3900-40F1-8C59-AD54C2D6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48" y="4205407"/>
              <a:ext cx="711238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pic>
          <p:nvPicPr>
            <p:cNvPr id="72730" name="Picture 3">
              <a:extLst>
                <a:ext uri="{FF2B5EF4-FFF2-40B4-BE49-F238E27FC236}">
                  <a16:creationId xmlns:a16="http://schemas.microsoft.com/office/drawing/2014/main" id="{28B3E687-4F9E-4739-9E5A-9D8B1E9BD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751" y="5478524"/>
              <a:ext cx="571530" cy="20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731" name="Oval 27">
              <a:extLst>
                <a:ext uri="{FF2B5EF4-FFF2-40B4-BE49-F238E27FC236}">
                  <a16:creationId xmlns:a16="http://schemas.microsoft.com/office/drawing/2014/main" id="{E6AA516B-2E65-4FA6-91E5-16F6664FA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162" y="5218186"/>
              <a:ext cx="711238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2732" name="Oval 29">
              <a:extLst>
                <a:ext uri="{FF2B5EF4-FFF2-40B4-BE49-F238E27FC236}">
                  <a16:creationId xmlns:a16="http://schemas.microsoft.com/office/drawing/2014/main" id="{8C8E6FD9-7D89-4DDB-A85F-C5727196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987" y="4189533"/>
              <a:ext cx="712825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pic>
          <p:nvPicPr>
            <p:cNvPr id="72733" name="Picture 4">
              <a:extLst>
                <a:ext uri="{FF2B5EF4-FFF2-40B4-BE49-F238E27FC236}">
                  <a16:creationId xmlns:a16="http://schemas.microsoft.com/office/drawing/2014/main" id="{01693C5B-7663-40A0-8DA9-389A2BF33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191" y="4426059"/>
              <a:ext cx="562005" cy="180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734" name="Picture 5">
              <a:extLst>
                <a:ext uri="{FF2B5EF4-FFF2-40B4-BE49-F238E27FC236}">
                  <a16:creationId xmlns:a16="http://schemas.microsoft.com/office/drawing/2014/main" id="{E2D5D6B1-AACB-41A7-9517-70429307A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5" y="5468999"/>
              <a:ext cx="552479" cy="22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2735" name="Straight Arrow Connector 8">
              <a:extLst>
                <a:ext uri="{FF2B5EF4-FFF2-40B4-BE49-F238E27FC236}">
                  <a16:creationId xmlns:a16="http://schemas.microsoft.com/office/drawing/2014/main" id="{970678FE-B0FC-4C66-82E5-C3EA86B200E7}"/>
                </a:ext>
              </a:extLst>
            </p:cNvPr>
            <p:cNvCxnSpPr>
              <a:cxnSpLocks noChangeShapeType="1"/>
              <a:endCxn id="72731" idx="0"/>
            </p:cNvCxnSpPr>
            <p:nvPr/>
          </p:nvCxnSpPr>
          <p:spPr bwMode="auto">
            <a:xfrm flipH="1">
              <a:off x="3987781" y="4824504"/>
              <a:ext cx="1587" cy="393682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6" name="Straight Arrow Connector 8">
              <a:extLst>
                <a:ext uri="{FF2B5EF4-FFF2-40B4-BE49-F238E27FC236}">
                  <a16:creationId xmlns:a16="http://schemas.microsoft.com/office/drawing/2014/main" id="{761E8F0D-4F92-498A-B1C9-B401854915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4928" y="4841965"/>
              <a:ext cx="0" cy="392095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7" name="Oval 38">
              <a:extLst>
                <a:ext uri="{FF2B5EF4-FFF2-40B4-BE49-F238E27FC236}">
                  <a16:creationId xmlns:a16="http://schemas.microsoft.com/office/drawing/2014/main" id="{B551AB56-3AEF-4BB0-8C03-0BBF33C6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789" y="3118019"/>
              <a:ext cx="712825" cy="63338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2738" name="Oval 41">
              <a:extLst>
                <a:ext uri="{FF2B5EF4-FFF2-40B4-BE49-F238E27FC236}">
                  <a16:creationId xmlns:a16="http://schemas.microsoft.com/office/drawing/2014/main" id="{1425BC70-E1D3-4690-A9BB-3B9C035EE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337" y="1146723"/>
              <a:ext cx="712825" cy="63338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cxnSp>
          <p:nvCxnSpPr>
            <p:cNvPr id="72739" name="Straight Arrow Connector 8">
              <a:extLst>
                <a:ext uri="{FF2B5EF4-FFF2-40B4-BE49-F238E27FC236}">
                  <a16:creationId xmlns:a16="http://schemas.microsoft.com/office/drawing/2014/main" id="{2A59CE46-F5D6-42D4-9D17-3B2F678EB6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44" y="1788044"/>
              <a:ext cx="19051" cy="34605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2740" name="Picture 6">
              <a:extLst>
                <a:ext uri="{FF2B5EF4-FFF2-40B4-BE49-F238E27FC236}">
                  <a16:creationId xmlns:a16="http://schemas.microsoft.com/office/drawing/2014/main" id="{6718E615-E9D2-4935-A022-3AF82FD4E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439" y="1372138"/>
              <a:ext cx="638209" cy="180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741" name="Picture 7">
              <a:extLst>
                <a:ext uri="{FF2B5EF4-FFF2-40B4-BE49-F238E27FC236}">
                  <a16:creationId xmlns:a16="http://schemas.microsoft.com/office/drawing/2014/main" id="{63AEBA1F-F602-4E2A-9B1C-BE806DDB3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06" y="2361106"/>
              <a:ext cx="647734" cy="190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049F8BE5-AB9D-4D1F-8D44-661D0578C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25" y="1187766"/>
              <a:ext cx="1482725" cy="49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def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(n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0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)={x}</a:t>
              </a: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AEF136E7-2EB3-4BF2-BC69-4406C4C89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868697"/>
              <a:ext cx="431800" cy="277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0</a:t>
              </a:r>
              <a:endPara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D602B37E-E049-43BE-99C3-9E0ECFFFE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6283353"/>
              <a:ext cx="1482725" cy="49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use(n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1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)={x}</a:t>
              </a: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E269BCD-BBFD-469B-996A-25884DAFD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5583306"/>
              <a:ext cx="431800" cy="39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1</a:t>
              </a:r>
              <a:endPara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endParaRPr>
            </a:p>
          </p:txBody>
        </p:sp>
      </p:grpSp>
      <p:pic>
        <p:nvPicPr>
          <p:cNvPr id="72710" name="Picture 2" descr="http://www.techblaster.net/wp-content/uploads/2013/11/security-tips.jpg">
            <a:extLst>
              <a:ext uri="{FF2B5EF4-FFF2-40B4-BE49-F238E27FC236}">
                <a16:creationId xmlns:a16="http://schemas.microsoft.com/office/drawing/2014/main" id="{375B76F5-CBD2-44D7-84F2-47BE5499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207963"/>
            <a:ext cx="1544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3">
            <a:extLst>
              <a:ext uri="{FF2B5EF4-FFF2-40B4-BE49-F238E27FC236}">
                <a16:creationId xmlns:a16="http://schemas.microsoft.com/office/drawing/2014/main" id="{ED2791D3-4BE6-42CC-9686-5FDD94D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1663700"/>
            <a:ext cx="173672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9BEFE265-0B55-4CF5-8A15-04EF08BF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203450"/>
            <a:ext cx="13144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def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0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2D93976-115C-493A-A881-97F6DC4F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3175000"/>
            <a:ext cx="14827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use(n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1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D7B9ED22-4BFF-4470-868D-6D927B23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674938"/>
            <a:ext cx="29194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20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End user input, such as username and password</a:t>
            </a:r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A6992C6B-C44B-4DB6-B211-841F85E08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3511550"/>
            <a:ext cx="4278312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1800" dirty="0"/>
              <a:t> </a:t>
            </a:r>
            <a:r>
              <a:rPr lang="en-US" sz="1800" dirty="0" err="1"/>
              <a:t>UserList.Username</a:t>
            </a:r>
            <a:endParaRPr lang="en-US" sz="1800" dirty="0"/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</a:t>
            </a:r>
            <a:r>
              <a:rPr lang="en-US" sz="1800" dirty="0"/>
              <a:t> </a:t>
            </a:r>
            <a:r>
              <a:rPr lang="en-US" sz="1800" dirty="0" err="1"/>
              <a:t>UserList</a:t>
            </a:r>
            <a:endParaRPr lang="en-US" sz="1800" dirty="0"/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en-US" sz="1800" dirty="0"/>
              <a:t> </a:t>
            </a:r>
            <a:r>
              <a:rPr lang="en-US" sz="1800" dirty="0" err="1"/>
              <a:t>UserList.Username</a:t>
            </a:r>
            <a:r>
              <a:rPr lang="en-US" sz="1800" dirty="0"/>
              <a:t> = '</a:t>
            </a:r>
            <a:r>
              <a:rPr lang="en-US" sz="1800" b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Username</a:t>
            </a:r>
            <a:r>
              <a:rPr lang="en-US" sz="1800" dirty="0"/>
              <a:t>'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1800" dirty="0"/>
              <a:t> </a:t>
            </a:r>
            <a:r>
              <a:rPr lang="en-US" sz="1800" dirty="0" err="1"/>
              <a:t>UserList.Password</a:t>
            </a:r>
            <a:r>
              <a:rPr lang="en-US" sz="1800" dirty="0"/>
              <a:t> = '</a:t>
            </a:r>
            <a:r>
              <a:rPr lang="en-US" sz="1800" b="1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Password</a:t>
            </a:r>
            <a:r>
              <a:rPr lang="en-US" sz="1800" dirty="0"/>
              <a:t>'</a:t>
            </a:r>
          </a:p>
        </p:txBody>
      </p:sp>
      <p:sp>
        <p:nvSpPr>
          <p:cNvPr id="72716" name="Oval 38">
            <a:extLst>
              <a:ext uri="{FF2B5EF4-FFF2-40B4-BE49-F238E27FC236}">
                <a16:creationId xmlns:a16="http://schemas.microsoft.com/office/drawing/2014/main" id="{11B52F9C-3E5D-416F-BF87-10F16347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2133600"/>
            <a:ext cx="712787" cy="633413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161D91DA-E178-4927-BAF4-B4067295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3290888"/>
            <a:ext cx="409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</a:t>
            </a:r>
          </a:p>
        </p:txBody>
      </p:sp>
      <p:cxnSp>
        <p:nvCxnSpPr>
          <p:cNvPr id="72718" name="Straight Arrow Connector 8">
            <a:extLst>
              <a:ext uri="{FF2B5EF4-FFF2-40B4-BE49-F238E27FC236}">
                <a16:creationId xmlns:a16="http://schemas.microsoft.com/office/drawing/2014/main" id="{925BECEF-392C-4628-B0AC-AF2A432D87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5563" y="2797175"/>
            <a:ext cx="19050" cy="3460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BE1226-1907-4128-A2D8-48243328AC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6200"/>
            <a:ext cx="412432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49" y="2311875"/>
            <a:ext cx="6038851" cy="28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276600" y="4892808"/>
            <a:ext cx="3810000" cy="4411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CA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hard disk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layout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143000" y="3608454"/>
            <a:ext cx="2667000" cy="4411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800" b="1" kern="0" dirty="0">
                <a:latin typeface="Times New Roman" pitchFamily="18" charset="0"/>
                <a:cs typeface="Times New Roman" pitchFamily="18" charset="0"/>
              </a:rPr>
              <a:t>partition table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724174"/>
            <a:ext cx="1895475" cy="134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0" descr="http://tbn0.google.com/images?q=tbn:mrrVbmzHbklMWM:http://weblogs.newsday.com/entertainment/tv/blog/image644632x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10450" y="3395612"/>
            <a:ext cx="1249611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06E70DEA-91EB-4FA0-B862-434B202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</a:t>
            </a:fld>
            <a:endParaRPr lang="en-US" altLang="zh-CN" dirty="0">
              <a:ea typeface="SimSun" pitchFamily="2" charset="-122"/>
            </a:endParaRPr>
          </a:p>
        </p:txBody>
      </p:sp>
      <p:pic>
        <p:nvPicPr>
          <p:cNvPr id="2050" name="Picture 2" descr="question mark | 3d human with a red question mark | Damián Navas | Flickr">
            <a:extLst>
              <a:ext uri="{FF2B5EF4-FFF2-40B4-BE49-F238E27FC236}">
                <a16:creationId xmlns:a16="http://schemas.microsoft.com/office/drawing/2014/main" id="{C8DBE921-5BB5-4512-82E4-B507C57E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187" y="2029166"/>
            <a:ext cx="950637" cy="9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DAE06CA-4D1D-46D1-A2ED-9AB1D738730D}"/>
              </a:ext>
            </a:extLst>
          </p:cNvPr>
          <p:cNvSpPr txBox="1">
            <a:spLocks/>
          </p:cNvSpPr>
          <p:nvPr/>
        </p:nvSpPr>
        <p:spPr>
          <a:xfrm>
            <a:off x="152400" y="103981"/>
            <a:ext cx="8534400" cy="717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eaLnBrk="1" hangingPunct="1">
              <a:buClrTx/>
              <a:buSzTx/>
              <a:buFontTx/>
              <a:defRPr/>
            </a:pPr>
            <a:r>
              <a:rPr lang="en-US" sz="3200" b="1" u="none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Dose of </a:t>
            </a:r>
            <a:r>
              <a:rPr lang="en-US" sz="3200" b="1" u="none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itchFamily="66" charset="0"/>
              </a:rPr>
              <a:t>Reality:</a:t>
            </a:r>
            <a:r>
              <a:rPr lang="en-US" sz="3200" b="1" u="none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CA" sz="3200" b="1" u="none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8" name="Picture 6" descr="http://www.colipera.com/wp-content/uploads/2013/09/wrong.jpg">
            <a:extLst>
              <a:ext uri="{FF2B5EF4-FFF2-40B4-BE49-F238E27FC236}">
                <a16:creationId xmlns:a16="http://schemas.microsoft.com/office/drawing/2014/main" id="{C9AADE27-26C3-44D9-9A34-269B8A44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4830763"/>
            <a:ext cx="1984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A7530007-4F26-483E-8307-1C1D4F3B4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84931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Dataflow analysis (cont’d)</a:t>
            </a: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0A799CAC-EF85-4D6B-8A82-59771456BE40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40FE5B9-68A5-41AC-A3E6-4B10E5F39365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74757" name="Picture 2" descr="http://www.techblaster.net/wp-content/uploads/2013/11/security-tips.jpg">
            <a:extLst>
              <a:ext uri="{FF2B5EF4-FFF2-40B4-BE49-F238E27FC236}">
                <a16:creationId xmlns:a16="http://schemas.microsoft.com/office/drawing/2014/main" id="{D2EEF5E8-E6A0-47AA-B9E2-174BD14D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207963"/>
            <a:ext cx="1544638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7F9FDAC-21BE-4E01-AE0F-E3BA63D3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1847850"/>
            <a:ext cx="2019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2">
            <a:extLst>
              <a:ext uri="{FF2B5EF4-FFF2-40B4-BE49-F238E27FC236}">
                <a16:creationId xmlns:a16="http://schemas.microsoft.com/office/drawing/2014/main" id="{647C7BF5-1C21-466B-8564-7784DBEC9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2593975"/>
            <a:ext cx="13144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def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0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74760" name="Text Box 9">
            <a:extLst>
              <a:ext uri="{FF2B5EF4-FFF2-40B4-BE49-F238E27FC236}">
                <a16:creationId xmlns:a16="http://schemas.microsoft.com/office/drawing/2014/main" id="{B4B3158B-6030-46ED-8D25-963866BF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2795588"/>
            <a:ext cx="1928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Top Secret (Level 3) 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61599985-7B9B-418C-8FFD-F404DF11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873500"/>
            <a:ext cx="207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Unclassified (Level 0)</a:t>
            </a: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31270BC6-F284-4B04-94AE-9128BFF6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3579813"/>
            <a:ext cx="14827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use(n</a:t>
            </a:r>
            <a:r>
              <a:rPr lang="en-US" sz="1800" b="1" u="none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1</a:t>
            </a:r>
            <a:r>
              <a: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)={x}</a:t>
            </a:r>
          </a:p>
        </p:txBody>
      </p:sp>
      <p:sp>
        <p:nvSpPr>
          <p:cNvPr id="74763" name="Text Box 9">
            <a:extLst>
              <a:ext uri="{FF2B5EF4-FFF2-40B4-BE49-F238E27FC236}">
                <a16:creationId xmlns:a16="http://schemas.microsoft.com/office/drawing/2014/main" id="{9ECF5928-5E59-4A5D-ADDF-E6D1E1E1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079750"/>
            <a:ext cx="2571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Read a Top-Secret file</a:t>
            </a:r>
          </a:p>
        </p:txBody>
      </p:sp>
      <p:sp>
        <p:nvSpPr>
          <p:cNvPr id="74764" name="Text Box 9">
            <a:extLst>
              <a:ext uri="{FF2B5EF4-FFF2-40B4-BE49-F238E27FC236}">
                <a16:creationId xmlns:a16="http://schemas.microsoft.com/office/drawing/2014/main" id="{B283B100-C729-4006-BD12-5B57D1C08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4230688"/>
            <a:ext cx="314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Write to a Unclassified file</a:t>
            </a:r>
          </a:p>
        </p:txBody>
      </p:sp>
      <p:grpSp>
        <p:nvGrpSpPr>
          <p:cNvPr id="74765" name="Group 40">
            <a:extLst>
              <a:ext uri="{FF2B5EF4-FFF2-40B4-BE49-F238E27FC236}">
                <a16:creationId xmlns:a16="http://schemas.microsoft.com/office/drawing/2014/main" id="{58870729-ABC5-4560-BDF0-86EDE4A7E2A9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868363"/>
            <a:ext cx="3687762" cy="5911850"/>
            <a:chOff x="655638" y="868697"/>
            <a:chExt cx="3687762" cy="5911516"/>
          </a:xfrm>
        </p:grpSpPr>
        <p:cxnSp>
          <p:nvCxnSpPr>
            <p:cNvPr id="74769" name="Straight Arrow Connector 8">
              <a:extLst>
                <a:ext uri="{FF2B5EF4-FFF2-40B4-BE49-F238E27FC236}">
                  <a16:creationId xmlns:a16="http://schemas.microsoft.com/office/drawing/2014/main" id="{083FDA27-0E1A-44F2-AF79-D569ED83BA9A}"/>
                </a:ext>
              </a:extLst>
            </p:cNvPr>
            <p:cNvCxnSpPr>
              <a:cxnSpLocks noChangeShapeType="1"/>
              <a:stCxn id="74787" idx="3"/>
            </p:cNvCxnSpPr>
            <p:nvPr/>
          </p:nvCxnSpPr>
          <p:spPr bwMode="auto">
            <a:xfrm flipH="1">
              <a:off x="1546077" y="3657744"/>
              <a:ext cx="806493" cy="606397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0" name="Straight Arrow Connector 8">
              <a:extLst>
                <a:ext uri="{FF2B5EF4-FFF2-40B4-BE49-F238E27FC236}">
                  <a16:creationId xmlns:a16="http://schemas.microsoft.com/office/drawing/2014/main" id="{1EE4CB27-090B-48D4-9B64-162F1439392A}"/>
                </a:ext>
              </a:extLst>
            </p:cNvPr>
            <p:cNvCxnSpPr>
              <a:cxnSpLocks noChangeShapeType="1"/>
              <a:stCxn id="74787" idx="5"/>
              <a:endCxn id="74782" idx="1"/>
            </p:cNvCxnSpPr>
            <p:nvPr/>
          </p:nvCxnSpPr>
          <p:spPr bwMode="auto">
            <a:xfrm>
              <a:off x="2855833" y="3657744"/>
              <a:ext cx="877934" cy="62385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71" name="Picture 5">
              <a:extLst>
                <a:ext uri="{FF2B5EF4-FFF2-40B4-BE49-F238E27FC236}">
                  <a16:creationId xmlns:a16="http://schemas.microsoft.com/office/drawing/2014/main" id="{6F54066B-8D84-415E-9A72-4DBC1679B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245" y="6078571"/>
              <a:ext cx="1177987" cy="407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A35F69FB-C234-41E0-8B22-3C93CF95F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075" y="3529197"/>
              <a:ext cx="538163" cy="50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2800" b="1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T</a:t>
              </a: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1439986-6E25-4AAC-AA2F-1E20C73FE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288" y="3583169"/>
              <a:ext cx="538162" cy="50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2800" b="1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F</a:t>
              </a:r>
            </a:p>
          </p:txBody>
        </p:sp>
        <p:sp>
          <p:nvSpPr>
            <p:cNvPr id="74774" name="Oval 20">
              <a:extLst>
                <a:ext uri="{FF2B5EF4-FFF2-40B4-BE49-F238E27FC236}">
                  <a16:creationId xmlns:a16="http://schemas.microsoft.com/office/drawing/2014/main" id="{C3606CEC-3B53-4224-851C-13E0C36C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35" y="5234060"/>
              <a:ext cx="712826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4775" name="Oval 23">
              <a:extLst>
                <a:ext uri="{FF2B5EF4-FFF2-40B4-BE49-F238E27FC236}">
                  <a16:creationId xmlns:a16="http://schemas.microsoft.com/office/drawing/2014/main" id="{B868A925-DF46-431A-81C7-7ACAA494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376" y="5818233"/>
              <a:ext cx="981127" cy="92864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cxnSp>
          <p:nvCxnSpPr>
            <p:cNvPr id="74776" name="Straight Arrow Connector 8">
              <a:extLst>
                <a:ext uri="{FF2B5EF4-FFF2-40B4-BE49-F238E27FC236}">
                  <a16:creationId xmlns:a16="http://schemas.microsoft.com/office/drawing/2014/main" id="{9E0F364D-CA73-46BB-B8CD-1CBFD75434BE}"/>
                </a:ext>
              </a:extLst>
            </p:cNvPr>
            <p:cNvCxnSpPr>
              <a:cxnSpLocks noChangeShapeType="1"/>
              <a:stCxn id="74774" idx="4"/>
              <a:endCxn id="74775" idx="2"/>
            </p:cNvCxnSpPr>
            <p:nvPr/>
          </p:nvCxnSpPr>
          <p:spPr bwMode="auto">
            <a:xfrm>
              <a:off x="1346042" y="5867443"/>
              <a:ext cx="903335" cy="41431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7" name="Straight Arrow Connector 8">
              <a:extLst>
                <a:ext uri="{FF2B5EF4-FFF2-40B4-BE49-F238E27FC236}">
                  <a16:creationId xmlns:a16="http://schemas.microsoft.com/office/drawing/2014/main" id="{89C91832-B481-4421-9B80-2C0B7FD7BBAD}"/>
                </a:ext>
              </a:extLst>
            </p:cNvPr>
            <p:cNvCxnSpPr>
              <a:cxnSpLocks noChangeShapeType="1"/>
              <a:stCxn id="74781" idx="4"/>
            </p:cNvCxnSpPr>
            <p:nvPr/>
          </p:nvCxnSpPr>
          <p:spPr bwMode="auto">
            <a:xfrm flipH="1">
              <a:off x="3232092" y="5851569"/>
              <a:ext cx="755689" cy="40796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78" name="Picture 2">
              <a:extLst>
                <a:ext uri="{FF2B5EF4-FFF2-40B4-BE49-F238E27FC236}">
                  <a16:creationId xmlns:a16="http://schemas.microsoft.com/office/drawing/2014/main" id="{69CF172C-0479-41A7-A9E6-467B9FBC2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225" y="4411773"/>
              <a:ext cx="590581" cy="20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79" name="Oval 25">
              <a:extLst>
                <a:ext uri="{FF2B5EF4-FFF2-40B4-BE49-F238E27FC236}">
                  <a16:creationId xmlns:a16="http://schemas.microsoft.com/office/drawing/2014/main" id="{8703CC00-5CDA-452A-8DF0-A175D711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48" y="4205407"/>
              <a:ext cx="711238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pic>
          <p:nvPicPr>
            <p:cNvPr id="74780" name="Picture 3">
              <a:extLst>
                <a:ext uri="{FF2B5EF4-FFF2-40B4-BE49-F238E27FC236}">
                  <a16:creationId xmlns:a16="http://schemas.microsoft.com/office/drawing/2014/main" id="{D5E25933-C27E-4375-8B6E-78E9FE36E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751" y="5478524"/>
              <a:ext cx="571530" cy="209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81" name="Oval 27">
              <a:extLst>
                <a:ext uri="{FF2B5EF4-FFF2-40B4-BE49-F238E27FC236}">
                  <a16:creationId xmlns:a16="http://schemas.microsoft.com/office/drawing/2014/main" id="{625EEBCB-F54E-4E3A-B93A-E5AFC80A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162" y="5218186"/>
              <a:ext cx="711238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4782" name="Oval 29">
              <a:extLst>
                <a:ext uri="{FF2B5EF4-FFF2-40B4-BE49-F238E27FC236}">
                  <a16:creationId xmlns:a16="http://schemas.microsoft.com/office/drawing/2014/main" id="{D06A97FB-658D-4A20-B057-ECF4AF39B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987" y="4189533"/>
              <a:ext cx="712825" cy="633383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pic>
          <p:nvPicPr>
            <p:cNvPr id="74783" name="Picture 4">
              <a:extLst>
                <a:ext uri="{FF2B5EF4-FFF2-40B4-BE49-F238E27FC236}">
                  <a16:creationId xmlns:a16="http://schemas.microsoft.com/office/drawing/2014/main" id="{66EACADB-996A-427A-B3E3-29ED6FAC7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191" y="4426059"/>
              <a:ext cx="562005" cy="180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84" name="Picture 5">
              <a:extLst>
                <a:ext uri="{FF2B5EF4-FFF2-40B4-BE49-F238E27FC236}">
                  <a16:creationId xmlns:a16="http://schemas.microsoft.com/office/drawing/2014/main" id="{4107E1AB-BAE7-4CD1-A51C-1A474819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005" y="5468999"/>
              <a:ext cx="552479" cy="22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785" name="Straight Arrow Connector 8">
              <a:extLst>
                <a:ext uri="{FF2B5EF4-FFF2-40B4-BE49-F238E27FC236}">
                  <a16:creationId xmlns:a16="http://schemas.microsoft.com/office/drawing/2014/main" id="{A1C96722-94D6-456D-AC83-D1E63138B18C}"/>
                </a:ext>
              </a:extLst>
            </p:cNvPr>
            <p:cNvCxnSpPr>
              <a:cxnSpLocks noChangeShapeType="1"/>
              <a:endCxn id="74781" idx="0"/>
            </p:cNvCxnSpPr>
            <p:nvPr/>
          </p:nvCxnSpPr>
          <p:spPr bwMode="auto">
            <a:xfrm flipH="1">
              <a:off x="3987781" y="4824504"/>
              <a:ext cx="1587" cy="393682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6" name="Straight Arrow Connector 8">
              <a:extLst>
                <a:ext uri="{FF2B5EF4-FFF2-40B4-BE49-F238E27FC236}">
                  <a16:creationId xmlns:a16="http://schemas.microsoft.com/office/drawing/2014/main" id="{0B32585F-36C7-41DF-ACDF-B53A8E6BBF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4928" y="4841965"/>
              <a:ext cx="0" cy="392095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7" name="Oval 38">
              <a:extLst>
                <a:ext uri="{FF2B5EF4-FFF2-40B4-BE49-F238E27FC236}">
                  <a16:creationId xmlns:a16="http://schemas.microsoft.com/office/drawing/2014/main" id="{10544A1D-4974-41C8-9C84-9816C80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789" y="3118019"/>
              <a:ext cx="712825" cy="63338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74788" name="Oval 41">
              <a:extLst>
                <a:ext uri="{FF2B5EF4-FFF2-40B4-BE49-F238E27FC236}">
                  <a16:creationId xmlns:a16="http://schemas.microsoft.com/office/drawing/2014/main" id="{F28F094E-3B55-4D00-A29B-852F529DA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337" y="1146723"/>
              <a:ext cx="712825" cy="633384"/>
            </a:xfrm>
            <a:prstGeom prst="ellipse">
              <a:avLst/>
            </a:prstGeom>
            <a:noFill/>
            <a:ln w="476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1600">
                <a:latin typeface="Times New Roman" panose="02020603050405020304" pitchFamily="18" charset="0"/>
              </a:endParaRPr>
            </a:p>
          </p:txBody>
        </p:sp>
        <p:cxnSp>
          <p:nvCxnSpPr>
            <p:cNvPr id="74789" name="Straight Arrow Connector 8">
              <a:extLst>
                <a:ext uri="{FF2B5EF4-FFF2-40B4-BE49-F238E27FC236}">
                  <a16:creationId xmlns:a16="http://schemas.microsoft.com/office/drawing/2014/main" id="{B8D95962-B98B-42D2-81F6-4F8C1D71C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5944" y="1788044"/>
              <a:ext cx="19051" cy="346059"/>
            </a:xfrm>
            <a:prstGeom prst="straightConnector1">
              <a:avLst/>
            </a:prstGeom>
            <a:noFill/>
            <a:ln w="412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4790" name="Picture 6">
              <a:extLst>
                <a:ext uri="{FF2B5EF4-FFF2-40B4-BE49-F238E27FC236}">
                  <a16:creationId xmlns:a16="http://schemas.microsoft.com/office/drawing/2014/main" id="{F0454ACD-08C0-4D3D-9E5F-442F9A97E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439" y="1372138"/>
              <a:ext cx="638209" cy="180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91" name="Picture 7">
              <a:extLst>
                <a:ext uri="{FF2B5EF4-FFF2-40B4-BE49-F238E27FC236}">
                  <a16:creationId xmlns:a16="http://schemas.microsoft.com/office/drawing/2014/main" id="{CDAA6C04-D871-4FFF-88D9-B3F118411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006" y="2361106"/>
              <a:ext cx="647734" cy="190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F5343561-B3A5-4C6F-87DF-DB90E409A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725" y="1187766"/>
              <a:ext cx="1482725" cy="49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def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(n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0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)={x}</a:t>
              </a:r>
            </a:p>
          </p:txBody>
        </p:sp>
        <p:sp>
          <p:nvSpPr>
            <p:cNvPr id="68" name="Rectangle 2">
              <a:extLst>
                <a:ext uri="{FF2B5EF4-FFF2-40B4-BE49-F238E27FC236}">
                  <a16:creationId xmlns:a16="http://schemas.microsoft.com/office/drawing/2014/main" id="{D91A7387-AE2B-4711-BEFF-9F3DACE45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868697"/>
              <a:ext cx="431800" cy="277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0</a:t>
              </a:r>
              <a:endPara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endParaRPr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9DCADACC-1208-460C-8D11-9401A5F4C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6283353"/>
              <a:ext cx="1482725" cy="49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use(n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1</a:t>
              </a: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)={x}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B36BF603-2A69-4F42-8027-EDF310E8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338" y="5583306"/>
              <a:ext cx="431800" cy="39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u="sng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sz="1800" b="1" u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n</a:t>
              </a:r>
              <a:r>
                <a:rPr lang="en-US" sz="1800" b="1" u="none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ＭＳ Ｐゴシック" charset="-128"/>
                  <a:cs typeface="Times New Roman" pitchFamily="18" charset="0"/>
                </a:rPr>
                <a:t>1</a:t>
              </a:r>
              <a:endParaRPr lang="en-US" sz="18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endParaRPr>
            </a:p>
          </p:txBody>
        </p:sp>
      </p:grpSp>
      <p:sp>
        <p:nvSpPr>
          <p:cNvPr id="74766" name="Oval 38">
            <a:extLst>
              <a:ext uri="{FF2B5EF4-FFF2-40B4-BE49-F238E27FC236}">
                <a16:creationId xmlns:a16="http://schemas.microsoft.com/office/drawing/2014/main" id="{72152BD3-3817-4FA4-BF43-935CA913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2133600"/>
            <a:ext cx="712787" cy="633413"/>
          </a:xfrm>
          <a:prstGeom prst="ellipse">
            <a:avLst/>
          </a:prstGeom>
          <a:noFill/>
          <a:ln w="476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CA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74767" name="Straight Arrow Connector 8">
            <a:extLst>
              <a:ext uri="{FF2B5EF4-FFF2-40B4-BE49-F238E27FC236}">
                <a16:creationId xmlns:a16="http://schemas.microsoft.com/office/drawing/2014/main" id="{FC7BD40D-961E-4483-81D2-6C9B5AFFEF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5563" y="2797175"/>
            <a:ext cx="19050" cy="3460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FA5F9432-E8AC-4A70-9644-EEF3F99C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3290888"/>
            <a:ext cx="409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r>
              <a:rPr lang="en-US" sz="18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B12A-56A9-404F-9B4A-D59013D9E3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75" y="76200"/>
            <a:ext cx="412432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747" y="1392940"/>
            <a:ext cx="6224103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stored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locally or on 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0007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analysis</a:t>
            </a:r>
          </a:p>
          <a:p>
            <a:pPr marL="942975" lvl="3" indent="-257175" algn="just"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source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getLastKnownLocation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()): </a:t>
            </a:r>
          </a:p>
          <a:p>
            <a:pPr marL="1285875" lvl="4" indent="-257175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Originally, associate </a:t>
            </a: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taint marker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untrusted input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enters the program or </a:t>
            </a:r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leaving the program. </a:t>
            </a:r>
          </a:p>
          <a:p>
            <a:pPr marL="1285875" lvl="4" indent="-257175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mark </a:t>
            </a:r>
            <a:r>
              <a:rPr lang="en-US" sz="15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data input or generated within the program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42975" lvl="3" indent="-257175" algn="just"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sink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Write()): </a:t>
            </a:r>
          </a:p>
          <a:p>
            <a:pPr marL="1285875" lvl="4" indent="-257175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Originally, mark sensitive sinks and report vulnerabilities when tainted strings are passed to these sinks. </a:t>
            </a:r>
          </a:p>
          <a:p>
            <a:pPr marL="1285875" lvl="4" indent="-257175" algn="just">
              <a:buFont typeface="Wingdings" panose="05000000000000000000" pitchFamily="2" charset="2"/>
              <a:buChar char="q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report </a:t>
            </a:r>
            <a:r>
              <a:rPr lang="en-US" sz="15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data storage operations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written into a file.</a:t>
            </a:r>
          </a:p>
        </p:txBody>
      </p:sp>
      <p:sp>
        <p:nvSpPr>
          <p:cNvPr id="9" name="Rectangle 13"/>
          <p:cNvSpPr>
            <a:spLocks/>
          </p:cNvSpPr>
          <p:nvPr/>
        </p:nvSpPr>
        <p:spPr bwMode="auto">
          <a:xfrm>
            <a:off x="81701" y="5669668"/>
            <a:ext cx="8392623" cy="10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[1] D. Denning and P. Denning. "Certification of programs for secure information flow“, Communication of the ACM, 1977</a:t>
            </a:r>
          </a:p>
          <a:p>
            <a:pPr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[2] J. Newsome and D. Song. "Dynamic Taint Analysis for Automatic Detection, Analysis, and Signature Generation of Exploits on Commodity Software“, NDSS 2005</a:t>
            </a:r>
          </a:p>
          <a:p>
            <a:pPr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[3] X. Lin, T. Chen, T. Zhu, K. Yang, F. Wei, “Automated forensic analysis of mobile applications on Android devices,” DFRWS USA 2018.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457" y="1597393"/>
            <a:ext cx="2313371" cy="225775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02538" y="1066800"/>
            <a:ext cx="1837208" cy="3445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Taint analysis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86650" y="3870193"/>
            <a:ext cx="1556648" cy="3445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Outgoing SMS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719883" y="1350531"/>
            <a:ext cx="1419278" cy="62873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e.g., GPS location of the device, mobile user name,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32"/>
          <p:cNvCxnSpPr>
            <a:cxnSpLocks noChangeShapeType="1"/>
          </p:cNvCxnSpPr>
          <p:nvPr/>
        </p:nvCxnSpPr>
        <p:spPr bwMode="auto">
          <a:xfrm>
            <a:off x="8357496" y="1958759"/>
            <a:ext cx="0" cy="1133886"/>
          </a:xfrm>
          <a:prstGeom prst="straightConnector1">
            <a:avLst/>
          </a:prstGeom>
          <a:noFill/>
          <a:ln w="44450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7488337" y="3647643"/>
            <a:ext cx="850768" cy="3445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255335" y="2595409"/>
            <a:ext cx="1678100" cy="263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843148" y="1940784"/>
            <a:ext cx="1258803" cy="526889"/>
            <a:chOff x="10457530" y="2495768"/>
            <a:chExt cx="1678404" cy="7025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7530" y="2912536"/>
              <a:ext cx="1600200" cy="28575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58900" y="2495768"/>
              <a:ext cx="377034" cy="380461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77372032-B42A-4C57-81DD-547F20C9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23151"/>
          </a:xfrm>
        </p:spPr>
        <p:txBody>
          <a:bodyPr/>
          <a:lstStyle/>
          <a:p>
            <a:pPr algn="ctr"/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 for Digital Forensics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45B0ECD-E3E3-4D14-B138-29FE953DF024}"/>
              </a:ext>
            </a:extLst>
          </p:cNvPr>
          <p:cNvSpPr txBox="1">
            <a:spLocks/>
          </p:cNvSpPr>
          <p:nvPr/>
        </p:nvSpPr>
        <p:spPr>
          <a:xfrm>
            <a:off x="6629400" y="4148588"/>
            <a:ext cx="2400280" cy="6155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 (Local data storage operations, e.g., Writing Files, or cloud storage)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FB515-FB33-4677-8771-643FD908E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015" y="4837191"/>
            <a:ext cx="887218" cy="6155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24070C-6DB6-414E-9E61-BA37FD903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5492" y="4807660"/>
            <a:ext cx="521356" cy="786639"/>
          </a:xfrm>
          <a:prstGeom prst="rect">
            <a:avLst/>
          </a:prstGeom>
        </p:spPr>
      </p:pic>
      <p:sp>
        <p:nvSpPr>
          <p:cNvPr id="22" name="灯片编号占位符 2">
            <a:extLst>
              <a:ext uri="{FF2B5EF4-FFF2-40B4-BE49-F238E27FC236}">
                <a16:creationId xmlns:a16="http://schemas.microsoft.com/office/drawing/2014/main" id="{41FA3DF0-33A9-4677-BD02-C7A1710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21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6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066800" y="1066800"/>
            <a:ext cx="8382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Entry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19200" y="1981200"/>
            <a:ext cx="5334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9600" y="2971800"/>
            <a:ext cx="5334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828800" y="2971800"/>
            <a:ext cx="5334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219200" y="4038600"/>
            <a:ext cx="5334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4</a:t>
            </a:r>
          </a:p>
        </p:txBody>
      </p:sp>
      <p:cxnSp>
        <p:nvCxnSpPr>
          <p:cNvPr id="41" name="Straight Arrow Connector 40"/>
          <p:cNvCxnSpPr>
            <a:stCxn id="31" idx="2"/>
            <a:endCxn id="35" idx="0"/>
          </p:cNvCxnSpPr>
          <p:nvPr/>
        </p:nvCxnSpPr>
        <p:spPr>
          <a:xfrm rot="5400000">
            <a:off x="1257301" y="1752600"/>
            <a:ext cx="457200" cy="31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37" idx="0"/>
          </p:cNvCxnSpPr>
          <p:nvPr/>
        </p:nvCxnSpPr>
        <p:spPr>
          <a:xfrm rot="5400000">
            <a:off x="914400" y="2400300"/>
            <a:ext cx="533400" cy="609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2"/>
            <a:endCxn id="38" idx="0"/>
          </p:cNvCxnSpPr>
          <p:nvPr/>
        </p:nvCxnSpPr>
        <p:spPr>
          <a:xfrm rot="16200000" flipH="1">
            <a:off x="1524000" y="2400300"/>
            <a:ext cx="533400" cy="609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7" idx="2"/>
            <a:endCxn id="39" idx="0"/>
          </p:cNvCxnSpPr>
          <p:nvPr/>
        </p:nvCxnSpPr>
        <p:spPr>
          <a:xfrm rot="16200000" flipH="1">
            <a:off x="876300" y="3429000"/>
            <a:ext cx="609600" cy="609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2"/>
            <a:endCxn id="39" idx="0"/>
          </p:cNvCxnSpPr>
          <p:nvPr/>
        </p:nvCxnSpPr>
        <p:spPr>
          <a:xfrm rot="5400000">
            <a:off x="1485900" y="3429000"/>
            <a:ext cx="609600" cy="6096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90600" y="5562600"/>
            <a:ext cx="1244600" cy="430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4BACC6">
                    <a:lumMod val="50000"/>
                  </a:srgbClr>
                </a:solidFill>
                <a:latin typeface="Calibri"/>
                <a:cs typeface="Arial" charset="0"/>
              </a:rPr>
              <a:t>Software</a:t>
            </a:r>
          </a:p>
        </p:txBody>
      </p:sp>
      <p:cxnSp>
        <p:nvCxnSpPr>
          <p:cNvPr id="95" name="Elbow Connector 94"/>
          <p:cNvCxnSpPr>
            <a:stCxn id="39" idx="3"/>
            <a:endCxn id="35" idx="3"/>
          </p:cNvCxnSpPr>
          <p:nvPr/>
        </p:nvCxnSpPr>
        <p:spPr>
          <a:xfrm flipV="1">
            <a:off x="1752600" y="2209800"/>
            <a:ext cx="1588" cy="2057400"/>
          </a:xfrm>
          <a:prstGeom prst="bentConnector3">
            <a:avLst>
              <a:gd name="adj1" fmla="val 59796618"/>
            </a:avLst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066800" y="4953000"/>
            <a:ext cx="838200" cy="457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rgbClr val="4BACC6">
                    <a:lumMod val="50000"/>
                  </a:srgbClr>
                </a:solidFill>
              </a:rPr>
              <a:t>Exit</a:t>
            </a:r>
          </a:p>
        </p:txBody>
      </p:sp>
      <p:cxnSp>
        <p:nvCxnSpPr>
          <p:cNvPr id="118" name="Straight Arrow Connector 117"/>
          <p:cNvCxnSpPr>
            <a:stCxn id="39" idx="2"/>
            <a:endCxn id="117" idx="0"/>
          </p:cNvCxnSpPr>
          <p:nvPr/>
        </p:nvCxnSpPr>
        <p:spPr>
          <a:xfrm rot="5400000">
            <a:off x="1257301" y="4724400"/>
            <a:ext cx="457200" cy="31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5486400" y="5562600"/>
            <a:ext cx="1336675" cy="4302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4BACC6">
                    <a:lumMod val="50000"/>
                  </a:srgbClr>
                </a:solidFill>
                <a:latin typeface="Calibri"/>
                <a:cs typeface="Arial" charset="0"/>
              </a:rPr>
              <a:t>Behaviors</a:t>
            </a:r>
          </a:p>
        </p:txBody>
      </p:sp>
      <p:cxnSp>
        <p:nvCxnSpPr>
          <p:cNvPr id="331" name="Straight Connector 330"/>
          <p:cNvCxnSpPr/>
          <p:nvPr/>
        </p:nvCxnSpPr>
        <p:spPr>
          <a:xfrm rot="5400000">
            <a:off x="152401" y="3276600"/>
            <a:ext cx="57912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615950" y="1066800"/>
            <a:ext cx="4384675" cy="4343400"/>
            <a:chOff x="609600" y="1066800"/>
            <a:chExt cx="4384964" cy="4343400"/>
          </a:xfrm>
        </p:grpSpPr>
        <p:sp>
          <p:nvSpPr>
            <p:cNvPr id="93" name="Rounded Rectangle 92"/>
            <p:cNvSpPr/>
            <p:nvPr/>
          </p:nvSpPr>
          <p:spPr>
            <a:xfrm>
              <a:off x="1066830" y="1066800"/>
              <a:ext cx="838255" cy="457200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Entry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219240" y="1981200"/>
              <a:ext cx="533435" cy="457200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9600" y="2971800"/>
              <a:ext cx="533435" cy="457200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219240" y="4038600"/>
              <a:ext cx="533435" cy="457200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cxnSp>
          <p:nvCxnSpPr>
            <p:cNvPr id="98" name="Straight Arrow Connector 97"/>
            <p:cNvCxnSpPr>
              <a:stCxn id="93" idx="2"/>
              <a:endCxn id="94" idx="0"/>
            </p:cNvCxnSpPr>
            <p:nvPr/>
          </p:nvCxnSpPr>
          <p:spPr>
            <a:xfrm rot="5400000">
              <a:off x="1256565" y="1753394"/>
              <a:ext cx="457200" cy="15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4" idx="2"/>
              <a:endCxn id="96" idx="0"/>
            </p:cNvCxnSpPr>
            <p:nvPr/>
          </p:nvCxnSpPr>
          <p:spPr>
            <a:xfrm rot="5400000">
              <a:off x="914438" y="2400280"/>
              <a:ext cx="533400" cy="6096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7" idx="0"/>
            </p:cNvCxnSpPr>
            <p:nvPr/>
          </p:nvCxnSpPr>
          <p:spPr>
            <a:xfrm rot="16200000" flipH="1">
              <a:off x="876338" y="3428980"/>
              <a:ext cx="609600" cy="6096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1066830" y="4953000"/>
              <a:ext cx="838255" cy="457200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Exit</a:t>
              </a:r>
            </a:p>
          </p:txBody>
        </p:sp>
        <p:cxnSp>
          <p:nvCxnSpPr>
            <p:cNvPr id="102" name="Straight Arrow Connector 101"/>
            <p:cNvCxnSpPr>
              <a:stCxn id="97" idx="2"/>
              <a:endCxn id="101" idx="0"/>
            </p:cNvCxnSpPr>
            <p:nvPr/>
          </p:nvCxnSpPr>
          <p:spPr>
            <a:xfrm rot="5400000">
              <a:off x="1256565" y="4725194"/>
              <a:ext cx="457200" cy="15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6" name="Group 22"/>
            <p:cNvGrpSpPr>
              <a:grpSpLocks/>
            </p:cNvGrpSpPr>
            <p:nvPr/>
          </p:nvGrpSpPr>
          <p:grpSpPr bwMode="auto">
            <a:xfrm>
              <a:off x="3429000" y="1066800"/>
              <a:ext cx="1565564" cy="304800"/>
              <a:chOff x="3429000" y="1066800"/>
              <a:chExt cx="1565564" cy="304800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3429186" y="1066800"/>
                <a:ext cx="346098" cy="30480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rgbClr val="4BACC6">
                        <a:lumMod val="50000"/>
                      </a:srgbClr>
                    </a:solidFill>
                  </a:rPr>
                  <a:t>1</a:t>
                </a:r>
              </a:p>
            </p:txBody>
          </p:sp>
          <p:cxnSp>
            <p:nvCxnSpPr>
              <p:cNvPr id="105" name="Straight Arrow Connector 104"/>
              <p:cNvCxnSpPr>
                <a:stCxn id="104" idx="3"/>
                <a:endCxn id="106" idx="1"/>
              </p:cNvCxnSpPr>
              <p:nvPr/>
            </p:nvCxnSpPr>
            <p:spPr>
              <a:xfrm>
                <a:off x="3775284" y="1219200"/>
                <a:ext cx="277831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105"/>
              <p:cNvSpPr/>
              <p:nvPr/>
            </p:nvSpPr>
            <p:spPr>
              <a:xfrm>
                <a:off x="4053115" y="1066800"/>
                <a:ext cx="346098" cy="30480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rgbClr val="4BACC6">
                        <a:lumMod val="50000"/>
                      </a:srgbClr>
                    </a:solidFill>
                  </a:rPr>
                  <a:t>2</a:t>
                </a:r>
              </a:p>
            </p:txBody>
          </p:sp>
          <p:cxnSp>
            <p:nvCxnSpPr>
              <p:cNvPr id="107" name="Straight Arrow Connector 106"/>
              <p:cNvCxnSpPr>
                <a:endCxn id="108" idx="1"/>
              </p:cNvCxnSpPr>
              <p:nvPr/>
            </p:nvCxnSpPr>
            <p:spPr>
              <a:xfrm>
                <a:off x="4370636" y="1219200"/>
                <a:ext cx="277830" cy="15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ounded Rectangle 107"/>
              <p:cNvSpPr/>
              <p:nvPr/>
            </p:nvSpPr>
            <p:spPr>
              <a:xfrm>
                <a:off x="4648466" y="1066800"/>
                <a:ext cx="346098" cy="304800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dirty="0">
                    <a:solidFill>
                      <a:srgbClr val="4BACC6">
                        <a:lumMod val="50000"/>
                      </a:srgbClr>
                    </a:solidFill>
                  </a:rPr>
                  <a:t>4</a:t>
                </a:r>
              </a:p>
            </p:txBody>
          </p:sp>
        </p:grp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3429000" y="1066800"/>
            <a:ext cx="1565275" cy="304800"/>
            <a:chOff x="3429000" y="1066800"/>
            <a:chExt cx="1565564" cy="304800"/>
          </a:xfrm>
        </p:grpSpPr>
        <p:sp>
          <p:nvSpPr>
            <p:cNvPr id="110" name="Rounded Rectangle 109"/>
            <p:cNvSpPr/>
            <p:nvPr/>
          </p:nvSpPr>
          <p:spPr>
            <a:xfrm>
              <a:off x="3429000" y="1066800"/>
              <a:ext cx="346139" cy="3048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11" name="Straight Arrow Connector 110"/>
            <p:cNvCxnSpPr>
              <a:stCxn id="110" idx="3"/>
              <a:endCxn id="112" idx="1"/>
            </p:cNvCxnSpPr>
            <p:nvPr/>
          </p:nvCxnSpPr>
          <p:spPr>
            <a:xfrm>
              <a:off x="3775139" y="1219200"/>
              <a:ext cx="27786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/>
            <p:cNvSpPr/>
            <p:nvPr/>
          </p:nvSpPr>
          <p:spPr>
            <a:xfrm>
              <a:off x="4053003" y="1066800"/>
              <a:ext cx="346139" cy="3048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113" name="Straight Arrow Connector 112"/>
            <p:cNvCxnSpPr>
              <a:endCxn id="114" idx="1"/>
            </p:cNvCxnSpPr>
            <p:nvPr/>
          </p:nvCxnSpPr>
          <p:spPr>
            <a:xfrm>
              <a:off x="4370562" y="1219200"/>
              <a:ext cx="277863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113"/>
            <p:cNvSpPr/>
            <p:nvPr/>
          </p:nvSpPr>
          <p:spPr>
            <a:xfrm>
              <a:off x="4648425" y="1066800"/>
              <a:ext cx="346139" cy="304800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</p:grp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3365498" y="1600200"/>
            <a:ext cx="5389565" cy="2514601"/>
            <a:chOff x="3365500" y="1600200"/>
            <a:chExt cx="5390139" cy="2514399"/>
          </a:xfrm>
        </p:grpSpPr>
        <p:sp>
          <p:nvSpPr>
            <p:cNvPr id="116" name="Rounded Rectangle 115"/>
            <p:cNvSpPr/>
            <p:nvPr/>
          </p:nvSpPr>
          <p:spPr>
            <a:xfrm>
              <a:off x="3429008" y="1600200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19" name="Straight Arrow Connector 118"/>
            <p:cNvCxnSpPr>
              <a:stCxn id="116" idx="3"/>
              <a:endCxn id="120" idx="1"/>
            </p:cNvCxnSpPr>
            <p:nvPr/>
          </p:nvCxnSpPr>
          <p:spPr>
            <a:xfrm>
              <a:off x="3775120" y="1752588"/>
              <a:ext cx="277843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4052963" y="1600200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3</a:t>
              </a:r>
            </a:p>
          </p:txBody>
        </p:sp>
        <p:cxnSp>
          <p:nvCxnSpPr>
            <p:cNvPr id="121" name="Straight Arrow Connector 120"/>
            <p:cNvCxnSpPr>
              <a:stCxn id="120" idx="3"/>
              <a:endCxn id="122" idx="1"/>
            </p:cNvCxnSpPr>
            <p:nvPr/>
          </p:nvCxnSpPr>
          <p:spPr>
            <a:xfrm>
              <a:off x="4399074" y="1752588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/>
            <p:cNvSpPr/>
            <p:nvPr/>
          </p:nvSpPr>
          <p:spPr>
            <a:xfrm>
              <a:off x="4675329" y="1600200"/>
              <a:ext cx="347699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3429008" y="2133557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24" name="Straight Arrow Connector 123"/>
            <p:cNvCxnSpPr>
              <a:stCxn id="123" idx="3"/>
              <a:endCxn id="125" idx="1"/>
            </p:cNvCxnSpPr>
            <p:nvPr/>
          </p:nvCxnSpPr>
          <p:spPr>
            <a:xfrm>
              <a:off x="3775120" y="2285945"/>
              <a:ext cx="277843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/>
            <p:cNvSpPr/>
            <p:nvPr/>
          </p:nvSpPr>
          <p:spPr>
            <a:xfrm>
              <a:off x="4052963" y="2133557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126" name="Straight Arrow Connector 125"/>
            <p:cNvCxnSpPr>
              <a:stCxn id="125" idx="3"/>
              <a:endCxn id="127" idx="1"/>
            </p:cNvCxnSpPr>
            <p:nvPr/>
          </p:nvCxnSpPr>
          <p:spPr>
            <a:xfrm>
              <a:off x="4399074" y="2285945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4675329" y="2133557"/>
              <a:ext cx="347699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5299282" y="2133557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29" name="Straight Arrow Connector 128"/>
            <p:cNvCxnSpPr>
              <a:stCxn id="128" idx="3"/>
              <a:endCxn id="130" idx="1"/>
            </p:cNvCxnSpPr>
            <p:nvPr/>
          </p:nvCxnSpPr>
          <p:spPr>
            <a:xfrm>
              <a:off x="5645394" y="2285945"/>
              <a:ext cx="277843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5923237" y="2133557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131" name="Straight Arrow Connector 130"/>
            <p:cNvCxnSpPr>
              <a:stCxn id="130" idx="3"/>
              <a:endCxn id="132" idx="1"/>
            </p:cNvCxnSpPr>
            <p:nvPr/>
          </p:nvCxnSpPr>
          <p:spPr>
            <a:xfrm>
              <a:off x="6269349" y="2285945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ounded Rectangle 131"/>
            <p:cNvSpPr/>
            <p:nvPr/>
          </p:nvSpPr>
          <p:spPr>
            <a:xfrm>
              <a:off x="6545603" y="2133557"/>
              <a:ext cx="347699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cxnSp>
          <p:nvCxnSpPr>
            <p:cNvPr id="133" name="Straight Arrow Connector 132"/>
            <p:cNvCxnSpPr>
              <a:endCxn id="128" idx="1"/>
            </p:cNvCxnSpPr>
            <p:nvPr/>
          </p:nvCxnSpPr>
          <p:spPr>
            <a:xfrm>
              <a:off x="5023028" y="2285945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ounded Rectangle 184"/>
            <p:cNvSpPr/>
            <p:nvPr/>
          </p:nvSpPr>
          <p:spPr>
            <a:xfrm>
              <a:off x="3422657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86" name="Straight Arrow Connector 185"/>
            <p:cNvCxnSpPr>
              <a:stCxn id="185" idx="3"/>
              <a:endCxn id="187" idx="1"/>
            </p:cNvCxnSpPr>
            <p:nvPr/>
          </p:nvCxnSpPr>
          <p:spPr>
            <a:xfrm>
              <a:off x="3768769" y="3352652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ounded Rectangle 186"/>
            <p:cNvSpPr/>
            <p:nvPr/>
          </p:nvSpPr>
          <p:spPr>
            <a:xfrm>
              <a:off x="4045024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188" name="Straight Arrow Connector 187"/>
            <p:cNvCxnSpPr>
              <a:stCxn id="187" idx="3"/>
              <a:endCxn id="189" idx="1"/>
            </p:cNvCxnSpPr>
            <p:nvPr/>
          </p:nvCxnSpPr>
          <p:spPr>
            <a:xfrm>
              <a:off x="4391136" y="3352652"/>
              <a:ext cx="277843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ounded Rectangle 188"/>
            <p:cNvSpPr/>
            <p:nvPr/>
          </p:nvSpPr>
          <p:spPr>
            <a:xfrm>
              <a:off x="4668978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5292932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91" name="Straight Arrow Connector 190"/>
            <p:cNvCxnSpPr>
              <a:stCxn id="190" idx="3"/>
              <a:endCxn id="192" idx="1"/>
            </p:cNvCxnSpPr>
            <p:nvPr/>
          </p:nvCxnSpPr>
          <p:spPr>
            <a:xfrm>
              <a:off x="5639044" y="3352652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ounded Rectangle 191"/>
            <p:cNvSpPr/>
            <p:nvPr/>
          </p:nvSpPr>
          <p:spPr>
            <a:xfrm>
              <a:off x="5915298" y="3200271"/>
              <a:ext cx="347700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193" name="Straight Arrow Connector 192"/>
            <p:cNvCxnSpPr>
              <a:stCxn id="192" idx="3"/>
              <a:endCxn id="194" idx="1"/>
            </p:cNvCxnSpPr>
            <p:nvPr/>
          </p:nvCxnSpPr>
          <p:spPr>
            <a:xfrm>
              <a:off x="6262998" y="3352652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ounded Rectangle 193"/>
            <p:cNvSpPr/>
            <p:nvPr/>
          </p:nvSpPr>
          <p:spPr>
            <a:xfrm>
              <a:off x="6539252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cxnSp>
          <p:nvCxnSpPr>
            <p:cNvPr id="195" name="Straight Arrow Connector 194"/>
            <p:cNvCxnSpPr>
              <a:endCxn id="190" idx="1"/>
            </p:cNvCxnSpPr>
            <p:nvPr/>
          </p:nvCxnSpPr>
          <p:spPr>
            <a:xfrm>
              <a:off x="5015090" y="3352652"/>
              <a:ext cx="277842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163206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197" name="Straight Arrow Connector 196"/>
            <p:cNvCxnSpPr>
              <a:stCxn id="196" idx="3"/>
              <a:endCxn id="198" idx="1"/>
            </p:cNvCxnSpPr>
            <p:nvPr/>
          </p:nvCxnSpPr>
          <p:spPr>
            <a:xfrm>
              <a:off x="7509317" y="3352652"/>
              <a:ext cx="292059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ounded Rectangle 197"/>
            <p:cNvSpPr/>
            <p:nvPr/>
          </p:nvSpPr>
          <p:spPr>
            <a:xfrm>
              <a:off x="7801376" y="3200271"/>
              <a:ext cx="316091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3</a:t>
              </a:r>
            </a:p>
          </p:txBody>
        </p:sp>
        <p:cxnSp>
          <p:nvCxnSpPr>
            <p:cNvPr id="199" name="Straight Arrow Connector 198"/>
            <p:cNvCxnSpPr>
              <a:stCxn id="198" idx="3"/>
              <a:endCxn id="200" idx="1"/>
            </p:cNvCxnSpPr>
            <p:nvPr/>
          </p:nvCxnSpPr>
          <p:spPr>
            <a:xfrm>
              <a:off x="8117467" y="3352652"/>
              <a:ext cx="292060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ounded Rectangle 199"/>
            <p:cNvSpPr/>
            <p:nvPr/>
          </p:nvSpPr>
          <p:spPr>
            <a:xfrm>
              <a:off x="8409527" y="3200271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cxnSp>
          <p:nvCxnSpPr>
            <p:cNvPr id="201" name="Straight Arrow Connector 200"/>
            <p:cNvCxnSpPr>
              <a:stCxn id="194" idx="3"/>
              <a:endCxn id="196" idx="1"/>
            </p:cNvCxnSpPr>
            <p:nvPr/>
          </p:nvCxnSpPr>
          <p:spPr>
            <a:xfrm>
              <a:off x="6885364" y="3352652"/>
              <a:ext cx="277842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365500" y="3098680"/>
              <a:ext cx="1116132" cy="101591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dirty="0">
                  <a:solidFill>
                    <a:srgbClr val="4BACC6">
                      <a:lumMod val="50000"/>
                    </a:srgbClr>
                  </a:solidFill>
                  <a:latin typeface="Calibri"/>
                  <a:cs typeface="Arial" charset="0"/>
                </a:rPr>
                <a:t>. . .</a:t>
              </a: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3435359" y="2666915"/>
              <a:ext cx="347700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>
              <a:off x="3783059" y="2819303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ounded Rectangle 204"/>
            <p:cNvSpPr/>
            <p:nvPr/>
          </p:nvSpPr>
          <p:spPr>
            <a:xfrm>
              <a:off x="4059313" y="2666915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2</a:t>
              </a: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>
              <a:off x="4405425" y="2819303"/>
              <a:ext cx="277842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683267" y="2666915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5305633" y="2666915"/>
              <a:ext cx="347700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1</a:t>
              </a:r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>
              <a:off x="5653333" y="2819303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ounded Rectangle 209"/>
            <p:cNvSpPr/>
            <p:nvPr/>
          </p:nvSpPr>
          <p:spPr>
            <a:xfrm>
              <a:off x="5929587" y="2666915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3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>
              <a:off x="6275699" y="2819303"/>
              <a:ext cx="277842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ounded Rectangle 211"/>
            <p:cNvSpPr/>
            <p:nvPr/>
          </p:nvSpPr>
          <p:spPr>
            <a:xfrm>
              <a:off x="6553541" y="2666915"/>
              <a:ext cx="346112" cy="304776"/>
            </a:xfrm>
            <a:prstGeom prst="round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4BACC6">
                      <a:lumMod val="50000"/>
                    </a:srgbClr>
                  </a:solidFill>
                </a:rPr>
                <a:t>4</a:t>
              </a: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5029379" y="2819303"/>
              <a:ext cx="276254" cy="158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E3189D-2479-4BCF-8FFD-DE84CF68278E}"/>
              </a:ext>
            </a:extLst>
          </p:cNvPr>
          <p:cNvGrpSpPr/>
          <p:nvPr/>
        </p:nvGrpSpPr>
        <p:grpSpPr>
          <a:xfrm>
            <a:off x="3200400" y="762000"/>
            <a:ext cx="5181600" cy="1295400"/>
            <a:chOff x="3200400" y="762000"/>
            <a:chExt cx="5181600" cy="1295400"/>
          </a:xfrm>
        </p:grpSpPr>
        <p:sp>
          <p:nvSpPr>
            <p:cNvPr id="215" name="Oval 214"/>
            <p:cNvSpPr/>
            <p:nvPr/>
          </p:nvSpPr>
          <p:spPr bwMode="auto">
            <a:xfrm>
              <a:off x="3200400" y="1447800"/>
              <a:ext cx="2057400" cy="609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217" name="Straight Arrow Connector 216"/>
            <p:cNvCxnSpPr>
              <a:cxnSpLocks/>
              <a:stCxn id="7195" idx="1"/>
              <a:endCxn id="215" idx="6"/>
            </p:cNvCxnSpPr>
            <p:nvPr/>
          </p:nvCxnSpPr>
          <p:spPr bwMode="auto">
            <a:xfrm flipH="1">
              <a:off x="5257800" y="1362165"/>
              <a:ext cx="1447800" cy="3904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5" name="TextBox 218"/>
            <p:cNvSpPr txBox="1">
              <a:spLocks noChangeArrowheads="1"/>
            </p:cNvSpPr>
            <p:nvPr/>
          </p:nvSpPr>
          <p:spPr bwMode="auto">
            <a:xfrm>
              <a:off x="6705600" y="762000"/>
              <a:ext cx="1676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cs typeface="Arial" charset="0"/>
                </a:rPr>
                <a:t>Manual testing</a:t>
              </a:r>
            </a:p>
            <a:p>
              <a:pPr eaLnBrk="1" hangingPunct="1"/>
              <a:r>
                <a:rPr lang="en-US" sz="1800">
                  <a:solidFill>
                    <a:srgbClr val="FF0000"/>
                  </a:solidFill>
                  <a:cs typeface="Arial" charset="0"/>
                </a:rPr>
                <a:t>only examines small subset of behaviors</a:t>
              </a:r>
            </a:p>
          </p:txBody>
        </p:sp>
      </p:grpSp>
      <p:sp>
        <p:nvSpPr>
          <p:cNvPr id="214" name="Title 1">
            <a:extLst>
              <a:ext uri="{FF2B5EF4-FFF2-40B4-BE49-F238E27FC236}">
                <a16:creationId xmlns:a16="http://schemas.microsoft.com/office/drawing/2014/main" id="{8DDD7E55-480C-462D-92D0-85B5867376E2}"/>
              </a:ext>
            </a:extLst>
          </p:cNvPr>
          <p:cNvSpPr txBox="1">
            <a:spLocks/>
          </p:cNvSpPr>
          <p:nvPr/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3600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Analysis (cont’d)</a:t>
            </a:r>
          </a:p>
        </p:txBody>
      </p:sp>
      <p:sp>
        <p:nvSpPr>
          <p:cNvPr id="219" name="灯片编号占位符 2">
            <a:extLst>
              <a:ext uri="{FF2B5EF4-FFF2-40B4-BE49-F238E27FC236}">
                <a16:creationId xmlns:a16="http://schemas.microsoft.com/office/drawing/2014/main" id="{93D2F068-F5D0-4317-B123-CFC45805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3246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22</a:t>
            </a:fld>
            <a:endParaRPr lang="en-US" altLang="zh-CN" dirty="0">
              <a:ea typeface="SimSun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1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2995127" y="1900449"/>
            <a:ext cx="6010214" cy="2911793"/>
          </a:xfrm>
          <a:prstGeom prst="rect">
            <a:avLst/>
          </a:prstGeom>
        </p:spPr>
        <p:txBody>
          <a:bodyPr vert="horz" lIns="51435" tIns="25718" rIns="51435" bIns="25718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zh-CN" sz="2100" dirty="0">
                <a:solidFill>
                  <a:srgbClr val="003C7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 to trigger all interesting program paths. Consequently, some behaviors of an application may not be discovered by dynamic analysis</a:t>
            </a:r>
          </a:p>
          <a:p>
            <a:pPr algn="just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zh-CN" sz="2100" dirty="0">
                <a:solidFill>
                  <a:srgbClr val="003C7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Nontrivial to identify what information is stored and how it is stored</a:t>
            </a:r>
          </a:p>
          <a:p>
            <a:pPr algn="just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zh-CN" sz="2100" dirty="0">
                <a:solidFill>
                  <a:srgbClr val="003C7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 to automate dynamic analysis given a large number of applications due to the differences in their runtime environments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11727" y="1084501"/>
            <a:ext cx="5362250" cy="51689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9" y="2120905"/>
            <a:ext cx="2691597" cy="2919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087" y="4411667"/>
            <a:ext cx="1058041" cy="628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61" y="4276855"/>
            <a:ext cx="751487" cy="763463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537991" y="3533108"/>
            <a:ext cx="2168608" cy="516896"/>
          </a:xfrm>
          <a:prstGeom prst="rect">
            <a:avLst/>
          </a:prstGeom>
          <a:solidFill>
            <a:srgbClr val="FFFF00"/>
          </a:solidFill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/>
              <a:t>dynamic analysis</a:t>
            </a:r>
            <a:endParaRPr lang="en-US" sz="2400" b="1" dirty="0"/>
          </a:p>
        </p:txBody>
      </p:sp>
      <p:sp>
        <p:nvSpPr>
          <p:cNvPr id="10" name="Rectangle 13"/>
          <p:cNvSpPr>
            <a:spLocks/>
          </p:cNvSpPr>
          <p:nvPr/>
        </p:nvSpPr>
        <p:spPr bwMode="auto">
          <a:xfrm>
            <a:off x="267570" y="6058424"/>
            <a:ext cx="8245079" cy="47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[1] N. Scrivens and X. Lin. “Android digital forensics: data, extraction and analysis”. ACM TUR-C 2017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[2] C. </a:t>
            </a:r>
            <a:r>
              <a:rPr lang="en-US" altLang="zh-CN" sz="12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Anglano</a:t>
            </a: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 “Forensic analysis of </a:t>
            </a:r>
            <a:r>
              <a:rPr lang="en-US" altLang="zh-CN" sz="12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whatsapp</a:t>
            </a: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messenger on android smartphones”, Digital Investigation. 11 (2014): 201-213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25" y="3155484"/>
            <a:ext cx="2173174" cy="401723"/>
          </a:xfrm>
          <a:prstGeom prst="rect">
            <a:avLst/>
          </a:prstGeom>
        </p:spPr>
      </p:pic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30A719D4-9E05-48C1-A964-EFC9B3E2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23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7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01"/>
    </mc:Choice>
    <mc:Fallback xmlns="">
      <p:transition spd="slow" advTm="558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3290" y="63246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24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35806" y="990600"/>
            <a:ext cx="8390687" cy="1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Differential forensic analysis compares two different digital forensic images (or, more generally, any pair of digital artifacts) and reports the differences between them.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551AC0-9F1D-4A52-BA16-32B3A4C112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9832" y="324378"/>
            <a:ext cx="8002634" cy="583616"/>
          </a:xfrm>
        </p:spPr>
        <p:txBody>
          <a:bodyPr/>
          <a:lstStyle/>
          <a:p>
            <a:pPr algn="ctr">
              <a:defRPr/>
            </a:pPr>
            <a:r>
              <a:rPr lang="en-US" altLang="zh-CN" sz="2800" b="1" u="none" dirty="0">
                <a:latin typeface="Times New Roman" pitchFamily="18" charset="0"/>
                <a:cs typeface="Times New Roman" pitchFamily="18" charset="0"/>
              </a:rPr>
              <a:t>Differential forensics analysis (DFA)</a:t>
            </a:r>
            <a:endParaRPr lang="en-US" altLang="zh-CN" sz="2800" b="1" i="1" u="none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488179-F581-4D63-839D-96ED42A877D9}"/>
              </a:ext>
            </a:extLst>
          </p:cNvPr>
          <p:cNvSpPr>
            <a:spLocks/>
          </p:cNvSpPr>
          <p:nvPr/>
        </p:nvSpPr>
        <p:spPr bwMode="auto">
          <a:xfrm>
            <a:off x="185108" y="6288013"/>
            <a:ext cx="838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[1] Garfinkel, S., Nelson, A.J. and Young, J., 2012. A general strategy for differential forensic analysis. Digital Investigation, 9, pp.S50-S59.</a:t>
            </a:r>
          </a:p>
        </p:txBody>
      </p:sp>
      <p:pic>
        <p:nvPicPr>
          <p:cNvPr id="7" name="Picture 2" descr="HARD DISK !">
            <a:extLst>
              <a:ext uri="{FF2B5EF4-FFF2-40B4-BE49-F238E27FC236}">
                <a16:creationId xmlns:a16="http://schemas.microsoft.com/office/drawing/2014/main" id="{43D955A3-14CF-42FE-8F04-C4CE59494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514600"/>
            <a:ext cx="1142999" cy="571500"/>
          </a:xfrm>
          <a:prstGeom prst="rect">
            <a:avLst/>
          </a:prstGeom>
          <a:noFill/>
        </p:spPr>
      </p:pic>
      <p:pic>
        <p:nvPicPr>
          <p:cNvPr id="9" name="Picture 2" descr="http://www.justanimal.org/images/ram-5.jpg">
            <a:extLst>
              <a:ext uri="{FF2B5EF4-FFF2-40B4-BE49-F238E27FC236}">
                <a16:creationId xmlns:a16="http://schemas.microsoft.com/office/drawing/2014/main" id="{8D45E532-ADF3-4D5D-813B-0BBE061B2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2583921"/>
            <a:ext cx="628650" cy="4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t0.gstatic.com/images?q=tbn:vXPAHzSYrqbmUM:http://www.metaspheremedia.com/image/capimg/capdbinte.jpg">
            <a:extLst>
              <a:ext uri="{FF2B5EF4-FFF2-40B4-BE49-F238E27FC236}">
                <a16:creationId xmlns:a16="http://schemas.microsoft.com/office/drawing/2014/main" id="{CFA71DE8-0E2C-4FEA-8B7A-5247CD86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5287" y="3657600"/>
            <a:ext cx="846901" cy="599028"/>
          </a:xfrm>
          <a:prstGeom prst="rect">
            <a:avLst/>
          </a:prstGeom>
          <a:noFill/>
        </p:spPr>
      </p:pic>
      <p:sp>
        <p:nvSpPr>
          <p:cNvPr id="11" name="Text Box 24">
            <a:extLst>
              <a:ext uri="{FF2B5EF4-FFF2-40B4-BE49-F238E27FC236}">
                <a16:creationId xmlns:a16="http://schemas.microsoft.com/office/drawing/2014/main" id="{C14EB313-319B-477B-9C49-124761F2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983" y="4221469"/>
            <a:ext cx="22264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Image at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1BBF505-E20F-4AA0-8C3C-8A3FEBFF6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124200"/>
            <a:ext cx="1101463" cy="495078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pic>
        <p:nvPicPr>
          <p:cNvPr id="13" name="Picture 18" descr="http://t0.gstatic.com/images?q=tbn:vXPAHzSYrqbmUM:http://www.metaspheremedia.com/image/capimg/capdbinte.jpg">
            <a:extLst>
              <a:ext uri="{FF2B5EF4-FFF2-40B4-BE49-F238E27FC236}">
                <a16:creationId xmlns:a16="http://schemas.microsoft.com/office/drawing/2014/main" id="{5A8395FD-0088-45FE-B29C-0FEB4A372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8904" y="3686986"/>
            <a:ext cx="846901" cy="599028"/>
          </a:xfrm>
          <a:prstGeom prst="rect">
            <a:avLst/>
          </a:prstGeom>
          <a:noFill/>
        </p:spPr>
      </p:pic>
      <p:sp>
        <p:nvSpPr>
          <p:cNvPr id="14" name="Text Box 24">
            <a:extLst>
              <a:ext uri="{FF2B5EF4-FFF2-40B4-BE49-F238E27FC236}">
                <a16:creationId xmlns:a16="http://schemas.microsoft.com/office/drawing/2014/main" id="{8651C067-51B4-4EA1-B320-D7A4C39F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50855"/>
            <a:ext cx="22264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Image at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FCBE388A-4BA6-4ACE-AE33-448A7129C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3162522"/>
            <a:ext cx="1066799" cy="495078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FA3F162B-0AED-4DD0-AEB3-B97D420EE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423" y="2895600"/>
            <a:ext cx="7865177" cy="0"/>
          </a:xfrm>
          <a:prstGeom prst="line">
            <a:avLst/>
          </a:prstGeom>
          <a:noFill/>
          <a:ln w="6985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9512640E-7EFD-4129-8358-940ED44FFF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54942" y="5461598"/>
            <a:ext cx="545655" cy="400109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FDFBE407-3152-4B46-AB6E-96BB99F8C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9671" y="5449314"/>
            <a:ext cx="756345" cy="4319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212C4215-1C00-46C5-96EF-5CD12269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7" y="2531899"/>
            <a:ext cx="22264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4C1DEE6-C490-4375-946F-62CD305D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540" y="5719114"/>
            <a:ext cx="3471060" cy="58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  <a:defRPr/>
            </a:pPr>
            <a:r>
              <a:rPr lang="en-US" altLang="zh-CN" sz="2800" b="1" u="none" kern="0" dirty="0">
                <a:latin typeface="Times New Roman" pitchFamily="18" charset="0"/>
                <a:cs typeface="Times New Roman" pitchFamily="18" charset="0"/>
              </a:rPr>
              <a:t>Differential Analysis</a:t>
            </a:r>
            <a:endParaRPr lang="en-US" altLang="zh-CN" sz="2800" b="1" i="1" u="none" kern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1" name="Picture 18" descr="http://t0.gstatic.com/images?q=tbn:vXPAHzSYrqbmUM:http://www.metaspheremedia.com/image/capimg/capdbinte.jpg">
            <a:extLst>
              <a:ext uri="{FF2B5EF4-FFF2-40B4-BE49-F238E27FC236}">
                <a16:creationId xmlns:a16="http://schemas.microsoft.com/office/drawing/2014/main" id="{9AD2B97F-43B6-4B6D-98A3-C4905372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0687" y="3657600"/>
            <a:ext cx="846901" cy="599028"/>
          </a:xfrm>
          <a:prstGeom prst="rect">
            <a:avLst/>
          </a:prstGeom>
          <a:noFill/>
        </p:spPr>
      </p:pic>
      <p:sp>
        <p:nvSpPr>
          <p:cNvPr id="22" name="Text Box 24">
            <a:extLst>
              <a:ext uri="{FF2B5EF4-FFF2-40B4-BE49-F238E27FC236}">
                <a16:creationId xmlns:a16="http://schemas.microsoft.com/office/drawing/2014/main" id="{A55B0DF0-7CD1-47D5-B498-B1A01A0A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383" y="4221469"/>
            <a:ext cx="222641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Image at T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8463086F-E1AA-49B5-8968-0F61A3AD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43" y="3225321"/>
            <a:ext cx="2840028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Data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0EE1D436-9DB2-40E7-97CD-99CAEFA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72" y="3607852"/>
            <a:ext cx="172714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DBC99EB4-2FAC-45DB-A290-1A510E775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905" y="3187220"/>
            <a:ext cx="2882096" cy="432057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718FE-7ED4-4D5C-A4CA-792F12592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261" y="4741362"/>
            <a:ext cx="735760" cy="6261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9309B2-2A15-4709-A240-8B15BD56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840" y="4724400"/>
            <a:ext cx="735760" cy="62617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3A93803-D583-4453-94C9-8B634F513D33}"/>
              </a:ext>
            </a:extLst>
          </p:cNvPr>
          <p:cNvSpPr txBox="1">
            <a:spLocks/>
          </p:cNvSpPr>
          <p:nvPr/>
        </p:nvSpPr>
        <p:spPr bwMode="auto">
          <a:xfrm>
            <a:off x="3733800" y="5181600"/>
            <a:ext cx="970096" cy="2168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00E4F44-E1C0-44D4-B407-5228E7CCCD01}"/>
              </a:ext>
            </a:extLst>
          </p:cNvPr>
          <p:cNvSpPr txBox="1">
            <a:spLocks/>
          </p:cNvSpPr>
          <p:nvPr/>
        </p:nvSpPr>
        <p:spPr bwMode="auto">
          <a:xfrm>
            <a:off x="6268904" y="5181600"/>
            <a:ext cx="970096" cy="2168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422323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24100"/>
            <a:ext cx="3276600" cy="1143000"/>
          </a:xfrm>
        </p:spPr>
        <p:txBody>
          <a:bodyPr/>
          <a:lstStyle/>
          <a:p>
            <a:pPr algn="ctr"/>
            <a:r>
              <a:rPr lang="en-US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D0BFE514-7A37-4A69-9CA8-702CE6C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25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77E761-FE52-48BE-BBD4-9E1225B440F9}"/>
              </a:ext>
            </a:extLst>
          </p:cNvPr>
          <p:cNvSpPr txBox="1">
            <a:spLocks/>
          </p:cNvSpPr>
          <p:nvPr/>
        </p:nvSpPr>
        <p:spPr bwMode="auto">
          <a:xfrm>
            <a:off x="5106689" y="2324100"/>
            <a:ext cx="32766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u="sng" dirty="0">
                <a:solidFill>
                  <a:schemeClr val="accent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b="1" u="none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436274-3731-499E-8C44-48C67F7CE255}"/>
              </a:ext>
            </a:extLst>
          </p:cNvPr>
          <p:cNvSpPr txBox="1">
            <a:spLocks/>
          </p:cNvSpPr>
          <p:nvPr/>
        </p:nvSpPr>
        <p:spPr bwMode="auto">
          <a:xfrm>
            <a:off x="2590800" y="2362200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u="sng" dirty="0">
                <a:solidFill>
                  <a:schemeClr val="accent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</a:pPr>
            <a:r>
              <a:rPr lang="en-US" sz="6000" b="1" u="none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682CC4-3EB5-4083-8B1B-F3300484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20" y="555857"/>
            <a:ext cx="8592280" cy="90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u="sng" dirty="0">
                <a:solidFill>
                  <a:schemeClr val="accent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  <a:defRPr/>
            </a:pPr>
            <a:r>
              <a:rPr lang="en-US" altLang="zh-CN" sz="3600" b="1" u="none" kern="0" dirty="0">
                <a:latin typeface="Times New Roman" pitchFamily="18" charset="0"/>
                <a:cs typeface="Times New Roman" pitchFamily="18" charset="0"/>
              </a:rPr>
              <a:t>Combining static and dynamic analysis</a:t>
            </a:r>
            <a:endParaRPr lang="en-US" altLang="zh-CN" sz="3600" b="1" i="1" u="none" kern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/>
          </p:cNvSpPr>
          <p:nvPr/>
        </p:nvSpPr>
        <p:spPr bwMode="auto">
          <a:xfrm>
            <a:off x="258888" y="6032897"/>
            <a:ext cx="8386888" cy="50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1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[1] X. Lin, T. Chen, T. Zhu, K. Yang, F. Wei, “Automated forensic analysis of mobile applications on Android devices,” DFRWS USA 2018.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6804" y="1472828"/>
            <a:ext cx="8592280" cy="90811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questions: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information stored (e.g., GPS);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information stored (e.g., file path); and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is stored (e.g., the structure of a database table).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48813" y="2262187"/>
            <a:ext cx="2691597" cy="2919413"/>
            <a:chOff x="1040958" y="2048157"/>
            <a:chExt cx="3588796" cy="38925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958" y="2048157"/>
              <a:ext cx="3588796" cy="38925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7474" y="4739223"/>
              <a:ext cx="1410721" cy="838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2564" y="4559472"/>
              <a:ext cx="1001983" cy="1017951"/>
            </a:xfrm>
            <a:prstGeom prst="rect">
              <a:avLst/>
            </a:prstGeom>
          </p:spPr>
        </p:pic>
        <p:sp>
          <p:nvSpPr>
            <p:cNvPr id="13" name="Title 1"/>
            <p:cNvSpPr txBox="1">
              <a:spLocks/>
            </p:cNvSpPr>
            <p:nvPr/>
          </p:nvSpPr>
          <p:spPr>
            <a:xfrm>
              <a:off x="1406867" y="3931094"/>
              <a:ext cx="2891477" cy="689195"/>
            </a:xfrm>
            <a:prstGeom prst="rect">
              <a:avLst/>
            </a:prstGeom>
            <a:solidFill>
              <a:srgbClr val="FFFF00"/>
            </a:solidFill>
          </p:spPr>
          <p:txBody>
            <a:bodyPr vert="horz" lIns="68580" tIns="34290" rIns="68580" bIns="3429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2400" b="1" dirty="0"/>
                <a:t>Finding data</a:t>
              </a:r>
              <a:endParaRPr lang="en-US" sz="2400" b="1" dirty="0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5647C455-AA24-44CA-A910-A2888AE9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20" y="387282"/>
            <a:ext cx="8592280" cy="90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u="sng" dirty="0">
                <a:solidFill>
                  <a:schemeClr val="accent2"/>
                </a:solidFill>
                <a:latin typeface="+mj-lt"/>
                <a:ea typeface="宋体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>
              <a:buClrTx/>
              <a:buSzTx/>
              <a:buFontTx/>
              <a:defRPr/>
            </a:pPr>
            <a:r>
              <a:rPr lang="en-US" altLang="zh-CN" sz="3600" b="1" u="none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Digital Forensics vs Data storage questions</a:t>
            </a:r>
            <a:endParaRPr lang="en-US" altLang="zh-CN" sz="3600" b="1" i="1" u="none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2" name="灯片编号占位符 2">
            <a:extLst>
              <a:ext uri="{FF2B5EF4-FFF2-40B4-BE49-F238E27FC236}">
                <a16:creationId xmlns:a16="http://schemas.microsoft.com/office/drawing/2014/main" id="{DA9436A4-4CB2-4B3B-BE00-D9AC9881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3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3"/>
    </mc:Choice>
    <mc:Fallback xmlns="">
      <p:transition spd="slow" advTm="525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803" y="457200"/>
            <a:ext cx="8002634" cy="912007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Data Reverse Engineering?</a:t>
            </a:r>
            <a:endParaRPr lang="en-US" altLang="zh-CN" sz="3600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4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49803" y="1600200"/>
            <a:ext cx="7772400" cy="2323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reverse engineering deals with the problem of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What information is stored in a computer system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How this information can be extracted and used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A0761-5EAF-44B4-B85E-9E07FA858D74}"/>
              </a:ext>
            </a:extLst>
          </p:cNvPr>
          <p:cNvSpPr txBox="1"/>
          <p:nvPr/>
        </p:nvSpPr>
        <p:spPr>
          <a:xfrm>
            <a:off x="152400" y="5502329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Lee, T. Avgerinos and D. Brumley, “TIE: Principled Reverse Engineering of Types in Binary Programs,” NDSS 2011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Slowinska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Stancescu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H. Bos, “Howard: A Dynamic Excavator for Reverse Engineering Data Structures,” NDSS 2011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803" y="457200"/>
            <a:ext cx="8002634" cy="912007"/>
          </a:xfrm>
        </p:spPr>
        <p:txBody>
          <a:bodyPr/>
          <a:lstStyle/>
          <a:p>
            <a:pPr algn="ctr">
              <a:defRPr/>
            </a:pPr>
            <a:r>
              <a:rPr lang="en-US" altLang="zh-CN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 Reverse Engineering</a:t>
            </a:r>
            <a:endParaRPr lang="en-US" altLang="zh-CN" sz="3600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3290" y="6385302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5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8600" y="1564105"/>
            <a:ext cx="83906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Structure: A data structure is a particular way of organizing data in a computer so that it can be used effectively.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in computer is usually structured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Program is used to process data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structure can be reverse engineered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pic>
        <p:nvPicPr>
          <p:cNvPr id="221186" name="Picture 2" descr="Algorithms + Data Structures = Programs - Wikipedia">
            <a:extLst>
              <a:ext uri="{FF2B5EF4-FFF2-40B4-BE49-F238E27FC236}">
                <a16:creationId xmlns:a16="http://schemas.microsoft.com/office/drawing/2014/main" id="{574B5229-1E98-4A36-A1B5-5F11B76F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62" y="2895600"/>
            <a:ext cx="1838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803" y="457200"/>
            <a:ext cx="8002634" cy="912007"/>
          </a:xfrm>
        </p:spPr>
        <p:txBody>
          <a:bodyPr/>
          <a:lstStyle/>
          <a:p>
            <a:pPr algn="ctr">
              <a:defRPr/>
            </a:pPr>
            <a:r>
              <a:rPr lang="en-US" altLang="zh-CN" sz="2800" b="1" u="none" dirty="0">
                <a:latin typeface="Times New Roman" pitchFamily="18" charset="0"/>
                <a:cs typeface="Times New Roman" pitchFamily="18" charset="0"/>
              </a:rPr>
              <a:t>Data Structure Reverse Engineering (cont’d)</a:t>
            </a:r>
            <a:endParaRPr lang="en-US" altLang="zh-CN" sz="2800" b="1" i="1" u="none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3290" y="6385302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6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66055" y="1381237"/>
            <a:ext cx="8611890" cy="392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Uncovering the syntax and semantics of the data structure.</a:t>
            </a:r>
          </a:p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Syntax</a:t>
            </a:r>
          </a:p>
          <a:p>
            <a:pPr marL="914400" lvl="1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Layout</a:t>
            </a:r>
          </a:p>
          <a:p>
            <a:pPr marL="914400" lvl="1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Size</a:t>
            </a:r>
          </a:p>
          <a:p>
            <a:pPr marL="914400" lvl="1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Offset</a:t>
            </a:r>
          </a:p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Semantics</a:t>
            </a:r>
          </a:p>
          <a:p>
            <a:pPr marL="914400" lvl="1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Meaning</a:t>
            </a:r>
          </a:p>
          <a:p>
            <a:pPr marL="914400" lvl="1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62843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3290" y="6385302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7</a:t>
            </a:fld>
            <a:endParaRPr lang="en-US" altLang="zh-CN" dirty="0">
              <a:ea typeface="SimSun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74893" y="1389803"/>
            <a:ext cx="8465597" cy="427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Two options:</a:t>
            </a:r>
          </a:p>
          <a:p>
            <a:pPr marL="457200" lvl="0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Static analysis: inspect source code or run automated method.</a:t>
            </a:r>
          </a:p>
          <a:p>
            <a:pPr marL="457200" lvl="0" indent="-457200" algn="just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Dynamic analysis: Run code, possibly under instrumented conditions.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State-of-the-art techniques: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Dynamic analysis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Static analysis</a:t>
            </a:r>
          </a:p>
          <a:p>
            <a:pPr marL="457200" lvl="0" indent="-457200" algn="just">
              <a:buFont typeface="Wingdings" panose="05000000000000000000" pitchFamily="2" charset="2"/>
              <a:buChar char="v"/>
              <a:defRPr/>
            </a:pPr>
            <a:r>
              <a:rPr lang="en-US" altLang="zh-CN" sz="2800" kern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Static + Dynamic analysis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551AC0-9F1D-4A52-BA16-32B3A4C112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9803" y="457200"/>
            <a:ext cx="8002634" cy="912007"/>
          </a:xfrm>
        </p:spPr>
        <p:txBody>
          <a:bodyPr/>
          <a:lstStyle/>
          <a:p>
            <a:pPr algn="ctr">
              <a:defRPr/>
            </a:pPr>
            <a:r>
              <a:rPr lang="en-US" altLang="zh-CN" sz="2800" b="1" u="none" dirty="0">
                <a:latin typeface="Times New Roman" pitchFamily="18" charset="0"/>
                <a:cs typeface="Times New Roman" pitchFamily="18" charset="0"/>
              </a:rPr>
              <a:t>Data Structure Reverse Engineering (cont’d)</a:t>
            </a:r>
            <a:endParaRPr lang="en-US" altLang="zh-CN" sz="2800" b="1" i="1" u="none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8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vs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743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all possible inputs (in summary form)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faster than dynamic analysis but less precise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choose sample test input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D0BFE514-7A37-4A69-9CA8-702CE6C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290" y="6248400"/>
            <a:ext cx="457200" cy="457200"/>
          </a:xfrm>
          <a:noFill/>
        </p:spPr>
        <p:txBody>
          <a:bodyPr/>
          <a:lstStyle/>
          <a:p>
            <a:fld id="{D8C2DB85-61D8-429A-8F14-F1846903E98A}" type="slidenum">
              <a:rPr lang="zh-CN" altLang="en-US" smtClean="0">
                <a:ea typeface="SimSun" pitchFamily="2" charset="-122"/>
              </a:rPr>
              <a:pPr/>
              <a:t>8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7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8207F919-6A01-4DCC-9880-49A629253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25675"/>
            <a:ext cx="7772400" cy="995363"/>
          </a:xfrm>
        </p:spPr>
        <p:txBody>
          <a:bodyPr/>
          <a:lstStyle/>
          <a:p>
            <a:pPr algn="ctr">
              <a:defRPr/>
            </a:pPr>
            <a:r>
              <a:rPr lang="en-US" sz="3600" b="1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ＭＳ Ｐゴシック" charset="-128"/>
                <a:cs typeface="Times New Roman" pitchFamily="18" charset="0"/>
              </a:rPr>
              <a:t>Graph Theory</a:t>
            </a:r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E2797353-2975-4CE8-9E6C-6DFF37700E26}"/>
              </a:ext>
            </a:extLst>
          </p:cNvPr>
          <p:cNvSpPr txBox="1">
            <a:spLocks noGrp="1"/>
          </p:cNvSpPr>
          <p:nvPr/>
        </p:nvSpPr>
        <p:spPr bwMode="auto">
          <a:xfrm>
            <a:off x="8223250" y="6248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9881FE4-E6B4-478D-8194-83E6ED48A363}" type="slidenum"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F4322BEB-BF72-410A-AD46-3749342ED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7421"/>
            <a:ext cx="1231901" cy="64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0.4|10.8|0.4|0.3|1.7"/>
</p:tagLst>
</file>

<file path=ppt/theme/theme1.xml><?xml version="1.0" encoding="utf-8"?>
<a:theme xmlns:a="http://schemas.openxmlformats.org/drawingml/2006/main" name="3rdEdition_Chapter2">
  <a:themeElements>
    <a:clrScheme name="3rdEdition_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rdEdition_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3rdEdition_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rdEdition_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rdEdition_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rdEdition_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rdEdition_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rdEdition_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rdEdition_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3rdEdition_Chapter2</Template>
  <TotalTime>20405</TotalTime>
  <Words>1712</Words>
  <Application>Microsoft Office PowerPoint</Application>
  <PresentationFormat>On-screen Show (4:3)</PresentationFormat>
  <Paragraphs>319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Brush Script MT</vt:lpstr>
      <vt:lpstr>Calibri</vt:lpstr>
      <vt:lpstr>Comic Sans MS</vt:lpstr>
      <vt:lpstr>Tahoma</vt:lpstr>
      <vt:lpstr>Times</vt:lpstr>
      <vt:lpstr>Times New Roman</vt:lpstr>
      <vt:lpstr>Wingdings</vt:lpstr>
      <vt:lpstr>ZapfDingbats</vt:lpstr>
      <vt:lpstr>3rdEdition_Chapter2</vt:lpstr>
      <vt:lpstr>Bitmap Image</vt:lpstr>
      <vt:lpstr>PowerPoint Presentation</vt:lpstr>
      <vt:lpstr>PowerPoint Presentation</vt:lpstr>
      <vt:lpstr>PowerPoint Presentation</vt:lpstr>
      <vt:lpstr>What is Data Reverse Engineering?</vt:lpstr>
      <vt:lpstr>Data Structure Reverse Engineering</vt:lpstr>
      <vt:lpstr>Data Structure Reverse Engineering (cont’d)</vt:lpstr>
      <vt:lpstr>Data Structure Reverse Engineering (cont’d)</vt:lpstr>
      <vt:lpstr>Static vs Dynamic Analysis</vt:lpstr>
      <vt:lpstr>Graph Theory</vt:lpstr>
      <vt:lpstr>Definition: Graph</vt:lpstr>
      <vt:lpstr>Example</vt:lpstr>
      <vt:lpstr>Path</vt:lpstr>
      <vt:lpstr>Directed Graph (digraph)</vt:lpstr>
      <vt:lpstr>PowerPoint Presentation</vt:lpstr>
      <vt:lpstr>Control-Flow Graph (CFG)</vt:lpstr>
      <vt:lpstr>Control-Flow Graph (cont’d)</vt:lpstr>
      <vt:lpstr>Dataflow analysis</vt:lpstr>
      <vt:lpstr>Dataflow analysis (cont’d)</vt:lpstr>
      <vt:lpstr>Dataflow analysis (cont’d)</vt:lpstr>
      <vt:lpstr>Dataflow analysis (cont’d)</vt:lpstr>
      <vt:lpstr>Static Analysis for Digital Forensics</vt:lpstr>
      <vt:lpstr>PowerPoint Presentation</vt:lpstr>
      <vt:lpstr>PowerPoint Presentation</vt:lpstr>
      <vt:lpstr>Differential forensics analysis (DFA)</vt:lpstr>
      <vt:lpstr>Static Analysis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Lec3</dc:title>
  <dc:creator>Xiaodong Lin</dc:creator>
  <dc:description/>
  <cp:lastModifiedBy>Xiaodong Lin</cp:lastModifiedBy>
  <cp:revision>2172</cp:revision>
  <dcterms:created xsi:type="dcterms:W3CDTF">2005-12-02T21:35:47Z</dcterms:created>
  <dcterms:modified xsi:type="dcterms:W3CDTF">2022-03-01T21:57:19Z</dcterms:modified>
</cp:coreProperties>
</file>