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63"/>
  </p:notesMasterIdLst>
  <p:sldIdLst>
    <p:sldId id="291" r:id="rId2"/>
    <p:sldId id="29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70" r:id="rId25"/>
    <p:sldId id="368" r:id="rId26"/>
    <p:sldId id="257" r:id="rId27"/>
    <p:sldId id="296" r:id="rId28"/>
    <p:sldId id="258" r:id="rId29"/>
    <p:sldId id="261" r:id="rId30"/>
    <p:sldId id="300" r:id="rId31"/>
    <p:sldId id="303" r:id="rId32"/>
    <p:sldId id="299" r:id="rId33"/>
    <p:sldId id="304" r:id="rId34"/>
    <p:sldId id="313" r:id="rId35"/>
    <p:sldId id="315" r:id="rId36"/>
    <p:sldId id="316" r:id="rId37"/>
    <p:sldId id="317" r:id="rId38"/>
    <p:sldId id="318" r:id="rId39"/>
    <p:sldId id="339" r:id="rId40"/>
    <p:sldId id="371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72" r:id="rId56"/>
    <p:sldId id="373" r:id="rId57"/>
    <p:sldId id="342" r:id="rId58"/>
    <p:sldId id="343" r:id="rId59"/>
    <p:sldId id="344" r:id="rId60"/>
    <p:sldId id="345" r:id="rId61"/>
    <p:sldId id="346" r:id="rId6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00FF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614" autoAdjust="0"/>
  </p:normalViewPr>
  <p:slideViewPr>
    <p:cSldViewPr>
      <p:cViewPr varScale="1">
        <p:scale>
          <a:sx n="89" d="100"/>
          <a:sy n="89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>
      <p:cViewPr varScale="1">
        <p:scale>
          <a:sx n="54" d="100"/>
          <a:sy n="54" d="100"/>
        </p:scale>
        <p:origin x="-12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81B8DF-7169-4BE7-A7A2-9E6625566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45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7348DA-D080-4DF3-BF31-F2B37A7BD130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98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CD9DF0-6347-4D8F-B5A4-058A747D9630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627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C62F96-3420-47FA-84C8-FF4B8025FF6F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982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1E9838-E7A6-4FB7-9551-7404DAEB4345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192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ECA80E-433F-4E77-B2AB-9C7D18EA0189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765175"/>
            <a:ext cx="5118100" cy="38385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7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4C1E2-CCAB-4390-83DF-0DC9C20572F9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4042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8E4A05-4D4A-4439-9ABA-3973654D427A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045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EB2EB0-4168-4BCF-A98F-D79085D26208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5772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3CDA60-8EAE-49F1-BFE8-C06A4F101847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543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8B8CEC-1F6E-4591-A05E-88C7F753381A}" type="slidenum">
              <a:rPr lang="en-US" altLang="zh-CN" sz="1300" smtClean="0"/>
              <a:pPr>
                <a:spcBef>
                  <a:spcPct val="0"/>
                </a:spcBef>
              </a:pPr>
              <a:t>20</a:t>
            </a:fld>
            <a:endParaRPr lang="en-US" altLang="zh-CN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32775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F44A2-F1B2-4916-906A-8553723852C2}" type="slidenum">
              <a:rPr lang="en-US" altLang="zh-CN" sz="1300" smtClean="0"/>
              <a:pPr>
                <a:spcBef>
                  <a:spcPct val="0"/>
                </a:spcBef>
              </a:pPr>
              <a:t>21</a:t>
            </a:fld>
            <a:endParaRPr lang="en-US" altLang="zh-CN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992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32B3A6-AA63-49D1-9BF1-3FAF18F42C47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7851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EE4497-1C88-4B27-B720-2019C8E2EA8B}" type="slidenum">
              <a:rPr lang="en-US" altLang="zh-CN" sz="1300" smtClean="0"/>
              <a:pPr>
                <a:spcBef>
                  <a:spcPct val="0"/>
                </a:spcBef>
              </a:pPr>
              <a:t>22</a:t>
            </a:fld>
            <a:endParaRPr lang="en-US" altLang="zh-CN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1622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E76EDD-53A9-4C2E-807D-BC42E87FAC2F}" type="slidenum">
              <a:rPr lang="en-US" altLang="zh-CN" sz="1300" smtClean="0"/>
              <a:pPr>
                <a:spcBef>
                  <a:spcPct val="0"/>
                </a:spcBef>
              </a:pPr>
              <a:t>25</a:t>
            </a:fld>
            <a:endParaRPr lang="en-US" altLang="zh-CN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Let check the example to see </a:t>
            </a:r>
          </a:p>
          <a:p>
            <a:pPr eaLnBrk="1" hangingPunct="1"/>
            <a:r>
              <a:rPr lang="en-US" altLang="zh-CN" sz="1800" smtClean="0"/>
              <a:t>What compiler can do to increase the amount of available  ILP by transforming loops.</a:t>
            </a:r>
          </a:p>
        </p:txBody>
      </p:sp>
    </p:spTree>
    <p:extLst>
      <p:ext uri="{BB962C8B-B14F-4D97-AF65-F5344CB8AC3E}">
        <p14:creationId xmlns:p14="http://schemas.microsoft.com/office/powerpoint/2010/main" val="209656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183FCD-B958-406B-9766-3994E1B6A3AF}" type="slidenum">
              <a:rPr lang="en-US" altLang="zh-CN" sz="1300" smtClean="0"/>
              <a:pPr>
                <a:spcBef>
                  <a:spcPct val="0"/>
                </a:spcBef>
              </a:pPr>
              <a:t>26</a:t>
            </a:fld>
            <a:endParaRPr lang="en-US" altLang="zh-CN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937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133A4-F9F0-4346-BC30-A0B7ABAC9B39}" type="slidenum">
              <a:rPr lang="en-US" altLang="zh-CN" sz="1300" smtClean="0"/>
              <a:pPr>
                <a:spcBef>
                  <a:spcPct val="0"/>
                </a:spcBef>
              </a:pPr>
              <a:t>29</a:t>
            </a:fld>
            <a:endParaRPr lang="en-US" altLang="zh-CN" sz="13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8273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052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63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2FFDF-3BD1-4669-9F66-4F5490B91AB4}" type="slidenum">
              <a:rPr lang="en-US" altLang="zh-CN" sz="1300" smtClean="0"/>
              <a:pPr>
                <a:spcBef>
                  <a:spcPct val="0"/>
                </a:spcBef>
              </a:pPr>
              <a:t>35</a:t>
            </a:fld>
            <a:endParaRPr lang="en-US" altLang="zh-CN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70841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B47F4B-7829-40C3-B3F4-BC406286CB88}" type="slidenum">
              <a:rPr lang="en-US" altLang="zh-CN" sz="1300" smtClean="0"/>
              <a:pPr>
                <a:spcBef>
                  <a:spcPct val="0"/>
                </a:spcBef>
              </a:pPr>
              <a:t>36</a:t>
            </a:fld>
            <a:endParaRPr lang="en-US" altLang="zh-CN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0790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61D973-52C6-4B6C-B5A8-65E38EEFB4DE}" type="slidenum">
              <a:rPr lang="en-US" altLang="zh-CN" sz="1300" smtClean="0"/>
              <a:pPr>
                <a:spcBef>
                  <a:spcPct val="0"/>
                </a:spcBef>
              </a:pPr>
              <a:t>37</a:t>
            </a:fld>
            <a:endParaRPr lang="en-US" altLang="zh-CN" sz="13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8445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17B951-B454-4510-BD7F-3248ECFDBBC4}" type="slidenum">
              <a:rPr lang="en-US" altLang="zh-CN" sz="1300" smtClean="0"/>
              <a:pPr>
                <a:spcBef>
                  <a:spcPct val="0"/>
                </a:spcBef>
              </a:pPr>
              <a:t>38</a:t>
            </a:fld>
            <a:endParaRPr lang="en-US" altLang="zh-CN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738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BBF47-018F-4A3A-866F-71D15C253023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EPIC: Explicit Parallel Instruction Computing </a:t>
            </a:r>
          </a:p>
        </p:txBody>
      </p:sp>
    </p:spTree>
    <p:extLst>
      <p:ext uri="{BB962C8B-B14F-4D97-AF65-F5344CB8AC3E}">
        <p14:creationId xmlns:p14="http://schemas.microsoft.com/office/powerpoint/2010/main" val="3073324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3D905A-55A1-48FC-A10B-0C787BEB8BCB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465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22EC65-3A8F-4A9A-A4DD-64C35A96C9CD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20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06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403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4C7007-8C09-4A02-82D4-7F6614FE9AB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88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6548E9-553F-42A0-AA4A-BF365151ECA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253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7E9D6C-8643-4F86-A675-420552D3BE06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052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630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10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3D075B-375E-4038-BA5C-07444771D0D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83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6A5BFA-92F5-4FC9-9E35-2B57056087D8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EPIC: Explicit parallel instruction computer </a:t>
            </a:r>
          </a:p>
          <a:p>
            <a:pPr eaLnBrk="1" hangingPunct="1"/>
            <a:r>
              <a:rPr lang="en-US" altLang="zh-CN" sz="1800" smtClean="0"/>
              <a:t>         proposed by HP and Intel when create IA-64    architecture.</a:t>
            </a:r>
          </a:p>
          <a:p>
            <a:pPr eaLnBrk="1" hangingPunct="1"/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281252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5CD4CD-A5BD-4E7B-91D3-2683A6B4D582}" type="slidenum">
              <a:rPr lang="en-US" altLang="zh-CN" sz="1300" smtClean="0"/>
              <a:pPr>
                <a:spcBef>
                  <a:spcPct val="0"/>
                </a:spcBef>
              </a:pPr>
              <a:t>61</a:t>
            </a:fld>
            <a:endParaRPr lang="en-US" altLang="zh-CN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From http://www.tomshardware.com/cpu/99q3/990810/</a:t>
            </a:r>
          </a:p>
          <a:p>
            <a:pPr eaLnBrk="1" hangingPunct="1"/>
            <a:r>
              <a:rPr lang="en-US" altLang="en-US" smtClean="0"/>
              <a:t>Statistics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0.25 micron 5-layer metal CMOS process technology</a:t>
            </a:r>
          </a:p>
          <a:p>
            <a:pPr eaLnBrk="1" hangingPunct="1"/>
            <a:r>
              <a:rPr lang="en-US" altLang="en-US" smtClean="0"/>
              <a:t>          9.5M transistors</a:t>
            </a:r>
          </a:p>
          <a:p>
            <a:pPr eaLnBrk="1" hangingPunct="1"/>
            <a:r>
              <a:rPr lang="en-US" altLang="en-US" smtClean="0"/>
              <a:t>          10.2 x 12.1 mm die size (excluding the etch ring)</a:t>
            </a:r>
          </a:p>
          <a:p>
            <a:pPr eaLnBrk="1" hangingPunct="1"/>
            <a:r>
              <a:rPr lang="en-US" altLang="en-US" smtClean="0"/>
              <a:t>          3-way superscalar out-of-order execution micro-architecture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70 new streaming SIMD instructions:</a:t>
            </a:r>
          </a:p>
          <a:p>
            <a:pPr eaLnBrk="1" hangingPunct="1"/>
            <a:r>
              <a:rPr lang="en-US" altLang="en-US" smtClean="0"/>
              <a:t>                Comprehensive set of new SIMD-FP instruction set</a:t>
            </a:r>
          </a:p>
          <a:p>
            <a:pPr eaLnBrk="1" hangingPunct="1"/>
            <a:r>
              <a:rPr lang="en-US" altLang="en-US" smtClean="0"/>
              <a:t>                Additional SIMD-integer MMX Technology instructions</a:t>
            </a:r>
          </a:p>
          <a:p>
            <a:pPr eaLnBrk="1" hangingPunct="1"/>
            <a:r>
              <a:rPr lang="en-US" altLang="en-US" smtClean="0"/>
              <a:t>                New memory streaming instructions (for FP &amp; integer data types)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Bottom left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Logic for the front-end of the pipeline resides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IFU</a:t>
            </a:r>
          </a:p>
          <a:p>
            <a:pPr eaLnBrk="1" hangingPunct="1"/>
            <a:r>
              <a:rPr lang="en-US" altLang="en-US" smtClean="0"/>
              <a:t>          Instruction Fetch Unit. Instruction fetch logic and a 16K Byte 4-way set-associative level one </a:t>
            </a:r>
          </a:p>
          <a:p>
            <a:pPr eaLnBrk="1" hangingPunct="1"/>
            <a:r>
              <a:rPr lang="en-US" altLang="en-US" smtClean="0"/>
              <a:t>          instruction cache resides in this block. Instruction data from the IFU is then forwarded to the ID.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BTB</a:t>
            </a:r>
          </a:p>
          <a:p>
            <a:pPr eaLnBrk="1" hangingPunct="1"/>
            <a:r>
              <a:rPr lang="en-US" altLang="en-US" smtClean="0"/>
              <a:t>          Branch Target Buffer. This block is responsible for dynamic branch prediction based on the </a:t>
            </a:r>
          </a:p>
          <a:p>
            <a:pPr eaLnBrk="1" hangingPunct="1"/>
            <a:r>
              <a:rPr lang="en-US" altLang="en-US" smtClean="0"/>
              <a:t>          history of past branch decisions paths.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BAC</a:t>
            </a:r>
          </a:p>
          <a:p>
            <a:pPr eaLnBrk="1" hangingPunct="1"/>
            <a:r>
              <a:rPr lang="en-US" altLang="en-US" smtClean="0"/>
              <a:t>          Branch Address Calculator. Static branch prediction is performed here to handle the BTB miss </a:t>
            </a:r>
          </a:p>
          <a:p>
            <a:pPr eaLnBrk="1" hangingPunct="1"/>
            <a:r>
              <a:rPr lang="en-US" altLang="en-US" smtClean="0"/>
              <a:t>          case.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TAP</a:t>
            </a:r>
          </a:p>
          <a:p>
            <a:pPr eaLnBrk="1" hangingPunct="1"/>
            <a:r>
              <a:rPr lang="en-US" altLang="en-US" smtClean="0"/>
              <a:t>          Testability Access Port. Various testability and debug mechanisms reside within this block.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Bottom right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Instruction decode, scheduling, dispatch, and retirement functionality is contained within this </a:t>
            </a:r>
          </a:p>
          <a:p>
            <a:pPr eaLnBrk="1" hangingPunct="1"/>
            <a:r>
              <a:rPr lang="en-US" altLang="en-US" smtClean="0"/>
              <a:t>          quadrant.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ID</a:t>
            </a:r>
          </a:p>
          <a:p>
            <a:pPr eaLnBrk="1" hangingPunct="1"/>
            <a:r>
              <a:rPr lang="en-US" altLang="en-US" smtClean="0"/>
              <a:t>          Instruction Decoder. This unit is capable of decoding up to 3 instructions per cycle.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MS</a:t>
            </a:r>
          </a:p>
          <a:p>
            <a:pPr eaLnBrk="1" hangingPunct="1"/>
            <a:r>
              <a:rPr lang="en-US" altLang="en-US" smtClean="0"/>
              <a:t>          Micro-instruction Sequencer. This holds the microcode ROM and sequencer for more complex </a:t>
            </a:r>
          </a:p>
          <a:p>
            <a:pPr eaLnBrk="1" hangingPunct="1"/>
            <a:r>
              <a:rPr lang="en-US" altLang="en-US" smtClean="0"/>
              <a:t>          instruction flows. The microcode update functionality is also located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RS</a:t>
            </a:r>
          </a:p>
          <a:p>
            <a:pPr eaLnBrk="1" hangingPunct="1"/>
            <a:r>
              <a:rPr lang="en-US" altLang="en-US" smtClean="0"/>
              <a:t>          Reservation Station. Micro-instructions and source data are held here for scheduling and dispatch </a:t>
            </a:r>
          </a:p>
          <a:p>
            <a:pPr eaLnBrk="1" hangingPunct="1"/>
            <a:r>
              <a:rPr lang="en-US" altLang="en-US" smtClean="0"/>
              <a:t>          to the execution ports. Dispatch can happen out-of-order and is dependent on source data </a:t>
            </a:r>
          </a:p>
          <a:p>
            <a:pPr eaLnBrk="1" hangingPunct="1"/>
            <a:r>
              <a:rPr lang="en-US" altLang="en-US" smtClean="0"/>
              <a:t>          availability and an available execution port.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ROB</a:t>
            </a:r>
          </a:p>
          <a:p>
            <a:pPr eaLnBrk="1" hangingPunct="1"/>
            <a:r>
              <a:rPr lang="en-US" altLang="en-US" smtClean="0"/>
              <a:t>          Re-Order Buffer. This supports a 40-entry physical register file that holds temporary write-back </a:t>
            </a:r>
          </a:p>
          <a:p>
            <a:pPr eaLnBrk="1" hangingPunct="1"/>
            <a:r>
              <a:rPr lang="en-US" altLang="en-US" smtClean="0"/>
              <a:t>          results that can complete out of order. These results are then committed to a separate </a:t>
            </a:r>
          </a:p>
          <a:p>
            <a:pPr eaLnBrk="1" hangingPunct="1"/>
            <a:r>
              <a:rPr lang="en-US" altLang="en-US" smtClean="0"/>
              <a:t>          architectural register file during in-order retirement.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Top right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This primarily consists of the execution datapath for the Pentium® III processor.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SIMD</a:t>
            </a:r>
          </a:p>
          <a:p>
            <a:pPr eaLnBrk="1" hangingPunct="1"/>
            <a:r>
              <a:rPr lang="en-US" altLang="en-US" smtClean="0"/>
              <a:t>          SIMD integer execution unit for MMX Technology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MIU</a:t>
            </a:r>
          </a:p>
          <a:p>
            <a:pPr eaLnBrk="1" hangingPunct="1"/>
            <a:r>
              <a:rPr lang="en-US" altLang="en-US" smtClean="0"/>
              <a:t>          Memory Interface Unit. This is responsible for data conversion and formatting for floating point </a:t>
            </a:r>
          </a:p>
          <a:p>
            <a:pPr eaLnBrk="1" hangingPunct="1"/>
            <a:r>
              <a:rPr lang="en-US" altLang="en-US" smtClean="0"/>
              <a:t>          data types.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IEU</a:t>
            </a:r>
          </a:p>
          <a:p>
            <a:pPr eaLnBrk="1" hangingPunct="1"/>
            <a:r>
              <a:rPr lang="en-US" altLang="en-US" smtClean="0"/>
              <a:t>          Integer Execution Unit. This is responsible for ALU functionality of scalar integer instructions. </a:t>
            </a:r>
          </a:p>
          <a:p>
            <a:pPr eaLnBrk="1" hangingPunct="1"/>
            <a:r>
              <a:rPr lang="en-US" altLang="en-US" smtClean="0"/>
              <a:t>          Address calculations for memory referencing instructions are also performed here along with </a:t>
            </a:r>
          </a:p>
          <a:p>
            <a:pPr eaLnBrk="1" hangingPunct="1"/>
            <a:r>
              <a:rPr lang="en-US" altLang="en-US" smtClean="0"/>
              <a:t>          target address calculations for jump related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FAU</a:t>
            </a:r>
          </a:p>
          <a:p>
            <a:pPr eaLnBrk="1" hangingPunct="1"/>
            <a:r>
              <a:rPr lang="en-US" altLang="en-US" smtClean="0"/>
              <a:t>          Floating point Arithmetic Unit. This performs floating point related calculations for both existing </a:t>
            </a:r>
          </a:p>
          <a:p>
            <a:pPr eaLnBrk="1" hangingPunct="1"/>
            <a:r>
              <a:rPr lang="en-US" altLang="en-US" smtClean="0"/>
              <a:t>          scalar instructions along with support for some of the new SIMD-FP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PFAU</a:t>
            </a:r>
          </a:p>
          <a:p>
            <a:pPr eaLnBrk="1" hangingPunct="1"/>
            <a:r>
              <a:rPr lang="en-US" altLang="en-US" smtClean="0"/>
              <a:t>          Packed Floating point Arithmetic Unit. This contains arithmetic execution data-path functionality </a:t>
            </a:r>
          </a:p>
          <a:p>
            <a:pPr eaLnBrk="1" hangingPunct="1"/>
            <a:r>
              <a:rPr lang="en-US" altLang="en-US" smtClean="0"/>
              <a:t>          for SIMD-FP specific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Top left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Functionality in this quadrant is split into assorted functions including bus interface related </a:t>
            </a:r>
          </a:p>
          <a:p>
            <a:pPr eaLnBrk="1" hangingPunct="1"/>
            <a:r>
              <a:rPr lang="en-US" altLang="en-US" smtClean="0"/>
              <a:t>          functionality, data cache access, and allocation.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ALLOC</a:t>
            </a:r>
          </a:p>
          <a:p>
            <a:pPr eaLnBrk="1" hangingPunct="1"/>
            <a:r>
              <a:rPr lang="en-US" altLang="en-US" smtClean="0"/>
              <a:t>          Allocator. Allocation of various resources such as ROB, MOB, and RS entries is performed here </a:t>
            </a:r>
          </a:p>
          <a:p>
            <a:pPr eaLnBrk="1" hangingPunct="1"/>
            <a:r>
              <a:rPr lang="en-US" altLang="en-US" smtClean="0"/>
              <a:t>          prior to micro-instruction dispatch by the RS.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RAT</a:t>
            </a:r>
          </a:p>
          <a:p>
            <a:pPr eaLnBrk="1" hangingPunct="1"/>
            <a:r>
              <a:rPr lang="en-US" altLang="en-US" smtClean="0"/>
              <a:t>          Register Alias Table. During resource allocation the renaming of logical to physical registers is </a:t>
            </a:r>
          </a:p>
          <a:p>
            <a:pPr eaLnBrk="1" hangingPunct="1"/>
            <a:r>
              <a:rPr lang="en-US" altLang="en-US" smtClean="0"/>
              <a:t>          performed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MOB</a:t>
            </a:r>
          </a:p>
          <a:p>
            <a:pPr eaLnBrk="1" hangingPunct="1"/>
            <a:r>
              <a:rPr lang="en-US" altLang="en-US" smtClean="0"/>
              <a:t>          Memory Order Buffer. Acts as a separate schedule and dispatch engine for data loads and </a:t>
            </a:r>
          </a:p>
          <a:p>
            <a:pPr eaLnBrk="1" hangingPunct="1"/>
            <a:r>
              <a:rPr lang="en-US" altLang="en-US" smtClean="0"/>
              <a:t>          stores. Also temporarily holds the state of outstanding loads and stores from dispatch until </a:t>
            </a:r>
          </a:p>
          <a:p>
            <a:pPr eaLnBrk="1" hangingPunct="1"/>
            <a:r>
              <a:rPr lang="en-US" altLang="en-US" smtClean="0"/>
              <a:t>          completion.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DTLB</a:t>
            </a:r>
          </a:p>
          <a:p>
            <a:pPr eaLnBrk="1" hangingPunct="1"/>
            <a:r>
              <a:rPr lang="en-US" altLang="en-US" smtClean="0"/>
              <a:t>          Data Translation Look-aside Buffer. Performs the translation from linear addresses to physical </a:t>
            </a:r>
          </a:p>
          <a:p>
            <a:pPr eaLnBrk="1" hangingPunct="1"/>
            <a:r>
              <a:rPr lang="en-US" altLang="en-US" smtClean="0"/>
              <a:t>          address required for support of virtual memory.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PMH</a:t>
            </a:r>
          </a:p>
          <a:p>
            <a:pPr eaLnBrk="1" hangingPunct="1"/>
            <a:r>
              <a:rPr lang="en-US" altLang="en-US" smtClean="0"/>
              <a:t>          Page Miss Handler. Hardware engine for performing a page table walk in the event of a TLB </a:t>
            </a:r>
          </a:p>
          <a:p>
            <a:pPr eaLnBrk="1" hangingPunct="1"/>
            <a:r>
              <a:rPr lang="en-US" altLang="en-US" smtClean="0"/>
              <a:t>          miss.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DCU</a:t>
            </a:r>
          </a:p>
          <a:p>
            <a:pPr eaLnBrk="1" hangingPunct="1"/>
            <a:r>
              <a:rPr lang="en-US" altLang="en-US" smtClean="0"/>
              <a:t>          Data Cache Unit. Contains the non-blocking 16K Byte 4-way set-associative level one data cache </a:t>
            </a:r>
          </a:p>
          <a:p>
            <a:pPr eaLnBrk="1" hangingPunct="1"/>
            <a:r>
              <a:rPr lang="en-US" altLang="en-US" smtClean="0"/>
              <a:t>          along with associated fill and write back buffering.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BBL</a:t>
            </a:r>
          </a:p>
          <a:p>
            <a:pPr eaLnBrk="1" hangingPunct="1"/>
            <a:r>
              <a:rPr lang="en-US" altLang="en-US" smtClean="0"/>
              <a:t>          Back-side Bus Logic. Logic for interface to the back-side bus for accesses to the external unified </a:t>
            </a:r>
          </a:p>
          <a:p>
            <a:pPr eaLnBrk="1" hangingPunct="1"/>
            <a:r>
              <a:rPr lang="en-US" altLang="en-US" smtClean="0"/>
              <a:t>          level two processor cache.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EBL</a:t>
            </a:r>
          </a:p>
          <a:p>
            <a:pPr eaLnBrk="1" hangingPunct="1"/>
            <a:r>
              <a:rPr lang="en-US" altLang="en-US" smtClean="0"/>
              <a:t>          External Bus Logic. Logic for interface to the external front-side bus.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PIC</a:t>
            </a:r>
          </a:p>
          <a:p>
            <a:pPr eaLnBrk="1" hangingPunct="1"/>
            <a:r>
              <a:rPr lang="en-US" altLang="en-US" smtClean="0"/>
              <a:t>          Programmable Interrupt Controller. Local interrupt controller logic for multi-processor interrupt </a:t>
            </a:r>
          </a:p>
          <a:p>
            <a:pPr eaLnBrk="1" hangingPunct="1"/>
            <a:r>
              <a:rPr lang="en-US" altLang="en-US" smtClean="0"/>
              <a:t>          distribution and boot-up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32734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AF5F1A-C777-413E-BE6E-640468D24DEC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771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E1C7CA-7863-437D-B6DD-747FF2D0AA54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135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9F794-6296-4AF2-AFD6-EE3FF542F0CA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596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439A1C-0BAF-4029-899A-1759BBE9A10E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3841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047124-9A10-4673-87A1-BE3441E1CFC6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849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678099"/>
      </p:ext>
    </p:extLst>
  </p:cSld>
  <p:clrMapOvr>
    <a:masterClrMapping/>
  </p:clrMapOvr>
  <p:transition spd="slow">
    <p:pull dir="ru"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41BE-5ACA-4E5F-A7F3-63019931CA9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73236"/>
      </p:ext>
    </p:extLst>
  </p:cSld>
  <p:clrMapOvr>
    <a:masterClrMapping/>
  </p:clrMapOvr>
  <p:transition spd="slow">
    <p:pull dir="ru"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8E4-AD8A-47C0-8BA0-0E8EDD5DE1F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42538"/>
      </p:ext>
    </p:extLst>
  </p:cSld>
  <p:clrMapOvr>
    <a:masterClrMapping/>
  </p:clrMapOvr>
  <p:transition spd="slow">
    <p:pull dir="ru"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9219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45C5-98EC-411D-B2C8-074C16C5EC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596321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67988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B579-C60A-4A24-A98A-1C913EC1EC3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2013Fall_Ad Computer Architecture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9225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4105310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13343"/>
      </p:ext>
    </p:extLst>
  </p:cSld>
  <p:clrMapOvr>
    <a:masterClrMapping/>
  </p:clrMapOvr>
  <p:transition spd="slow">
    <p:pull dir="ru"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0411-D208-4821-ABAE-4881C07B479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939829"/>
      </p:ext>
    </p:extLst>
  </p:cSld>
  <p:clrMapOvr>
    <a:masterClrMapping/>
  </p:clrMapOvr>
  <p:transition spd="slow">
    <p:pull dir="ru"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BEAD-A87F-479D-A5D6-963F5152D32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202285"/>
      </p:ext>
    </p:extLst>
  </p:cSld>
  <p:clrMapOvr>
    <a:masterClrMapping/>
  </p:clrMapOvr>
  <p:transition spd="slow">
    <p:pull dir="ru"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CA2E6-7021-48FD-937F-1F4B188E83D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50489"/>
      </p:ext>
    </p:extLst>
  </p:cSld>
  <p:clrMapOvr>
    <a:masterClrMapping/>
  </p:clrMapOvr>
  <p:transition spd="slow">
    <p:pull dir="ru"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98722"/>
      </p:ext>
    </p:extLst>
  </p:cSld>
  <p:clrMapOvr>
    <a:masterClrMapping/>
  </p:clrMapOvr>
  <p:transition spd="slow">
    <p:pull dir="ru"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E4EF1-A968-4F47-9E2C-B883069B37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6694"/>
      </p:ext>
    </p:extLst>
  </p:cSld>
  <p:clrMapOvr>
    <a:masterClrMapping/>
  </p:clrMapOvr>
  <p:transition spd="slow">
    <p:pull dir="ru"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4D3C-A762-4618-838C-4C6BC0DD4E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99366"/>
      </p:ext>
    </p:extLst>
  </p:cSld>
  <p:clrMapOvr>
    <a:masterClrMapping/>
  </p:clrMapOvr>
  <p:transition spd="slow">
    <p:pull dir="ru"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6E52-C09D-47D9-BBE6-CFA3F793458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6197"/>
      </p:ext>
    </p:extLst>
  </p:cSld>
  <p:clrMapOvr>
    <a:masterClrMapping/>
  </p:clrMapOvr>
  <p:transition spd="slow">
    <p:pull dir="ru"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723900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C573C09-8799-4BFC-8D64-BC6CA2EC8BDD}" type="slidenum">
              <a:rPr kumimoji="0" lang="en-US" altLang="zh-CN" sz="1400" b="0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CN" sz="1400" b="0" smtClean="0">
                <a:solidFill>
                  <a:srgbClr val="000000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975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3" y="2204864"/>
            <a:ext cx="3888432" cy="252028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Change3-4  </a:t>
            </a:r>
            <a:br>
              <a:rPr lang="en-US" altLang="zh-CN" sz="3600" dirty="0" smtClean="0"/>
            </a:br>
            <a:r>
              <a:rPr lang="en-US" altLang="zh-CN" sz="3600" dirty="0" smtClean="0"/>
              <a:t>  Multiple-issue</a:t>
            </a:r>
            <a:br>
              <a:rPr lang="en-US" altLang="zh-CN" sz="3600" dirty="0" smtClean="0"/>
            </a:br>
            <a:r>
              <a:rPr lang="en-US" altLang="zh-CN" sz="3600" dirty="0" smtClean="0"/>
              <a:t>----</a:t>
            </a:r>
            <a:r>
              <a:rPr lang="en-US" altLang="zh-CN" sz="3600" dirty="0" err="1" smtClean="0"/>
              <a:t>SuperScalar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/>
              <a:t> </a:t>
            </a:r>
            <a:r>
              <a:rPr lang="en-US" altLang="zh-CN" sz="3600" dirty="0" smtClean="0"/>
              <a:t>    &amp; VLIW</a:t>
            </a:r>
            <a:br>
              <a:rPr lang="en-US" altLang="zh-CN" sz="3600" dirty="0" smtClean="0"/>
            </a:br>
            <a:endParaRPr lang="en-US" altLang="zh-CN" sz="3600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1" y="116632"/>
            <a:ext cx="7540898" cy="8366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Ex.  Superscalar MIPS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21713" cy="425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2 instructions,  1 FP &amp;  1 anything</a:t>
            </a:r>
            <a:endParaRPr lang="en-US" altLang="en-US" sz="200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– Fetch 64-bits/clock cycle;  Int on left, FP on right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– Can only issue 2nd instruction if 1st instruction issues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– More ports for FP registers to do FP load &amp; FP op in a pair</a:t>
            </a:r>
            <a:endParaRPr lang="en-US" altLang="zh-CN" sz="2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anose="030F0702030302020204" pitchFamily="66" charset="0"/>
              </a:rPr>
              <a:t>1 cycle load delay expands to </a:t>
            </a:r>
            <a:r>
              <a:rPr lang="en-US" altLang="en-US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3 instructions</a:t>
            </a:r>
            <a:r>
              <a:rPr lang="en-US" altLang="en-US" sz="2400" smtClean="0">
                <a:latin typeface="Comic Sans MS" panose="030F0702030302020204" pitchFamily="66" charset="0"/>
              </a:rPr>
              <a:t> in </a:t>
            </a:r>
            <a:r>
              <a:rPr lang="en-US" altLang="en-US" sz="2000" smtClean="0">
                <a:latin typeface="Comic Sans MS" panose="030F0702030302020204" pitchFamily="66" charset="0"/>
              </a:rPr>
              <a:t>Superscalar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mic Sans MS" panose="030F0702030302020204" pitchFamily="66" charset="0"/>
              </a:rPr>
              <a:t>instruction in right half can’t use it, nor instructions in next slot</a:t>
            </a:r>
            <a:endParaRPr lang="en-US" altLang="zh-CN" sz="2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Branch delay</a:t>
            </a:r>
            <a:r>
              <a:rPr lang="en-US" altLang="zh-CN" sz="2000" smtClean="0">
                <a:latin typeface="Comic Sans MS" panose="030F0702030302020204" pitchFamily="66" charset="0"/>
              </a:rPr>
              <a:t> for a taken branch becomes either 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two or three</a:t>
            </a:r>
            <a:r>
              <a:rPr lang="en-US" altLang="zh-CN" sz="2000" smtClean="0">
                <a:latin typeface="Comic Sans MS" panose="030F0702030302020204" pitchFamily="66" charset="0"/>
              </a:rPr>
              <a:t> instructions</a:t>
            </a:r>
            <a:endParaRPr lang="en-US" altLang="en-US" sz="2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3" y="116632"/>
            <a:ext cx="7776864" cy="102711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Superscalar MIPS pipeline in operation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85800" y="1752600"/>
          <a:ext cx="7840663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文档" r:id="rId4" imgW="8640318" imgH="4668012" progId="Word.Document.8">
                  <p:embed/>
                </p:oleObj>
              </mc:Choice>
              <mc:Fallback>
                <p:oleObj name="文档" r:id="rId4" imgW="8640318" imgH="4668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840663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550150" cy="936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</a:t>
            </a:r>
            <a:r>
              <a:rPr lang="en-US" altLang="zh-CN" dirty="0" smtClean="0"/>
              <a:t>Issues</a:t>
            </a:r>
            <a:r>
              <a:rPr lang="en-US" altLang="en-US" dirty="0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1312863"/>
            <a:ext cx="8713787" cy="5545137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issue packet</a:t>
            </a:r>
            <a:r>
              <a:rPr lang="en-US" altLang="en-US" sz="2400" smtClean="0">
                <a:latin typeface="Comic Sans MS" panose="030F0702030302020204" pitchFamily="66" charset="0"/>
              </a:rPr>
              <a:t>: group of instructions from fetch unit that could potentially issue in 1 clock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If instruction causes structural hazard or a data hazard either due to earlier instruction in execution or to earlier instruction in issue packet, then instruction does not issue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0 to N instruction</a:t>
            </a:r>
            <a:r>
              <a:rPr lang="en-US" altLang="en-US" sz="2000" smtClean="0">
                <a:latin typeface="Comic Sans MS" panose="030F0702030302020204" pitchFamily="66" charset="0"/>
              </a:rPr>
              <a:t> issues per clock cycle, for N-issue</a:t>
            </a:r>
          </a:p>
          <a:p>
            <a:pPr eaLnBrk="1" hangingPunct="1"/>
            <a:r>
              <a:rPr lang="en-US" altLang="en-US" sz="2400" smtClean="0">
                <a:latin typeface="Comic Sans MS" panose="030F0702030302020204" pitchFamily="66" charset="0"/>
              </a:rPr>
              <a:t>Performing issue checks in 1 cycle could limit clock cycle time: O(n</a:t>
            </a:r>
            <a:r>
              <a:rPr lang="en-US" altLang="en-US" sz="2400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2400" smtClean="0">
                <a:latin typeface="Comic Sans MS" panose="030F0702030302020204" pitchFamily="66" charset="0"/>
              </a:rPr>
              <a:t>-n) comparisons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=&gt; </a:t>
            </a:r>
            <a:r>
              <a:rPr lang="en-US" altLang="en-US" sz="2000" smtClean="0">
                <a:solidFill>
                  <a:srgbClr val="3333FF"/>
                </a:solidFill>
                <a:latin typeface="Comic Sans MS" panose="030F0702030302020204" pitchFamily="66" charset="0"/>
              </a:rPr>
              <a:t>issue stage usually split and pipelined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1st stage decides how many instructions from within this packet can issue, 2nd stage examines hazards among selected instructions and those already been issued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=&gt; </a:t>
            </a:r>
            <a:r>
              <a:rPr lang="en-US" altLang="en-US" sz="2000" smtClean="0">
                <a:solidFill>
                  <a:srgbClr val="3333FF"/>
                </a:solidFill>
                <a:latin typeface="Comic Sans MS" panose="030F0702030302020204" pitchFamily="66" charset="0"/>
              </a:rPr>
              <a:t>higher branch penalties</a:t>
            </a:r>
            <a:r>
              <a:rPr lang="en-US" altLang="en-US" sz="2000" smtClean="0">
                <a:latin typeface="Comic Sans MS" panose="030F0702030302020204" pitchFamily="66" charset="0"/>
              </a:rPr>
              <a:t> =&gt; prediction accuracy important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88640"/>
            <a:ext cx="7162800" cy="590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Multiple Issue Challenges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71625"/>
            <a:ext cx="8064500" cy="4321175"/>
          </a:xfrm>
        </p:spPr>
        <p:txBody>
          <a:bodyPr lIns="90488" tIns="44450" rIns="90488" bIns="44450"/>
          <a:lstStyle/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smtClean="0"/>
              <a:t>While Integer/FP split is simple for the HW, get CPI of 0.5 only for programs with: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smtClean="0"/>
              <a:t>Exactly 50% FP operations AND No hazards</a:t>
            </a:r>
          </a:p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smtClean="0"/>
              <a:t>If more instructions issue at same time, greater difficulty of decode and issue: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smtClean="0"/>
              <a:t>Even 2-scalar =&gt; examine 2 opcodes, 6 register specifiers, &amp; decide if 1 or 2 instructions can issue; (N-issue ~O(N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-N) comparisons)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smtClean="0"/>
              <a:t>Register file: need 2*N reads and 1*N  writes/cycle</a:t>
            </a:r>
          </a:p>
          <a:p>
            <a:pPr marL="685800" lvl="1" indent="-228600" defTabSz="920750" eaLnBrk="1" hangingPunct="1">
              <a:lnSpc>
                <a:spcPct val="8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endParaRPr lang="en-US" altLang="en-US" sz="240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3"/>
            <a:ext cx="7489528" cy="7920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Issue Challenges</a:t>
            </a:r>
            <a:r>
              <a:rPr lang="en-US" altLang="zh-CN" dirty="0" smtClean="0"/>
              <a:t>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smtClean="0"/>
              <a:t>Rename logic: must be able to rename same register multiple times in one cycle!  For instance, consider 4-way issue: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b="1" smtClean="0">
                <a:latin typeface="Courier New" panose="02070309020205020404" pitchFamily="49" charset="0"/>
              </a:rPr>
              <a:t>add </a:t>
            </a:r>
            <a:r>
              <a:rPr lang="en-US" altLang="en-US" sz="2400" b="1" smtClean="0">
                <a:solidFill>
                  <a:srgbClr val="3333FF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smtClean="0">
                <a:latin typeface="Courier New" panose="02070309020205020404" pitchFamily="49" charset="0"/>
              </a:rPr>
              <a:t>, r2, r3		add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p11</a:t>
            </a:r>
            <a:r>
              <a:rPr lang="en-US" altLang="en-US" sz="2400" b="1" smtClean="0">
                <a:latin typeface="Courier New" panose="02070309020205020404" pitchFamily="49" charset="0"/>
              </a:rPr>
              <a:t>, p4, p7</a:t>
            </a:r>
            <a:br>
              <a:rPr lang="en-US" altLang="en-US" sz="2400" b="1" smtClean="0">
                <a:latin typeface="Courier New" panose="02070309020205020404" pitchFamily="49" charset="0"/>
              </a:rPr>
            </a:br>
            <a:r>
              <a:rPr lang="en-US" altLang="en-US" sz="2400" b="1" smtClean="0">
                <a:latin typeface="Courier New" panose="02070309020205020404" pitchFamily="49" charset="0"/>
              </a:rPr>
              <a:t>	sub r4, </a:t>
            </a:r>
            <a:r>
              <a:rPr lang="en-US" altLang="en-US" sz="2400" b="1" smtClean="0">
                <a:solidFill>
                  <a:srgbClr val="3333FF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smtClean="0">
                <a:latin typeface="Courier New" panose="02070309020205020404" pitchFamily="49" charset="0"/>
              </a:rPr>
              <a:t>, r2	</a:t>
            </a:r>
            <a:r>
              <a:rPr lang="en-US" altLang="en-US" sz="2400" b="1" smtClean="0">
                <a:latin typeface="Courier New" panose="02070309020205020404" pitchFamily="49" charset="0"/>
                <a:sym typeface="Symbol" panose="05050102010706020507" pitchFamily="18" charset="2"/>
              </a:rPr>
              <a:t>	sub p22,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p11</a:t>
            </a:r>
            <a:r>
              <a:rPr lang="en-US" altLang="en-US" sz="2400" b="1" smtClean="0">
                <a:latin typeface="Courier New" panose="02070309020205020404" pitchFamily="49" charset="0"/>
                <a:sym typeface="Symbol" panose="05050102010706020507" pitchFamily="18" charset="2"/>
              </a:rPr>
              <a:t>, p4</a:t>
            </a:r>
            <a:br>
              <a:rPr lang="en-US" altLang="en-US" sz="2400" b="1" smtClean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 smtClean="0">
                <a:latin typeface="Courier New" panose="02070309020205020404" pitchFamily="49" charset="0"/>
                <a:sym typeface="Symbol" panose="05050102010706020507" pitchFamily="18" charset="2"/>
              </a:rPr>
              <a:t>	lw 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r1</a:t>
            </a:r>
            <a:r>
              <a:rPr lang="en-US" altLang="en-US" sz="2400" b="1" smtClean="0">
                <a:latin typeface="Courier New" panose="02070309020205020404" pitchFamily="49" charset="0"/>
              </a:rPr>
              <a:t>, 4(r4)		lw  </a:t>
            </a:r>
            <a:r>
              <a:rPr lang="en-US" altLang="en-US" sz="2400" b="1" smtClean="0">
                <a:solidFill>
                  <a:srgbClr val="0FEFEA"/>
                </a:solidFill>
                <a:latin typeface="Courier New" panose="02070309020205020404" pitchFamily="49" charset="0"/>
              </a:rPr>
              <a:t>p23</a:t>
            </a:r>
            <a:r>
              <a:rPr lang="en-US" altLang="en-US" sz="2400" b="1" smtClean="0">
                <a:latin typeface="Courier New" panose="02070309020205020404" pitchFamily="49" charset="0"/>
              </a:rPr>
              <a:t>, 4(p22)</a:t>
            </a:r>
            <a:br>
              <a:rPr lang="en-US" altLang="en-US" sz="2400" b="1" smtClean="0">
                <a:latin typeface="Courier New" panose="02070309020205020404" pitchFamily="49" charset="0"/>
              </a:rPr>
            </a:br>
            <a:r>
              <a:rPr lang="en-US" altLang="en-US" sz="2400" b="1" smtClean="0">
                <a:latin typeface="Courier New" panose="02070309020205020404" pitchFamily="49" charset="0"/>
              </a:rPr>
              <a:t>	add r5, </a:t>
            </a:r>
            <a:r>
              <a:rPr lang="en-US" altLang="en-US" sz="2400" b="1" smtClean="0">
                <a:solidFill>
                  <a:srgbClr val="0FEFEA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smtClean="0">
                <a:latin typeface="Courier New" panose="02070309020205020404" pitchFamily="49" charset="0"/>
              </a:rPr>
              <a:t>, r2		add p12, </a:t>
            </a:r>
            <a:r>
              <a:rPr lang="en-US" altLang="en-US" sz="2400" b="1" smtClean="0">
                <a:solidFill>
                  <a:srgbClr val="0FEFEA"/>
                </a:solidFill>
                <a:latin typeface="Courier New" panose="02070309020205020404" pitchFamily="49" charset="0"/>
              </a:rPr>
              <a:t>p23</a:t>
            </a:r>
            <a:r>
              <a:rPr lang="en-US" altLang="en-US" sz="2400" b="1" smtClean="0">
                <a:latin typeface="Courier New" panose="02070309020205020404" pitchFamily="49" charset="0"/>
              </a:rPr>
              <a:t>, p4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b="1" smtClean="0"/>
              <a:t>	</a:t>
            </a:r>
            <a:r>
              <a:rPr lang="en-US" altLang="en-US" sz="2400" smtClean="0"/>
              <a:t>Imagine doing this transformation in a single cycle!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smtClean="0"/>
              <a:t>Result buses: Need to complete multiple instructions/cycle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smtClean="0"/>
              <a:t>So, need </a:t>
            </a:r>
            <a:r>
              <a:rPr lang="en-US" altLang="en-US" sz="2000" b="1" smtClean="0"/>
              <a:t>multiple buses</a:t>
            </a:r>
            <a:r>
              <a:rPr lang="en-US" altLang="en-US" sz="2000" smtClean="0"/>
              <a:t> with associated matching logic at every reservation station.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smtClean="0"/>
              <a:t>Or, need </a:t>
            </a:r>
            <a:r>
              <a:rPr lang="en-US" altLang="en-US" sz="2000" b="1" smtClean="0">
                <a:solidFill>
                  <a:srgbClr val="FF0000"/>
                </a:solidFill>
              </a:rPr>
              <a:t>multiple forwarding paths</a:t>
            </a:r>
            <a:r>
              <a:rPr lang="en-US" altLang="en-US" sz="2000" smtClean="0"/>
              <a:t>			</a:t>
            </a:r>
            <a:endParaRPr lang="en-US" altLang="zh-CN" sz="20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33543" cy="83661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Dynamically Scheduled Superscalar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51133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anose="030F0702030302020204" pitchFamily="66" charset="0"/>
              </a:rPr>
              <a:t>Potentially </a:t>
            </a:r>
            <a:r>
              <a:rPr lang="en-US" altLang="zh-CN" sz="2800" smtClean="0">
                <a:solidFill>
                  <a:srgbClr val="3333FF"/>
                </a:solidFill>
                <a:latin typeface="Comic Sans MS" panose="030F0702030302020204" pitchFamily="66" charset="0"/>
              </a:rPr>
              <a:t>overcome the issue restrictions</a:t>
            </a:r>
            <a:r>
              <a:rPr lang="en-US" altLang="zh-CN" sz="2800" smtClean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Two different approaches</a:t>
            </a:r>
            <a:r>
              <a:rPr lang="en-US" altLang="zh-CN" sz="2800" smtClean="0">
                <a:latin typeface="Comic Sans MS" panose="030F0702030302020204" pitchFamily="66" charset="0"/>
              </a:rPr>
              <a:t> to issue multiple instructions per clock: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Pipeline:</a:t>
            </a:r>
            <a:r>
              <a:rPr lang="en-US" altLang="zh-CN" sz="2400" smtClean="0">
                <a:latin typeface="Comic Sans MS" panose="030F0702030302020204" pitchFamily="66" charset="0"/>
              </a:rPr>
              <a:t> Run this step in half a clock cycle, so that two instructions can be processed in one clock cycle.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Widen issue logic:</a:t>
            </a:r>
            <a:r>
              <a:rPr lang="en-US" altLang="zh-CN" sz="2400" smtClean="0">
                <a:latin typeface="Comic Sans MS" panose="030F0702030302020204" pitchFamily="66" charset="0"/>
              </a:rPr>
              <a:t> Build the logic necessary to handle two instructions at once, including any possible dependences between the instructions.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  <a:latin typeface="Comic Sans MS" panose="030F0702030302020204" pitchFamily="66" charset="0"/>
              </a:rPr>
              <a:t>Both:</a:t>
            </a:r>
            <a:r>
              <a:rPr lang="en-US" altLang="zh-CN" sz="2400" smtClean="0">
                <a:latin typeface="Comic Sans MS" panose="030F0702030302020204" pitchFamily="66" charset="0"/>
              </a:rPr>
              <a:t> Modern superscalar processors often include both pipeline and widen the issue logic.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388" y="1412875"/>
            <a:ext cx="4679950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Loop:   L.D    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ADD.D 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S.D       F4,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DADDIU  R1, R1, #-8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BNE      R1,R2, Loop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16463" y="260350"/>
            <a:ext cx="4176712" cy="6192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Assumptions:</a:t>
            </a:r>
          </a:p>
          <a:p>
            <a:pPr eaLnBrk="1" hangingPunct="1"/>
            <a:r>
              <a:rPr lang="en-US" altLang="zh-CN" sz="2400" smtClean="0"/>
              <a:t>1 FP and 1 integer operation  per CC. even if they are dependent.</a:t>
            </a:r>
          </a:p>
          <a:p>
            <a:pPr eaLnBrk="1" hangingPunct="1"/>
            <a:r>
              <a:rPr lang="en-US" altLang="zh-CN" sz="2400" smtClean="0"/>
              <a:t>One interger function unit for ALU and address calculations</a:t>
            </a:r>
          </a:p>
          <a:p>
            <a:pPr eaLnBrk="1" hangingPunct="1"/>
            <a:r>
              <a:rPr lang="en-US" altLang="zh-CN" sz="2400" smtClean="0"/>
              <a:t>Separate function unit for evaluating branch condition  </a:t>
            </a:r>
          </a:p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Single issue</a:t>
            </a:r>
            <a:r>
              <a:rPr lang="en-US" altLang="zh-CN" sz="2400" smtClean="0"/>
              <a:t> for branches, but perfect prediction.</a:t>
            </a:r>
          </a:p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No speculation</a:t>
            </a:r>
            <a:r>
              <a:rPr lang="en-US" altLang="zh-CN" sz="2400" smtClean="0"/>
              <a:t>: all instr. following a branch are delay until branch resolved.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55650" y="3860800"/>
            <a:ext cx="34115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Function Latency: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1 cycle for integer ALU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 2 cycles for load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 3 cycles for FP add.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0"/>
            <a:ext cx="7766050" cy="10001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Operation on a dual-issue version of </a:t>
            </a:r>
            <a:r>
              <a:rPr lang="en-US" altLang="zh-CN" sz="2800" dirty="0" err="1" smtClean="0"/>
              <a:t>Tomasulo</a:t>
            </a:r>
            <a:r>
              <a:rPr lang="en-US" altLang="zh-CN" sz="2800" dirty="0" smtClean="0"/>
              <a:t> pipeline </a:t>
            </a:r>
            <a:endParaRPr lang="en-US" altLang="zh-CN" sz="2400" dirty="0" smtClean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23850" y="1196975"/>
          <a:ext cx="856932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文档" r:id="rId4" imgW="8247888" imgH="5725668" progId="Word.Document.8">
                  <p:embed/>
                </p:oleObj>
              </mc:Choice>
              <mc:Fallback>
                <p:oleObj name="文档" r:id="rId4" imgW="8247888" imgH="572566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569325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3" y="2205038"/>
            <a:ext cx="2736850" cy="792162"/>
            <a:chOff x="3515" y="1389"/>
            <a:chExt cx="1724" cy="499"/>
          </a:xfrm>
        </p:grpSpPr>
        <p:sp>
          <p:nvSpPr>
            <p:cNvPr id="47131" name="Oval 5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2" name="Oval 6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3" name="Line 7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80063" y="3357563"/>
            <a:ext cx="2736850" cy="792162"/>
            <a:chOff x="3515" y="1389"/>
            <a:chExt cx="1724" cy="499"/>
          </a:xfrm>
        </p:grpSpPr>
        <p:sp>
          <p:nvSpPr>
            <p:cNvPr id="47128" name="Oval 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9" name="Oval 1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0" name="Line 1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67400" y="3017838"/>
            <a:ext cx="2924175" cy="627062"/>
            <a:chOff x="3696" y="1901"/>
            <a:chExt cx="1842" cy="395"/>
          </a:xfrm>
        </p:grpSpPr>
        <p:sp>
          <p:nvSpPr>
            <p:cNvPr id="47126" name="Freeform 13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Text Box 14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940425" y="3789363"/>
            <a:ext cx="2603500" cy="627062"/>
            <a:chOff x="3696" y="1901"/>
            <a:chExt cx="1640" cy="395"/>
          </a:xfrm>
        </p:grpSpPr>
        <p:sp>
          <p:nvSpPr>
            <p:cNvPr id="47124" name="Freeform 1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Text Box 17"/>
            <p:cNvSpPr txBox="1">
              <a:spLocks noChangeArrowheads="1"/>
            </p:cNvSpPr>
            <p:nvPr/>
          </p:nvSpPr>
          <p:spPr bwMode="auto">
            <a:xfrm>
              <a:off x="4001" y="1901"/>
              <a:ext cx="1335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No speculation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580063" y="4149725"/>
            <a:ext cx="2736850" cy="792163"/>
            <a:chOff x="3515" y="1389"/>
            <a:chExt cx="1724" cy="499"/>
          </a:xfrm>
        </p:grpSpPr>
        <p:sp>
          <p:nvSpPr>
            <p:cNvPr id="47121" name="Oval 1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2" name="Oval 2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67400" y="4437063"/>
            <a:ext cx="2924175" cy="771525"/>
            <a:chOff x="3696" y="2795"/>
            <a:chExt cx="1842" cy="486"/>
          </a:xfrm>
        </p:grpSpPr>
        <p:sp>
          <p:nvSpPr>
            <p:cNvPr id="47119" name="Freeform 23"/>
            <p:cNvSpPr>
              <a:spLocks/>
            </p:cNvSpPr>
            <p:nvPr/>
          </p:nvSpPr>
          <p:spPr bwMode="auto">
            <a:xfrm>
              <a:off x="3696" y="2795"/>
              <a:ext cx="318" cy="486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1794 h 317"/>
                <a:gd name="T4" fmla="*/ 0 w 136"/>
                <a:gd name="T5" fmla="*/ 6309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24"/>
            <p:cNvSpPr txBox="1">
              <a:spLocks noChangeArrowheads="1"/>
            </p:cNvSpPr>
            <p:nvPr/>
          </p:nvSpPr>
          <p:spPr bwMode="auto">
            <a:xfrm>
              <a:off x="4001" y="2886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867400" y="5084763"/>
            <a:ext cx="2924175" cy="627062"/>
            <a:chOff x="3696" y="1901"/>
            <a:chExt cx="1842" cy="395"/>
          </a:xfrm>
        </p:grpSpPr>
        <p:sp>
          <p:nvSpPr>
            <p:cNvPr id="47117" name="Freeform 2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059113" y="6092825"/>
            <a:ext cx="47259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Integer function unit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bottleneck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293268" y="499410"/>
            <a:ext cx="5148263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One memory unit, one </a:t>
            </a:r>
            <a:r>
              <a:rPr lang="en-US" altLang="zh-CN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interger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 pipeline, one FP adder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0" grpId="0" animBg="1"/>
      <p:bldP spid="100380" grpId="1" animBg="1"/>
      <p:bldP spid="1003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8208"/>
            <a:ext cx="7945438" cy="97948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Separate FU for ALU op and Address Calculation</a:t>
            </a:r>
          </a:p>
        </p:txBody>
      </p:sp>
      <p:graphicFrame>
        <p:nvGraphicFramePr>
          <p:cNvPr id="4915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49730"/>
              </p:ext>
            </p:extLst>
          </p:nvPr>
        </p:nvGraphicFramePr>
        <p:xfrm>
          <a:off x="404901" y="987696"/>
          <a:ext cx="8458200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文档" r:id="rId4" imgW="8006117" imgH="5777780" progId="Word.Document.8">
                  <p:embed/>
                </p:oleObj>
              </mc:Choice>
              <mc:Fallback>
                <p:oleObj name="文档" r:id="rId4" imgW="8006117" imgH="57777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01" y="987696"/>
                        <a:ext cx="8458200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492500" y="6308725"/>
            <a:ext cx="574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5" name="Freeform 9"/>
          <p:cNvSpPr>
            <a:spLocks/>
          </p:cNvSpPr>
          <p:nvPr/>
        </p:nvSpPr>
        <p:spPr bwMode="auto">
          <a:xfrm>
            <a:off x="5940425" y="3789363"/>
            <a:ext cx="576263" cy="503237"/>
          </a:xfrm>
          <a:custGeom>
            <a:avLst/>
            <a:gdLst>
              <a:gd name="T0" fmla="*/ 0 w 363"/>
              <a:gd name="T1" fmla="*/ 0 h 317"/>
              <a:gd name="T2" fmla="*/ 2147483646 w 363"/>
              <a:gd name="T3" fmla="*/ 2147483646 h 317"/>
              <a:gd name="T4" fmla="*/ 0 w 363"/>
              <a:gd name="T5" fmla="*/ 2147483646 h 317"/>
              <a:gd name="T6" fmla="*/ 0 60000 65536"/>
              <a:gd name="T7" fmla="*/ 0 60000 65536"/>
              <a:gd name="T8" fmla="*/ 0 60000 65536"/>
              <a:gd name="T9" fmla="*/ 0 w 363"/>
              <a:gd name="T10" fmla="*/ 0 h 317"/>
              <a:gd name="T11" fmla="*/ 363 w 363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317">
                <a:moveTo>
                  <a:pt x="0" y="0"/>
                </a:moveTo>
                <a:cubicBezTo>
                  <a:pt x="181" y="64"/>
                  <a:pt x="363" y="128"/>
                  <a:pt x="363" y="181"/>
                </a:cubicBezTo>
                <a:cubicBezTo>
                  <a:pt x="363" y="234"/>
                  <a:pt x="60" y="294"/>
                  <a:pt x="0" y="31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84221" y="620688"/>
            <a:ext cx="4124325" cy="3324225"/>
            <a:chOff x="5019675" y="320675"/>
            <a:chExt cx="4124325" cy="332422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885113" y="1844675"/>
              <a:ext cx="358775" cy="1800225"/>
              <a:chOff x="4967" y="1162"/>
              <a:chExt cx="226" cy="1134"/>
            </a:xfrm>
          </p:grpSpPr>
          <p:sp>
            <p:nvSpPr>
              <p:cNvPr id="49160" name="Oval 5"/>
              <p:cNvSpPr>
                <a:spLocks noChangeArrowheads="1"/>
              </p:cNvSpPr>
              <p:nvPr/>
            </p:nvSpPr>
            <p:spPr bwMode="auto">
              <a:xfrm>
                <a:off x="4967" y="1162"/>
                <a:ext cx="226" cy="272"/>
              </a:xfrm>
              <a:prstGeom prst="ellipse">
                <a:avLst/>
              </a:prstGeom>
              <a:noFill/>
              <a:ln w="12700" cap="sq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20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1" name="Oval 6"/>
              <p:cNvSpPr>
                <a:spLocks noChangeArrowheads="1"/>
              </p:cNvSpPr>
              <p:nvPr/>
            </p:nvSpPr>
            <p:spPr bwMode="auto">
              <a:xfrm>
                <a:off x="4967" y="2024"/>
                <a:ext cx="226" cy="272"/>
              </a:xfrm>
              <a:prstGeom prst="ellipse">
                <a:avLst/>
              </a:prstGeom>
              <a:noFill/>
              <a:ln w="12700" cap="sq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20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158" name="Text Box 8"/>
            <p:cNvSpPr txBox="1">
              <a:spLocks noChangeArrowheads="1"/>
            </p:cNvSpPr>
            <p:nvPr/>
          </p:nvSpPr>
          <p:spPr bwMode="auto">
            <a:xfrm>
              <a:off x="5019675" y="320675"/>
              <a:ext cx="4124325" cy="4572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second CDB is needed !</a:t>
              </a:r>
            </a:p>
          </p:txBody>
        </p:sp>
        <p:sp>
          <p:nvSpPr>
            <p:cNvPr id="4" name="任意多边形 3"/>
            <p:cNvSpPr/>
            <p:nvPr/>
          </p:nvSpPr>
          <p:spPr bwMode="auto">
            <a:xfrm>
              <a:off x="8315661" y="785308"/>
              <a:ext cx="395407" cy="1215614"/>
            </a:xfrm>
            <a:custGeom>
              <a:avLst/>
              <a:gdLst>
                <a:gd name="connsiteX0" fmla="*/ 387275 w 395407"/>
                <a:gd name="connsiteY0" fmla="*/ 0 h 1215614"/>
                <a:gd name="connsiteX1" fmla="*/ 344245 w 395407"/>
                <a:gd name="connsiteY1" fmla="*/ 774551 h 1215614"/>
                <a:gd name="connsiteX2" fmla="*/ 0 w 395407"/>
                <a:gd name="connsiteY2" fmla="*/ 1215614 h 121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407" h="1215614">
                  <a:moveTo>
                    <a:pt x="387275" y="0"/>
                  </a:moveTo>
                  <a:cubicBezTo>
                    <a:pt x="398033" y="285974"/>
                    <a:pt x="408791" y="571949"/>
                    <a:pt x="344245" y="774551"/>
                  </a:cubicBezTo>
                  <a:cubicBezTo>
                    <a:pt x="279699" y="977153"/>
                    <a:pt x="139849" y="1096383"/>
                    <a:pt x="0" y="1215614"/>
                  </a:cubicBez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8261873" y="796066"/>
              <a:ext cx="601228" cy="2614108"/>
            </a:xfrm>
            <a:custGeom>
              <a:avLst/>
              <a:gdLst>
                <a:gd name="connsiteX0" fmla="*/ 473336 w 601228"/>
                <a:gd name="connsiteY0" fmla="*/ 0 h 2614108"/>
                <a:gd name="connsiteX1" fmla="*/ 591671 w 601228"/>
                <a:gd name="connsiteY1" fmla="*/ 989703 h 2614108"/>
                <a:gd name="connsiteX2" fmla="*/ 527125 w 601228"/>
                <a:gd name="connsiteY2" fmla="*/ 1828800 h 2614108"/>
                <a:gd name="connsiteX3" fmla="*/ 0 w 601228"/>
                <a:gd name="connsiteY3" fmla="*/ 2614108 h 261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228" h="2614108">
                  <a:moveTo>
                    <a:pt x="473336" y="0"/>
                  </a:moveTo>
                  <a:cubicBezTo>
                    <a:pt x="528021" y="342451"/>
                    <a:pt x="582706" y="684903"/>
                    <a:pt x="591671" y="989703"/>
                  </a:cubicBezTo>
                  <a:cubicBezTo>
                    <a:pt x="600636" y="1294503"/>
                    <a:pt x="625737" y="1558066"/>
                    <a:pt x="527125" y="1828800"/>
                  </a:cubicBezTo>
                  <a:cubicBezTo>
                    <a:pt x="428513" y="2099534"/>
                    <a:pt x="0" y="2614108"/>
                    <a:pt x="0" y="2614108"/>
                  </a:cubicBez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118" y="188640"/>
            <a:ext cx="7613923" cy="6477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Multiple Issue with Speculation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A speculative processor can be extended to multiple issue.</a:t>
            </a:r>
          </a:p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Need to handle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multiple instruction commits per clock cycle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Example: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Loop:  LD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ADDI     R2, R2, #1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SD    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ADDI	R1, R1, #4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BNE	R2, R3, Loop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0350"/>
            <a:ext cx="800100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Review </a:t>
            </a:r>
            <a:br>
              <a:rPr lang="en-US" altLang="zh-CN" sz="4000" smtClean="0"/>
            </a:br>
            <a:r>
              <a:rPr lang="en-US" altLang="zh-CN" sz="4000" smtClean="0"/>
              <a:t> – </a:t>
            </a:r>
            <a:r>
              <a:rPr lang="en-US" altLang="zh-CN" sz="3200" smtClean="0"/>
              <a:t>explore ILP via Hardware approaches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Basic 5-stage pipeline</a:t>
            </a:r>
          </a:p>
          <a:p>
            <a:pPr eaLnBrk="1" hangingPunct="1"/>
            <a:r>
              <a:rPr lang="en-US" altLang="zh-CN" sz="2800" smtClean="0"/>
              <a:t>Extended to pipeline supporting FP operations</a:t>
            </a:r>
          </a:p>
          <a:p>
            <a:pPr eaLnBrk="1" hangingPunct="1"/>
            <a:r>
              <a:rPr lang="en-US" altLang="zh-CN" sz="2800" smtClean="0"/>
              <a:t>Scoreboard </a:t>
            </a:r>
          </a:p>
          <a:p>
            <a:pPr eaLnBrk="1" hangingPunct="1"/>
            <a:r>
              <a:rPr lang="en-US" altLang="zh-CN" sz="2800" smtClean="0"/>
              <a:t>Tomasulo Algorithm</a:t>
            </a:r>
          </a:p>
          <a:p>
            <a:pPr eaLnBrk="1" hangingPunct="1"/>
            <a:r>
              <a:rPr lang="en-US" altLang="zh-CN" sz="2800" smtClean="0"/>
              <a:t>Branch predictor</a:t>
            </a:r>
          </a:p>
          <a:p>
            <a:pPr eaLnBrk="1" hangingPunct="1"/>
            <a:r>
              <a:rPr lang="en-US" altLang="zh-CN" sz="2800" smtClean="0"/>
              <a:t>Hardware-based Speculation</a:t>
            </a:r>
          </a:p>
          <a:p>
            <a:pPr eaLnBrk="1" hangingPunct="1"/>
            <a:r>
              <a:rPr lang="en-US" altLang="zh-CN" sz="2800" smtClean="0"/>
              <a:t>Explicit register renaming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Assumptions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Separate</a:t>
            </a:r>
            <a:r>
              <a:rPr lang="en-US" altLang="zh-CN" smtClean="0"/>
              <a:t> integer function units for</a:t>
            </a:r>
          </a:p>
          <a:p>
            <a:pPr lvl="1" eaLnBrk="1" hangingPunct="1"/>
            <a:r>
              <a:rPr lang="en-US" altLang="zh-CN" smtClean="0"/>
              <a:t>Effective address calculation</a:t>
            </a:r>
          </a:p>
          <a:p>
            <a:pPr lvl="1" eaLnBrk="1" hangingPunct="1"/>
            <a:r>
              <a:rPr lang="en-US" altLang="zh-CN" smtClean="0"/>
              <a:t>ALU operations</a:t>
            </a:r>
          </a:p>
          <a:p>
            <a:pPr lvl="1" eaLnBrk="1" hangingPunct="1"/>
            <a:r>
              <a:rPr lang="en-US" altLang="zh-CN" smtClean="0"/>
              <a:t>Branch condition evaluation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7475"/>
            <a:ext cx="7884368" cy="719138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Dual-issue </a:t>
            </a:r>
            <a:r>
              <a:rPr lang="en-US" altLang="zh-CN" sz="3600" dirty="0" smtClean="0">
                <a:solidFill>
                  <a:srgbClr val="0000FF"/>
                </a:solidFill>
              </a:rPr>
              <a:t>without</a:t>
            </a:r>
            <a:r>
              <a:rPr lang="en-US" altLang="zh-CN" sz="3600" dirty="0" smtClean="0"/>
              <a:t> speculation</a:t>
            </a:r>
            <a:r>
              <a:rPr lang="en-US" altLang="zh-CN" sz="2800" dirty="0" smtClean="0"/>
              <a:t> </a:t>
            </a:r>
            <a:endParaRPr lang="en-US" altLang="zh-CN" sz="2000" dirty="0" smtClean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49250" y="981075"/>
          <a:ext cx="87947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文档" r:id="rId4" imgW="9958028" imgH="5741940" progId="Word.Document.8">
                  <p:embed/>
                </p:oleObj>
              </mc:Choice>
              <mc:Fallback>
                <p:oleObj name="文档" r:id="rId4" imgW="9958028" imgH="57419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81075"/>
                        <a:ext cx="87947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Line 4"/>
          <p:cNvSpPr>
            <a:spLocks noChangeShapeType="1"/>
          </p:cNvSpPr>
          <p:nvPr/>
        </p:nvSpPr>
        <p:spPr bwMode="auto">
          <a:xfrm flipH="1">
            <a:off x="5003800" y="2133600"/>
            <a:ext cx="1800225" cy="4318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5076825" y="3068638"/>
            <a:ext cx="719138" cy="6477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5076825" y="3716338"/>
            <a:ext cx="647700" cy="504825"/>
          </a:xfrm>
          <a:custGeom>
            <a:avLst/>
            <a:gdLst>
              <a:gd name="T0" fmla="*/ 0 w 408"/>
              <a:gd name="T1" fmla="*/ 0 h 318"/>
              <a:gd name="T2" fmla="*/ 2147483646 w 408"/>
              <a:gd name="T3" fmla="*/ 2147483646 h 318"/>
              <a:gd name="T4" fmla="*/ 0 w 408"/>
              <a:gd name="T5" fmla="*/ 2147483646 h 318"/>
              <a:gd name="T6" fmla="*/ 0 60000 65536"/>
              <a:gd name="T7" fmla="*/ 0 60000 65536"/>
              <a:gd name="T8" fmla="*/ 0 60000 65536"/>
              <a:gd name="T9" fmla="*/ 0 w 408"/>
              <a:gd name="T10" fmla="*/ 0 h 318"/>
              <a:gd name="T11" fmla="*/ 408 w 408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18">
                <a:moveTo>
                  <a:pt x="0" y="0"/>
                </a:moveTo>
                <a:cubicBezTo>
                  <a:pt x="204" y="42"/>
                  <a:pt x="408" y="84"/>
                  <a:pt x="408" y="137"/>
                </a:cubicBezTo>
                <a:cubicBezTo>
                  <a:pt x="408" y="190"/>
                  <a:pt x="68" y="288"/>
                  <a:pt x="0" y="3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076825" y="3789363"/>
            <a:ext cx="647700" cy="360362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5003800" y="4221163"/>
            <a:ext cx="720725" cy="863600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26988"/>
            <a:ext cx="7812360" cy="863601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Dual-issue </a:t>
            </a:r>
            <a:r>
              <a:rPr lang="en-US" altLang="zh-CN" sz="3600" dirty="0" smtClean="0">
                <a:solidFill>
                  <a:srgbClr val="0000FF"/>
                </a:solidFill>
              </a:rPr>
              <a:t>with</a:t>
            </a:r>
            <a:r>
              <a:rPr lang="en-US" altLang="zh-CN" sz="3600" dirty="0" smtClean="0"/>
              <a:t> speculation</a:t>
            </a:r>
            <a:endParaRPr lang="en-US" altLang="zh-CN" sz="2400" dirty="0" smtClean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04800" y="908050"/>
          <a:ext cx="859790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文档" r:id="rId4" imgW="9617202" imgH="5726430" progId="Word.Document.8">
                  <p:embed/>
                </p:oleObj>
              </mc:Choice>
              <mc:Fallback>
                <p:oleObj name="文档" r:id="rId4" imgW="9617202" imgH="57264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08050"/>
                        <a:ext cx="8597900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932363" y="4005263"/>
            <a:ext cx="360362" cy="360362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>
            <a:off x="5219700" y="3716338"/>
            <a:ext cx="517525" cy="504825"/>
          </a:xfrm>
          <a:custGeom>
            <a:avLst/>
            <a:gdLst>
              <a:gd name="T0" fmla="*/ 2147483646 w 326"/>
              <a:gd name="T1" fmla="*/ 2147483646 h 318"/>
              <a:gd name="T2" fmla="*/ 2147483646 w 326"/>
              <a:gd name="T3" fmla="*/ 2147483646 h 318"/>
              <a:gd name="T4" fmla="*/ 0 w 326"/>
              <a:gd name="T5" fmla="*/ 0 h 318"/>
              <a:gd name="T6" fmla="*/ 0 60000 65536"/>
              <a:gd name="T7" fmla="*/ 0 60000 65536"/>
              <a:gd name="T8" fmla="*/ 0 60000 65536"/>
              <a:gd name="T9" fmla="*/ 0 w 326"/>
              <a:gd name="T10" fmla="*/ 0 h 318"/>
              <a:gd name="T11" fmla="*/ 326 w 326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318">
                <a:moveTo>
                  <a:pt x="46" y="318"/>
                </a:moveTo>
                <a:cubicBezTo>
                  <a:pt x="186" y="299"/>
                  <a:pt x="326" y="280"/>
                  <a:pt x="318" y="227"/>
                </a:cubicBezTo>
                <a:cubicBezTo>
                  <a:pt x="310" y="174"/>
                  <a:pt x="53" y="38"/>
                  <a:pt x="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6632"/>
            <a:ext cx="7561262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Explore ILP via Software approaches</a:t>
            </a:r>
            <a:r>
              <a:rPr lang="en-US" altLang="zh-CN" dirty="0" smtClean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85875"/>
            <a:ext cx="8964612" cy="4575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Static Branch Prediction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Static multiple Issue:</a:t>
            </a: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Advanced Compilor Support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Hardware Support</a:t>
            </a:r>
            <a:r>
              <a:rPr lang="en-US" altLang="zh-CN" sz="2800" smtClean="0">
                <a:latin typeface="Comic Sans MS" panose="030F0702030302020204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Compiler speculation</a:t>
            </a:r>
            <a:r>
              <a:rPr lang="en-US" altLang="zh-CN" sz="2400" smtClean="0">
                <a:latin typeface="Comic Sans MS" panose="030F0702030302020204" pitchFamily="66" charset="0"/>
              </a:rPr>
              <a:t> with hardware support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Review: </a:t>
            </a:r>
            <a:r>
              <a:rPr lang="en-US" altLang="en-US" sz="4000" smtClean="0"/>
              <a:t>Static Branch Prediction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569325" cy="49688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Simplest: </a:t>
            </a:r>
            <a:r>
              <a:rPr lang="en-US" altLang="en-US" sz="2400" smtClean="0">
                <a:solidFill>
                  <a:srgbClr val="0000FF"/>
                </a:solidFill>
              </a:rPr>
              <a:t>Predict taken</a:t>
            </a:r>
          </a:p>
          <a:p>
            <a:pPr lvl="1" eaLnBrk="1" hangingPunct="1"/>
            <a:r>
              <a:rPr lang="en-US" altLang="en-US" sz="2000" smtClean="0"/>
              <a:t>average misprediction rate = untaken branch frequency, which for the SPEC programs is 34%. </a:t>
            </a:r>
          </a:p>
          <a:p>
            <a:pPr lvl="1" eaLnBrk="1" hangingPunct="1"/>
            <a:r>
              <a:rPr lang="en-US" altLang="en-US" sz="2000" smtClean="0"/>
              <a:t>Unfortunately, the misprediction rate ranges from not very accurate (59%) to highly accurate (9%)</a:t>
            </a:r>
          </a:p>
          <a:p>
            <a:pPr eaLnBrk="1" hangingPunct="1"/>
            <a:r>
              <a:rPr lang="en-US" altLang="en-US" sz="2400" smtClean="0"/>
              <a:t>Predict </a:t>
            </a:r>
            <a:r>
              <a:rPr lang="en-US" altLang="en-US" sz="2400" smtClean="0">
                <a:solidFill>
                  <a:srgbClr val="FF0000"/>
                </a:solidFill>
              </a:rPr>
              <a:t>on the basis of branch direction</a:t>
            </a:r>
            <a:r>
              <a:rPr lang="en-US" altLang="en-US" sz="2400" smtClean="0"/>
              <a:t>? </a:t>
            </a:r>
          </a:p>
          <a:p>
            <a:pPr lvl="1" eaLnBrk="1" hangingPunct="1"/>
            <a:r>
              <a:rPr lang="en-US" altLang="en-US" sz="2000" smtClean="0"/>
              <a:t>choosing backward-going branches to be taken (loop)</a:t>
            </a:r>
          </a:p>
          <a:p>
            <a:pPr lvl="1" eaLnBrk="1" hangingPunct="1"/>
            <a:r>
              <a:rPr lang="en-US" altLang="en-US" sz="2000" smtClean="0"/>
              <a:t>forward-going branches to be not taken (if)</a:t>
            </a:r>
          </a:p>
          <a:p>
            <a:pPr lvl="1" eaLnBrk="1" hangingPunct="1"/>
            <a:r>
              <a:rPr lang="en-US" altLang="en-US" sz="2000" smtClean="0"/>
              <a:t>SPEC programs, however, most forward-going branches are taken =&gt; predict taken is better</a:t>
            </a:r>
          </a:p>
          <a:p>
            <a:pPr eaLnBrk="1" hangingPunct="1"/>
            <a:r>
              <a:rPr lang="en-US" altLang="en-US" sz="2400" smtClean="0"/>
              <a:t>Predict branches </a:t>
            </a:r>
            <a:r>
              <a:rPr lang="en-US" altLang="en-US" sz="2400" smtClean="0">
                <a:solidFill>
                  <a:srgbClr val="FF0000"/>
                </a:solidFill>
              </a:rPr>
              <a:t>on the basis of profile information</a:t>
            </a:r>
            <a:r>
              <a:rPr lang="en-US" altLang="en-US" sz="2400" smtClean="0"/>
              <a:t> collected from earlier runs</a:t>
            </a:r>
          </a:p>
          <a:p>
            <a:pPr lvl="1" eaLnBrk="1" hangingPunct="1"/>
            <a:r>
              <a:rPr lang="en-US" altLang="en-US" sz="2000" smtClean="0"/>
              <a:t>Misprediction varies from 5% to 22%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959725" cy="46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For ( i=1000; i&gt;0; i=i-1 )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x[i] = x[i] + s;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6518"/>
            <a:ext cx="7560840" cy="97313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 smtClean="0"/>
              <a:t>First: Translate into MIPS code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5938" cy="2006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Loop:	LD	 F0,0(R1)	       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 		ADDD  F4,F0,F2	       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 		SD	 0(R1),F4	       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 		SUBI	 R1,R1,8	       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 		BNEZ	 R1,R2,Loop	       ;branch if R1 != R2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 		NOP		       ;delayed branch slot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520" y="3717032"/>
            <a:ext cx="8610600" cy="2813050"/>
            <a:chOff x="144" y="2348"/>
            <a:chExt cx="5424" cy="177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Comic Sans MS" panose="030F0702030302020204" pitchFamily="66" charset="0"/>
                </a:rPr>
                <a:t>Instruction	Instruction		Latency </a:t>
              </a:r>
              <a:br>
                <a:rPr kumimoji="0" lang="en-US" altLang="zh-CN" sz="1800" i="1">
                  <a:latin typeface="Comic Sans MS" panose="030F0702030302020204" pitchFamily="66" charset="0"/>
                </a:rPr>
              </a:br>
              <a:r>
                <a:rPr kumimoji="0" lang="en-US" altLang="zh-CN" sz="1800" i="1">
                  <a:latin typeface="Comic Sans MS" panose="030F0702030302020204" pitchFamily="66" charset="0"/>
                </a:rPr>
                <a:t>producing result	using result 		in cycles</a:t>
              </a:r>
              <a:endParaRPr kumimoji="0" lang="en-US" altLang="zh-CN" sz="1800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FP ALU op	Another FP ALU op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FP ALU op	Store double	   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Load double	FP ALU op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Load double	Store double	   	   0</a:t>
              </a:r>
              <a:endParaRPr kumimoji="0" lang="en-US" altLang="zh-CN" sz="1800"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Integer op	Integer op		   0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are the Hazards?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89525" y="1412875"/>
            <a:ext cx="4054475" cy="46831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1 Loop: L.D	</a:t>
            </a:r>
            <a:r>
              <a:rPr lang="en-US" altLang="zh-CN" sz="2000" smtClean="0">
                <a:solidFill>
                  <a:schemeClr val="hlink"/>
                </a:solidFill>
              </a:rPr>
              <a:t>F0</a:t>
            </a:r>
            <a:r>
              <a:rPr lang="en-US" altLang="zh-CN" sz="2000" smtClean="0"/>
              <a:t>,0(R1)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2  </a:t>
            </a:r>
            <a:r>
              <a:rPr lang="en-US" altLang="zh-CN" sz="2000" smtClean="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3           ADD.D  </a:t>
            </a:r>
            <a:r>
              <a:rPr lang="en-US" altLang="zh-CN" sz="2000" smtClean="0">
                <a:solidFill>
                  <a:srgbClr val="0000FF"/>
                </a:solidFill>
              </a:rPr>
              <a:t>F4</a:t>
            </a:r>
            <a:r>
              <a:rPr lang="en-US" altLang="zh-CN" sz="2000" smtClean="0"/>
              <a:t>,</a:t>
            </a:r>
            <a:r>
              <a:rPr lang="en-US" altLang="zh-CN" sz="2000" smtClean="0">
                <a:solidFill>
                  <a:schemeClr val="hlink"/>
                </a:solidFill>
              </a:rPr>
              <a:t>F0</a:t>
            </a:r>
            <a:r>
              <a:rPr lang="en-US" altLang="zh-CN" sz="2000" smtClean="0"/>
              <a:t>,F2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4  </a:t>
            </a:r>
            <a:r>
              <a:rPr lang="en-US" altLang="zh-CN" sz="2000" smtClean="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5  </a:t>
            </a:r>
            <a:r>
              <a:rPr lang="en-US" altLang="zh-CN" sz="2000" smtClean="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6           S.D	0(R1),</a:t>
            </a:r>
            <a:r>
              <a:rPr lang="en-US" altLang="zh-CN" sz="2000" smtClean="0">
                <a:solidFill>
                  <a:srgbClr val="0000FF"/>
                </a:solidFill>
              </a:rPr>
              <a:t>F4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7           DSUBUI  </a:t>
            </a:r>
            <a:r>
              <a:rPr lang="en-US" altLang="zh-CN" sz="2000" smtClean="0">
                <a:solidFill>
                  <a:srgbClr val="FF00FF"/>
                </a:solidFill>
              </a:rPr>
              <a:t>R1</a:t>
            </a:r>
            <a:r>
              <a:rPr lang="en-US" altLang="zh-CN" sz="2000" smtClean="0"/>
              <a:t>,R1,8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8  </a:t>
            </a:r>
            <a:r>
              <a:rPr lang="en-US" altLang="zh-CN" sz="2000" smtClean="0">
                <a:solidFill>
                  <a:srgbClr val="FF0000"/>
                </a:solidFill>
              </a:rPr>
              <a:t>stall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9 	       BNEZ   </a:t>
            </a:r>
            <a:r>
              <a:rPr lang="en-US" altLang="zh-CN" sz="2000" smtClean="0">
                <a:solidFill>
                  <a:srgbClr val="FF00FF"/>
                </a:solidFill>
              </a:rPr>
              <a:t>R1</a:t>
            </a:r>
            <a:r>
              <a:rPr lang="en-US" altLang="zh-CN" sz="2000" smtClean="0"/>
              <a:t>,R2,Loop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10 </a:t>
            </a:r>
            <a:r>
              <a:rPr lang="en-US" altLang="zh-CN" sz="2000" smtClean="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60431" name="Rectangle 15"/>
          <p:cNvSpPr>
            <a:spLocks noGrp="1" noChangeArrowheads="1"/>
          </p:cNvSpPr>
          <p:nvPr>
            <p:ph sz="half" idx="2"/>
          </p:nvPr>
        </p:nvSpPr>
        <p:spPr>
          <a:xfrm>
            <a:off x="684213" y="1125538"/>
            <a:ext cx="4054475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Loop: 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SD   0(R1),  F4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SUBI R1, R1, #8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BNE R1,R2 Loop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3573463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F  D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1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2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3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4 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F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D 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  s</a:t>
            </a:r>
            <a:r>
              <a:rPr lang="en-US" altLang="zh-CN" sz="2400" b="0">
                <a:latin typeface="Arial Narrow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 F   s  s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               F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D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10 CC</a:t>
            </a:r>
            <a:r>
              <a:rPr lang="en-US" altLang="zh-CN" sz="2400" b="0">
                <a:latin typeface="宋体" panose="02010600030101010101" pitchFamily="2" charset="-122"/>
              </a:rPr>
              <a:t>        F </a:t>
            </a:r>
            <a:r>
              <a:rPr lang="en-US" altLang="zh-CN" sz="2400" b="0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3429000"/>
            <a:ext cx="1905000" cy="2819400"/>
            <a:chOff x="768" y="2304"/>
            <a:chExt cx="1200" cy="1776"/>
          </a:xfrm>
        </p:grpSpPr>
        <p:sp>
          <p:nvSpPr>
            <p:cNvPr id="65543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31" grpId="0"/>
      <p:bldP spid="604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Reducing stalls from scheduling in Basic and delayed branch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sz="half" idx="1"/>
          </p:nvPr>
        </p:nvSpPr>
        <p:spPr>
          <a:xfrm>
            <a:off x="4891088" y="1412875"/>
            <a:ext cx="4054475" cy="2303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</a:rPr>
              <a:t>Loop: </a:t>
            </a:r>
            <a:r>
              <a:rPr lang="en-US" altLang="zh-CN" sz="2400" b="1" smtClean="0">
                <a:solidFill>
                  <a:srgbClr val="0000FF"/>
                </a:solidFill>
              </a:rPr>
              <a:t>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</a:rPr>
              <a:t>           </a:t>
            </a:r>
            <a:r>
              <a:rPr lang="en-US" altLang="zh-CN" sz="2400" b="1" smtClean="0">
                <a:solidFill>
                  <a:srgbClr val="CC0099"/>
                </a:solidFill>
              </a:rPr>
              <a:t>SUBI R1, R1,#8</a:t>
            </a:r>
            <a:r>
              <a:rPr lang="en-US" altLang="zh-CN" sz="2400" b="1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</a:rPr>
              <a:t>           </a:t>
            </a:r>
            <a:r>
              <a:rPr lang="en-US" altLang="zh-CN" sz="2400" b="1" smtClean="0">
                <a:solidFill>
                  <a:srgbClr val="0000FF"/>
                </a:solidFill>
              </a:rPr>
              <a:t>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</a:rPr>
              <a:t>           </a:t>
            </a:r>
            <a:r>
              <a:rPr lang="en-US" altLang="zh-CN" sz="2400" b="1" smtClean="0">
                <a:solidFill>
                  <a:srgbClr val="CC0099"/>
                </a:solidFill>
              </a:rPr>
              <a:t>BNEZ R1,R2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</a:rPr>
              <a:t>           </a:t>
            </a:r>
            <a:r>
              <a:rPr lang="en-US" altLang="zh-CN" sz="2400" b="1" smtClean="0">
                <a:solidFill>
                  <a:srgbClr val="FF0000"/>
                </a:solidFill>
              </a:rPr>
              <a:t>SD   +8(R1),  F4</a:t>
            </a:r>
            <a:endParaRPr lang="en-US" altLang="zh-CN" sz="2400" smtClean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250825" y="1628775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Comic Sans MS" panose="030F0702030302020204" pitchFamily="66" charset="0"/>
              </a:rPr>
              <a:t>Loop: LD   F0, 0(R1)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Comic Sans MS" panose="030F0702030302020204" pitchFamily="66" charset="0"/>
              </a:rPr>
              <a:t>         ADDD F4, F0, F2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Comic Sans MS" panose="030F0702030302020204" pitchFamily="66" charset="0"/>
              </a:rPr>
              <a:t>         SD   0(R1),  F4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Comic Sans MS" panose="030F0702030302020204" pitchFamily="66" charset="0"/>
              </a:rPr>
              <a:t>         SUBI R1, R1, #8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Comic Sans MS" panose="030F0702030302020204" pitchFamily="66" charset="0"/>
              </a:rPr>
              <a:t>         BNEZ R1,R2, 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F  D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1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2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3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4 </a:t>
            </a:r>
            <a:r>
              <a:rPr lang="en-US" altLang="zh-CN" sz="2400" b="0" dirty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F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D  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  </a:t>
            </a:r>
            <a:r>
              <a:rPr lang="en-US" altLang="zh-CN" sz="2400" b="0" dirty="0" err="1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       F   s  </a:t>
            </a:r>
            <a:r>
              <a:rPr lang="en-US" altLang="zh-CN" sz="2400" b="0" dirty="0" err="1"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                     F 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D X M W</a:t>
            </a:r>
            <a:endParaRPr lang="en-US" altLang="zh-CN" sz="2400" b="0" dirty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10 CC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400" b="0" dirty="0">
                <a:latin typeface="宋体" panose="02010600030101010101" pitchFamily="2" charset="-122"/>
              </a:rPr>
              <a:t>F </a:t>
            </a:r>
            <a:r>
              <a:rPr lang="en-US" altLang="zh-CN" sz="2400" b="0" dirty="0" err="1">
                <a:latin typeface="宋体" panose="02010600030101010101" pitchFamily="2" charset="-122"/>
              </a:rPr>
              <a:t>F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876800" y="3789363"/>
            <a:ext cx="42672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F  D X M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 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F DA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1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2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3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4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</a:t>
            </a:r>
            <a:r>
              <a:rPr lang="en-US" altLang="zh-CN" sz="2400" b="0">
                <a:solidFill>
                  <a:srgbClr val="0066FF"/>
                </a:solidFill>
                <a:latin typeface="Arial Narrow" panose="020B0606020202030204" pitchFamily="34" charset="0"/>
              </a:rPr>
              <a:t>F D  s 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        F</a:t>
            </a:r>
            <a:r>
              <a:rPr lang="en-US" altLang="zh-CN" sz="2400" b="0">
                <a:latin typeface="Arial Narrow" panose="020B0606020202030204" pitchFamily="34" charset="0"/>
              </a:rPr>
              <a:t>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宋体" panose="02010600030101010101" pitchFamily="2" charset="-122"/>
              </a:rPr>
              <a:t> </a:t>
            </a:r>
            <a:r>
              <a:rPr lang="en-US" altLang="zh-CN" sz="2400" b="0">
                <a:latin typeface="Arial Narrow" panose="020B0606020202030204" pitchFamily="34" charset="0"/>
              </a:rPr>
              <a:t>D X M W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grpSp>
        <p:nvGrpSpPr>
          <p:cNvPr id="66566" name="Group 19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66576" name="Line 8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66570" name="Group 14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6657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4" name="Line 12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5" name="Line 13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42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1" name="Line 20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21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716463" y="60928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</a:rPr>
              <a:t>6  CC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Cloud 20"/>
          <p:cNvSpPr/>
          <p:nvPr/>
        </p:nvSpPr>
        <p:spPr bwMode="auto">
          <a:xfrm>
            <a:off x="4357688" y="2571750"/>
            <a:ext cx="1643062" cy="1071563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/>
      <p:bldP spid="4105" grpId="0"/>
      <p:bldP spid="41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2244"/>
            <a:ext cx="8143875" cy="8731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dirty="0" smtClean="0"/>
              <a:t>Unrolled Loop That Minimizes Stalls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76825" y="1484313"/>
            <a:ext cx="3841750" cy="3352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When is it safe for compiler to do such changes?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" y="1125538"/>
            <a:ext cx="845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1341438"/>
            <a:ext cx="667861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 Loop:	LD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2	LD	F6,-8(R1)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3	LD	F10,-16(R1)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4	LD	F14,-24(R1)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5	ADDD	F4,F0,F2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6	ADDD	F8,F6,F2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7	ADDD	F12,F10,F2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8	ADDD	F16,F14,F2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9	SD	0(R1),F4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10	SD	-8(R1),F8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11	SUBI	R1,R1,#32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12	SD	</a:t>
            </a:r>
            <a:r>
              <a:rPr kumimoji="0"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+16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13	BNEZ	R1,LOOP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14	SD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(R1),F16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; 8-32 = -24</a:t>
            </a:r>
            <a:b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kumimoji="0" lang="en-US" altLang="zh-CN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Courier" pitchFamily="49" charset="0"/>
              </a:rPr>
              <a:t> </a:t>
            </a:r>
            <a:r>
              <a:rPr kumimoji="0" lang="en-US" altLang="zh-CN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14 clock cycles, or 3.5 per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396163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Review:   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970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Forwarding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Reduce potential data hazard stalls.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Delayed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Reduce control stalls with simple branch scheduling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Scoreboard:</a:t>
            </a:r>
            <a:r>
              <a:rPr lang="en-US" altLang="zh-CN" sz="2000" smtClean="0">
                <a:latin typeface="Comic Sans MS" panose="030F0702030302020204" pitchFamily="66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reduce data stalls from true data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Tomasulo</a:t>
            </a:r>
            <a:r>
              <a:rPr lang="en-US" altLang="zh-CN" sz="2000" smtClean="0">
                <a:latin typeface="Comic Sans MS" panose="030F0702030302020204" pitchFamily="66" charset="0"/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Eliminate data stalls from WAR &amp; WAW data dependences via </a:t>
            </a:r>
            <a:r>
              <a:rPr lang="en-US" altLang="zh-CN" sz="1800" smtClean="0">
                <a:solidFill>
                  <a:srgbClr val="FF0000"/>
                </a:solidFill>
                <a:latin typeface="Comic Sans MS" panose="030F0702030302020204" pitchFamily="66" charset="0"/>
              </a:rPr>
              <a:t>renaming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Reduce data hazard stalls via out-of-order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3333FF"/>
                </a:solidFill>
                <a:latin typeface="Comic Sans MS" panose="030F0702030302020204" pitchFamily="66" charset="0"/>
              </a:rPr>
              <a:t>Branch predictor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Reduce control stalls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Hardware-based speculation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492500" y="404813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achieve an ideal CPI = 1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8072437" cy="8572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smtClean="0"/>
              <a:t>Compiler Perspectives on Code Movement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13787" cy="53276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smtClean="0"/>
              <a:t>Compiler concerned about dependencies in </a:t>
            </a:r>
            <a:r>
              <a:rPr lang="en-US" altLang="zh-CN" sz="2400" smtClean="0">
                <a:solidFill>
                  <a:srgbClr val="FF0000"/>
                </a:solidFill>
              </a:rPr>
              <a:t>program</a:t>
            </a:r>
          </a:p>
          <a:p>
            <a:pPr eaLnBrk="1" hangingPunct="1"/>
            <a:r>
              <a:rPr lang="en-US" altLang="zh-CN" sz="2400" smtClean="0"/>
              <a:t>Whether or not a HW hazard depends on </a:t>
            </a:r>
            <a:r>
              <a:rPr lang="en-US" altLang="zh-CN" sz="2400" smtClean="0">
                <a:solidFill>
                  <a:srgbClr val="FF0000"/>
                </a:solidFill>
              </a:rPr>
              <a:t>pipeline</a:t>
            </a:r>
          </a:p>
          <a:p>
            <a:pPr eaLnBrk="1" hangingPunct="1"/>
            <a:r>
              <a:rPr lang="en-US" altLang="zh-CN" sz="2400" smtClean="0"/>
              <a:t>Try to schedule to avoid hazards that cause performance losses</a:t>
            </a:r>
          </a:p>
          <a:p>
            <a:pPr eaLnBrk="1" hangingPunct="1"/>
            <a:r>
              <a:rPr lang="en-US" altLang="zh-CN" sz="2400" smtClean="0"/>
              <a:t>(True) </a:t>
            </a:r>
            <a:r>
              <a:rPr lang="en-US" altLang="zh-CN" sz="2400" smtClean="0">
                <a:solidFill>
                  <a:srgbClr val="FF0000"/>
                </a:solidFill>
              </a:rPr>
              <a:t>Data dependencies</a:t>
            </a:r>
            <a:r>
              <a:rPr lang="en-US" altLang="zh-CN" sz="2400" smtClean="0"/>
              <a:t> (RAW if a hazard for HW)</a:t>
            </a:r>
          </a:p>
          <a:p>
            <a:pPr lvl="1" eaLnBrk="1" hangingPunct="1"/>
            <a:r>
              <a:rPr lang="en-US" altLang="zh-CN" sz="2000" smtClean="0"/>
              <a:t>Instruction i produces a result used by instruction j, or</a:t>
            </a:r>
          </a:p>
          <a:p>
            <a:pPr lvl="1" eaLnBrk="1" hangingPunct="1"/>
            <a:r>
              <a:rPr lang="en-US" altLang="zh-CN" sz="2000" smtClean="0"/>
              <a:t>Instruction j is data dependent on instruction k,  and instruction k is data dependent on instruction i.</a:t>
            </a:r>
          </a:p>
          <a:p>
            <a:pPr eaLnBrk="1" hangingPunct="1"/>
            <a:r>
              <a:rPr lang="en-US" altLang="zh-CN" sz="2400" smtClean="0"/>
              <a:t>If dependent, can</a:t>
            </a:r>
            <a:r>
              <a:rPr lang="en-US" altLang="zh-CN" sz="2400" smtClean="0">
                <a:latin typeface="Comic Sans MS" panose="030F0702030302020204" pitchFamily="66" charset="0"/>
              </a:rPr>
              <a:t>’</a:t>
            </a:r>
            <a:r>
              <a:rPr lang="en-US" altLang="zh-CN" sz="2400" smtClean="0"/>
              <a:t>t execute in parallel</a:t>
            </a:r>
          </a:p>
          <a:p>
            <a:pPr eaLnBrk="1" hangingPunct="1"/>
            <a:r>
              <a:rPr lang="en-US" altLang="zh-CN" sz="2400" smtClean="0"/>
              <a:t>Easy to determine for registers (fixed names)</a:t>
            </a:r>
          </a:p>
          <a:p>
            <a:pPr eaLnBrk="1" hangingPunct="1"/>
            <a:r>
              <a:rPr lang="en-US" altLang="zh-CN" sz="2400" smtClean="0"/>
              <a:t>Hard for memory (</a:t>
            </a:r>
            <a:r>
              <a:rPr lang="en-US" altLang="zh-CN" sz="2400" smtClean="0">
                <a:latin typeface="Comic Sans MS" panose="030F0702030302020204" pitchFamily="66" charset="0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</a:rPr>
              <a:t>memory disambiguation</a:t>
            </a:r>
            <a:r>
              <a:rPr lang="en-US" altLang="zh-CN" sz="2400" smtClean="0">
                <a:latin typeface="Comic Sans MS" panose="030F0702030302020204" pitchFamily="66" charset="0"/>
              </a:rPr>
              <a:t>”</a:t>
            </a:r>
            <a:r>
              <a:rPr lang="en-US" altLang="zh-CN" sz="2400" smtClean="0"/>
              <a:t>) problem: </a:t>
            </a:r>
          </a:p>
          <a:p>
            <a:pPr lvl="1" eaLnBrk="1" hangingPunct="1"/>
            <a:r>
              <a:rPr lang="en-US" altLang="zh-CN" sz="2000" smtClean="0"/>
              <a:t>Does 100(R4) = 20(R6)?</a:t>
            </a:r>
          </a:p>
          <a:p>
            <a:pPr lvl="1" eaLnBrk="1" hangingPunct="1"/>
            <a:r>
              <a:rPr lang="en-US" altLang="zh-CN" sz="2000" smtClean="0"/>
              <a:t>From different loop iterations, does 20(R6) = 20(R6)?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021" y="-171400"/>
            <a:ext cx="7992888" cy="1208087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dirty="0" smtClean="0"/>
              <a:t>Compiler Perspectives on Code Movement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341438"/>
            <a:ext cx="8661400" cy="48958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Our example required compiler to know that if R1 doesn</a:t>
            </a:r>
            <a:r>
              <a:rPr lang="en-US" altLang="zh-CN" smtClean="0">
                <a:latin typeface="Comic Sans MS" panose="030F0702030302020204" pitchFamily="66" charset="0"/>
              </a:rPr>
              <a:t>’</a:t>
            </a:r>
            <a:r>
              <a:rPr lang="en-US" altLang="zh-CN" smtClean="0"/>
              <a:t>t change then: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latin typeface="Courier New" panose="02070309020205020404" pitchFamily="49" charset="0"/>
              </a:rPr>
              <a:t>0(R1) </a:t>
            </a:r>
            <a:r>
              <a:rPr lang="en-US" altLang="zh-CN" smtClean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Courier New" panose="02070309020205020404" pitchFamily="49" charset="0"/>
              </a:rPr>
              <a:t> -8(R1) </a:t>
            </a:r>
            <a:r>
              <a:rPr lang="en-US" altLang="zh-CN" smtClean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Courier New" panose="02070309020205020404" pitchFamily="49" charset="0"/>
              </a:rPr>
              <a:t> -16(R1) </a:t>
            </a:r>
            <a:r>
              <a:rPr lang="en-US" altLang="zh-CN" smtClean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Courier New" panose="02070309020205020404" pitchFamily="49" charset="0"/>
              </a:rPr>
              <a:t> -24(R1)</a:t>
            </a:r>
            <a:br>
              <a:rPr lang="en-US" altLang="zh-CN" smtClean="0">
                <a:latin typeface="Courier New" panose="02070309020205020404" pitchFamily="49" charset="0"/>
              </a:rPr>
            </a:br>
            <a:endParaRPr lang="en-US" altLang="zh-CN" sz="2400" smtClean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</a:t>
            </a:r>
            <a:r>
              <a:rPr lang="en-US" altLang="zh-CN" smtClean="0"/>
              <a:t>There were no dependencies between some loads and stores so they could be moved by each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423" y="115888"/>
            <a:ext cx="7560840" cy="936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    Unrolled Loop Detail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61350" cy="54006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Do not usually know upper bound of loop</a:t>
            </a:r>
          </a:p>
          <a:p>
            <a:pPr eaLnBrk="1" hangingPunct="1"/>
            <a:r>
              <a:rPr lang="en-US" altLang="en-US" sz="2800" smtClean="0"/>
              <a:t>Suppose it is n, and we would like to unroll the loop to make k copies of the body</a:t>
            </a:r>
          </a:p>
          <a:p>
            <a:pPr eaLnBrk="1" hangingPunct="1"/>
            <a:r>
              <a:rPr lang="en-US" altLang="en-US" sz="2800" smtClean="0"/>
              <a:t>Instead of a single unrolled loop, we generate a pair of consecutive loops:</a:t>
            </a:r>
          </a:p>
          <a:p>
            <a:pPr lvl="1" eaLnBrk="1" hangingPunct="1"/>
            <a:r>
              <a:rPr lang="en-US" altLang="en-US" sz="2400" smtClean="0"/>
              <a:t>1st executes (n mod k) times and has a body that is the original loop</a:t>
            </a:r>
          </a:p>
          <a:p>
            <a:pPr lvl="1" eaLnBrk="1" hangingPunct="1"/>
            <a:r>
              <a:rPr lang="en-US" altLang="en-US" sz="2400" smtClean="0"/>
              <a:t>2nd is the unrolled body surrounded by an outer loop that iterates (n/k) times</a:t>
            </a:r>
          </a:p>
          <a:p>
            <a:pPr lvl="1" eaLnBrk="1" hangingPunct="1"/>
            <a:r>
              <a:rPr lang="en-US" altLang="en-US" sz="2400" smtClean="0"/>
              <a:t>For large values of n, </a:t>
            </a:r>
            <a:r>
              <a:rPr lang="en-US" altLang="en-US" sz="2400" smtClean="0">
                <a:solidFill>
                  <a:srgbClr val="0000FF"/>
                </a:solidFill>
              </a:rPr>
              <a:t>most of the execution time will be spent in the unrolled loop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1480"/>
            <a:ext cx="8072437" cy="71437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Steps Compiler Performed to Unroll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569325" cy="54721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Check OK to move the S.D after DSUBUI and BNEZ, and find amount to adjust S.D offset</a:t>
            </a:r>
          </a:p>
          <a:p>
            <a:pPr eaLnBrk="1" hangingPunct="1"/>
            <a:r>
              <a:rPr lang="en-US" altLang="en-US" sz="2400" smtClean="0"/>
              <a:t>Determine unrolling the loop would be useful by finding that the loop iterations were independent</a:t>
            </a:r>
          </a:p>
          <a:p>
            <a:pPr eaLnBrk="1" hangingPunct="1"/>
            <a:r>
              <a:rPr lang="en-US" altLang="en-US" sz="2400" smtClean="0"/>
              <a:t>Rename registers to avoid name dependencies</a:t>
            </a:r>
          </a:p>
          <a:p>
            <a:pPr eaLnBrk="1" hangingPunct="1"/>
            <a:r>
              <a:rPr lang="en-US" altLang="en-US" sz="2400" smtClean="0"/>
              <a:t>Eliminate extra test and branch instructions and adjust the loop termination and iteration code</a:t>
            </a:r>
          </a:p>
          <a:p>
            <a:pPr eaLnBrk="1" hangingPunct="1"/>
            <a:r>
              <a:rPr lang="en-US" altLang="en-US" sz="2400" smtClean="0"/>
              <a:t>Determine loads and stores in unrolled loop can be interchanged by observing that the loads and stores from different iterations are independent</a:t>
            </a:r>
          </a:p>
          <a:p>
            <a:pPr lvl="1" eaLnBrk="1" hangingPunct="1"/>
            <a:r>
              <a:rPr lang="en-US" altLang="en-US" sz="2000" smtClean="0"/>
              <a:t>requires analyzing memory addresses and finding that they do not refer to the same address.</a:t>
            </a:r>
          </a:p>
          <a:p>
            <a:pPr eaLnBrk="1" hangingPunct="1"/>
            <a:r>
              <a:rPr lang="en-US" altLang="en-US" sz="2400" smtClean="0"/>
              <a:t>Schedule the code, preserving any dependences needed to yield same result as the original code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Not good enough due to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Amount of overhead amortized with each unroll</a:t>
            </a:r>
          </a:p>
          <a:p>
            <a:pPr lvl="1" eaLnBrk="1" hangingPunct="1"/>
            <a:r>
              <a:rPr lang="en-US" altLang="zh-CN" sz="2800" smtClean="0"/>
              <a:t>Overhead: 2/6     </a:t>
            </a:r>
            <a:r>
              <a:rPr lang="en-US" altLang="zh-CN" sz="2800" smtClean="0">
                <a:sym typeface="Wingdings" panose="05000000000000000000" pitchFamily="2" charset="2"/>
              </a:rPr>
              <a:t>   2/14=1/ 7    2/26=1/13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              2/iteration    2/4 iteration      2/8 iteration</a:t>
            </a:r>
          </a:p>
          <a:p>
            <a:pPr eaLnBrk="1" hangingPunct="1"/>
            <a:r>
              <a:rPr lang="en-US" altLang="zh-CN" sz="2800" smtClean="0"/>
              <a:t>Result in growth of code size</a:t>
            </a:r>
          </a:p>
          <a:p>
            <a:pPr eaLnBrk="1" hangingPunct="1"/>
            <a:r>
              <a:rPr lang="en-US" altLang="zh-CN" sz="2800" smtClean="0"/>
              <a:t>Potential shortfall in registers. </a:t>
            </a:r>
          </a:p>
          <a:p>
            <a:pPr eaLnBrk="1" hangingPunct="1"/>
            <a:r>
              <a:rPr lang="en-US" altLang="zh-CN" sz="2800" smtClean="0"/>
              <a:t>What about branch but not loop ?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1" y="16518"/>
            <a:ext cx="7632848" cy="1030287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Using Loop unrolling and scheduling </a:t>
            </a:r>
            <a:br>
              <a:rPr lang="en-US" altLang="zh-CN" sz="3200" dirty="0" smtClean="0"/>
            </a:br>
            <a:r>
              <a:rPr lang="en-US" altLang="zh-CN" sz="3200" dirty="0" smtClean="0"/>
              <a:t>with static Multiple Issue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/>
        </p:nvGraphicFramePr>
        <p:xfrm>
          <a:off x="381000" y="1412875"/>
          <a:ext cx="8458200" cy="4806949"/>
        </p:xfrm>
        <a:graphic>
          <a:graphicData uri="http://schemas.openxmlformats.org/drawingml/2006/table">
            <a:tbl>
              <a:tblPr/>
              <a:tblGrid>
                <a:gridCol w="3886200"/>
                <a:gridCol w="2895600"/>
                <a:gridCol w="1676400"/>
              </a:tblGrid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Integer Instruction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FP instruction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Clock cycle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Loop:   L.D  F0, 0(R1)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41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F4, F0.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-24(R1)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F8, F6.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-32(R1)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F12, F10.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F4, 0(R1)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F16, F14.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F8,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F20, F18.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F12,-16(R1)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DADDUI  R1, R1, #-40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F16, 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BNE R1, R2, Loop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F20, 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2273"/>
            <a:ext cx="7632973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 Multiple issue: VLIW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785225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VLIW: Very Long Instruction Word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Each “instruction” has </a:t>
            </a: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explicit coding for multiple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In EPIC, grouping called a “packet”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In Transmeta, grouping called a “molecule” (with “atoms” as ops)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anose="030F0702030302020204" pitchFamily="66" charset="0"/>
              </a:rPr>
              <a:t>Tradeoff instruction space for simple decoding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The long instruction word has room for many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By definition, all the operations the compiler puts in the long instruction word are 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independent</a:t>
            </a:r>
            <a:r>
              <a:rPr lang="en-US" altLang="zh-CN" sz="2000" smtClean="0">
                <a:latin typeface="Comic Sans MS" panose="030F0702030302020204" pitchFamily="66" charset="0"/>
              </a:rPr>
              <a:t> =&gt; execute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E.g., 2 integer operations, 2 FP ops, 2 Memory refs, 1 branch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16 to 24 bits per field =&gt; 7*16 or 112 bits to 7*24 or 168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Need compiling technique that 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schedules across several branches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162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Loop Unrolling in VLIW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9022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800" b="1" i="1" smtClean="0"/>
              <a:t>Memory 	Memory	FP	FP	Int. op/	Clock</a:t>
            </a:r>
            <a:br>
              <a:rPr lang="en-US" altLang="zh-CN" sz="1800" b="1" i="1" smtClean="0"/>
            </a:br>
            <a:r>
              <a:rPr lang="en-US" altLang="zh-CN" sz="1800" b="1" i="1" smtClean="0"/>
              <a:t>reference 1	reference 2	operation 1	 op. 2 	branch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LD </a:t>
            </a:r>
            <a:r>
              <a:rPr lang="en-US" altLang="zh-CN" sz="1600" b="1" smtClean="0">
                <a:solidFill>
                  <a:srgbClr val="FF0000"/>
                </a:solidFill>
              </a:rPr>
              <a:t>F0</a:t>
            </a:r>
            <a:r>
              <a:rPr lang="en-US" altLang="zh-CN" sz="1600" b="1" smtClean="0"/>
              <a:t>,0(R1)	LD F6,-8(R1)				1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LD F10,-16(R1)	LD F14,-24(R1)				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LD F18,-32(R1)	LD F22,-40(R1)	ADDD </a:t>
            </a:r>
            <a:r>
              <a:rPr lang="en-US" altLang="zh-CN" sz="1600" b="1" smtClean="0">
                <a:solidFill>
                  <a:srgbClr val="0000FF"/>
                </a:solidFill>
              </a:rPr>
              <a:t>F4</a:t>
            </a:r>
            <a:r>
              <a:rPr lang="en-US" altLang="zh-CN" sz="1600" b="1" smtClean="0"/>
              <a:t>,</a:t>
            </a:r>
            <a:r>
              <a:rPr lang="en-US" altLang="zh-CN" sz="1600" b="1" smtClean="0">
                <a:solidFill>
                  <a:srgbClr val="FF0000"/>
                </a:solidFill>
              </a:rPr>
              <a:t>F0</a:t>
            </a:r>
            <a:r>
              <a:rPr lang="en-US" altLang="zh-CN" sz="1600" b="1" smtClean="0"/>
              <a:t>,F2	ADDD F8,F6,F2	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LD F26,-48(R1)		ADDD F12,F10,F2	ADDD F16,F14,F2	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		ADDD F20,F18,F2	ADDD F24,F22,F2	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SD 0(R1),</a:t>
            </a:r>
            <a:r>
              <a:rPr lang="en-US" altLang="zh-CN" sz="1600" b="1" smtClean="0">
                <a:solidFill>
                  <a:srgbClr val="0000FF"/>
                </a:solidFill>
              </a:rPr>
              <a:t>F4</a:t>
            </a:r>
            <a:r>
              <a:rPr lang="en-US" altLang="zh-CN" sz="1600" b="1" smtClean="0"/>
              <a:t>	SD -8(R1),F8	ADDD F28,F26,F2			6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SD -16(R1),F12	SD -24(R1),F16				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SD -32(R1),F20	SD -40(R1),F24			SUBI  R1,R1,#48	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smtClean="0"/>
              <a:t>SD -0(R1),F28				BNEZ R1,LOOP	9</a:t>
            </a:r>
            <a:endParaRPr lang="en-US" altLang="zh-CN" sz="2400" b="1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mtClean="0">
                <a:solidFill>
                  <a:schemeClr val="hlink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Unrolled 7 times to avoid delays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smtClean="0">
                <a:solidFill>
                  <a:srgbClr val="FF0000"/>
                </a:solidFill>
              </a:rPr>
              <a:t>  7 results in 9 clocks, or 1.3 clocks per iteration (1.8X)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smtClean="0">
                <a:solidFill>
                  <a:srgbClr val="FF0000"/>
                </a:solidFill>
              </a:rPr>
              <a:t>  Average: 2.5 ops per clock, 50% efficiency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smtClean="0"/>
              <a:t>  Note: Need more registers in VLIW (15 vs. 6 in SS)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1035050" y="2381250"/>
            <a:ext cx="3517900" cy="39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>
            <a:off x="1682750" y="2990850"/>
            <a:ext cx="28829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Problems for VLIW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Technical problems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Increase in code size</a:t>
            </a:r>
          </a:p>
          <a:p>
            <a:pPr lvl="2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Loop unrolling—statically finding parallelism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Unused function slots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Limitations of lockstep operation</a:t>
            </a:r>
          </a:p>
          <a:p>
            <a:pPr lvl="2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A stall in any function unit may cause the entire processor to stall</a:t>
            </a:r>
          </a:p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Logistical problem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Binary code compatibility</a:t>
            </a: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Major challenge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for all multiple-issue processors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Exploit large amounts of ILP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Advanced Compiler Support for Exploiting ILP (section 4.4 in 3rd Edtion)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Detecting and Enhancing Loop-level Parallelism  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Eliminating Dependent Computations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Software pipelining</a:t>
            </a:r>
            <a:r>
              <a:rPr lang="en-US" altLang="zh-CN" sz="2800" dirty="0" smtClean="0">
                <a:latin typeface="Comic Sans MS" pitchFamily="66" charset="0"/>
              </a:rPr>
              <a:t>: Symbolic loop unrolling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Global Code Scheduling</a:t>
            </a:r>
          </a:p>
          <a:p>
            <a:pPr lvl="1"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Trace Scheduling</a:t>
            </a:r>
            <a:r>
              <a:rPr lang="en-US" altLang="zh-CN" sz="2800" dirty="0" smtClean="0">
                <a:latin typeface="Comic Sans MS" pitchFamily="66" charset="0"/>
              </a:rPr>
              <a:t>: focus on Critical path</a:t>
            </a:r>
          </a:p>
          <a:p>
            <a:pPr lvl="1"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Superblocks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11969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FF0000"/>
                </a:solidFill>
                <a:latin typeface="Comic Sans MS" panose="030F0702030302020204" pitchFamily="66" charset="0"/>
              </a:rPr>
              <a:t>Getting CPI &lt; 1</a:t>
            </a:r>
            <a:br>
              <a:rPr lang="en-US" altLang="zh-CN" sz="320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CN" sz="360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Multiple Issue Processors: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00188"/>
            <a:ext cx="862171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Vector Processing: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/>
              <a:t>Explicit coding of independent loops as operations on large vectors of numbers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Multimedia instructions being added to many processors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Superscalar: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0000"/>
                </a:solidFill>
              </a:rPr>
              <a:t>varying n</a:t>
            </a:r>
            <a:r>
              <a:rPr lang="en-US" altLang="zh-CN" sz="2400" smtClean="0">
                <a:solidFill>
                  <a:srgbClr val="FF0000"/>
                </a:solidFill>
              </a:rPr>
              <a:t>umber</a:t>
            </a:r>
            <a:r>
              <a:rPr lang="en-US" altLang="zh-CN" sz="2400" smtClean="0"/>
              <a:t> of</a:t>
            </a:r>
            <a:r>
              <a:rPr lang="en-US" altLang="en-US" sz="2400" smtClean="0"/>
              <a:t> instructions/cycle (1 to 8), scheduled by compiler or by HW (Tomasulo)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IBM PowerPC, Sun UltraSparc, DEC Alpha, Pentium III/4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3333FF"/>
                </a:solidFill>
              </a:rPr>
              <a:t>(Very) Long Instruction Words (V)LIW: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>
                <a:solidFill>
                  <a:srgbClr val="3333FF"/>
                </a:solidFill>
              </a:rPr>
              <a:t>fixed</a:t>
            </a:r>
            <a:r>
              <a:rPr lang="en-US" altLang="en-US" sz="2400" smtClean="0"/>
              <a:t> number of instructions (4-16) scheduled by the compiler; put ops into wide templates (TBD)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Intel Architecture-64 (IA-64) 64-bit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Renamed: “Explicitly Parallel Instruction Computer (EPIC)”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Anticipated success of multiple instructions lead to </a:t>
            </a:r>
            <a:br>
              <a:rPr lang="en-US" altLang="en-US" sz="2400" smtClean="0"/>
            </a:br>
            <a:r>
              <a:rPr lang="en-US" altLang="en-US" sz="2400" smtClean="0">
                <a:solidFill>
                  <a:srgbClr val="FF0000"/>
                </a:solidFill>
              </a:rPr>
              <a:t>Instructions Per Clock</a:t>
            </a:r>
            <a:r>
              <a:rPr lang="en-US" altLang="en-US" sz="2400" u="sng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>
                <a:solidFill>
                  <a:srgbClr val="FF0000"/>
                </a:solidFill>
              </a:rPr>
              <a:t>cycle (IPC)</a:t>
            </a:r>
            <a:r>
              <a:rPr lang="en-US" altLang="en-US" sz="2400" smtClean="0"/>
              <a:t> vs. CPI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z="3600" dirty="0"/>
              <a:t>Dynamic Scheduling, Multiple Issue, and Speculation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Modern microarchitectures: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Dynamic scheduling + multiple issue + speculation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Assign reservation stations and update pipeline control table in half clock cycles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Only supports 2 instructions/clock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Design logic to handle any possible dependencies between the instructions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Issue logic is the bottleneck in dynamically scheduled superscalars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4289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 </a:t>
            </a:r>
            <a:r>
              <a:rPr lang="en-US" smtClean="0"/>
              <a:t>instruction bandwidth</a:t>
            </a:r>
            <a:endParaRPr lang="en-US" dirty="0" smtClean="0"/>
          </a:p>
          <a:p>
            <a:pPr lvl="1"/>
            <a:r>
              <a:rPr lang="en-US" sz="2000" dirty="0" smtClean="0"/>
              <a:t>Branch-Target buffers</a:t>
            </a:r>
          </a:p>
          <a:p>
            <a:pPr lvl="2"/>
            <a:r>
              <a:rPr lang="en-US" sz="1600" dirty="0" smtClean="0"/>
              <a:t>Next PC prediction buffer, indexed by current PC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Branch-Target Buffer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1" y="2564904"/>
            <a:ext cx="4327939" cy="3184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40" y="2301442"/>
            <a:ext cx="3732314" cy="40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Larger branch-target buffer</a:t>
            </a:r>
          </a:p>
          <a:p>
            <a:pPr lvl="1"/>
            <a:r>
              <a:rPr lang="en-US" dirty="0" smtClean="0"/>
              <a:t>Add target instruction into buffer to deal with longer decoding time required by larger buffer</a:t>
            </a:r>
          </a:p>
          <a:p>
            <a:pPr lvl="1"/>
            <a:r>
              <a:rPr lang="en-US" dirty="0" smtClean="0"/>
              <a:t>“Branch folding”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83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Most unconditional branches come from function returns</a:t>
            </a:r>
          </a:p>
          <a:p>
            <a:r>
              <a:rPr lang="en-US" dirty="0" smtClean="0"/>
              <a:t>The same procedure can be called from multiple sites</a:t>
            </a:r>
          </a:p>
          <a:p>
            <a:pPr lvl="1"/>
            <a:r>
              <a:rPr lang="en-US" dirty="0" smtClean="0"/>
              <a:t>Causes the buffer to potentially forget about the return address from previous calls</a:t>
            </a:r>
          </a:p>
          <a:p>
            <a:r>
              <a:rPr lang="en-US" dirty="0" smtClean="0"/>
              <a:t>Create return address buffer organized as a stack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134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7078"/>
            <a:ext cx="6120680" cy="5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3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Design monolithic unit that performs: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2"/>
            <a:r>
              <a:rPr lang="en-US" dirty="0" smtClean="0"/>
              <a:t>Fetch ahead</a:t>
            </a:r>
          </a:p>
          <a:p>
            <a:pPr lvl="1"/>
            <a:r>
              <a:rPr lang="en-US" dirty="0" smtClean="0"/>
              <a:t>Instruction memory access and buffering</a:t>
            </a:r>
          </a:p>
          <a:p>
            <a:pPr lvl="2"/>
            <a:r>
              <a:rPr lang="en-US" dirty="0" smtClean="0"/>
              <a:t>Deal with crossing cache lines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Instruction Fetch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8826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026"/>
            <a:ext cx="7992243" cy="5111750"/>
          </a:xfrm>
        </p:spPr>
        <p:txBody>
          <a:bodyPr/>
          <a:lstStyle/>
          <a:p>
            <a:r>
              <a:rPr lang="en-US" dirty="0" smtClean="0"/>
              <a:t>Register renaming vs. reorder buffers</a:t>
            </a:r>
          </a:p>
          <a:p>
            <a:pPr lvl="1"/>
            <a:r>
              <a:rPr lang="en-US" sz="2000" dirty="0" smtClean="0"/>
              <a:t>Instead of virtual registers from reservation stations and reorder buffer, create a single register pool</a:t>
            </a:r>
          </a:p>
          <a:p>
            <a:pPr lvl="2"/>
            <a:r>
              <a:rPr lang="en-US" dirty="0" smtClean="0"/>
              <a:t>Contains visible registers and virtual registers</a:t>
            </a:r>
          </a:p>
          <a:p>
            <a:pPr lvl="1"/>
            <a:r>
              <a:rPr lang="en-US" sz="2000" dirty="0" smtClean="0"/>
              <a:t>Use hardware-based map to rename registers during issue</a:t>
            </a:r>
          </a:p>
          <a:p>
            <a:pPr lvl="1"/>
            <a:r>
              <a:rPr lang="en-US" sz="2000" dirty="0" smtClean="0"/>
              <a:t>WAW and WAR hazards are avoided</a:t>
            </a:r>
          </a:p>
          <a:p>
            <a:pPr lvl="1"/>
            <a:r>
              <a:rPr lang="en-US" sz="2000" dirty="0" smtClean="0"/>
              <a:t>Speculation recovery occurs by copying during commit</a:t>
            </a:r>
          </a:p>
          <a:p>
            <a:pPr lvl="1"/>
            <a:r>
              <a:rPr lang="en-US" sz="2000" dirty="0" smtClean="0"/>
              <a:t>Still need a ROB-like queue to update table in order</a:t>
            </a:r>
          </a:p>
          <a:p>
            <a:pPr lvl="1"/>
            <a:r>
              <a:rPr lang="en-US" sz="2000" dirty="0" smtClean="0"/>
              <a:t>Simplifies commit:</a:t>
            </a:r>
          </a:p>
          <a:p>
            <a:pPr lvl="2"/>
            <a:r>
              <a:rPr lang="en-US" sz="1600" dirty="0" smtClean="0"/>
              <a:t>Record that mapping between architectural register and physical register is no longer speculative</a:t>
            </a:r>
          </a:p>
          <a:p>
            <a:pPr lvl="2"/>
            <a:r>
              <a:rPr lang="en-US" sz="1600" dirty="0" smtClean="0"/>
              <a:t>Free up physical register used to hold older value</a:t>
            </a:r>
          </a:p>
          <a:p>
            <a:pPr lvl="2"/>
            <a:r>
              <a:rPr lang="en-US" sz="1600" dirty="0" smtClean="0"/>
              <a:t>In other words:  SWAP physical registers on commit</a:t>
            </a:r>
          </a:p>
          <a:p>
            <a:pPr lvl="1"/>
            <a:r>
              <a:rPr lang="en-US" sz="2000" dirty="0" smtClean="0"/>
              <a:t>Physical register de-allocation is more difficult</a:t>
            </a:r>
          </a:p>
          <a:p>
            <a:pPr lvl="2"/>
            <a:r>
              <a:rPr lang="en-US" sz="1600" dirty="0" smtClean="0"/>
              <a:t>Simple approach:  deallocate virtual register when next instruction writes to its mapped architecturally-visibly register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286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400" dirty="0" smtClean="0"/>
              <a:t>Combining instruction issue with register renaming:</a:t>
            </a:r>
          </a:p>
          <a:p>
            <a:pPr lvl="1"/>
            <a:r>
              <a:rPr lang="en-US" sz="2000" dirty="0" smtClean="0"/>
              <a:t>Issue logic pre-reserves enough physical registers for </a:t>
            </a:r>
            <a:r>
              <a:rPr lang="en-US" sz="2000" smtClean="0"/>
              <a:t>the bundle</a:t>
            </a:r>
            <a:endParaRPr lang="en-US" sz="2000" dirty="0" smtClean="0"/>
          </a:p>
          <a:p>
            <a:pPr lvl="1"/>
            <a:r>
              <a:rPr lang="en-US" sz="2000" dirty="0" smtClean="0"/>
              <a:t>Issue logic finds dependencies within bundle, maps registers as necessary</a:t>
            </a:r>
          </a:p>
          <a:p>
            <a:pPr lvl="1"/>
            <a:r>
              <a:rPr lang="en-US" sz="2000" dirty="0" smtClean="0"/>
              <a:t>Issue logic finds dependencies between current bundle and already in-flight bundles, maps registers as necessary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Issue and Renaming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" y="4005064"/>
            <a:ext cx="8479449" cy="20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2429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How much to speculate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-speculation degrades performance and power relative to no speculation</a:t>
            </a:r>
          </a:p>
          <a:p>
            <a:pPr lvl="2"/>
            <a:r>
              <a:rPr lang="en-US" dirty="0" smtClean="0"/>
              <a:t>May cause additional misses (cache, TLB)</a:t>
            </a:r>
          </a:p>
          <a:p>
            <a:pPr lvl="1"/>
            <a:r>
              <a:rPr lang="en-US" dirty="0" smtClean="0"/>
              <a:t>Prevent speculative code from causing higher costing misses (e.g. L2)</a:t>
            </a:r>
          </a:p>
          <a:p>
            <a:r>
              <a:rPr lang="en-US" smtClean="0"/>
              <a:t>Speculating </a:t>
            </a:r>
            <a:r>
              <a:rPr lang="en-US" dirty="0" smtClean="0"/>
              <a:t>through multiple branches</a:t>
            </a:r>
          </a:p>
          <a:p>
            <a:pPr lvl="1"/>
            <a:r>
              <a:rPr lang="en-US" dirty="0" smtClean="0"/>
              <a:t>Complicates </a:t>
            </a:r>
            <a:r>
              <a:rPr lang="en-US" smtClean="0"/>
              <a:t>speculation recovery</a:t>
            </a:r>
          </a:p>
          <a:p>
            <a:r>
              <a:rPr lang="en-US"/>
              <a:t>Speculation and energy efficiency</a:t>
            </a:r>
          </a:p>
          <a:p>
            <a:pPr lvl="1"/>
            <a:r>
              <a:rPr lang="en-US"/>
              <a:t>Note:  speculation is only energy efficient when it significantly improves performance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53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24744"/>
            <a:ext cx="7779734" cy="48919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75967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3399FF"/>
                </a:solidFill>
                <a:latin typeface="+mj-lt"/>
              </a:rPr>
              <a:t>integer</a:t>
            </a:r>
            <a:endParaRPr 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656" y="932260"/>
            <a:ext cx="3312368" cy="4368948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503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6912768" cy="7667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Explore ILP via Multiple-issue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143000"/>
            <a:ext cx="8261350" cy="465931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Goal:</a:t>
            </a:r>
          </a:p>
          <a:p>
            <a:pPr lvl="1" eaLnBrk="1" hangingPunct="1"/>
            <a:r>
              <a:rPr lang="en-US" altLang="zh-CN" sz="3200" dirty="0" smtClean="0"/>
              <a:t>Allow multiple instructions to issue in a clock cycle. </a:t>
            </a:r>
            <a:r>
              <a:rPr lang="en-US" altLang="zh-CN" sz="3200" dirty="0" smtClean="0">
                <a:solidFill>
                  <a:srgbClr val="FF0000"/>
                </a:solidFill>
              </a:rPr>
              <a:t>Getting CPI &lt; 1: </a:t>
            </a:r>
          </a:p>
          <a:p>
            <a:pPr eaLnBrk="1" hangingPunct="1"/>
            <a:r>
              <a:rPr lang="en-US" altLang="zh-CN" sz="3200" dirty="0" smtClean="0"/>
              <a:t>Approach</a:t>
            </a:r>
          </a:p>
          <a:p>
            <a:pPr lvl="1" eaLnBrk="1" hangingPunct="1"/>
            <a:r>
              <a:rPr lang="en-US" altLang="zh-CN" sz="3200" dirty="0" smtClean="0"/>
              <a:t>Static Superscalar</a:t>
            </a:r>
          </a:p>
          <a:p>
            <a:pPr lvl="1" eaLnBrk="1" hangingPunct="1"/>
            <a:r>
              <a:rPr lang="en-US" altLang="zh-CN" sz="3200" dirty="0" smtClean="0"/>
              <a:t>Dynamic Superscalar</a:t>
            </a:r>
          </a:p>
          <a:p>
            <a:pPr lvl="1" eaLnBrk="1" hangingPunct="1"/>
            <a:r>
              <a:rPr lang="en-US" altLang="zh-CN" sz="3200" dirty="0" smtClean="0"/>
              <a:t>Speculative Superscalar</a:t>
            </a:r>
          </a:p>
          <a:p>
            <a:pPr lvl="1" eaLnBrk="1" hangingPunct="1"/>
            <a:r>
              <a:rPr lang="en-US" altLang="zh-CN" sz="3200" dirty="0" smtClean="0"/>
              <a:t>VLIW/LIW</a:t>
            </a:r>
          </a:p>
          <a:p>
            <a:pPr lvl="1" eaLnBrk="1" hangingPunct="1"/>
            <a:r>
              <a:rPr lang="en-US" altLang="zh-CN" sz="3200" dirty="0" smtClean="0"/>
              <a:t>EPIC( IA-64)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mtClean="0"/>
              <a:t>Value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Loads that load from a constant pool</a:t>
            </a:r>
          </a:p>
          <a:p>
            <a:pPr lvl="2"/>
            <a:r>
              <a:rPr lang="en-US" dirty="0" smtClean="0"/>
              <a:t>Instruction that produces a value from a small set of values</a:t>
            </a:r>
          </a:p>
          <a:p>
            <a:pPr lvl="1"/>
            <a:r>
              <a:rPr lang="en-US" smtClean="0"/>
              <a:t>Not incorporated </a:t>
            </a:r>
            <a:r>
              <a:rPr lang="en-US" dirty="0" smtClean="0"/>
              <a:t>into modern processors</a:t>
            </a:r>
          </a:p>
          <a:p>
            <a:pPr lvl="1"/>
            <a:r>
              <a:rPr lang="en-US" dirty="0" smtClean="0"/>
              <a:t>Similar idea--</a:t>
            </a:r>
            <a:r>
              <a:rPr lang="en-US" i="1" dirty="0" smtClean="0"/>
              <a:t>address aliasing prediction</a:t>
            </a:r>
            <a:r>
              <a:rPr lang="en-US" dirty="0" smtClean="0"/>
              <a:t>--is used on </a:t>
            </a:r>
            <a:r>
              <a:rPr lang="en-US" smtClean="0"/>
              <a:t>some processors to determine if two stores or a load and a store reference the same address to allow for reordering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92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366"/>
          </a:xfrm>
        </p:spPr>
        <p:txBody>
          <a:bodyPr/>
          <a:lstStyle/>
          <a:p>
            <a:r>
              <a:rPr lang="en-US" smtClean="0"/>
              <a:t>It is easy to predict the performance/energy efficiency of two different versions of the same ISA if we hold the technology constant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5868144" cy="37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065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Processors with lower CPIs / faster clock rates will also be faster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Pentium 4 had higher clock, lower CPI</a:t>
            </a:r>
          </a:p>
          <a:p>
            <a:pPr lvl="1"/>
            <a:r>
              <a:rPr lang="en-US" dirty="0" smtClean="0"/>
              <a:t>Itanium had same CPI, lower clock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5" y="1988840"/>
            <a:ext cx="7800912" cy="19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969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bigger and dumber is better</a:t>
            </a:r>
          </a:p>
          <a:p>
            <a:pPr lvl="1"/>
            <a:r>
              <a:rPr lang="en-US" smtClean="0"/>
              <a:t>Pentium 4 and Itanium were advanced designs, but could not achieve their peak instruction throughput because of relatively small caches as compared to i7</a:t>
            </a:r>
          </a:p>
          <a:p>
            <a:pPr lvl="1"/>
            <a:endParaRPr lang="en-US" smtClean="0"/>
          </a:p>
          <a:p>
            <a:r>
              <a:rPr lang="en-US" smtClean="0"/>
              <a:t>And sometimes smarter is better than bigger and dumber</a:t>
            </a:r>
          </a:p>
          <a:p>
            <a:pPr lvl="1"/>
            <a:r>
              <a:rPr lang="en-US" smtClean="0"/>
              <a:t>TAGE branch predictor outperforms gshare with less stored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755061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599755" cy="5111750"/>
          </a:xfrm>
        </p:spPr>
        <p:txBody>
          <a:bodyPr/>
          <a:lstStyle/>
          <a:p>
            <a:r>
              <a:rPr lang="en-US" smtClean="0"/>
              <a:t>Believing that there are large amounts of ILP available, if only we had the right techniques</a:t>
            </a:r>
          </a:p>
          <a:p>
            <a:pPr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799266"/>
            <a:ext cx="4115432" cy="5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8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92899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55298" cy="4859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ARMv8</a:t>
            </a:r>
            <a:r>
              <a:rPr lang="zh-CN" altLang="en-US" dirty="0" smtClean="0"/>
              <a:t>的鲲鹏流水线技术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12271"/>
            <a:ext cx="7993063" cy="7667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的鲲鹏流水线技术</a:t>
            </a:r>
          </a:p>
        </p:txBody>
      </p:sp>
      <p:sp>
        <p:nvSpPr>
          <p:cNvPr id="5" name="TextBox 25"/>
          <p:cNvSpPr txBox="1"/>
          <p:nvPr/>
        </p:nvSpPr>
        <p:spPr>
          <a:xfrm>
            <a:off x="467544" y="1268760"/>
            <a:ext cx="81820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14248" indent="-21424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预测和取指流水线解耦设计，取指流水线每拍最多可提供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32Bytes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指令供译码，分支预测流水线可以不受取指流水停顿影响，超前进行预测处理；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定浮点流水线分开设计，解除定浮点相互反压，每拍可为后端执行部件提供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条整型微指令及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条浮点微指令；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整型运算单元支持每拍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ALU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运算（含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条跳转）及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条乘除运算；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浮点及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SIMD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运算单元支持每拍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ARM Neon 128bits 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浮点及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SIMD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运算；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访存单元支持每拍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条读或写访存操作，读操作最快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拍完成，每拍访存带宽为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2x128bits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读及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</a:rPr>
              <a:t>1x128bits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</a:rPr>
              <a:t>写；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394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-26988"/>
            <a:ext cx="7637462" cy="1152526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Dynamic Scheduling in P6 </a:t>
            </a:r>
            <a:br>
              <a:rPr lang="en-US" altLang="en-US" sz="3600" smtClean="0"/>
            </a:br>
            <a:r>
              <a:rPr lang="en-US" altLang="en-US" sz="3600" smtClean="0"/>
              <a:t>(Pentium Pro, II, III)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401050" cy="4303713"/>
          </a:xfrm>
        </p:spPr>
        <p:txBody>
          <a:bodyPr lIns="90488" tIns="44450" rIns="90488" bIns="44450"/>
          <a:lstStyle/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Q: How pipeline 1 to 17 byte 80x86 instructions?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P6 doesn’t pipeline 80x86 instructions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P6 decode unit translates the Intel instructions into 72-bit micro-operations (~ MIPS)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Sends micro-operations to reorder buffer &amp; reservation stations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Many instructions translate to 1 to 4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Complex 80x86 instructions are executed by a conventional microprogram (8K x 72 bits) that issues long sequences of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smtClean="0"/>
              <a:t> 14 clocks in total pipeline (~ 3 state machines)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-26988"/>
            <a:ext cx="7272338" cy="7191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/>
              <a:t>Dynamic Scheduling in P6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765175"/>
            <a:ext cx="7658100" cy="5761038"/>
          </a:xfrm>
        </p:spPr>
        <p:txBody>
          <a:bodyPr lIns="90488" tIns="44450" rIns="90488" bIns="4445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	Parameter	</a:t>
            </a:r>
            <a:r>
              <a:rPr lang="en-US" altLang="zh-CN" sz="2800" smtClean="0"/>
              <a:t>    </a:t>
            </a:r>
            <a:r>
              <a:rPr lang="en-US" altLang="en-US" sz="2800" smtClean="0"/>
              <a:t>80x86	microops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Max. instructions issued/clock	3	6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Max. instr. complete exec./clock		5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Max. instr. commited/clock		3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Window (Instrs in reorder buffer)		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Number of reservations stations	</a:t>
            </a:r>
            <a:r>
              <a:rPr lang="en-US" altLang="zh-CN" sz="2800" smtClean="0"/>
              <a:t>            </a:t>
            </a:r>
            <a:r>
              <a:rPr lang="en-US" altLang="en-US" sz="2800" smtClean="0"/>
              <a:t>20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Number of rename registers	</a:t>
            </a:r>
            <a:r>
              <a:rPr lang="en-US" altLang="zh-CN" sz="2800" smtClean="0"/>
              <a:t>                  </a:t>
            </a:r>
            <a:r>
              <a:rPr lang="en-US" altLang="en-US" sz="2800" smtClean="0"/>
              <a:t>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smtClean="0"/>
              <a:t>No. integer functional units (FUs)	  2</a:t>
            </a:r>
            <a:br>
              <a:rPr lang="en-US" altLang="en-US" sz="2800" smtClean="0"/>
            </a:br>
            <a:r>
              <a:rPr lang="en-US" altLang="en-US" sz="2800" smtClean="0"/>
              <a:t>No. floating point FUs	</a:t>
            </a:r>
            <a:r>
              <a:rPr lang="en-US" altLang="zh-CN" sz="2800" smtClean="0"/>
              <a:t>                          </a:t>
            </a:r>
            <a:r>
              <a:rPr lang="en-US" altLang="en-US" sz="2800" smtClean="0"/>
              <a:t>1</a:t>
            </a:r>
            <a:br>
              <a:rPr lang="en-US" altLang="en-US" sz="2800" smtClean="0"/>
            </a:br>
            <a:r>
              <a:rPr lang="en-US" altLang="en-US" sz="2800" smtClean="0"/>
              <a:t>No. SIMD Fl. Pt. FUs	</a:t>
            </a:r>
            <a:r>
              <a:rPr lang="en-US" altLang="zh-CN" sz="2800" smtClean="0"/>
              <a:t>                         </a:t>
            </a:r>
            <a:r>
              <a:rPr lang="en-US" altLang="en-US" sz="2800" smtClean="0"/>
              <a:t>1</a:t>
            </a:r>
            <a:br>
              <a:rPr lang="en-US" altLang="en-US" sz="2800" smtClean="0"/>
            </a:br>
            <a:r>
              <a:rPr lang="en-US" altLang="en-US" sz="2800" smtClean="0"/>
              <a:t>No. memory Fus		1 load + 1 store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04800" y="6096000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-26988"/>
            <a:ext cx="7324725" cy="936626"/>
          </a:xfrm>
        </p:spPr>
        <p:txBody>
          <a:bodyPr/>
          <a:lstStyle/>
          <a:p>
            <a:pPr eaLnBrk="1" hangingPunct="1"/>
            <a:r>
              <a:rPr lang="en-US" altLang="en-US" smtClean="0"/>
              <a:t>P6 Pipeline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836613"/>
            <a:ext cx="7391400" cy="3429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14 clocks in total (~3 state machines)</a:t>
            </a:r>
            <a:endParaRPr lang="en-US" altLang="en-US" sz="2000" smtClean="0"/>
          </a:p>
          <a:p>
            <a:pPr eaLnBrk="1" hangingPunct="1"/>
            <a:r>
              <a:rPr lang="en-US" altLang="en-US" sz="2400" smtClean="0"/>
              <a:t>8 stages are used for in-order instruction fetch, decode, and issue</a:t>
            </a:r>
            <a:endParaRPr lang="en-US" altLang="en-US" sz="2000" smtClean="0"/>
          </a:p>
          <a:p>
            <a:pPr lvl="1" eaLnBrk="1" hangingPunct="1"/>
            <a:r>
              <a:rPr lang="en-US" altLang="en-US" sz="1800" smtClean="0"/>
              <a:t>Takes 1 clock cycle to determine length of 80x86 instructions + 2 more to create the micro-operations (uops)</a:t>
            </a:r>
          </a:p>
          <a:p>
            <a:pPr eaLnBrk="1" hangingPunct="1"/>
            <a:r>
              <a:rPr lang="en-US" altLang="en-US" sz="2400" smtClean="0"/>
              <a:t>3 stages are used for out-of-order execution in one of 5 separate functional units</a:t>
            </a:r>
          </a:p>
          <a:p>
            <a:pPr eaLnBrk="1" hangingPunct="1"/>
            <a:r>
              <a:rPr lang="en-US" altLang="en-US" sz="2400" smtClean="0"/>
              <a:t>3 stages are used for instruction commit</a:t>
            </a:r>
            <a:endParaRPr lang="en-US" altLang="en-US" sz="2000" smtClean="0"/>
          </a:p>
          <a:p>
            <a:pPr lvl="1" eaLnBrk="1" hangingPunct="1"/>
            <a:endParaRPr lang="en-US" altLang="en-US" sz="180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79400" y="4438650"/>
            <a:ext cx="8334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Fetch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16B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81213" y="4344988"/>
            <a:ext cx="100171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Decode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3 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995738" y="4575175"/>
            <a:ext cx="1198562" cy="944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Renaming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156325" y="4437063"/>
            <a:ext cx="9477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Execu-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tion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units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(5)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8027988" y="4437063"/>
            <a:ext cx="94456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Gradu-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ation</a:t>
            </a:r>
          </a:p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1176338" y="4378325"/>
            <a:ext cx="914400" cy="892175"/>
            <a:chOff x="912" y="3326"/>
            <a:chExt cx="576" cy="562"/>
          </a:xfrm>
        </p:grpSpPr>
        <p:sp>
          <p:nvSpPr>
            <p:cNvPr id="94242" name="Rectangle 10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43" name="Line 11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12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Text Box 14"/>
            <p:cNvSpPr txBox="1">
              <a:spLocks noChangeArrowheads="1"/>
            </p:cNvSpPr>
            <p:nvPr/>
          </p:nvSpPr>
          <p:spPr bwMode="auto">
            <a:xfrm>
              <a:off x="1008" y="332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16B</a:t>
              </a:r>
            </a:p>
          </p:txBody>
        </p:sp>
        <p:sp>
          <p:nvSpPr>
            <p:cNvPr id="94247" name="Line 15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8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8" name="Group 17"/>
          <p:cNvGrpSpPr>
            <a:grpSpLocks/>
          </p:cNvGrpSpPr>
          <p:nvPr/>
        </p:nvGrpSpPr>
        <p:grpSpPr bwMode="auto">
          <a:xfrm>
            <a:off x="3081338" y="4378325"/>
            <a:ext cx="914400" cy="892175"/>
            <a:chOff x="912" y="3326"/>
            <a:chExt cx="576" cy="562"/>
          </a:xfrm>
        </p:grpSpPr>
        <p:sp>
          <p:nvSpPr>
            <p:cNvPr id="94235" name="Rectangle 18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36" name="Line 19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7" name="Line 20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8" name="Line 21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9" name="Text Box 22"/>
            <p:cNvSpPr txBox="1">
              <a:spLocks noChangeArrowheads="1"/>
            </p:cNvSpPr>
            <p:nvPr/>
          </p:nvSpPr>
          <p:spPr bwMode="auto">
            <a:xfrm>
              <a:off x="917" y="3326"/>
              <a:ext cx="5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6 uops</a:t>
              </a:r>
            </a:p>
          </p:txBody>
        </p:sp>
        <p:sp>
          <p:nvSpPr>
            <p:cNvPr id="94240" name="Line 23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24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9" name="Group 25"/>
          <p:cNvGrpSpPr>
            <a:grpSpLocks/>
          </p:cNvGrpSpPr>
          <p:nvPr/>
        </p:nvGrpSpPr>
        <p:grpSpPr bwMode="auto">
          <a:xfrm>
            <a:off x="5138738" y="4102100"/>
            <a:ext cx="990600" cy="1168400"/>
            <a:chOff x="3264" y="3152"/>
            <a:chExt cx="624" cy="736"/>
          </a:xfrm>
        </p:grpSpPr>
        <p:sp>
          <p:nvSpPr>
            <p:cNvPr id="94228" name="Rectangle 26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9" name="Line 27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0" name="Line 28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9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2" name="Text Box 30"/>
            <p:cNvSpPr txBox="1">
              <a:spLocks noChangeArrowheads="1"/>
            </p:cNvSpPr>
            <p:nvPr/>
          </p:nvSpPr>
          <p:spPr bwMode="auto">
            <a:xfrm>
              <a:off x="3264" y="3152"/>
              <a:ext cx="6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Reserv.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Comic Sans MS" panose="030F0702030302020204" pitchFamily="66" charset="0"/>
                </a:rPr>
                <a:t>Station</a:t>
              </a:r>
            </a:p>
          </p:txBody>
        </p:sp>
        <p:sp>
          <p:nvSpPr>
            <p:cNvPr id="94233" name="Line 31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Line 32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20" name="Group 33"/>
          <p:cNvGrpSpPr>
            <a:grpSpLocks/>
          </p:cNvGrpSpPr>
          <p:nvPr/>
        </p:nvGrpSpPr>
        <p:grpSpPr bwMode="auto">
          <a:xfrm>
            <a:off x="7007225" y="4102100"/>
            <a:ext cx="1052513" cy="1168400"/>
            <a:chOff x="3241" y="3152"/>
            <a:chExt cx="663" cy="736"/>
          </a:xfrm>
        </p:grpSpPr>
        <p:sp>
          <p:nvSpPr>
            <p:cNvPr id="94221" name="Rectangle 34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2" name="Line 35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Line 36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Line 37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Text Box 38"/>
            <p:cNvSpPr txBox="1">
              <a:spLocks noChangeArrowheads="1"/>
            </p:cNvSpPr>
            <p:nvPr/>
          </p:nvSpPr>
          <p:spPr bwMode="auto">
            <a:xfrm>
              <a:off x="3241" y="3152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Reorder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9422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Line 40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2906" cy="69215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     Comparison</a:t>
            </a: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3782789"/>
              </p:ext>
            </p:extLst>
          </p:nvPr>
        </p:nvGraphicFramePr>
        <p:xfrm>
          <a:off x="0" y="908720"/>
          <a:ext cx="8972550" cy="5559426"/>
        </p:xfrm>
        <a:graphic>
          <a:graphicData uri="http://schemas.openxmlformats.org/drawingml/2006/table">
            <a:tbl>
              <a:tblPr/>
              <a:tblGrid>
                <a:gridCol w="1479550"/>
                <a:gridCol w="1254125"/>
                <a:gridCol w="1333500"/>
                <a:gridCol w="1470025"/>
                <a:gridCol w="1771650"/>
                <a:gridCol w="16637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Hazard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(static)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In-order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Sun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UltraSPARCII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(dynamic)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Some out-or-order 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IBM Power2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(speculative)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Out-of-order exec. With 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Pentium III/4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MIPS R10K,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21264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VLIW/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hazards in issue 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Trimedia,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Explicit dependences marked by 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Itanium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475656" y="962996"/>
            <a:ext cx="2571768" cy="33575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427538" y="-26988"/>
            <a:ext cx="4716462" cy="1169988"/>
          </a:xfrm>
        </p:spPr>
        <p:txBody>
          <a:bodyPr/>
          <a:lstStyle/>
          <a:p>
            <a:pPr eaLnBrk="1" hangingPunct="1"/>
            <a:r>
              <a:rPr lang="en-US" altLang="en-US" smtClean="0"/>
              <a:t>P6 Block Diagram</a:t>
            </a:r>
          </a:p>
        </p:txBody>
      </p:sp>
      <p:sp>
        <p:nvSpPr>
          <p:cNvPr id="9523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7239000" y="1143000"/>
            <a:ext cx="1600200" cy="3429000"/>
          </a:xfrm>
        </p:spPr>
        <p:txBody>
          <a:bodyPr/>
          <a:lstStyle/>
          <a:p>
            <a:pPr eaLnBrk="1" hangingPunct="1"/>
            <a:r>
              <a:rPr lang="en-US" altLang="en-US" smtClean="0"/>
              <a:t>IP = PC</a:t>
            </a:r>
          </a:p>
        </p:txBody>
      </p:sp>
      <p:sp>
        <p:nvSpPr>
          <p:cNvPr id="9523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308725"/>
            <a:ext cx="2289175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Arial" panose="020B0604020202020204" pitchFamily="34" charset="0"/>
              </a:rPr>
              <a:t>Feb.2008_jxh_Introduction</a:t>
            </a:r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1628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6848475" y="5715000"/>
            <a:ext cx="2295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From: </a:t>
            </a:r>
            <a:r>
              <a:rPr lang="en-US" altLang="en-US" sz="1200">
                <a:latin typeface="Times New Roman" panose="02020603050405020304" pitchFamily="18" charset="0"/>
              </a:rPr>
              <a:t>http://www.digit-life.com/articles/pentium4/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-26988"/>
            <a:ext cx="7005637" cy="719138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Pentium III Die Photo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876800" y="762000"/>
            <a:ext cx="4038600" cy="30480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EBL/BBL - Bus logic, Front, Back</a:t>
            </a:r>
          </a:p>
          <a:p>
            <a:pPr eaLnBrk="1" hangingPunct="1"/>
            <a:r>
              <a:rPr lang="en-US" altLang="en-US" sz="1800" smtClean="0"/>
              <a:t>MOB - Memory Order Buffer</a:t>
            </a:r>
          </a:p>
          <a:p>
            <a:pPr eaLnBrk="1" hangingPunct="1"/>
            <a:r>
              <a:rPr lang="en-US" altLang="en-US" sz="1800" smtClean="0"/>
              <a:t>Packed FPU - MMX Fl. Pt. (SSE)</a:t>
            </a:r>
          </a:p>
          <a:p>
            <a:pPr eaLnBrk="1" hangingPunct="1"/>
            <a:r>
              <a:rPr lang="en-US" altLang="en-US" sz="1800" smtClean="0"/>
              <a:t>IEU - Integer Execution Unit</a:t>
            </a:r>
          </a:p>
          <a:p>
            <a:pPr eaLnBrk="1" hangingPunct="1"/>
            <a:r>
              <a:rPr lang="en-US" altLang="en-US" sz="1800" smtClean="0"/>
              <a:t>FAU - Fl. Pt. Arithmetic Unit</a:t>
            </a:r>
          </a:p>
          <a:p>
            <a:pPr eaLnBrk="1" hangingPunct="1"/>
            <a:r>
              <a:rPr lang="en-US" altLang="en-US" sz="1800" smtClean="0"/>
              <a:t>MIU - Memory Interface Unit</a:t>
            </a:r>
          </a:p>
          <a:p>
            <a:pPr eaLnBrk="1" hangingPunct="1"/>
            <a:r>
              <a:rPr lang="en-US" altLang="en-US" sz="1800" smtClean="0"/>
              <a:t>DCU - Data Cache Unit</a:t>
            </a:r>
          </a:p>
          <a:p>
            <a:pPr eaLnBrk="1" hangingPunct="1"/>
            <a:r>
              <a:rPr lang="en-US" altLang="en-US" sz="1800" smtClean="0"/>
              <a:t>PMH - Page Miss Handler</a:t>
            </a:r>
          </a:p>
          <a:p>
            <a:pPr eaLnBrk="1" hangingPunct="1"/>
            <a:r>
              <a:rPr lang="en-US" altLang="en-US" sz="1800" smtClean="0"/>
              <a:t>DTLB - Data TLB</a:t>
            </a:r>
          </a:p>
          <a:p>
            <a:pPr eaLnBrk="1" hangingPunct="1"/>
            <a:r>
              <a:rPr lang="en-US" altLang="en-US" sz="1800" smtClean="0"/>
              <a:t>BAC - Branch Address Calculator</a:t>
            </a:r>
          </a:p>
          <a:p>
            <a:pPr eaLnBrk="1" hangingPunct="1"/>
            <a:r>
              <a:rPr lang="en-US" altLang="en-US" sz="1800" smtClean="0"/>
              <a:t>RAT - Register Alias Table</a:t>
            </a:r>
          </a:p>
          <a:p>
            <a:pPr eaLnBrk="1" hangingPunct="1"/>
            <a:r>
              <a:rPr lang="en-US" altLang="en-US" sz="1800" smtClean="0"/>
              <a:t>SIMD - Packed Fl. Pt.</a:t>
            </a:r>
          </a:p>
          <a:p>
            <a:pPr eaLnBrk="1" hangingPunct="1"/>
            <a:r>
              <a:rPr lang="en-US" altLang="en-US" sz="1800" smtClean="0"/>
              <a:t>RS - Reservation Station</a:t>
            </a:r>
          </a:p>
          <a:p>
            <a:pPr eaLnBrk="1" hangingPunct="1"/>
            <a:r>
              <a:rPr lang="en-US" altLang="en-US" sz="1800" smtClean="0"/>
              <a:t>BTB - Branch Target Buffer</a:t>
            </a:r>
          </a:p>
          <a:p>
            <a:pPr eaLnBrk="1" hangingPunct="1"/>
            <a:r>
              <a:rPr lang="en-US" altLang="en-US" sz="1800" smtClean="0"/>
              <a:t>IFU - Instruction Fetch Unit (+I$)</a:t>
            </a:r>
          </a:p>
          <a:p>
            <a:pPr eaLnBrk="1" hangingPunct="1"/>
            <a:r>
              <a:rPr lang="en-US" altLang="en-US" sz="1800" smtClean="0"/>
              <a:t>ID - Instruction Decode</a:t>
            </a:r>
          </a:p>
          <a:p>
            <a:pPr eaLnBrk="1" hangingPunct="1"/>
            <a:r>
              <a:rPr lang="en-US" altLang="en-US" sz="1800" smtClean="0"/>
              <a:t>ROB - Reorder Buffer</a:t>
            </a:r>
          </a:p>
          <a:p>
            <a:pPr eaLnBrk="1" hangingPunct="1"/>
            <a:r>
              <a:rPr lang="en-US" altLang="en-US" sz="1800" smtClean="0"/>
              <a:t>MS - Micro-instruction Sequencer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-214313" y="5500688"/>
            <a:ext cx="518160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1st Pentium III, Katmai: 9.5 M transistors, 12.3 * 10.4 mm in 0.25-mi. with 5 layers of aluminum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876800" y="5105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4876800" y="2819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144462"/>
            <a:ext cx="7800975" cy="8366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Superscalar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the processor tries to issue more than one</a:t>
            </a:r>
            <a:r>
              <a:rPr lang="en-US" altLang="zh-CN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instruction (</a:t>
            </a:r>
            <a:r>
              <a:rPr lang="en-US" altLang="zh-CN" sz="2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varying</a:t>
            </a:r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number</a:t>
            </a:r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1-8 ) per cycle so as to keep all of the functional units busy.</a:t>
            </a:r>
          </a:p>
          <a:p>
            <a:pPr lvl="1" eaLnBrk="1" hangingPunct="1"/>
            <a:r>
              <a:rPr lang="en-US" altLang="zh-CN" sz="2800" smtClean="0">
                <a:solidFill>
                  <a:srgbClr val="3333FF"/>
                </a:solidFill>
                <a:latin typeface="Comic Sans MS" panose="030F0702030302020204" pitchFamily="66" charset="0"/>
              </a:rPr>
              <a:t>Statically scheduled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using compiler techniques </a:t>
            </a:r>
          </a:p>
          <a:p>
            <a:pPr lvl="2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In-order 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execution</a:t>
            </a:r>
          </a:p>
          <a:p>
            <a:pPr lvl="1" eaLnBrk="1" hangingPunct="1"/>
            <a:r>
              <a:rPr lang="en-US" altLang="zh-CN" sz="2800" smtClean="0">
                <a:solidFill>
                  <a:srgbClr val="3333FF"/>
                </a:solidFill>
                <a:latin typeface="Comic Sans MS" panose="030F0702030302020204" pitchFamily="66" charset="0"/>
              </a:rPr>
              <a:t>Dynamically scheduled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using techniques based on Tomasulo’s algorithm</a:t>
            </a:r>
          </a:p>
          <a:p>
            <a:pPr lvl="2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Out-of-order 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2800" i="1" smtClean="0">
                <a:solidFill>
                  <a:srgbClr val="000000"/>
                </a:solidFill>
                <a:latin typeface="Palatino"/>
              </a:rPr>
              <a:t> </a:t>
            </a:r>
            <a:endParaRPr lang="en-US" altLang="zh-CN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685931" cy="836613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Statically Scheduled Superscalar</a:t>
            </a:r>
            <a:r>
              <a:rPr lang="en-US" altLang="zh-CN" dirty="0" smtClean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50403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Instruction </a:t>
            </a: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issue in order</a:t>
            </a:r>
          </a:p>
          <a:p>
            <a:pPr eaLnBrk="1" hangingPunct="1"/>
            <a:r>
              <a:rPr lang="en-US" altLang="zh-CN" sz="2800" smtClean="0">
                <a:solidFill>
                  <a:srgbClr val="3333FF"/>
                </a:solidFill>
                <a:latin typeface="Comic Sans MS" panose="030F0702030302020204" pitchFamily="66" charset="0"/>
              </a:rPr>
              <a:t>All pipeline hazards </a:t>
            </a:r>
            <a:r>
              <a:rPr lang="en-US" altLang="zh-CN" sz="2800" smtClean="0">
                <a:latin typeface="Comic Sans MS" panose="030F0702030302020204" pitchFamily="66" charset="0"/>
              </a:rPr>
              <a:t>are checked for</a:t>
            </a:r>
            <a:r>
              <a:rPr lang="en-US" altLang="zh-CN" sz="2800" smtClean="0">
                <a:solidFill>
                  <a:srgbClr val="3333FF"/>
                </a:solidFill>
                <a:latin typeface="Comic Sans MS" panose="030F0702030302020204" pitchFamily="66" charset="0"/>
              </a:rPr>
              <a:t> at issue time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. May issue </a:t>
            </a: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~8 instructions per Clockcycle.</a:t>
            </a:r>
          </a:p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Issue packet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: the instruction group received from the fetch unit that potentially issue in one clock cycle.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Issue stage is split and pipelined: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Decide how many instructions from the packet can issue simultaneously (</a:t>
            </a:r>
            <a:r>
              <a:rPr lang="en-US" altLang="zh-CN" sz="2400" smtClean="0">
                <a:solidFill>
                  <a:srgbClr val="3333FF"/>
                </a:solidFill>
                <a:latin typeface="Comic Sans MS" panose="030F0702030302020204" pitchFamily="66" charset="0"/>
              </a:rPr>
              <a:t>within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 packet )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Detect hazards among the selected instructions and those that have already been issued.(</a:t>
            </a:r>
            <a:r>
              <a:rPr lang="en-US" altLang="zh-CN" sz="2400" smtClean="0">
                <a:solidFill>
                  <a:srgbClr val="3333FF"/>
                </a:solidFill>
                <a:latin typeface="Comic Sans MS" panose="030F0702030302020204" pitchFamily="66" charset="0"/>
              </a:rPr>
              <a:t>between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 packet)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318" y="1"/>
            <a:ext cx="7993062" cy="1052736"/>
          </a:xfrm>
        </p:spPr>
        <p:txBody>
          <a:bodyPr/>
          <a:lstStyle/>
          <a:p>
            <a:pPr eaLnBrk="1" hangingPunct="1"/>
            <a:r>
              <a:rPr lang="en-US" altLang="zh-CN" smtClean="0"/>
              <a:t>An example of dual-issue pipeline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8600" y="1752600"/>
          <a:ext cx="8915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图片" r:id="rId4" imgW="3219450" imgH="1610106" progId="Word.Picture.8">
                  <p:embed/>
                </p:oleObj>
              </mc:Choice>
              <mc:Fallback>
                <p:oleObj name="图片" r:id="rId4" imgW="3219450" imgH="161010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915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D58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1348</TotalTime>
  <Words>4253</Words>
  <Application>Microsoft Office PowerPoint</Application>
  <PresentationFormat>全屏显示(4:3)</PresentationFormat>
  <Paragraphs>756</Paragraphs>
  <Slides>61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80" baseType="lpstr">
      <vt:lpstr>Courier</vt:lpstr>
      <vt:lpstr>Huawei Sans</vt:lpstr>
      <vt:lpstr>Palatino</vt:lpstr>
      <vt:lpstr>方正兰亭黑简体</vt:lpstr>
      <vt:lpstr>华文行楷</vt:lpstr>
      <vt:lpstr>楷体_GB2312</vt:lpstr>
      <vt:lpstr>宋体</vt:lpstr>
      <vt:lpstr>Arial</vt:lpstr>
      <vt:lpstr>Arial Black</vt:lpstr>
      <vt:lpstr>Arial Narrow</vt:lpstr>
      <vt:lpstr>Comic Sans MS</vt:lpstr>
      <vt:lpstr>Courier New</vt:lpstr>
      <vt:lpstr>Symbol</vt:lpstr>
      <vt:lpstr>Times New Roman</vt:lpstr>
      <vt:lpstr>Wingdings</vt:lpstr>
      <vt:lpstr>Wingdings 2</vt:lpstr>
      <vt:lpstr>SpringFestivalGreeting</vt:lpstr>
      <vt:lpstr>图片</vt:lpstr>
      <vt:lpstr>文档</vt:lpstr>
      <vt:lpstr>   Change3-4     Multiple-issue ----SuperScalar      &amp; VLIW </vt:lpstr>
      <vt:lpstr>Review   – explore ILP via Hardware approaches</vt:lpstr>
      <vt:lpstr>Review:   </vt:lpstr>
      <vt:lpstr>Getting CPI &lt; 1 Multiple Issue Processors:</vt:lpstr>
      <vt:lpstr>Explore ILP via Multiple-issue</vt:lpstr>
      <vt:lpstr>     Comparison</vt:lpstr>
      <vt:lpstr>Superscalar</vt:lpstr>
      <vt:lpstr>Statically Scheduled Superscalar </vt:lpstr>
      <vt:lpstr>An example of dual-issue pipeline</vt:lpstr>
      <vt:lpstr>Ex.  Superscalar MIPS</vt:lpstr>
      <vt:lpstr>Superscalar MIPS pipeline in operation</vt:lpstr>
      <vt:lpstr>Multiple Issues </vt:lpstr>
      <vt:lpstr>Multiple Issue Challenges</vt:lpstr>
      <vt:lpstr>Multiple Issue Challenges(cont.)</vt:lpstr>
      <vt:lpstr>Dynamically Scheduled Superscalar</vt:lpstr>
      <vt:lpstr>Example</vt:lpstr>
      <vt:lpstr>Operation on a dual-issue version of Tomasulo pipeline </vt:lpstr>
      <vt:lpstr>Separate FU for ALU op and Address Calculation</vt:lpstr>
      <vt:lpstr>Multiple Issue with Speculation</vt:lpstr>
      <vt:lpstr>Assumptions</vt:lpstr>
      <vt:lpstr>Dual-issue without speculation </vt:lpstr>
      <vt:lpstr>Dual-issue with speculation</vt:lpstr>
      <vt:lpstr>Explore ILP via Software approaches </vt:lpstr>
      <vt:lpstr>Review: Static Branch Prediction</vt:lpstr>
      <vt:lpstr>Example: </vt:lpstr>
      <vt:lpstr>First: Translate into MIPS code</vt:lpstr>
      <vt:lpstr>Where are the Hazards?</vt:lpstr>
      <vt:lpstr>Reducing stalls from scheduling in Basic and delayed branch</vt:lpstr>
      <vt:lpstr>Unrolled Loop That Minimizes Stalls</vt:lpstr>
      <vt:lpstr>Compiler Perspectives on Code Movement</vt:lpstr>
      <vt:lpstr>Compiler Perspectives on Code Movement</vt:lpstr>
      <vt:lpstr>      Unrolled Loop Detail</vt:lpstr>
      <vt:lpstr>Steps Compiler Performed to Unroll</vt:lpstr>
      <vt:lpstr>Not good enough due to limitations</vt:lpstr>
      <vt:lpstr>Using Loop unrolling and scheduling  with static Multiple Issue</vt:lpstr>
      <vt:lpstr>Static Multiple issue: VLIW</vt:lpstr>
      <vt:lpstr>Loop Unrolling in VLIW</vt:lpstr>
      <vt:lpstr>Problems for VLIW</vt:lpstr>
      <vt:lpstr>Advanced Compiler Support for Exploiting ILP (section 4.4 in 3rd Edtion)</vt:lpstr>
      <vt:lpstr>Dynamic Scheduling, Multiple Issue, and Speculation</vt:lpstr>
      <vt:lpstr>Branch-Target Buffer</vt:lpstr>
      <vt:lpstr>Branch Folding</vt:lpstr>
      <vt:lpstr>Return Address Predictor</vt:lpstr>
      <vt:lpstr>Return Address Predictor</vt:lpstr>
      <vt:lpstr>Integrated Instruction Fetch Unit</vt:lpstr>
      <vt:lpstr>Register Renaming</vt:lpstr>
      <vt:lpstr>Integrated Issue and Renaming</vt:lpstr>
      <vt:lpstr>How Much?</vt:lpstr>
      <vt:lpstr>How Much?</vt:lpstr>
      <vt:lpstr>Energy Efficiency</vt:lpstr>
      <vt:lpstr>Fallacies and Pitfalls</vt:lpstr>
      <vt:lpstr>Fallacies and Pitfalls</vt:lpstr>
      <vt:lpstr>Fallacies and Pitfalls</vt:lpstr>
      <vt:lpstr>Fallacies and Pitfalls</vt:lpstr>
      <vt:lpstr>基于ARMv8的鲲鹏流水线技术</vt:lpstr>
      <vt:lpstr>基于ARMv8的鲲鹏流水线技术</vt:lpstr>
      <vt:lpstr>Dynamic Scheduling in P6  (Pentium Pro, II, III)</vt:lpstr>
      <vt:lpstr>Dynamic Scheduling in P6</vt:lpstr>
      <vt:lpstr>P6 Pipeline</vt:lpstr>
      <vt:lpstr>P6 Block Diagram</vt:lpstr>
      <vt:lpstr>Pentium III Die Photo</vt:lpstr>
    </vt:vector>
  </TitlesOfParts>
  <Company>Zhejiang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ILP: Software approaches</dc:title>
  <dc:creator>jiang xiaohong</dc:creator>
  <cp:lastModifiedBy>jiangxh</cp:lastModifiedBy>
  <cp:revision>51</cp:revision>
  <dcterms:created xsi:type="dcterms:W3CDTF">2003-04-27T17:50:02Z</dcterms:created>
  <dcterms:modified xsi:type="dcterms:W3CDTF">2021-11-22T02:51:30Z</dcterms:modified>
</cp:coreProperties>
</file>