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734" r:id="rId2"/>
  </p:sldMasterIdLst>
  <p:notesMasterIdLst>
    <p:notesMasterId r:id="rId23"/>
  </p:notesMasterIdLst>
  <p:handoutMasterIdLst>
    <p:handoutMasterId r:id="rId24"/>
  </p:handoutMasterIdLst>
  <p:sldIdLst>
    <p:sldId id="588" r:id="rId3"/>
    <p:sldId id="587" r:id="rId4"/>
    <p:sldId id="616" r:id="rId5"/>
    <p:sldId id="617" r:id="rId6"/>
    <p:sldId id="608" r:id="rId7"/>
    <p:sldId id="606" r:id="rId8"/>
    <p:sldId id="590" r:id="rId9"/>
    <p:sldId id="594" r:id="rId10"/>
    <p:sldId id="592" r:id="rId11"/>
    <p:sldId id="591" r:id="rId12"/>
    <p:sldId id="618" r:id="rId13"/>
    <p:sldId id="593" r:id="rId14"/>
    <p:sldId id="613" r:id="rId15"/>
    <p:sldId id="596" r:id="rId16"/>
    <p:sldId id="610" r:id="rId17"/>
    <p:sldId id="611" r:id="rId18"/>
    <p:sldId id="619" r:id="rId19"/>
    <p:sldId id="604" r:id="rId20"/>
    <p:sldId id="612" r:id="rId21"/>
    <p:sldId id="605" r:id="rId22"/>
  </p:sldIdLst>
  <p:sldSz cx="12192000" cy="6858000"/>
  <p:notesSz cx="7104063" cy="10234613"/>
  <p:defaultTextStyle>
    <a:defPPr>
      <a:defRPr lang="zh-CN"/>
    </a:defPPr>
    <a:lvl1pPr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D6E1F1"/>
    <a:srgbClr val="C8C8C8"/>
    <a:srgbClr val="5B9BD5"/>
    <a:srgbClr val="A5A5A5"/>
    <a:srgbClr val="990033"/>
    <a:srgbClr val="002060"/>
    <a:srgbClr val="CD626C"/>
    <a:srgbClr val="A37080"/>
    <a:srgbClr val="C54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autoAdjust="0"/>
  </p:normalViewPr>
  <p:slideViewPr>
    <p:cSldViewPr>
      <p:cViewPr varScale="1">
        <p:scale>
          <a:sx n="73" d="100"/>
          <a:sy n="73" d="100"/>
        </p:scale>
        <p:origin x="84" y="540"/>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4" y="804"/>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1"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5" name="Rectangle 3"/>
          <p:cNvSpPr>
            <a:spLocks noGrp="1" noChangeArrowheads="1"/>
          </p:cNvSpPr>
          <p:nvPr>
            <p:ph type="dt" sz="quarter" idx="1"/>
          </p:nvPr>
        </p:nvSpPr>
        <p:spPr bwMode="auto">
          <a:xfrm>
            <a:off x="4025424"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6" name="Rectangle 4"/>
          <p:cNvSpPr>
            <a:spLocks noGrp="1" noChangeArrowheads="1"/>
          </p:cNvSpPr>
          <p:nvPr>
            <p:ph type="ftr" sz="quarter" idx="2"/>
          </p:nvPr>
        </p:nvSpPr>
        <p:spPr bwMode="auto">
          <a:xfrm>
            <a:off x="1"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7" name="Rectangle 5"/>
          <p:cNvSpPr>
            <a:spLocks noGrp="1" noChangeArrowheads="1"/>
          </p:cNvSpPr>
          <p:nvPr>
            <p:ph type="sldNum" sz="quarter" idx="3"/>
          </p:nvPr>
        </p:nvSpPr>
        <p:spPr bwMode="auto">
          <a:xfrm>
            <a:off x="4025424"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A343E0AA-BD6C-4CC5-A6FF-6FA241D26371}" type="slidenum">
              <a:rPr lang="en-US" altLang="zh-CN"/>
              <a:pPr/>
              <a:t>‹#›</a:t>
            </a:fld>
            <a:endParaRPr lang="en-US" altLang="zh-CN"/>
          </a:p>
        </p:txBody>
      </p:sp>
    </p:spTree>
    <p:extLst>
      <p:ext uri="{BB962C8B-B14F-4D97-AF65-F5344CB8AC3E}">
        <p14:creationId xmlns:p14="http://schemas.microsoft.com/office/powerpoint/2010/main" val="387905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5"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6"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ffectLst/>
        </p:spPr>
      </p:sp>
      <p:sp>
        <p:nvSpPr>
          <p:cNvPr id="300037"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0038"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9"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D15F7148-CDBE-4425-B0DF-6276C2456E21}" type="slidenum">
              <a:rPr lang="en-US" altLang="zh-CN"/>
              <a:pPr/>
              <a:t>‹#›</a:t>
            </a:fld>
            <a:endParaRPr lang="en-US" altLang="zh-CN"/>
          </a:p>
        </p:txBody>
      </p:sp>
    </p:spTree>
    <p:extLst>
      <p:ext uri="{BB962C8B-B14F-4D97-AF65-F5344CB8AC3E}">
        <p14:creationId xmlns:p14="http://schemas.microsoft.com/office/powerpoint/2010/main" val="925129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RIS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MIPS_Technologie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3" Type="http://schemas.openxmlformats.org/officeDocument/2006/relationships/hyperlink" Target="http://en.wikipedia.org/wiki/DEC_Alpha" TargetMode="External"/><Relationship Id="rId7" Type="http://schemas.openxmlformats.org/officeDocument/2006/relationships/hyperlink" Target="http://en.wikipedia.org/wiki/Power_Architecture" TargetMode="External"/><Relationship Id="rId12" Type="http://schemas.openxmlformats.org/officeDocument/2006/relationships/hyperlink" Target="http://en.wikipedia.org/wiki/Input/outpu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PA-RISC" TargetMode="External"/><Relationship Id="rId11" Type="http://schemas.openxmlformats.org/officeDocument/2006/relationships/hyperlink" Target="http://en.wikipedia.org/wiki/Data_reliability" TargetMode="External"/><Relationship Id="rId5" Type="http://schemas.openxmlformats.org/officeDocument/2006/relationships/hyperlink" Target="http://en.wikipedia.org/wiki/MIPS_architecture" TargetMode="External"/><Relationship Id="rId10" Type="http://schemas.openxmlformats.org/officeDocument/2006/relationships/hyperlink" Target="http://en.wikipedia.org/wiki/SPARC" TargetMode="External"/><Relationship Id="rId4" Type="http://schemas.openxmlformats.org/officeDocument/2006/relationships/hyperlink" Target="http://en.wikipedia.org/wiki/ARM_architecture" TargetMode="External"/><Relationship Id="rId9" Type="http://schemas.openxmlformats.org/officeDocument/2006/relationships/hyperlink" Target="http://en.wikipedia.org/wiki/SuperH"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757D-5357-4865-8AA0-7A3118F682B5}" type="slidenum">
              <a:rPr lang="en-US" altLang="zh-CN"/>
              <a:pPr/>
              <a:t>1</a:t>
            </a:fld>
            <a:endParaRPr lang="en-US" altLang="zh-CN"/>
          </a:p>
        </p:txBody>
      </p:sp>
      <p:sp>
        <p:nvSpPr>
          <p:cNvPr id="647170" name="Rectangle 2"/>
          <p:cNvSpPr>
            <a:spLocks noGrp="1" noRot="1" noChangeAspect="1" noChangeArrowheads="1" noTextEdit="1"/>
          </p:cNvSpPr>
          <p:nvPr>
            <p:ph type="sldImg"/>
          </p:nvPr>
        </p:nvSpPr>
        <p:spPr>
          <a:xfrm>
            <a:off x="142875" y="768350"/>
            <a:ext cx="6818313" cy="3836988"/>
          </a:xfrm>
          <a:ln/>
        </p:spPr>
      </p:sp>
      <p:sp>
        <p:nvSpPr>
          <p:cNvPr id="647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6903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31599-2C49-44B2-A528-6345ADD434EC}" type="slidenum">
              <a:rPr lang="en-US" altLang="zh-CN"/>
              <a:pPr/>
              <a:t>2</a:t>
            </a:fld>
            <a:endParaRPr lang="en-US" altLang="zh-CN"/>
          </a:p>
        </p:txBody>
      </p:sp>
      <p:sp>
        <p:nvSpPr>
          <p:cNvPr id="662530" name="Rectangle 2"/>
          <p:cNvSpPr>
            <a:spLocks noGrp="1" noRot="1" noChangeAspect="1" noChangeArrowheads="1" noTextEdit="1"/>
          </p:cNvSpPr>
          <p:nvPr>
            <p:ph type="sldImg"/>
          </p:nvPr>
        </p:nvSpPr>
        <p:spPr>
          <a:xfrm>
            <a:off x="142875" y="768350"/>
            <a:ext cx="6818313" cy="3836988"/>
          </a:xfrm>
          <a:ln/>
        </p:spPr>
      </p:sp>
      <p:sp>
        <p:nvSpPr>
          <p:cNvPr id="66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792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14EF3-31A2-4348-90EF-8A5CC65F3C32}" type="slidenum">
              <a:rPr lang="en-US" altLang="zh-CN"/>
              <a:pPr/>
              <a:t>6</a:t>
            </a:fld>
            <a:endParaRPr lang="en-US" altLang="zh-CN"/>
          </a:p>
        </p:txBody>
      </p:sp>
      <p:sp>
        <p:nvSpPr>
          <p:cNvPr id="708610" name="Rectangle 2"/>
          <p:cNvSpPr>
            <a:spLocks noGrp="1" noRot="1" noChangeAspect="1" noChangeArrowheads="1" noTextEdit="1"/>
          </p:cNvSpPr>
          <p:nvPr>
            <p:ph type="sldImg"/>
          </p:nvPr>
        </p:nvSpPr>
        <p:spPr>
          <a:xfrm>
            <a:off x="142875" y="768350"/>
            <a:ext cx="6818313" cy="3836988"/>
          </a:xfrm>
          <a:ln/>
        </p:spPr>
      </p:sp>
      <p:sp>
        <p:nvSpPr>
          <p:cNvPr id="708611" name="Rectangle 3"/>
          <p:cNvSpPr>
            <a:spLocks noGrp="1" noChangeArrowheads="1"/>
          </p:cNvSpPr>
          <p:nvPr>
            <p:ph type="body" idx="1"/>
          </p:nvPr>
        </p:nvSpPr>
        <p:spPr/>
        <p:txBody>
          <a:bodyPr/>
          <a:lstStyle/>
          <a:p>
            <a:r>
              <a:rPr lang="de-DE" altLang="zh-CN" sz="1600"/>
              <a:t>This course is opended for both the sinor undergraduate students and MD graduate students. </a:t>
            </a:r>
          </a:p>
          <a:p>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endParaRPr lang="de-DE" altLang="zh-CN" sz="1600"/>
          </a:p>
        </p:txBody>
      </p:sp>
    </p:spTree>
    <p:extLst>
      <p:ext uri="{BB962C8B-B14F-4D97-AF65-F5344CB8AC3E}">
        <p14:creationId xmlns:p14="http://schemas.microsoft.com/office/powerpoint/2010/main" val="364860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B30F4-598E-4BB0-966A-C8D550B7CF7D}" type="slidenum">
              <a:rPr lang="en-US" altLang="zh-CN"/>
              <a:pPr/>
              <a:t>7</a:t>
            </a:fld>
            <a:endParaRPr lang="en-US" altLang="zh-CN"/>
          </a:p>
        </p:txBody>
      </p:sp>
      <p:sp>
        <p:nvSpPr>
          <p:cNvPr id="683010" name="Rectangle 2"/>
          <p:cNvSpPr>
            <a:spLocks noGrp="1" noRot="1" noChangeAspect="1" noChangeArrowheads="1" noTextEdit="1"/>
          </p:cNvSpPr>
          <p:nvPr>
            <p:ph type="sldImg"/>
          </p:nvPr>
        </p:nvSpPr>
        <p:spPr>
          <a:xfrm>
            <a:off x="142875" y="768350"/>
            <a:ext cx="6818313" cy="3836988"/>
          </a:xfrm>
          <a:ln/>
        </p:spPr>
      </p:sp>
      <p:sp>
        <p:nvSpPr>
          <p:cNvPr id="68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387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52006-AB9B-47AB-BCA2-330E4CD682AF}" type="slidenum">
              <a:rPr lang="en-US" altLang="zh-CN"/>
              <a:pPr/>
              <a:t>8</a:t>
            </a:fld>
            <a:endParaRPr lang="en-US" altLang="zh-CN"/>
          </a:p>
        </p:txBody>
      </p:sp>
      <p:sp>
        <p:nvSpPr>
          <p:cNvPr id="705538" name="Rectangle 2"/>
          <p:cNvSpPr>
            <a:spLocks noGrp="1" noRot="1" noChangeAspect="1" noChangeArrowheads="1" noTextEdit="1"/>
          </p:cNvSpPr>
          <p:nvPr>
            <p:ph type="sldImg"/>
          </p:nvPr>
        </p:nvSpPr>
        <p:spPr>
          <a:xfrm>
            <a:off x="142875" y="768350"/>
            <a:ext cx="6818313" cy="3836988"/>
          </a:xfrm>
          <a:ln/>
        </p:spPr>
      </p:sp>
      <p:sp>
        <p:nvSpPr>
          <p:cNvPr id="705539" name="Rectangle 3"/>
          <p:cNvSpPr>
            <a:spLocks noGrp="1" noChangeArrowheads="1"/>
          </p:cNvSpPr>
          <p:nvPr>
            <p:ph type="body" idx="1"/>
          </p:nvPr>
        </p:nvSpPr>
        <p:spPr/>
        <p:txBody>
          <a:bodyPr/>
          <a:lstStyle/>
          <a:p>
            <a:r>
              <a:rPr lang="en-US" altLang="zh-CN" sz="1600" b="1"/>
              <a:t>MIPS</a:t>
            </a:r>
            <a:r>
              <a:rPr lang="en-US" altLang="zh-CN" sz="1600"/>
              <a:t> (originally an acronym for </a:t>
            </a:r>
            <a:r>
              <a:rPr lang="en-US" altLang="zh-CN" sz="1600" b="1"/>
              <a:t>Microprocessor without Interlocked Pipeline Stages</a:t>
            </a:r>
            <a:r>
              <a:rPr lang="en-US" altLang="zh-CN" sz="1600"/>
              <a:t>) is a </a:t>
            </a:r>
            <a:r>
              <a:rPr lang="en-US" altLang="zh-CN" sz="1600">
                <a:hlinkClick r:id="rId3" tooltip="RISC"/>
              </a:rPr>
              <a:t>RISC</a:t>
            </a:r>
            <a:r>
              <a:rPr lang="en-US" altLang="zh-CN" sz="1600"/>
              <a:t> microprocessor architecture developed by </a:t>
            </a:r>
            <a:r>
              <a:rPr lang="en-US" altLang="zh-CN" sz="1600">
                <a:hlinkClick r:id="rId4" tooltip="MIPS Technologies"/>
              </a:rPr>
              <a:t>MIPS Technologies</a:t>
            </a:r>
            <a:r>
              <a:rPr lang="en-US" altLang="zh-CN" sz="1600"/>
              <a:t>. </a:t>
            </a:r>
          </a:p>
          <a:p>
            <a:endParaRPr lang="en-US" altLang="zh-CN" sz="1600"/>
          </a:p>
          <a:p>
            <a:r>
              <a:rPr lang="en-US" altLang="zh-CN" sz="1600"/>
              <a:t>In 1990</a:t>
            </a:r>
            <a:r>
              <a:rPr lang="en-US" altLang="zh-CN" sz="1600">
                <a:latin typeface="Arial"/>
              </a:rPr>
              <a:t>’</a:t>
            </a:r>
            <a:r>
              <a:rPr lang="en-US" altLang="zh-CN" sz="1600"/>
              <a:t>s it</a:t>
            </a:r>
            <a:r>
              <a:rPr lang="en-US" altLang="zh-CN" sz="1600">
                <a:latin typeface="Arial"/>
              </a:rPr>
              <a:t>’</a:t>
            </a:r>
            <a:r>
              <a:rPr lang="en-US" altLang="zh-CN" sz="1600"/>
              <a:t>s estimated that one of the three RISC chip were based on MIPS.</a:t>
            </a:r>
          </a:p>
          <a:p>
            <a:endParaRPr lang="en-US" altLang="zh-CN" sz="1600"/>
          </a:p>
          <a:p>
            <a:r>
              <a:rPr lang="en-US" altLang="zh-CN" sz="1600"/>
              <a:t>MIPS CPU architecture greatly influenced later </a:t>
            </a:r>
            <a:r>
              <a:rPr lang="en-US" altLang="zh-CN" sz="1600">
                <a:hlinkClick r:id="rId3" tooltip="RISC"/>
              </a:rPr>
              <a:t>RISC</a:t>
            </a:r>
            <a:r>
              <a:rPr lang="en-US" altLang="zh-CN" sz="1600"/>
              <a:t> architectures. DEC alpha is one instrance.</a:t>
            </a:r>
          </a:p>
        </p:txBody>
      </p:sp>
    </p:spTree>
    <p:extLst>
      <p:ext uri="{BB962C8B-B14F-4D97-AF65-F5344CB8AC3E}">
        <p14:creationId xmlns:p14="http://schemas.microsoft.com/office/powerpoint/2010/main" val="325629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FDC44-D3ED-4946-AEFA-02E5B3AFDD99}" type="slidenum">
              <a:rPr lang="en-US" altLang="zh-CN"/>
              <a:pPr/>
              <a:t>9</a:t>
            </a:fld>
            <a:endParaRPr lang="en-US" altLang="zh-CN"/>
          </a:p>
        </p:txBody>
      </p:sp>
      <p:sp>
        <p:nvSpPr>
          <p:cNvPr id="687106" name="Rectangle 2"/>
          <p:cNvSpPr>
            <a:spLocks noGrp="1" noRot="1" noChangeAspect="1" noChangeArrowheads="1" noTextEdit="1"/>
          </p:cNvSpPr>
          <p:nvPr>
            <p:ph type="sldImg"/>
          </p:nvPr>
        </p:nvSpPr>
        <p:spPr>
          <a:xfrm>
            <a:off x="142875" y="768350"/>
            <a:ext cx="6818313" cy="3836988"/>
          </a:xfrm>
          <a:ln/>
        </p:spPr>
      </p:sp>
      <p:sp>
        <p:nvSpPr>
          <p:cNvPr id="687107" name="Rectangle 3"/>
          <p:cNvSpPr>
            <a:spLocks noGrp="1" noChangeArrowheads="1"/>
          </p:cNvSpPr>
          <p:nvPr>
            <p:ph type="body" idx="1"/>
          </p:nvPr>
        </p:nvSpPr>
        <p:spPr/>
        <p:txBody>
          <a:bodyPr/>
          <a:lstStyle/>
          <a:p>
            <a:pPr>
              <a:lnSpc>
                <a:spcPct val="90000"/>
              </a:lnSpc>
            </a:pPr>
            <a:r>
              <a:rPr lang="en-US" altLang="zh-CN" sz="1400"/>
              <a:t>RISC:  Reduced Instruction Set Computer</a:t>
            </a:r>
          </a:p>
          <a:p>
            <a:pPr>
              <a:lnSpc>
                <a:spcPct val="90000"/>
              </a:lnSpc>
            </a:pPr>
            <a:r>
              <a:rPr lang="en-US" altLang="zh-CN" sz="1000"/>
              <a:t>emphasizing the insight that simplified instructions which "do less" may still provide for higher performance </a:t>
            </a:r>
            <a:r>
              <a:rPr lang="en-US" altLang="zh-CN" sz="1000" i="1"/>
              <a:t>if</a:t>
            </a:r>
            <a:r>
              <a:rPr lang="en-US" altLang="zh-CN" sz="1000"/>
              <a:t> this simplicity can be utilized to make instructions execute very quickly. </a:t>
            </a:r>
          </a:p>
          <a:p>
            <a:pPr>
              <a:lnSpc>
                <a:spcPct val="90000"/>
              </a:lnSpc>
            </a:pPr>
            <a:r>
              <a:rPr lang="en-US" altLang="zh-CN" sz="1400"/>
              <a:t>RISC families</a:t>
            </a:r>
            <a:r>
              <a:rPr lang="en-US" altLang="zh-CN" sz="1000"/>
              <a:t> include </a:t>
            </a:r>
            <a:r>
              <a:rPr lang="en-US" altLang="zh-CN" sz="1000">
                <a:hlinkClick r:id="rId3" tooltip="DEC Alpha"/>
              </a:rPr>
              <a:t>DEC Alpha</a:t>
            </a:r>
            <a:r>
              <a:rPr lang="en-US" altLang="zh-CN" sz="1000"/>
              <a:t>, </a:t>
            </a:r>
            <a:r>
              <a:rPr lang="en-US" altLang="zh-CN" sz="1000">
                <a:hlinkClick r:id="rId4" tooltip="ARM architecture"/>
              </a:rPr>
              <a:t>ARM</a:t>
            </a:r>
            <a:r>
              <a:rPr lang="en-US" altLang="zh-CN" sz="1000"/>
              <a:t>, </a:t>
            </a:r>
            <a:r>
              <a:rPr lang="en-US" altLang="zh-CN" sz="1000" u="sng"/>
              <a:t>M</a:t>
            </a:r>
            <a:r>
              <a:rPr lang="en-US" altLang="zh-CN" sz="1000" u="sng">
                <a:hlinkClick r:id="rId5" tooltip="MIPS architecture"/>
              </a:rPr>
              <a:t>IPS</a:t>
            </a:r>
            <a:r>
              <a:rPr lang="en-US" altLang="zh-CN" sz="1000"/>
              <a:t>, </a:t>
            </a:r>
            <a:r>
              <a:rPr lang="en-US" altLang="zh-CN" sz="1000">
                <a:hlinkClick r:id="rId6" tooltip="PA-RISC"/>
              </a:rPr>
              <a:t>PA-RISC</a:t>
            </a:r>
            <a:r>
              <a:rPr lang="en-US" altLang="zh-CN" sz="1000"/>
              <a:t>, </a:t>
            </a:r>
            <a:r>
              <a:rPr lang="en-US" altLang="zh-CN" sz="1000">
                <a:hlinkClick r:id="rId7" tooltip="Power Architecture"/>
              </a:rPr>
              <a:t>Power Architecture</a:t>
            </a:r>
            <a:r>
              <a:rPr lang="en-US" altLang="zh-CN" sz="1000"/>
              <a:t> (including </a:t>
            </a:r>
            <a:r>
              <a:rPr lang="en-US" altLang="zh-CN" sz="1000">
                <a:hlinkClick r:id="rId8" tooltip="PowerPC"/>
              </a:rPr>
              <a:t>PowerPC</a:t>
            </a:r>
            <a:r>
              <a:rPr lang="en-US" altLang="zh-CN" sz="1000"/>
              <a:t>), </a:t>
            </a:r>
            <a:r>
              <a:rPr lang="en-US" altLang="zh-CN" sz="1000">
                <a:hlinkClick r:id="rId9" tooltip="SuperH"/>
              </a:rPr>
              <a:t>SuperH</a:t>
            </a:r>
            <a:r>
              <a:rPr lang="en-US" altLang="zh-CN" sz="1000"/>
              <a:t>, and </a:t>
            </a:r>
            <a:r>
              <a:rPr lang="en-US" altLang="zh-CN" sz="1000">
                <a:hlinkClick r:id="rId10" tooltip="SPARC"/>
              </a:rPr>
              <a:t>SPARC</a:t>
            </a:r>
            <a:r>
              <a:rPr lang="en-US" altLang="zh-CN" sz="1000"/>
              <a:t>. </a:t>
            </a:r>
            <a:endParaRPr lang="en-US" altLang="zh-CN" sz="1400"/>
          </a:p>
          <a:p>
            <a:pPr>
              <a:lnSpc>
                <a:spcPct val="90000"/>
              </a:lnSpc>
            </a:pPr>
            <a:endParaRPr lang="en-US" altLang="zh-CN" sz="1400"/>
          </a:p>
          <a:p>
            <a:pPr>
              <a:lnSpc>
                <a:spcPct val="90000"/>
              </a:lnSpc>
            </a:pPr>
            <a:r>
              <a:rPr lang="en-US" altLang="zh-CN" sz="1400"/>
              <a:t>SPARC:  Scalable Processor Architecture,  RISC microa-rchitecture Instruction Set Arcthitecture designed by SUN microsystem in 1985. </a:t>
            </a:r>
          </a:p>
          <a:p>
            <a:pPr>
              <a:lnSpc>
                <a:spcPct val="90000"/>
              </a:lnSpc>
            </a:pPr>
            <a:endParaRPr lang="en-US" altLang="zh-CN" sz="1400"/>
          </a:p>
          <a:p>
            <a:pPr>
              <a:lnSpc>
                <a:spcPct val="90000"/>
              </a:lnSpc>
            </a:pPr>
            <a:r>
              <a:rPr lang="en-US" altLang="zh-CN" sz="1400"/>
              <a:t>RAID:  Redundant Array of Independent Disks.     Inexpensive.</a:t>
            </a:r>
          </a:p>
          <a:p>
            <a:pPr>
              <a:lnSpc>
                <a:spcPct val="90000"/>
              </a:lnSpc>
            </a:pPr>
            <a:r>
              <a:rPr lang="en-US" altLang="zh-CN" sz="1000"/>
              <a:t>                  A Case for Redundant Arrays of Inexpensive Disks, 1988, two key design goals: increased </a:t>
            </a:r>
            <a:r>
              <a:rPr lang="en-US" altLang="zh-CN" sz="1000">
                <a:hlinkClick r:id="rId11" tooltip="Data reliability"/>
              </a:rPr>
              <a:t>data reliability</a:t>
            </a:r>
            <a:r>
              <a:rPr lang="en-US" altLang="zh-CN" sz="1000"/>
              <a:t> and increased </a:t>
            </a:r>
            <a:r>
              <a:rPr lang="en-US" altLang="zh-CN" sz="1000">
                <a:hlinkClick r:id="rId12" tooltip="Input/output"/>
              </a:rPr>
              <a:t>input/output</a:t>
            </a:r>
            <a:r>
              <a:rPr lang="en-US" altLang="zh-CN" sz="1000"/>
              <a:t> performance.</a:t>
            </a:r>
            <a:endParaRPr lang="en-US" altLang="zh-CN" sz="1400"/>
          </a:p>
          <a:p>
            <a:pPr>
              <a:lnSpc>
                <a:spcPct val="90000"/>
              </a:lnSpc>
            </a:pPr>
            <a:endParaRPr lang="en-US" altLang="zh-CN" sz="1400"/>
          </a:p>
          <a:p>
            <a:pPr>
              <a:lnSpc>
                <a:spcPct val="90000"/>
              </a:lnSpc>
            </a:pPr>
            <a:r>
              <a:rPr lang="en-US" altLang="zh-CN" sz="1400"/>
              <a:t>NOW: Network of Workstation.  </a:t>
            </a:r>
          </a:p>
          <a:p>
            <a:pPr>
              <a:lnSpc>
                <a:spcPct val="90000"/>
              </a:lnSpc>
            </a:pPr>
            <a:endParaRPr lang="en-US" altLang="zh-CN" sz="1400"/>
          </a:p>
          <a:p>
            <a:pPr>
              <a:lnSpc>
                <a:spcPct val="90000"/>
              </a:lnSpc>
            </a:pPr>
            <a:r>
              <a:rPr lang="en-US" altLang="zh-CN" sz="1400"/>
              <a:t>The RAMP Gold project is a new effort to produce fully parameterized manycore emulations using FPGAs to help accelerate hardware and software research</a:t>
            </a:r>
            <a:br>
              <a:rPr lang="en-US" altLang="zh-CN" sz="1400"/>
            </a:br>
            <a:endParaRPr lang="en-US" altLang="zh-CN" sz="1400"/>
          </a:p>
          <a:p>
            <a:pPr>
              <a:lnSpc>
                <a:spcPct val="90000"/>
              </a:lnSpc>
            </a:pPr>
            <a:r>
              <a:rPr lang="en-US" altLang="zh-CN" sz="1400"/>
              <a:t>ISCA:  International Symposium on Computer Architecture.</a:t>
            </a:r>
            <a:r>
              <a:rPr lang="en-US" altLang="zh-CN" sz="1000"/>
              <a:t>                                                                                </a:t>
            </a:r>
          </a:p>
        </p:txBody>
      </p:sp>
    </p:spTree>
    <p:extLst>
      <p:ext uri="{BB962C8B-B14F-4D97-AF65-F5344CB8AC3E}">
        <p14:creationId xmlns:p14="http://schemas.microsoft.com/office/powerpoint/2010/main" val="230479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7C072-D6D4-4C08-BEF5-9D2BEAF778EE}" type="slidenum">
              <a:rPr lang="en-US" altLang="zh-CN"/>
              <a:pPr/>
              <a:t>10</a:t>
            </a:fld>
            <a:endParaRPr lang="en-US" altLang="zh-CN"/>
          </a:p>
        </p:txBody>
      </p:sp>
      <p:sp>
        <p:nvSpPr>
          <p:cNvPr id="685058" name="Rectangle 2"/>
          <p:cNvSpPr>
            <a:spLocks noGrp="1" noRot="1" noChangeAspect="1" noChangeArrowheads="1" noTextEdit="1"/>
          </p:cNvSpPr>
          <p:nvPr>
            <p:ph type="sldImg"/>
          </p:nvPr>
        </p:nvSpPr>
        <p:spPr>
          <a:xfrm>
            <a:off x="142875" y="768350"/>
            <a:ext cx="6818313" cy="3836988"/>
          </a:xfrm>
          <a:ln/>
        </p:spPr>
      </p:sp>
      <p:sp>
        <p:nvSpPr>
          <p:cNvPr id="685059" name="Rectangle 3"/>
          <p:cNvSpPr>
            <a:spLocks noGrp="1" noChangeArrowheads="1"/>
          </p:cNvSpPr>
          <p:nvPr>
            <p:ph type="body" idx="1"/>
          </p:nvPr>
        </p:nvSpPr>
        <p:spPr/>
        <p:txBody>
          <a:bodyPr/>
          <a:lstStyle/>
          <a:p>
            <a:r>
              <a:rPr lang="en-US" altLang="zh-CN"/>
              <a:t>Most significant change is </a:t>
            </a:r>
          </a:p>
          <a:p>
            <a:r>
              <a:rPr lang="en-US" altLang="zh-CN"/>
              <a:t>Due to computer technology evolvement, the first three editions focused primarily  on Instruction level Parallelism,  But the 4th edition have a equal focus on Thread level parallelism.  And Data-level parallelim.</a:t>
            </a:r>
          </a:p>
          <a:p>
            <a:endParaRPr lang="en-US" altLang="zh-CN"/>
          </a:p>
          <a:p>
            <a:r>
              <a:rPr lang="en-US" altLang="zh-CN"/>
              <a:t>Put more emphasis on Dependability and topics of power, because power becomes the dominant factor in determine how much circus can be placed on a chip.</a:t>
            </a:r>
          </a:p>
          <a:p>
            <a:endParaRPr lang="en-US" altLang="zh-CN"/>
          </a:p>
          <a:p>
            <a:r>
              <a:rPr lang="en-US" altLang="zh-CN"/>
              <a:t>Because the book size of 3rd edition is already large enough. The 4th edition would become unacceptable if the book size are too large. Some contents and materials are moved to companion CD.</a:t>
            </a:r>
          </a:p>
          <a:p>
            <a:endParaRPr lang="en-US" altLang="zh-CN"/>
          </a:p>
          <a:p>
            <a:endParaRPr lang="en-US" altLang="zh-CN"/>
          </a:p>
        </p:txBody>
      </p:sp>
    </p:spTree>
    <p:extLst>
      <p:ext uri="{BB962C8B-B14F-4D97-AF65-F5344CB8AC3E}">
        <p14:creationId xmlns:p14="http://schemas.microsoft.com/office/powerpoint/2010/main" val="317387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D7AD-1FBE-49A9-81F2-998AC5226A8C}" type="slidenum">
              <a:rPr lang="en-US" altLang="zh-CN"/>
              <a:pPr/>
              <a:t>12</a:t>
            </a:fld>
            <a:endParaRPr lang="en-US" altLang="zh-CN"/>
          </a:p>
        </p:txBody>
      </p:sp>
      <p:sp>
        <p:nvSpPr>
          <p:cNvPr id="704514" name="Rectangle 2"/>
          <p:cNvSpPr>
            <a:spLocks noGrp="1" noRot="1" noChangeAspect="1" noChangeArrowheads="1" noTextEdit="1"/>
          </p:cNvSpPr>
          <p:nvPr>
            <p:ph type="sldImg"/>
          </p:nvPr>
        </p:nvSpPr>
        <p:spPr>
          <a:xfrm>
            <a:off x="142875" y="768350"/>
            <a:ext cx="6818313" cy="3836988"/>
          </a:xfrm>
          <a:ln/>
        </p:spPr>
      </p:sp>
      <p:sp>
        <p:nvSpPr>
          <p:cNvPr id="704515" name="Rectangle 3"/>
          <p:cNvSpPr>
            <a:spLocks noGrp="1" noChangeArrowheads="1"/>
          </p:cNvSpPr>
          <p:nvPr>
            <p:ph type="body" idx="1"/>
          </p:nvPr>
        </p:nvSpPr>
        <p:spPr/>
        <p:txBody>
          <a:bodyPr/>
          <a:lstStyle/>
          <a:p>
            <a:r>
              <a:rPr lang="en-US" altLang="zh-CN" sz="1600"/>
              <a:t>This is the picture taken when he received the Eckert-Mauchly Award on ISCA</a:t>
            </a:r>
            <a:r>
              <a:rPr lang="en-US" altLang="zh-CN" sz="1600">
                <a:latin typeface="Arial"/>
              </a:rPr>
              <a:t>’</a:t>
            </a:r>
            <a:r>
              <a:rPr lang="en-US" altLang="zh-CN" sz="1600"/>
              <a:t>2008.</a:t>
            </a:r>
          </a:p>
        </p:txBody>
      </p:sp>
    </p:spTree>
    <p:extLst>
      <p:ext uri="{BB962C8B-B14F-4D97-AF65-F5344CB8AC3E}">
        <p14:creationId xmlns:p14="http://schemas.microsoft.com/office/powerpoint/2010/main" val="293298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298228"/>
          </a:xfrm>
          <a:prstGeom prst="rect">
            <a:avLst/>
          </a:prstGeom>
        </p:spPr>
      </p:pic>
      <p:sp>
        <p:nvSpPr>
          <p:cNvPr id="2" name="日期占位符 1"/>
          <p:cNvSpPr>
            <a:spLocks noGrp="1"/>
          </p:cNvSpPr>
          <p:nvPr>
            <p:ph type="dt" sz="half" idx="10"/>
          </p:nvPr>
        </p:nvSpPr>
        <p:spPr/>
        <p:txBody>
          <a:bodyPr/>
          <a:lstStyle/>
          <a:p>
            <a:fld id="{94BB72AE-43FA-42C8-8A43-2950AFF4390C}"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6D0F3C2-81C4-4D75-82BA-5890EE25D58F}" type="slidenum">
              <a:rPr lang="zh-CN" altLang="en-US" smtClean="0"/>
              <a:t>‹#›</a:t>
            </a:fld>
            <a:endParaRPr lang="zh-CN" altLang="en-US"/>
          </a:p>
        </p:txBody>
      </p:sp>
    </p:spTree>
    <p:extLst>
      <p:ext uri="{BB962C8B-B14F-4D97-AF65-F5344CB8AC3E}">
        <p14:creationId xmlns:p14="http://schemas.microsoft.com/office/powerpoint/2010/main" val="2772846373"/>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219200"/>
            <a:ext cx="3932237" cy="838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txBox="1">
            <a:spLocks/>
          </p:cNvSpPr>
          <p:nvPr/>
        </p:nvSpPr>
        <p:spPr>
          <a:xfrm>
            <a:off x="1528001" y="0"/>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2333274124"/>
      </p:ext>
    </p:extLst>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14160656"/>
      </p:ext>
    </p:extLst>
  </p:cSld>
  <p:clrMapOvr>
    <a:masterClrMapping/>
  </p:clrMapOvr>
  <p:transition>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76400" y="16157"/>
            <a:ext cx="10515600" cy="918148"/>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865875045"/>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95189799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1341439"/>
            <a:ext cx="463126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zh-CN" altLang="en-US" smtClean="0"/>
              <a:t>单击此处编辑母版标题样式</a:t>
            </a:r>
            <a:endParaRPr lang="en-US" altLang="zh-CN"/>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pic>
        <p:nvPicPr>
          <p:cNvPr id="7" name="图片 6" descr="浙大大门.jpg"/>
          <p:cNvPicPr>
            <a:picLocks noChangeAspect="1"/>
          </p:cNvPicPr>
          <p:nvPr userDrawn="1"/>
        </p:nvPicPr>
        <p:blipFill>
          <a:blip r:embed="rId5"/>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265172024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smtClean="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7"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2021/9/12</a:t>
            </a:fld>
            <a:endParaRPr lang="zh-CN" altLang="en-US" dirty="0"/>
          </a:p>
        </p:txBody>
      </p:sp>
    </p:spTree>
    <p:extLst>
      <p:ext uri="{BB962C8B-B14F-4D97-AF65-F5344CB8AC3E}">
        <p14:creationId xmlns:p14="http://schemas.microsoft.com/office/powerpoint/2010/main" val="1837674741"/>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smtClean="0"/>
              <a:t>ZJU_Computer Architecture</a:t>
            </a:r>
            <a:endParaRPr lang="en-US" altLang="zh-CN" dirty="0" smtClean="0"/>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113488313"/>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718491229"/>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fld id="{15612344-7435-4AF2-8483-D2827B26ADBD}" type="slidenum">
              <a:rPr lang="en-US" altLang="zh-CN" smtClean="0"/>
              <a:pPr/>
              <a:t>‹#›</a:t>
            </a:fld>
            <a:r>
              <a:rPr lang="en-US" altLang="zh-CN" smtClean="0"/>
              <a:t>/21</a:t>
            </a:r>
            <a:endParaRPr lang="en-US" altLang="zh-CN"/>
          </a:p>
        </p:txBody>
      </p:sp>
    </p:spTree>
    <p:extLst>
      <p:ext uri="{BB962C8B-B14F-4D97-AF65-F5344CB8AC3E}">
        <p14:creationId xmlns:p14="http://schemas.microsoft.com/office/powerpoint/2010/main" val="693864374"/>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1785577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endParaRPr lang="en-US" altLang="zh-CN" dirty="0"/>
          </a:p>
        </p:txBody>
      </p:sp>
      <p:sp>
        <p:nvSpPr>
          <p:cNvPr id="6" name="灯片编号占位符 5"/>
          <p:cNvSpPr>
            <a:spLocks noGrp="1"/>
          </p:cNvSpPr>
          <p:nvPr>
            <p:ph type="sldNum" sz="quarter" idx="12"/>
          </p:nvPr>
        </p:nvSpPr>
        <p:spPr/>
        <p:txBody>
          <a:bodyPr/>
          <a:lstStyle/>
          <a:p>
            <a:r>
              <a:rPr lang="en-US" altLang="zh-CN" dirty="0" smtClean="0"/>
              <a:t>1.</a:t>
            </a:r>
            <a:fld id="{5D5AE774-6095-44AF-A5F0-8C419E083BCC}" type="slidenum">
              <a:rPr lang="zh-CN" altLang="en-US" smtClean="0"/>
              <a:pPr/>
              <a:t>‹#›</a:t>
            </a:fld>
            <a:endParaRPr lang="zh-CN" altLang="en-US" dirty="0"/>
          </a:p>
        </p:txBody>
      </p:sp>
      <p:sp>
        <p:nvSpPr>
          <p:cNvPr id="7" name="标题 1"/>
          <p:cNvSpPr txBox="1">
            <a:spLocks/>
          </p:cNvSpPr>
          <p:nvPr/>
        </p:nvSpPr>
        <p:spPr>
          <a:xfrm>
            <a:off x="1129416" y="16803"/>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smtClean="0"/>
              <a:t>  </a:t>
            </a:r>
            <a:r>
              <a:rPr lang="zh-CN" altLang="en-US" dirty="0" smtClean="0">
                <a:latin typeface="Comic Sans MS" panose="030F0702030302020204" pitchFamily="66" charset="0"/>
              </a:rPr>
              <a:t>单击此处编辑母版标题样式</a:t>
            </a:r>
            <a:endParaRPr lang="zh-CN" altLang="en-US" dirty="0">
              <a:latin typeface="Comic Sans MS" panose="030F0702030302020204" pitchFamily="66" charset="0"/>
            </a:endParaRPr>
          </a:p>
        </p:txBody>
      </p:sp>
      <p:pic>
        <p:nvPicPr>
          <p:cNvPr id="9" name="图片 8" descr="浙大大门.jpg"/>
          <p:cNvPicPr>
            <a:picLocks noChangeAspect="1"/>
          </p:cNvPicPr>
          <p:nvPr userDrawn="1"/>
        </p:nvPicPr>
        <p:blipFill>
          <a:blip r:embed="rId2"/>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3377813548"/>
      </p:ext>
    </p:extLst>
  </p:cSld>
  <p:clrMapOvr>
    <a:masterClrMapping/>
  </p:clrMapOvr>
  <p:transition>
    <p:random/>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3832885889"/>
      </p:ext>
    </p:extLst>
  </p:cSld>
  <p:clrMapOvr>
    <a:masterClrMapping/>
  </p:clrMapOvr>
  <p:transition spd="slow">
    <p:pull dir="ru"/>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163028533"/>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14545736"/>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46390363"/>
      </p:ext>
    </p:extLst>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4074911959"/>
      </p:ext>
    </p:extLst>
  </p:cSld>
  <p:clrMapOvr>
    <a:masterClrMapping/>
  </p:clrMapOvr>
  <p:transition spd="slow">
    <p:pull dir="ru"/>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910442349"/>
      </p:ext>
    </p:extLst>
  </p:cSld>
  <p:clrMapOvr>
    <a:masterClrMapping/>
  </p:clrMapOvr>
  <p:transition spd="slow">
    <p:pull dir="ru"/>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2277253108"/>
      </p:ext>
    </p:extLst>
  </p:cSld>
  <p:clrMapOvr>
    <a:masterClrMapping/>
  </p:clrMapOvr>
  <p:transition spd="slow">
    <p:pull dir="ru"/>
  </p:transition>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r>
              <a:rPr lang="zh-CN" altLang="en-US" noProof="0" smtClean="0"/>
              <a:t>单击图标添加图表</a:t>
            </a:r>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Tree>
    <p:extLst>
      <p:ext uri="{BB962C8B-B14F-4D97-AF65-F5344CB8AC3E}">
        <p14:creationId xmlns:p14="http://schemas.microsoft.com/office/powerpoint/2010/main" val="2767025789"/>
      </p:ext>
    </p:extLst>
  </p:cSld>
  <p:clrMapOvr>
    <a:masterClrMapping/>
  </p:clrMapOvr>
  <p:transition spd="slow">
    <p:pull dir="ru"/>
  </p:transition>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r>
              <a:rPr lang="en-US" altLang="zh-CN" b="0" smtClean="0">
                <a:solidFill>
                  <a:schemeClr val="tx1"/>
                </a:solidFill>
              </a:rPr>
              <a:t>ZJU_Computer Architecture</a:t>
            </a:r>
            <a:endParaRPr lang="en-US" altLang="zh-CN" b="0" dirty="0" smtClean="0">
              <a:solidFill>
                <a:schemeClr val="tx1"/>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r>
              <a:rPr lang="en-US" altLang="zh-CN" smtClean="0"/>
              <a:t>1.</a:t>
            </a:r>
            <a:fld id="{5D5AE774-6095-44AF-A5F0-8C419E083BCC}" type="slidenum">
              <a:rPr lang="zh-CN" altLang="en-US" smtClean="0"/>
              <a:pPr/>
              <a:t>‹#›</a:t>
            </a:fld>
            <a:endParaRPr lang="zh-CN" altLang="en-US" dirty="0"/>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fld id="{B88DEFFD-42F8-4A95-B70A-FF94A7064F2A}" type="datetimeFigureOut">
              <a:rPr lang="zh-CN" altLang="en-US" smtClean="0"/>
              <a:t>2021/9/12</a:t>
            </a:fld>
            <a:endParaRPr lang="zh-CN" altLang="en-US" dirty="0"/>
          </a:p>
        </p:txBody>
      </p:sp>
    </p:spTree>
    <p:extLst>
      <p:ext uri="{BB962C8B-B14F-4D97-AF65-F5344CB8AC3E}">
        <p14:creationId xmlns:p14="http://schemas.microsoft.com/office/powerpoint/2010/main" val="3308617028"/>
      </p:ext>
    </p:extLst>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4" name="页脚占位符 3"/>
          <p:cNvSpPr>
            <a:spLocks noGrp="1"/>
          </p:cNvSpPr>
          <p:nvPr>
            <p:ph type="ftr" sz="quarter" idx="11"/>
          </p:nvPr>
        </p:nvSpPr>
        <p:spPr>
          <a:xfrm>
            <a:off x="4127972" y="6356349"/>
            <a:ext cx="4114800" cy="365125"/>
          </a:xfrm>
        </p:spPr>
        <p:txBody>
          <a:bodyPr/>
          <a:lstStyle/>
          <a:p>
            <a:r>
              <a:rPr lang="en-US" altLang="zh-CN" dirty="0" err="1" smtClean="0"/>
              <a:t>ZJU_Computer</a:t>
            </a:r>
            <a:r>
              <a:rPr lang="en-US" altLang="zh-CN" dirty="0" smtClean="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50" y="1700808"/>
            <a:ext cx="10697444" cy="3528392"/>
          </a:xfrm>
          <a:prstGeom prst="rect">
            <a:avLst/>
          </a:prstGeom>
        </p:spPr>
      </p:pic>
      <p:sp>
        <p:nvSpPr>
          <p:cNvPr id="7" name="Rectangle 2"/>
          <p:cNvSpPr txBox="1">
            <a:spLocks noChangeArrowheads="1"/>
          </p:cNvSpPr>
          <p:nvPr userDrawn="1"/>
        </p:nvSpPr>
        <p:spPr>
          <a:xfrm>
            <a:off x="1847528" y="1351381"/>
            <a:ext cx="8675688" cy="9361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pPr fontAlgn="auto">
              <a:spcAft>
                <a:spcPts val="0"/>
              </a:spcAft>
              <a:buClrTx/>
              <a:buSzTx/>
              <a:buFontTx/>
            </a:pPr>
            <a:endParaRPr kumimoji="0" lang="en-US" altLang="zh-CN" sz="3600" dirty="0">
              <a:solidFill>
                <a:srgbClr val="FF0000"/>
              </a:solidFill>
            </a:endParaRPr>
          </a:p>
        </p:txBody>
      </p:sp>
    </p:spTree>
    <p:extLst>
      <p:ext uri="{BB962C8B-B14F-4D97-AF65-F5344CB8AC3E}">
        <p14:creationId xmlns:p14="http://schemas.microsoft.com/office/powerpoint/2010/main" val="25478187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0"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05262" y="0"/>
            <a:ext cx="10515600" cy="918148"/>
          </a:xfrm>
        </p:spPr>
        <p:txBody>
          <a:bodyPr/>
          <a:lstStyle>
            <a:lvl1pPr>
              <a:defRPr>
                <a:latin typeface="Comic Sans MS" panose="030F0702030302020204" pitchFamily="66" charset="0"/>
              </a:defRPr>
            </a:lvl1pPr>
          </a:lstStyle>
          <a:p>
            <a:r>
              <a:rPr lang="zh-CN" altLang="en-US" dirty="0" smtClean="0"/>
              <a:t>  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smtClean="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8"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2021/9/12</a:t>
            </a:fld>
            <a:endParaRPr lang="zh-CN" altLang="en-US" dirty="0"/>
          </a:p>
        </p:txBody>
      </p:sp>
    </p:spTree>
    <p:extLst>
      <p:ext uri="{BB962C8B-B14F-4D97-AF65-F5344CB8AC3E}">
        <p14:creationId xmlns:p14="http://schemas.microsoft.com/office/powerpoint/2010/main" val="1285153645"/>
      </p:ext>
    </p:extLst>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标题占位符 1"/>
          <p:cNvSpPr txBox="1">
            <a:spLocks/>
          </p:cNvSpPr>
          <p:nvPr/>
        </p:nvSpPr>
        <p:spPr>
          <a:xfrm>
            <a:off x="1336430" y="16803"/>
            <a:ext cx="10308585"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217567554"/>
      </p:ext>
    </p:extLst>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6803"/>
            <a:ext cx="10273416" cy="91814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542963817"/>
      </p:ext>
    </p:extLst>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55603" y="0"/>
            <a:ext cx="10515600" cy="937846"/>
          </a:xfrm>
        </p:spPr>
        <p:txBody>
          <a:body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5612344-7435-4AF2-8483-D2827B26ADBD}" type="slidenum">
              <a:rPr lang="en-US" altLang="zh-CN" smtClean="0"/>
              <a:pPr/>
              <a:t>‹#›</a:t>
            </a:fld>
            <a:r>
              <a:rPr lang="en-US" altLang="zh-CN" smtClean="0"/>
              <a:t>/21</a:t>
            </a:r>
            <a:endParaRPr lang="en-US" altLang="zh-CN"/>
          </a:p>
        </p:txBody>
      </p:sp>
    </p:spTree>
    <p:extLst>
      <p:ext uri="{BB962C8B-B14F-4D97-AF65-F5344CB8AC3E}">
        <p14:creationId xmlns:p14="http://schemas.microsoft.com/office/powerpoint/2010/main" val="592678421"/>
      </p:ext>
    </p:extLst>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4" name="页脚占位符 3"/>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558267454"/>
      </p:ext>
    </p:extLst>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DEFFD-42F8-4A95-B70A-FF94A7064F2A}"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r>
              <a:rPr lang="en-US" altLang="zh-CN" dirty="0" err="1" smtClean="0"/>
              <a:t>ZJU_Computer</a:t>
            </a:r>
            <a:r>
              <a:rPr lang="en-US" altLang="zh-CN" dirty="0" smtClean="0"/>
              <a:t> Architecture</a:t>
            </a:r>
          </a:p>
        </p:txBody>
      </p:sp>
      <p:sp>
        <p:nvSpPr>
          <p:cNvPr id="4" name="灯片编号占位符 3"/>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5" name="标题 1"/>
          <p:cNvSpPr>
            <a:spLocks noGrp="1"/>
          </p:cNvSpPr>
          <p:nvPr>
            <p:ph type="title"/>
          </p:nvPr>
        </p:nvSpPr>
        <p:spPr>
          <a:xfrm>
            <a:off x="1528001" y="0"/>
            <a:ext cx="10515600" cy="918148"/>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44192465"/>
      </p:ext>
    </p:extLst>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6.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20"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7.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rot="16200000">
            <a:off x="6178415" y="-5048568"/>
            <a:ext cx="954000" cy="11052000"/>
          </a:xfrm>
          <a:prstGeom prst="rect">
            <a:avLst/>
          </a:prstGeom>
          <a:gradFill flip="none" rotWithShape="1">
            <a:gsLst>
              <a:gs pos="0">
                <a:srgbClr val="28284E"/>
              </a:gs>
              <a:gs pos="85000">
                <a:srgbClr val="317CC1"/>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402907" y="-9841"/>
            <a:ext cx="10515600" cy="91814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113692"/>
            <a:ext cx="10515600" cy="506327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DEFFD-42F8-4A95-B70A-FF94A7064F2A}" type="datetimeFigureOut">
              <a:rPr lang="zh-CN" altLang="en-US" smtClean="0"/>
              <a:t>2021/9/12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b="0" dirty="0" err="1" smtClean="0">
                <a:solidFill>
                  <a:schemeClr val="tx1"/>
                </a:solidFill>
              </a:rPr>
              <a:t>ZJU_Computer</a:t>
            </a:r>
            <a:r>
              <a:rPr lang="en-US" altLang="zh-CN" b="0" dirty="0" smtClean="0">
                <a:solidFill>
                  <a:schemeClr val="tx1"/>
                </a:solidFill>
              </a:rPr>
              <a:t> Architecture</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smtClean="0"/>
              <a:t>1.</a:t>
            </a:r>
            <a:fld id="{5D5AE774-6095-44AF-A5F0-8C419E083BCC}" type="slidenum">
              <a:rPr lang="zh-CN" altLang="en-US" smtClean="0"/>
              <a:pPr/>
              <a:t>‹#›</a:t>
            </a:fld>
            <a:endParaRPr lang="zh-CN" altLang="en-US" dirty="0"/>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152430" cy="954000"/>
          </a:xfrm>
          <a:prstGeom prst="rect">
            <a:avLst/>
          </a:prstGeom>
        </p:spPr>
      </p:pic>
      <p:sp>
        <p:nvSpPr>
          <p:cNvPr id="9"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smtClean="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16751705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3"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p:random/>
  </p:transition>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b="1" kern="1200">
          <a:solidFill>
            <a:srgbClr val="FFFFFF"/>
          </a:solidFill>
          <a:latin typeface="Comic Sans MS" panose="030F0702030302020204" pitchFamily="66"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smtClean="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834" y="165100"/>
            <a:ext cx="13186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smtClean="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75671907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Lst>
  <p:transition spd="slow">
    <p:pull dir="ru"/>
  </p:transition>
  <p:timing>
    <p:tnLst>
      <p:par>
        <p:cTn id="1" dur="indefinite" restart="never" nodeType="tmRoot"/>
      </p:par>
    </p:tnLst>
  </p:timing>
  <p:hf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6.jpe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jiangxh@cs.zju.edu.cn"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mypage.zju.edu.cn/jiangx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sun.com/microelectronics/sparc/SPARCfacts.html"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1991545" y="1268760"/>
            <a:ext cx="8136904" cy="1446550"/>
          </a:xfrm>
          <a:prstGeom prst="rect">
            <a:avLst/>
          </a:prstGeom>
          <a:noFill/>
        </p:spPr>
        <p:txBody>
          <a:bodyPr wrap="square" rtlCol="0">
            <a:spAutoFit/>
          </a:bodyPr>
          <a:lstStyle/>
          <a:p>
            <a:r>
              <a:rPr lang="en-US" altLang="zh-CN" sz="4000" dirty="0" smtClean="0">
                <a:solidFill>
                  <a:srgbClr val="990033"/>
                </a:solidFill>
              </a:rPr>
              <a:t>Computer Architecture </a:t>
            </a:r>
          </a:p>
          <a:p>
            <a:r>
              <a:rPr lang="en-US" altLang="zh-CN" sz="4000" dirty="0">
                <a:solidFill>
                  <a:srgbClr val="990033"/>
                </a:solidFill>
              </a:rPr>
              <a:t> </a:t>
            </a:r>
            <a:r>
              <a:rPr lang="en-US" altLang="zh-CN" sz="4000" dirty="0" smtClean="0">
                <a:solidFill>
                  <a:srgbClr val="990033"/>
                </a:solidFill>
              </a:rPr>
              <a:t>       ----A Quantitative Approach</a:t>
            </a:r>
            <a:endParaRPr lang="zh-CN" altLang="en-US" dirty="0">
              <a:solidFill>
                <a:srgbClr val="990033"/>
              </a:solidFill>
            </a:endParaRPr>
          </a:p>
        </p:txBody>
      </p:sp>
      <p:sp>
        <p:nvSpPr>
          <p:cNvPr id="3" name="文本框 2"/>
          <p:cNvSpPr txBox="1"/>
          <p:nvPr/>
        </p:nvSpPr>
        <p:spPr>
          <a:xfrm>
            <a:off x="2999656" y="3933056"/>
            <a:ext cx="6553012" cy="1348061"/>
          </a:xfrm>
          <a:prstGeom prst="rect">
            <a:avLst/>
          </a:prstGeom>
          <a:noFill/>
        </p:spPr>
        <p:txBody>
          <a:bodyPr wrap="none" rtlCol="0">
            <a:spAutoFit/>
          </a:bodyPr>
          <a:lstStyle/>
          <a:p>
            <a:r>
              <a:rPr lang="en-US" altLang="zh-CN" sz="2400" dirty="0" smtClean="0">
                <a:solidFill>
                  <a:srgbClr val="A37080"/>
                </a:solidFill>
              </a:rPr>
              <a:t>College of Computer Science &amp; Technology</a:t>
            </a:r>
          </a:p>
          <a:p>
            <a:r>
              <a:rPr lang="en-US" altLang="zh-CN" sz="2400" dirty="0">
                <a:solidFill>
                  <a:srgbClr val="A37080"/>
                </a:solidFill>
              </a:rPr>
              <a:t> </a:t>
            </a:r>
            <a:r>
              <a:rPr lang="en-US" altLang="zh-CN" sz="2400" dirty="0" smtClean="0">
                <a:solidFill>
                  <a:srgbClr val="A37080"/>
                </a:solidFill>
              </a:rPr>
              <a:t>                     Jiang, </a:t>
            </a:r>
            <a:r>
              <a:rPr lang="en-US" altLang="zh-CN" sz="2400" dirty="0" err="1" smtClean="0">
                <a:solidFill>
                  <a:srgbClr val="A37080"/>
                </a:solidFill>
              </a:rPr>
              <a:t>Xiaohong</a:t>
            </a:r>
            <a:r>
              <a:rPr lang="en-US" altLang="zh-CN" sz="2400" dirty="0" smtClean="0">
                <a:solidFill>
                  <a:srgbClr val="A37080"/>
                </a:solidFill>
              </a:rPr>
              <a:t> </a:t>
            </a:r>
          </a:p>
          <a:p>
            <a:pPr algn="ctr"/>
            <a:r>
              <a:rPr lang="en-US" altLang="zh-CN" sz="2400" dirty="0" smtClean="0">
                <a:solidFill>
                  <a:srgbClr val="A37080"/>
                </a:solidFill>
              </a:rPr>
              <a:t>2021.fall</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dirty="0"/>
              <a:t>Text </a:t>
            </a:r>
            <a:r>
              <a:rPr lang="en-US" altLang="zh-CN" dirty="0" smtClean="0"/>
              <a:t>book evolution</a:t>
            </a:r>
            <a:endParaRPr lang="en-US" altLang="zh-CN" dirty="0"/>
          </a:p>
        </p:txBody>
      </p:sp>
      <p:grpSp>
        <p:nvGrpSpPr>
          <p:cNvPr id="27" name="组合 26"/>
          <p:cNvGrpSpPr/>
          <p:nvPr/>
        </p:nvGrpSpPr>
        <p:grpSpPr>
          <a:xfrm>
            <a:off x="623392" y="1340768"/>
            <a:ext cx="10801200" cy="5287617"/>
            <a:chOff x="1113153" y="1250455"/>
            <a:chExt cx="10522256" cy="5287617"/>
          </a:xfrm>
        </p:grpSpPr>
        <p:sp>
          <p:nvSpPr>
            <p:cNvPr id="28" name="文本框 27"/>
            <p:cNvSpPr txBox="1"/>
            <p:nvPr/>
          </p:nvSpPr>
          <p:spPr>
            <a:xfrm>
              <a:off x="1113153" y="1250455"/>
              <a:ext cx="3204000" cy="369332"/>
            </a:xfrm>
            <a:prstGeom prst="rect">
              <a:avLst/>
            </a:prstGeom>
            <a:solidFill>
              <a:srgbClr val="A5A5A5"/>
            </a:solidFill>
            <a:ln w="12700" cap="flat" cmpd="sng" algn="ctr">
              <a:solidFill>
                <a:srgbClr val="5B9BD5">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kern="0" dirty="0" smtClean="0">
                  <a:solidFill>
                    <a:prstClr val="white"/>
                  </a:solidFill>
                  <a:latin typeface="等线" panose="020F0502020204030204"/>
                </a:rPr>
                <a:t>1-3</a:t>
              </a:r>
              <a:r>
                <a:rPr kumimoji="0" lang="en-US" altLang="zh-CN" sz="1800" b="0" i="0" u="none" strike="noStrike" kern="0" cap="none" spc="0" normalizeH="0" baseline="0" noProof="0" dirty="0" smtClean="0">
                  <a:ln>
                    <a:noFill/>
                  </a:ln>
                  <a:solidFill>
                    <a:prstClr val="white"/>
                  </a:solidFill>
                  <a:effectLst/>
                  <a:uLnTx/>
                  <a:uFillTx/>
                  <a:latin typeface="等线" panose="020F0502020204030204"/>
                  <a:cs typeface="+mn-cs"/>
                </a:rPr>
                <a:t>  </a:t>
              </a:r>
              <a:r>
                <a:rPr kumimoji="0" lang="en-US" altLang="zh-CN" sz="1800" b="0" i="0" u="none" strike="noStrike" kern="0" cap="none" spc="0" normalizeH="0" baseline="0" noProof="0" dirty="0" smtClean="0">
                  <a:ln>
                    <a:noFill/>
                  </a:ln>
                  <a:solidFill>
                    <a:prstClr val="white"/>
                  </a:solidFill>
                  <a:effectLst/>
                  <a:uLnTx/>
                  <a:uFillTx/>
                  <a:latin typeface="等线" panose="020F0502020204030204"/>
                  <a:cs typeface="+mn-cs"/>
                </a:rPr>
                <a:t>edition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29" name="组合 28"/>
            <p:cNvGrpSpPr/>
            <p:nvPr/>
          </p:nvGrpSpPr>
          <p:grpSpPr>
            <a:xfrm>
              <a:off x="1113182" y="1865167"/>
              <a:ext cx="3203971" cy="4672905"/>
              <a:chOff x="16550" y="1009629"/>
              <a:chExt cx="3203971" cy="4672905"/>
            </a:xfrm>
          </p:grpSpPr>
          <p:sp>
            <p:nvSpPr>
              <p:cNvPr id="38" name="矩形 37"/>
              <p:cNvSpPr/>
              <p:nvPr/>
            </p:nvSpPr>
            <p:spPr>
              <a:xfrm>
                <a:off x="16550" y="1009630"/>
                <a:ext cx="3203971" cy="4561724"/>
              </a:xfrm>
              <a:prstGeom prst="rect">
                <a:avLst/>
              </a:prstGeom>
              <a:solidFill>
                <a:srgbClr val="C8C8C8"/>
              </a:solidFill>
              <a:ln w="12700" cap="flat" cmpd="sng" algn="ctr">
                <a:solidFill>
                  <a:srgbClr val="5B9BD5">
                    <a:alpha val="90000"/>
                    <a:tint val="40000"/>
                    <a:hueOff val="0"/>
                    <a:satOff val="0"/>
                    <a:lumOff val="0"/>
                    <a:alphaOff val="0"/>
                  </a:srgbClr>
                </a:solidFill>
                <a:prstDash val="solid"/>
                <a:miter lim="800000"/>
              </a:ln>
              <a:effectLst/>
            </p:spPr>
          </p:sp>
          <p:sp>
            <p:nvSpPr>
              <p:cNvPr id="39" name="矩形 38"/>
              <p:cNvSpPr/>
              <p:nvPr/>
            </p:nvSpPr>
            <p:spPr>
              <a:xfrm>
                <a:off x="16550" y="1009629"/>
                <a:ext cx="3203971" cy="4672905"/>
              </a:xfrm>
              <a:prstGeom prst="rect">
                <a:avLst/>
              </a:prstGeom>
              <a:noFill/>
              <a:ln>
                <a:noFill/>
              </a:ln>
              <a:effectLst/>
            </p:spPr>
            <p:txBody>
              <a:bodyPr spcFirstLastPara="0" vert="horz" wrap="square" lIns="106680" tIns="106680" rIns="142240" bIns="160020" numCol="1" spcCol="1270" anchor="t" anchorCtr="0">
                <a:noAutofit/>
              </a:bodyPr>
              <a:lstStyle/>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MIPS</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ILP  </a:t>
                </a: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a:t>
                </a: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Instruction Level Parallelism</a:t>
                </a: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a:t>
                </a: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Cost / Performance </a:t>
                </a: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kern="0" dirty="0">
                  <a:solidFill>
                    <a:prstClr val="black">
                      <a:hueOff val="0"/>
                      <a:satOff val="0"/>
                      <a:lumOff val="0"/>
                      <a:alphaOff val="0"/>
                    </a:prstClr>
                  </a:solidFill>
                  <a:latin typeface="等线" panose="020F0502020204030204"/>
                </a:endParaRPr>
              </a:p>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rPr>
                  <a:t>PC</a:t>
                </a:r>
                <a:endParaRPr kumimoji="0" lang="en-US" altLang="zh-CN"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等线" panose="020F0502020204030204"/>
                  <a:cs typeface="+mn-cs"/>
                </a:endParaRPr>
              </a:p>
            </p:txBody>
          </p:sp>
        </p:grpSp>
        <p:sp>
          <p:nvSpPr>
            <p:cNvPr id="30" name="文本框 29"/>
            <p:cNvSpPr txBox="1"/>
            <p:nvPr/>
          </p:nvSpPr>
          <p:spPr>
            <a:xfrm>
              <a:off x="4552119" y="1250455"/>
              <a:ext cx="3491981" cy="369332"/>
            </a:xfrm>
            <a:prstGeom prst="rect">
              <a:avLst/>
            </a:prstGeom>
            <a:solidFill>
              <a:srgbClr val="70AD47"/>
            </a:solidFill>
            <a:ln w="12700" cap="flat" cmpd="sng" algn="ctr">
              <a:solidFill>
                <a:srgbClr val="70AD47">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kern="0" dirty="0" smtClean="0">
                  <a:solidFill>
                    <a:prstClr val="white"/>
                  </a:solidFill>
                  <a:latin typeface="等线" panose="020F0502020204030204"/>
                </a:rPr>
                <a:t>4-5th </a:t>
              </a:r>
              <a:r>
                <a:rPr kumimoji="0" lang="en-US" altLang="zh-CN" sz="1800" b="0" kern="0" dirty="0" err="1" smtClean="0">
                  <a:solidFill>
                    <a:prstClr val="white"/>
                  </a:solidFill>
                  <a:latin typeface="等线" panose="020F0502020204030204"/>
                </a:rPr>
                <a:t>edtion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31" name="组合 30"/>
            <p:cNvGrpSpPr/>
            <p:nvPr/>
          </p:nvGrpSpPr>
          <p:grpSpPr>
            <a:xfrm>
              <a:off x="4552121" y="1865167"/>
              <a:ext cx="3491949" cy="4583478"/>
              <a:chOff x="16550" y="1009629"/>
              <a:chExt cx="3203971" cy="4672905"/>
            </a:xfrm>
          </p:grpSpPr>
          <p:sp>
            <p:nvSpPr>
              <p:cNvPr id="36" name="矩形 35"/>
              <p:cNvSpPr/>
              <p:nvPr/>
            </p:nvSpPr>
            <p:spPr>
              <a:xfrm>
                <a:off x="16550" y="1009630"/>
                <a:ext cx="3203971" cy="4561724"/>
              </a:xfrm>
              <a:prstGeom prst="rect">
                <a:avLst/>
              </a:prstGeom>
              <a:solidFill>
                <a:srgbClr val="5B9BD5">
                  <a:alpha val="90000"/>
                  <a:tint val="40000"/>
                  <a:hueOff val="0"/>
                  <a:satOff val="0"/>
                  <a:lumOff val="0"/>
                  <a:alphaOff val="0"/>
                </a:srgbClr>
              </a:solidFill>
              <a:ln w="12700" cap="flat" cmpd="sng" algn="ctr">
                <a:solidFill>
                  <a:srgbClr val="5B9BD5">
                    <a:alpha val="90000"/>
                    <a:tint val="40000"/>
                    <a:hueOff val="0"/>
                    <a:satOff val="0"/>
                    <a:lumOff val="0"/>
                    <a:alphaOff val="0"/>
                  </a:srgbClr>
                </a:solidFill>
                <a:prstDash val="solid"/>
                <a:miter lim="800000"/>
              </a:ln>
              <a:effectLst/>
            </p:spPr>
          </p:sp>
          <p:sp>
            <p:nvSpPr>
              <p:cNvPr id="37" name="矩形 36"/>
              <p:cNvSpPr/>
              <p:nvPr/>
            </p:nvSpPr>
            <p:spPr>
              <a:xfrm>
                <a:off x="16550" y="1009629"/>
                <a:ext cx="3203971" cy="4672905"/>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spcFirstLastPara="0" vert="horz" wrap="square" lIns="106680" tIns="106680" rIns="142240" bIns="160020" numCol="1" spcCol="1270" anchor="t" anchorCtr="0">
                <a:noAutofit/>
              </a:bodyPr>
              <a:lstStyle/>
              <a:p>
                <a:pPr marL="228600" marR="0" lvl="1" indent="-228600" defTabSz="889000" eaLnBrk="1" fontAlgn="auto" latinLnBrk="0" hangingPunct="1">
                  <a:lnSpc>
                    <a:spcPct val="90000"/>
                  </a:lnSpc>
                  <a:spcBef>
                    <a:spcPct val="0"/>
                  </a:spcBef>
                  <a:spcAft>
                    <a:spcPct val="15000"/>
                  </a:spcAft>
                  <a:buClrTx/>
                  <a:buSzTx/>
                  <a:buFontTx/>
                  <a:buChar char="••"/>
                  <a:tabLst/>
                  <a:defRPr/>
                </a:pPr>
                <a:r>
                  <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rPr>
                  <a:t>MIPS  /  ARM</a:t>
                </a:r>
              </a:p>
              <a:p>
                <a:pPr marL="228600" marR="0" lvl="1" indent="-228600" defTabSz="889000" eaLnBrk="1" fontAlgn="auto" latinLnBrk="0" hangingPunct="1">
                  <a:lnSpc>
                    <a:spcPct val="90000"/>
                  </a:lnSpc>
                  <a:spcBef>
                    <a:spcPct val="0"/>
                  </a:spcBef>
                  <a:spcAft>
                    <a:spcPct val="15000"/>
                  </a:spcAft>
                  <a:buClrTx/>
                  <a:buSzTx/>
                  <a:buFontTx/>
                  <a:buChar char="••"/>
                  <a:tabLst/>
                  <a:defRPr/>
                </a:pPr>
                <a:endPar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endParaRPr>
              </a:p>
              <a:p>
                <a:pPr marL="228600" lvl="1" indent="-228600" defTabSz="889000" fontAlgn="auto">
                  <a:lnSpc>
                    <a:spcPct val="90000"/>
                  </a:lnSpc>
                  <a:spcBef>
                    <a:spcPct val="0"/>
                  </a:spcBef>
                  <a:spcAft>
                    <a:spcPct val="15000"/>
                  </a:spcAft>
                  <a:buClrTx/>
                  <a:buSzTx/>
                  <a:buFontTx/>
                  <a:buChar char="••"/>
                  <a:defRPr/>
                </a:pPr>
                <a:r>
                  <a:rPr kumimoji="0" lang="en-US" altLang="zh-CN" sz="1800" b="0" i="0" u="none" strike="noStrike" kern="0" cap="none" spc="0" normalizeH="0" baseline="0" noProof="0" dirty="0" smtClean="0">
                    <a:ln>
                      <a:noFill/>
                    </a:ln>
                    <a:solidFill>
                      <a:prstClr val="black"/>
                    </a:solidFill>
                    <a:effectLst/>
                    <a:uLnTx/>
                    <a:uFillTx/>
                    <a:latin typeface="等线" panose="020F0502020204030204"/>
                    <a:cs typeface="+mn-cs"/>
                  </a:rPr>
                  <a:t>ILP </a:t>
                </a:r>
                <a:r>
                  <a:rPr kumimoji="0" lang="zh-CN" altLang="en-US" sz="1800" b="0" kern="0" dirty="0">
                    <a:solidFill>
                      <a:prstClr val="black">
                        <a:hueOff val="0"/>
                        <a:satOff val="0"/>
                        <a:lumOff val="0"/>
                        <a:alphaOff val="0"/>
                      </a:prstClr>
                    </a:solidFill>
                    <a:latin typeface="等线" panose="020F0502020204030204"/>
                  </a:rPr>
                  <a:t>（</a:t>
                </a:r>
                <a:r>
                  <a:rPr kumimoji="0" lang="en-US" altLang="zh-CN" sz="1800" b="0" kern="0" dirty="0">
                    <a:solidFill>
                      <a:prstClr val="black">
                        <a:hueOff val="0"/>
                        <a:satOff val="0"/>
                        <a:lumOff val="0"/>
                        <a:alphaOff val="0"/>
                      </a:prstClr>
                    </a:solidFill>
                    <a:latin typeface="等线" panose="020F0502020204030204"/>
                  </a:rPr>
                  <a:t>Instruction Level Parallelism</a:t>
                </a:r>
                <a:r>
                  <a:rPr kumimoji="0" lang="zh-CN" altLang="en-US" sz="1800" b="0" kern="0" dirty="0">
                    <a:solidFill>
                      <a:prstClr val="black">
                        <a:hueOff val="0"/>
                        <a:satOff val="0"/>
                        <a:lumOff val="0"/>
                        <a:alphaOff val="0"/>
                      </a:prstClr>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i="0" u="none" strike="noStrike" kern="0" cap="none" spc="0" normalizeH="0" noProof="0" dirty="0" smtClean="0">
                    <a:ln>
                      <a:noFill/>
                    </a:ln>
                    <a:solidFill>
                      <a:srgbClr val="3333FF"/>
                    </a:solidFill>
                    <a:effectLst/>
                    <a:uLnTx/>
                    <a:uFillTx/>
                    <a:latin typeface="等线" panose="020F0502020204030204"/>
                    <a:cs typeface="+mn-cs"/>
                  </a:rPr>
                  <a:t>    DLP  </a:t>
                </a:r>
                <a:r>
                  <a:rPr kumimoji="0" lang="en-US" altLang="zh-CN" sz="1800" b="0" kern="0" dirty="0" smtClean="0">
                    <a:solidFill>
                      <a:srgbClr val="3333FF"/>
                    </a:solidFill>
                    <a:latin typeface="等线" panose="020F0502020204030204"/>
                  </a:rPr>
                  <a:t>(Data Level </a:t>
                </a:r>
                <a:r>
                  <a:rPr kumimoji="0" lang="en-US" altLang="zh-CN" sz="1800" b="0" kern="0" dirty="0">
                    <a:solidFill>
                      <a:srgbClr val="3333FF"/>
                    </a:solidFill>
                    <a:latin typeface="等线" panose="020F0502020204030204"/>
                  </a:rPr>
                  <a:t>Parallelism</a:t>
                </a:r>
                <a:r>
                  <a:rPr kumimoji="0" lang="zh-CN" altLang="en-US" sz="1800" b="0" kern="0" dirty="0">
                    <a:solidFill>
                      <a:srgbClr val="3333FF"/>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i="0" u="none" strike="noStrike" kern="0" cap="none" spc="0" normalizeH="0" noProof="0" dirty="0" smtClean="0">
                    <a:ln>
                      <a:noFill/>
                    </a:ln>
                    <a:solidFill>
                      <a:srgbClr val="3333FF"/>
                    </a:solidFill>
                    <a:effectLst/>
                    <a:uLnTx/>
                    <a:uFillTx/>
                    <a:latin typeface="等线" panose="020F0502020204030204"/>
                    <a:cs typeface="+mn-cs"/>
                  </a:rPr>
                  <a:t>    TLP</a:t>
                </a:r>
                <a:r>
                  <a:rPr kumimoji="0" lang="zh-CN" altLang="en-US" sz="1800" b="0" kern="0" dirty="0" smtClean="0">
                    <a:solidFill>
                      <a:srgbClr val="3333FF"/>
                    </a:solidFill>
                    <a:latin typeface="等线" panose="020F0502020204030204"/>
                  </a:rPr>
                  <a:t>（</a:t>
                </a:r>
                <a:r>
                  <a:rPr kumimoji="0" lang="en-US" altLang="zh-CN" sz="1800" b="0" kern="0" dirty="0" smtClean="0">
                    <a:solidFill>
                      <a:srgbClr val="3333FF"/>
                    </a:solidFill>
                    <a:latin typeface="等线" panose="020F0502020204030204"/>
                  </a:rPr>
                  <a:t>Thread Level Parallelism</a:t>
                </a:r>
                <a:r>
                  <a:rPr kumimoji="0" lang="zh-CN" altLang="en-US" sz="1800" b="0" kern="0" dirty="0" smtClean="0">
                    <a:solidFill>
                      <a:srgbClr val="3333FF"/>
                    </a:solidFill>
                    <a:latin typeface="等线" panose="020F0502020204030204"/>
                  </a:rPr>
                  <a:t>）</a:t>
                </a:r>
                <a:endParaRPr kumimoji="0" lang="en-US" altLang="zh-CN" sz="1800" b="0" kern="0" dirty="0" smtClean="0">
                  <a:solidFill>
                    <a:srgbClr val="3333FF"/>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等线" panose="020F0502020204030204"/>
                  </a:rPr>
                  <a:t> </a:t>
                </a:r>
                <a:r>
                  <a:rPr kumimoji="0" lang="en-US" altLang="zh-CN" sz="1800" b="0" kern="0" dirty="0">
                    <a:solidFill>
                      <a:prstClr val="black"/>
                    </a:solidFill>
                    <a:latin typeface="等线" panose="020F0502020204030204"/>
                  </a:rPr>
                  <a:t>Cost / Performance </a:t>
                </a:r>
                <a:endParaRPr kumimoji="0" lang="en-US" altLang="zh-CN" sz="1800" b="0" kern="0" dirty="0" smtClean="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dependability </a:t>
                </a:r>
                <a:r>
                  <a:rPr kumimoji="0" lang="en-US" altLang="zh-CN" sz="1800" b="0" kern="0" dirty="0" smtClean="0">
                    <a:solidFill>
                      <a:prstClr val="black"/>
                    </a:solidFill>
                    <a:latin typeface="等线" panose="020F0502020204030204"/>
                  </a:rPr>
                  <a:t>/ power </a:t>
                </a:r>
              </a:p>
              <a:p>
                <a:pPr marL="0" lvl="1" defTabSz="889000" fontAlgn="auto">
                  <a:lnSpc>
                    <a:spcPct val="90000"/>
                  </a:lnSpc>
                  <a:spcBef>
                    <a:spcPct val="0"/>
                  </a:spcBef>
                  <a:spcAft>
                    <a:spcPct val="15000"/>
                  </a:spcAft>
                  <a:buClrTx/>
                  <a:buSzTx/>
                  <a:defRPr/>
                </a:pPr>
                <a:endParaRPr kumimoji="0" lang="en-US" altLang="zh-CN" sz="1800" b="0" kern="0" dirty="0">
                  <a:solidFill>
                    <a:prstClr val="black"/>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smtClean="0">
                  <a:solidFill>
                    <a:prstClr val="black"/>
                  </a:solidFill>
                  <a:latin typeface="宋体" panose="02010600030101010101" pitchFamily="2" charset="-122"/>
                  <a:ea typeface="宋体" panose="02010600030101010101" pitchFamily="2" charset="-122"/>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hueOff val="0"/>
                        <a:satOff val="0"/>
                        <a:lumOff val="0"/>
                        <a:alphaOff val="0"/>
                      </a:prstClr>
                    </a:solidFill>
                    <a:latin typeface="等线" panose="020F0502020204030204"/>
                  </a:rPr>
                  <a:t>PC</a:t>
                </a:r>
              </a:p>
              <a:p>
                <a:pPr marL="0" lvl="1" defTabSz="889000" fontAlgn="auto">
                  <a:lnSpc>
                    <a:spcPct val="90000"/>
                  </a:lnSpc>
                  <a:spcBef>
                    <a:spcPct val="0"/>
                  </a:spcBef>
                  <a:spcAft>
                    <a:spcPct val="15000"/>
                  </a:spcAft>
                  <a:buClrTx/>
                  <a:buSzTx/>
                  <a:defRPr/>
                </a:pPr>
                <a:r>
                  <a:rPr kumimoji="0" lang="en-US" altLang="zh-CN" sz="1800" b="0" kern="0" dirty="0">
                    <a:solidFill>
                      <a:prstClr val="black">
                        <a:hueOff val="0"/>
                        <a:satOff val="0"/>
                        <a:lumOff val="0"/>
                        <a:alphaOff val="0"/>
                      </a:prstClr>
                    </a:solidFill>
                    <a:latin typeface="等线" panose="020F0502020204030204"/>
                  </a:rPr>
                  <a:t> </a:t>
                </a:r>
                <a:r>
                  <a:rPr kumimoji="0" lang="en-US" altLang="zh-CN" sz="1800" b="0" kern="0" dirty="0" smtClean="0">
                    <a:solidFill>
                      <a:prstClr val="black">
                        <a:hueOff val="0"/>
                        <a:satOff val="0"/>
                        <a:lumOff val="0"/>
                        <a:alphaOff val="0"/>
                      </a:prstClr>
                    </a:solidFill>
                    <a:latin typeface="等线" panose="020F0502020204030204"/>
                  </a:rPr>
                  <a:t>    </a:t>
                </a:r>
                <a:r>
                  <a:rPr kumimoji="0" lang="en-US" altLang="zh-CN" sz="1800" b="0" kern="0" dirty="0" smtClean="0">
                    <a:solidFill>
                      <a:srgbClr val="3333FF"/>
                    </a:solidFill>
                    <a:latin typeface="等线" panose="020F0502020204030204"/>
                  </a:rPr>
                  <a:t>embedded system</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Server</a:t>
                </a:r>
                <a:endParaRPr kumimoji="0" lang="en-US" altLang="zh-CN" sz="1800" b="0" kern="0" dirty="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等线" panose="020F0502020204030204"/>
                  </a:rPr>
                  <a:t>     </a:t>
                </a:r>
                <a:endParaRPr kumimoji="0" lang="zh-CN" altLang="en-US" sz="1800" b="0" kern="0" dirty="0">
                  <a:solidFill>
                    <a:prstClr val="black"/>
                  </a:solidFill>
                  <a:latin typeface="等线" panose="020F0502020204030204"/>
                </a:endParaRPr>
              </a:p>
            </p:txBody>
          </p:sp>
        </p:grpSp>
        <p:sp>
          <p:nvSpPr>
            <p:cNvPr id="32" name="文本框 31"/>
            <p:cNvSpPr txBox="1"/>
            <p:nvPr/>
          </p:nvSpPr>
          <p:spPr>
            <a:xfrm>
              <a:off x="8279009" y="1250455"/>
              <a:ext cx="3356400" cy="369332"/>
            </a:xfrm>
            <a:prstGeom prst="rect">
              <a:avLst/>
            </a:prstGeom>
            <a:solidFill>
              <a:srgbClr val="5B9BD5"/>
            </a:solidFill>
            <a:ln w="12700" cap="flat" cmpd="sng" algn="ctr">
              <a:solidFill>
                <a:srgbClr val="A5A5A5">
                  <a:shade val="50000"/>
                </a:srgbClr>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等线" panose="020F0502020204030204"/>
                  <a:cs typeface="+mn-cs"/>
                </a:rPr>
                <a:t>6th </a:t>
              </a:r>
              <a:r>
                <a:rPr kumimoji="0" lang="en-US" altLang="zh-CN" sz="1800" b="0" i="0" u="none" strike="noStrike" kern="0" cap="none" spc="0" normalizeH="0" baseline="0" noProof="0" dirty="0" err="1" smtClean="0">
                  <a:ln>
                    <a:noFill/>
                  </a:ln>
                  <a:solidFill>
                    <a:prstClr val="white"/>
                  </a:solidFill>
                  <a:effectLst/>
                  <a:uLnTx/>
                  <a:uFillTx/>
                  <a:latin typeface="等线" panose="020F0502020204030204"/>
                  <a:cs typeface="+mn-cs"/>
                </a:rPr>
                <a:t>edtion</a:t>
              </a:r>
              <a:endParaRPr kumimoji="0" lang="zh-CN" altLang="en-US" sz="1800" b="0" i="0" u="none" strike="noStrike" kern="0" cap="none" spc="0" normalizeH="0" baseline="0" noProof="0" dirty="0" smtClean="0">
                <a:ln>
                  <a:noFill/>
                </a:ln>
                <a:solidFill>
                  <a:prstClr val="white"/>
                </a:solidFill>
                <a:effectLst/>
                <a:uLnTx/>
                <a:uFillTx/>
                <a:latin typeface="等线" panose="020F0502020204030204"/>
                <a:cs typeface="+mn-cs"/>
              </a:endParaRPr>
            </a:p>
          </p:txBody>
        </p:sp>
        <p:grpSp>
          <p:nvGrpSpPr>
            <p:cNvPr id="33" name="组合 32"/>
            <p:cNvGrpSpPr/>
            <p:nvPr/>
          </p:nvGrpSpPr>
          <p:grpSpPr>
            <a:xfrm>
              <a:off x="8279040" y="1865167"/>
              <a:ext cx="3356369" cy="4583478"/>
              <a:chOff x="16550" y="1009629"/>
              <a:chExt cx="3203971" cy="4672905"/>
            </a:xfrm>
          </p:grpSpPr>
          <p:sp>
            <p:nvSpPr>
              <p:cNvPr id="34" name="矩形 33"/>
              <p:cNvSpPr/>
              <p:nvPr/>
            </p:nvSpPr>
            <p:spPr>
              <a:xfrm>
                <a:off x="16550" y="1009630"/>
                <a:ext cx="3203971" cy="4561724"/>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sp>
          <p:sp>
            <p:nvSpPr>
              <p:cNvPr id="35" name="矩形 34"/>
              <p:cNvSpPr/>
              <p:nvPr/>
            </p:nvSpPr>
            <p:spPr>
              <a:xfrm>
                <a:off x="16550" y="1009629"/>
                <a:ext cx="3203971" cy="4672905"/>
              </a:xfrm>
              <a:prstGeom prst="rect">
                <a:avLst/>
              </a:prstGeom>
              <a:solidFill>
                <a:srgbClr val="D6E1F1"/>
              </a:solidFill>
              <a:ln w="6350" cap="flat" cmpd="sng" algn="ctr">
                <a:solidFill>
                  <a:srgbClr val="A5A5A5"/>
                </a:solidFill>
                <a:prstDash val="solid"/>
                <a:miter lim="800000"/>
              </a:ln>
              <a:effectLst/>
            </p:spPr>
            <p:txBody>
              <a:bodyPr spcFirstLastPara="0" vert="horz" wrap="square" lIns="106680" tIns="106680" rIns="142240" bIns="160020" numCol="1" spcCol="1270" anchor="t" anchorCtr="0">
                <a:noAutofit/>
              </a:bodyPr>
              <a:lstStyle/>
              <a:p>
                <a:pPr marL="0" marR="0" lvl="1" indent="0" defTabSz="889000" eaLnBrk="1" fontAlgn="auto" latinLnBrk="0" hangingPunct="1">
                  <a:lnSpc>
                    <a:spcPct val="90000"/>
                  </a:lnSpc>
                  <a:spcBef>
                    <a:spcPct val="0"/>
                  </a:spcBef>
                  <a:spcAft>
                    <a:spcPct val="15000"/>
                  </a:spcAft>
                  <a:buClrTx/>
                  <a:buSzTx/>
                  <a:buFontTx/>
                  <a:buNone/>
                  <a:tabLst/>
                  <a:defRPr/>
                </a:pPr>
                <a:r>
                  <a:rPr kumimoji="0" lang="en-US" altLang="zh-CN" sz="1800" b="0" kern="0" dirty="0">
                    <a:solidFill>
                      <a:srgbClr val="FF0000"/>
                    </a:solidFill>
                    <a:latin typeface="等线" panose="020F0502020204030204"/>
                  </a:rPr>
                  <a:t> </a:t>
                </a:r>
                <a:r>
                  <a:rPr kumimoji="0" lang="en-US" altLang="zh-CN" sz="1800" b="0" kern="0" dirty="0">
                    <a:solidFill>
                      <a:srgbClr val="FF0000"/>
                    </a:solidFill>
                    <a:latin typeface="宋体" panose="02010600030101010101" pitchFamily="2" charset="-122"/>
                    <a:ea typeface="宋体" panose="02010600030101010101" pitchFamily="2" charset="-122"/>
                  </a:rPr>
                  <a:t>• </a:t>
                </a:r>
                <a:r>
                  <a:rPr kumimoji="0" lang="en-US" altLang="zh-CN" sz="1800" b="0" i="0" u="none" strike="noStrike" kern="0" cap="none" spc="0" normalizeH="0" baseline="0" noProof="0" dirty="0" smtClean="0">
                    <a:ln>
                      <a:noFill/>
                    </a:ln>
                    <a:solidFill>
                      <a:srgbClr val="FF0000"/>
                    </a:solidFill>
                    <a:effectLst/>
                    <a:uLnTx/>
                    <a:uFillTx/>
                    <a:latin typeface="等线" panose="020F0502020204030204"/>
                    <a:cs typeface="+mn-cs"/>
                  </a:rPr>
                  <a:t>RISC </a:t>
                </a:r>
                <a:r>
                  <a:rPr kumimoji="0" lang="en-US" altLang="zh-CN" sz="1800" b="0" i="0" u="none" strike="noStrike" kern="0" cap="none" spc="0" normalizeH="0" baseline="0" noProof="0" dirty="0" smtClean="0">
                    <a:ln>
                      <a:noFill/>
                    </a:ln>
                    <a:solidFill>
                      <a:srgbClr val="FF0000"/>
                    </a:solidFill>
                    <a:effectLst/>
                    <a:uLnTx/>
                    <a:uFillTx/>
                    <a:latin typeface="等线" panose="020F0502020204030204"/>
                    <a:cs typeface="+mn-cs"/>
                  </a:rPr>
                  <a:t>V</a:t>
                </a:r>
              </a:p>
              <a:p>
                <a:pPr marL="0" marR="0" lvl="1" indent="0" defTabSz="889000" eaLnBrk="1" fontAlgn="auto" latinLnBrk="0" hangingPunct="1">
                  <a:lnSpc>
                    <a:spcPct val="90000"/>
                  </a:lnSpc>
                  <a:spcBef>
                    <a:spcPct val="0"/>
                  </a:spcBef>
                  <a:spcAft>
                    <a:spcPct val="15000"/>
                  </a:spcAft>
                  <a:buClrTx/>
                  <a:buSzTx/>
                  <a:buFontTx/>
                  <a:buNone/>
                  <a:tabLst/>
                  <a:defRPr/>
                </a:pP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等线" panose="020F0502020204030204"/>
                  </a:rPr>
                  <a:t> </a:t>
                </a: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等线" panose="020F0502020204030204"/>
                  </a:rPr>
                  <a:t>ILP </a:t>
                </a:r>
                <a:r>
                  <a:rPr kumimoji="0" lang="zh-CN" altLang="en-US" sz="1800" b="0" kern="0" dirty="0">
                    <a:solidFill>
                      <a:prstClr val="black">
                        <a:hueOff val="0"/>
                        <a:satOff val="0"/>
                        <a:lumOff val="0"/>
                        <a:alphaOff val="0"/>
                      </a:prstClr>
                    </a:solidFill>
                    <a:latin typeface="等线" panose="020F0502020204030204"/>
                  </a:rPr>
                  <a:t>（</a:t>
                </a:r>
                <a:r>
                  <a:rPr kumimoji="0" lang="en-US" altLang="zh-CN" sz="1800" b="0" kern="0" dirty="0">
                    <a:solidFill>
                      <a:prstClr val="black">
                        <a:hueOff val="0"/>
                        <a:satOff val="0"/>
                        <a:lumOff val="0"/>
                        <a:alphaOff val="0"/>
                      </a:prstClr>
                    </a:solidFill>
                    <a:latin typeface="等线" panose="020F0502020204030204"/>
                  </a:rPr>
                  <a:t>Instruction Level Parallelism</a:t>
                </a:r>
                <a:r>
                  <a:rPr kumimoji="0" lang="zh-CN" altLang="en-US" sz="1800" b="0" kern="0" dirty="0">
                    <a:solidFill>
                      <a:prstClr val="black">
                        <a:hueOff val="0"/>
                        <a:satOff val="0"/>
                        <a:lumOff val="0"/>
                        <a:alphaOff val="0"/>
                      </a:prstClr>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DLP  (Data Level Parallelism</a:t>
                </a:r>
                <a:r>
                  <a:rPr kumimoji="0" lang="zh-CN" altLang="en-US" sz="1800" b="0" kern="0" dirty="0">
                    <a:solidFill>
                      <a:srgbClr val="3333FF"/>
                    </a:solidFill>
                    <a:latin typeface="等线" panose="020F0502020204030204"/>
                  </a:rPr>
                  <a:t>）</a:t>
                </a: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TLP</a:t>
                </a:r>
                <a:r>
                  <a:rPr kumimoji="0" lang="zh-CN" altLang="en-US" sz="1800" b="0" kern="0" dirty="0">
                    <a:solidFill>
                      <a:srgbClr val="3333FF"/>
                    </a:solidFill>
                    <a:latin typeface="等线" panose="020F0502020204030204"/>
                  </a:rPr>
                  <a:t>（</a:t>
                </a:r>
                <a:r>
                  <a:rPr kumimoji="0" lang="en-US" altLang="zh-CN" sz="1800" b="0" kern="0" dirty="0">
                    <a:solidFill>
                      <a:srgbClr val="3333FF"/>
                    </a:solidFill>
                    <a:latin typeface="等线" panose="020F0502020204030204"/>
                  </a:rPr>
                  <a:t>Thread Level Parallelism</a:t>
                </a:r>
                <a:r>
                  <a:rPr kumimoji="0" lang="zh-CN" altLang="en-US" sz="1800" b="0" kern="0" dirty="0" smtClean="0">
                    <a:solidFill>
                      <a:srgbClr val="3333FF"/>
                    </a:solidFill>
                    <a:latin typeface="等线" panose="020F0502020204030204"/>
                  </a:rPr>
                  <a:t>）</a:t>
                </a:r>
                <a:endParaRPr kumimoji="0" lang="en-US" altLang="zh-CN" sz="1800" b="0" kern="0" dirty="0" smtClean="0">
                  <a:solidFill>
                    <a:srgbClr val="3333FF"/>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srgbClr val="3333FF"/>
                    </a:solidFill>
                    <a:latin typeface="等线" panose="020F0502020204030204"/>
                  </a:rPr>
                  <a:t> </a:t>
                </a:r>
                <a:r>
                  <a:rPr kumimoji="0" lang="en-US" altLang="zh-CN" sz="1800" b="0" kern="0" dirty="0" smtClean="0">
                    <a:solidFill>
                      <a:srgbClr val="3333FF"/>
                    </a:solidFill>
                    <a:latin typeface="等线" panose="020F0502020204030204"/>
                  </a:rPr>
                  <a:t>   </a:t>
                </a:r>
                <a:r>
                  <a:rPr kumimoji="0" lang="en-US" altLang="zh-CN" sz="1800" b="0" kern="0" dirty="0" smtClean="0">
                    <a:solidFill>
                      <a:srgbClr val="FF0000"/>
                    </a:solidFill>
                    <a:latin typeface="等线" panose="020F0502020204030204"/>
                  </a:rPr>
                  <a:t>RLP</a:t>
                </a:r>
                <a:r>
                  <a:rPr kumimoji="0" lang="zh-CN" altLang="en-US" sz="1800" b="0" kern="0" dirty="0" smtClean="0">
                    <a:solidFill>
                      <a:srgbClr val="FF0000"/>
                    </a:solidFill>
                    <a:latin typeface="等线" panose="020F0502020204030204"/>
                  </a:rPr>
                  <a:t>（</a:t>
                </a:r>
                <a:r>
                  <a:rPr kumimoji="0" lang="en-US" altLang="zh-CN" sz="1800" b="0" kern="0" dirty="0" smtClean="0">
                    <a:solidFill>
                      <a:srgbClr val="FF0000"/>
                    </a:solidFill>
                    <a:latin typeface="等线" panose="020F0502020204030204"/>
                  </a:rPr>
                  <a:t>Request Level </a:t>
                </a:r>
                <a:r>
                  <a:rPr kumimoji="0" lang="en-US" altLang="zh-CN" sz="1800" b="0" kern="0" dirty="0">
                    <a:solidFill>
                      <a:srgbClr val="FF0000"/>
                    </a:solidFill>
                    <a:latin typeface="等线" panose="020F0502020204030204"/>
                  </a:rPr>
                  <a:t>Parallelism</a:t>
                </a:r>
                <a:r>
                  <a:rPr kumimoji="0" lang="zh-CN" altLang="en-US" sz="1800" b="0" kern="0" dirty="0">
                    <a:solidFill>
                      <a:srgbClr val="FF0000"/>
                    </a:solidFill>
                    <a:latin typeface="等线" panose="020F0502020204030204"/>
                  </a:rPr>
                  <a:t>）</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endParaRPr kumimoji="0" lang="en-US" altLang="zh-CN" sz="1800" b="0" kern="0" dirty="0" smtClean="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prstClr val="black"/>
                    </a:solidFill>
                    <a:latin typeface="等线" panose="020F0502020204030204"/>
                  </a:rPr>
                  <a:t> </a:t>
                </a: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smtClean="0">
                    <a:solidFill>
                      <a:prstClr val="black"/>
                    </a:solidFill>
                    <a:latin typeface="宋体" panose="02010600030101010101" pitchFamily="2" charset="-122"/>
                    <a:ea typeface="宋体" panose="02010600030101010101" pitchFamily="2" charset="-122"/>
                  </a:rPr>
                  <a:t>dependability</a:t>
                </a:r>
              </a:p>
              <a:p>
                <a:pPr marL="0" lvl="1" defTabSz="889000" fontAlgn="auto">
                  <a:lnSpc>
                    <a:spcPct val="90000"/>
                  </a:lnSpc>
                  <a:spcBef>
                    <a:spcPct val="0"/>
                  </a:spcBef>
                  <a:spcAft>
                    <a:spcPct val="15000"/>
                  </a:spcAft>
                  <a:buClrTx/>
                  <a:buSzTx/>
                  <a:defRPr/>
                </a:pPr>
                <a:r>
                  <a:rPr kumimoji="0" lang="en-US" altLang="zh-CN" sz="1800" b="0" kern="0" dirty="0" smtClean="0">
                    <a:solidFill>
                      <a:srgbClr val="FF0000"/>
                    </a:solidFill>
                    <a:latin typeface="等线" panose="020F0502020204030204"/>
                  </a:rPr>
                  <a:t>     Cost </a:t>
                </a:r>
                <a:r>
                  <a:rPr kumimoji="0" lang="en-US" altLang="zh-CN" sz="1800" b="0" kern="0" dirty="0">
                    <a:solidFill>
                      <a:srgbClr val="FF0000"/>
                    </a:solidFill>
                    <a:latin typeface="等线" panose="020F0502020204030204"/>
                  </a:rPr>
                  <a:t>/ </a:t>
                </a:r>
                <a:r>
                  <a:rPr kumimoji="0" lang="en-US" altLang="zh-CN" sz="1800" b="0" kern="0" dirty="0" smtClean="0">
                    <a:solidFill>
                      <a:srgbClr val="FF0000"/>
                    </a:solidFill>
                    <a:latin typeface="等线" panose="020F0502020204030204"/>
                  </a:rPr>
                  <a:t>Performance/power </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等线" panose="020F0502020204030204"/>
                  </a:rPr>
                  <a:t>     </a:t>
                </a:r>
                <a:endParaRPr kumimoji="0" lang="zh-CN" altLang="en-US" sz="1800" b="0" kern="0" dirty="0">
                  <a:solidFill>
                    <a:prstClr val="black"/>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a:solidFill>
                      <a:prstClr val="black"/>
                    </a:solidFill>
                    <a:latin typeface="宋体" panose="02010600030101010101" pitchFamily="2" charset="-122"/>
                    <a:ea typeface="宋体" panose="02010600030101010101" pitchFamily="2" charset="-122"/>
                  </a:rPr>
                  <a:t>• </a:t>
                </a:r>
                <a:r>
                  <a:rPr kumimoji="0" lang="en-US" altLang="zh-CN" sz="1800" b="0" kern="0" dirty="0">
                    <a:solidFill>
                      <a:prstClr val="black">
                        <a:hueOff val="0"/>
                        <a:satOff val="0"/>
                        <a:lumOff val="0"/>
                        <a:alphaOff val="0"/>
                      </a:prstClr>
                    </a:solidFill>
                    <a:latin typeface="等线" panose="020F0502020204030204"/>
                  </a:rPr>
                  <a:t>PC</a:t>
                </a:r>
              </a:p>
              <a:p>
                <a:pPr marL="0" lvl="1" defTabSz="889000" fontAlgn="auto">
                  <a:lnSpc>
                    <a:spcPct val="90000"/>
                  </a:lnSpc>
                  <a:spcBef>
                    <a:spcPct val="0"/>
                  </a:spcBef>
                  <a:spcAft>
                    <a:spcPct val="15000"/>
                  </a:spcAft>
                  <a:buClrTx/>
                  <a:buSzTx/>
                  <a:defRPr/>
                </a:pPr>
                <a:r>
                  <a:rPr kumimoji="0" lang="en-US" altLang="zh-CN" sz="1800" b="0" kern="0" dirty="0">
                    <a:solidFill>
                      <a:prstClr val="black">
                        <a:hueOff val="0"/>
                        <a:satOff val="0"/>
                        <a:lumOff val="0"/>
                        <a:alphaOff val="0"/>
                      </a:prstClr>
                    </a:solidFill>
                    <a:latin typeface="等线" panose="020F0502020204030204"/>
                  </a:rPr>
                  <a:t>     </a:t>
                </a:r>
                <a:r>
                  <a:rPr kumimoji="0" lang="en-US" altLang="zh-CN" sz="1800" b="0" kern="0" dirty="0" smtClean="0">
                    <a:solidFill>
                      <a:prstClr val="black">
                        <a:hueOff val="0"/>
                        <a:satOff val="0"/>
                        <a:lumOff val="0"/>
                        <a:alphaOff val="0"/>
                      </a:prstClr>
                    </a:solidFill>
                    <a:latin typeface="等线" panose="020F0502020204030204"/>
                  </a:rPr>
                  <a:t>Personal mobile device</a:t>
                </a:r>
              </a:p>
              <a:p>
                <a:pPr marL="0" lvl="1" defTabSz="889000" fontAlgn="auto">
                  <a:lnSpc>
                    <a:spcPct val="90000"/>
                  </a:lnSpc>
                  <a:spcBef>
                    <a:spcPct val="0"/>
                  </a:spcBef>
                  <a:spcAft>
                    <a:spcPct val="15000"/>
                  </a:spcAft>
                  <a:buClrTx/>
                  <a:buSzTx/>
                  <a:defRPr/>
                </a:pPr>
                <a:r>
                  <a:rPr kumimoji="0" lang="en-US" altLang="zh-CN" sz="1800" b="0" kern="0" dirty="0" smtClean="0">
                    <a:solidFill>
                      <a:prstClr val="black">
                        <a:hueOff val="0"/>
                        <a:satOff val="0"/>
                        <a:lumOff val="0"/>
                        <a:alphaOff val="0"/>
                      </a:prstClr>
                    </a:solidFill>
                    <a:latin typeface="等线" panose="020F0502020204030204"/>
                  </a:rPr>
                  <a:t>     </a:t>
                </a:r>
                <a:r>
                  <a:rPr kumimoji="0" lang="en-US" altLang="zh-CN" sz="1800" b="0" kern="0" dirty="0" smtClean="0">
                    <a:solidFill>
                      <a:srgbClr val="FF0000"/>
                    </a:solidFill>
                    <a:latin typeface="等线" panose="020F0502020204030204"/>
                  </a:rPr>
                  <a:t>warehouse-scale computers</a:t>
                </a:r>
              </a:p>
              <a:p>
                <a:pPr marL="0" lvl="1" defTabSz="889000" fontAlgn="auto">
                  <a:lnSpc>
                    <a:spcPct val="90000"/>
                  </a:lnSpc>
                  <a:spcBef>
                    <a:spcPct val="0"/>
                  </a:spcBef>
                  <a:spcAft>
                    <a:spcPct val="15000"/>
                  </a:spcAft>
                  <a:buClrTx/>
                  <a:buSzTx/>
                  <a:defRPr/>
                </a:pPr>
                <a:r>
                  <a:rPr kumimoji="0" lang="en-US" altLang="zh-CN" sz="1800" b="0" kern="0" dirty="0">
                    <a:solidFill>
                      <a:srgbClr val="FF0000"/>
                    </a:solidFill>
                    <a:latin typeface="等线" panose="020F0502020204030204"/>
                  </a:rPr>
                  <a:t> </a:t>
                </a:r>
                <a:r>
                  <a:rPr kumimoji="0" lang="en-US" altLang="zh-CN" sz="1800" b="0" kern="0" dirty="0" smtClean="0">
                    <a:solidFill>
                      <a:srgbClr val="FF0000"/>
                    </a:solidFill>
                    <a:latin typeface="等线" panose="020F0502020204030204"/>
                  </a:rPr>
                  <a:t>    domain-specific architecture</a:t>
                </a:r>
                <a:endParaRPr kumimoji="0" lang="en-US" altLang="zh-CN" sz="1800" b="0" kern="0" dirty="0">
                  <a:solidFill>
                    <a:srgbClr val="FF0000"/>
                  </a:solidFill>
                  <a:latin typeface="等线" panose="020F0502020204030204"/>
                </a:endParaRPr>
              </a:p>
              <a:p>
                <a:pPr marL="0" lvl="1" defTabSz="889000" fontAlgn="auto">
                  <a:lnSpc>
                    <a:spcPct val="90000"/>
                  </a:lnSpc>
                  <a:spcBef>
                    <a:spcPct val="0"/>
                  </a:spcBef>
                  <a:spcAft>
                    <a:spcPct val="15000"/>
                  </a:spcAft>
                  <a:buClrTx/>
                  <a:buSzTx/>
                  <a:defRPr/>
                </a:pPr>
                <a:r>
                  <a:rPr kumimoji="0" lang="en-US" altLang="zh-CN" sz="1800" b="0" kern="0" dirty="0" smtClean="0">
                    <a:solidFill>
                      <a:srgbClr val="3333FF"/>
                    </a:solidFill>
                    <a:latin typeface="等线" panose="020F0502020204030204"/>
                  </a:rPr>
                  <a:t>            </a:t>
                </a:r>
                <a:endParaRPr kumimoji="0" lang="zh-CN" altLang="en-US" sz="1800" b="0" kern="0" dirty="0">
                  <a:solidFill>
                    <a:srgbClr val="3333FF"/>
                  </a:solidFill>
                  <a:latin typeface="等线" panose="020F0502020204030204"/>
                </a:endParaRPr>
              </a:p>
            </p:txBody>
          </p:sp>
        </p:grpSp>
      </p:gr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764703"/>
          </a:xfrm>
        </p:spPr>
        <p:txBody>
          <a:bodyPr/>
          <a:lstStyle/>
          <a:p>
            <a:r>
              <a:rPr lang="en-US" altLang="zh-CN" dirty="0" smtClean="0"/>
              <a:t>Updated Course Contents  </a:t>
            </a:r>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001913540"/>
              </p:ext>
            </p:extLst>
          </p:nvPr>
        </p:nvGraphicFramePr>
        <p:xfrm>
          <a:off x="479377" y="1484784"/>
          <a:ext cx="5112568" cy="4752772"/>
        </p:xfrm>
        <a:graphic>
          <a:graphicData uri="http://schemas.openxmlformats.org/drawingml/2006/table">
            <a:tbl>
              <a:tblPr firstRow="1" bandRow="1">
                <a:tableStyleId>{93296810-A885-4BE3-A3E7-6D5BEEA58F35}</a:tableStyleId>
              </a:tblPr>
              <a:tblGrid>
                <a:gridCol w="3742582">
                  <a:extLst>
                    <a:ext uri="{9D8B030D-6E8A-4147-A177-3AD203B41FA5}">
                      <a16:colId xmlns:a16="http://schemas.microsoft.com/office/drawing/2014/main" xmlns="" val="3981592324"/>
                    </a:ext>
                  </a:extLst>
                </a:gridCol>
                <a:gridCol w="1369986">
                  <a:extLst>
                    <a:ext uri="{9D8B030D-6E8A-4147-A177-3AD203B41FA5}">
                      <a16:colId xmlns:a16="http://schemas.microsoft.com/office/drawing/2014/main" xmlns="" val="1973307381"/>
                    </a:ext>
                  </a:extLst>
                </a:gridCol>
              </a:tblGrid>
              <a:tr h="474452">
                <a:tc>
                  <a:txBody>
                    <a:bodyPr/>
                    <a:lstStyle/>
                    <a:p>
                      <a:pPr algn="ctr"/>
                      <a:r>
                        <a:rPr lang="en-US" altLang="zh-CN" dirty="0" smtClean="0"/>
                        <a:t>Contents in  2020</a:t>
                      </a:r>
                      <a:endParaRPr lang="zh-CN" altLang="en-US" dirty="0"/>
                    </a:p>
                  </a:txBody>
                  <a:tcPr anchor="ctr"/>
                </a:tc>
                <a:tc>
                  <a:txBody>
                    <a:bodyPr/>
                    <a:lstStyle/>
                    <a:p>
                      <a:pPr algn="ctr"/>
                      <a:r>
                        <a:rPr lang="zh-CN" altLang="en-US" dirty="0" smtClean="0"/>
                        <a:t>备注</a:t>
                      </a:r>
                      <a:endParaRPr lang="zh-CN" altLang="en-US" dirty="0"/>
                    </a:p>
                  </a:txBody>
                  <a:tcPr anchor="ctr"/>
                </a:tc>
                <a:extLst>
                  <a:ext uri="{0D108BD9-81ED-4DB2-BD59-A6C34878D82A}">
                    <a16:rowId xmlns:a16="http://schemas.microsoft.com/office/drawing/2014/main" xmlns="" val="3957073982"/>
                  </a:ext>
                </a:extLst>
              </a:tr>
              <a:tr h="603468">
                <a:tc>
                  <a:txBody>
                    <a:bodyPr/>
                    <a:lstStyle/>
                    <a:p>
                      <a:r>
                        <a:rPr lang="en-US" altLang="zh-CN" dirty="0" smtClean="0"/>
                        <a:t>Ch1 </a:t>
                      </a:r>
                      <a:r>
                        <a:rPr lang="en-US" altLang="zh-CN" dirty="0" smtClean="0"/>
                        <a:t> Fundamentals </a:t>
                      </a:r>
                      <a:r>
                        <a:rPr lang="en-US" altLang="zh-CN" dirty="0" smtClean="0"/>
                        <a:t>of computer design</a:t>
                      </a:r>
                    </a:p>
                  </a:txBody>
                  <a:tcPr anchor="ctr"/>
                </a:tc>
                <a:tc>
                  <a:txBody>
                    <a:bodyPr/>
                    <a:lstStyle/>
                    <a:p>
                      <a:endParaRPr lang="zh-CN" altLang="en-US" dirty="0"/>
                    </a:p>
                  </a:txBody>
                  <a:tcPr anchor="ctr"/>
                </a:tc>
                <a:extLst>
                  <a:ext uri="{0D108BD9-81ED-4DB2-BD59-A6C34878D82A}">
                    <a16:rowId xmlns:a16="http://schemas.microsoft.com/office/drawing/2014/main" xmlns="" val="3476277977"/>
                  </a:ext>
                </a:extLst>
              </a:tr>
              <a:tr h="603468">
                <a:tc>
                  <a:txBody>
                    <a:bodyPr/>
                    <a:lstStyle/>
                    <a:p>
                      <a:r>
                        <a:rPr lang="en-US" altLang="zh-CN" dirty="0" err="1" smtClean="0"/>
                        <a:t>AppA</a:t>
                      </a:r>
                      <a:r>
                        <a:rPr lang="en-US" altLang="zh-CN" dirty="0" smtClean="0"/>
                        <a:t>  Instruction Set Principles</a:t>
                      </a:r>
                    </a:p>
                  </a:txBody>
                  <a:tcPr anchor="ctr"/>
                </a:tc>
                <a:tc>
                  <a:txBody>
                    <a:bodyPr/>
                    <a:lstStyle/>
                    <a:p>
                      <a:r>
                        <a:rPr lang="en-US" altLang="zh-CN" dirty="0" smtClean="0"/>
                        <a:t>MIPS</a:t>
                      </a:r>
                      <a:endParaRPr lang="zh-CN" altLang="en-US" dirty="0"/>
                    </a:p>
                  </a:txBody>
                  <a:tcPr anchor="ctr"/>
                </a:tc>
                <a:extLst>
                  <a:ext uri="{0D108BD9-81ED-4DB2-BD59-A6C34878D82A}">
                    <a16:rowId xmlns:a16="http://schemas.microsoft.com/office/drawing/2014/main" xmlns="" val="154379698"/>
                  </a:ext>
                </a:extLst>
              </a:tr>
              <a:tr h="630085">
                <a:tc>
                  <a:txBody>
                    <a:bodyPr/>
                    <a:lstStyle/>
                    <a:p>
                      <a:r>
                        <a:rPr lang="en-US" altLang="zh-CN" dirty="0" err="1" smtClean="0"/>
                        <a:t>AppC</a:t>
                      </a:r>
                      <a:r>
                        <a:rPr lang="en-US" altLang="zh-CN" baseline="0" dirty="0" smtClean="0"/>
                        <a:t> </a:t>
                      </a:r>
                      <a:r>
                        <a:rPr lang="en-US" altLang="zh-CN" dirty="0" smtClean="0"/>
                        <a:t> Pipelining: Basic and Intermediate Concepts</a:t>
                      </a:r>
                    </a:p>
                  </a:txBody>
                  <a:tcPr anchor="ctr"/>
                </a:tc>
                <a:tc>
                  <a:txBody>
                    <a:bodyPr/>
                    <a:lstStyle/>
                    <a:p>
                      <a:r>
                        <a:rPr lang="en-US" altLang="zh-CN" dirty="0" smtClean="0"/>
                        <a:t>Pipeline CPU </a:t>
                      </a:r>
                      <a:endParaRPr lang="zh-CN" altLang="en-US" dirty="0"/>
                    </a:p>
                  </a:txBody>
                  <a:tcPr anchor="ctr"/>
                </a:tc>
                <a:extLst>
                  <a:ext uri="{0D108BD9-81ED-4DB2-BD59-A6C34878D82A}">
                    <a16:rowId xmlns:a16="http://schemas.microsoft.com/office/drawing/2014/main" xmlns="" val="3529051968"/>
                  </a:ext>
                </a:extLst>
              </a:tr>
              <a:tr h="603468">
                <a:tc>
                  <a:txBody>
                    <a:bodyPr/>
                    <a:lstStyle/>
                    <a:p>
                      <a:r>
                        <a:rPr lang="en-US" altLang="zh-CN" dirty="0" err="1" smtClean="0"/>
                        <a:t>AppB</a:t>
                      </a:r>
                      <a:r>
                        <a:rPr lang="en-US" altLang="zh-CN" baseline="0" dirty="0" smtClean="0"/>
                        <a:t> </a:t>
                      </a:r>
                      <a:r>
                        <a:rPr lang="en-US" altLang="zh-CN" dirty="0" smtClean="0"/>
                        <a:t> Review of Memory Hierarchy</a:t>
                      </a:r>
                    </a:p>
                  </a:txBody>
                  <a:tcPr anchor="ctr"/>
                </a:tc>
                <a:tc>
                  <a:txBody>
                    <a:bodyPr/>
                    <a:lstStyle/>
                    <a:p>
                      <a:endParaRPr lang="zh-CN" altLang="en-US" dirty="0"/>
                    </a:p>
                  </a:txBody>
                  <a:tcPr anchor="ctr"/>
                </a:tc>
                <a:extLst>
                  <a:ext uri="{0D108BD9-81ED-4DB2-BD59-A6C34878D82A}">
                    <a16:rowId xmlns:a16="http://schemas.microsoft.com/office/drawing/2014/main" xmlns="" val="4099250067"/>
                  </a:ext>
                </a:extLst>
              </a:tr>
              <a:tr h="630085">
                <a:tc>
                  <a:txBody>
                    <a:bodyPr/>
                    <a:lstStyle/>
                    <a:p>
                      <a:r>
                        <a:rPr lang="en-US" altLang="zh-CN" dirty="0" smtClean="0"/>
                        <a:t>Ch2 Memory Hierarchy Design</a:t>
                      </a:r>
                    </a:p>
                  </a:txBody>
                  <a:tcPr anchor="ctr"/>
                </a:tc>
                <a:tc>
                  <a:txBody>
                    <a:bodyPr/>
                    <a:lstStyle/>
                    <a:p>
                      <a:r>
                        <a:rPr lang="en-US" altLang="zh-CN" dirty="0" smtClean="0"/>
                        <a:t>Improve cache perf.</a:t>
                      </a:r>
                      <a:endParaRPr lang="zh-CN" altLang="en-US" dirty="0"/>
                    </a:p>
                  </a:txBody>
                  <a:tcPr anchor="ctr"/>
                </a:tc>
                <a:extLst>
                  <a:ext uri="{0D108BD9-81ED-4DB2-BD59-A6C34878D82A}">
                    <a16:rowId xmlns:a16="http://schemas.microsoft.com/office/drawing/2014/main" xmlns="" val="4111967877"/>
                  </a:ext>
                </a:extLst>
              </a:tr>
              <a:tr h="474452">
                <a:tc>
                  <a:txBody>
                    <a:bodyPr/>
                    <a:lstStyle/>
                    <a:p>
                      <a:r>
                        <a:rPr lang="en-US" altLang="zh-CN" dirty="0" err="1" smtClean="0"/>
                        <a:t>AppD</a:t>
                      </a:r>
                      <a:r>
                        <a:rPr lang="en-US" altLang="zh-CN" baseline="0" dirty="0" smtClean="0"/>
                        <a:t> </a:t>
                      </a:r>
                      <a:r>
                        <a:rPr lang="en-US" altLang="zh-CN" dirty="0" smtClean="0"/>
                        <a:t> Storage Systems</a:t>
                      </a:r>
                    </a:p>
                  </a:txBody>
                  <a:tcPr anchor="ctr"/>
                </a:tc>
                <a:tc>
                  <a:txBody>
                    <a:bodyPr/>
                    <a:lstStyle/>
                    <a:p>
                      <a:endParaRPr lang="zh-CN" altLang="en-US" dirty="0"/>
                    </a:p>
                  </a:txBody>
                  <a:tcPr anchor="ctr"/>
                </a:tc>
                <a:extLst>
                  <a:ext uri="{0D108BD9-81ED-4DB2-BD59-A6C34878D82A}">
                    <a16:rowId xmlns:a16="http://schemas.microsoft.com/office/drawing/2014/main" xmlns="" val="3126289458"/>
                  </a:ext>
                </a:extLst>
              </a:tr>
              <a:tr h="603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AppI</a:t>
                      </a:r>
                      <a:r>
                        <a:rPr lang="en-US" altLang="zh-CN" dirty="0" smtClean="0"/>
                        <a:t>   Basic concepts of Multiprocessor</a:t>
                      </a:r>
                    </a:p>
                  </a:txBody>
                  <a:tcPr anchor="ctr"/>
                </a:tc>
                <a:tc>
                  <a:txBody>
                    <a:bodyPr/>
                    <a:lstStyle/>
                    <a:p>
                      <a:endParaRPr lang="zh-CN" altLang="en-US" dirty="0"/>
                    </a:p>
                  </a:txBody>
                  <a:tcPr anchor="ctr"/>
                </a:tc>
                <a:extLst>
                  <a:ext uri="{0D108BD9-81ED-4DB2-BD59-A6C34878D82A}">
                    <a16:rowId xmlns:a16="http://schemas.microsoft.com/office/drawing/2014/main" xmlns="" val="3947391449"/>
                  </a:ext>
                </a:extLst>
              </a:tr>
            </a:tbl>
          </a:graphicData>
        </a:graphic>
      </p:graphicFrame>
      <p:sp>
        <p:nvSpPr>
          <p:cNvPr id="5" name="文本框 4"/>
          <p:cNvSpPr txBox="1"/>
          <p:nvPr/>
        </p:nvSpPr>
        <p:spPr>
          <a:xfrm>
            <a:off x="551384" y="981076"/>
            <a:ext cx="2767104" cy="400110"/>
          </a:xfrm>
          <a:prstGeom prst="rect">
            <a:avLst/>
          </a:prstGeom>
          <a:noFill/>
        </p:spPr>
        <p:txBody>
          <a:bodyPr wrap="none" rtlCol="0">
            <a:spAutoFit/>
          </a:bodyPr>
          <a:lstStyle/>
          <a:p>
            <a:r>
              <a:rPr lang="zh-CN" altLang="en-US" dirty="0" smtClean="0">
                <a:solidFill>
                  <a:schemeClr val="tx1"/>
                </a:solidFill>
              </a:rPr>
              <a:t>教材：</a:t>
            </a:r>
            <a:r>
              <a:rPr lang="en-US" altLang="zh-CN" dirty="0" smtClean="0">
                <a:solidFill>
                  <a:schemeClr val="tx1"/>
                </a:solidFill>
              </a:rPr>
              <a:t>  5</a:t>
            </a:r>
            <a:r>
              <a:rPr lang="en-US" altLang="zh-CN" baseline="30000" dirty="0" smtClean="0">
                <a:solidFill>
                  <a:schemeClr val="tx1"/>
                </a:solidFill>
              </a:rPr>
              <a:t>th</a:t>
            </a:r>
            <a:r>
              <a:rPr lang="en-US" altLang="zh-CN" dirty="0" smtClean="0">
                <a:solidFill>
                  <a:schemeClr val="tx1"/>
                </a:solidFill>
              </a:rPr>
              <a:t>  Edition     </a:t>
            </a:r>
            <a:endParaRPr lang="zh-CN" altLang="en-US" dirty="0">
              <a:solidFill>
                <a:schemeClr val="tx1"/>
              </a:solidFill>
            </a:endParaRPr>
          </a:p>
        </p:txBody>
      </p:sp>
      <p:sp>
        <p:nvSpPr>
          <p:cNvPr id="7" name="文本框 6"/>
          <p:cNvSpPr txBox="1"/>
          <p:nvPr/>
        </p:nvSpPr>
        <p:spPr>
          <a:xfrm>
            <a:off x="6266649" y="672835"/>
            <a:ext cx="3260829" cy="400110"/>
          </a:xfrm>
          <a:prstGeom prst="rect">
            <a:avLst/>
          </a:prstGeom>
          <a:noFill/>
        </p:spPr>
        <p:txBody>
          <a:bodyPr wrap="none" rtlCol="0">
            <a:spAutoFit/>
          </a:bodyPr>
          <a:lstStyle/>
          <a:p>
            <a:r>
              <a:rPr lang="zh-CN" altLang="en-US" dirty="0" smtClean="0">
                <a:solidFill>
                  <a:schemeClr val="tx1"/>
                </a:solidFill>
              </a:rPr>
              <a:t>教材：</a:t>
            </a:r>
            <a:r>
              <a:rPr lang="en-US" altLang="zh-CN" dirty="0" smtClean="0">
                <a:solidFill>
                  <a:schemeClr val="tx1"/>
                </a:solidFill>
              </a:rPr>
              <a:t>    6</a:t>
            </a:r>
            <a:r>
              <a:rPr lang="en-US" altLang="zh-CN" baseline="30000" dirty="0" smtClean="0">
                <a:solidFill>
                  <a:schemeClr val="tx1"/>
                </a:solidFill>
              </a:rPr>
              <a:t>th</a:t>
            </a:r>
            <a:r>
              <a:rPr lang="en-US" altLang="zh-CN" dirty="0" smtClean="0">
                <a:solidFill>
                  <a:schemeClr val="tx1"/>
                </a:solidFill>
              </a:rPr>
              <a:t>  Edition         </a:t>
            </a:r>
            <a:endParaRPr lang="zh-CN" altLang="en-US" dirty="0">
              <a:solidFill>
                <a:schemeClr val="tx1"/>
              </a:solidFill>
            </a:endParaRPr>
          </a:p>
        </p:txBody>
      </p:sp>
      <p:graphicFrame>
        <p:nvGraphicFramePr>
          <p:cNvPr id="9" name="内容占位符 3"/>
          <p:cNvGraphicFramePr>
            <a:graphicFrameLocks/>
          </p:cNvGraphicFramePr>
          <p:nvPr>
            <p:extLst>
              <p:ext uri="{D42A27DB-BD31-4B8C-83A1-F6EECF244321}">
                <p14:modId xmlns:p14="http://schemas.microsoft.com/office/powerpoint/2010/main" val="4187771134"/>
              </p:ext>
            </p:extLst>
          </p:nvPr>
        </p:nvGraphicFramePr>
        <p:xfrm>
          <a:off x="6302743" y="1043580"/>
          <a:ext cx="5567542" cy="5777972"/>
        </p:xfrm>
        <a:graphic>
          <a:graphicData uri="http://schemas.openxmlformats.org/drawingml/2006/table">
            <a:tbl>
              <a:tblPr firstRow="1" bandRow="1"/>
              <a:tblGrid>
                <a:gridCol w="3177633">
                  <a:extLst>
                    <a:ext uri="{9D8B030D-6E8A-4147-A177-3AD203B41FA5}">
                      <a16:colId xmlns:a16="http://schemas.microsoft.com/office/drawing/2014/main" xmlns="" val="3981592324"/>
                    </a:ext>
                  </a:extLst>
                </a:gridCol>
                <a:gridCol w="2389909">
                  <a:extLst>
                    <a:ext uri="{9D8B030D-6E8A-4147-A177-3AD203B41FA5}">
                      <a16:colId xmlns:a16="http://schemas.microsoft.com/office/drawing/2014/main" xmlns="" val="1973307381"/>
                    </a:ext>
                  </a:extLst>
                </a:gridCol>
              </a:tblGrid>
              <a:tr h="474452">
                <a:tc>
                  <a:txBody>
                    <a:bodyPr/>
                    <a:lstStyle>
                      <a:lvl1pPr marL="0" algn="l" defTabSz="914400" rtl="0" eaLnBrk="1" latinLnBrk="0" hangingPunct="1">
                        <a:defRPr sz="1800" b="1" kern="1200">
                          <a:solidFill>
                            <a:schemeClr val="lt1"/>
                          </a:solidFill>
                          <a:latin typeface="等线" panose="020F0502020204030204"/>
                        </a:defRPr>
                      </a:lvl1pPr>
                      <a:lvl2pPr marL="457200" algn="l" defTabSz="914400" rtl="0" eaLnBrk="1" latinLnBrk="0" hangingPunct="1">
                        <a:defRPr sz="1800" b="1" kern="1200">
                          <a:solidFill>
                            <a:schemeClr val="lt1"/>
                          </a:solidFill>
                          <a:latin typeface="等线" panose="020F0502020204030204"/>
                        </a:defRPr>
                      </a:lvl2pPr>
                      <a:lvl3pPr marL="914400" algn="l" defTabSz="914400" rtl="0" eaLnBrk="1" latinLnBrk="0" hangingPunct="1">
                        <a:defRPr sz="1800" b="1" kern="1200">
                          <a:solidFill>
                            <a:schemeClr val="lt1"/>
                          </a:solidFill>
                          <a:latin typeface="等线" panose="020F0502020204030204"/>
                        </a:defRPr>
                      </a:lvl3pPr>
                      <a:lvl4pPr marL="1371600" algn="l" defTabSz="914400" rtl="0" eaLnBrk="1" latinLnBrk="0" hangingPunct="1">
                        <a:defRPr sz="1800" b="1" kern="1200">
                          <a:solidFill>
                            <a:schemeClr val="lt1"/>
                          </a:solidFill>
                          <a:latin typeface="等线" panose="020F0502020204030204"/>
                        </a:defRPr>
                      </a:lvl4pPr>
                      <a:lvl5pPr marL="1828800" algn="l" defTabSz="914400" rtl="0" eaLnBrk="1" latinLnBrk="0" hangingPunct="1">
                        <a:defRPr sz="1800" b="1" kern="1200">
                          <a:solidFill>
                            <a:schemeClr val="lt1"/>
                          </a:solidFill>
                          <a:latin typeface="等线" panose="020F0502020204030204"/>
                        </a:defRPr>
                      </a:lvl5pPr>
                      <a:lvl6pPr marL="2286000" algn="l" defTabSz="914400" rtl="0" eaLnBrk="1" latinLnBrk="0" hangingPunct="1">
                        <a:defRPr sz="1800" b="1" kern="1200">
                          <a:solidFill>
                            <a:schemeClr val="lt1"/>
                          </a:solidFill>
                          <a:latin typeface="等线" panose="020F0502020204030204"/>
                        </a:defRPr>
                      </a:lvl6pPr>
                      <a:lvl7pPr marL="2743200" algn="l" defTabSz="914400" rtl="0" eaLnBrk="1" latinLnBrk="0" hangingPunct="1">
                        <a:defRPr sz="1800" b="1" kern="1200">
                          <a:solidFill>
                            <a:schemeClr val="lt1"/>
                          </a:solidFill>
                          <a:latin typeface="等线" panose="020F0502020204030204"/>
                        </a:defRPr>
                      </a:lvl7pPr>
                      <a:lvl8pPr marL="3200400" algn="l" defTabSz="914400" rtl="0" eaLnBrk="1" latinLnBrk="0" hangingPunct="1">
                        <a:defRPr sz="1800" b="1" kern="1200">
                          <a:solidFill>
                            <a:schemeClr val="lt1"/>
                          </a:solidFill>
                          <a:latin typeface="等线" panose="020F0502020204030204"/>
                        </a:defRPr>
                      </a:lvl8pPr>
                      <a:lvl9pPr marL="3657600" algn="l" defTabSz="914400" rtl="0" eaLnBrk="1" latinLnBrk="0" hangingPunct="1">
                        <a:defRPr sz="1800" b="1" kern="1200">
                          <a:solidFill>
                            <a:schemeClr val="lt1"/>
                          </a:solidFill>
                          <a:latin typeface="等线" panose="020F0502020204030204"/>
                        </a:defRPr>
                      </a:lvl9pPr>
                    </a:lstStyle>
                    <a:p>
                      <a:pPr algn="ctr"/>
                      <a:r>
                        <a:rPr lang="en-US" altLang="zh-CN" dirty="0" smtClean="0"/>
                        <a:t>Contents in 2021</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b="1" kern="1200">
                          <a:solidFill>
                            <a:schemeClr val="lt1"/>
                          </a:solidFill>
                          <a:latin typeface="等线" panose="020F0502020204030204"/>
                        </a:defRPr>
                      </a:lvl1pPr>
                      <a:lvl2pPr marL="457200" algn="l" defTabSz="914400" rtl="0" eaLnBrk="1" latinLnBrk="0" hangingPunct="1">
                        <a:defRPr sz="1800" b="1" kern="1200">
                          <a:solidFill>
                            <a:schemeClr val="lt1"/>
                          </a:solidFill>
                          <a:latin typeface="等线" panose="020F0502020204030204"/>
                        </a:defRPr>
                      </a:lvl2pPr>
                      <a:lvl3pPr marL="914400" algn="l" defTabSz="914400" rtl="0" eaLnBrk="1" latinLnBrk="0" hangingPunct="1">
                        <a:defRPr sz="1800" b="1" kern="1200">
                          <a:solidFill>
                            <a:schemeClr val="lt1"/>
                          </a:solidFill>
                          <a:latin typeface="等线" panose="020F0502020204030204"/>
                        </a:defRPr>
                      </a:lvl3pPr>
                      <a:lvl4pPr marL="1371600" algn="l" defTabSz="914400" rtl="0" eaLnBrk="1" latinLnBrk="0" hangingPunct="1">
                        <a:defRPr sz="1800" b="1" kern="1200">
                          <a:solidFill>
                            <a:schemeClr val="lt1"/>
                          </a:solidFill>
                          <a:latin typeface="等线" panose="020F0502020204030204"/>
                        </a:defRPr>
                      </a:lvl4pPr>
                      <a:lvl5pPr marL="1828800" algn="l" defTabSz="914400" rtl="0" eaLnBrk="1" latinLnBrk="0" hangingPunct="1">
                        <a:defRPr sz="1800" b="1" kern="1200">
                          <a:solidFill>
                            <a:schemeClr val="lt1"/>
                          </a:solidFill>
                          <a:latin typeface="等线" panose="020F0502020204030204"/>
                        </a:defRPr>
                      </a:lvl5pPr>
                      <a:lvl6pPr marL="2286000" algn="l" defTabSz="914400" rtl="0" eaLnBrk="1" latinLnBrk="0" hangingPunct="1">
                        <a:defRPr sz="1800" b="1" kern="1200">
                          <a:solidFill>
                            <a:schemeClr val="lt1"/>
                          </a:solidFill>
                          <a:latin typeface="等线" panose="020F0502020204030204"/>
                        </a:defRPr>
                      </a:lvl6pPr>
                      <a:lvl7pPr marL="2743200" algn="l" defTabSz="914400" rtl="0" eaLnBrk="1" latinLnBrk="0" hangingPunct="1">
                        <a:defRPr sz="1800" b="1" kern="1200">
                          <a:solidFill>
                            <a:schemeClr val="lt1"/>
                          </a:solidFill>
                          <a:latin typeface="等线" panose="020F0502020204030204"/>
                        </a:defRPr>
                      </a:lvl7pPr>
                      <a:lvl8pPr marL="3200400" algn="l" defTabSz="914400" rtl="0" eaLnBrk="1" latinLnBrk="0" hangingPunct="1">
                        <a:defRPr sz="1800" b="1" kern="1200">
                          <a:solidFill>
                            <a:schemeClr val="lt1"/>
                          </a:solidFill>
                          <a:latin typeface="等线" panose="020F0502020204030204"/>
                        </a:defRPr>
                      </a:lvl8pPr>
                      <a:lvl9pPr marL="3657600" algn="l" defTabSz="914400" rtl="0" eaLnBrk="1" latinLnBrk="0" hangingPunct="1">
                        <a:defRPr sz="1800" b="1" kern="1200">
                          <a:solidFill>
                            <a:schemeClr val="lt1"/>
                          </a:solidFill>
                          <a:latin typeface="等线" panose="020F0502020204030204"/>
                        </a:defRPr>
                      </a:lvl9pPr>
                    </a:lstStyle>
                    <a:p>
                      <a:pPr algn="ctr"/>
                      <a:r>
                        <a:rPr lang="zh-CN" altLang="en-US" dirty="0" smtClean="0"/>
                        <a:t>备注</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xmlns="" val="3957073982"/>
                  </a:ext>
                </a:extLst>
              </a:tr>
              <a:tr h="60346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Ch1 Fundamentals of computer design</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1.1 ~ 1.13</a:t>
                      </a:r>
                      <a:endParaRPr lang="zh-CN" altLang="en-US"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476277977"/>
                  </a:ext>
                </a:extLst>
              </a:tr>
              <a:tr h="33932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Ch2 Memory Hierarchy Design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2.1 ~ 2.9,  app B3 </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154379698"/>
                  </a:ext>
                </a:extLst>
              </a:tr>
              <a:tr h="630085">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baseline="0" dirty="0" smtClean="0"/>
                        <a:t>Ch3 ILP and its </a:t>
                      </a:r>
                      <a:r>
                        <a:rPr lang="en-US" altLang="zh-CN" baseline="0" dirty="0" err="1" smtClean="0"/>
                        <a:t>expoloitation</a:t>
                      </a:r>
                      <a:endParaRPr lang="en-US" altLang="zh-CN"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App C2-C6 ,</a:t>
                      </a:r>
                      <a:r>
                        <a:rPr lang="en-US" altLang="zh-CN" baseline="0" dirty="0" smtClean="0">
                          <a:solidFill>
                            <a:srgbClr val="FF0000"/>
                          </a:solidFill>
                        </a:rPr>
                        <a:t>  </a:t>
                      </a:r>
                      <a:r>
                        <a:rPr lang="en-US" altLang="zh-CN" dirty="0" smtClean="0">
                          <a:solidFill>
                            <a:srgbClr val="FF0000"/>
                          </a:solidFill>
                        </a:rPr>
                        <a:t>3.1 ~ 3.14</a:t>
                      </a:r>
                    </a:p>
                    <a:p>
                      <a:r>
                        <a:rPr lang="en-US" altLang="zh-CN" dirty="0" smtClean="0">
                          <a:solidFill>
                            <a:srgbClr val="FF0000"/>
                          </a:solidFill>
                        </a:rPr>
                        <a:t>Branch</a:t>
                      </a:r>
                      <a:r>
                        <a:rPr lang="en-US" altLang="zh-CN" baseline="0" dirty="0" smtClean="0">
                          <a:solidFill>
                            <a:srgbClr val="FF0000"/>
                          </a:solidFill>
                        </a:rPr>
                        <a:t> prediction</a:t>
                      </a:r>
                    </a:p>
                    <a:p>
                      <a:r>
                        <a:rPr lang="en-US" altLang="zh-CN" baseline="0" dirty="0" smtClean="0">
                          <a:solidFill>
                            <a:srgbClr val="FF0000"/>
                          </a:solidFill>
                        </a:rPr>
                        <a:t>Dynamic scheduling</a:t>
                      </a:r>
                    </a:p>
                    <a:p>
                      <a:r>
                        <a:rPr lang="en-US" altLang="zh-CN" baseline="0" dirty="0" smtClean="0">
                          <a:solidFill>
                            <a:srgbClr val="FF0000"/>
                          </a:solidFill>
                        </a:rPr>
                        <a:t>Speculation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529051968"/>
                  </a:ext>
                </a:extLst>
              </a:tr>
              <a:tr h="625751">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Ch4 DLP in Vector, SIMD, GPU</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4.1~ 4.9</a:t>
                      </a:r>
                    </a:p>
                    <a:p>
                      <a:r>
                        <a:rPr lang="en-US" altLang="zh-CN" dirty="0" smtClean="0">
                          <a:solidFill>
                            <a:srgbClr val="FF0000"/>
                          </a:solidFill>
                        </a:rPr>
                        <a:t>Vector</a:t>
                      </a:r>
                      <a:r>
                        <a:rPr lang="en-US" altLang="zh-CN" baseline="0" dirty="0" smtClean="0">
                          <a:solidFill>
                            <a:srgbClr val="FF0000"/>
                          </a:solidFill>
                        </a:rPr>
                        <a:t>. SIMD. GPU</a:t>
                      </a:r>
                      <a:endParaRPr lang="zh-CN" altLang="en-US" dirty="0">
                        <a:solidFill>
                          <a:srgbClr val="FF0000"/>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4099250067"/>
                  </a:ext>
                </a:extLst>
              </a:tr>
              <a:tr h="630085">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Ch5 Thread Level Parallelism</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solidFill>
                            <a:srgbClr val="FF0000"/>
                          </a:solidFill>
                        </a:rPr>
                        <a:t>5.1~ 5.11</a:t>
                      </a:r>
                    </a:p>
                    <a:p>
                      <a:r>
                        <a:rPr lang="en-US" altLang="zh-CN" dirty="0" smtClean="0">
                          <a:solidFill>
                            <a:srgbClr val="FF0000"/>
                          </a:solidFill>
                        </a:rPr>
                        <a:t>Multiprocessor</a:t>
                      </a:r>
                    </a:p>
                    <a:p>
                      <a:r>
                        <a:rPr lang="en-US" altLang="zh-CN" dirty="0" smtClean="0">
                          <a:solidFill>
                            <a:srgbClr val="FF0000"/>
                          </a:solidFill>
                        </a:rPr>
                        <a:t>Cache coherence</a:t>
                      </a:r>
                    </a:p>
                    <a:p>
                      <a:r>
                        <a:rPr lang="en-US" altLang="zh-CN" dirty="0" smtClean="0">
                          <a:solidFill>
                            <a:srgbClr val="FF0000"/>
                          </a:solidFill>
                        </a:rPr>
                        <a:t>Synchronization</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4111967877"/>
                  </a:ext>
                </a:extLst>
              </a:tr>
              <a:tr h="474452">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en-US" altLang="zh-CN" dirty="0" smtClean="0"/>
                        <a:t>Ch6 Warehouse-scale computer to explore  RLP &amp; DLP</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zh-CN" altLang="en-US" dirty="0" smtClean="0"/>
                        <a:t>选讲</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xmlns="" val="3126289458"/>
                  </a:ext>
                </a:extLst>
              </a:tr>
              <a:tr h="603468">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Ch7</a:t>
                      </a:r>
                      <a:r>
                        <a:rPr lang="en-US" altLang="zh-CN" baseline="0" dirty="0" smtClean="0"/>
                        <a:t> Domain-specific Architecture</a:t>
                      </a:r>
                      <a:endParaRPr lang="en-US" altLang="zh-CN" dirty="0" smtClean="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tc>
                  <a:txBody>
                    <a:bodyPr/>
                    <a:lstStyle>
                      <a:lvl1pPr marL="0" algn="l" defTabSz="914400" rtl="0" eaLnBrk="1" latinLnBrk="0" hangingPunct="1">
                        <a:defRPr sz="1800" kern="1200">
                          <a:solidFill>
                            <a:schemeClr val="dk1"/>
                          </a:solidFill>
                          <a:latin typeface="等线" panose="020F0502020204030204"/>
                        </a:defRPr>
                      </a:lvl1pPr>
                      <a:lvl2pPr marL="457200" algn="l" defTabSz="914400" rtl="0" eaLnBrk="1" latinLnBrk="0" hangingPunct="1">
                        <a:defRPr sz="1800" kern="1200">
                          <a:solidFill>
                            <a:schemeClr val="dk1"/>
                          </a:solidFill>
                          <a:latin typeface="等线" panose="020F0502020204030204"/>
                        </a:defRPr>
                      </a:lvl2pPr>
                      <a:lvl3pPr marL="914400" algn="l" defTabSz="914400" rtl="0" eaLnBrk="1" latinLnBrk="0" hangingPunct="1">
                        <a:defRPr sz="1800" kern="1200">
                          <a:solidFill>
                            <a:schemeClr val="dk1"/>
                          </a:solidFill>
                          <a:latin typeface="等线" panose="020F0502020204030204"/>
                        </a:defRPr>
                      </a:lvl3pPr>
                      <a:lvl4pPr marL="1371600" algn="l" defTabSz="914400" rtl="0" eaLnBrk="1" latinLnBrk="0" hangingPunct="1">
                        <a:defRPr sz="1800" kern="1200">
                          <a:solidFill>
                            <a:schemeClr val="dk1"/>
                          </a:solidFill>
                          <a:latin typeface="等线" panose="020F0502020204030204"/>
                        </a:defRPr>
                      </a:lvl4pPr>
                      <a:lvl5pPr marL="1828800" algn="l" defTabSz="914400" rtl="0" eaLnBrk="1" latinLnBrk="0" hangingPunct="1">
                        <a:defRPr sz="1800" kern="1200">
                          <a:solidFill>
                            <a:schemeClr val="dk1"/>
                          </a:solidFill>
                          <a:latin typeface="等线" panose="020F0502020204030204"/>
                        </a:defRPr>
                      </a:lvl5pPr>
                      <a:lvl6pPr marL="2286000" algn="l" defTabSz="914400" rtl="0" eaLnBrk="1" latinLnBrk="0" hangingPunct="1">
                        <a:defRPr sz="1800" kern="1200">
                          <a:solidFill>
                            <a:schemeClr val="dk1"/>
                          </a:solidFill>
                          <a:latin typeface="等线" panose="020F0502020204030204"/>
                        </a:defRPr>
                      </a:lvl6pPr>
                      <a:lvl7pPr marL="2743200" algn="l" defTabSz="914400" rtl="0" eaLnBrk="1" latinLnBrk="0" hangingPunct="1">
                        <a:defRPr sz="1800" kern="1200">
                          <a:solidFill>
                            <a:schemeClr val="dk1"/>
                          </a:solidFill>
                          <a:latin typeface="等线" panose="020F0502020204030204"/>
                        </a:defRPr>
                      </a:lvl7pPr>
                      <a:lvl8pPr marL="3200400" algn="l" defTabSz="914400" rtl="0" eaLnBrk="1" latinLnBrk="0" hangingPunct="1">
                        <a:defRPr sz="1800" kern="1200">
                          <a:solidFill>
                            <a:schemeClr val="dk1"/>
                          </a:solidFill>
                          <a:latin typeface="等线" panose="020F0502020204030204"/>
                        </a:defRPr>
                      </a:lvl8pPr>
                      <a:lvl9pPr marL="3657600" algn="l" defTabSz="914400" rtl="0" eaLnBrk="1" latinLnBrk="0" hangingPunct="1">
                        <a:defRPr sz="1800" kern="1200">
                          <a:solidFill>
                            <a:schemeClr val="dk1"/>
                          </a:solidFill>
                          <a:latin typeface="等线" panose="020F0502020204030204"/>
                        </a:defRPr>
                      </a:lvl9pPr>
                    </a:lstStyle>
                    <a:p>
                      <a:r>
                        <a:rPr lang="zh-CN" altLang="en-US" dirty="0" smtClean="0"/>
                        <a:t>选讲</a:t>
                      </a:r>
                      <a:endParaRPr lang="zh-CN" altLang="en-US"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xmlns="" val="3947391449"/>
                  </a:ext>
                </a:extLst>
              </a:tr>
            </a:tbl>
          </a:graphicData>
        </a:graphic>
      </p:graphicFrame>
    </p:spTree>
    <p:extLst>
      <p:ext uri="{BB962C8B-B14F-4D97-AF65-F5344CB8AC3E}">
        <p14:creationId xmlns:p14="http://schemas.microsoft.com/office/powerpoint/2010/main" val="304816122"/>
      </p:ext>
    </p:extLst>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en-US" altLang="zh-CN" dirty="0" smtClean="0"/>
              <a:t>2018 interview</a:t>
            </a:r>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056282"/>
            <a:ext cx="3528392" cy="22902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99" y="3484663"/>
            <a:ext cx="4536504" cy="255887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4353" y="3346529"/>
            <a:ext cx="1762418" cy="2660254"/>
          </a:xfrm>
          <a:prstGeom prst="rect">
            <a:avLst/>
          </a:prstGeom>
        </p:spPr>
      </p:pic>
      <p:sp>
        <p:nvSpPr>
          <p:cNvPr id="7" name="矩形 6"/>
          <p:cNvSpPr/>
          <p:nvPr/>
        </p:nvSpPr>
        <p:spPr>
          <a:xfrm>
            <a:off x="7260221" y="3820573"/>
            <a:ext cx="4536504" cy="1631216"/>
          </a:xfrm>
          <a:prstGeom prst="rect">
            <a:avLst/>
          </a:prstGeom>
        </p:spPr>
        <p:txBody>
          <a:bodyPr wrap="square">
            <a:spAutoFit/>
          </a:bodyPr>
          <a:lstStyle/>
          <a:p>
            <a:r>
              <a:rPr lang="en-US" altLang="zh-CN" b="0" dirty="0">
                <a:solidFill>
                  <a:srgbClr val="444444"/>
                </a:solidFill>
                <a:latin typeface="Raleway"/>
              </a:rPr>
              <a:t> This book is essential reading for those tasked with leading any complex enterprise in the academic, not-for-profit, or for-profit sector.</a:t>
            </a:r>
            <a:endParaRPr lang="zh-CN" altLang="en-US" dirty="0"/>
          </a:p>
        </p:txBody>
      </p:sp>
      <p:sp>
        <p:nvSpPr>
          <p:cNvPr id="10" name="矩形 9"/>
          <p:cNvSpPr/>
          <p:nvPr/>
        </p:nvSpPr>
        <p:spPr>
          <a:xfrm>
            <a:off x="5519936" y="1306061"/>
            <a:ext cx="6120680" cy="1938992"/>
          </a:xfrm>
          <a:prstGeom prst="rect">
            <a:avLst/>
          </a:prstGeom>
        </p:spPr>
        <p:txBody>
          <a:bodyPr wrap="square">
            <a:spAutoFit/>
          </a:bodyPr>
          <a:lstStyle/>
          <a:p>
            <a:r>
              <a:rPr lang="en-US" altLang="zh-CN" b="0" dirty="0">
                <a:solidFill>
                  <a:srgbClr val="444444"/>
                </a:solidFill>
                <a:latin typeface="Raleway"/>
              </a:rPr>
              <a:t> </a:t>
            </a:r>
            <a:r>
              <a:rPr lang="en-US" altLang="zh-CN" sz="2400" dirty="0" smtClean="0">
                <a:solidFill>
                  <a:srgbClr val="3333FF"/>
                </a:solidFill>
                <a:latin typeface="Raleway"/>
              </a:rPr>
              <a:t>For pioneering a systematic, quantitative approach to the design and evaluation of computer architecture with enduring impact on the microprocessor industry. </a:t>
            </a:r>
            <a:endParaRPr lang="zh-CN" altLang="en-US" sz="2400" dirty="0">
              <a:solidFill>
                <a:srgbClr val="3333FF"/>
              </a:solidFill>
            </a:endParaRPr>
          </a:p>
        </p:txBody>
      </p:sp>
      <p:sp>
        <p:nvSpPr>
          <p:cNvPr id="4" name="矩形 3"/>
          <p:cNvSpPr/>
          <p:nvPr/>
        </p:nvSpPr>
        <p:spPr>
          <a:xfrm>
            <a:off x="479376" y="6043535"/>
            <a:ext cx="10453474" cy="400110"/>
          </a:xfrm>
          <a:prstGeom prst="rect">
            <a:avLst/>
          </a:prstGeom>
        </p:spPr>
        <p:txBody>
          <a:bodyPr wrap="square">
            <a:spAutoFit/>
          </a:bodyPr>
          <a:lstStyle/>
          <a:p>
            <a:r>
              <a:rPr lang="zh-CN" altLang="en-US" dirty="0"/>
              <a:t>https://baijiahao.baidu.com/s?id=1607140815624945357&amp;wfr=spider&amp;for=pc</a:t>
            </a: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1703512" y="0"/>
            <a:ext cx="10117350" cy="918148"/>
          </a:xfrm>
        </p:spPr>
        <p:txBody>
          <a:bodyPr/>
          <a:lstStyle/>
          <a:p>
            <a:pPr eaLnBrk="1" hangingPunct="1"/>
            <a:r>
              <a:rPr lang="en-US" altLang="zh-CN" dirty="0" smtClean="0"/>
              <a:t>How ?</a:t>
            </a:r>
          </a:p>
        </p:txBody>
      </p:sp>
      <p:sp>
        <p:nvSpPr>
          <p:cNvPr id="50179" name="Rectangle 3"/>
          <p:cNvSpPr>
            <a:spLocks noGrp="1" noRot="1" noChangeArrowheads="1"/>
          </p:cNvSpPr>
          <p:nvPr>
            <p:ph idx="1"/>
          </p:nvPr>
        </p:nvSpPr>
        <p:spPr>
          <a:xfrm>
            <a:off x="1703512" y="1484784"/>
            <a:ext cx="9145016" cy="4602162"/>
          </a:xfrm>
        </p:spPr>
        <p:txBody>
          <a:bodyPr/>
          <a:lstStyle/>
          <a:p>
            <a:pPr eaLnBrk="1" hangingPunct="1">
              <a:lnSpc>
                <a:spcPct val="80000"/>
              </a:lnSpc>
            </a:pPr>
            <a:r>
              <a:rPr lang="en-US" altLang="zh-CN" dirty="0" smtClean="0"/>
              <a:t>Concepts, Ideas and Principles</a:t>
            </a:r>
          </a:p>
          <a:p>
            <a:pPr eaLnBrk="1" hangingPunct="1">
              <a:lnSpc>
                <a:spcPct val="80000"/>
              </a:lnSpc>
            </a:pPr>
            <a:r>
              <a:rPr lang="en-US" altLang="zh-CN" dirty="0" smtClean="0"/>
              <a:t>Quantitative approaches</a:t>
            </a:r>
          </a:p>
          <a:p>
            <a:pPr eaLnBrk="1" hangingPunct="1">
              <a:lnSpc>
                <a:spcPct val="80000"/>
              </a:lnSpc>
            </a:pPr>
            <a:r>
              <a:rPr lang="en-US" altLang="zh-CN" dirty="0" smtClean="0"/>
              <a:t>Hit the problem and right way to solve problem</a:t>
            </a:r>
          </a:p>
          <a:p>
            <a:pPr eaLnBrk="1" hangingPunct="1">
              <a:lnSpc>
                <a:spcPct val="80000"/>
              </a:lnSpc>
            </a:pPr>
            <a:endParaRPr lang="en-US" altLang="zh-CN" dirty="0" smtClean="0"/>
          </a:p>
          <a:p>
            <a:pPr eaLnBrk="1" hangingPunct="1">
              <a:lnSpc>
                <a:spcPct val="80000"/>
              </a:lnSpc>
              <a:buFont typeface="Wingdings" pitchFamily="2" charset="2"/>
              <a:buNone/>
            </a:pPr>
            <a:endParaRPr lang="en-US" altLang="zh-CN" sz="2800" dirty="0"/>
          </a:p>
          <a:p>
            <a:pPr eaLnBrk="1" hangingPunct="1">
              <a:lnSpc>
                <a:spcPct val="80000"/>
              </a:lnSpc>
            </a:pPr>
            <a:r>
              <a:rPr lang="en-US" altLang="zh-CN" sz="2800" b="1" i="1" dirty="0">
                <a:solidFill>
                  <a:srgbClr val="0000FF"/>
                </a:solidFill>
              </a:rPr>
              <a:t>As a man sows, so he shall reap.</a:t>
            </a:r>
            <a:r>
              <a:rPr lang="en-US" altLang="zh-CN" sz="2800" b="1" i="1" dirty="0"/>
              <a:t> </a:t>
            </a:r>
          </a:p>
          <a:p>
            <a:pPr eaLnBrk="1" hangingPunct="1">
              <a:lnSpc>
                <a:spcPct val="80000"/>
              </a:lnSpc>
              <a:buFont typeface="Wingdings" pitchFamily="2" charset="2"/>
              <a:buNone/>
            </a:pPr>
            <a:r>
              <a:rPr lang="en-US" altLang="zh-CN" sz="2800" b="1" i="1" dirty="0"/>
              <a:t>    </a:t>
            </a:r>
            <a:r>
              <a:rPr lang="zh-CN" altLang="en-US" sz="2800" b="1" i="1" dirty="0"/>
              <a:t>一分耕耘一分收获</a:t>
            </a:r>
            <a:r>
              <a:rPr lang="zh-CN" altLang="en-US" dirty="0" smtClean="0"/>
              <a:t> </a:t>
            </a:r>
            <a:endParaRPr lang="zh-CN" altLang="en-US" sz="2000" b="1" i="1" dirty="0"/>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zh-CN" dirty="0"/>
              <a:t>Grading Policy:</a:t>
            </a:r>
          </a:p>
        </p:txBody>
      </p:sp>
      <p:sp>
        <p:nvSpPr>
          <p:cNvPr id="691203" name="Rectangle 3"/>
          <p:cNvSpPr>
            <a:spLocks noGrp="1" noChangeArrowheads="1"/>
          </p:cNvSpPr>
          <p:nvPr>
            <p:ph idx="1"/>
          </p:nvPr>
        </p:nvSpPr>
        <p:spPr>
          <a:xfrm>
            <a:off x="983432" y="1179110"/>
            <a:ext cx="10047322" cy="5040313"/>
          </a:xfrm>
        </p:spPr>
        <p:txBody>
          <a:bodyPr/>
          <a:lstStyle/>
          <a:p>
            <a:pPr lvl="1"/>
            <a:r>
              <a:rPr lang="en-US" altLang="zh-CN" sz="2800" dirty="0" smtClean="0"/>
              <a:t>16%:   written homework  </a:t>
            </a:r>
          </a:p>
          <a:p>
            <a:pPr lvl="1"/>
            <a:r>
              <a:rPr lang="en-US" altLang="zh-CN" sz="2800" dirty="0" smtClean="0"/>
              <a:t>12%:   pop </a:t>
            </a:r>
            <a:r>
              <a:rPr lang="en-US" altLang="zh-CN" sz="2800" dirty="0" smtClean="0"/>
              <a:t>quiz          2-3 times</a:t>
            </a:r>
            <a:endParaRPr lang="en-US" altLang="zh-CN" sz="2800" dirty="0" smtClean="0"/>
          </a:p>
          <a:p>
            <a:pPr lvl="1"/>
            <a:r>
              <a:rPr lang="en-US" altLang="zh-CN" sz="2800" dirty="0" smtClean="0"/>
              <a:t>32%:   Lab assignments</a:t>
            </a:r>
          </a:p>
          <a:p>
            <a:pPr lvl="1"/>
            <a:r>
              <a:rPr lang="en-US" altLang="zh-CN" sz="2800" dirty="0" smtClean="0">
                <a:solidFill>
                  <a:srgbClr val="FF3300"/>
                </a:solidFill>
              </a:rPr>
              <a:t>5-10</a:t>
            </a:r>
            <a:r>
              <a:rPr lang="en-US" altLang="zh-CN" sz="2800" dirty="0" smtClean="0">
                <a:solidFill>
                  <a:srgbClr val="FF3300"/>
                </a:solidFill>
              </a:rPr>
              <a:t>%:   </a:t>
            </a:r>
            <a:r>
              <a:rPr lang="en-US" altLang="zh-CN" sz="2800" dirty="0">
                <a:solidFill>
                  <a:srgbClr val="0033CC"/>
                </a:solidFill>
              </a:rPr>
              <a:t>Bonus</a:t>
            </a:r>
          </a:p>
          <a:p>
            <a:pPr lvl="1"/>
            <a:r>
              <a:rPr lang="en-US" altLang="zh-CN" sz="2800" dirty="0" smtClean="0"/>
              <a:t>lab </a:t>
            </a:r>
            <a:r>
              <a:rPr lang="en-US" altLang="zh-CN" sz="2800" dirty="0" smtClean="0"/>
              <a:t>grade = report (40%) </a:t>
            </a:r>
            <a:r>
              <a:rPr lang="en-US" altLang="zh-CN" sz="2800" dirty="0" smtClean="0"/>
              <a:t>+ check(60</a:t>
            </a:r>
            <a:r>
              <a:rPr lang="en-US" altLang="zh-CN" sz="2800" dirty="0" smtClean="0"/>
              <a:t>%) </a:t>
            </a:r>
            <a:endParaRPr lang="en-US" altLang="zh-CN" sz="2800" dirty="0"/>
          </a:p>
          <a:p>
            <a:pPr lvl="1"/>
            <a:endParaRPr lang="en-US" altLang="zh-CN" sz="2800" dirty="0" smtClean="0"/>
          </a:p>
          <a:p>
            <a:pPr lvl="1"/>
            <a:r>
              <a:rPr lang="en-US" altLang="zh-CN" sz="2800" dirty="0" smtClean="0"/>
              <a:t>40</a:t>
            </a:r>
            <a:r>
              <a:rPr lang="en-US" altLang="zh-CN" sz="2800" dirty="0"/>
              <a:t>%: </a:t>
            </a:r>
            <a:r>
              <a:rPr lang="en-US" altLang="zh-CN" sz="2800" dirty="0" smtClean="0"/>
              <a:t>  Final exam </a:t>
            </a:r>
          </a:p>
          <a:p>
            <a:pPr lvl="2"/>
            <a:r>
              <a:rPr lang="en-US" altLang="zh-CN" sz="2400" dirty="0" smtClean="0"/>
              <a:t> (close-book test with one A4 memo)</a:t>
            </a:r>
          </a:p>
          <a:p>
            <a:pPr lvl="2"/>
            <a:endParaRPr lang="en-US" altLang="zh-CN" dirty="0" smtClean="0"/>
          </a:p>
          <a:p>
            <a:pPr lvl="1"/>
            <a:r>
              <a:rPr lang="en-US" altLang="zh-CN" sz="2400" dirty="0" smtClean="0"/>
              <a:t>Final </a:t>
            </a:r>
            <a:r>
              <a:rPr lang="en-US" altLang="zh-CN" sz="2400" dirty="0"/>
              <a:t>grade = 40%(Final </a:t>
            </a:r>
            <a:r>
              <a:rPr lang="en-US" altLang="zh-CN" sz="2400" dirty="0" smtClean="0"/>
              <a:t>exam</a:t>
            </a:r>
            <a:r>
              <a:rPr lang="zh-CN" altLang="en-US" dirty="0" smtClean="0"/>
              <a:t>）</a:t>
            </a:r>
            <a:r>
              <a:rPr lang="en-US" altLang="zh-CN" sz="2400" dirty="0" smtClean="0"/>
              <a:t>+ </a:t>
            </a:r>
            <a:r>
              <a:rPr lang="en-US" altLang="zh-CN" sz="2400" dirty="0"/>
              <a:t>60</a:t>
            </a:r>
            <a:r>
              <a:rPr lang="en-US" altLang="zh-CN" sz="2400" dirty="0" smtClean="0"/>
              <a:t>% (</a:t>
            </a:r>
            <a:r>
              <a:rPr lang="en-US" altLang="zh-CN" sz="2400" dirty="0"/>
              <a:t>other &lt;=100)</a:t>
            </a:r>
          </a:p>
        </p:txBody>
      </p:sp>
      <p:sp>
        <p:nvSpPr>
          <p:cNvPr id="2" name="右大括号 1"/>
          <p:cNvSpPr/>
          <p:nvPr/>
        </p:nvSpPr>
        <p:spPr bwMode="auto">
          <a:xfrm>
            <a:off x="8613296" y="1196978"/>
            <a:ext cx="360040" cy="2088229"/>
          </a:xfrm>
          <a:prstGeom prst="rightBrace">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p>
        </p:txBody>
      </p:sp>
      <p:sp>
        <p:nvSpPr>
          <p:cNvPr id="3" name="文本框 2"/>
          <p:cNvSpPr txBox="1"/>
          <p:nvPr/>
        </p:nvSpPr>
        <p:spPr>
          <a:xfrm>
            <a:off x="9048328" y="1988840"/>
            <a:ext cx="2408512" cy="892552"/>
          </a:xfrm>
          <a:prstGeom prst="rect">
            <a:avLst/>
          </a:prstGeom>
          <a:noFill/>
        </p:spPr>
        <p:txBody>
          <a:bodyPr wrap="square" rtlCol="0">
            <a:spAutoFit/>
          </a:bodyPr>
          <a:lstStyle/>
          <a:p>
            <a:r>
              <a:rPr lang="en-US" altLang="zh-CN" sz="2800" dirty="0"/>
              <a:t>60% ( &lt;=60 )</a:t>
            </a:r>
          </a:p>
          <a:p>
            <a:endParaRPr lang="zh-CN" altLang="en-US" dirty="0"/>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Homeworks</a:t>
            </a:r>
            <a:r>
              <a:rPr lang="en-US" altLang="zh-CN" dirty="0" smtClean="0"/>
              <a:t> (16%)</a:t>
            </a:r>
            <a:endParaRPr lang="zh-CN" altLang="en-US" dirty="0"/>
          </a:p>
        </p:txBody>
      </p:sp>
      <p:sp>
        <p:nvSpPr>
          <p:cNvPr id="3" name="内容占位符 2"/>
          <p:cNvSpPr>
            <a:spLocks noGrp="1"/>
          </p:cNvSpPr>
          <p:nvPr>
            <p:ph idx="1"/>
          </p:nvPr>
        </p:nvSpPr>
        <p:spPr>
          <a:xfrm>
            <a:off x="1305262" y="1113692"/>
            <a:ext cx="10048538" cy="5063271"/>
          </a:xfrm>
        </p:spPr>
        <p:txBody>
          <a:bodyPr>
            <a:normAutofit/>
          </a:bodyPr>
          <a:lstStyle/>
          <a:p>
            <a:pPr lvl="0"/>
            <a:r>
              <a:rPr lang="en-US" sz="3200" dirty="0"/>
              <a:t>Total </a:t>
            </a:r>
            <a:r>
              <a:rPr lang="en-US" sz="3200" dirty="0" smtClean="0"/>
              <a:t>4</a:t>
            </a:r>
            <a:r>
              <a:rPr lang="en-US" altLang="zh-CN" sz="3200" dirty="0" smtClean="0"/>
              <a:t>-5</a:t>
            </a:r>
            <a:r>
              <a:rPr lang="en-US" sz="3200" dirty="0" smtClean="0"/>
              <a:t> </a:t>
            </a:r>
            <a:r>
              <a:rPr lang="en-US" sz="3200" dirty="0"/>
              <a:t>times,  once per chapter</a:t>
            </a:r>
            <a:endParaRPr lang="zh-CN" altLang="en-US" sz="3200" dirty="0"/>
          </a:p>
          <a:p>
            <a:pPr lvl="0"/>
            <a:r>
              <a:rPr lang="en-US" sz="3200" dirty="0"/>
              <a:t>Submission deadline will be normally one week after assigned, and will be announced on </a:t>
            </a:r>
            <a:r>
              <a:rPr lang="en-US" sz="3200" b="1" dirty="0"/>
              <a:t>course website</a:t>
            </a:r>
            <a:r>
              <a:rPr lang="en-US" sz="3200" dirty="0"/>
              <a:t>.</a:t>
            </a:r>
            <a:endParaRPr lang="zh-CN" altLang="en-US" sz="3200" dirty="0"/>
          </a:p>
          <a:p>
            <a:pPr lvl="0"/>
            <a:r>
              <a:rPr lang="en-US" sz="3200" dirty="0"/>
              <a:t>For doing homework, discussion is greatly encouraged, but every student is required to </a:t>
            </a:r>
            <a:r>
              <a:rPr lang="en-US" sz="3200" b="1" dirty="0"/>
              <a:t>Do and Submit</a:t>
            </a:r>
            <a:r>
              <a:rPr lang="en-US" sz="3200" dirty="0"/>
              <a:t> the homework </a:t>
            </a:r>
            <a:r>
              <a:rPr lang="en-US" sz="3200" dirty="0">
                <a:solidFill>
                  <a:srgbClr val="3333FF"/>
                </a:solidFill>
              </a:rPr>
              <a:t>individually</a:t>
            </a:r>
            <a:r>
              <a:rPr lang="en-US" sz="3200" dirty="0"/>
              <a:t> on time.</a:t>
            </a:r>
          </a:p>
          <a:p>
            <a:pPr lvl="0"/>
            <a:r>
              <a:rPr lang="en-US" sz="3200" dirty="0"/>
              <a:t>Submission Naming rule</a:t>
            </a:r>
          </a:p>
          <a:p>
            <a:pPr lvl="1"/>
            <a:r>
              <a:rPr lang="en-US" sz="2800" dirty="0" err="1">
                <a:solidFill>
                  <a:srgbClr val="0033CC"/>
                </a:solidFill>
              </a:rPr>
              <a:t>StID_name_hw1.doc</a:t>
            </a:r>
            <a:r>
              <a:rPr lang="en-US" sz="2800" dirty="0"/>
              <a:t> </a:t>
            </a:r>
            <a:endParaRPr lang="zh-CN" altLang="en-US" sz="2800" dirty="0"/>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 </a:t>
            </a:r>
            <a:r>
              <a:rPr lang="en-US" altLang="zh-CN" dirty="0" smtClean="0"/>
              <a:t>assignments</a:t>
            </a:r>
            <a:endParaRPr lang="zh-CN" altLang="en-US" dirty="0"/>
          </a:p>
        </p:txBody>
      </p:sp>
      <p:sp>
        <p:nvSpPr>
          <p:cNvPr id="3" name="内容占位符 2"/>
          <p:cNvSpPr>
            <a:spLocks noGrp="1"/>
          </p:cNvSpPr>
          <p:nvPr>
            <p:ph idx="1"/>
          </p:nvPr>
        </p:nvSpPr>
        <p:spPr>
          <a:xfrm>
            <a:off x="839415" y="981076"/>
            <a:ext cx="11018151" cy="5733256"/>
          </a:xfrm>
        </p:spPr>
        <p:txBody>
          <a:bodyPr/>
          <a:lstStyle/>
          <a:p>
            <a:pPr lvl="1">
              <a:buFont typeface="Wingdings" panose="05000000000000000000" pitchFamily="2" charset="2"/>
              <a:buChar char="u"/>
            </a:pPr>
            <a:r>
              <a:rPr lang="en-US" altLang="zh-CN" dirty="0" smtClean="0"/>
              <a:t>Lab1----Implement </a:t>
            </a:r>
            <a:r>
              <a:rPr lang="en-US" altLang="zh-CN" dirty="0"/>
              <a:t>pipelined CPU with </a:t>
            </a:r>
            <a:r>
              <a:rPr lang="en-US" altLang="zh-CN" dirty="0">
                <a:solidFill>
                  <a:srgbClr val="3333FF"/>
                </a:solidFill>
              </a:rPr>
              <a:t>forwarding paths and prediction-not-taken</a:t>
            </a:r>
            <a:r>
              <a:rPr lang="en-US" altLang="zh-CN" dirty="0"/>
              <a:t>  supporting RISC V 32i instructions. </a:t>
            </a:r>
            <a:endParaRPr lang="en-US" altLang="zh-CN" dirty="0"/>
          </a:p>
          <a:p>
            <a:pPr lvl="1">
              <a:buFont typeface="Wingdings" panose="05000000000000000000" pitchFamily="2" charset="2"/>
              <a:buChar char="u"/>
            </a:pPr>
            <a:r>
              <a:rPr lang="en-US" altLang="zh-CN" dirty="0" smtClean="0"/>
              <a:t>Lab2----Implement </a:t>
            </a:r>
            <a:r>
              <a:rPr lang="en-US" altLang="zh-CN" dirty="0">
                <a:solidFill>
                  <a:srgbClr val="3333FF"/>
                </a:solidFill>
              </a:rPr>
              <a:t>Interruption and Exception </a:t>
            </a:r>
            <a:r>
              <a:rPr lang="en-US" altLang="zh-CN" dirty="0"/>
              <a:t>on </a:t>
            </a:r>
            <a:r>
              <a:rPr lang="en-US" altLang="zh-CN" dirty="0" smtClean="0"/>
              <a:t>CPU of Lab </a:t>
            </a:r>
            <a:r>
              <a:rPr lang="en-US" altLang="zh-CN" dirty="0"/>
              <a:t>1</a:t>
            </a:r>
            <a:r>
              <a:rPr lang="en-US" altLang="zh-CN" dirty="0" smtClean="0"/>
              <a:t>).</a:t>
            </a:r>
            <a:endParaRPr lang="en-US" altLang="zh-CN" dirty="0"/>
          </a:p>
          <a:p>
            <a:pPr lvl="1">
              <a:buFont typeface="Wingdings" panose="05000000000000000000" pitchFamily="2" charset="2"/>
              <a:buChar char="u"/>
            </a:pPr>
            <a:r>
              <a:rPr lang="en-US" altLang="zh-CN" dirty="0" smtClean="0"/>
              <a:t>Lab3----Implement </a:t>
            </a:r>
            <a:r>
              <a:rPr lang="en-US" altLang="zh-CN" dirty="0"/>
              <a:t>a 2-way associative </a:t>
            </a:r>
            <a:r>
              <a:rPr lang="en-US" altLang="zh-CN" dirty="0" smtClean="0">
                <a:solidFill>
                  <a:srgbClr val="3333FF"/>
                </a:solidFill>
              </a:rPr>
              <a:t>cache</a:t>
            </a:r>
            <a:endParaRPr lang="en-US" altLang="zh-CN" dirty="0">
              <a:solidFill>
                <a:srgbClr val="3333FF"/>
              </a:solidFill>
            </a:endParaRPr>
          </a:p>
          <a:p>
            <a:pPr lvl="1">
              <a:buFont typeface="Wingdings" panose="05000000000000000000" pitchFamily="2" charset="2"/>
              <a:buChar char="u"/>
            </a:pPr>
            <a:r>
              <a:rPr lang="en-US" altLang="zh-CN" dirty="0" smtClean="0"/>
              <a:t>Lab4----Adding </a:t>
            </a:r>
            <a:r>
              <a:rPr lang="en-US" altLang="zh-CN" dirty="0"/>
              <a:t>the cache into the pipelined CPU in Lab 2</a:t>
            </a:r>
            <a:r>
              <a:rPr lang="en-US" altLang="zh-CN" dirty="0" smtClean="0"/>
              <a:t>).</a:t>
            </a:r>
            <a:endParaRPr lang="en-US" altLang="zh-CN" dirty="0"/>
          </a:p>
          <a:p>
            <a:pPr lvl="1">
              <a:buFont typeface="Wingdings" panose="05000000000000000000" pitchFamily="2" charset="2"/>
              <a:buChar char="u"/>
            </a:pPr>
            <a:r>
              <a:rPr lang="en-US" altLang="zh-CN" dirty="0" smtClean="0"/>
              <a:t>Lab5----Expend </a:t>
            </a:r>
            <a:r>
              <a:rPr lang="en-US" altLang="zh-CN" dirty="0"/>
              <a:t>the pipelined CPU to </a:t>
            </a:r>
            <a:r>
              <a:rPr lang="en-US" altLang="zh-CN" dirty="0">
                <a:solidFill>
                  <a:srgbClr val="3333FF"/>
                </a:solidFill>
              </a:rPr>
              <a:t>support multi-cycle operations</a:t>
            </a:r>
            <a:r>
              <a:rPr lang="en-US" altLang="zh-CN" dirty="0"/>
              <a:t>: integer multiplier, integer divider / remainder operation, issue in order and complete out of order, detecting pipeline hazards ( WAW, </a:t>
            </a:r>
            <a:r>
              <a:rPr lang="en-US" altLang="zh-CN" dirty="0" smtClean="0"/>
              <a:t>RAW)</a:t>
            </a:r>
            <a:endParaRPr lang="en-US" altLang="zh-CN" dirty="0"/>
          </a:p>
          <a:p>
            <a:pPr lvl="1">
              <a:buFont typeface="Wingdings" panose="05000000000000000000" pitchFamily="2" charset="2"/>
              <a:buChar char="u"/>
            </a:pPr>
            <a:r>
              <a:rPr lang="en-US" altLang="zh-CN" dirty="0" smtClean="0"/>
              <a:t>Lab6----Implement </a:t>
            </a:r>
            <a:r>
              <a:rPr lang="en-US" altLang="zh-CN" dirty="0"/>
              <a:t>the </a:t>
            </a:r>
            <a:r>
              <a:rPr lang="en-US" altLang="zh-CN" dirty="0">
                <a:solidFill>
                  <a:srgbClr val="3333FF"/>
                </a:solidFill>
              </a:rPr>
              <a:t>Dynamic Scheduling </a:t>
            </a:r>
            <a:r>
              <a:rPr lang="en-US" altLang="zh-CN" dirty="0"/>
              <a:t>(Scoreboard or </a:t>
            </a:r>
            <a:r>
              <a:rPr lang="en-US" altLang="zh-CN" dirty="0" err="1"/>
              <a:t>Tomasulo</a:t>
            </a:r>
            <a:r>
              <a:rPr lang="en-US" altLang="zh-CN" dirty="0"/>
              <a:t>), implement a dynamic scheduling pipelined CPU</a:t>
            </a:r>
            <a:r>
              <a:rPr lang="en-US" altLang="zh-CN" dirty="0" smtClean="0"/>
              <a:t>.</a:t>
            </a:r>
            <a:endParaRPr lang="en-US" altLang="zh-CN" sz="3200" dirty="0" smtClean="0"/>
          </a:p>
          <a:p>
            <a:pPr marL="457200" lvl="1" indent="0">
              <a:spcBef>
                <a:spcPts val="300"/>
              </a:spcBef>
              <a:buNone/>
            </a:pPr>
            <a:endParaRPr lang="zh-CN" altLang="en-US" sz="3200" dirty="0"/>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Labs ( 32%)</a:t>
            </a:r>
            <a:endParaRPr lang="zh-CN" altLang="en-US" dirty="0"/>
          </a:p>
        </p:txBody>
      </p:sp>
      <p:sp>
        <p:nvSpPr>
          <p:cNvPr id="3" name="内容占位符 2"/>
          <p:cNvSpPr>
            <a:spLocks noGrp="1"/>
          </p:cNvSpPr>
          <p:nvPr>
            <p:ph idx="1"/>
          </p:nvPr>
        </p:nvSpPr>
        <p:spPr>
          <a:xfrm>
            <a:off x="1415480" y="1125539"/>
            <a:ext cx="10442087" cy="4795837"/>
          </a:xfrm>
        </p:spPr>
        <p:txBody>
          <a:bodyPr/>
          <a:lstStyle/>
          <a:p>
            <a:pPr>
              <a:spcBef>
                <a:spcPts val="300"/>
              </a:spcBef>
            </a:pPr>
            <a:r>
              <a:rPr lang="en-US" altLang="zh-CN" dirty="0"/>
              <a:t>Do the lab </a:t>
            </a:r>
            <a:r>
              <a:rPr lang="en-US" altLang="zh-CN" b="1" dirty="0">
                <a:solidFill>
                  <a:srgbClr val="FF0000"/>
                </a:solidFill>
              </a:rPr>
              <a:t>by </a:t>
            </a:r>
            <a:r>
              <a:rPr lang="en-US" altLang="zh-CN" b="1" dirty="0" smtClean="0">
                <a:solidFill>
                  <a:srgbClr val="FF0000"/>
                </a:solidFill>
              </a:rPr>
              <a:t>group of 2 members </a:t>
            </a:r>
            <a:r>
              <a:rPr lang="en-US" altLang="zh-CN" dirty="0"/>
              <a:t>and submit </a:t>
            </a:r>
            <a:r>
              <a:rPr lang="en-US" altLang="zh-CN" dirty="0">
                <a:solidFill>
                  <a:srgbClr val="0033CC"/>
                </a:solidFill>
              </a:rPr>
              <a:t>lab report to website. </a:t>
            </a:r>
            <a:endParaRPr lang="en-US" altLang="zh-CN" dirty="0"/>
          </a:p>
          <a:p>
            <a:pPr>
              <a:spcBef>
                <a:spcPts val="300"/>
              </a:spcBef>
            </a:pPr>
            <a:endParaRPr lang="en-US" altLang="zh-CN" dirty="0" smtClean="0"/>
          </a:p>
          <a:p>
            <a:pPr>
              <a:spcBef>
                <a:spcPts val="300"/>
              </a:spcBef>
            </a:pPr>
            <a:r>
              <a:rPr lang="en-US" altLang="zh-CN" dirty="0" smtClean="0"/>
              <a:t>Grading  (report 40% + check 60%)/per lab</a:t>
            </a:r>
            <a:endParaRPr lang="en-US" altLang="zh-CN" dirty="0"/>
          </a:p>
          <a:p>
            <a:pPr lvl="1">
              <a:spcBef>
                <a:spcPts val="300"/>
              </a:spcBef>
            </a:pPr>
            <a:r>
              <a:rPr lang="en-US" altLang="zh-CN" dirty="0" smtClean="0"/>
              <a:t>Lab1     3 weeks,     6%</a:t>
            </a:r>
          </a:p>
          <a:p>
            <a:pPr lvl="1">
              <a:spcBef>
                <a:spcPts val="300"/>
              </a:spcBef>
            </a:pPr>
            <a:r>
              <a:rPr lang="en-US" altLang="zh-CN" dirty="0" smtClean="0"/>
              <a:t>Lab2     2 weeks,     4%</a:t>
            </a:r>
          </a:p>
          <a:p>
            <a:pPr lvl="1">
              <a:spcBef>
                <a:spcPts val="300"/>
              </a:spcBef>
            </a:pPr>
            <a:r>
              <a:rPr lang="en-US" altLang="zh-CN" dirty="0" smtClean="0"/>
              <a:t>Lab3     1 weeks,     3%</a:t>
            </a:r>
          </a:p>
          <a:p>
            <a:pPr lvl="1">
              <a:spcBef>
                <a:spcPts val="300"/>
              </a:spcBef>
            </a:pPr>
            <a:r>
              <a:rPr lang="en-US" altLang="zh-CN" dirty="0" smtClean="0"/>
              <a:t>Lab4     2 weeks,     4% </a:t>
            </a:r>
          </a:p>
          <a:p>
            <a:pPr lvl="1">
              <a:spcBef>
                <a:spcPts val="300"/>
              </a:spcBef>
            </a:pPr>
            <a:r>
              <a:rPr lang="en-US" altLang="zh-CN" dirty="0" smtClean="0"/>
              <a:t>Lab5     3 weeks,     7%</a:t>
            </a:r>
          </a:p>
          <a:p>
            <a:pPr lvl="1">
              <a:spcBef>
                <a:spcPts val="300"/>
              </a:spcBef>
            </a:pPr>
            <a:r>
              <a:rPr lang="en-US" altLang="zh-CN" dirty="0" smtClean="0"/>
              <a:t>Lab6     4 weeks,     8%</a:t>
            </a:r>
            <a:endParaRPr lang="en-US" altLang="zh-CN" dirty="0"/>
          </a:p>
          <a:p>
            <a:pPr lvl="1">
              <a:buNone/>
            </a:pPr>
            <a:endParaRPr lang="en-US" altLang="zh-CN" dirty="0"/>
          </a:p>
          <a:p>
            <a:endParaRPr lang="zh-CN" altLang="en-US" dirty="0"/>
          </a:p>
        </p:txBody>
      </p:sp>
    </p:spTree>
    <p:extLst>
      <p:ext uri="{BB962C8B-B14F-4D97-AF65-F5344CB8AC3E}">
        <p14:creationId xmlns:p14="http://schemas.microsoft.com/office/powerpoint/2010/main" val="3699443470"/>
      </p:ext>
    </p:extLst>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b="0" dirty="0" smtClean="0"/>
              <a:t>Submission </a:t>
            </a:r>
            <a:r>
              <a:rPr lang="en-US" altLang="zh-CN" b="0" dirty="0"/>
              <a:t>Policy:</a:t>
            </a:r>
            <a:endParaRPr lang="en-US" altLang="zh-CN" dirty="0"/>
          </a:p>
        </p:txBody>
      </p:sp>
      <p:sp>
        <p:nvSpPr>
          <p:cNvPr id="702467" name="Rectangle 3"/>
          <p:cNvSpPr>
            <a:spLocks noGrp="1" noChangeArrowheads="1"/>
          </p:cNvSpPr>
          <p:nvPr>
            <p:ph idx="1"/>
          </p:nvPr>
        </p:nvSpPr>
        <p:spPr>
          <a:xfrm>
            <a:off x="1343472" y="1124744"/>
            <a:ext cx="9649072" cy="5072098"/>
          </a:xfrm>
          <a:noFill/>
          <a:ln/>
        </p:spPr>
        <p:txBody>
          <a:bodyPr>
            <a:normAutofit/>
          </a:bodyPr>
          <a:lstStyle/>
          <a:p>
            <a:pPr marL="342900" lvl="1" indent="-342900">
              <a:buClr>
                <a:schemeClr val="accent1"/>
              </a:buClr>
              <a:buSzPct val="80000"/>
              <a:buFont typeface="Wingdings" pitchFamily="2" charset="2"/>
              <a:buChar char="n"/>
            </a:pPr>
            <a:r>
              <a:rPr lang="en-US" altLang="zh-CN" sz="2800" dirty="0" smtClean="0"/>
              <a:t>All the </a:t>
            </a:r>
            <a:r>
              <a:rPr lang="en-US" altLang="zh-CN" sz="2800" dirty="0" err="1" smtClean="0"/>
              <a:t>homeworks</a:t>
            </a:r>
            <a:r>
              <a:rPr lang="en-US" altLang="zh-CN" sz="2800" dirty="0" smtClean="0"/>
              <a:t> </a:t>
            </a:r>
            <a:r>
              <a:rPr lang="en-US" altLang="zh-CN" sz="2800" dirty="0" smtClean="0"/>
              <a:t>(individually) and </a:t>
            </a:r>
            <a:r>
              <a:rPr lang="en-US" altLang="zh-CN" sz="2800" dirty="0" smtClean="0"/>
              <a:t>lab </a:t>
            </a:r>
            <a:r>
              <a:rPr lang="en-US" altLang="zh-CN" sz="2800" dirty="0" smtClean="0"/>
              <a:t>reports (in group</a:t>
            </a:r>
            <a:r>
              <a:rPr lang="en-US" altLang="zh-CN" dirty="0" smtClean="0"/>
              <a:t>) </a:t>
            </a:r>
            <a:r>
              <a:rPr lang="en-US" altLang="zh-CN" sz="2800" dirty="0" smtClean="0"/>
              <a:t>are </a:t>
            </a:r>
            <a:r>
              <a:rPr lang="en-US" altLang="zh-CN" sz="2800" dirty="0" smtClean="0"/>
              <a:t>required to be submitted to the course website on time. </a:t>
            </a:r>
          </a:p>
          <a:p>
            <a:r>
              <a:rPr lang="en-US" altLang="zh-CN" sz="3200" dirty="0">
                <a:solidFill>
                  <a:srgbClr val="0033CC"/>
                </a:solidFill>
              </a:rPr>
              <a:t>Submission deadline </a:t>
            </a:r>
            <a:r>
              <a:rPr lang="en-US" altLang="zh-CN" sz="3200" dirty="0"/>
              <a:t>will be announced on course website.</a:t>
            </a:r>
          </a:p>
          <a:p>
            <a:r>
              <a:rPr lang="en-US" altLang="zh-CN" sz="3200" dirty="0"/>
              <a:t>All assignments in this course should  be turned in by the specified due date. </a:t>
            </a:r>
            <a:r>
              <a:rPr lang="en-US" altLang="zh-CN" sz="3200" dirty="0">
                <a:solidFill>
                  <a:srgbClr val="FF0000"/>
                </a:solidFill>
              </a:rPr>
              <a:t>Late assignment </a:t>
            </a:r>
            <a:r>
              <a:rPr lang="en-US" altLang="zh-CN" sz="3200" dirty="0" smtClean="0">
                <a:solidFill>
                  <a:srgbClr val="FF0000"/>
                </a:solidFill>
              </a:rPr>
              <a:t> is </a:t>
            </a:r>
            <a:r>
              <a:rPr lang="en-US" altLang="zh-CN" sz="3200" b="1" dirty="0">
                <a:solidFill>
                  <a:srgbClr val="FF0000"/>
                </a:solidFill>
              </a:rPr>
              <a:t>NOT</a:t>
            </a:r>
            <a:r>
              <a:rPr lang="en-US" altLang="zh-CN" sz="3200" dirty="0">
                <a:solidFill>
                  <a:srgbClr val="FF0000"/>
                </a:solidFill>
              </a:rPr>
              <a:t> accepted.</a:t>
            </a:r>
          </a:p>
        </p:txBody>
      </p:sp>
    </p:spTree>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Honest Policy</a:t>
            </a:r>
            <a:endParaRPr lang="zh-CN" altLang="en-US" dirty="0"/>
          </a:p>
        </p:txBody>
      </p:sp>
      <p:sp>
        <p:nvSpPr>
          <p:cNvPr id="3" name="内容占位符 2"/>
          <p:cNvSpPr>
            <a:spLocks noGrp="1"/>
          </p:cNvSpPr>
          <p:nvPr>
            <p:ph idx="1"/>
          </p:nvPr>
        </p:nvSpPr>
        <p:spPr>
          <a:xfrm>
            <a:off x="1055440" y="1142984"/>
            <a:ext cx="10153128" cy="4857784"/>
          </a:xfrm>
        </p:spPr>
        <p:txBody>
          <a:bodyPr>
            <a:normAutofit/>
          </a:bodyPr>
          <a:lstStyle/>
          <a:p>
            <a:pPr lvl="1"/>
            <a:r>
              <a:rPr lang="en-US" altLang="zh-CN" sz="2800" dirty="0" smtClean="0"/>
              <a:t>Be </a:t>
            </a:r>
            <a:r>
              <a:rPr lang="en-US" altLang="zh-CN" sz="2800" dirty="0" smtClean="0">
                <a:solidFill>
                  <a:srgbClr val="FF0000"/>
                </a:solidFill>
              </a:rPr>
              <a:t>HONEST</a:t>
            </a:r>
            <a:r>
              <a:rPr lang="en-US" altLang="zh-CN" sz="2800" dirty="0" smtClean="0"/>
              <a:t>  in your work! </a:t>
            </a:r>
          </a:p>
          <a:p>
            <a:pPr lvl="1"/>
            <a:endParaRPr lang="en-US" altLang="zh-CN" sz="2800" dirty="0"/>
          </a:p>
          <a:p>
            <a:pPr lvl="1"/>
            <a:r>
              <a:rPr lang="en-US" altLang="zh-CN" sz="2800" dirty="0" smtClean="0"/>
              <a:t>Found </a:t>
            </a:r>
            <a:r>
              <a:rPr lang="en-US" altLang="zh-CN" sz="2800" dirty="0" smtClean="0">
                <a:solidFill>
                  <a:srgbClr val="FF0000"/>
                </a:solidFill>
              </a:rPr>
              <a:t>copy </a:t>
            </a:r>
            <a:r>
              <a:rPr lang="en-US" altLang="zh-CN" sz="2800" dirty="0" smtClean="0"/>
              <a:t>&amp;</a:t>
            </a:r>
            <a:r>
              <a:rPr lang="en-US" altLang="zh-CN" sz="2800" dirty="0" smtClean="0">
                <a:solidFill>
                  <a:srgbClr val="FF0000"/>
                </a:solidFill>
              </a:rPr>
              <a:t> be copied  </a:t>
            </a:r>
            <a:r>
              <a:rPr lang="en-US" altLang="zh-CN" sz="2800" dirty="0" smtClean="0"/>
              <a:t>in the homework or lab report </a:t>
            </a:r>
            <a:r>
              <a:rPr lang="zh-CN" altLang="en-US" sz="2800" dirty="0" smtClean="0"/>
              <a:t>，</a:t>
            </a:r>
            <a:r>
              <a:rPr lang="en-US" altLang="zh-CN" sz="2800" dirty="0" smtClean="0"/>
              <a:t>you get  </a:t>
            </a:r>
            <a:r>
              <a:rPr lang="en-US" altLang="zh-CN" sz="2800" dirty="0" smtClean="0">
                <a:solidFill>
                  <a:srgbClr val="FF0000"/>
                </a:solidFill>
              </a:rPr>
              <a:t>ZERO</a:t>
            </a:r>
            <a:r>
              <a:rPr lang="en-US" altLang="zh-CN" sz="2800" dirty="0" smtClean="0"/>
              <a:t> for one submission and also get </a:t>
            </a:r>
            <a:r>
              <a:rPr lang="en-US" altLang="zh-CN" sz="2800" dirty="0" smtClean="0">
                <a:solidFill>
                  <a:srgbClr val="FF0000"/>
                </a:solidFill>
              </a:rPr>
              <a:t>10</a:t>
            </a:r>
            <a:r>
              <a:rPr lang="en-US" altLang="zh-CN" sz="2800" dirty="0">
                <a:solidFill>
                  <a:srgbClr val="FF0000"/>
                </a:solidFill>
              </a:rPr>
              <a:t>% off </a:t>
            </a:r>
            <a:r>
              <a:rPr lang="en-US" altLang="zh-CN" sz="2800" dirty="0" smtClean="0">
                <a:solidFill>
                  <a:srgbClr val="FF0000"/>
                </a:solidFill>
              </a:rPr>
              <a:t> in  the final grade</a:t>
            </a:r>
            <a:r>
              <a:rPr lang="en-US" altLang="zh-CN" sz="2800" dirty="0" smtClean="0"/>
              <a:t> !</a:t>
            </a:r>
            <a:endParaRPr lang="en-US" altLang="zh-CN" sz="2800" dirty="0"/>
          </a:p>
          <a:p>
            <a:endParaRPr lang="zh-CN" altLang="en-US" sz="3200" dirty="0"/>
          </a:p>
        </p:txBody>
      </p:sp>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lstStyle/>
          <a:p>
            <a:r>
              <a:rPr lang="en-US" altLang="zh-CN" dirty="0" smtClean="0"/>
              <a:t>Instructor &amp; TA </a:t>
            </a:r>
            <a:endParaRPr lang="en-US" altLang="zh-CN" dirty="0"/>
          </a:p>
        </p:txBody>
      </p:sp>
      <p:sp>
        <p:nvSpPr>
          <p:cNvPr id="645125" name="Rectangle 5"/>
          <p:cNvSpPr>
            <a:spLocks noGrp="1" noChangeArrowheads="1"/>
          </p:cNvSpPr>
          <p:nvPr>
            <p:ph idx="1"/>
          </p:nvPr>
        </p:nvSpPr>
        <p:spPr>
          <a:xfrm>
            <a:off x="839416" y="1124744"/>
            <a:ext cx="10515600" cy="5328592"/>
          </a:xfrm>
        </p:spPr>
        <p:txBody>
          <a:bodyPr>
            <a:normAutofit/>
          </a:bodyPr>
          <a:lstStyle/>
          <a:p>
            <a:pPr>
              <a:lnSpc>
                <a:spcPct val="100000"/>
              </a:lnSpc>
            </a:pPr>
            <a:r>
              <a:rPr lang="en-US" altLang="zh-CN" dirty="0">
                <a:latin typeface="Comic Sans MS" pitchFamily="66" charset="0"/>
              </a:rPr>
              <a:t>Instructor</a:t>
            </a:r>
            <a:r>
              <a:rPr lang="zh-CN" altLang="en-US" dirty="0">
                <a:latin typeface="Comic Sans MS" pitchFamily="66" charset="0"/>
              </a:rPr>
              <a:t>： </a:t>
            </a:r>
            <a:r>
              <a:rPr lang="en-US" altLang="zh-CN" dirty="0">
                <a:solidFill>
                  <a:srgbClr val="FF3300"/>
                </a:solidFill>
                <a:latin typeface="Comic Sans MS" pitchFamily="66" charset="0"/>
              </a:rPr>
              <a:t>Jiang </a:t>
            </a:r>
            <a:r>
              <a:rPr lang="en-US" altLang="zh-CN" dirty="0" err="1">
                <a:solidFill>
                  <a:srgbClr val="FF3300"/>
                </a:solidFill>
                <a:latin typeface="Comic Sans MS" pitchFamily="66" charset="0"/>
              </a:rPr>
              <a:t>Xiaohong</a:t>
            </a:r>
            <a:endParaRPr lang="en-US" altLang="zh-CN" dirty="0">
              <a:solidFill>
                <a:srgbClr val="FF3300"/>
              </a:solidFill>
              <a:latin typeface="Comic Sans MS" pitchFamily="66" charset="0"/>
            </a:endParaRPr>
          </a:p>
          <a:p>
            <a:pPr lvl="1" eaLnBrk="1" hangingPunct="1"/>
            <a:r>
              <a:rPr lang="en-US" altLang="zh-CN" sz="2400" dirty="0"/>
              <a:t>Office :</a:t>
            </a:r>
            <a:r>
              <a:rPr lang="en-US" altLang="zh-CN" dirty="0" smtClean="0"/>
              <a:t> </a:t>
            </a:r>
            <a:r>
              <a:rPr lang="en-US" altLang="zh-CN" sz="2400" b="1" dirty="0">
                <a:solidFill>
                  <a:srgbClr val="0000FF"/>
                </a:solidFill>
              </a:rPr>
              <a:t>Room520, </a:t>
            </a:r>
            <a:r>
              <a:rPr lang="en-US" altLang="zh-CN" sz="2400" b="1" dirty="0" smtClean="0">
                <a:solidFill>
                  <a:srgbClr val="0000FF"/>
                </a:solidFill>
              </a:rPr>
              <a:t> Bld</a:t>
            </a:r>
            <a:r>
              <a:rPr lang="en-US" altLang="zh-CN" sz="2400" b="1" dirty="0">
                <a:solidFill>
                  <a:srgbClr val="0000FF"/>
                </a:solidFill>
              </a:rPr>
              <a:t>. of </a:t>
            </a:r>
            <a:r>
              <a:rPr lang="en-US" altLang="zh-CN" sz="2400" b="1" dirty="0" err="1">
                <a:solidFill>
                  <a:srgbClr val="0000FF"/>
                </a:solidFill>
              </a:rPr>
              <a:t>CaoGuangBiao</a:t>
            </a:r>
            <a:r>
              <a:rPr lang="en-US" altLang="zh-CN" sz="2000" b="1" dirty="0">
                <a:solidFill>
                  <a:srgbClr val="0000FF"/>
                </a:solidFill>
              </a:rPr>
              <a:t>,</a:t>
            </a:r>
            <a:r>
              <a:rPr lang="en-US" altLang="zh-CN" b="1" dirty="0" smtClean="0">
                <a:solidFill>
                  <a:srgbClr val="0000FF"/>
                </a:solidFill>
              </a:rPr>
              <a:t> </a:t>
            </a:r>
            <a:endParaRPr lang="en-US" altLang="zh-CN" sz="2400" b="1" dirty="0">
              <a:solidFill>
                <a:srgbClr val="0000FF"/>
              </a:solidFill>
            </a:endParaRPr>
          </a:p>
          <a:p>
            <a:pPr lvl="1" eaLnBrk="1" hangingPunct="1"/>
            <a:r>
              <a:rPr lang="en-US" altLang="zh-CN" sz="2400" dirty="0"/>
              <a:t>Mobile(short):   529114</a:t>
            </a:r>
          </a:p>
          <a:p>
            <a:pPr lvl="1" eaLnBrk="1" hangingPunct="1"/>
            <a:r>
              <a:rPr lang="en-US" altLang="zh-CN" sz="2400" dirty="0"/>
              <a:t>Email:     </a:t>
            </a:r>
            <a:r>
              <a:rPr lang="en-US" altLang="zh-CN" sz="2400" b="1" dirty="0" err="1">
                <a:solidFill>
                  <a:srgbClr val="0033CC"/>
                </a:solidFill>
                <a:hlinkClick r:id="rId3"/>
              </a:rPr>
              <a:t>jiangxh@zju.edu.cn</a:t>
            </a:r>
            <a:r>
              <a:rPr lang="en-US" altLang="zh-CN" sz="2400" dirty="0"/>
              <a:t>   </a:t>
            </a:r>
          </a:p>
          <a:p>
            <a:pPr lvl="1" eaLnBrk="1" hangingPunct="1"/>
            <a:r>
              <a:rPr lang="en-US" altLang="zh-CN" sz="2400" dirty="0"/>
              <a:t>Homepage: </a:t>
            </a:r>
          </a:p>
          <a:p>
            <a:pPr lvl="2" eaLnBrk="1" hangingPunct="1"/>
            <a:r>
              <a:rPr lang="en-US" altLang="zh-CN" b="1" dirty="0">
                <a:solidFill>
                  <a:srgbClr val="0000FF"/>
                </a:solidFill>
                <a:hlinkClick r:id="rId4"/>
              </a:rPr>
              <a:t>http://mypage.zju.edu.cn/jiangxh</a:t>
            </a:r>
            <a:endParaRPr lang="en-US" altLang="zh-CN" b="1" dirty="0">
              <a:solidFill>
                <a:srgbClr val="0000FF"/>
              </a:solidFill>
            </a:endParaRPr>
          </a:p>
          <a:p>
            <a:pPr>
              <a:lnSpc>
                <a:spcPct val="110000"/>
              </a:lnSpc>
            </a:pPr>
            <a:endParaRPr lang="en-US" altLang="zh-CN" dirty="0" smtClean="0">
              <a:latin typeface="Comic Sans MS" pitchFamily="66" charset="0"/>
            </a:endParaRPr>
          </a:p>
          <a:p>
            <a:pPr>
              <a:lnSpc>
                <a:spcPct val="110000"/>
              </a:lnSpc>
            </a:pPr>
            <a:r>
              <a:rPr lang="en-US" altLang="zh-CN" dirty="0" smtClean="0">
                <a:latin typeface="Comic Sans MS" pitchFamily="66" charset="0"/>
              </a:rPr>
              <a:t>Course Website</a:t>
            </a:r>
            <a:r>
              <a:rPr lang="zh-CN" altLang="en-US" dirty="0" smtClean="0">
                <a:latin typeface="Comic Sans MS" pitchFamily="66" charset="0"/>
              </a:rPr>
              <a:t>：  </a:t>
            </a:r>
            <a:endParaRPr lang="en-US" altLang="zh-CN" dirty="0" smtClean="0">
              <a:latin typeface="Comic Sans MS" pitchFamily="66" charset="0"/>
            </a:endParaRPr>
          </a:p>
          <a:p>
            <a:pPr lvl="1">
              <a:lnSpc>
                <a:spcPct val="110000"/>
              </a:lnSpc>
            </a:pPr>
            <a:r>
              <a:rPr lang="en-US" altLang="zh-CN" dirty="0" smtClean="0">
                <a:latin typeface="Comic Sans MS" pitchFamily="66" charset="0"/>
              </a:rPr>
              <a:t>course.zju.edu.cn</a:t>
            </a:r>
          </a:p>
          <a:p>
            <a:pPr lvl="1"/>
            <a:endParaRPr lang="en-US" altLang="zh-CN" dirty="0" smtClean="0"/>
          </a:p>
        </p:txBody>
      </p:sp>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zh-CN"/>
              <a:t>Q&amp;A</a:t>
            </a:r>
          </a:p>
        </p:txBody>
      </p:sp>
      <p:sp>
        <p:nvSpPr>
          <p:cNvPr id="703491" name="Rectangle 3"/>
          <p:cNvSpPr>
            <a:spLocks noGrp="1" noChangeArrowheads="1"/>
          </p:cNvSpPr>
          <p:nvPr>
            <p:ph idx="1"/>
          </p:nvPr>
        </p:nvSpPr>
        <p:spPr>
          <a:xfrm>
            <a:off x="5232403" y="2349503"/>
            <a:ext cx="1584325" cy="1584325"/>
          </a:xfrm>
        </p:spPr>
        <p:txBody>
          <a:bodyPr/>
          <a:lstStyle/>
          <a:p>
            <a:pPr>
              <a:buFont typeface="Wingdings" pitchFamily="2" charset="2"/>
              <a:buNone/>
            </a:pPr>
            <a:r>
              <a:rPr lang="en-US" altLang="zh-CN" sz="8800">
                <a:solidFill>
                  <a:srgbClr val="FF0000"/>
                </a:solidFill>
              </a:rPr>
              <a:t>??</a:t>
            </a:r>
          </a:p>
        </p:txBody>
      </p:sp>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zh-CN" b="1" dirty="0">
                <a:latin typeface="+mn-lt"/>
              </a:rPr>
              <a:t>Why we learn Computer </a:t>
            </a:r>
            <a:r>
              <a:rPr lang="en-US" altLang="zh-CN" b="1" dirty="0" smtClean="0">
                <a:latin typeface="+mn-lt"/>
              </a:rPr>
              <a:t>Architecture? </a:t>
            </a:r>
            <a:endParaRPr lang="zh-CN" altLang="en-US" dirty="0" smtClean="0">
              <a:solidFill>
                <a:schemeClr val="bg1"/>
              </a:solidFill>
            </a:endParaRPr>
          </a:p>
        </p:txBody>
      </p:sp>
      <p:sp>
        <p:nvSpPr>
          <p:cNvPr id="21509" name="Rectangle 22"/>
          <p:cNvSpPr>
            <a:spLocks noChangeArrowheads="1"/>
          </p:cNvSpPr>
          <p:nvPr/>
        </p:nvSpPr>
        <p:spPr bwMode="auto">
          <a:xfrm>
            <a:off x="983432" y="1015700"/>
            <a:ext cx="8424863" cy="4067190"/>
          </a:xfrm>
          <a:prstGeom prst="rect">
            <a:avLst/>
          </a:prstGeom>
          <a:noFill/>
          <a:ln w="9525">
            <a:noFill/>
            <a:miter lim="800000"/>
            <a:headEnd/>
            <a:tailEnd/>
          </a:ln>
        </p:spPr>
        <p:txBody>
          <a:bodyPr/>
          <a:lstStyle/>
          <a:p>
            <a:pPr marL="342900" indent="-342900">
              <a:buClr>
                <a:srgbClr val="99CC00"/>
              </a:buClr>
              <a:buSzPct val="90000"/>
              <a:buFont typeface="Monotype Sorts" pitchFamily="2" charset="2"/>
              <a:buChar char="n"/>
            </a:pPr>
            <a:r>
              <a:rPr kumimoji="0" lang="en-US" altLang="zh-CN" sz="2800" b="0" dirty="0">
                <a:solidFill>
                  <a:srgbClr val="003366"/>
                </a:solidFill>
                <a:latin typeface="Helvetica" pitchFamily="34" charset="0"/>
                <a:ea typeface="宋体" pitchFamily="2" charset="-122"/>
              </a:rPr>
              <a:t>Hardware Course Series </a:t>
            </a:r>
            <a:endParaRPr kumimoji="0" lang="zh-CN" altLang="en-US" sz="2800" b="0" dirty="0">
              <a:solidFill>
                <a:srgbClr val="003366"/>
              </a:solidFill>
              <a:latin typeface="Helvetica" pitchFamily="34" charset="0"/>
              <a:ea typeface="宋体" pitchFamily="2" charset="-122"/>
            </a:endParaRPr>
          </a:p>
        </p:txBody>
      </p:sp>
      <p:sp>
        <p:nvSpPr>
          <p:cNvPr id="20" name="圆角矩形 19"/>
          <p:cNvSpPr/>
          <p:nvPr/>
        </p:nvSpPr>
        <p:spPr>
          <a:xfrm>
            <a:off x="3809984" y="5429264"/>
            <a:ext cx="221457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电子线路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Electronic Circuits</a:t>
            </a:r>
            <a:endParaRPr kumimoji="0" lang="zh-CN" altLang="en-US" sz="1800" b="0" dirty="0">
              <a:solidFill>
                <a:srgbClr val="2D2D8A"/>
              </a:solidFill>
            </a:endParaRPr>
          </a:p>
        </p:txBody>
      </p:sp>
      <p:sp>
        <p:nvSpPr>
          <p:cNvPr id="59" name="圆角矩形 58"/>
          <p:cNvSpPr/>
          <p:nvPr/>
        </p:nvSpPr>
        <p:spPr>
          <a:xfrm>
            <a:off x="6096000" y="5429264"/>
            <a:ext cx="2286016"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模拟线路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Simulation </a:t>
            </a:r>
            <a:r>
              <a:rPr kumimoji="0" lang="en-US" altLang="zh-CN" sz="1800" b="0" dirty="0" err="1">
                <a:solidFill>
                  <a:srgbClr val="2D2D8A"/>
                </a:solidFill>
              </a:rPr>
              <a:t>Circuis</a:t>
            </a:r>
            <a:endParaRPr kumimoji="0" lang="zh-CN" altLang="en-US" sz="1800" b="0" dirty="0">
              <a:solidFill>
                <a:srgbClr val="2D2D8A"/>
              </a:solidFill>
            </a:endParaRPr>
          </a:p>
        </p:txBody>
      </p:sp>
      <p:sp>
        <p:nvSpPr>
          <p:cNvPr id="60" name="圆角矩形 59"/>
          <p:cNvSpPr/>
          <p:nvPr/>
        </p:nvSpPr>
        <p:spPr>
          <a:xfrm>
            <a:off x="3809984" y="4643446"/>
            <a:ext cx="4643470" cy="714380"/>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逻辑与计算机设计基础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Logic and Computer Design Fundamentals</a:t>
            </a:r>
            <a:endParaRPr kumimoji="0" lang="zh-CN" altLang="en-US" sz="1800" b="0" dirty="0">
              <a:solidFill>
                <a:srgbClr val="002060"/>
              </a:solidFill>
            </a:endParaRPr>
          </a:p>
        </p:txBody>
      </p:sp>
      <p:sp>
        <p:nvSpPr>
          <p:cNvPr id="61" name="圆角矩形 60"/>
          <p:cNvSpPr/>
          <p:nvPr/>
        </p:nvSpPr>
        <p:spPr>
          <a:xfrm>
            <a:off x="4024298" y="3857628"/>
            <a:ext cx="4071966" cy="714380"/>
          </a:xfrm>
          <a:prstGeom prst="roundRect">
            <a:avLst/>
          </a:prstGeom>
          <a:gradFill flip="none" rotWithShape="1">
            <a:gsLst>
              <a:gs pos="0">
                <a:srgbClr val="20D6DE">
                  <a:shade val="30000"/>
                  <a:satMod val="115000"/>
                </a:srgbClr>
              </a:gs>
              <a:gs pos="50000">
                <a:srgbClr val="20D6DE">
                  <a:shade val="67500"/>
                  <a:satMod val="115000"/>
                </a:srgbClr>
              </a:gs>
              <a:gs pos="100000">
                <a:srgbClr val="20D6DE">
                  <a:shade val="100000"/>
                  <a:satMod val="115000"/>
                </a:srgb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spcBef>
                <a:spcPct val="0"/>
              </a:spcBef>
              <a:buClrTx/>
              <a:buSzTx/>
              <a:buFontTx/>
              <a:buNone/>
            </a:pPr>
            <a:r>
              <a:rPr kumimoji="0" lang="zh-CN" altLang="en-US" sz="1800" dirty="0">
                <a:solidFill>
                  <a:srgbClr val="2D2D8A"/>
                </a:solidFill>
              </a:rPr>
              <a:t>计算机组成</a:t>
            </a:r>
            <a:endParaRPr kumimoji="0" lang="en-US" altLang="zh-CN" sz="1800" dirty="0">
              <a:solidFill>
                <a:srgbClr val="2D2D8A"/>
              </a:solidFill>
            </a:endParaRPr>
          </a:p>
          <a:p>
            <a:pPr algn="ctr">
              <a:spcBef>
                <a:spcPct val="0"/>
              </a:spcBef>
              <a:buClrTx/>
              <a:buSzTx/>
              <a:buFontTx/>
              <a:buNone/>
            </a:pPr>
            <a:r>
              <a:rPr kumimoji="0" lang="en-US" altLang="zh-CN" sz="1800" b="0" dirty="0">
                <a:solidFill>
                  <a:srgbClr val="002060"/>
                </a:solidFill>
              </a:rPr>
              <a:t>Computer Organization</a:t>
            </a:r>
            <a:endParaRPr kumimoji="0" lang="zh-CN" altLang="en-US" sz="1800" b="0" dirty="0">
              <a:solidFill>
                <a:srgbClr val="002060"/>
              </a:solidFill>
            </a:endParaRPr>
          </a:p>
        </p:txBody>
      </p:sp>
      <p:sp>
        <p:nvSpPr>
          <p:cNvPr id="62" name="圆角矩形 61"/>
          <p:cNvSpPr/>
          <p:nvPr/>
        </p:nvSpPr>
        <p:spPr>
          <a:xfrm>
            <a:off x="5095868" y="2786058"/>
            <a:ext cx="2000264" cy="1000132"/>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Computer Architecture</a:t>
            </a:r>
            <a:endParaRPr kumimoji="0" lang="zh-CN" altLang="en-US" sz="1800" b="0" dirty="0">
              <a:solidFill>
                <a:srgbClr val="002060"/>
              </a:solidFill>
            </a:endParaRPr>
          </a:p>
        </p:txBody>
      </p:sp>
      <p:sp>
        <p:nvSpPr>
          <p:cNvPr id="63" name="圆角矩形 62"/>
          <p:cNvSpPr/>
          <p:nvPr/>
        </p:nvSpPr>
        <p:spPr>
          <a:xfrm>
            <a:off x="3595670" y="2786058"/>
            <a:ext cx="142876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接口设计</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Interface Design</a:t>
            </a:r>
            <a:endParaRPr kumimoji="0" lang="zh-CN" altLang="en-US" sz="1800" b="0" dirty="0">
              <a:solidFill>
                <a:srgbClr val="000000"/>
              </a:solidFill>
            </a:endParaRPr>
          </a:p>
        </p:txBody>
      </p:sp>
      <p:sp>
        <p:nvSpPr>
          <p:cNvPr id="64" name="圆角矩形 63"/>
          <p:cNvSpPr/>
          <p:nvPr/>
        </p:nvSpPr>
        <p:spPr>
          <a:xfrm>
            <a:off x="7167570" y="2786058"/>
            <a:ext cx="1500198"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嵌入式系统</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Embedded System</a:t>
            </a:r>
            <a:endParaRPr kumimoji="0" lang="zh-CN" altLang="en-US" sz="1800" b="0" dirty="0">
              <a:solidFill>
                <a:srgbClr val="000000"/>
              </a:solidFill>
            </a:endParaRPr>
          </a:p>
        </p:txBody>
      </p:sp>
      <p:sp>
        <p:nvSpPr>
          <p:cNvPr id="65" name="圆角矩形 64"/>
          <p:cNvSpPr/>
          <p:nvPr/>
        </p:nvSpPr>
        <p:spPr>
          <a:xfrm>
            <a:off x="8739206" y="2786058"/>
            <a:ext cx="1714512"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多核程序设计</a:t>
            </a:r>
            <a:endParaRPr kumimoji="0" lang="en-US" altLang="zh-CN" sz="1800" b="0" dirty="0">
              <a:solidFill>
                <a:srgbClr val="000000"/>
              </a:solidFill>
            </a:endParaRPr>
          </a:p>
          <a:p>
            <a:pPr algn="ctr">
              <a:spcBef>
                <a:spcPct val="0"/>
              </a:spcBef>
              <a:buClrTx/>
              <a:buSzTx/>
              <a:buFontTx/>
              <a:buNone/>
            </a:pPr>
            <a:r>
              <a:rPr kumimoji="0" lang="en-US" altLang="zh-CN" sz="1800" b="0" dirty="0" err="1">
                <a:solidFill>
                  <a:srgbClr val="000000"/>
                </a:solidFill>
              </a:rPr>
              <a:t>Multicore</a:t>
            </a:r>
            <a:r>
              <a:rPr kumimoji="0" lang="en-US" altLang="zh-CN" sz="1800" b="0" dirty="0">
                <a:solidFill>
                  <a:srgbClr val="000000"/>
                </a:solidFill>
              </a:rPr>
              <a:t> Programming</a:t>
            </a:r>
            <a:endParaRPr kumimoji="0" lang="zh-CN" altLang="en-US" sz="1800" b="0" dirty="0">
              <a:solidFill>
                <a:srgbClr val="000000"/>
              </a:solidFill>
            </a:endParaRPr>
          </a:p>
        </p:txBody>
      </p:sp>
      <p:sp>
        <p:nvSpPr>
          <p:cNvPr id="67" name="圆角矩形 66"/>
          <p:cNvSpPr/>
          <p:nvPr/>
        </p:nvSpPr>
        <p:spPr>
          <a:xfrm>
            <a:off x="1738282" y="2786058"/>
            <a:ext cx="178595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存储技术基础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 </a:t>
            </a:r>
            <a:r>
              <a:rPr kumimoji="0" lang="en-US" altLang="zh-CN" sz="1600" b="0" dirty="0">
                <a:solidFill>
                  <a:srgbClr val="000000"/>
                </a:solidFill>
              </a:rPr>
              <a:t>Storage Technology </a:t>
            </a:r>
            <a:r>
              <a:rPr kumimoji="0" lang="en-US" altLang="zh-CN" sz="1600" b="0" dirty="0" err="1">
                <a:solidFill>
                  <a:srgbClr val="000000"/>
                </a:solidFill>
              </a:rPr>
              <a:t>Fundations</a:t>
            </a:r>
            <a:endParaRPr kumimoji="0" lang="zh-CN" altLang="en-US" sz="1800" b="0" dirty="0">
              <a:solidFill>
                <a:srgbClr val="000000"/>
              </a:solidFill>
            </a:endParaRPr>
          </a:p>
        </p:txBody>
      </p:sp>
      <p:sp>
        <p:nvSpPr>
          <p:cNvPr id="68" name="圆角矩形 67"/>
          <p:cNvSpPr/>
          <p:nvPr/>
        </p:nvSpPr>
        <p:spPr>
          <a:xfrm>
            <a:off x="4881554" y="1857364"/>
            <a:ext cx="2357454" cy="857256"/>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高级计算机体系结构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Advanced CA</a:t>
            </a:r>
            <a:endParaRPr kumimoji="0" lang="zh-CN" altLang="en-US" sz="1800" b="0" dirty="0">
              <a:solidFill>
                <a:srgbClr val="000000"/>
              </a:solidFill>
            </a:endParaRPr>
          </a:p>
        </p:txBody>
      </p:sp>
      <p:sp>
        <p:nvSpPr>
          <p:cNvPr id="69" name="圆角矩形 68"/>
          <p:cNvSpPr/>
          <p:nvPr/>
        </p:nvSpPr>
        <p:spPr>
          <a:xfrm>
            <a:off x="7310446" y="1857364"/>
            <a:ext cx="2000264"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分布式系统</a:t>
            </a:r>
            <a:endParaRPr kumimoji="0" lang="en-US" altLang="zh-CN" sz="1800" b="0" dirty="0">
              <a:solidFill>
                <a:srgbClr val="000000"/>
              </a:solidFill>
            </a:endParaRPr>
          </a:p>
          <a:p>
            <a:pPr algn="ctr">
              <a:spcBef>
                <a:spcPct val="0"/>
              </a:spcBef>
              <a:buClrTx/>
              <a:buSzTx/>
              <a:buFontTx/>
              <a:buNone/>
            </a:pPr>
            <a:r>
              <a:rPr kumimoji="0" lang="en-US" altLang="zh-CN" sz="1600" b="0" dirty="0">
                <a:solidFill>
                  <a:srgbClr val="000000"/>
                </a:solidFill>
              </a:rPr>
              <a:t>Distributed System</a:t>
            </a:r>
            <a:endParaRPr kumimoji="0" lang="zh-CN" altLang="en-US" sz="1600" b="0" dirty="0">
              <a:solidFill>
                <a:srgbClr val="000000"/>
              </a:solidFill>
            </a:endParaRPr>
          </a:p>
        </p:txBody>
      </p:sp>
      <p:sp>
        <p:nvSpPr>
          <p:cNvPr id="70" name="圆角矩形 69"/>
          <p:cNvSpPr/>
          <p:nvPr/>
        </p:nvSpPr>
        <p:spPr>
          <a:xfrm>
            <a:off x="2524100" y="1857364"/>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并行处理</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Parallel Processing</a:t>
            </a:r>
            <a:endParaRPr kumimoji="0" lang="zh-CN" altLang="en-US" sz="1800" b="0" dirty="0">
              <a:solidFill>
                <a:srgbClr val="000000"/>
              </a:solidFill>
            </a:endParaRPr>
          </a:p>
        </p:txBody>
      </p:sp>
    </p:spTree>
    <p:extLst>
      <p:ext uri="{BB962C8B-B14F-4D97-AF65-F5344CB8AC3E}">
        <p14:creationId xmlns:p14="http://schemas.microsoft.com/office/powerpoint/2010/main" val="2030237997"/>
      </p:ext>
    </p:extLst>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Why we learn </a:t>
            </a:r>
            <a:r>
              <a:rPr lang="en-US" altLang="zh-CN" b="1" dirty="0" smtClean="0"/>
              <a:t>Computer Architecture?</a:t>
            </a:r>
            <a:endParaRPr lang="zh-CN" altLang="en-US" dirty="0"/>
          </a:p>
        </p:txBody>
      </p:sp>
      <p:sp>
        <p:nvSpPr>
          <p:cNvPr id="4" name="内容占位符 3"/>
          <p:cNvSpPr>
            <a:spLocks noGrp="1"/>
          </p:cNvSpPr>
          <p:nvPr>
            <p:ph idx="1"/>
          </p:nvPr>
        </p:nvSpPr>
        <p:spPr/>
        <p:txBody>
          <a:bodyPr/>
          <a:lstStyle/>
          <a:p>
            <a:endParaRPr lang="zh-CN" altLang="en-US" dirty="0"/>
          </a:p>
        </p:txBody>
      </p:sp>
      <p:grpSp>
        <p:nvGrpSpPr>
          <p:cNvPr id="36" name="组合 35"/>
          <p:cNvGrpSpPr/>
          <p:nvPr/>
        </p:nvGrpSpPr>
        <p:grpSpPr>
          <a:xfrm>
            <a:off x="1775523" y="1109972"/>
            <a:ext cx="8829972" cy="5168848"/>
            <a:chOff x="1571700" y="960539"/>
            <a:chExt cx="10063345" cy="5369825"/>
          </a:xfrm>
        </p:grpSpPr>
        <p:sp>
          <p:nvSpPr>
            <p:cNvPr id="37" name="Text Box 7"/>
            <p:cNvSpPr txBox="1">
              <a:spLocks noChangeArrowheads="1"/>
            </p:cNvSpPr>
            <p:nvPr/>
          </p:nvSpPr>
          <p:spPr bwMode="auto">
            <a:xfrm>
              <a:off x="1582768" y="960539"/>
              <a:ext cx="1802753" cy="788434"/>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编译系统</a:t>
              </a:r>
              <a:endParaRPr kumimoji="0" lang="zh-CN" altLang="en-US" sz="3600" kern="0" dirty="0">
                <a:solidFill>
                  <a:prstClr val="black"/>
                </a:solidFill>
                <a:latin typeface="Arial" pitchFamily="34" charset="0"/>
                <a:ea typeface="宋体" panose="02010600030101010101" pitchFamily="2" charset="-122"/>
              </a:endParaRPr>
            </a:p>
          </p:txBody>
        </p:sp>
        <p:sp>
          <p:nvSpPr>
            <p:cNvPr id="38" name="Text Box 7"/>
            <p:cNvSpPr txBox="1">
              <a:spLocks noChangeArrowheads="1"/>
            </p:cNvSpPr>
            <p:nvPr/>
          </p:nvSpPr>
          <p:spPr bwMode="auto">
            <a:xfrm>
              <a:off x="3627319" y="5834500"/>
              <a:ext cx="1837976"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en-US" altLang="zh-CN" sz="1400" kern="0" dirty="0">
                  <a:solidFill>
                    <a:prstClr val="black"/>
                  </a:solidFill>
                  <a:latin typeface="Calibri" pitchFamily="34" charset="0"/>
                  <a:ea typeface="宋体" panose="02010600030101010101" pitchFamily="2" charset="-122"/>
                </a:rPr>
                <a:t>C</a:t>
              </a:r>
              <a:r>
                <a:rPr kumimoji="0" lang="zh-CN" altLang="en-US" sz="1400" kern="0" dirty="0">
                  <a:solidFill>
                    <a:prstClr val="black"/>
                  </a:solidFill>
                  <a:latin typeface="Calibri" pitchFamily="34" charset="0"/>
                  <a:ea typeface="宋体" panose="02010600030101010101" pitchFamily="2" charset="-122"/>
                </a:rPr>
                <a:t>语言程序设计</a:t>
              </a:r>
              <a:endParaRPr kumimoji="0" lang="zh-CN" altLang="en-US" sz="3600" kern="0" dirty="0">
                <a:solidFill>
                  <a:prstClr val="black"/>
                </a:solidFill>
                <a:latin typeface="Arial" pitchFamily="34" charset="0"/>
                <a:ea typeface="宋体" panose="02010600030101010101" pitchFamily="2" charset="-122"/>
              </a:endParaRPr>
            </a:p>
          </p:txBody>
        </p:sp>
        <p:sp>
          <p:nvSpPr>
            <p:cNvPr id="39" name="Text Box 7"/>
            <p:cNvSpPr txBox="1">
              <a:spLocks noChangeArrowheads="1"/>
            </p:cNvSpPr>
            <p:nvPr/>
          </p:nvSpPr>
          <p:spPr bwMode="auto">
            <a:xfrm>
              <a:off x="6037521" y="5834500"/>
              <a:ext cx="1712843"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大学计算机基础</a:t>
              </a:r>
              <a:endParaRPr kumimoji="0" lang="zh-CN" altLang="en-US" sz="3600" kern="0" dirty="0">
                <a:solidFill>
                  <a:prstClr val="black"/>
                </a:solidFill>
                <a:latin typeface="Arial" pitchFamily="34" charset="0"/>
                <a:ea typeface="宋体" panose="02010600030101010101" pitchFamily="2" charset="-122"/>
              </a:endParaRPr>
            </a:p>
          </p:txBody>
        </p:sp>
        <p:sp>
          <p:nvSpPr>
            <p:cNvPr id="40" name="Text Box 7"/>
            <p:cNvSpPr txBox="1">
              <a:spLocks noChangeArrowheads="1"/>
            </p:cNvSpPr>
            <p:nvPr/>
          </p:nvSpPr>
          <p:spPr bwMode="auto">
            <a:xfrm>
              <a:off x="5902354" y="4288582"/>
              <a:ext cx="1848012" cy="982195"/>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数字逻辑设计基础</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41" name="直接连接符 40"/>
            <p:cNvCxnSpPr/>
            <p:nvPr/>
          </p:nvCxnSpPr>
          <p:spPr>
            <a:xfrm flipV="1">
              <a:off x="2081087" y="5418409"/>
              <a:ext cx="7280910" cy="72375"/>
            </a:xfrm>
            <a:prstGeom prst="line">
              <a:avLst/>
            </a:prstGeom>
            <a:noFill/>
            <a:ln w="6350" cap="flat" cmpd="sng" algn="ctr">
              <a:solidFill>
                <a:sysClr val="windowText" lastClr="000000"/>
              </a:solidFill>
              <a:prstDash val="lgDash"/>
              <a:miter lim="800000"/>
            </a:ln>
            <a:effectLst/>
          </p:spPr>
        </p:cxnSp>
        <p:sp>
          <p:nvSpPr>
            <p:cNvPr id="42" name="Text Box 7"/>
            <p:cNvSpPr txBox="1">
              <a:spLocks noChangeArrowheads="1"/>
            </p:cNvSpPr>
            <p:nvPr/>
          </p:nvSpPr>
          <p:spPr bwMode="auto">
            <a:xfrm>
              <a:off x="5902354" y="3370535"/>
              <a:ext cx="1848012" cy="738790"/>
            </a:xfrm>
            <a:prstGeom prst="rect">
              <a:avLst/>
            </a:prstGeom>
            <a:solidFill>
              <a:srgbClr val="8FA4D8"/>
            </a:soli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计算机组成</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3" name="文本框 42"/>
            <p:cNvSpPr txBox="1"/>
            <p:nvPr/>
          </p:nvSpPr>
          <p:spPr>
            <a:xfrm>
              <a:off x="10080775" y="5552639"/>
              <a:ext cx="1525836" cy="67146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大学一年级</a:t>
              </a:r>
              <a:endParaRPr kumimoji="0" lang="en-US" altLang="zh-CN" sz="1800" b="0" kern="0" dirty="0">
                <a:solidFill>
                  <a:prstClr val="black"/>
                </a:solidFill>
                <a:latin typeface="Calibri" panose="020F0502020204030204"/>
                <a:ea typeface="宋体" pitchFamily="2" charset="-122"/>
              </a:endParaRPr>
            </a:p>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  通识课程</a:t>
              </a:r>
            </a:p>
          </p:txBody>
        </p:sp>
        <p:sp>
          <p:nvSpPr>
            <p:cNvPr id="44" name="文本框 43"/>
            <p:cNvSpPr txBox="1"/>
            <p:nvPr/>
          </p:nvSpPr>
          <p:spPr>
            <a:xfrm>
              <a:off x="10080775" y="3917464"/>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大学二年级</a:t>
              </a:r>
            </a:p>
          </p:txBody>
        </p:sp>
        <p:cxnSp>
          <p:nvCxnSpPr>
            <p:cNvPr id="45" name="直接箭头连接符 44"/>
            <p:cNvCxnSpPr>
              <a:stCxn id="40" idx="0"/>
              <a:endCxn id="42" idx="2"/>
            </p:cNvCxnSpPr>
            <p:nvPr/>
          </p:nvCxnSpPr>
          <p:spPr>
            <a:xfrm flipV="1">
              <a:off x="6826360" y="4109325"/>
              <a:ext cx="0" cy="179257"/>
            </a:xfrm>
            <a:prstGeom prst="straightConnector1">
              <a:avLst/>
            </a:prstGeom>
            <a:noFill/>
            <a:ln w="38100" cap="flat" cmpd="sng" algn="ctr">
              <a:solidFill>
                <a:srgbClr val="5B9BD5"/>
              </a:solidFill>
              <a:prstDash val="solid"/>
              <a:miter lim="800000"/>
              <a:tailEnd type="triangle"/>
            </a:ln>
            <a:effectLst/>
          </p:spPr>
        </p:cxnSp>
        <p:cxnSp>
          <p:nvCxnSpPr>
            <p:cNvPr id="46" name="直接连接符 45"/>
            <p:cNvCxnSpPr/>
            <p:nvPr/>
          </p:nvCxnSpPr>
          <p:spPr>
            <a:xfrm flipV="1">
              <a:off x="2081087" y="3171722"/>
              <a:ext cx="7280910" cy="72375"/>
            </a:xfrm>
            <a:prstGeom prst="line">
              <a:avLst/>
            </a:prstGeom>
            <a:noFill/>
            <a:ln w="6350" cap="flat" cmpd="sng" algn="ctr">
              <a:solidFill>
                <a:sysClr val="windowText" lastClr="000000"/>
              </a:solidFill>
              <a:prstDash val="lgDash"/>
              <a:miter lim="800000"/>
            </a:ln>
            <a:effectLst/>
          </p:spPr>
        </p:cxnSp>
        <p:sp>
          <p:nvSpPr>
            <p:cNvPr id="47" name="Text Box 7"/>
            <p:cNvSpPr txBox="1">
              <a:spLocks noChangeArrowheads="1"/>
            </p:cNvSpPr>
            <p:nvPr/>
          </p:nvSpPr>
          <p:spPr bwMode="auto">
            <a:xfrm>
              <a:off x="3627318" y="1943222"/>
              <a:ext cx="1802753" cy="793716"/>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操作系统</a:t>
              </a:r>
              <a:endParaRPr kumimoji="0" lang="zh-CN" altLang="en-US" sz="3600" kern="0" dirty="0">
                <a:solidFill>
                  <a:prstClr val="black"/>
                </a:solidFill>
                <a:latin typeface="Arial" pitchFamily="34" charset="0"/>
                <a:ea typeface="宋体" panose="02010600030101010101" pitchFamily="2" charset="-122"/>
              </a:endParaRPr>
            </a:p>
          </p:txBody>
        </p:sp>
        <p:sp>
          <p:nvSpPr>
            <p:cNvPr id="48" name="Text Box 7"/>
            <p:cNvSpPr txBox="1">
              <a:spLocks noChangeArrowheads="1"/>
            </p:cNvSpPr>
            <p:nvPr/>
          </p:nvSpPr>
          <p:spPr bwMode="auto">
            <a:xfrm>
              <a:off x="5902352" y="1958775"/>
              <a:ext cx="1848012" cy="803141"/>
            </a:xfrm>
            <a:prstGeom prst="rect">
              <a:avLst/>
            </a:prstGeom>
            <a:solidFill>
              <a:srgbClr val="FFFF00"/>
            </a:soli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计算机体系结构</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9" name="Text Box 7"/>
            <p:cNvSpPr txBox="1">
              <a:spLocks noChangeArrowheads="1"/>
            </p:cNvSpPr>
            <p:nvPr/>
          </p:nvSpPr>
          <p:spPr bwMode="auto">
            <a:xfrm>
              <a:off x="8014906" y="1974848"/>
              <a:ext cx="1848010" cy="7620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汇编与接口</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50" name="Text Box 7"/>
            <p:cNvSpPr txBox="1">
              <a:spLocks noChangeArrowheads="1"/>
            </p:cNvSpPr>
            <p:nvPr/>
          </p:nvSpPr>
          <p:spPr bwMode="auto">
            <a:xfrm>
              <a:off x="3627319" y="4924557"/>
              <a:ext cx="1837976"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数据结构基础</a:t>
              </a:r>
              <a:endParaRPr kumimoji="0" lang="zh-CN" altLang="zh-CN" sz="3600" kern="0" dirty="0">
                <a:solidFill>
                  <a:prstClr val="black"/>
                </a:solidFill>
                <a:latin typeface="Arial" pitchFamily="34" charset="0"/>
                <a:ea typeface="宋体" panose="02010600030101010101" pitchFamily="2" charset="-122"/>
              </a:endParaRPr>
            </a:p>
          </p:txBody>
        </p:sp>
        <p:sp>
          <p:nvSpPr>
            <p:cNvPr id="51" name="文本框 50"/>
            <p:cNvSpPr txBox="1"/>
            <p:nvPr/>
          </p:nvSpPr>
          <p:spPr>
            <a:xfrm>
              <a:off x="10109209" y="2192728"/>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大学三年级</a:t>
              </a:r>
            </a:p>
          </p:txBody>
        </p:sp>
        <p:cxnSp>
          <p:nvCxnSpPr>
            <p:cNvPr id="52" name="直接箭头连接符 51"/>
            <p:cNvCxnSpPr>
              <a:stCxn id="38" idx="0"/>
              <a:endCxn id="50" idx="2"/>
            </p:cNvCxnSpPr>
            <p:nvPr/>
          </p:nvCxnSpPr>
          <p:spPr>
            <a:xfrm flipV="1">
              <a:off x="4546307" y="5270778"/>
              <a:ext cx="0" cy="563722"/>
            </a:xfrm>
            <a:prstGeom prst="straightConnector1">
              <a:avLst/>
            </a:prstGeom>
            <a:noFill/>
            <a:ln w="38100" cap="flat" cmpd="sng" algn="ctr">
              <a:solidFill>
                <a:srgbClr val="FFC000">
                  <a:lumMod val="75000"/>
                </a:srgbClr>
              </a:solidFill>
              <a:prstDash val="solid"/>
              <a:miter lim="800000"/>
              <a:tailEnd type="triangle"/>
            </a:ln>
            <a:effectLst/>
          </p:spPr>
        </p:cxnSp>
        <p:sp>
          <p:nvSpPr>
            <p:cNvPr id="53" name="Text Box 9"/>
            <p:cNvSpPr txBox="1">
              <a:spLocks noChangeArrowheads="1"/>
            </p:cNvSpPr>
            <p:nvPr/>
          </p:nvSpPr>
          <p:spPr bwMode="auto">
            <a:xfrm>
              <a:off x="3649350" y="960539"/>
              <a:ext cx="1802753" cy="7957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计算机网络</a:t>
              </a:r>
              <a:endParaRPr kumimoji="0" lang="zh-CN" altLang="en-US" sz="3600" kern="0" dirty="0">
                <a:solidFill>
                  <a:prstClr val="black"/>
                </a:solidFill>
                <a:latin typeface="Arial" pitchFamily="34" charset="0"/>
                <a:ea typeface="宋体" panose="02010600030101010101" pitchFamily="2" charset="-122"/>
              </a:endParaRPr>
            </a:p>
          </p:txBody>
        </p:sp>
        <p:sp>
          <p:nvSpPr>
            <p:cNvPr id="54" name="Text Box 7"/>
            <p:cNvSpPr txBox="1">
              <a:spLocks noChangeArrowheads="1"/>
            </p:cNvSpPr>
            <p:nvPr/>
          </p:nvSpPr>
          <p:spPr bwMode="auto">
            <a:xfrm>
              <a:off x="5881778" y="961409"/>
              <a:ext cx="1848012" cy="773073"/>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嵌入式系统</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55" name="直接箭头连接符 54"/>
            <p:cNvCxnSpPr>
              <a:stCxn id="42" idx="0"/>
              <a:endCxn id="49" idx="2"/>
            </p:cNvCxnSpPr>
            <p:nvPr/>
          </p:nvCxnSpPr>
          <p:spPr>
            <a:xfrm flipV="1">
              <a:off x="6826360" y="2736938"/>
              <a:ext cx="2112551" cy="633597"/>
            </a:xfrm>
            <a:prstGeom prst="straightConnector1">
              <a:avLst/>
            </a:prstGeom>
            <a:noFill/>
            <a:ln w="38100" cap="flat" cmpd="sng" algn="ctr">
              <a:solidFill>
                <a:srgbClr val="5B9BD5"/>
              </a:solidFill>
              <a:prstDash val="solid"/>
              <a:miter lim="800000"/>
              <a:tailEnd type="triangle"/>
            </a:ln>
            <a:effectLst/>
          </p:spPr>
        </p:cxnSp>
        <p:cxnSp>
          <p:nvCxnSpPr>
            <p:cNvPr id="56" name="直接箭头连接符 55"/>
            <p:cNvCxnSpPr>
              <a:stCxn id="47" idx="0"/>
            </p:cNvCxnSpPr>
            <p:nvPr/>
          </p:nvCxnSpPr>
          <p:spPr>
            <a:xfrm flipH="1" flipV="1">
              <a:off x="4528693" y="1731288"/>
              <a:ext cx="2" cy="211934"/>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7" name="直接箭头连接符 56"/>
            <p:cNvCxnSpPr>
              <a:stCxn id="59" idx="0"/>
              <a:endCxn id="47" idx="2"/>
            </p:cNvCxnSpPr>
            <p:nvPr/>
          </p:nvCxnSpPr>
          <p:spPr>
            <a:xfrm flipH="1" flipV="1">
              <a:off x="4528695" y="2736939"/>
              <a:ext cx="9961" cy="1617430"/>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8" name="直接箭头连接符 57"/>
            <p:cNvCxnSpPr>
              <a:stCxn id="59" idx="0"/>
            </p:cNvCxnSpPr>
            <p:nvPr/>
          </p:nvCxnSpPr>
          <p:spPr>
            <a:xfrm flipH="1" flipV="1">
              <a:off x="2462115" y="1747283"/>
              <a:ext cx="2076541" cy="2607086"/>
            </a:xfrm>
            <a:prstGeom prst="straightConnector1">
              <a:avLst/>
            </a:prstGeom>
            <a:noFill/>
            <a:ln w="38100" cap="flat" cmpd="sng" algn="ctr">
              <a:solidFill>
                <a:srgbClr val="FFC000">
                  <a:lumMod val="75000"/>
                </a:srgbClr>
              </a:solidFill>
              <a:prstDash val="solid"/>
              <a:miter lim="800000"/>
              <a:tailEnd type="triangle"/>
            </a:ln>
            <a:effectLst/>
          </p:spPr>
        </p:cxnSp>
        <p:sp>
          <p:nvSpPr>
            <p:cNvPr id="59" name="Text Box 3"/>
            <p:cNvSpPr txBox="1">
              <a:spLocks noChangeArrowheads="1"/>
            </p:cNvSpPr>
            <p:nvPr/>
          </p:nvSpPr>
          <p:spPr bwMode="auto">
            <a:xfrm>
              <a:off x="3307664" y="4354368"/>
              <a:ext cx="2461983" cy="3252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4572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高级数据结构与算法分析</a:t>
              </a:r>
              <a:endParaRPr kumimoji="0" lang="zh-CN" altLang="en-US" sz="3600" kern="0" dirty="0">
                <a:solidFill>
                  <a:prstClr val="black"/>
                </a:solidFill>
                <a:latin typeface="Arial" pitchFamily="34" charset="0"/>
                <a:ea typeface="宋体" panose="02010600030101010101" pitchFamily="2" charset="-122"/>
              </a:endParaRPr>
            </a:p>
          </p:txBody>
        </p:sp>
        <p:sp>
          <p:nvSpPr>
            <p:cNvPr id="60" name="Text Box 7"/>
            <p:cNvSpPr txBox="1">
              <a:spLocks noChangeArrowheads="1"/>
            </p:cNvSpPr>
            <p:nvPr/>
          </p:nvSpPr>
          <p:spPr bwMode="auto">
            <a:xfrm>
              <a:off x="1571700" y="3722755"/>
              <a:ext cx="1802753"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数据库系统</a:t>
              </a:r>
              <a:endParaRPr kumimoji="0" lang="zh-CN" altLang="zh-CN" sz="3600" kern="0" dirty="0">
                <a:solidFill>
                  <a:prstClr val="black"/>
                </a:solidFill>
                <a:latin typeface="Arial" pitchFamily="34" charset="0"/>
                <a:ea typeface="宋体" panose="02010600030101010101" pitchFamily="2" charset="-122"/>
              </a:endParaRPr>
            </a:p>
          </p:txBody>
        </p:sp>
        <p:cxnSp>
          <p:nvCxnSpPr>
            <p:cNvPr id="61" name="直接箭头连接符 60"/>
            <p:cNvCxnSpPr>
              <a:stCxn id="59" idx="0"/>
              <a:endCxn id="60" idx="2"/>
            </p:cNvCxnSpPr>
            <p:nvPr/>
          </p:nvCxnSpPr>
          <p:spPr>
            <a:xfrm flipH="1" flipV="1">
              <a:off x="2473077" y="4068976"/>
              <a:ext cx="2065579" cy="285392"/>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62" name="直接箭头连接符 61"/>
            <p:cNvCxnSpPr>
              <a:stCxn id="42" idx="0"/>
            </p:cNvCxnSpPr>
            <p:nvPr/>
          </p:nvCxnSpPr>
          <p:spPr>
            <a:xfrm flipH="1" flipV="1">
              <a:off x="4566402" y="2801868"/>
              <a:ext cx="2259958" cy="568667"/>
            </a:xfrm>
            <a:prstGeom prst="straightConnector1">
              <a:avLst/>
            </a:prstGeom>
            <a:noFill/>
            <a:ln w="38100" cap="flat" cmpd="sng" algn="ctr">
              <a:solidFill>
                <a:srgbClr val="5B9BD5"/>
              </a:solidFill>
              <a:prstDash val="solid"/>
              <a:miter lim="800000"/>
              <a:tailEnd type="triangle"/>
            </a:ln>
            <a:effectLst/>
          </p:spPr>
        </p:cxnSp>
        <p:cxnSp>
          <p:nvCxnSpPr>
            <p:cNvPr id="63" name="直接箭头连接符 62"/>
            <p:cNvCxnSpPr>
              <a:stCxn id="48" idx="0"/>
              <a:endCxn id="54" idx="2"/>
            </p:cNvCxnSpPr>
            <p:nvPr/>
          </p:nvCxnSpPr>
          <p:spPr>
            <a:xfrm flipH="1" flipV="1">
              <a:off x="6805784" y="1734481"/>
              <a:ext cx="20574" cy="224294"/>
            </a:xfrm>
            <a:prstGeom prst="straightConnector1">
              <a:avLst/>
            </a:prstGeom>
            <a:noFill/>
            <a:ln w="38100" cap="flat" cmpd="sng" algn="ctr">
              <a:solidFill>
                <a:srgbClr val="5B9BD5"/>
              </a:solidFill>
              <a:prstDash val="solid"/>
              <a:miter lim="800000"/>
              <a:tailEnd type="triangle"/>
            </a:ln>
            <a:effectLst/>
          </p:spPr>
        </p:cxnSp>
        <p:cxnSp>
          <p:nvCxnSpPr>
            <p:cNvPr id="64" name="直接箭头连接符 63"/>
            <p:cNvCxnSpPr>
              <a:stCxn id="50" idx="0"/>
              <a:endCxn id="59" idx="2"/>
            </p:cNvCxnSpPr>
            <p:nvPr/>
          </p:nvCxnSpPr>
          <p:spPr>
            <a:xfrm flipH="1" flipV="1">
              <a:off x="4538656" y="4679618"/>
              <a:ext cx="7651" cy="244938"/>
            </a:xfrm>
            <a:prstGeom prst="straightConnector1">
              <a:avLst/>
            </a:prstGeom>
            <a:noFill/>
            <a:ln w="38100" cap="flat" cmpd="sng" algn="ctr">
              <a:solidFill>
                <a:srgbClr val="FFC000">
                  <a:lumMod val="75000"/>
                </a:srgbClr>
              </a:solidFill>
              <a:prstDash val="solid"/>
              <a:miter lim="800000"/>
              <a:tailEnd type="triangle"/>
            </a:ln>
            <a:effectLst/>
          </p:spPr>
        </p:cxnSp>
        <p:sp>
          <p:nvSpPr>
            <p:cNvPr id="66" name="任意多边形 65"/>
            <p:cNvSpPr/>
            <p:nvPr/>
          </p:nvSpPr>
          <p:spPr>
            <a:xfrm>
              <a:off x="2435369" y="1769958"/>
              <a:ext cx="4400598" cy="1612926"/>
            </a:xfrm>
            <a:custGeom>
              <a:avLst/>
              <a:gdLst>
                <a:gd name="connsiteX0" fmla="*/ 5200650 w 5200650"/>
                <a:gd name="connsiteY0" fmla="*/ 1588770 h 1612926"/>
                <a:gd name="connsiteX1" fmla="*/ 1017270 w 5200650"/>
                <a:gd name="connsiteY1" fmla="*/ 1394460 h 1612926"/>
                <a:gd name="connsiteX2" fmla="*/ 0 w 5200650"/>
                <a:gd name="connsiteY2" fmla="*/ 0 h 1612926"/>
              </a:gdLst>
              <a:ahLst/>
              <a:cxnLst>
                <a:cxn ang="0">
                  <a:pos x="connsiteX0" y="connsiteY0"/>
                </a:cxn>
                <a:cxn ang="0">
                  <a:pos x="connsiteX1" y="connsiteY1"/>
                </a:cxn>
                <a:cxn ang="0">
                  <a:pos x="connsiteX2" y="connsiteY2"/>
                </a:cxn>
              </a:cxnLst>
              <a:rect l="l" t="t" r="r" b="b"/>
              <a:pathLst>
                <a:path w="5200650" h="1612926">
                  <a:moveTo>
                    <a:pt x="5200650" y="1588770"/>
                  </a:moveTo>
                  <a:cubicBezTo>
                    <a:pt x="3542347" y="1624012"/>
                    <a:pt x="1884045" y="1659255"/>
                    <a:pt x="1017270" y="1394460"/>
                  </a:cubicBezTo>
                  <a:cubicBezTo>
                    <a:pt x="150495" y="1129665"/>
                    <a:pt x="75247" y="564832"/>
                    <a:pt x="0" y="0"/>
                  </a:cubicBezTo>
                </a:path>
              </a:pathLst>
            </a:custGeom>
            <a:noFill/>
            <a:ln w="28575" cap="flat" cmpd="sng" algn="ctr">
              <a:solidFill>
                <a:srgbClr val="5B9BD5"/>
              </a:solidFill>
              <a:prstDash val="solid"/>
              <a:miter lim="800000"/>
              <a:headEnd type="none" w="med" len="med"/>
              <a:tailEnd type="triangle" w="med" len="med"/>
            </a:ln>
            <a:effectLst/>
          </p:spPr>
          <p:txBody>
            <a:bodyPr rtlCol="0" anchor="ctr"/>
            <a:lstStyle/>
            <a:p>
              <a:pPr algn="ctr" fontAlgn="auto">
                <a:spcBef>
                  <a:spcPts val="0"/>
                </a:spcBef>
                <a:spcAft>
                  <a:spcPts val="0"/>
                </a:spcAft>
                <a:buClrTx/>
                <a:buSzTx/>
                <a:defRPr/>
              </a:pPr>
              <a:endParaRPr kumimoji="0" lang="zh-CN" altLang="en-US" sz="1800" b="0" kern="0">
                <a:solidFill>
                  <a:prstClr val="white"/>
                </a:solidFill>
                <a:latin typeface="Calibri" panose="020F0502020204030204"/>
                <a:ea typeface="宋体" panose="02010600030101010101" pitchFamily="2" charset="-122"/>
              </a:endParaRPr>
            </a:p>
          </p:txBody>
        </p:sp>
        <p:sp>
          <p:nvSpPr>
            <p:cNvPr id="67" name="Text Box 7"/>
            <p:cNvSpPr txBox="1">
              <a:spLocks noChangeArrowheads="1"/>
            </p:cNvSpPr>
            <p:nvPr/>
          </p:nvSpPr>
          <p:spPr bwMode="auto">
            <a:xfrm>
              <a:off x="4621856" y="5368857"/>
              <a:ext cx="2187941" cy="346221"/>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计算机系统概论</a:t>
              </a:r>
              <a:endParaRPr kumimoji="0" lang="zh-CN" altLang="zh-CN" sz="3600" kern="0" dirty="0">
                <a:solidFill>
                  <a:prstClr val="black"/>
                </a:solidFill>
                <a:latin typeface="Arial" pitchFamily="34" charset="0"/>
                <a:ea typeface="宋体" panose="02010600030101010101" pitchFamily="2" charset="-122"/>
              </a:endParaRPr>
            </a:p>
          </p:txBody>
        </p:sp>
      </p:grpSp>
      <p:cxnSp>
        <p:nvCxnSpPr>
          <p:cNvPr id="68" name="直接箭头连接符 67"/>
          <p:cNvCxnSpPr>
            <a:endCxn id="48" idx="2"/>
          </p:cNvCxnSpPr>
          <p:nvPr/>
        </p:nvCxnSpPr>
        <p:spPr>
          <a:xfrm flipV="1">
            <a:off x="6368110" y="2843932"/>
            <a:ext cx="18052" cy="571457"/>
          </a:xfrm>
          <a:prstGeom prst="straightConnector1">
            <a:avLst/>
          </a:prstGeom>
          <a:noFill/>
          <a:ln w="38100" cap="flat" cmpd="sng" algn="ctr">
            <a:solidFill>
              <a:srgbClr val="5B9BD5"/>
            </a:solidFill>
            <a:prstDash val="solid"/>
            <a:miter lim="800000"/>
            <a:tailEnd type="triangle"/>
          </a:ln>
          <a:effectLst/>
        </p:spPr>
      </p:cxnSp>
    </p:spTree>
    <p:extLst>
      <p:ext uri="{BB962C8B-B14F-4D97-AF65-F5344CB8AC3E}">
        <p14:creationId xmlns:p14="http://schemas.microsoft.com/office/powerpoint/2010/main" val="3416219699"/>
      </p:ext>
    </p:extLst>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
            </a:r>
            <a:r>
              <a:rPr lang="en-US" altLang="zh-CN" dirty="0" smtClean="0"/>
              <a:t>ifferent from Organization</a:t>
            </a:r>
            <a:endParaRPr lang="zh-CN" altLang="en-US" dirty="0"/>
          </a:p>
        </p:txBody>
      </p:sp>
      <p:graphicFrame>
        <p:nvGraphicFramePr>
          <p:cNvPr id="712706" name="Object 2"/>
          <p:cNvGraphicFramePr>
            <a:graphicFrameLocks noGrp="1" noChangeAspect="1"/>
          </p:cNvGraphicFramePr>
          <p:nvPr>
            <p:ph sz="half" idx="1"/>
            <p:extLst>
              <p:ext uri="{D42A27DB-BD31-4B8C-83A1-F6EECF244321}">
                <p14:modId xmlns:p14="http://schemas.microsoft.com/office/powerpoint/2010/main" val="1688943289"/>
              </p:ext>
            </p:extLst>
          </p:nvPr>
        </p:nvGraphicFramePr>
        <p:xfrm>
          <a:off x="5628612" y="1412776"/>
          <a:ext cx="6407265" cy="3312368"/>
        </p:xfrm>
        <a:graphic>
          <a:graphicData uri="http://schemas.openxmlformats.org/presentationml/2006/ole">
            <mc:AlternateContent xmlns:mc="http://schemas.openxmlformats.org/markup-compatibility/2006">
              <mc:Choice xmlns:v="urn:schemas-microsoft-com:vml" Requires="v">
                <p:oleObj spid="_x0000_s712755" name="VISIO" r:id="rId3" imgW="9384480" imgH="4850640" progId="Visio.Drawing.11">
                  <p:embed/>
                </p:oleObj>
              </mc:Choice>
              <mc:Fallback>
                <p:oleObj name="VISIO" r:id="rId3" imgW="9384480" imgH="48506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612" y="1412776"/>
                        <a:ext cx="6407265" cy="3312368"/>
                      </a:xfrm>
                      <a:prstGeom prst="rect">
                        <a:avLst/>
                      </a:prstGeom>
                      <a:noFill/>
                      <a:extLst/>
                    </p:spPr>
                  </p:pic>
                </p:oleObj>
              </mc:Fallback>
            </mc:AlternateContent>
          </a:graphicData>
        </a:graphic>
      </p:graphicFrame>
      <p:sp>
        <p:nvSpPr>
          <p:cNvPr id="7" name="内容占位符 5"/>
          <p:cNvSpPr txBox="1">
            <a:spLocks/>
          </p:cNvSpPr>
          <p:nvPr/>
        </p:nvSpPr>
        <p:spPr bwMode="auto">
          <a:xfrm>
            <a:off x="911424" y="2548451"/>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Bottom up  &amp; </a:t>
            </a:r>
            <a:r>
              <a:rPr lang="en-US" sz="2800" kern="0" dirty="0">
                <a:solidFill>
                  <a:srgbClr val="0033CC"/>
                </a:solidFill>
                <a:latin typeface="+mn-lt"/>
                <a:ea typeface="+mn-ea"/>
              </a:rPr>
              <a:t>Top down </a:t>
            </a:r>
            <a:endParaRPr lang="zh-CN" altLang="en-US" sz="2800" kern="0" dirty="0">
              <a:solidFill>
                <a:srgbClr val="0033CC"/>
              </a:solidFill>
              <a:latin typeface="+mn-lt"/>
              <a:ea typeface="+mn-ea"/>
            </a:endParaRPr>
          </a:p>
        </p:txBody>
      </p:sp>
      <p:sp>
        <p:nvSpPr>
          <p:cNvPr id="8" name="内容占位符 5"/>
          <p:cNvSpPr txBox="1">
            <a:spLocks/>
          </p:cNvSpPr>
          <p:nvPr/>
        </p:nvSpPr>
        <p:spPr bwMode="auto">
          <a:xfrm>
            <a:off x="911424" y="3021841"/>
            <a:ext cx="442915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How  &amp;  </a:t>
            </a:r>
            <a:r>
              <a:rPr lang="en-US" sz="2800" kern="0" dirty="0">
                <a:solidFill>
                  <a:srgbClr val="0033CC"/>
                </a:solidFill>
                <a:latin typeface="+mn-lt"/>
                <a:ea typeface="+mn-ea"/>
              </a:rPr>
              <a:t>Why</a:t>
            </a:r>
            <a:r>
              <a:rPr lang="en-US" sz="2800" b="0" kern="0" dirty="0">
                <a:solidFill>
                  <a:schemeClr val="tx1"/>
                </a:solidFill>
                <a:latin typeface="+mn-lt"/>
                <a:ea typeface="+mn-ea"/>
              </a:rPr>
              <a:t> </a:t>
            </a:r>
            <a:endParaRPr lang="zh-CN" altLang="en-US" sz="2800" b="0" kern="0" dirty="0">
              <a:solidFill>
                <a:schemeClr val="tx1"/>
              </a:solidFill>
              <a:latin typeface="+mn-lt"/>
              <a:ea typeface="+mn-ea"/>
            </a:endParaRPr>
          </a:p>
        </p:txBody>
      </p:sp>
      <p:sp>
        <p:nvSpPr>
          <p:cNvPr id="9" name="内容占位符 5"/>
          <p:cNvSpPr txBox="1">
            <a:spLocks/>
          </p:cNvSpPr>
          <p:nvPr/>
        </p:nvSpPr>
        <p:spPr bwMode="auto">
          <a:xfrm>
            <a:off x="911424" y="2060848"/>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altLang="zh-CN" sz="2800" b="0" kern="0" dirty="0" smtClean="0">
                <a:solidFill>
                  <a:schemeClr val="tx1"/>
                </a:solidFill>
                <a:latin typeface="+mn-lt"/>
                <a:ea typeface="+mn-ea"/>
              </a:rPr>
              <a:t>Part </a:t>
            </a:r>
            <a:r>
              <a:rPr lang="en-US" sz="2800" b="0" kern="0" dirty="0" smtClean="0">
                <a:solidFill>
                  <a:schemeClr val="tx1"/>
                </a:solidFill>
                <a:latin typeface="+mn-lt"/>
                <a:ea typeface="+mn-ea"/>
              </a:rPr>
              <a:t> &amp;  </a:t>
            </a:r>
            <a:r>
              <a:rPr lang="en-US" altLang="zh-CN" sz="2800" kern="0" dirty="0" smtClean="0">
                <a:solidFill>
                  <a:srgbClr val="0033CC"/>
                </a:solidFill>
                <a:latin typeface="+mn-lt"/>
                <a:ea typeface="+mn-ea"/>
              </a:rPr>
              <a:t>Whole</a:t>
            </a:r>
            <a:r>
              <a:rPr lang="en-US" sz="2800" kern="0" dirty="0" smtClean="0">
                <a:solidFill>
                  <a:srgbClr val="0033CC"/>
                </a:solidFill>
                <a:latin typeface="+mn-lt"/>
                <a:ea typeface="+mn-ea"/>
              </a:rPr>
              <a:t> </a:t>
            </a:r>
            <a:endParaRPr lang="zh-CN" altLang="en-US" sz="2800" kern="0" dirty="0">
              <a:solidFill>
                <a:srgbClr val="0033CC"/>
              </a:solidFill>
              <a:latin typeface="+mn-lt"/>
              <a:ea typeface="+mn-ea"/>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t>Course Objectives</a:t>
            </a:r>
          </a:p>
        </p:txBody>
      </p:sp>
      <p:sp>
        <p:nvSpPr>
          <p:cNvPr id="707587" name="Rectangle 3"/>
          <p:cNvSpPr>
            <a:spLocks noGrp="1" noChangeArrowheads="1"/>
          </p:cNvSpPr>
          <p:nvPr>
            <p:ph idx="1"/>
          </p:nvPr>
        </p:nvSpPr>
        <p:spPr/>
        <p:txBody>
          <a:bodyPr/>
          <a:lstStyle/>
          <a:p>
            <a:r>
              <a:rPr lang="en-US" altLang="zh-CN" sz="3200" dirty="0">
                <a:solidFill>
                  <a:srgbClr val="FF3300"/>
                </a:solidFill>
              </a:rPr>
              <a:t>The objective of this course </a:t>
            </a:r>
          </a:p>
          <a:p>
            <a:pPr lvl="1"/>
            <a:r>
              <a:rPr lang="en-US" dirty="0"/>
              <a:t>systemically </a:t>
            </a:r>
            <a:r>
              <a:rPr lang="en-US" dirty="0" smtClean="0"/>
              <a:t>learn the </a:t>
            </a:r>
            <a:r>
              <a:rPr lang="en-US" dirty="0"/>
              <a:t>fundamental concepts and design </a:t>
            </a:r>
            <a:r>
              <a:rPr lang="en-US" dirty="0" smtClean="0"/>
              <a:t>approaches </a:t>
            </a:r>
            <a:r>
              <a:rPr lang="en-US" dirty="0"/>
              <a:t>of computer architecture </a:t>
            </a:r>
            <a:r>
              <a:rPr lang="en-US" dirty="0" smtClean="0"/>
              <a:t>using </a:t>
            </a:r>
            <a:r>
              <a:rPr lang="en-US" u="sng" dirty="0" smtClean="0">
                <a:solidFill>
                  <a:srgbClr val="3333FF"/>
                </a:solidFill>
              </a:rPr>
              <a:t>quantitative approaches</a:t>
            </a:r>
            <a:r>
              <a:rPr lang="en-US" dirty="0" smtClean="0"/>
              <a:t> from </a:t>
            </a:r>
            <a:r>
              <a:rPr lang="en-US" u="sng" dirty="0">
                <a:solidFill>
                  <a:srgbClr val="0033CC"/>
                </a:solidFill>
              </a:rPr>
              <a:t>the view of the whole computer system</a:t>
            </a:r>
            <a:r>
              <a:rPr lang="en-US" u="sng" dirty="0" smtClean="0">
                <a:solidFill>
                  <a:srgbClr val="0033CC"/>
                </a:solidFill>
              </a:rPr>
              <a:t>.</a:t>
            </a:r>
          </a:p>
          <a:p>
            <a:pPr lvl="1"/>
            <a:r>
              <a:rPr lang="en-US" dirty="0" smtClean="0"/>
              <a:t>Learn the ideas and approaches to </a:t>
            </a:r>
            <a:r>
              <a:rPr lang="en-US" u="sng" dirty="0" smtClean="0">
                <a:solidFill>
                  <a:srgbClr val="3333FF"/>
                </a:solidFill>
              </a:rPr>
              <a:t>improve the performance </a:t>
            </a:r>
            <a:r>
              <a:rPr lang="en-US" dirty="0" smtClean="0"/>
              <a:t>of computer system via </a:t>
            </a:r>
            <a:r>
              <a:rPr lang="en-US" u="sng" dirty="0" smtClean="0">
                <a:solidFill>
                  <a:srgbClr val="3333FF"/>
                </a:solidFill>
              </a:rPr>
              <a:t>exploring ILP, DLP, and TLP</a:t>
            </a:r>
            <a:r>
              <a:rPr lang="en-US" dirty="0" smtClean="0"/>
              <a:t>.</a:t>
            </a:r>
          </a:p>
          <a:p>
            <a:pPr lvl="1"/>
            <a:r>
              <a:rPr lang="en-US" dirty="0" smtClean="0"/>
              <a:t>Grasp the </a:t>
            </a:r>
            <a:r>
              <a:rPr lang="en-US" dirty="0"/>
              <a:t>hardware </a:t>
            </a:r>
            <a:r>
              <a:rPr lang="en-US" u="sng" dirty="0">
                <a:solidFill>
                  <a:srgbClr val="3333FF"/>
                </a:solidFill>
              </a:rPr>
              <a:t>design tools and environment</a:t>
            </a:r>
            <a:r>
              <a:rPr lang="en-US" dirty="0"/>
              <a:t>, design and implement </a:t>
            </a:r>
            <a:r>
              <a:rPr lang="en-US" dirty="0" smtClean="0"/>
              <a:t>the </a:t>
            </a:r>
            <a:r>
              <a:rPr lang="en-US" dirty="0"/>
              <a:t>hardware with Verilog language in </a:t>
            </a:r>
            <a:r>
              <a:rPr lang="en-US" dirty="0" err="1"/>
              <a:t>vivado</a:t>
            </a:r>
            <a:r>
              <a:rPr lang="en-US" dirty="0"/>
              <a:t> </a:t>
            </a:r>
            <a:r>
              <a:rPr lang="en-US" dirty="0" smtClean="0"/>
              <a:t>environment </a:t>
            </a:r>
            <a:r>
              <a:rPr lang="en-US" dirty="0"/>
              <a:t>on FPGA board.  </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dirty="0" smtClean="0"/>
              <a:t>Textbook</a:t>
            </a:r>
            <a:r>
              <a:rPr lang="en-US" altLang="zh-CN" dirty="0" smtClean="0">
                <a:solidFill>
                  <a:schemeClr val="tx1"/>
                </a:solidFill>
              </a:rPr>
              <a:t> </a:t>
            </a:r>
            <a:endParaRPr lang="en-US" altLang="zh-CN" dirty="0">
              <a:solidFill>
                <a:schemeClr val="tx1"/>
              </a:solidFill>
            </a:endParaRPr>
          </a:p>
        </p:txBody>
      </p:sp>
      <p:sp>
        <p:nvSpPr>
          <p:cNvPr id="681987" name="Rectangle 3"/>
          <p:cNvSpPr>
            <a:spLocks noGrp="1" noChangeArrowheads="1"/>
          </p:cNvSpPr>
          <p:nvPr>
            <p:ph idx="1"/>
          </p:nvPr>
        </p:nvSpPr>
        <p:spPr>
          <a:xfrm>
            <a:off x="1149570" y="1340768"/>
            <a:ext cx="8621713" cy="4754562"/>
          </a:xfrm>
        </p:spPr>
        <p:txBody>
          <a:bodyPr/>
          <a:lstStyle/>
          <a:p>
            <a:pPr>
              <a:buFont typeface="Wingdings" pitchFamily="2" charset="2"/>
              <a:buNone/>
            </a:pPr>
            <a:r>
              <a:rPr lang="en-US" altLang="zh-CN" sz="2400" dirty="0"/>
              <a:t> </a:t>
            </a:r>
            <a:r>
              <a:rPr lang="en-US" altLang="zh-CN" sz="2800" dirty="0"/>
              <a:t>David A. Patterson,</a:t>
            </a:r>
            <a:r>
              <a:rPr lang="en-US" altLang="zh-CN" sz="2400" dirty="0"/>
              <a:t> </a:t>
            </a:r>
            <a:r>
              <a:rPr lang="en-US" altLang="zh-CN" sz="2800" dirty="0"/>
              <a:t>John L. Hennessy, </a:t>
            </a:r>
          </a:p>
          <a:p>
            <a:pPr>
              <a:buFont typeface="Wingdings" pitchFamily="2" charset="2"/>
              <a:buNone/>
            </a:pPr>
            <a:endParaRPr lang="en-US" altLang="zh-CN" sz="2800" dirty="0" smtClean="0"/>
          </a:p>
          <a:p>
            <a:pPr>
              <a:buFont typeface="Wingdings" pitchFamily="2" charset="2"/>
              <a:buNone/>
            </a:pPr>
            <a:r>
              <a:rPr lang="en-US" altLang="zh-CN" sz="2800" dirty="0" smtClean="0"/>
              <a:t> </a:t>
            </a:r>
            <a:r>
              <a:rPr lang="en-US" altLang="zh-CN" sz="2800" dirty="0" smtClean="0">
                <a:solidFill>
                  <a:srgbClr val="0000FF"/>
                </a:solidFill>
              </a:rPr>
              <a:t>《Computer </a:t>
            </a:r>
            <a:r>
              <a:rPr lang="en-US" altLang="zh-CN" sz="2800" dirty="0">
                <a:solidFill>
                  <a:srgbClr val="0000FF"/>
                </a:solidFill>
              </a:rPr>
              <a:t>Architecture </a:t>
            </a:r>
          </a:p>
          <a:p>
            <a:pPr>
              <a:buFont typeface="Wingdings" pitchFamily="2" charset="2"/>
              <a:buNone/>
            </a:pPr>
            <a:r>
              <a:rPr lang="en-US" altLang="zh-CN" sz="2800" dirty="0">
                <a:solidFill>
                  <a:srgbClr val="0000FF"/>
                </a:solidFill>
              </a:rPr>
              <a:t>              </a:t>
            </a:r>
            <a:r>
              <a:rPr lang="en-US" altLang="zh-CN" sz="2800" dirty="0">
                <a:solidFill>
                  <a:srgbClr val="0000FF"/>
                </a:solidFill>
                <a:latin typeface="Times New Roman"/>
              </a:rPr>
              <a:t>–</a:t>
            </a:r>
            <a:r>
              <a:rPr lang="en-US" altLang="zh-CN" sz="2800" dirty="0">
                <a:solidFill>
                  <a:srgbClr val="0000FF"/>
                </a:solidFill>
              </a:rPr>
              <a:t> A Quantitative </a:t>
            </a:r>
            <a:r>
              <a:rPr lang="en-US" altLang="zh-CN" sz="2800" dirty="0" smtClean="0">
                <a:solidFill>
                  <a:srgbClr val="0000FF"/>
                </a:solidFill>
              </a:rPr>
              <a:t>Approach》</a:t>
            </a:r>
            <a:endParaRPr lang="en-US" altLang="zh-CN" sz="2800" dirty="0"/>
          </a:p>
          <a:p>
            <a:pPr marL="0" indent="0">
              <a:buNone/>
            </a:pPr>
            <a:endParaRPr lang="en-US" altLang="zh-CN" sz="2800" dirty="0" smtClean="0"/>
          </a:p>
          <a:p>
            <a:pPr marL="0" indent="0">
              <a:buNone/>
            </a:pPr>
            <a:r>
              <a:rPr lang="en-US" altLang="zh-CN" sz="2800" dirty="0" smtClean="0"/>
              <a:t>   6th </a:t>
            </a:r>
            <a:r>
              <a:rPr lang="en-US" altLang="zh-CN" sz="2800" dirty="0"/>
              <a:t>Edition. </a:t>
            </a:r>
            <a:r>
              <a:rPr lang="en-US" altLang="zh-CN" sz="2800" dirty="0" smtClean="0"/>
              <a:t>  July , 2019.</a:t>
            </a:r>
          </a:p>
          <a:p>
            <a:pPr marL="0" indent="0">
              <a:buNone/>
            </a:pPr>
            <a:r>
              <a:rPr lang="en-US" altLang="zh-CN" sz="2800" dirty="0"/>
              <a:t> </a:t>
            </a:r>
            <a:r>
              <a:rPr lang="en-US" altLang="zh-CN" sz="2800" dirty="0" smtClean="0"/>
              <a:t>  </a:t>
            </a:r>
            <a:r>
              <a:rPr lang="en-US" altLang="zh-CN" sz="2800" dirty="0"/>
              <a:t>China Machine  Press,   </a:t>
            </a:r>
            <a:endParaRPr lang="en-US" altLang="zh-CN" sz="2800" dirty="0" smtClean="0"/>
          </a:p>
          <a:p>
            <a:pPr marL="0" indent="0">
              <a:buNone/>
            </a:pPr>
            <a:r>
              <a:rPr lang="en-US" altLang="zh-CN" sz="2800" dirty="0"/>
              <a:t> </a:t>
            </a:r>
            <a:r>
              <a:rPr lang="en-US" altLang="zh-CN" sz="2800" dirty="0" smtClean="0"/>
              <a:t>  ISBN</a:t>
            </a:r>
            <a:r>
              <a:rPr lang="en-US" altLang="zh-CN" sz="2800" dirty="0"/>
              <a:t>:  978-7-111-63110-1</a:t>
            </a:r>
            <a:endParaRPr lang="en-US" altLang="zh-CN" sz="2800" dirty="0" smtClean="0"/>
          </a:p>
          <a:p>
            <a:pPr marL="0" indent="0">
              <a:buNone/>
            </a:pPr>
            <a:r>
              <a:rPr lang="en-US" altLang="zh-CN" sz="2800" dirty="0" smtClean="0"/>
              <a:t> </a:t>
            </a:r>
            <a:endParaRPr lang="en-US" altLang="zh-CN" sz="2800" dirty="0"/>
          </a:p>
          <a:p>
            <a:endParaRPr lang="en-US" altLang="zh-CN" sz="2800" dirty="0"/>
          </a:p>
          <a:p>
            <a:pPr marL="0" indent="0">
              <a:buNone/>
            </a:pPr>
            <a:endParaRPr lang="en-US" altLang="zh-CN" sz="2800" dirty="0"/>
          </a:p>
          <a:p>
            <a:endParaRPr lang="en-US" altLang="zh-CN" sz="2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2" y="1196752"/>
            <a:ext cx="3234585" cy="4172016"/>
          </a:xfrm>
          <a:prstGeom prst="rect">
            <a:avLst/>
          </a:prstGeom>
        </p:spPr>
      </p:pic>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sz="4000" b="0"/>
              <a:t>John L. Hennessy </a:t>
            </a:r>
            <a:r>
              <a:rPr lang="zh-CN" altLang="en-US" sz="4000" b="0">
                <a:latin typeface="宋体" charset="-122"/>
              </a:rPr>
              <a:t>（</a:t>
            </a:r>
            <a:r>
              <a:rPr lang="en-US" altLang="zh-CN" sz="4000" b="0"/>
              <a:t>Stanford</a:t>
            </a:r>
            <a:r>
              <a:rPr lang="zh-CN" altLang="en-US" sz="4000" b="0">
                <a:latin typeface="宋体" charset="-122"/>
              </a:rPr>
              <a:t>）</a:t>
            </a:r>
          </a:p>
        </p:txBody>
      </p:sp>
      <p:sp>
        <p:nvSpPr>
          <p:cNvPr id="689155" name="Rectangle 3"/>
          <p:cNvSpPr>
            <a:spLocks noGrp="1" noChangeArrowheads="1"/>
          </p:cNvSpPr>
          <p:nvPr>
            <p:ph sz="half" idx="1"/>
          </p:nvPr>
        </p:nvSpPr>
        <p:spPr>
          <a:xfrm>
            <a:off x="3935760" y="771725"/>
            <a:ext cx="7488832" cy="5328936"/>
          </a:xfrm>
        </p:spPr>
        <p:txBody>
          <a:bodyPr>
            <a:noAutofit/>
          </a:bodyPr>
          <a:lstStyle/>
          <a:p>
            <a:pPr lvl="1"/>
            <a:r>
              <a:rPr lang="en-US" altLang="zh-CN" dirty="0" smtClean="0"/>
              <a:t>Former President </a:t>
            </a:r>
            <a:r>
              <a:rPr lang="en-US" altLang="zh-CN" dirty="0"/>
              <a:t>of Stanford University </a:t>
            </a:r>
            <a:r>
              <a:rPr lang="en-US" altLang="zh-CN" dirty="0" smtClean="0"/>
              <a:t> during 2000 – 2016 </a:t>
            </a:r>
            <a:r>
              <a:rPr lang="zh-CN" altLang="en-US" dirty="0" smtClean="0"/>
              <a:t>（</a:t>
            </a:r>
            <a:r>
              <a:rPr lang="en-US" altLang="zh-CN" dirty="0" smtClean="0"/>
              <a:t>17 billion</a:t>
            </a:r>
            <a:r>
              <a:rPr lang="zh-CN" altLang="en-US" dirty="0" smtClean="0"/>
              <a:t>）</a:t>
            </a:r>
            <a:endParaRPr lang="en-US" altLang="zh-CN" dirty="0" smtClean="0"/>
          </a:p>
          <a:p>
            <a:pPr lvl="1"/>
            <a:r>
              <a:rPr lang="en-US" altLang="zh-CN" dirty="0" smtClean="0"/>
              <a:t>Current  Alphabet Chairman</a:t>
            </a:r>
            <a:endParaRPr lang="en-US" altLang="zh-CN" b="1" dirty="0"/>
          </a:p>
          <a:p>
            <a:pPr lvl="1"/>
            <a:r>
              <a:rPr lang="en-US" altLang="zh-CN" dirty="0"/>
              <a:t>"</a:t>
            </a:r>
            <a:r>
              <a:rPr lang="en-US" altLang="zh-CN" dirty="0">
                <a:solidFill>
                  <a:srgbClr val="FF0000"/>
                </a:solidFill>
              </a:rPr>
              <a:t>Godfather</a:t>
            </a:r>
            <a:r>
              <a:rPr lang="en-US" altLang="zh-CN" dirty="0"/>
              <a:t> of Silicon Valley</a:t>
            </a:r>
            <a:r>
              <a:rPr lang="en-US" altLang="zh-CN" dirty="0" smtClean="0"/>
              <a:t>,“</a:t>
            </a:r>
          </a:p>
          <a:p>
            <a:pPr lvl="1"/>
            <a:endParaRPr lang="en-US" altLang="zh-CN" dirty="0"/>
          </a:p>
          <a:p>
            <a:pPr lvl="1">
              <a:spcAft>
                <a:spcPts val="1200"/>
              </a:spcAft>
            </a:pPr>
            <a:r>
              <a:rPr lang="en-US" altLang="zh-CN" dirty="0"/>
              <a:t>In 1981, Hennessy initiated a project at Stanford that focused on a simpler computer architecture known as RISC. During a sabbatical leave in 1984-85 he cofounded MIPS Computer Systems, now known as MIPS Technologies, which specializes in the production of </a:t>
            </a:r>
            <a:r>
              <a:rPr lang="en-US" altLang="zh-CN" dirty="0" smtClean="0"/>
              <a:t>microprocessors SPARC. </a:t>
            </a:r>
            <a:endParaRPr lang="en-US" altLang="zh-CN" dirty="0"/>
          </a:p>
          <a:p>
            <a:pPr lvl="1"/>
            <a:r>
              <a:rPr lang="en-US" altLang="zh-CN" dirty="0"/>
              <a:t>Received </a:t>
            </a:r>
            <a:r>
              <a:rPr lang="en-US" altLang="zh-CN" u="sng" dirty="0">
                <a:solidFill>
                  <a:srgbClr val="0033CC"/>
                </a:solidFill>
              </a:rPr>
              <a:t>Eckert-</a:t>
            </a:r>
            <a:r>
              <a:rPr lang="en-US" altLang="zh-CN" u="sng" dirty="0" err="1">
                <a:solidFill>
                  <a:srgbClr val="0033CC"/>
                </a:solidFill>
              </a:rPr>
              <a:t>Mauchly</a:t>
            </a:r>
            <a:r>
              <a:rPr lang="en-US" altLang="zh-CN" u="sng" dirty="0">
                <a:solidFill>
                  <a:srgbClr val="0033CC"/>
                </a:solidFill>
              </a:rPr>
              <a:t> Award</a:t>
            </a:r>
            <a:r>
              <a:rPr lang="en-US" altLang="zh-CN" dirty="0"/>
              <a:t> in 2001 </a:t>
            </a:r>
            <a:endParaRPr lang="en-US" altLang="zh-CN" dirty="0" smtClean="0"/>
          </a:p>
          <a:p>
            <a:pPr lvl="1"/>
            <a:r>
              <a:rPr lang="en-US" altLang="zh-CN" dirty="0" smtClean="0"/>
              <a:t>Received </a:t>
            </a:r>
            <a:r>
              <a:rPr lang="en-US" altLang="zh-CN" u="sng" dirty="0" smtClean="0">
                <a:solidFill>
                  <a:srgbClr val="FF0000"/>
                </a:solidFill>
              </a:rPr>
              <a:t>Turing Award</a:t>
            </a:r>
            <a:r>
              <a:rPr lang="en-US" altLang="zh-CN" u="sng" dirty="0" smtClean="0"/>
              <a:t> </a:t>
            </a:r>
            <a:r>
              <a:rPr lang="en-US" altLang="zh-CN" dirty="0" smtClean="0"/>
              <a:t>in 2017 </a:t>
            </a:r>
            <a:endParaRPr lang="en-US" altLang="zh-CN" dirty="0"/>
          </a:p>
        </p:txBody>
      </p:sp>
      <p:pic>
        <p:nvPicPr>
          <p:cNvPr id="689156" name="Picture 4" descr="hennessyphoto2003_2"/>
          <p:cNvPicPr>
            <a:picLocks noChangeAspect="1" noChangeArrowheads="1"/>
          </p:cNvPicPr>
          <p:nvPr/>
        </p:nvPicPr>
        <p:blipFill>
          <a:blip r:embed="rId3"/>
          <a:srcRect/>
          <a:stretch>
            <a:fillRect/>
          </a:stretch>
        </p:blipFill>
        <p:spPr bwMode="auto">
          <a:xfrm>
            <a:off x="1055440" y="1124307"/>
            <a:ext cx="2660650" cy="4124325"/>
          </a:xfrm>
          <a:prstGeom prst="rect">
            <a:avLst/>
          </a:prstGeom>
          <a:noFill/>
        </p:spPr>
      </p:pic>
      <p:sp>
        <p:nvSpPr>
          <p:cNvPr id="2" name="矩形 1"/>
          <p:cNvSpPr/>
          <p:nvPr/>
        </p:nvSpPr>
        <p:spPr>
          <a:xfrm>
            <a:off x="263352" y="5383387"/>
            <a:ext cx="4104456" cy="707886"/>
          </a:xfrm>
          <a:prstGeom prst="rect">
            <a:avLst/>
          </a:prstGeom>
        </p:spPr>
        <p:txBody>
          <a:bodyPr wrap="square">
            <a:spAutoFit/>
          </a:bodyPr>
          <a:lstStyle/>
          <a:p>
            <a:r>
              <a:rPr lang="zh-CN" altLang="en-US" dirty="0"/>
              <a:t>https://engineering.stanford.edu/people/john-hennessy</a:t>
            </a: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1524003" y="3"/>
            <a:ext cx="8945563" cy="908717"/>
          </a:xfrm>
        </p:spPr>
        <p:txBody>
          <a:bodyPr/>
          <a:lstStyle/>
          <a:p>
            <a:r>
              <a:rPr lang="en-US" altLang="zh-CN" sz="4000" b="0" dirty="0"/>
              <a:t>David A. Patterson </a:t>
            </a:r>
            <a:r>
              <a:rPr lang="zh-CN" altLang="en-US" sz="4000" b="0" dirty="0" smtClean="0"/>
              <a:t>（ </a:t>
            </a:r>
            <a:r>
              <a:rPr lang="en-US" altLang="zh-CN" sz="4000" b="0" dirty="0" smtClean="0"/>
              <a:t>UC </a:t>
            </a:r>
            <a:r>
              <a:rPr lang="en-US" altLang="zh-CN" sz="4000" b="0" dirty="0"/>
              <a:t>Berkeley</a:t>
            </a:r>
            <a:r>
              <a:rPr lang="zh-CN" altLang="en-US" sz="4000" b="0" dirty="0">
                <a:latin typeface="宋体" charset="-122"/>
              </a:rPr>
              <a:t>）</a:t>
            </a:r>
          </a:p>
        </p:txBody>
      </p:sp>
      <p:sp>
        <p:nvSpPr>
          <p:cNvPr id="686083" name="Rectangle 3"/>
          <p:cNvSpPr>
            <a:spLocks noGrp="1" noChangeArrowheads="1"/>
          </p:cNvSpPr>
          <p:nvPr>
            <p:ph sz="half" idx="1"/>
          </p:nvPr>
        </p:nvSpPr>
        <p:spPr>
          <a:xfrm>
            <a:off x="1057152" y="1124744"/>
            <a:ext cx="5832648" cy="5445122"/>
          </a:xfrm>
          <a:noFill/>
          <a:ln/>
        </p:spPr>
        <p:txBody>
          <a:bodyPr>
            <a:normAutofit/>
          </a:bodyPr>
          <a:lstStyle/>
          <a:p>
            <a:pPr>
              <a:lnSpc>
                <a:spcPct val="90000"/>
              </a:lnSpc>
            </a:pPr>
            <a:r>
              <a:rPr lang="en-US" altLang="zh-CN" sz="2400" dirty="0" smtClean="0"/>
              <a:t>UC Berkeley </a:t>
            </a:r>
            <a:r>
              <a:rPr lang="zh-CN" altLang="en-US" sz="2400" dirty="0" smtClean="0"/>
              <a:t>（ </a:t>
            </a:r>
            <a:r>
              <a:rPr lang="en-US" altLang="zh-CN" sz="2400" dirty="0" smtClean="0"/>
              <a:t>1976 – 2016 </a:t>
            </a:r>
            <a:r>
              <a:rPr lang="zh-CN" altLang="en-US" sz="2400" dirty="0" smtClean="0"/>
              <a:t>）</a:t>
            </a:r>
            <a:endParaRPr lang="en-US" altLang="zh-CN" sz="2400" dirty="0" smtClean="0"/>
          </a:p>
          <a:p>
            <a:pPr>
              <a:lnSpc>
                <a:spcPct val="90000"/>
              </a:lnSpc>
            </a:pPr>
            <a:r>
              <a:rPr lang="en-US" altLang="zh-CN" sz="2400" dirty="0" smtClean="0"/>
              <a:t>Currently Google  TPU</a:t>
            </a:r>
          </a:p>
          <a:p>
            <a:pPr>
              <a:lnSpc>
                <a:spcPct val="90000"/>
              </a:lnSpc>
            </a:pPr>
            <a:endParaRPr lang="en-US" altLang="zh-CN" sz="2400" dirty="0"/>
          </a:p>
          <a:p>
            <a:pPr>
              <a:lnSpc>
                <a:spcPct val="90000"/>
              </a:lnSpc>
            </a:pPr>
            <a:r>
              <a:rPr lang="en-US" altLang="zh-CN" sz="2400" dirty="0" smtClean="0"/>
              <a:t>He </a:t>
            </a:r>
            <a:r>
              <a:rPr lang="en-US" altLang="zh-CN" sz="2400" dirty="0"/>
              <a:t>led the design and implementation of </a:t>
            </a:r>
            <a:r>
              <a:rPr lang="en-US" altLang="zh-CN" sz="2400" b="1" dirty="0">
                <a:solidFill>
                  <a:srgbClr val="FF0000"/>
                </a:solidFill>
              </a:rPr>
              <a:t>RISC </a:t>
            </a:r>
            <a:r>
              <a:rPr lang="en-US" altLang="zh-CN" sz="2400" dirty="0"/>
              <a:t>I (the foundation of the </a:t>
            </a:r>
            <a:r>
              <a:rPr lang="en-US" altLang="zh-CN" sz="2400" dirty="0">
                <a:hlinkClick r:id="rId3"/>
              </a:rPr>
              <a:t>SPARC</a:t>
            </a:r>
            <a:r>
              <a:rPr lang="en-US" altLang="zh-CN" sz="2400" dirty="0"/>
              <a:t> architecture ) </a:t>
            </a:r>
          </a:p>
          <a:p>
            <a:pPr>
              <a:lnSpc>
                <a:spcPct val="90000"/>
              </a:lnSpc>
            </a:pPr>
            <a:r>
              <a:rPr lang="en-US" altLang="zh-CN" sz="2400" dirty="0"/>
              <a:t>Inventor of </a:t>
            </a:r>
            <a:r>
              <a:rPr lang="en-US" altLang="zh-CN" sz="2400" b="1" dirty="0">
                <a:solidFill>
                  <a:srgbClr val="FF0000"/>
                </a:solidFill>
              </a:rPr>
              <a:t>RAID</a:t>
            </a:r>
          </a:p>
          <a:p>
            <a:pPr>
              <a:lnSpc>
                <a:spcPct val="90000"/>
              </a:lnSpc>
            </a:pPr>
            <a:r>
              <a:rPr lang="en-US" altLang="zh-CN" sz="2400" dirty="0"/>
              <a:t>involved in the Network of Workstations (NOW) project </a:t>
            </a:r>
          </a:p>
          <a:p>
            <a:pPr>
              <a:lnSpc>
                <a:spcPct val="90000"/>
              </a:lnSpc>
            </a:pPr>
            <a:r>
              <a:rPr lang="en-US" altLang="zh-CN" sz="2400" dirty="0"/>
              <a:t>Research Accelerator for Multiple Processors (RAMP)</a:t>
            </a:r>
          </a:p>
          <a:p>
            <a:pPr>
              <a:lnSpc>
                <a:spcPct val="90000"/>
              </a:lnSpc>
            </a:pPr>
            <a:r>
              <a:rPr lang="en-US" altLang="zh-CN" sz="2400" dirty="0" smtClean="0"/>
              <a:t>Received ACM </a:t>
            </a:r>
            <a:r>
              <a:rPr lang="en-US" altLang="zh-CN" sz="2400" u="sng" dirty="0">
                <a:solidFill>
                  <a:srgbClr val="0033CC"/>
                </a:solidFill>
              </a:rPr>
              <a:t>Eckert-</a:t>
            </a:r>
            <a:r>
              <a:rPr lang="en-US" altLang="zh-CN" sz="2400" u="sng" dirty="0" err="1">
                <a:solidFill>
                  <a:srgbClr val="0033CC"/>
                </a:solidFill>
              </a:rPr>
              <a:t>Mauchly</a:t>
            </a:r>
            <a:r>
              <a:rPr lang="en-US" altLang="zh-CN" sz="2400" u="sng" dirty="0">
                <a:solidFill>
                  <a:srgbClr val="0033CC"/>
                </a:solidFill>
              </a:rPr>
              <a:t> Award </a:t>
            </a:r>
            <a:r>
              <a:rPr lang="en-US" altLang="zh-CN" sz="2400" dirty="0"/>
              <a:t>in </a:t>
            </a:r>
            <a:r>
              <a:rPr lang="en-US" altLang="zh-CN" sz="2400" dirty="0" smtClean="0"/>
              <a:t>ISCA 2008</a:t>
            </a:r>
          </a:p>
          <a:p>
            <a:pPr>
              <a:lnSpc>
                <a:spcPct val="90000"/>
              </a:lnSpc>
            </a:pPr>
            <a:r>
              <a:rPr lang="en-US" altLang="zh-CN" sz="2400" dirty="0" smtClean="0"/>
              <a:t>Received</a:t>
            </a:r>
            <a:r>
              <a:rPr lang="en-US" altLang="zh-CN" sz="2400" dirty="0" smtClean="0">
                <a:solidFill>
                  <a:srgbClr val="FF0000"/>
                </a:solidFill>
              </a:rPr>
              <a:t> </a:t>
            </a:r>
            <a:r>
              <a:rPr lang="en-US" altLang="zh-CN" sz="2400" u="sng" dirty="0" smtClean="0">
                <a:solidFill>
                  <a:srgbClr val="FF0000"/>
                </a:solidFill>
              </a:rPr>
              <a:t>Turing Award </a:t>
            </a:r>
            <a:r>
              <a:rPr lang="en-US" altLang="zh-CN" sz="2400" dirty="0" smtClean="0"/>
              <a:t>in 2017</a:t>
            </a:r>
            <a:endParaRPr lang="en-US" altLang="zh-CN" sz="2400" dirty="0"/>
          </a:p>
          <a:p>
            <a:pPr>
              <a:lnSpc>
                <a:spcPct val="90000"/>
              </a:lnSpc>
            </a:pPr>
            <a:endParaRPr lang="en-US" altLang="zh-CN" sz="2400" dirty="0"/>
          </a:p>
        </p:txBody>
      </p:sp>
      <p:sp>
        <p:nvSpPr>
          <p:cNvPr id="686084" name="Rectangle 4"/>
          <p:cNvSpPr>
            <a:spLocks noGrp="1" noChangeArrowheads="1"/>
          </p:cNvSpPr>
          <p:nvPr>
            <p:ph sz="half" idx="2"/>
          </p:nvPr>
        </p:nvSpPr>
        <p:spPr>
          <a:xfrm>
            <a:off x="6961237" y="1340768"/>
            <a:ext cx="4067175" cy="4683125"/>
          </a:xfrm>
        </p:spPr>
        <p:txBody>
          <a:bodyPr>
            <a:normAutofit/>
          </a:bodyPr>
          <a:lstStyle/>
          <a:p>
            <a:pPr>
              <a:lnSpc>
                <a:spcPct val="90000"/>
              </a:lnSpc>
            </a:pPr>
            <a:endParaRPr lang="zh-CN" altLang="zh-CN" sz="2000" dirty="0"/>
          </a:p>
        </p:txBody>
      </p:sp>
      <p:pic>
        <p:nvPicPr>
          <p:cNvPr id="686085" name="Picture 5" descr="pattersonphoto1"/>
          <p:cNvPicPr>
            <a:picLocks noChangeAspect="1" noChangeArrowheads="1"/>
          </p:cNvPicPr>
          <p:nvPr/>
        </p:nvPicPr>
        <p:blipFill>
          <a:blip r:embed="rId4"/>
          <a:srcRect/>
          <a:stretch>
            <a:fillRect/>
          </a:stretch>
        </p:blipFill>
        <p:spPr bwMode="auto">
          <a:xfrm>
            <a:off x="7104112" y="1340768"/>
            <a:ext cx="3924300" cy="3521075"/>
          </a:xfrm>
          <a:prstGeom prst="rect">
            <a:avLst/>
          </a:prstGeom>
          <a:noFill/>
        </p:spPr>
      </p:pic>
      <p:sp>
        <p:nvSpPr>
          <p:cNvPr id="2" name="矩形 1"/>
          <p:cNvSpPr/>
          <p:nvPr/>
        </p:nvSpPr>
        <p:spPr>
          <a:xfrm>
            <a:off x="6672064" y="5226206"/>
            <a:ext cx="5284011" cy="400110"/>
          </a:xfrm>
          <a:prstGeom prst="rect">
            <a:avLst/>
          </a:prstGeom>
        </p:spPr>
        <p:txBody>
          <a:bodyPr wrap="none">
            <a:spAutoFit/>
          </a:bodyPr>
          <a:lstStyle/>
          <a:p>
            <a:r>
              <a:rPr lang="zh-CN" altLang="en-US" dirty="0"/>
              <a:t>https://people.eecs.berkeley.edu/~pattrsn/</a:t>
            </a:r>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potx" id="{7B9FF60D-E668-41AF-B571-7B8692862C8C}" vid="{E160AADC-39C2-4FCC-A19C-56A65B2A5AB4}"/>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CMPT</Template>
  <TotalTime>6443</TotalTime>
  <Words>1531</Words>
  <Application>Microsoft Office PowerPoint</Application>
  <PresentationFormat>宽屏</PresentationFormat>
  <Paragraphs>281</Paragraphs>
  <Slides>20</Slides>
  <Notes>8</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7" baseType="lpstr">
      <vt:lpstr>Monotype Sorts</vt:lpstr>
      <vt:lpstr>Raleway</vt:lpstr>
      <vt:lpstr>等线</vt:lpstr>
      <vt:lpstr>黑体</vt:lpstr>
      <vt:lpstr>华文行楷</vt:lpstr>
      <vt:lpstr>楷体_GB2312</vt:lpstr>
      <vt:lpstr>宋体</vt:lpstr>
      <vt:lpstr>Arial</vt:lpstr>
      <vt:lpstr>Calibri</vt:lpstr>
      <vt:lpstr>Comic Sans MS</vt:lpstr>
      <vt:lpstr>Helvetica</vt:lpstr>
      <vt:lpstr>Times New Roman</vt:lpstr>
      <vt:lpstr>Wingdings</vt:lpstr>
      <vt:lpstr>Wingdings 2</vt:lpstr>
      <vt:lpstr>自定义设计方案</vt:lpstr>
      <vt:lpstr>SpringFestivalGreeting</vt:lpstr>
      <vt:lpstr>VISIO</vt:lpstr>
      <vt:lpstr>PowerPoint 演示文稿</vt:lpstr>
      <vt:lpstr>Instructor &amp; TA </vt:lpstr>
      <vt:lpstr>Why we learn Computer Architecture? </vt:lpstr>
      <vt:lpstr>Why we learn Computer Architecture?</vt:lpstr>
      <vt:lpstr>Different from Organization</vt:lpstr>
      <vt:lpstr>Course Objectives</vt:lpstr>
      <vt:lpstr>Textbook </vt:lpstr>
      <vt:lpstr>John L. Hennessy （Stanford）</vt:lpstr>
      <vt:lpstr>David A. Patterson （ UC Berkeley）</vt:lpstr>
      <vt:lpstr>Text book evolution</vt:lpstr>
      <vt:lpstr>Updated Course Contents  </vt:lpstr>
      <vt:lpstr>2018 interview</vt:lpstr>
      <vt:lpstr>How ?</vt:lpstr>
      <vt:lpstr>Grading Policy:</vt:lpstr>
      <vt:lpstr>Homeworks (16%)</vt:lpstr>
      <vt:lpstr>Lab assignments</vt:lpstr>
      <vt:lpstr>Labs ( 32%)</vt:lpstr>
      <vt:lpstr>Submission Policy:</vt:lpstr>
      <vt:lpstr>Honest Policy</vt:lpstr>
      <vt:lpstr>Q&amp;A</vt:lpstr>
    </vt:vector>
  </TitlesOfParts>
  <Company>Zhejiang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xhjiang</dc:creator>
  <cp:lastModifiedBy>jiangxh</cp:lastModifiedBy>
  <cp:revision>241</cp:revision>
  <cp:lastPrinted>2014-02-23T15:41:08Z</cp:lastPrinted>
  <dcterms:created xsi:type="dcterms:W3CDTF">2001-07-31T09:59:45Z</dcterms:created>
  <dcterms:modified xsi:type="dcterms:W3CDTF">2021-09-12T15:44:57Z</dcterms:modified>
</cp:coreProperties>
</file>